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98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588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691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8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76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626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464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21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2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035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422807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781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9187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109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975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290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3E1D7-D9F9-4EEB-8EF3-09C6F2A0E5F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08D9E9-1A40-480F-9AB0-1943686C4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804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 smtClean="0"/>
              <a:t>8</a:t>
            </a:r>
            <a:r>
              <a:rPr lang="en-US" dirty="0"/>
              <a:t/>
            </a:r>
            <a:br>
              <a:rPr lang="en-US" dirty="0"/>
            </a:br>
            <a:r>
              <a:rPr lang="zh-CN" altLang="en-US" dirty="0"/>
              <a:t>阅</a:t>
            </a:r>
            <a:r>
              <a:rPr lang="zh-CN" altLang="en-US" dirty="0" smtClean="0"/>
              <a:t>读</a:t>
            </a:r>
            <a:r>
              <a:rPr lang="en-US" altLang="zh-CN" dirty="0"/>
              <a:t> </a:t>
            </a:r>
            <a:r>
              <a:rPr lang="zh-CN" altLang="en-US" dirty="0" smtClean="0"/>
              <a:t>写作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19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Mar </a:t>
            </a:r>
            <a:r>
              <a:rPr lang="en-US" sz="2000" dirty="0"/>
              <a:t>WEEK </a:t>
            </a:r>
            <a:r>
              <a:rPr lang="en-US" sz="2000" dirty="0" smtClean="0"/>
              <a:t>1-2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639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 smtClean="0"/>
              <a:t>普通话和方言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91478"/>
            <a:ext cx="12217250" cy="1166192"/>
          </a:xfrm>
        </p:spPr>
      </p:pic>
      <p:sp>
        <p:nvSpPr>
          <p:cNvPr id="6" name="TextBox 5"/>
          <p:cNvSpPr txBox="1"/>
          <p:nvPr/>
        </p:nvSpPr>
        <p:spPr>
          <a:xfrm>
            <a:off x="516834" y="3233530"/>
            <a:ext cx="939579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地大物博 </a:t>
            </a:r>
            <a:r>
              <a:rPr lang="en-GB" altLang="zh-CN" sz="2400" dirty="0" smtClean="0"/>
              <a:t>large territory that abounds in natural resources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众多 </a:t>
            </a:r>
            <a:r>
              <a:rPr lang="en-GB" altLang="zh-CN" sz="2400" dirty="0" smtClean="0"/>
              <a:t>in great numbers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差别 </a:t>
            </a:r>
            <a:r>
              <a:rPr lang="en-GB" altLang="zh-CN" sz="2400" dirty="0" smtClean="0"/>
              <a:t>difference in form or content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障碍 </a:t>
            </a:r>
            <a:r>
              <a:rPr lang="en-GB" altLang="zh-CN" sz="2400" dirty="0" smtClean="0"/>
              <a:t>obstacle</a:t>
            </a:r>
            <a:endParaRPr lang="en-US" altLang="zh-CN" sz="2400" dirty="0" smtClean="0"/>
          </a:p>
          <a:p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地域 </a:t>
            </a:r>
            <a:r>
              <a:rPr lang="en-GB" altLang="zh-CN" sz="2400" dirty="0" smtClean="0"/>
              <a:t>large area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往往 </a:t>
            </a:r>
            <a:r>
              <a:rPr lang="en-GB" altLang="zh-CN" sz="2400" dirty="0" smtClean="0"/>
              <a:t>more often than not; often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/>
              <a:t>交</a:t>
            </a:r>
            <a:r>
              <a:rPr lang="zh-CN" altLang="en-US" sz="2400" dirty="0" smtClean="0"/>
              <a:t>往 </a:t>
            </a:r>
            <a:r>
              <a:rPr lang="en-GB" altLang="zh-CN" sz="2400" dirty="0" smtClean="0"/>
              <a:t>associate; contact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2014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普通话和方言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91477"/>
            <a:ext cx="12192000" cy="2612571"/>
          </a:xfrm>
        </p:spPr>
      </p:pic>
      <p:sp>
        <p:nvSpPr>
          <p:cNvPr id="5" name="TextBox 4"/>
          <p:cNvSpPr txBox="1"/>
          <p:nvPr/>
        </p:nvSpPr>
        <p:spPr>
          <a:xfrm>
            <a:off x="344555" y="4108174"/>
            <a:ext cx="9024731" cy="2308324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zh-CN" altLang="en-US" sz="2400" dirty="0" smtClean="0"/>
              <a:t>解决 </a:t>
            </a:r>
            <a:r>
              <a:rPr lang="en-GB" altLang="zh-CN" sz="2400" dirty="0" smtClean="0"/>
              <a:t>solve; resolve</a:t>
            </a:r>
            <a:r>
              <a:rPr lang="zh-CN" altLang="en-US" sz="2400" dirty="0" smtClean="0"/>
              <a:t> </a:t>
            </a:r>
            <a:endParaRPr lang="en-US" altLang="zh-CN" sz="2400" dirty="0" smtClean="0"/>
          </a:p>
          <a:p>
            <a:r>
              <a:rPr lang="zh-CN" altLang="en-US" sz="2400" dirty="0" smtClean="0"/>
              <a:t>此后 </a:t>
            </a:r>
            <a:r>
              <a:rPr lang="en-GB" altLang="zh-CN" sz="2400" dirty="0" smtClean="0"/>
              <a:t>hence forth</a:t>
            </a:r>
            <a:endParaRPr lang="en-US" altLang="zh-CN" sz="2400" dirty="0" smtClean="0"/>
          </a:p>
          <a:p>
            <a:r>
              <a:rPr lang="zh-CN" altLang="en-US" sz="2400" dirty="0" smtClean="0"/>
              <a:t>通用 </a:t>
            </a:r>
            <a:r>
              <a:rPr lang="en-US" altLang="zh-CN" sz="2400" dirty="0" smtClean="0"/>
              <a:t>in common use</a:t>
            </a:r>
            <a:r>
              <a:rPr lang="zh-CN" altLang="en-US" sz="2400" dirty="0" smtClean="0"/>
              <a:t> </a:t>
            </a:r>
            <a:endParaRPr lang="en-US" altLang="zh-CN" sz="2400" dirty="0" smtClean="0"/>
          </a:p>
          <a:p>
            <a:r>
              <a:rPr lang="zh-CN" altLang="en-US" sz="2400" dirty="0"/>
              <a:t>民</a:t>
            </a:r>
            <a:r>
              <a:rPr lang="zh-CN" altLang="en-US" sz="2400" dirty="0" smtClean="0"/>
              <a:t>族 </a:t>
            </a:r>
            <a:r>
              <a:rPr lang="en-US" altLang="zh-CN" sz="2400" dirty="0" smtClean="0"/>
              <a:t>ethnic group</a:t>
            </a:r>
          </a:p>
          <a:p>
            <a:r>
              <a:rPr lang="zh-CN" altLang="en-US" sz="2400" dirty="0" smtClean="0"/>
              <a:t>成立 </a:t>
            </a:r>
            <a:r>
              <a:rPr lang="en-US" altLang="zh-CN" sz="2400" dirty="0" smtClean="0"/>
              <a:t>start to exist as a result of good preparation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在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的基础上选择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作为</a:t>
            </a:r>
            <a:r>
              <a:rPr lang="en-US" altLang="zh-CN" sz="2400" dirty="0" smtClean="0"/>
              <a:t>……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5565912" y="5262336"/>
            <a:ext cx="54996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问</a:t>
            </a:r>
            <a:r>
              <a:rPr lang="zh-CN" altLang="en-US" sz="2400" b="1" dirty="0" smtClean="0"/>
              <a:t>题</a:t>
            </a:r>
            <a:r>
              <a:rPr lang="en-US" altLang="zh-CN" sz="2400" b="1" dirty="0" smtClean="0"/>
              <a:t>1</a:t>
            </a:r>
            <a:r>
              <a:rPr lang="zh-CN" altLang="en-US" sz="2400" b="1" dirty="0" smtClean="0"/>
              <a:t>：什么是共同语？</a:t>
            </a:r>
            <a:endParaRPr lang="en-US" altLang="zh-CN" sz="2400" b="1" dirty="0" smtClean="0"/>
          </a:p>
          <a:p>
            <a:r>
              <a:rPr lang="zh-CN" altLang="en-US" sz="2400" b="1" dirty="0"/>
              <a:t>问</a:t>
            </a:r>
            <a:r>
              <a:rPr lang="zh-CN" altLang="en-US" sz="2400" b="1" dirty="0" smtClean="0"/>
              <a:t>题</a:t>
            </a:r>
            <a:r>
              <a:rPr lang="en-US" altLang="zh-CN" sz="2400" b="1" dirty="0" smtClean="0"/>
              <a:t>2</a:t>
            </a:r>
            <a:r>
              <a:rPr lang="zh-CN" altLang="en-US" sz="2400" b="1" dirty="0" smtClean="0"/>
              <a:t>：不同时期的共同语分别是什么？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28779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普通话和方言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91478"/>
            <a:ext cx="12192000" cy="3129280"/>
          </a:xfrm>
        </p:spPr>
      </p:pic>
      <p:sp>
        <p:nvSpPr>
          <p:cNvPr id="5" name="TextBox 4"/>
          <p:cNvSpPr txBox="1"/>
          <p:nvPr/>
        </p:nvSpPr>
        <p:spPr>
          <a:xfrm>
            <a:off x="795130" y="4784035"/>
            <a:ext cx="72091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因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而形成</a:t>
            </a:r>
            <a:endParaRPr lang="en-US" altLang="zh-CN" sz="24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其</a:t>
            </a:r>
            <a:r>
              <a:rPr lang="zh-CN" altLang="en-US" sz="2400" dirty="0" smtClean="0"/>
              <a:t>中</a:t>
            </a:r>
            <a:r>
              <a:rPr lang="en-US" altLang="zh-CN" sz="2400" dirty="0" smtClean="0"/>
              <a:t>…….</a:t>
            </a:r>
            <a:r>
              <a:rPr lang="zh-CN" altLang="en-US" sz="2400" dirty="0" smtClean="0"/>
              <a:t>，其次</a:t>
            </a:r>
            <a:r>
              <a:rPr lang="en-US" altLang="zh-CN" sz="2400" dirty="0" smtClean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依</a:t>
            </a:r>
            <a:r>
              <a:rPr lang="zh-CN" altLang="en-US" sz="2400" dirty="0" smtClean="0"/>
              <a:t>据这个标准，一般把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分为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，即</a:t>
            </a:r>
            <a:r>
              <a:rPr lang="en-US" altLang="zh-CN" sz="2400" dirty="0" smtClean="0"/>
              <a:t>……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6202018" y="4236898"/>
            <a:ext cx="5632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/>
              <a:t>问题</a:t>
            </a:r>
            <a:r>
              <a:rPr lang="en-US" altLang="zh-CN" sz="2400" b="1" dirty="0" smtClean="0"/>
              <a:t>1</a:t>
            </a:r>
            <a:r>
              <a:rPr lang="zh-CN" altLang="en-US" sz="2400" b="1" dirty="0" smtClean="0"/>
              <a:t>：方言有什么差别？</a:t>
            </a:r>
            <a:endParaRPr lang="en-US" altLang="zh-CN" sz="2400" b="1" dirty="0" smtClean="0"/>
          </a:p>
          <a:p>
            <a:r>
              <a:rPr lang="zh-CN" altLang="en-US" sz="2400" b="1" dirty="0"/>
              <a:t>问</a:t>
            </a:r>
            <a:r>
              <a:rPr lang="zh-CN" altLang="en-US" sz="2400" b="1" dirty="0" smtClean="0"/>
              <a:t>题</a:t>
            </a:r>
            <a:r>
              <a:rPr lang="en-US" altLang="zh-CN" sz="2400" b="1" dirty="0" smtClean="0"/>
              <a:t>2</a:t>
            </a:r>
            <a:r>
              <a:rPr lang="zh-CN" altLang="en-US" sz="2400" b="1" dirty="0" smtClean="0"/>
              <a:t>：其他方言区的名称分别是什么？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636895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普通话和方言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9722" y="0"/>
            <a:ext cx="7792278" cy="6929405"/>
          </a:xfrm>
        </p:spPr>
      </p:pic>
    </p:spTree>
    <p:extLst>
      <p:ext uri="{BB962C8B-B14F-4D97-AF65-F5344CB8AC3E}">
        <p14:creationId xmlns:p14="http://schemas.microsoft.com/office/powerpoint/2010/main" val="195006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普通话和方言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2630" y="1258956"/>
            <a:ext cx="8899370" cy="4108174"/>
          </a:xfrm>
        </p:spPr>
      </p:pic>
    </p:spTree>
    <p:extLst>
      <p:ext uri="{BB962C8B-B14F-4D97-AF65-F5344CB8AC3E}">
        <p14:creationId xmlns:p14="http://schemas.microsoft.com/office/powerpoint/2010/main" val="191606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普通话和方言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91478"/>
            <a:ext cx="12297289" cy="2239618"/>
          </a:xfrm>
        </p:spPr>
      </p:pic>
      <p:sp>
        <p:nvSpPr>
          <p:cNvPr id="5" name="TextBox 4"/>
          <p:cNvSpPr txBox="1"/>
          <p:nvPr/>
        </p:nvSpPr>
        <p:spPr>
          <a:xfrm>
            <a:off x="583096" y="3949148"/>
            <a:ext cx="7951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其中</a:t>
            </a:r>
            <a:r>
              <a:rPr lang="en-US" altLang="zh-CN" sz="2400" dirty="0" smtClean="0"/>
              <a:t>A</a:t>
            </a:r>
            <a:r>
              <a:rPr lang="zh-CN" altLang="en-US" sz="2400" dirty="0" smtClean="0"/>
              <a:t>与</a:t>
            </a:r>
            <a:r>
              <a:rPr lang="en-US" altLang="zh-CN" sz="2400" dirty="0" smtClean="0"/>
              <a:t>B</a:t>
            </a:r>
            <a:r>
              <a:rPr lang="zh-CN" altLang="en-US" sz="2400" dirty="0" smtClean="0"/>
              <a:t>的差别最大，其他依次是</a:t>
            </a:r>
            <a:r>
              <a:rPr lang="en-US" altLang="zh-CN" sz="2400" dirty="0" smtClean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虽</a:t>
            </a:r>
            <a:r>
              <a:rPr lang="zh-CN" altLang="en-US" sz="2400" dirty="0" smtClean="0"/>
              <a:t>然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，但（是）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，而是</a:t>
            </a:r>
            <a:r>
              <a:rPr lang="en-US" altLang="zh-CN" sz="2400" dirty="0" smtClean="0"/>
              <a:t>……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677334" y="5221357"/>
            <a:ext cx="92632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/>
              <a:t>问题</a:t>
            </a:r>
            <a:r>
              <a:rPr lang="en-US" altLang="zh-CN" sz="2400" b="1" dirty="0" smtClean="0"/>
              <a:t>1</a:t>
            </a:r>
            <a:r>
              <a:rPr lang="zh-CN" altLang="en-US" sz="2400" b="1" dirty="0" smtClean="0"/>
              <a:t>： 哪种方言最接近普通话？哪种方言距离普通话最远？</a:t>
            </a:r>
            <a:endParaRPr lang="en-US" altLang="zh-CN" sz="2400" b="1" dirty="0" smtClean="0"/>
          </a:p>
          <a:p>
            <a:r>
              <a:rPr lang="zh-CN" altLang="en-US" sz="2400" b="1" dirty="0"/>
              <a:t>问</a:t>
            </a:r>
            <a:r>
              <a:rPr lang="zh-CN" altLang="en-US" sz="2400" b="1" dirty="0" smtClean="0"/>
              <a:t>题</a:t>
            </a:r>
            <a:r>
              <a:rPr lang="en-US" altLang="zh-CN" sz="2400" b="1" dirty="0" smtClean="0"/>
              <a:t>2</a:t>
            </a:r>
            <a:r>
              <a:rPr lang="zh-CN" altLang="en-US" sz="2400" b="1" dirty="0" smtClean="0"/>
              <a:t>：</a:t>
            </a:r>
            <a:r>
              <a:rPr lang="en-US" altLang="zh-CN" sz="2400" b="1" dirty="0" smtClean="0"/>
              <a:t>《</a:t>
            </a:r>
            <a:r>
              <a:rPr lang="zh-CN" altLang="en-US" sz="2400" b="1" dirty="0"/>
              <a:t>宪法</a:t>
            </a:r>
            <a:r>
              <a:rPr lang="en-US" altLang="zh-CN" sz="2400" b="1" dirty="0" smtClean="0"/>
              <a:t>》</a:t>
            </a:r>
            <a:r>
              <a:rPr lang="zh-CN" altLang="en-US" sz="2400" b="1" dirty="0" smtClean="0"/>
              <a:t>的目的是什么？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482962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普通话和方言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45" y="1202230"/>
            <a:ext cx="11691571" cy="5655770"/>
          </a:xfrm>
        </p:spPr>
      </p:pic>
      <p:sp>
        <p:nvSpPr>
          <p:cNvPr id="5" name="TextBox 4"/>
          <p:cNvSpPr txBox="1"/>
          <p:nvPr/>
        </p:nvSpPr>
        <p:spPr>
          <a:xfrm>
            <a:off x="9274002" y="4969566"/>
            <a:ext cx="662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150959" y="5431231"/>
            <a:ext cx="662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A</a:t>
            </a:r>
            <a:endParaRPr lang="en-GB" sz="2400" b="1" dirty="0"/>
          </a:p>
        </p:txBody>
      </p:sp>
      <p:sp>
        <p:nvSpPr>
          <p:cNvPr id="8" name="Rectangle 7"/>
          <p:cNvSpPr/>
          <p:nvPr/>
        </p:nvSpPr>
        <p:spPr>
          <a:xfrm>
            <a:off x="6640274" y="5892896"/>
            <a:ext cx="3593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/>
              <a:t>E</a:t>
            </a:r>
            <a:endParaRPr lang="en-GB" sz="2400" b="1" dirty="0"/>
          </a:p>
        </p:txBody>
      </p:sp>
      <p:sp>
        <p:nvSpPr>
          <p:cNvPr id="9" name="Rectangle 8"/>
          <p:cNvSpPr/>
          <p:nvPr/>
        </p:nvSpPr>
        <p:spPr>
          <a:xfrm>
            <a:off x="6640274" y="6329280"/>
            <a:ext cx="3818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/>
              <a:t>D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00533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35054" cy="489005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4890052"/>
            <a:ext cx="9024082" cy="19679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566453" y="691272"/>
            <a:ext cx="808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BDF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274905" y="2790662"/>
            <a:ext cx="808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DE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6897757" y="4897146"/>
            <a:ext cx="808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ACE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05396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0675" y="1138901"/>
            <a:ext cx="7671325" cy="57534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北京地名的读法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989160" cy="1987826"/>
          </a:xfrm>
        </p:spPr>
      </p:pic>
      <p:sp>
        <p:nvSpPr>
          <p:cNvPr id="8" name="TextBox 7"/>
          <p:cNvSpPr txBox="1"/>
          <p:nvPr/>
        </p:nvSpPr>
        <p:spPr>
          <a:xfrm>
            <a:off x="3494580" y="482440"/>
            <a:ext cx="1616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/>
              <a:t>北方方言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610678" y="851772"/>
            <a:ext cx="883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/>
              <a:t>闽方言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883901" y="1164462"/>
            <a:ext cx="649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/>
              <a:t>山西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2016961" y="1156971"/>
            <a:ext cx="649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/>
              <a:t>辽宁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3343651" y="1179730"/>
            <a:ext cx="649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/>
              <a:t>河南</a:t>
            </a:r>
            <a:endParaRPr lang="en-GB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3048634" y="1547336"/>
            <a:ext cx="1390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 smtClean="0"/>
              <a:t>广东省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95412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8870"/>
          </a:xfrm>
        </p:spPr>
        <p:txBody>
          <a:bodyPr/>
          <a:lstStyle/>
          <a:p>
            <a:r>
              <a:rPr lang="zh-CN" altLang="en-US" dirty="0"/>
              <a:t>普通话和方言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38471"/>
            <a:ext cx="9526840" cy="47028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障碍：语言</a:t>
            </a:r>
            <a:r>
              <a:rPr lang="en-US" altLang="zh-CN" sz="2400" dirty="0" smtClean="0"/>
              <a:t>~</a:t>
            </a:r>
            <a:r>
              <a:rPr lang="zh-CN" altLang="en-US" sz="2400" dirty="0" smtClean="0"/>
              <a:t>，心理</a:t>
            </a:r>
            <a:r>
              <a:rPr lang="en-US" altLang="zh-CN" sz="2400" dirty="0" smtClean="0"/>
              <a:t>~</a:t>
            </a:r>
            <a:r>
              <a:rPr lang="zh-CN" altLang="en-US" sz="2400" dirty="0" smtClean="0"/>
              <a:t>，</a:t>
            </a:r>
            <a:r>
              <a:rPr lang="en-US" altLang="zh-CN" sz="2400" dirty="0" smtClean="0"/>
              <a:t>~</a:t>
            </a:r>
            <a:r>
              <a:rPr lang="zh-CN" altLang="en-US" sz="2400" dirty="0" smtClean="0"/>
              <a:t>物，扫除</a:t>
            </a:r>
            <a:r>
              <a:rPr lang="en-US" altLang="zh-CN" sz="2400" dirty="0" smtClean="0"/>
              <a:t>~</a:t>
            </a:r>
          </a:p>
          <a:p>
            <a:pPr marL="0" indent="0">
              <a:buNone/>
            </a:pPr>
            <a:r>
              <a:rPr lang="zh-CN" altLang="en-US" sz="2400" dirty="0" smtClean="0"/>
              <a:t>语：汉语，语言，语音，共同语，成语，俗语，手语，流行语，旗语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隔：隔壁，隔离，隔阂，隔行如</a:t>
            </a:r>
            <a:r>
              <a:rPr lang="zh-CN" altLang="en-US" sz="2400" smtClean="0"/>
              <a:t>隔山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差：差别，差异，差不多，差劲，出差，参差不齐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据：根据，依据，凭据，据说，据为己有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6786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/>
          <a:lstStyle/>
          <a:p>
            <a:r>
              <a:rPr lang="zh-CN" altLang="en-US" dirty="0"/>
              <a:t>普通话和方言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91479"/>
            <a:ext cx="8596668" cy="4649884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 b="1" dirty="0"/>
              <a:t>写作练习：</a:t>
            </a:r>
            <a:endParaRPr lang="en-US" altLang="zh-CN" sz="2400" b="1" dirty="0"/>
          </a:p>
          <a:p>
            <a:pPr marL="0" indent="0">
              <a:buNone/>
            </a:pPr>
            <a:endParaRPr lang="en-US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在</a:t>
            </a:r>
            <a:r>
              <a:rPr lang="en-US" altLang="zh-CN" sz="2400" dirty="0"/>
              <a:t>……</a:t>
            </a:r>
            <a:r>
              <a:rPr lang="zh-CN" altLang="en-US" sz="2400" dirty="0"/>
              <a:t>的基础上选择</a:t>
            </a:r>
            <a:r>
              <a:rPr lang="en-US" altLang="zh-CN" sz="2400" dirty="0"/>
              <a:t>……</a:t>
            </a:r>
            <a:r>
              <a:rPr lang="zh-CN" altLang="en-US" sz="2400" dirty="0"/>
              <a:t>作为</a:t>
            </a:r>
            <a:r>
              <a:rPr lang="en-US" altLang="zh-CN" sz="2400" dirty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因</a:t>
            </a:r>
            <a:r>
              <a:rPr lang="en-US" altLang="zh-CN" sz="2400" dirty="0"/>
              <a:t>……</a:t>
            </a:r>
            <a:r>
              <a:rPr lang="zh-CN" altLang="en-US" sz="2400" dirty="0"/>
              <a:t>而形成</a:t>
            </a:r>
            <a:endParaRPr lang="en-US" altLang="zh-CN" sz="24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其中</a:t>
            </a:r>
            <a:r>
              <a:rPr lang="en-US" altLang="zh-CN" sz="2400" dirty="0"/>
              <a:t>…….</a:t>
            </a:r>
            <a:r>
              <a:rPr lang="zh-CN" altLang="en-US" sz="2400" dirty="0"/>
              <a:t>，其次</a:t>
            </a:r>
            <a:r>
              <a:rPr lang="en-US" altLang="zh-CN" sz="2400" dirty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依据这个标准，一般把</a:t>
            </a:r>
            <a:r>
              <a:rPr lang="en-US" altLang="zh-CN" sz="2400" dirty="0"/>
              <a:t>……</a:t>
            </a:r>
            <a:r>
              <a:rPr lang="zh-CN" altLang="en-US" sz="2400" dirty="0"/>
              <a:t>分为</a:t>
            </a:r>
            <a:r>
              <a:rPr lang="en-US" altLang="zh-CN" sz="2400" dirty="0"/>
              <a:t>……</a:t>
            </a:r>
            <a:r>
              <a:rPr lang="zh-CN" altLang="en-US" sz="2400" dirty="0"/>
              <a:t>，即</a:t>
            </a:r>
            <a:r>
              <a:rPr lang="en-US" altLang="zh-CN" sz="2400" dirty="0"/>
              <a:t>……</a:t>
            </a: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其中</a:t>
            </a:r>
            <a:r>
              <a:rPr lang="en-US" altLang="zh-CN" sz="2400" dirty="0"/>
              <a:t>A</a:t>
            </a:r>
            <a:r>
              <a:rPr lang="zh-CN" altLang="en-US" sz="2400" dirty="0"/>
              <a:t>与</a:t>
            </a:r>
            <a:r>
              <a:rPr lang="en-US" altLang="zh-CN" sz="2400" dirty="0"/>
              <a:t>B</a:t>
            </a:r>
            <a:r>
              <a:rPr lang="zh-CN" altLang="en-US" sz="2400" dirty="0"/>
              <a:t>的差别最大，其他依次是</a:t>
            </a:r>
            <a:r>
              <a:rPr lang="en-US" altLang="zh-CN" sz="2400" dirty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400" dirty="0"/>
              <a:t>虽然</a:t>
            </a:r>
            <a:r>
              <a:rPr lang="en-US" altLang="zh-CN" sz="2400" dirty="0"/>
              <a:t>……</a:t>
            </a:r>
            <a:r>
              <a:rPr lang="zh-CN" altLang="en-US" sz="2400" dirty="0"/>
              <a:t>，但（是）</a:t>
            </a:r>
            <a:r>
              <a:rPr lang="en-US" altLang="zh-CN" sz="2400" dirty="0"/>
              <a:t>……</a:t>
            </a:r>
            <a:r>
              <a:rPr lang="zh-CN" altLang="en-US" sz="2400" dirty="0"/>
              <a:t>，而是</a:t>
            </a:r>
            <a:r>
              <a:rPr lang="en-US" altLang="zh-CN" sz="2400" dirty="0" smtClean="0"/>
              <a:t>……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8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244</TotalTime>
  <Words>520</Words>
  <Application>Microsoft Office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方正姚体</vt:lpstr>
      <vt:lpstr>华文新魏</vt:lpstr>
      <vt:lpstr>Trebuchet MS</vt:lpstr>
      <vt:lpstr>Wingdings</vt:lpstr>
      <vt:lpstr>Wingdings 3</vt:lpstr>
      <vt:lpstr>Facet</vt:lpstr>
      <vt:lpstr>Chinese 8 阅读 写作</vt:lpstr>
      <vt:lpstr>普通话和方言</vt:lpstr>
      <vt:lpstr>普通话和方言</vt:lpstr>
      <vt:lpstr>普通话和方言</vt:lpstr>
      <vt:lpstr>普通话和方言</vt:lpstr>
      <vt:lpstr>普通话和方言</vt:lpstr>
      <vt:lpstr>普通话和方言</vt:lpstr>
      <vt:lpstr>普通话和方言</vt:lpstr>
      <vt:lpstr>北京地名的读法</vt:lpstr>
      <vt:lpstr>北京地名的读法</vt:lpstr>
      <vt:lpstr>普通话和方言</vt:lpstr>
      <vt:lpstr>普通话和方言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8 阅读 写作</dc:title>
  <dc:creator>Yiying Jiao</dc:creator>
  <cp:lastModifiedBy>Yiying Jiao</cp:lastModifiedBy>
  <cp:revision>7</cp:revision>
  <dcterms:created xsi:type="dcterms:W3CDTF">2019-03-19T09:30:57Z</dcterms:created>
  <dcterms:modified xsi:type="dcterms:W3CDTF">2019-03-19T13:57:32Z</dcterms:modified>
</cp:coreProperties>
</file>