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ebp" ContentType="image/jpe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437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9E279-1AA6-6CB1-F760-D3BE896679A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3221147" y="1247141"/>
            <a:ext cx="7891756" cy="3450845"/>
          </a:xfrm>
        </p:spPr>
        <p:txBody>
          <a:bodyPr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956FD5-D773-7F6A-A490-9DA6AAE3869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3221147" y="4818129"/>
            <a:ext cx="7891756" cy="1268986"/>
          </a:xfrm>
        </p:spPr>
        <p:txBody>
          <a:bodyPr anchor="b"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56D3ACBF-72DE-6F50-2EEE-7FC1337D2A57}"/>
              </a:ext>
            </a:extLst>
          </p:cNvPr>
          <p:cNvSpPr/>
          <p:nvPr/>
        </p:nvSpPr>
        <p:spPr>
          <a:xfrm>
            <a:off x="0" y="1375495"/>
            <a:ext cx="2770696" cy="5482504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FCD6B68F-62AE-AFEC-5718-83DEAFFA9385}"/>
              </a:ext>
            </a:extLst>
          </p:cNvPr>
          <p:cNvSpPr/>
          <p:nvPr/>
        </p:nvSpPr>
        <p:spPr>
          <a:xfrm>
            <a:off x="0" y="0"/>
            <a:ext cx="1373565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6" name="Date Placeholder 6">
            <a:extLst>
              <a:ext uri="{FF2B5EF4-FFF2-40B4-BE49-F238E27FC236}">
                <a16:creationId xmlns:a16="http://schemas.microsoft.com/office/drawing/2014/main" id="{B7912E76-E6B9-99E7-A050-5059BE965C8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DD48820-0BC6-4531-8113-2E6FAE8C3450}" type="datetime1">
              <a:rPr lang="en-US"/>
              <a:pPr lvl="0"/>
              <a:t>2/1/2024</a:t>
            </a:fld>
            <a:endParaRPr lang="en-US"/>
          </a:p>
        </p:txBody>
      </p:sp>
      <p:sp>
        <p:nvSpPr>
          <p:cNvPr id="7" name="Footer Placeholder 7">
            <a:extLst>
              <a:ext uri="{FF2B5EF4-FFF2-40B4-BE49-F238E27FC236}">
                <a16:creationId xmlns:a16="http://schemas.microsoft.com/office/drawing/2014/main" id="{1DF682F4-0006-1CA3-2428-F9181A063BC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3221147" y="6292845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8" name="Slide Number Placeholder 10">
            <a:extLst>
              <a:ext uri="{FF2B5EF4-FFF2-40B4-BE49-F238E27FC236}">
                <a16:creationId xmlns:a16="http://schemas.microsoft.com/office/drawing/2014/main" id="{60F31F9E-458C-6330-E16A-596A46D10D7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2D1172D-8105-4590-9F1E-F005E1B0F8E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910576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46474-0488-B58D-9DAC-A23BBA0EFCF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1B73E-49BA-2A78-6DFC-FA0BCBFD7FE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4485E-1308-A311-509F-CE8839F6C4F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AD3100D-79DC-4171-B87B-6A8D77C0CB1C}" type="datetime1">
              <a:rPr lang="en-US"/>
              <a:pPr lvl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834487-06DA-6B50-4633-5E7B7FCB439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E077F2-3D42-B723-D283-FC3318D9FC0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FA908D-3116-4179-A9F8-00C28493137F}" type="slidenum">
              <a:t>‹#›</a:t>
            </a:fld>
            <a:endParaRPr lang="en-US"/>
          </a:p>
        </p:txBody>
      </p:sp>
      <p:sp>
        <p:nvSpPr>
          <p:cNvPr id="7" name="Rectangle 50">
            <a:extLst>
              <a:ext uri="{FF2B5EF4-FFF2-40B4-BE49-F238E27FC236}">
                <a16:creationId xmlns:a16="http://schemas.microsoft.com/office/drawing/2014/main" id="{BE49403E-F297-46F6-0D04-6E0258F87A29}"/>
              </a:ext>
            </a:extLst>
          </p:cNvPr>
          <p:cNvSpPr/>
          <p:nvPr/>
        </p:nvSpPr>
        <p:spPr>
          <a:xfrm>
            <a:off x="0" y="565154"/>
            <a:ext cx="1133856" cy="6292845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8" name="Rectangle 51">
            <a:extLst>
              <a:ext uri="{FF2B5EF4-FFF2-40B4-BE49-F238E27FC236}">
                <a16:creationId xmlns:a16="http://schemas.microsoft.com/office/drawing/2014/main" id="{396E863F-5CCE-8BCF-B489-E608C7E8EE0F}"/>
              </a:ext>
            </a:extLst>
          </p:cNvPr>
          <p:cNvSpPr/>
          <p:nvPr/>
        </p:nvSpPr>
        <p:spPr>
          <a:xfrm>
            <a:off x="0" y="0"/>
            <a:ext cx="565154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  <p:extLst>
      <p:ext uri="{BB962C8B-B14F-4D97-AF65-F5344CB8AC3E}">
        <p14:creationId xmlns:p14="http://schemas.microsoft.com/office/powerpoint/2010/main" val="948587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52616-5465-6F83-A7C7-77A81025B27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221147" y="1251676"/>
            <a:ext cx="7891756" cy="2914686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2E2736-7928-682B-1154-3CA146550FF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3221147" y="4818129"/>
            <a:ext cx="7891756" cy="1271528"/>
          </a:xfrm>
        </p:spPr>
        <p:txBody>
          <a:bodyPr anchor="b"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AE67E-4C38-803A-923B-B8EA51DA640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FCBE3F5-1244-4711-AD4F-F31007A7358A}" type="datetime1">
              <a:rPr lang="en-US"/>
              <a:pPr lvl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4359BF-8126-5123-0AC4-E5D7CD0CF23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3221147" y="6292845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97C45B-CE44-7770-EC40-17D37CCCF5E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AC2AC54-6674-43DD-8D15-2BDB93316B56}" type="slidenum">
              <a:t>‹#›</a:t>
            </a:fld>
            <a:endParaRPr lang="en-US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5E2CB362-9F7E-10E4-A86C-0689F7EDCC24}"/>
              </a:ext>
            </a:extLst>
          </p:cNvPr>
          <p:cNvSpPr/>
          <p:nvPr/>
        </p:nvSpPr>
        <p:spPr>
          <a:xfrm>
            <a:off x="0" y="1375495"/>
            <a:ext cx="2770696" cy="5482504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8D541DCF-1B43-44C7-F57F-438217440FD3}"/>
              </a:ext>
            </a:extLst>
          </p:cNvPr>
          <p:cNvSpPr/>
          <p:nvPr/>
        </p:nvSpPr>
        <p:spPr>
          <a:xfrm>
            <a:off x="0" y="0"/>
            <a:ext cx="1373565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  <p:extLst>
      <p:ext uri="{BB962C8B-B14F-4D97-AF65-F5344CB8AC3E}">
        <p14:creationId xmlns:p14="http://schemas.microsoft.com/office/powerpoint/2010/main" val="34566546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4CDFF-8394-2635-C2B6-4C7910032FC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844E53-B9BC-EF7C-2580-3B20CD2D2DD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587709" y="2160013"/>
            <a:ext cx="4425439" cy="392709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99C2DC-9F01-30F5-7C84-0C83AB3C5218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648959" y="2160013"/>
            <a:ext cx="4425439" cy="392709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E2763F-706A-C194-8AA5-3A4E1E31687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3513041-FCB3-46BE-A6D2-28DA2575FA56}" type="datetime1">
              <a:rPr lang="en-US"/>
              <a:pPr lvl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0C374A-CD63-B049-BD18-BBA11A8873D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ACED7F-FF3E-43C3-229F-3355B5705FD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237E809-9B97-4746-AAD3-EAA5777B7182}" type="slidenum">
              <a:t>‹#›</a:t>
            </a:fld>
            <a:endParaRPr 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0616E2EB-79D6-3DAC-03B5-B48E07A479A9}"/>
              </a:ext>
            </a:extLst>
          </p:cNvPr>
          <p:cNvSpPr/>
          <p:nvPr/>
        </p:nvSpPr>
        <p:spPr>
          <a:xfrm>
            <a:off x="0" y="565154"/>
            <a:ext cx="1133856" cy="6292845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879105F5-B16A-781B-4297-68F4ACFEF4F6}"/>
              </a:ext>
            </a:extLst>
          </p:cNvPr>
          <p:cNvSpPr/>
          <p:nvPr/>
        </p:nvSpPr>
        <p:spPr>
          <a:xfrm>
            <a:off x="0" y="0"/>
            <a:ext cx="565154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  <p:extLst>
      <p:ext uri="{BB962C8B-B14F-4D97-AF65-F5344CB8AC3E}">
        <p14:creationId xmlns:p14="http://schemas.microsoft.com/office/powerpoint/2010/main" val="6045281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7C5AF-D764-4606-7AA2-45A42C2EDEA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91056" y="457200"/>
            <a:ext cx="9521857" cy="155448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45401D-C2BB-C8DE-E376-B5E50A754FD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591056" y="2165088"/>
            <a:ext cx="4425696" cy="823910"/>
          </a:xfrm>
        </p:spPr>
        <p:txBody>
          <a:bodyPr anchor="b"/>
          <a:lstStyle>
            <a:lvl1pPr marL="0" indent="0">
              <a:buNone/>
              <a:defRPr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44ECB0-5A41-A81C-52C4-BD3B16FED6B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591056" y="2988999"/>
            <a:ext cx="4425696" cy="3098115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74BF8F-1244-F08D-5DB7-B7C6403CBDAC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687217" y="2165088"/>
            <a:ext cx="4425696" cy="823910"/>
          </a:xfrm>
        </p:spPr>
        <p:txBody>
          <a:bodyPr anchor="b"/>
          <a:lstStyle>
            <a:lvl1pPr marL="0" indent="0">
              <a:buNone/>
              <a:defRPr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28C2E5-7765-BF26-0BFE-F4DE4BEB9616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687217" y="2988999"/>
            <a:ext cx="4425696" cy="3098115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99ECA9-BB35-2923-D496-E6CBE302530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9452249-A349-4587-AEAD-AE038C187399}" type="datetime1">
              <a:rPr lang="en-US"/>
              <a:pPr lvl="0"/>
              <a:t>2/1/2024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8EBB89-F793-AAA1-AD9C-769D1D405B5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335C2D-AFC0-0F13-4F42-C6D61894254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CE3B0EC-943D-494B-AB9A-5172931F14D5}" type="slidenum">
              <a:t>‹#›</a:t>
            </a:fld>
            <a:endParaRPr lang="en-US"/>
          </a:p>
        </p:txBody>
      </p:sp>
      <p:sp>
        <p:nvSpPr>
          <p:cNvPr id="10" name="Rectangle 11">
            <a:extLst>
              <a:ext uri="{FF2B5EF4-FFF2-40B4-BE49-F238E27FC236}">
                <a16:creationId xmlns:a16="http://schemas.microsoft.com/office/drawing/2014/main" id="{6C52A898-EE3F-04DC-A2AD-5437E8F7788F}"/>
              </a:ext>
            </a:extLst>
          </p:cNvPr>
          <p:cNvSpPr/>
          <p:nvPr/>
        </p:nvSpPr>
        <p:spPr>
          <a:xfrm>
            <a:off x="0" y="565154"/>
            <a:ext cx="1133856" cy="6292845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11" name="Rectangle 12">
            <a:extLst>
              <a:ext uri="{FF2B5EF4-FFF2-40B4-BE49-F238E27FC236}">
                <a16:creationId xmlns:a16="http://schemas.microsoft.com/office/drawing/2014/main" id="{DD04BE7F-59C3-529C-EE55-0869B9AC590F}"/>
              </a:ext>
            </a:extLst>
          </p:cNvPr>
          <p:cNvSpPr/>
          <p:nvPr/>
        </p:nvSpPr>
        <p:spPr>
          <a:xfrm>
            <a:off x="0" y="0"/>
            <a:ext cx="565154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  <p:extLst>
      <p:ext uri="{BB962C8B-B14F-4D97-AF65-F5344CB8AC3E}">
        <p14:creationId xmlns:p14="http://schemas.microsoft.com/office/powerpoint/2010/main" val="552453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0E23D-21DA-8EBE-99B3-4D4123D289E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3BCDCC-8E14-8C81-5C5D-8F06812EECF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87D4AE-F450-48BE-A0F9-C9C1CF9A4D29}" type="datetime1">
              <a:rPr lang="en-US"/>
              <a:pPr lvl="0"/>
              <a:t>2/1/2024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C5791C-AE1A-FF03-863D-865466DEE5E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DD2C6A-68D8-076A-0560-3DA9DCB16E8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1E0C409-92D0-44AC-A6ED-7106806B376A}" type="slidenum">
              <a:t>‹#›</a:t>
            </a:fld>
            <a:endParaRPr lang="en-US"/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4093E743-D168-0820-E2A6-6E8256EF9E3D}"/>
              </a:ext>
            </a:extLst>
          </p:cNvPr>
          <p:cNvSpPr/>
          <p:nvPr/>
        </p:nvSpPr>
        <p:spPr>
          <a:xfrm>
            <a:off x="0" y="565154"/>
            <a:ext cx="1133856" cy="6292845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71ECF0E4-8B21-8745-6B61-DA30B6653E02}"/>
              </a:ext>
            </a:extLst>
          </p:cNvPr>
          <p:cNvSpPr/>
          <p:nvPr/>
        </p:nvSpPr>
        <p:spPr>
          <a:xfrm>
            <a:off x="0" y="0"/>
            <a:ext cx="565154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  <p:extLst>
      <p:ext uri="{BB962C8B-B14F-4D97-AF65-F5344CB8AC3E}">
        <p14:creationId xmlns:p14="http://schemas.microsoft.com/office/powerpoint/2010/main" val="8232622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E468F0-4FA2-7872-7E67-2064CDA477C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8535402-EE39-4BBB-8CD3-9D06EDBAC959}" type="datetime1">
              <a:rPr lang="en-US"/>
              <a:pPr lvl="0"/>
              <a:t>2/1/2024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0D8FD3-0016-5082-A7F2-FECD7A6160D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BEEB6C-D155-81D9-8DEA-5597AC3816B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E4273B-9055-4927-BF44-6C7FCFF2B921}" type="slidenum">
              <a:t>‹#›</a:t>
            </a:fld>
            <a:endParaRPr 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7C081F44-DF18-E89B-CBA7-1FC4A309C757}"/>
              </a:ext>
            </a:extLst>
          </p:cNvPr>
          <p:cNvSpPr/>
          <p:nvPr/>
        </p:nvSpPr>
        <p:spPr>
          <a:xfrm>
            <a:off x="0" y="565154"/>
            <a:ext cx="1133856" cy="6292845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C8C9D45D-2B5F-B793-0FD3-24540E466BCB}"/>
              </a:ext>
            </a:extLst>
          </p:cNvPr>
          <p:cNvSpPr/>
          <p:nvPr/>
        </p:nvSpPr>
        <p:spPr>
          <a:xfrm>
            <a:off x="0" y="0"/>
            <a:ext cx="565154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  <p:extLst>
      <p:ext uri="{BB962C8B-B14F-4D97-AF65-F5344CB8AC3E}">
        <p14:creationId xmlns:p14="http://schemas.microsoft.com/office/powerpoint/2010/main" val="1041366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49BEB-04E0-97A0-3C6A-FFCB576EB84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87709" y="455362"/>
            <a:ext cx="4043440" cy="1584508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6A01C9-4F64-406E-B5FE-AF689F48284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271229" y="565154"/>
            <a:ext cx="5358383" cy="552196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C6D4AB-B063-1345-9CB0-184C053D331E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587709" y="2039870"/>
            <a:ext cx="4043440" cy="382911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751102-BC0D-5F40-4428-87BDDD2ADDA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A7235B-6683-428C-90F3-20F48530A1DE}" type="datetime1">
              <a:rPr lang="en-US"/>
              <a:pPr lvl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7CF7C3-2084-E25C-C5AA-837D04BE5FF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B823D2-365B-2846-0293-2A64263866B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D599B4-F74A-4EA3-BCEB-79653CF69292}" type="slidenum">
              <a:t>‹#›</a:t>
            </a:fld>
            <a:endParaRPr 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573EF52E-07B9-9035-82A5-0172A5A3F619}"/>
              </a:ext>
            </a:extLst>
          </p:cNvPr>
          <p:cNvSpPr/>
          <p:nvPr/>
        </p:nvSpPr>
        <p:spPr>
          <a:xfrm>
            <a:off x="0" y="565154"/>
            <a:ext cx="1133856" cy="6292845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FFEF99EC-C2D2-B555-3BCE-285203B37D87}"/>
              </a:ext>
            </a:extLst>
          </p:cNvPr>
          <p:cNvSpPr/>
          <p:nvPr/>
        </p:nvSpPr>
        <p:spPr>
          <a:xfrm>
            <a:off x="0" y="0"/>
            <a:ext cx="565154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  <p:extLst>
      <p:ext uri="{BB962C8B-B14F-4D97-AF65-F5344CB8AC3E}">
        <p14:creationId xmlns:p14="http://schemas.microsoft.com/office/powerpoint/2010/main" val="1269169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B84E3-E101-55C9-D6CE-F8A5969B824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87709" y="455362"/>
            <a:ext cx="4043440" cy="1584508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13C4BCD-1EE5-A40C-4B24-8E4D0D1D2E6E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271229" y="565154"/>
            <a:ext cx="5355604" cy="5522674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AB4D2E-9A81-C72F-196A-C6903CD0F03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587709" y="2039870"/>
            <a:ext cx="4043440" cy="382911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7F3897-CA80-7BDD-AF5D-57DC49E9F1E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2964D5-CA89-4B30-ABCD-FBCECC0A31CC}" type="datetime1">
              <a:rPr lang="en-US"/>
              <a:pPr lvl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22093D-D72F-EB03-CACF-DDA69F059D9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F3A878-DE15-9765-BC8E-0C42284028B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BA00B5-A56D-439A-A382-BC6D232BACFE}" type="slidenum">
              <a:t>‹#›</a:t>
            </a:fld>
            <a:endParaRPr 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2CC9711A-700D-1CE6-5ECB-CC5EF8C55B15}"/>
              </a:ext>
            </a:extLst>
          </p:cNvPr>
          <p:cNvSpPr/>
          <p:nvPr/>
        </p:nvSpPr>
        <p:spPr>
          <a:xfrm>
            <a:off x="0" y="565154"/>
            <a:ext cx="1133856" cy="6292845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3AE9AB73-F667-765C-5A1A-7FEFE250C31D}"/>
              </a:ext>
            </a:extLst>
          </p:cNvPr>
          <p:cNvSpPr/>
          <p:nvPr/>
        </p:nvSpPr>
        <p:spPr>
          <a:xfrm>
            <a:off x="0" y="0"/>
            <a:ext cx="565154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  <p:extLst>
      <p:ext uri="{BB962C8B-B14F-4D97-AF65-F5344CB8AC3E}">
        <p14:creationId xmlns:p14="http://schemas.microsoft.com/office/powerpoint/2010/main" val="23738000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4B728-C3C2-EF66-D128-5171063E4F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87709" y="455362"/>
            <a:ext cx="9525204" cy="155042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BBACE7-A283-0E96-C91C-E2B0AE41F18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587709" y="2160013"/>
            <a:ext cx="9525204" cy="3926150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1DF9E1-91BB-D4C1-9440-2479E1DDC51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28E5C7-8B76-487D-A08D-91DD03274650}" type="datetime1">
              <a:rPr lang="en-US"/>
              <a:pPr lvl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4F016A-64D6-0F4E-0092-3656FB4D68C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434E50-8DA8-969D-2815-00181114824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13FFC1-FADF-4C5F-9730-6486805B3419}" type="slidenum">
              <a:t>‹#›</a:t>
            </a:fld>
            <a:endParaRPr lang="en-US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BCB86349-35FC-987D-B407-007DF0109E0C}"/>
              </a:ext>
            </a:extLst>
          </p:cNvPr>
          <p:cNvSpPr/>
          <p:nvPr/>
        </p:nvSpPr>
        <p:spPr>
          <a:xfrm>
            <a:off x="0" y="565154"/>
            <a:ext cx="1133856" cy="6292845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7448607F-71C7-4335-CD1B-59EE16E032CD}"/>
              </a:ext>
            </a:extLst>
          </p:cNvPr>
          <p:cNvSpPr/>
          <p:nvPr/>
        </p:nvSpPr>
        <p:spPr>
          <a:xfrm>
            <a:off x="0" y="0"/>
            <a:ext cx="565154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  <p:extLst>
      <p:ext uri="{BB962C8B-B14F-4D97-AF65-F5344CB8AC3E}">
        <p14:creationId xmlns:p14="http://schemas.microsoft.com/office/powerpoint/2010/main" val="28395246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4B8244F-342F-03BF-E263-8A6A6B04105C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846381" y="565144"/>
            <a:ext cx="2266532" cy="561180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DCD27E-9DF2-31DA-A2B1-79AB5C68CD4A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587709" y="565144"/>
            <a:ext cx="7088931" cy="561180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E803F1-28E6-A267-11CE-A1ED07CFEE4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32AFC32-0729-4278-BE80-A94A6A0706CD}" type="datetime1">
              <a:rPr lang="en-US"/>
              <a:pPr lvl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F24939-551C-B810-39CD-4E9C0A8F333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E03E23-FAD8-C037-1D38-BA3D850F973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83DC06D-AC0D-4B0C-9C2B-1B87FD60997E}" type="slidenum">
              <a:t>‹#›</a:t>
            </a:fld>
            <a:endParaRPr lang="en-US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C2E9B276-C89C-5489-F05D-350A3D7B4037}"/>
              </a:ext>
            </a:extLst>
          </p:cNvPr>
          <p:cNvSpPr/>
          <p:nvPr/>
        </p:nvSpPr>
        <p:spPr>
          <a:xfrm>
            <a:off x="0" y="565154"/>
            <a:ext cx="1133856" cy="6292845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91C67BDF-4058-6010-806D-7CABB0D23C0F}"/>
              </a:ext>
            </a:extLst>
          </p:cNvPr>
          <p:cNvSpPr/>
          <p:nvPr/>
        </p:nvSpPr>
        <p:spPr>
          <a:xfrm>
            <a:off x="0" y="0"/>
            <a:ext cx="565154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  <p:extLst>
      <p:ext uri="{BB962C8B-B14F-4D97-AF65-F5344CB8AC3E}">
        <p14:creationId xmlns:p14="http://schemas.microsoft.com/office/powerpoint/2010/main" val="1482894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6DC3A1-D1EA-BB3C-019B-DA065CD89C1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87709" y="455362"/>
            <a:ext cx="9486689" cy="15504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F23C13-B89C-5958-12A7-6E68462BC7D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587709" y="2160013"/>
            <a:ext cx="9486689" cy="39261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27CB05-2F46-5D73-37B5-FD5045DFBF34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018629" y="6292845"/>
            <a:ext cx="3094274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1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</a:defRPr>
            </a:lvl1pPr>
          </a:lstStyle>
          <a:p>
            <a:pPr lvl="0"/>
            <a:fld id="{DB6712A8-DF45-4217-A4D6-0F98088BE0D8}" type="datetime1">
              <a:rPr lang="en-US"/>
              <a:pPr lvl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C5D0C8-429E-66D9-1C8A-A890AAF38962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1587709" y="6292845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1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865BF1-D262-77EA-80E1-564E7AE98543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149571" y="6292845"/>
            <a:ext cx="81381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1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</a:defRPr>
            </a:lvl1pPr>
          </a:lstStyle>
          <a:p>
            <a:pPr lvl="0"/>
            <a:fld id="{DD5DD9D6-F8EA-4EC3-ABFC-6362BEAE2DB4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400" b="1" i="0" u="none" strike="noStrike" kern="1200" cap="none" spc="0" baseline="0">
          <a:solidFill>
            <a:srgbClr val="FFFFFF"/>
          </a:solidFill>
          <a:uFillTx/>
          <a:latin typeface="Neue Haas Grotesk Text Pro"/>
        </a:defRPr>
      </a:lvl1pPr>
    </p:titleStyle>
    <p:bodyStyle>
      <a:lvl1pPr marL="228600" marR="0" lvl="0" indent="-228600" algn="l" defTabSz="914400" rtl="0" fontAlgn="auto" hangingPunct="1">
        <a:lnSpc>
          <a:spcPct val="110000"/>
        </a:lnSpc>
        <a:spcBef>
          <a:spcPts val="1200"/>
        </a:spcBef>
        <a:spcAft>
          <a:spcPts val="0"/>
        </a:spcAft>
        <a:buClr>
          <a:srgbClr val="0BA5E8"/>
        </a:buClr>
        <a:buSzPct val="100000"/>
        <a:buFont typeface="Arial" pitchFamily="34"/>
        <a:buChar char="•"/>
        <a:tabLst/>
        <a:defRPr lang="en-US" sz="2200" b="0" i="0" u="none" strike="noStrike" kern="1200" cap="none" spc="0" baseline="0">
          <a:solidFill>
            <a:srgbClr val="FFFFFF"/>
          </a:solidFill>
          <a:uFillTx/>
          <a:latin typeface="Neue Haas Grotesk Text Pro"/>
        </a:defRPr>
      </a:lvl1pPr>
      <a:lvl2pPr marL="457200" marR="0" lvl="1" indent="-228600" algn="l" defTabSz="914400" rtl="0" fontAlgn="auto" hangingPunct="1">
        <a:lnSpc>
          <a:spcPct val="110000"/>
        </a:lnSpc>
        <a:spcBef>
          <a:spcPts val="600"/>
        </a:spcBef>
        <a:spcAft>
          <a:spcPts val="0"/>
        </a:spcAft>
        <a:buClr>
          <a:srgbClr val="0BA5E8"/>
        </a:buClr>
        <a:buSzPct val="100000"/>
        <a:buFont typeface="Arial" pitchFamily="34"/>
        <a:buChar char="•"/>
        <a:tabLst/>
        <a:defRPr lang="en-US" sz="1900" b="0" i="0" u="none" strike="noStrike" kern="1200" cap="none" spc="0" baseline="0">
          <a:solidFill>
            <a:srgbClr val="FFFFFF"/>
          </a:solidFill>
          <a:uFillTx/>
          <a:latin typeface="Neue Haas Grotesk Text Pro"/>
        </a:defRPr>
      </a:lvl2pPr>
      <a:lvl3pPr marL="685800" marR="0" lvl="2" indent="-228600" algn="l" defTabSz="914400" rtl="0" fontAlgn="auto" hangingPunct="1">
        <a:lnSpc>
          <a:spcPct val="110000"/>
        </a:lnSpc>
        <a:spcBef>
          <a:spcPts val="600"/>
        </a:spcBef>
        <a:spcAft>
          <a:spcPts val="0"/>
        </a:spcAft>
        <a:buClr>
          <a:srgbClr val="0BA5E8"/>
        </a:buClr>
        <a:buSzPct val="100000"/>
        <a:buFont typeface="Arial" pitchFamily="34"/>
        <a:buChar char="•"/>
        <a:tabLst/>
        <a:defRPr lang="en-US" sz="1700" b="0" i="0" u="none" strike="noStrike" kern="1200" cap="none" spc="0" baseline="0">
          <a:solidFill>
            <a:srgbClr val="FFFFFF"/>
          </a:solidFill>
          <a:uFillTx/>
          <a:latin typeface="Neue Haas Grotesk Text Pro"/>
        </a:defRPr>
      </a:lvl3pPr>
      <a:lvl4pPr marL="914400" marR="0" lvl="3" indent="-228600" algn="l" defTabSz="914400" rtl="0" fontAlgn="auto" hangingPunct="1">
        <a:lnSpc>
          <a:spcPct val="110000"/>
        </a:lnSpc>
        <a:spcBef>
          <a:spcPts val="600"/>
        </a:spcBef>
        <a:spcAft>
          <a:spcPts val="0"/>
        </a:spcAft>
        <a:buClr>
          <a:srgbClr val="0BA5E8"/>
        </a:buClr>
        <a:buSzPct val="100000"/>
        <a:buFont typeface="Arial" pitchFamily="34"/>
        <a:buChar char="•"/>
        <a:tabLst/>
        <a:defRPr lang="en-US" sz="1500" b="0" i="0" u="none" strike="noStrike" kern="1200" cap="none" spc="0" baseline="0">
          <a:solidFill>
            <a:srgbClr val="FFFFFF"/>
          </a:solidFill>
          <a:uFillTx/>
          <a:latin typeface="Neue Haas Grotesk Text Pro"/>
        </a:defRPr>
      </a:lvl4pPr>
      <a:lvl5pPr marL="1143000" marR="0" lvl="4" indent="-228600" algn="l" defTabSz="914400" rtl="0" fontAlgn="auto" hangingPunct="1">
        <a:lnSpc>
          <a:spcPct val="110000"/>
        </a:lnSpc>
        <a:spcBef>
          <a:spcPts val="600"/>
        </a:spcBef>
        <a:spcAft>
          <a:spcPts val="0"/>
        </a:spcAft>
        <a:buClr>
          <a:srgbClr val="0BA5E8"/>
        </a:buClr>
        <a:buSzPct val="100000"/>
        <a:buFont typeface="Arial" pitchFamily="34"/>
        <a:buChar char="•"/>
        <a:tabLst/>
        <a:defRPr lang="en-US" sz="1500" b="0" i="0" u="none" strike="noStrike" kern="1200" cap="none" spc="0" baseline="0">
          <a:solidFill>
            <a:srgbClr val="FFFFFF"/>
          </a:solidFill>
          <a:uFillTx/>
          <a:latin typeface="Neue Haas Grotesk Text Pro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McDonald&#8217;s_gr&#252;n_logo.sv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htnovo.net/2021/07/tiktok-allunga-la-durata-massima-dei.html" TargetMode="External"/><Relationship Id="rId5" Type="http://schemas.openxmlformats.org/officeDocument/2006/relationships/image" Target="../media/image2.webp"/><Relationship Id="rId4" Type="http://schemas.openxmlformats.org/officeDocument/2006/relationships/hyperlink" Target="https://creativecommons.org/licenses/by-sa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McDonald&#8217;s_gr&#252;n_logo.sv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McDonald&#8217;s_gr&#252;n_logo.sv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McDonald&#8217;s_gr&#252;n_logo.sv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McDonald&#8217;s_gr&#252;n_logo.sv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McDonald&#8217;s_gr&#252;n_logo.sv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hyperlink" Target="https://www.brandvm.com/post/mcdonalds-marketing-strategy" TargetMode="External"/><Relationship Id="rId7" Type="http://schemas.openxmlformats.org/officeDocument/2006/relationships/hyperlink" Target="https://doi.org/10.23887/ijssb.v7i4.60384" TargetMode="External"/><Relationship Id="rId2" Type="http://schemas.openxmlformats.org/officeDocument/2006/relationships/hyperlink" Target="https://coschedule.com/marketing-strategy/marketing-strategy-examples/mcdonalds-marketing-strategy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oi.org/10.1057/dddmp.2009.7" TargetMode="External"/><Relationship Id="rId5" Type="http://schemas.openxmlformats.org/officeDocument/2006/relationships/hyperlink" Target="https://doi.org/10.18535/afmj/v1i8.01" TargetMode="External"/><Relationship Id="rId10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iide.co/case-studies/mcdonalds-marketing-strategy/#Marketing_Advertising_Campaigns_of_McDonalds_India" TargetMode="External"/><Relationship Id="rId9" Type="http://schemas.openxmlformats.org/officeDocument/2006/relationships/hyperlink" Target="https://commons.wikimedia.org/wiki/File:McDonald&#8217;s_gr&#252;n_logo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B57F3B25-0645-34F7-2C07-9818B541DDB5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3" name="Rectangle 17">
            <a:extLst>
              <a:ext uri="{FF2B5EF4-FFF2-40B4-BE49-F238E27FC236}">
                <a16:creationId xmlns:a16="http://schemas.microsoft.com/office/drawing/2014/main" id="{323C51A2-3B9D-9C63-3684-4B04F960CE64}"/>
              </a:ext>
            </a:extLst>
          </p:cNvPr>
          <p:cNvSpPr>
            <a:spLocks noMove="1" noResize="1"/>
          </p:cNvSpPr>
          <p:nvPr/>
        </p:nvSpPr>
        <p:spPr>
          <a:xfrm>
            <a:off x="6395953" y="1375495"/>
            <a:ext cx="1133856" cy="5482504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4" name="Rectangle 18">
            <a:extLst>
              <a:ext uri="{FF2B5EF4-FFF2-40B4-BE49-F238E27FC236}">
                <a16:creationId xmlns:a16="http://schemas.microsoft.com/office/drawing/2014/main" id="{89CED44F-54B1-9CC4-1373-C5CDB101F628}"/>
              </a:ext>
            </a:extLst>
          </p:cNvPr>
          <p:cNvSpPr>
            <a:spLocks noMove="1" noResize="1"/>
          </p:cNvSpPr>
          <p:nvPr/>
        </p:nvSpPr>
        <p:spPr>
          <a:xfrm>
            <a:off x="6951149" y="0"/>
            <a:ext cx="566928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D47F9CD-C6FF-B20E-E268-86A871DB58F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8016855" y="1247141"/>
            <a:ext cx="4541550" cy="3450845"/>
          </a:xfrm>
        </p:spPr>
        <p:txBody>
          <a:bodyPr/>
          <a:lstStyle/>
          <a:p>
            <a:pPr lvl="0"/>
            <a:r>
              <a:rPr lang="en-GB" sz="4300"/>
              <a:t>McDonald's Marketing Strategy: Embracing TikTok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64347316-798F-1729-EBD3-099410E1064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016855" y="4818129"/>
            <a:ext cx="3609978" cy="1268986"/>
          </a:xfrm>
        </p:spPr>
        <p:txBody>
          <a:bodyPr/>
          <a:lstStyle/>
          <a:p>
            <a:endParaRPr lang="en-GB"/>
          </a:p>
        </p:txBody>
      </p:sp>
      <p:pic>
        <p:nvPicPr>
          <p:cNvPr id="7" name="Picture 4" descr="A yellow logo on a green background&#10;&#10;Description automatically generated">
            <a:extLst>
              <a:ext uri="{FF2B5EF4-FFF2-40B4-BE49-F238E27FC236}">
                <a16:creationId xmlns:a16="http://schemas.microsoft.com/office/drawing/2014/main" id="{F36EDA81-646E-66E5-4B55-FFAD2DB398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400" y="1743486"/>
            <a:ext cx="4971089" cy="385259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5">
            <a:extLst>
              <a:ext uri="{FF2B5EF4-FFF2-40B4-BE49-F238E27FC236}">
                <a16:creationId xmlns:a16="http://schemas.microsoft.com/office/drawing/2014/main" id="{2B039D6A-C514-2D01-71B0-FFDB7A1BA3F2}"/>
              </a:ext>
            </a:extLst>
          </p:cNvPr>
          <p:cNvSpPr txBox="1"/>
          <p:nvPr/>
        </p:nvSpPr>
        <p:spPr>
          <a:xfrm>
            <a:off x="3445440" y="5396020"/>
            <a:ext cx="2307040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  <a:hlinkClick r:id="rId3" tooltip="https://commons.wikimedia.org/wiki/File:McDonald%E2%80%99s_gr%C3%BCn_logo.svg"/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  <a:hlinkClick r:id="rId4" tooltip="https://creativecommons.org/licenses/by-sa/3.0/"/>
              </a:rPr>
              <a:t>CC BY-SA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pic>
        <p:nvPicPr>
          <p:cNvPr id="9" name="Picture 7" descr="A person standing in front of a wall with a sign&#10;&#10;Description automatically generated">
            <a:extLst>
              <a:ext uri="{FF2B5EF4-FFF2-40B4-BE49-F238E27FC236}">
                <a16:creationId xmlns:a16="http://schemas.microsoft.com/office/drawing/2014/main" id="{43A42D34-FBB3-502F-387F-01AC4CFCD8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68319" y="4697986"/>
            <a:ext cx="3743782" cy="149563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TextBox 8">
            <a:extLst>
              <a:ext uri="{FF2B5EF4-FFF2-40B4-BE49-F238E27FC236}">
                <a16:creationId xmlns:a16="http://schemas.microsoft.com/office/drawing/2014/main" id="{9766B5AC-2AAB-A237-7BC2-01C6C6AD89FE}"/>
              </a:ext>
            </a:extLst>
          </p:cNvPr>
          <p:cNvSpPr txBox="1"/>
          <p:nvPr/>
        </p:nvSpPr>
        <p:spPr>
          <a:xfrm>
            <a:off x="8016855" y="6510326"/>
            <a:ext cx="3821707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  <a:hlinkClick r:id="rId6" tooltip="https://www.htnovo.net/2021/07/tiktok-allunga-la-durata-massima-dei.html"/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  <a:hlinkClick r:id="rId4" tooltip="https://creativecommons.org/licenses/by-sa/3.0/"/>
              </a:rPr>
              <a:t>CC BY-SA</a:t>
            </a:r>
            <a:endParaRPr lang="en-GB" sz="9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CF76228D-4EB0-D6D8-F955-46862B4D79B5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3" name="Rectangle 17">
            <a:extLst>
              <a:ext uri="{FF2B5EF4-FFF2-40B4-BE49-F238E27FC236}">
                <a16:creationId xmlns:a16="http://schemas.microsoft.com/office/drawing/2014/main" id="{C5F80B85-2A1C-2883-BABD-6A5A46F9F7C7}"/>
              </a:ext>
            </a:extLst>
          </p:cNvPr>
          <p:cNvSpPr>
            <a:spLocks noMove="1" noResize="1"/>
          </p:cNvSpPr>
          <p:nvPr/>
        </p:nvSpPr>
        <p:spPr>
          <a:xfrm>
            <a:off x="6395953" y="1375495"/>
            <a:ext cx="1133856" cy="5482504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4" name="Rectangle 18">
            <a:extLst>
              <a:ext uri="{FF2B5EF4-FFF2-40B4-BE49-F238E27FC236}">
                <a16:creationId xmlns:a16="http://schemas.microsoft.com/office/drawing/2014/main" id="{74D5326A-2E68-3084-6C51-9B160C371E6D}"/>
              </a:ext>
            </a:extLst>
          </p:cNvPr>
          <p:cNvSpPr>
            <a:spLocks noMove="1" noResize="1"/>
          </p:cNvSpPr>
          <p:nvPr/>
        </p:nvSpPr>
        <p:spPr>
          <a:xfrm>
            <a:off x="6951149" y="0"/>
            <a:ext cx="566928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7444F9A-5BF5-C4E6-3C55-34D0889F8D7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674431" y="367396"/>
            <a:ext cx="3952411" cy="513152"/>
          </a:xfrm>
        </p:spPr>
        <p:txBody>
          <a:bodyPr/>
          <a:lstStyle/>
          <a:p>
            <a:pPr lvl="0"/>
            <a:r>
              <a:rPr lang="en-GB" sz="4300"/>
              <a:t> </a:t>
            </a:r>
            <a:r>
              <a:rPr lang="en-GB" sz="2400">
                <a:latin typeface="Arial Black" pitchFamily="34"/>
              </a:rPr>
              <a:t>Why Choose TikTok?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35A20507-1824-C8AB-82A7-F508A9CCEC7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674431" y="1551215"/>
            <a:ext cx="4376053" cy="4865915"/>
          </a:xfrm>
        </p:spPr>
        <p:txBody>
          <a:bodyPr/>
          <a:lstStyle/>
          <a:p>
            <a:pPr marL="342900" lvl="0" indent="-342900">
              <a:lnSpc>
                <a:spcPct val="100000"/>
              </a:lnSpc>
              <a:buChar char="•"/>
            </a:pPr>
            <a:r>
              <a:rPr lang="en-GB" sz="1900">
                <a:latin typeface="Arial" pitchFamily="34"/>
                <a:cs typeface="Arial" pitchFamily="34"/>
              </a:rPr>
              <a:t>Demographic Reach: High engagement among millennials and Gen Z.</a:t>
            </a:r>
          </a:p>
          <a:p>
            <a:pPr marL="342900" lvl="0" indent="-342900">
              <a:lnSpc>
                <a:spcPct val="100000"/>
              </a:lnSpc>
              <a:buChar char="•"/>
            </a:pPr>
            <a:r>
              <a:rPr lang="en-GB" sz="1900">
                <a:latin typeface="Arial" pitchFamily="34"/>
                <a:cs typeface="Arial" pitchFamily="34"/>
              </a:rPr>
              <a:t>Content Virality: Unique algorithm that favours creative, viral content.</a:t>
            </a:r>
          </a:p>
          <a:p>
            <a:pPr marL="342900" lvl="0" indent="-342900">
              <a:lnSpc>
                <a:spcPct val="100000"/>
              </a:lnSpc>
              <a:buChar char="•"/>
            </a:pPr>
            <a:r>
              <a:rPr lang="en-GB" sz="1900">
                <a:latin typeface="Arial" pitchFamily="34"/>
                <a:cs typeface="Arial" pitchFamily="34"/>
              </a:rPr>
              <a:t>Interactive Features: Polls, challenges, and live streaming capabilities. </a:t>
            </a:r>
          </a:p>
          <a:p>
            <a:pPr marL="342900" lvl="0" indent="-342900">
              <a:lnSpc>
                <a:spcPct val="100000"/>
              </a:lnSpc>
              <a:buChar char="•"/>
            </a:pPr>
            <a:r>
              <a:rPr lang="en-GB" sz="1900">
                <a:latin typeface="Arial" pitchFamily="34"/>
                <a:cs typeface="Arial" pitchFamily="34"/>
              </a:rPr>
              <a:t>TikTok offers an unparalleled opportunity to connect with an engaged audience, leverage the power of viral content, and utilize interactive features to create truly innovative marketing campaigns.</a:t>
            </a:r>
          </a:p>
        </p:txBody>
      </p:sp>
      <p:pic>
        <p:nvPicPr>
          <p:cNvPr id="7" name="Picture 4" descr="A yellow logo on a green background&#10;&#10;Description automatically generated">
            <a:extLst>
              <a:ext uri="{FF2B5EF4-FFF2-40B4-BE49-F238E27FC236}">
                <a16:creationId xmlns:a16="http://schemas.microsoft.com/office/drawing/2014/main" id="{7A85D803-BDFF-266E-07C3-233E2AE60A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400" y="1743486"/>
            <a:ext cx="4971089" cy="385259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5">
            <a:extLst>
              <a:ext uri="{FF2B5EF4-FFF2-40B4-BE49-F238E27FC236}">
                <a16:creationId xmlns:a16="http://schemas.microsoft.com/office/drawing/2014/main" id="{15954B48-7A36-090F-3A82-2F03FB721F41}"/>
              </a:ext>
            </a:extLst>
          </p:cNvPr>
          <p:cNvSpPr txBox="1"/>
          <p:nvPr/>
        </p:nvSpPr>
        <p:spPr>
          <a:xfrm>
            <a:off x="3445440" y="5396020"/>
            <a:ext cx="2307040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  <a:hlinkClick r:id="rId3" tooltip="https://commons.wikimedia.org/wiki/File:McDonald%E2%80%99s_gr%C3%BCn_logo.svg"/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  <a:hlinkClick r:id="rId4" tooltip="https://creativecommons.org/licenses/by-sa/3.0/"/>
              </a:rPr>
              <a:t>CC BY-SA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069D6CBC-04D8-A1A1-E9E1-F2172F440822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3" name="Rectangle 17">
            <a:extLst>
              <a:ext uri="{FF2B5EF4-FFF2-40B4-BE49-F238E27FC236}">
                <a16:creationId xmlns:a16="http://schemas.microsoft.com/office/drawing/2014/main" id="{90DD26A6-2E35-7136-4DCE-8CDC15DFD643}"/>
              </a:ext>
            </a:extLst>
          </p:cNvPr>
          <p:cNvSpPr>
            <a:spLocks noMove="1" noResize="1"/>
          </p:cNvSpPr>
          <p:nvPr/>
        </p:nvSpPr>
        <p:spPr>
          <a:xfrm>
            <a:off x="6395953" y="1375495"/>
            <a:ext cx="1133856" cy="5482504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4" name="Rectangle 18">
            <a:extLst>
              <a:ext uri="{FF2B5EF4-FFF2-40B4-BE49-F238E27FC236}">
                <a16:creationId xmlns:a16="http://schemas.microsoft.com/office/drawing/2014/main" id="{4E9360B7-8644-9ECD-2B98-FBD6FB32C080}"/>
              </a:ext>
            </a:extLst>
          </p:cNvPr>
          <p:cNvSpPr>
            <a:spLocks noMove="1" noResize="1"/>
          </p:cNvSpPr>
          <p:nvPr/>
        </p:nvSpPr>
        <p:spPr>
          <a:xfrm>
            <a:off x="6951149" y="0"/>
            <a:ext cx="566928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228C697-D9A8-F812-2889-7B305D3B4F2D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649934" y="349072"/>
            <a:ext cx="4229099" cy="1087843"/>
          </a:xfrm>
        </p:spPr>
        <p:txBody>
          <a:bodyPr/>
          <a:lstStyle/>
          <a:p>
            <a:pPr lvl="0"/>
            <a:r>
              <a:rPr lang="en-GB" sz="2000">
                <a:latin typeface="Arial Black" pitchFamily="34"/>
              </a:rPr>
              <a:t>TikTok's Unique Capabilities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C3C7535E-B48B-50ED-845D-0D7ED133561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756068" y="1375495"/>
            <a:ext cx="3870764" cy="4711610"/>
          </a:xfrm>
        </p:spPr>
        <p:txBody>
          <a:bodyPr/>
          <a:lstStyle/>
          <a:p>
            <a:pPr marL="285750" lvl="0" indent="-285750">
              <a:lnSpc>
                <a:spcPct val="100000"/>
              </a:lnSpc>
              <a:buChar char="•"/>
            </a:pPr>
            <a:r>
              <a:rPr lang="en-GB" sz="1700">
                <a:latin typeface="Arial" pitchFamily="34"/>
                <a:cs typeface="Arial" pitchFamily="34"/>
              </a:rPr>
              <a:t>User-Generated Content: Leveraging the power of community-driven content.</a:t>
            </a:r>
          </a:p>
          <a:p>
            <a:pPr marL="285750" lvl="0" indent="-285750">
              <a:lnSpc>
                <a:spcPct val="100000"/>
              </a:lnSpc>
              <a:buChar char="•"/>
            </a:pPr>
            <a:r>
              <a:rPr lang="en-GB" sz="1700">
                <a:latin typeface="Arial" pitchFamily="34"/>
                <a:cs typeface="Arial" pitchFamily="34"/>
              </a:rPr>
              <a:t>Influencer Partnerships: Collaborating with popular TikTok personalities.</a:t>
            </a:r>
          </a:p>
          <a:p>
            <a:pPr marL="285750" lvl="0" indent="-285750">
              <a:lnSpc>
                <a:spcPct val="100000"/>
              </a:lnSpc>
              <a:buChar char="•"/>
            </a:pPr>
            <a:r>
              <a:rPr lang="en-GB" sz="1700">
                <a:latin typeface="Arial" pitchFamily="34"/>
                <a:cs typeface="Arial" pitchFamily="34"/>
              </a:rPr>
              <a:t>AR Filters and Direct Engagement Tools: Enhancing user experience and brand interaction.</a:t>
            </a:r>
          </a:p>
          <a:p>
            <a:pPr marL="285750" lvl="0" indent="-285750">
              <a:lnSpc>
                <a:spcPct val="100000"/>
              </a:lnSpc>
              <a:buChar char="•"/>
            </a:pPr>
            <a:r>
              <a:rPr lang="en-GB" sz="1700">
                <a:latin typeface="Arial" pitchFamily="34"/>
                <a:cs typeface="Arial" pitchFamily="34"/>
              </a:rPr>
              <a:t>TikTok's capabilities of user-generated content, influencer partnerships, and advanced engagement tools provide us with a powerful toolkit to create a marketing campaign that's not just seen but experienced</a:t>
            </a:r>
          </a:p>
        </p:txBody>
      </p:sp>
      <p:pic>
        <p:nvPicPr>
          <p:cNvPr id="7" name="Picture 4" descr="A yellow logo on a green background&#10;&#10;Description automatically generated">
            <a:extLst>
              <a:ext uri="{FF2B5EF4-FFF2-40B4-BE49-F238E27FC236}">
                <a16:creationId xmlns:a16="http://schemas.microsoft.com/office/drawing/2014/main" id="{37617EE4-1AAF-455F-B9B2-24C1831AB8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400" y="1743486"/>
            <a:ext cx="4971089" cy="385259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5">
            <a:extLst>
              <a:ext uri="{FF2B5EF4-FFF2-40B4-BE49-F238E27FC236}">
                <a16:creationId xmlns:a16="http://schemas.microsoft.com/office/drawing/2014/main" id="{43660574-B3B5-B8A1-7FBD-658487C1F953}"/>
              </a:ext>
            </a:extLst>
          </p:cNvPr>
          <p:cNvSpPr txBox="1"/>
          <p:nvPr/>
        </p:nvSpPr>
        <p:spPr>
          <a:xfrm>
            <a:off x="3445440" y="5396020"/>
            <a:ext cx="2307040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  <a:hlinkClick r:id="rId3" tooltip="https://commons.wikimedia.org/wiki/File:McDonald%E2%80%99s_gr%C3%BCn_logo.svg"/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  <a:hlinkClick r:id="rId4" tooltip="https://creativecommons.org/licenses/by-sa/3.0/"/>
              </a:rPr>
              <a:t>CC BY-SA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26C03FEE-8078-78FA-0B88-5EB570E93BDD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3" name="Rectangle 17">
            <a:extLst>
              <a:ext uri="{FF2B5EF4-FFF2-40B4-BE49-F238E27FC236}">
                <a16:creationId xmlns:a16="http://schemas.microsoft.com/office/drawing/2014/main" id="{5E3B9613-1DBA-93C5-6D7F-00BD26CF4924}"/>
              </a:ext>
            </a:extLst>
          </p:cNvPr>
          <p:cNvSpPr>
            <a:spLocks noMove="1" noResize="1"/>
          </p:cNvSpPr>
          <p:nvPr/>
        </p:nvSpPr>
        <p:spPr>
          <a:xfrm>
            <a:off x="6395953" y="1375495"/>
            <a:ext cx="1133856" cy="5482504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4" name="Rectangle 18">
            <a:extLst>
              <a:ext uri="{FF2B5EF4-FFF2-40B4-BE49-F238E27FC236}">
                <a16:creationId xmlns:a16="http://schemas.microsoft.com/office/drawing/2014/main" id="{97A55192-35F9-86BD-F727-E52D42C711A1}"/>
              </a:ext>
            </a:extLst>
          </p:cNvPr>
          <p:cNvSpPr>
            <a:spLocks noMove="1" noResize="1"/>
          </p:cNvSpPr>
          <p:nvPr/>
        </p:nvSpPr>
        <p:spPr>
          <a:xfrm>
            <a:off x="6951149" y="0"/>
            <a:ext cx="566928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52966AE-855A-70AE-1329-9C75669C4FA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878068" y="516242"/>
            <a:ext cx="3609978" cy="859243"/>
          </a:xfrm>
        </p:spPr>
        <p:txBody>
          <a:bodyPr/>
          <a:lstStyle/>
          <a:p>
            <a:pPr lvl="0"/>
            <a:r>
              <a:rPr lang="en-GB" sz="2400">
                <a:latin typeface="Arial" pitchFamily="34"/>
                <a:cs typeface="Arial" pitchFamily="34"/>
              </a:rPr>
              <a:t>Our TikTok Campaign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AEAA7FBF-1BFB-3947-DD38-3E66EAB6883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048521" y="1891738"/>
            <a:ext cx="3609978" cy="4711610"/>
          </a:xfrm>
        </p:spPr>
        <p:txBody>
          <a:bodyPr/>
          <a:lstStyle/>
          <a:p>
            <a:pPr marL="342900" lvl="0" indent="-342900">
              <a:lnSpc>
                <a:spcPct val="90000"/>
              </a:lnSpc>
              <a:buChar char="•"/>
            </a:pPr>
            <a:r>
              <a:rPr lang="en-GB" sz="1900">
                <a:latin typeface="Arial" pitchFamily="34"/>
                <a:cs typeface="Arial" pitchFamily="34"/>
              </a:rPr>
              <a:t>Campaign Name:    </a:t>
            </a:r>
            <a:r>
              <a:rPr lang="en-GB" sz="1900">
                <a:latin typeface="Arial Black" pitchFamily="34"/>
                <a:cs typeface="Arial" pitchFamily="34"/>
              </a:rPr>
              <a:t>McTikTokTaste</a:t>
            </a:r>
          </a:p>
          <a:p>
            <a:pPr marL="342900" lvl="0" indent="-342900">
              <a:lnSpc>
                <a:spcPct val="90000"/>
              </a:lnSpc>
              <a:buChar char="•"/>
            </a:pPr>
            <a:r>
              <a:rPr lang="en-GB" sz="1900">
                <a:latin typeface="Arial" pitchFamily="34"/>
                <a:cs typeface="Arial" pitchFamily="34"/>
              </a:rPr>
              <a:t>Concept: A challenge encouraging users to share creative ways of enjoying McDonald's meals.</a:t>
            </a:r>
          </a:p>
          <a:p>
            <a:pPr marL="342900" lvl="0" indent="-342900">
              <a:lnSpc>
                <a:spcPct val="90000"/>
              </a:lnSpc>
              <a:buChar char="•"/>
            </a:pPr>
            <a:r>
              <a:rPr lang="en-GB" sz="1900">
                <a:latin typeface="Arial" pitchFamily="34"/>
                <a:cs typeface="Arial" pitchFamily="34"/>
              </a:rPr>
              <a:t>This campaign is designed to encourage high participation. Whether it's reinventing a Big Mac or finding a new way to enjoy fries, we want to see it all. It's a celebration of  customers' creativity and their love for McDonald's."</a:t>
            </a:r>
          </a:p>
          <a:p>
            <a:pPr lvl="0">
              <a:lnSpc>
                <a:spcPct val="90000"/>
              </a:lnSpc>
            </a:pPr>
            <a:endParaRPr lang="en-GB" sz="2200"/>
          </a:p>
        </p:txBody>
      </p:sp>
      <p:pic>
        <p:nvPicPr>
          <p:cNvPr id="7" name="Picture 4" descr="A yellow logo on a green background&#10;&#10;Description automatically generated">
            <a:extLst>
              <a:ext uri="{FF2B5EF4-FFF2-40B4-BE49-F238E27FC236}">
                <a16:creationId xmlns:a16="http://schemas.microsoft.com/office/drawing/2014/main" id="{6A924FBA-D51B-F92B-540A-6EB36D9B67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400" y="1743486"/>
            <a:ext cx="4971089" cy="385259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5">
            <a:extLst>
              <a:ext uri="{FF2B5EF4-FFF2-40B4-BE49-F238E27FC236}">
                <a16:creationId xmlns:a16="http://schemas.microsoft.com/office/drawing/2014/main" id="{E86D4AE6-BDDB-54F5-84E2-46C380DB047A}"/>
              </a:ext>
            </a:extLst>
          </p:cNvPr>
          <p:cNvSpPr txBox="1"/>
          <p:nvPr/>
        </p:nvSpPr>
        <p:spPr>
          <a:xfrm>
            <a:off x="3445440" y="5396020"/>
            <a:ext cx="2307040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  <a:hlinkClick r:id="rId3" tooltip="https://commons.wikimedia.org/wiki/File:McDonald%E2%80%99s_gr%C3%BCn_logo.svg"/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  <a:hlinkClick r:id="rId4" tooltip="https://creativecommons.org/licenses/by-sa/3.0/"/>
              </a:rPr>
              <a:t>CC BY-SA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8B49F58C-14FB-CC48-8C25-4A97014DE904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3" name="Rectangle 17">
            <a:extLst>
              <a:ext uri="{FF2B5EF4-FFF2-40B4-BE49-F238E27FC236}">
                <a16:creationId xmlns:a16="http://schemas.microsoft.com/office/drawing/2014/main" id="{A6F0726D-BD9A-87FA-FD44-AC5CEE97ACBD}"/>
              </a:ext>
            </a:extLst>
          </p:cNvPr>
          <p:cNvSpPr>
            <a:spLocks noMove="1" noResize="1"/>
          </p:cNvSpPr>
          <p:nvPr/>
        </p:nvSpPr>
        <p:spPr>
          <a:xfrm>
            <a:off x="6395953" y="1375495"/>
            <a:ext cx="1133856" cy="5482504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4" name="Rectangle 18">
            <a:extLst>
              <a:ext uri="{FF2B5EF4-FFF2-40B4-BE49-F238E27FC236}">
                <a16:creationId xmlns:a16="http://schemas.microsoft.com/office/drawing/2014/main" id="{FD816397-CDE4-547B-F2BE-BC7C4816CA87}"/>
              </a:ext>
            </a:extLst>
          </p:cNvPr>
          <p:cNvSpPr>
            <a:spLocks noMove="1" noResize="1"/>
          </p:cNvSpPr>
          <p:nvPr/>
        </p:nvSpPr>
        <p:spPr>
          <a:xfrm>
            <a:off x="6951149" y="0"/>
            <a:ext cx="566928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65B3FE8-3B38-F91F-438D-8BCD17ABA4C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739746" y="267425"/>
            <a:ext cx="3943505" cy="663305"/>
          </a:xfrm>
        </p:spPr>
        <p:txBody>
          <a:bodyPr/>
          <a:lstStyle/>
          <a:p>
            <a:pPr lvl="0"/>
            <a:r>
              <a:rPr lang="en-GB" sz="4300"/>
              <a:t> </a:t>
            </a:r>
            <a:r>
              <a:rPr lang="en-GB" sz="2400">
                <a:latin typeface="Arial Black" pitchFamily="34"/>
              </a:rPr>
              <a:t>Metrics for Success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88F795D-A2DC-6EA2-C762-FF53EC94177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902555" y="1445017"/>
            <a:ext cx="3609978" cy="5070082"/>
          </a:xfrm>
        </p:spPr>
        <p:txBody>
          <a:bodyPr/>
          <a:lstStyle/>
          <a:p>
            <a:pPr marL="342900" lvl="0" indent="-342900">
              <a:lnSpc>
                <a:spcPct val="90000"/>
              </a:lnSpc>
              <a:buChar char="•"/>
            </a:pPr>
            <a:r>
              <a:rPr lang="en-GB" sz="1700">
                <a:latin typeface="Arial" pitchFamily="34"/>
                <a:cs typeface="Arial" pitchFamily="34"/>
              </a:rPr>
              <a:t>Engagement Metrics: Views, likes, comments, and shares.</a:t>
            </a:r>
          </a:p>
          <a:p>
            <a:pPr marL="342900" lvl="0" indent="-342900">
              <a:lnSpc>
                <a:spcPct val="90000"/>
              </a:lnSpc>
              <a:buChar char="•"/>
            </a:pPr>
            <a:r>
              <a:rPr lang="en-GB" sz="1700">
                <a:latin typeface="Arial" pitchFamily="34"/>
                <a:cs typeface="Arial" pitchFamily="34"/>
              </a:rPr>
              <a:t>Sales Impact: Tracking sales growth of featured products.</a:t>
            </a:r>
          </a:p>
          <a:p>
            <a:pPr marL="342900" lvl="0" indent="-342900">
              <a:lnSpc>
                <a:spcPct val="90000"/>
              </a:lnSpc>
              <a:buChar char="•"/>
            </a:pPr>
            <a:r>
              <a:rPr lang="en-GB" sz="1700">
                <a:latin typeface="Arial" pitchFamily="34"/>
                <a:cs typeface="Arial" pitchFamily="34"/>
              </a:rPr>
              <a:t>Sentiment Analysis: Analysing user feedback and social media sentiment.</a:t>
            </a:r>
          </a:p>
          <a:p>
            <a:pPr marL="342900" lvl="0" indent="-342900">
              <a:lnSpc>
                <a:spcPct val="90000"/>
              </a:lnSpc>
              <a:buChar char="•"/>
            </a:pPr>
            <a:r>
              <a:rPr lang="en-GB" sz="1700">
                <a:latin typeface="Arial" pitchFamily="34"/>
                <a:cs typeface="Arial" pitchFamily="34"/>
              </a:rPr>
              <a:t>These indicators will give a clear picture of the campaign's effectiveness and provide insightful information for future marketing campaigns that may be optimised. We can modify and improve our tactics to keep a powerful and interesting presence on TikTok by consistently tracking and evaluating these KPIs.</a:t>
            </a:r>
          </a:p>
        </p:txBody>
      </p:sp>
      <p:pic>
        <p:nvPicPr>
          <p:cNvPr id="7" name="Picture 4" descr="A yellow logo on a green background&#10;&#10;Description automatically generated">
            <a:extLst>
              <a:ext uri="{FF2B5EF4-FFF2-40B4-BE49-F238E27FC236}">
                <a16:creationId xmlns:a16="http://schemas.microsoft.com/office/drawing/2014/main" id="{3BCB1B5A-90A3-9176-C92E-7AF6F9D424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400" y="1743486"/>
            <a:ext cx="4971089" cy="385259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5">
            <a:extLst>
              <a:ext uri="{FF2B5EF4-FFF2-40B4-BE49-F238E27FC236}">
                <a16:creationId xmlns:a16="http://schemas.microsoft.com/office/drawing/2014/main" id="{4CFFD0C3-DA46-54EF-CD3F-77C039E9C202}"/>
              </a:ext>
            </a:extLst>
          </p:cNvPr>
          <p:cNvSpPr txBox="1"/>
          <p:nvPr/>
        </p:nvSpPr>
        <p:spPr>
          <a:xfrm>
            <a:off x="3445440" y="5396020"/>
            <a:ext cx="2307040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  <a:hlinkClick r:id="rId3" tooltip="https://commons.wikimedia.org/wiki/File:McDonald%E2%80%99s_gr%C3%BCn_logo.svg"/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  <a:hlinkClick r:id="rId4" tooltip="https://creativecommons.org/licenses/by-sa/3.0/"/>
              </a:rPr>
              <a:t>CC BY-SA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5B232519-2A2B-6193-87FA-F74C4CA52BCB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3" name="Rectangle 17">
            <a:extLst>
              <a:ext uri="{FF2B5EF4-FFF2-40B4-BE49-F238E27FC236}">
                <a16:creationId xmlns:a16="http://schemas.microsoft.com/office/drawing/2014/main" id="{EDB67E2C-56D7-0BF2-524B-F81F7A3B07A7}"/>
              </a:ext>
            </a:extLst>
          </p:cNvPr>
          <p:cNvSpPr>
            <a:spLocks noMove="1" noResize="1"/>
          </p:cNvSpPr>
          <p:nvPr/>
        </p:nvSpPr>
        <p:spPr>
          <a:xfrm>
            <a:off x="6395953" y="1375495"/>
            <a:ext cx="1133856" cy="5482504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4" name="Rectangle 18">
            <a:extLst>
              <a:ext uri="{FF2B5EF4-FFF2-40B4-BE49-F238E27FC236}">
                <a16:creationId xmlns:a16="http://schemas.microsoft.com/office/drawing/2014/main" id="{AF372DE4-47FE-3482-5EA4-09CF159F46EE}"/>
              </a:ext>
            </a:extLst>
          </p:cNvPr>
          <p:cNvSpPr>
            <a:spLocks noMove="1" noResize="1"/>
          </p:cNvSpPr>
          <p:nvPr/>
        </p:nvSpPr>
        <p:spPr>
          <a:xfrm>
            <a:off x="6951149" y="0"/>
            <a:ext cx="566928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88B2483-5DFA-4E8A-0852-A070865A277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641768" y="449034"/>
            <a:ext cx="4229099" cy="1094015"/>
          </a:xfrm>
        </p:spPr>
        <p:txBody>
          <a:bodyPr>
            <a:noAutofit/>
          </a:bodyPr>
          <a:lstStyle/>
          <a:p>
            <a:pPr lvl="0"/>
            <a:r>
              <a:rPr lang="en-GB" sz="2400">
                <a:latin typeface="Arial Black" pitchFamily="34"/>
              </a:rPr>
              <a:t>Conclusion: Towards a New Era of Engagement 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82C68E83-64B0-EA6F-97C4-E22FF0A14FF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016855" y="1543050"/>
            <a:ext cx="3609978" cy="4544055"/>
          </a:xfrm>
        </p:spPr>
        <p:txBody>
          <a:bodyPr/>
          <a:lstStyle/>
          <a:p>
            <a:pPr marL="342900" lvl="0" indent="-342900">
              <a:lnSpc>
                <a:spcPct val="90000"/>
              </a:lnSpc>
              <a:buChar char="•"/>
            </a:pPr>
            <a:r>
              <a:rPr lang="en-GB" sz="1700">
                <a:latin typeface="Arial" pitchFamily="34"/>
                <a:cs typeface="Arial" pitchFamily="34"/>
              </a:rPr>
              <a:t>McDonald's is ideally positioned not just to observe but also to drive the emerging digital interaction era.</a:t>
            </a:r>
          </a:p>
          <a:p>
            <a:pPr marL="342900" lvl="0" indent="-342900">
              <a:lnSpc>
                <a:spcPct val="90000"/>
              </a:lnSpc>
              <a:buChar char="•"/>
            </a:pPr>
            <a:r>
              <a:rPr lang="en-GB" sz="1700">
                <a:latin typeface="Arial" pitchFamily="34"/>
                <a:cs typeface="Arial" pitchFamily="34"/>
              </a:rPr>
              <a:t>McDonald's is leveraging TikTok's demographic reach, virality, and interactive features to create a McTikTokTaste campaign. The strategy aims to be a trendsetter, inviting customers to be active in the brand story. The potential impact is substantial, aiming to increase engagement and sales.</a:t>
            </a:r>
          </a:p>
        </p:txBody>
      </p:sp>
      <p:pic>
        <p:nvPicPr>
          <p:cNvPr id="7" name="Picture 4" descr="A yellow logo on a green background&#10;&#10;Description automatically generated">
            <a:extLst>
              <a:ext uri="{FF2B5EF4-FFF2-40B4-BE49-F238E27FC236}">
                <a16:creationId xmlns:a16="http://schemas.microsoft.com/office/drawing/2014/main" id="{D208B974-79BE-95E1-D42F-5D303FE4DD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400" y="1743486"/>
            <a:ext cx="4971089" cy="385259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5">
            <a:extLst>
              <a:ext uri="{FF2B5EF4-FFF2-40B4-BE49-F238E27FC236}">
                <a16:creationId xmlns:a16="http://schemas.microsoft.com/office/drawing/2014/main" id="{2F667B2D-6725-D0EE-C1BC-33511D69A701}"/>
              </a:ext>
            </a:extLst>
          </p:cNvPr>
          <p:cNvSpPr txBox="1"/>
          <p:nvPr/>
        </p:nvSpPr>
        <p:spPr>
          <a:xfrm>
            <a:off x="3445440" y="5396020"/>
            <a:ext cx="2307040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  <a:hlinkClick r:id="rId3" tooltip="https://commons.wikimedia.org/wiki/File:McDonald%E2%80%99s_gr%C3%BCn_logo.svg"/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  <a:hlinkClick r:id="rId4" tooltip="https://creativecommons.org/licenses/by-sa/3.0/"/>
              </a:rPr>
              <a:t>CC BY-SA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45E73F9C-86C4-0D15-66CB-DC39AACA5A0E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3" name="Rectangle 17">
            <a:extLst>
              <a:ext uri="{FF2B5EF4-FFF2-40B4-BE49-F238E27FC236}">
                <a16:creationId xmlns:a16="http://schemas.microsoft.com/office/drawing/2014/main" id="{22E30B17-E000-6525-3D14-F990788E5B1B}"/>
              </a:ext>
            </a:extLst>
          </p:cNvPr>
          <p:cNvSpPr>
            <a:spLocks noMove="1" noResize="1"/>
          </p:cNvSpPr>
          <p:nvPr/>
        </p:nvSpPr>
        <p:spPr>
          <a:xfrm>
            <a:off x="6395953" y="1375495"/>
            <a:ext cx="1133856" cy="5482504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4" name="Rectangle 18">
            <a:extLst>
              <a:ext uri="{FF2B5EF4-FFF2-40B4-BE49-F238E27FC236}">
                <a16:creationId xmlns:a16="http://schemas.microsoft.com/office/drawing/2014/main" id="{87472287-6AE2-8927-43B5-63F8651F12B8}"/>
              </a:ext>
            </a:extLst>
          </p:cNvPr>
          <p:cNvSpPr>
            <a:spLocks noMove="1" noResize="1"/>
          </p:cNvSpPr>
          <p:nvPr/>
        </p:nvSpPr>
        <p:spPr>
          <a:xfrm>
            <a:off x="6951149" y="0"/>
            <a:ext cx="566928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294DC06-983E-A8E8-C5D5-EC6743A86AB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935218" y="153125"/>
            <a:ext cx="3609978" cy="867408"/>
          </a:xfrm>
        </p:spPr>
        <p:txBody>
          <a:bodyPr/>
          <a:lstStyle/>
          <a:p>
            <a:pPr lvl="0"/>
            <a:r>
              <a:rPr lang="en-GB" sz="4300"/>
              <a:t>References 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6D61FCAB-2DD4-7542-4CEE-3F3765026E1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661016" y="2022744"/>
            <a:ext cx="4630366" cy="4988381"/>
          </a:xfrm>
        </p:spPr>
        <p:txBody>
          <a:bodyPr/>
          <a:lstStyle/>
          <a:p>
            <a:pPr lvl="0"/>
            <a:r>
              <a:rPr lang="en-GB" sz="1300">
                <a:latin typeface="Arial" pitchFamily="34"/>
                <a:cs typeface="Arial" pitchFamily="34"/>
                <a:hlinkClick r:id="rId2"/>
              </a:rPr>
              <a:t>https://coschedule.com/marketing-strategy/marketing-strategy-examples/mcdonalds-marketing-strategy</a:t>
            </a:r>
            <a:endParaRPr lang="en-GB" sz="1300">
              <a:latin typeface="Arial" pitchFamily="34"/>
              <a:cs typeface="Arial" pitchFamily="34"/>
            </a:endParaRPr>
          </a:p>
          <a:p>
            <a:pPr lvl="0"/>
            <a:r>
              <a:rPr lang="en-GB" sz="1300">
                <a:latin typeface="Arial" pitchFamily="34"/>
                <a:cs typeface="Arial" pitchFamily="34"/>
                <a:hlinkClick r:id="rId3"/>
              </a:rPr>
              <a:t>https://www.brandvm.com/post/mcdonalds-marketing-strategy</a:t>
            </a:r>
            <a:endParaRPr lang="en-GB" sz="1300">
              <a:latin typeface="Arial" pitchFamily="34"/>
              <a:cs typeface="Arial" pitchFamily="34"/>
            </a:endParaRPr>
          </a:p>
          <a:p>
            <a:pPr lvl="0"/>
            <a:r>
              <a:rPr lang="en-GB" sz="1300">
                <a:latin typeface="Arial" pitchFamily="34"/>
                <a:cs typeface="Arial" pitchFamily="34"/>
                <a:hlinkClick r:id="rId4"/>
              </a:rPr>
              <a:t>https://iide.co/case-studies/mcdonalds-marketing-strategy/#Marketing_Advertising_Campaigns_of_McDonalds_India</a:t>
            </a:r>
            <a:endParaRPr lang="en-GB" sz="1300">
              <a:latin typeface="Arial" pitchFamily="34"/>
              <a:cs typeface="Arial" pitchFamily="34"/>
            </a:endParaRPr>
          </a:p>
          <a:p>
            <a:pPr lvl="0"/>
            <a:r>
              <a:rPr lang="en-GB" sz="1300">
                <a:latin typeface="Arial" pitchFamily="34"/>
                <a:cs typeface="Arial" pitchFamily="34"/>
              </a:rPr>
              <a:t>Faisal, A. (2016). Marketing Strategies in Online/Digital Marketing. Account and Financial Management Journal. </a:t>
            </a:r>
            <a:r>
              <a:rPr lang="en-GB" sz="1300">
                <a:latin typeface="Arial" pitchFamily="34"/>
                <a:cs typeface="Arial" pitchFamily="34"/>
                <a:hlinkClick r:id="rId5"/>
              </a:rPr>
              <a:t>https://doi.org/10.18535/afmj/v1i8.01</a:t>
            </a:r>
            <a:endParaRPr lang="en-GB" sz="1300">
              <a:latin typeface="Arial" pitchFamily="34"/>
              <a:cs typeface="Arial" pitchFamily="34"/>
            </a:endParaRPr>
          </a:p>
          <a:p>
            <a:pPr lvl="0"/>
            <a:r>
              <a:rPr lang="en-GB" sz="1300">
                <a:latin typeface="Arial" pitchFamily="34"/>
                <a:cs typeface="Arial" pitchFamily="34"/>
              </a:rPr>
              <a:t>Morris, N. (2009). Understanding Digital Marketing: Marketing Strategies for Engaging the Digital Generation. Journal of Direct, Data and Digital Marketing Practice, 10(4), 384–387. </a:t>
            </a:r>
            <a:r>
              <a:rPr lang="en-GB" sz="1300">
                <a:latin typeface="Arial" pitchFamily="34"/>
                <a:cs typeface="Arial" pitchFamily="34"/>
                <a:hlinkClick r:id="rId6"/>
              </a:rPr>
              <a:t>https://doi.org/10.1057/dddmp.2009.7</a:t>
            </a:r>
            <a:endParaRPr lang="en-GB" sz="1300">
              <a:latin typeface="Arial" pitchFamily="34"/>
              <a:cs typeface="Arial" pitchFamily="34"/>
            </a:endParaRPr>
          </a:p>
          <a:p>
            <a:pPr lvl="0"/>
            <a:r>
              <a:rPr lang="en-GB" sz="1300">
                <a:latin typeface="Arial" pitchFamily="34"/>
                <a:cs typeface="Arial" pitchFamily="34"/>
              </a:rPr>
              <a:t>Yanti, P. D. A., &amp; Sulhan, M. (2023). Tiktok Micro Influencer as a New Communication Marketing Tactic in Building Brand Equity. International Journal of Social Science and Business, 7(4), 1004–1011. </a:t>
            </a:r>
            <a:r>
              <a:rPr lang="en-GB" sz="1300">
                <a:latin typeface="Arial" pitchFamily="34"/>
                <a:cs typeface="Arial" pitchFamily="34"/>
                <a:hlinkClick r:id="rId7"/>
              </a:rPr>
              <a:t>https://doi.org/10.23887/ijssb.v7i4.60384</a:t>
            </a:r>
            <a:endParaRPr lang="en-GB" sz="1300">
              <a:latin typeface="Arial" pitchFamily="34"/>
              <a:cs typeface="Arial" pitchFamily="34"/>
            </a:endParaRPr>
          </a:p>
          <a:p>
            <a:pPr lvl="0"/>
            <a:endParaRPr lang="en-GB" sz="1500">
              <a:latin typeface="Arial" pitchFamily="34"/>
              <a:cs typeface="Arial" pitchFamily="34"/>
            </a:endParaRPr>
          </a:p>
          <a:p>
            <a:pPr lvl="0"/>
            <a:endParaRPr lang="en-GB" sz="2200"/>
          </a:p>
        </p:txBody>
      </p:sp>
      <p:pic>
        <p:nvPicPr>
          <p:cNvPr id="7" name="Picture 4" descr="A yellow logo on a green background&#10;&#10;Description automatically generated">
            <a:extLst>
              <a:ext uri="{FF2B5EF4-FFF2-40B4-BE49-F238E27FC236}">
                <a16:creationId xmlns:a16="http://schemas.microsoft.com/office/drawing/2014/main" id="{A9BED531-3D00-5354-91C3-C264DFCDB92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1400" y="1743486"/>
            <a:ext cx="4971089" cy="385259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5">
            <a:extLst>
              <a:ext uri="{FF2B5EF4-FFF2-40B4-BE49-F238E27FC236}">
                <a16:creationId xmlns:a16="http://schemas.microsoft.com/office/drawing/2014/main" id="{95D3A596-E49C-9A26-EF83-307268125507}"/>
              </a:ext>
            </a:extLst>
          </p:cNvPr>
          <p:cNvSpPr txBox="1"/>
          <p:nvPr/>
        </p:nvSpPr>
        <p:spPr>
          <a:xfrm>
            <a:off x="3445440" y="5396020"/>
            <a:ext cx="2307040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  <a:hlinkClick r:id="rId9" tooltip="https://commons.wikimedia.org/wiki/File:McDonald%E2%80%99s_gr%C3%BCn_logo.svg"/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  <a:hlinkClick r:id="rId10" tooltip="https://creativecommons.org/licenses/by-sa/3.0/"/>
              </a:rPr>
              <a:t>CC BY-SA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Interweave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621</Words>
  <Application>Microsoft Office PowerPoint</Application>
  <PresentationFormat>Widescreen</PresentationFormat>
  <Paragraphs>38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Arial Black</vt:lpstr>
      <vt:lpstr>Neue Haas Grotesk Text Pro</vt:lpstr>
      <vt:lpstr>InterweaveVTI</vt:lpstr>
      <vt:lpstr>McDonald's Marketing Strategy: Embracing TikTok</vt:lpstr>
      <vt:lpstr> Why Choose TikTok?</vt:lpstr>
      <vt:lpstr>TikTok's Unique Capabilities</vt:lpstr>
      <vt:lpstr>Our TikTok Campaign</vt:lpstr>
      <vt:lpstr> Metrics for Success</vt:lpstr>
      <vt:lpstr>Conclusion: Towards a New Era of Engagement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McDonald's Marketing Strategy: Embracing TikTok</dc:title>
  <dc:creator>Mirabela Voican (1907947)</dc:creator>
  <cp:lastModifiedBy>Mirabela Voican (1907947)</cp:lastModifiedBy>
  <cp:revision>1</cp:revision>
  <dcterms:created xsi:type="dcterms:W3CDTF">2024-01-29T23:01:32Z</dcterms:created>
  <dcterms:modified xsi:type="dcterms:W3CDTF">2024-02-01T19:08:34Z</dcterms:modified>
</cp:coreProperties>
</file>