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Old Standard TT" panose="020B0604020202020204" charset="0"/>
      <p:regular r:id="rId13"/>
      <p:bold r:id="rId14"/>
      <p:italic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5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ceb4dc6f0f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ceb4dc6f0f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Retailers in the UK are being forced to experience a structural adjustment in their retail environment. The charges of the high street have been on the decrease because of inflation, economic boundaries and the advancement of online shopping. In particular, UK retail footfall decreased by approximately 2.2% in 2024, which exhibits the decline in the number of physical visits to stores and the increasing popularity of online retail solutions.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ceb4dc6f0f_0_25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ceb4dc6f0f_0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Retail Trends The trends in the retail industry show that the high-street stores are being affected more by the evolving consumer behaviour. The research indicates that the footflow of high streets in the UK has decreased by approximately 3-4% annually at times, in keeping with an increase in online shopping and financial disillusionment. Such changes in the market provide significant threats to independent retailers who rely on physical visits from customers.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ceb4dc6f0f_0_2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ceb4dc6f0f_0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5W2H model is a problem-analysis model that focuses on seven major questions, namely what, why, where, when, who, how and how much. It assists organisations to outline the problems in a clear manner, assign roles and enhance the strategic planning. It has been found that this strategy can enhance communication and implementation of strategies in companies.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ceb4dc6f0f_0_2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ceb4dc6f0f_0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PESTEL analysis assists organisations in knowing external conditions which impact performance and strategy. The framework provides an analysis of the political policies, economic trends, social behaviour, technological innovation, environmental issues and legal regulations. Through these factors, businesses are able to determine risks and opportunities and change their strategies in line with this analysis.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ceb4dc6f0f_0_2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ceb4dc6f0f_0_2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small retailers, such as Green Haven Florists, are greatly affected by external environmental forces. The economic factors, like inflation, have raised the cost incurred by retailers as well as lowered the purchasing power of consumers. As an example, the UK inflation stood at approximately 3.5% in 2025, which means the cost of living goes up and people spend more money on goods like flowers, which do not necessitate buying.</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Moreover, the expansion of the online retail markets is transforming consumer behaviour since most customers are now focusing on convenience and delivery options. These are the political, economic, social and technological factors that bring to emphasis the need for strategic adaptation of small high-street retailers.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ceb4dc6f0f_0_2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ceb4dc6f0f_0_2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Fishbone diagram, also called the Ishikawa or cause-and-effect diagram, is widely used in quality management and business problem solving. It helps organisations identify multiple possible causes of a problem and categorise them systematically.</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ceb4dc6f0f_0_30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ceb4dc6f0f_0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Fishbone analysis identifies a number of root causes when it comes to the decline in in-store sales of the Green Haven Florists. The internal problems comprise a lack of digital marketing ability and obsolete online infrastructure, whereas the external ones comprise heightened online competition and a decline in high-street foot traffic. This systematic study assists companies in determining several causal factors of one issue and moves the focus towards improvements.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ceb4dc6f0f_0_3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3ceb4dc6f0f_0_3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is identified in the analysis that internal and external factors are responsible for weakening the performance of Green Haven Florists. In the market trends, online retail business and convenience-based business are rapidly transforming the retail market. Companies have to switch to the online environment, marketing approaches, and service developments to be able to compete in contemporary markets and secure sustainable growth.</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ceb4dc6f0f_0_3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ceb4dc6f0f_0_3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 name="Google Shape;11;p2"/>
          <p:cNvCxnSpPr/>
          <p:nvPr/>
        </p:nvCxnSpPr>
        <p:spPr>
          <a:xfrm>
            <a:off x="641934" y="3597500"/>
            <a:ext cx="390300" cy="0"/>
          </a:xfrm>
          <a:prstGeom prst="straightConnector1">
            <a:avLst/>
          </a:prstGeom>
          <a:noFill/>
          <a:ln w="28575" cap="flat" cmpd="sng">
            <a:solidFill>
              <a:schemeClr val="accent1"/>
            </a:solidFill>
            <a:prstDash val="solid"/>
            <a:round/>
            <a:headEnd type="none" w="sm" len="sm"/>
            <a:tailEnd type="none" w="sm" len="sm"/>
          </a:ln>
        </p:spPr>
      </p:cxnSp>
      <p:sp>
        <p:nvSpPr>
          <p:cNvPr id="12" name="Google Shape;12;p2"/>
          <p:cNvSpPr txBox="1">
            <a:spLocks noGrp="1"/>
          </p:cNvSpPr>
          <p:nvPr>
            <p:ph type="ctr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a:endParaRPr/>
          </a:p>
        </p:txBody>
      </p:sp>
      <p:sp>
        <p:nvSpPr>
          <p:cNvPr id="13" name="Google Shape;13;p2"/>
          <p:cNvSpPr txBox="1">
            <a:spLocks noGrp="1"/>
          </p:cNvSpPr>
          <p:nvPr>
            <p:ph type="subTitle" idx="1"/>
          </p:nvPr>
        </p:nvSpPr>
        <p:spPr>
          <a:xfrm>
            <a:off x="512700" y="3840639"/>
            <a:ext cx="8118600" cy="7875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w="28575" cap="flat" cmpd="sng">
            <a:solidFill>
              <a:schemeClr val="lt2"/>
            </a:solidFill>
            <a:prstDash val="solid"/>
            <a:round/>
            <a:headEnd type="none" w="sm" len="sm"/>
            <a:tailEnd type="none" w="sm" len="sm"/>
          </a:ln>
        </p:spPr>
      </p:cxnSp>
      <p:sp>
        <p:nvSpPr>
          <p:cNvPr id="17" name="Google Shape;17;p3"/>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body" idx="2"/>
          </p:nvPr>
        </p:nvSpPr>
        <p:spPr>
          <a:xfrm>
            <a:off x="48324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a:endParaRPr/>
          </a:p>
        </p:txBody>
      </p:sp>
      <p:sp>
        <p:nvSpPr>
          <p:cNvPr id="38" name="Google Shape;38;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686400" cy="0"/>
          </a:xfrm>
          <a:prstGeom prst="straightConnector1">
            <a:avLst/>
          </a:prstGeom>
          <a:noFill/>
          <a:ln w="19050" cap="flat" cmpd="sng">
            <a:solidFill>
              <a:schemeClr val="lt2"/>
            </a:solidFill>
            <a:prstDash val="solid"/>
            <a:round/>
            <a:headEnd type="none" w="sm" len="sm"/>
            <a:tailEnd type="none" w="sm" len="sm"/>
          </a:ln>
        </p:spPr>
      </p:cxnSp>
      <p:sp>
        <p:nvSpPr>
          <p:cNvPr id="42" name="Google Shape;42;p9"/>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a:endParaRPr/>
          </a:p>
        </p:txBody>
      </p:sp>
      <p:sp>
        <p:nvSpPr>
          <p:cNvPr id="43" name="Google Shape;43;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45" name="Google Shape;45;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8" name="Google Shape;48;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039650"/>
            <a:ext cx="8520600" cy="21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perback">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marL="914400" lvl="1"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marL="1371600" lvl="2"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marL="1828800" lvl="3"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marL="2286000" lvl="4"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marL="2743200" lvl="5"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marL="3200400" lvl="6"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marL="3657600" lvl="7"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marL="4114800" lvl="8"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459125" y="148200"/>
            <a:ext cx="8118600" cy="15228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dirty="0"/>
              <a:t>Problem Solving and Decision Making – Green Haven Florists</a:t>
            </a:r>
            <a:endParaRPr dirty="0"/>
          </a:p>
        </p:txBody>
      </p:sp>
      <p:sp>
        <p:nvSpPr>
          <p:cNvPr id="60" name="Google Shape;60;p13"/>
          <p:cNvSpPr txBox="1">
            <a:spLocks noGrp="1"/>
          </p:cNvSpPr>
          <p:nvPr>
            <p:ph type="subTitle" idx="1"/>
          </p:nvPr>
        </p:nvSpPr>
        <p:spPr>
          <a:xfrm>
            <a:off x="193031" y="3770555"/>
            <a:ext cx="8118600" cy="1522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dirty="0"/>
              <a:t>Student Name:</a:t>
            </a:r>
            <a:endParaRPr dirty="0"/>
          </a:p>
          <a:p>
            <a:pPr marL="0" lvl="0" indent="0" algn="l" rtl="0">
              <a:spcBef>
                <a:spcPts val="0"/>
              </a:spcBef>
              <a:spcAft>
                <a:spcPts val="0"/>
              </a:spcAft>
              <a:buNone/>
            </a:pPr>
            <a:r>
              <a:rPr lang="en" dirty="0"/>
              <a:t>Student Number:</a:t>
            </a:r>
            <a:endParaRPr dirty="0"/>
          </a:p>
          <a:p>
            <a:pPr marL="0" lvl="0" indent="0" algn="l" rtl="0">
              <a:spcBef>
                <a:spcPts val="0"/>
              </a:spcBef>
              <a:spcAft>
                <a:spcPts val="0"/>
              </a:spcAft>
              <a:buNone/>
            </a:pPr>
            <a:r>
              <a:rPr lang="en" dirty="0"/>
              <a:t>Module Name: Problem Solving and Decision Making</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Introduction &amp; Presentation Structure</a:t>
            </a:r>
            <a:endParaRPr b="1"/>
          </a:p>
        </p:txBody>
      </p:sp>
      <p:sp>
        <p:nvSpPr>
          <p:cNvPr id="66" name="Google Shape;66;p14"/>
          <p:cNvSpPr txBox="1">
            <a:spLocks noGrp="1"/>
          </p:cNvSpPr>
          <p:nvPr>
            <p:ph type="body" idx="1"/>
          </p:nvPr>
        </p:nvSpPr>
        <p:spPr>
          <a:xfrm>
            <a:off x="311700" y="1171600"/>
            <a:ext cx="4862400" cy="33972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Green Haven Florists is an independent flower shop in Norwich that was created in 2016.</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The presentation explores the loss of in-store sales, which is an issue for the business.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The main tools of analysis used: 5W2H model, PESTEL analysis and Fishbone diagram.</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SzPts val="1200"/>
              <a:buFont typeface="Times New Roman"/>
              <a:buChar char="●"/>
            </a:pPr>
            <a:r>
              <a:rPr lang="en" sz="1200">
                <a:latin typeface="Times New Roman"/>
                <a:ea typeface="Times New Roman"/>
                <a:cs typeface="Times New Roman"/>
                <a:sym typeface="Times New Roman"/>
              </a:rPr>
              <a:t>These frameworks assist in creating awareness about external pressures, causes, and operational problems affecting the performance of a business (Singsit, 2025).</a:t>
            </a:r>
            <a:endParaRPr/>
          </a:p>
        </p:txBody>
      </p:sp>
      <p:pic>
        <p:nvPicPr>
          <p:cNvPr id="67" name="Google Shape;67;p14"/>
          <p:cNvPicPr preferRelativeResize="0"/>
          <p:nvPr/>
        </p:nvPicPr>
        <p:blipFill>
          <a:blip r:embed="rId3">
            <a:alphaModFix/>
          </a:blip>
          <a:stretch>
            <a:fillRect/>
          </a:stretch>
        </p:blipFill>
        <p:spPr>
          <a:xfrm>
            <a:off x="5215925" y="1293525"/>
            <a:ext cx="3616375" cy="2689100"/>
          </a:xfrm>
          <a:prstGeom prst="rect">
            <a:avLst/>
          </a:prstGeom>
          <a:noFill/>
          <a:ln>
            <a:noFill/>
          </a:ln>
        </p:spPr>
      </p:pic>
      <p:sp>
        <p:nvSpPr>
          <p:cNvPr id="68" name="Google Shape;68;p14"/>
          <p:cNvSpPr txBox="1"/>
          <p:nvPr/>
        </p:nvSpPr>
        <p:spPr>
          <a:xfrm>
            <a:off x="5579100" y="398262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solidFill>
                  <a:schemeClr val="dk1"/>
                </a:solidFill>
                <a:latin typeface="Times New Roman"/>
                <a:ea typeface="Times New Roman"/>
                <a:cs typeface="Times New Roman"/>
                <a:sym typeface="Times New Roman"/>
              </a:rPr>
              <a:t>(Statista, 2025)</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Nature and Scope of the Problem</a:t>
            </a:r>
            <a:endParaRPr b="1"/>
          </a:p>
        </p:txBody>
      </p:sp>
      <p:sp>
        <p:nvSpPr>
          <p:cNvPr id="74" name="Google Shape;74;p15"/>
          <p:cNvSpPr txBox="1">
            <a:spLocks noGrp="1"/>
          </p:cNvSpPr>
          <p:nvPr>
            <p:ph type="body" idx="1"/>
          </p:nvPr>
        </p:nvSpPr>
        <p:spPr>
          <a:xfrm>
            <a:off x="311700" y="1171600"/>
            <a:ext cx="4260300" cy="33972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Green Haven Florists registered a 30% reduction in in-store sales last year.</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Decreased high-street business has dropped the number of walk-in customers.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There is increased competition with the online flower delivery service.</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SzPts val="1200"/>
              <a:buFont typeface="Times New Roman"/>
              <a:buChar char="●"/>
            </a:pPr>
            <a:r>
              <a:rPr lang="en" sz="1200">
                <a:latin typeface="Times New Roman"/>
                <a:ea typeface="Times New Roman"/>
                <a:cs typeface="Times New Roman"/>
                <a:sym typeface="Times New Roman"/>
              </a:rPr>
              <a:t>An increase in the price of imported flowers and environmentally friendly packaging is influencing the profits (Huq, 2025).</a:t>
            </a:r>
            <a:endParaRPr/>
          </a:p>
        </p:txBody>
      </p:sp>
      <p:pic>
        <p:nvPicPr>
          <p:cNvPr id="75" name="Google Shape;75;p15"/>
          <p:cNvPicPr preferRelativeResize="0"/>
          <p:nvPr/>
        </p:nvPicPr>
        <p:blipFill rotWithShape="1">
          <a:blip r:embed="rId3">
            <a:alphaModFix/>
          </a:blip>
          <a:srcRect b="12457"/>
          <a:stretch/>
        </p:blipFill>
        <p:spPr>
          <a:xfrm>
            <a:off x="4732425" y="1437910"/>
            <a:ext cx="4146425" cy="2267675"/>
          </a:xfrm>
          <a:prstGeom prst="rect">
            <a:avLst/>
          </a:prstGeom>
          <a:noFill/>
          <a:ln>
            <a:noFill/>
          </a:ln>
        </p:spPr>
      </p:pic>
      <p:sp>
        <p:nvSpPr>
          <p:cNvPr id="76" name="Google Shape;76;p15"/>
          <p:cNvSpPr txBox="1"/>
          <p:nvPr/>
        </p:nvSpPr>
        <p:spPr>
          <a:xfrm>
            <a:off x="5305638" y="370557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solidFill>
                  <a:schemeClr val="dk1"/>
                </a:solidFill>
                <a:latin typeface="Times New Roman"/>
                <a:ea typeface="Times New Roman"/>
                <a:cs typeface="Times New Roman"/>
                <a:sym typeface="Times New Roman"/>
              </a:rPr>
              <a:t>(Huq, 2025)</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5W2H Model</a:t>
            </a:r>
            <a:endParaRPr b="1"/>
          </a:p>
        </p:txBody>
      </p:sp>
      <p:sp>
        <p:nvSpPr>
          <p:cNvPr id="82" name="Google Shape;82;p16"/>
          <p:cNvSpPr txBox="1">
            <a:spLocks noGrp="1"/>
          </p:cNvSpPr>
          <p:nvPr>
            <p:ph type="body" idx="1"/>
          </p:nvPr>
        </p:nvSpPr>
        <p:spPr>
          <a:xfrm>
            <a:off x="311700" y="1171600"/>
            <a:ext cx="5099700" cy="33972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SzPts val="1200"/>
              <a:buFont typeface="Times New Roman"/>
              <a:buChar char="●"/>
            </a:pPr>
            <a:r>
              <a:rPr lang="en" sz="1200" b="1">
                <a:latin typeface="Times New Roman"/>
                <a:ea typeface="Times New Roman"/>
                <a:cs typeface="Times New Roman"/>
                <a:sym typeface="Times New Roman"/>
              </a:rPr>
              <a:t>When:</a:t>
            </a:r>
            <a:r>
              <a:rPr lang="en" sz="1200">
                <a:latin typeface="Times New Roman"/>
                <a:ea typeface="Times New Roman"/>
                <a:cs typeface="Times New Roman"/>
                <a:sym typeface="Times New Roman"/>
              </a:rPr>
              <a:t> Patronage and store visits of Green Haven Florists decreased.</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b="1">
                <a:latin typeface="Times New Roman"/>
                <a:ea typeface="Times New Roman"/>
                <a:cs typeface="Times New Roman"/>
                <a:sym typeface="Times New Roman"/>
              </a:rPr>
              <a:t>Why:</a:t>
            </a:r>
            <a:r>
              <a:rPr lang="en" sz="1200">
                <a:latin typeface="Times New Roman"/>
                <a:ea typeface="Times New Roman"/>
                <a:cs typeface="Times New Roman"/>
                <a:sym typeface="Times New Roman"/>
              </a:rPr>
              <a:t> Growth of online competition, shifting shopping habits and escalating operating expenses.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b="1">
                <a:latin typeface="Times New Roman"/>
                <a:ea typeface="Times New Roman"/>
                <a:cs typeface="Times New Roman"/>
                <a:sym typeface="Times New Roman"/>
              </a:rPr>
              <a:t>Where:</a:t>
            </a:r>
            <a:r>
              <a:rPr lang="en" sz="1200">
                <a:latin typeface="Times New Roman"/>
                <a:ea typeface="Times New Roman"/>
                <a:cs typeface="Times New Roman"/>
                <a:sym typeface="Times New Roman"/>
              </a:rPr>
              <a:t> Bricks-and-mortar store in the Norwich High Street that is currently facing dwindling retail demand.</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b="1">
                <a:latin typeface="Times New Roman"/>
                <a:ea typeface="Times New Roman"/>
                <a:cs typeface="Times New Roman"/>
                <a:sym typeface="Times New Roman"/>
              </a:rPr>
              <a:t>When: </a:t>
            </a:r>
            <a:r>
              <a:rPr lang="en" sz="1200">
                <a:latin typeface="Times New Roman"/>
                <a:ea typeface="Times New Roman"/>
                <a:cs typeface="Times New Roman"/>
                <a:sym typeface="Times New Roman"/>
              </a:rPr>
              <a:t>Decrease realised in the last 12 years.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b="1">
                <a:latin typeface="Times New Roman"/>
                <a:ea typeface="Times New Roman"/>
                <a:cs typeface="Times New Roman"/>
                <a:sym typeface="Times New Roman"/>
              </a:rPr>
              <a:t>Who:</a:t>
            </a:r>
            <a:r>
              <a:rPr lang="en" sz="1200">
                <a:latin typeface="Times New Roman"/>
                <a:ea typeface="Times New Roman"/>
                <a:cs typeface="Times New Roman"/>
                <a:sym typeface="Times New Roman"/>
              </a:rPr>
              <a:t> Liam and Priya Patel are the business owners who also sell to local customers and the employees.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SzPts val="1200"/>
              <a:buFont typeface="Times New Roman"/>
              <a:buChar char="●"/>
            </a:pPr>
            <a:r>
              <a:rPr lang="en" sz="1200" b="1">
                <a:latin typeface="Times New Roman"/>
                <a:ea typeface="Times New Roman"/>
                <a:cs typeface="Times New Roman"/>
                <a:sym typeface="Times New Roman"/>
              </a:rPr>
              <a:t>How / How much:</a:t>
            </a:r>
            <a:r>
              <a:rPr lang="en" sz="1200">
                <a:latin typeface="Times New Roman"/>
                <a:ea typeface="Times New Roman"/>
                <a:cs typeface="Times New Roman"/>
                <a:sym typeface="Times New Roman"/>
              </a:rPr>
              <a:t> Loss of footfall and about 30%. decline in sales with an impact on profitability (Tallyfy, 2025).</a:t>
            </a:r>
            <a:endParaRPr/>
          </a:p>
        </p:txBody>
      </p:sp>
      <p:pic>
        <p:nvPicPr>
          <p:cNvPr id="83" name="Google Shape;83;p16"/>
          <p:cNvPicPr preferRelativeResize="0"/>
          <p:nvPr/>
        </p:nvPicPr>
        <p:blipFill>
          <a:blip r:embed="rId3">
            <a:alphaModFix/>
          </a:blip>
          <a:stretch>
            <a:fillRect/>
          </a:stretch>
        </p:blipFill>
        <p:spPr>
          <a:xfrm>
            <a:off x="5648000" y="1683875"/>
            <a:ext cx="3255101" cy="1978825"/>
          </a:xfrm>
          <a:prstGeom prst="rect">
            <a:avLst/>
          </a:prstGeom>
          <a:noFill/>
          <a:ln>
            <a:noFill/>
          </a:ln>
        </p:spPr>
      </p:pic>
      <p:sp>
        <p:nvSpPr>
          <p:cNvPr id="84" name="Google Shape;84;p16"/>
          <p:cNvSpPr txBox="1"/>
          <p:nvPr/>
        </p:nvSpPr>
        <p:spPr>
          <a:xfrm>
            <a:off x="5775550" y="366270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solidFill>
                  <a:schemeClr val="dk1"/>
                </a:solidFill>
                <a:latin typeface="Times New Roman"/>
                <a:ea typeface="Times New Roman"/>
                <a:cs typeface="Times New Roman"/>
                <a:sym typeface="Times New Roman"/>
              </a:rPr>
              <a:t>(Wevalgo, 2026)</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7"/>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PESTEL Analysis (Explanation)</a:t>
            </a:r>
            <a:endParaRPr b="1"/>
          </a:p>
        </p:txBody>
      </p:sp>
      <p:sp>
        <p:nvSpPr>
          <p:cNvPr id="90" name="Google Shape;90;p17"/>
          <p:cNvSpPr txBox="1">
            <a:spLocks noGrp="1"/>
          </p:cNvSpPr>
          <p:nvPr>
            <p:ph type="body" idx="1"/>
          </p:nvPr>
        </p:nvSpPr>
        <p:spPr>
          <a:xfrm>
            <a:off x="311700" y="1171600"/>
            <a:ext cx="4260300" cy="33972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PESTEL analysis is a business strategy that analyses the business environment in terms of the external environment.</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It is the analysis of the six factors: Political, Economic, Social, Technological, Environmental and Legal factors.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These macro environmental forces determine organisational opportunities and threats.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SzPts val="1200"/>
              <a:buFont typeface="Times New Roman"/>
              <a:buChar char="●"/>
            </a:pPr>
            <a:r>
              <a:rPr lang="en" sz="1200">
                <a:latin typeface="Times New Roman"/>
                <a:ea typeface="Times New Roman"/>
                <a:cs typeface="Times New Roman"/>
                <a:sym typeface="Times New Roman"/>
              </a:rPr>
              <a:t>PESTEL helps businesses to comprehend market trends, make forecasts and aids in the establishment of strategic decisions.</a:t>
            </a:r>
            <a:endParaRPr/>
          </a:p>
        </p:txBody>
      </p:sp>
      <p:pic>
        <p:nvPicPr>
          <p:cNvPr id="91" name="Google Shape;91;p17"/>
          <p:cNvPicPr preferRelativeResize="0"/>
          <p:nvPr/>
        </p:nvPicPr>
        <p:blipFill>
          <a:blip r:embed="rId3">
            <a:alphaModFix/>
          </a:blip>
          <a:stretch>
            <a:fillRect/>
          </a:stretch>
        </p:blipFill>
        <p:spPr>
          <a:xfrm>
            <a:off x="5540825" y="1385600"/>
            <a:ext cx="2938275" cy="2969200"/>
          </a:xfrm>
          <a:prstGeom prst="rect">
            <a:avLst/>
          </a:prstGeom>
          <a:noFill/>
          <a:ln>
            <a:noFill/>
          </a:ln>
        </p:spPr>
      </p:pic>
      <p:sp>
        <p:nvSpPr>
          <p:cNvPr id="92" name="Google Shape;92;p17"/>
          <p:cNvSpPr txBox="1"/>
          <p:nvPr/>
        </p:nvSpPr>
        <p:spPr>
          <a:xfrm>
            <a:off x="5509963" y="443865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solidFill>
                  <a:schemeClr val="dk1"/>
                </a:solidFill>
                <a:latin typeface="Times New Roman"/>
                <a:ea typeface="Times New Roman"/>
                <a:cs typeface="Times New Roman"/>
                <a:sym typeface="Times New Roman"/>
              </a:rPr>
              <a:t>(Segura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2023)</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8"/>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PESTEL Analysis Applied to Green Haven</a:t>
            </a:r>
            <a:endParaRPr b="1"/>
          </a:p>
        </p:txBody>
      </p:sp>
      <p:sp>
        <p:nvSpPr>
          <p:cNvPr id="98" name="Google Shape;98;p18"/>
          <p:cNvSpPr txBox="1">
            <a:spLocks noGrp="1"/>
          </p:cNvSpPr>
          <p:nvPr>
            <p:ph type="body" idx="1"/>
          </p:nvPr>
        </p:nvSpPr>
        <p:spPr>
          <a:xfrm>
            <a:off x="311700" y="1171600"/>
            <a:ext cx="4747500" cy="3742200"/>
          </a:xfrm>
          <a:prstGeom prst="rect">
            <a:avLst/>
          </a:prstGeom>
        </p:spPr>
        <p:txBody>
          <a:bodyPr spcFirstLastPara="1" wrap="square" lIns="91425" tIns="91425" rIns="91425" bIns="91425" anchor="t" anchorCtr="0">
            <a:normAutofit fontScale="92500" lnSpcReduction="20000"/>
          </a:bodyPr>
          <a:lstStyle/>
          <a:p>
            <a:pPr marL="457200" lvl="0" indent="-299085" algn="just" rtl="0">
              <a:lnSpc>
                <a:spcPct val="150000"/>
              </a:lnSpc>
              <a:spcBef>
                <a:spcPts val="0"/>
              </a:spcBef>
              <a:spcAft>
                <a:spcPts val="0"/>
              </a:spcAft>
              <a:buSzPct val="100000"/>
              <a:buFont typeface="Times New Roman"/>
              <a:buChar char="●"/>
            </a:pPr>
            <a:r>
              <a:rPr lang="en" sz="1200" b="1">
                <a:latin typeface="Times New Roman"/>
                <a:ea typeface="Times New Roman"/>
                <a:cs typeface="Times New Roman"/>
                <a:sym typeface="Times New Roman"/>
              </a:rPr>
              <a:t>Political: </a:t>
            </a:r>
            <a:r>
              <a:rPr lang="en" sz="1200">
                <a:latin typeface="Times New Roman"/>
                <a:ea typeface="Times New Roman"/>
                <a:cs typeface="Times New Roman"/>
                <a:sym typeface="Times New Roman"/>
              </a:rPr>
              <a:t>The UK trade policies and post-Brexit border policies have the possibility of raising the cost of imports of flowers produced by foreign suppliers.</a:t>
            </a:r>
            <a:endParaRPr sz="1200">
              <a:latin typeface="Times New Roman"/>
              <a:ea typeface="Times New Roman"/>
              <a:cs typeface="Times New Roman"/>
              <a:sym typeface="Times New Roman"/>
            </a:endParaRPr>
          </a:p>
          <a:p>
            <a:pPr marL="457200" lvl="0" indent="-299085" algn="just" rtl="0">
              <a:lnSpc>
                <a:spcPct val="150000"/>
              </a:lnSpc>
              <a:spcBef>
                <a:spcPts val="1000"/>
              </a:spcBef>
              <a:spcAft>
                <a:spcPts val="0"/>
              </a:spcAft>
              <a:buSzPct val="100000"/>
              <a:buFont typeface="Times New Roman"/>
              <a:buChar char="●"/>
            </a:pPr>
            <a:r>
              <a:rPr lang="en" sz="1200" b="1">
                <a:latin typeface="Times New Roman"/>
                <a:ea typeface="Times New Roman"/>
                <a:cs typeface="Times New Roman"/>
                <a:sym typeface="Times New Roman"/>
              </a:rPr>
              <a:t>Economic:</a:t>
            </a:r>
            <a:r>
              <a:rPr lang="en" sz="1200">
                <a:latin typeface="Times New Roman"/>
                <a:ea typeface="Times New Roman"/>
                <a:cs typeface="Times New Roman"/>
                <a:sym typeface="Times New Roman"/>
              </a:rPr>
              <a:t> The increases in inflation and cost of suppliers also escalate the cost of operations on the part of the florists (Kollewe, 2025).</a:t>
            </a:r>
            <a:endParaRPr sz="1200">
              <a:latin typeface="Times New Roman"/>
              <a:ea typeface="Times New Roman"/>
              <a:cs typeface="Times New Roman"/>
              <a:sym typeface="Times New Roman"/>
            </a:endParaRPr>
          </a:p>
          <a:p>
            <a:pPr marL="457200" lvl="0" indent="-299085" algn="just" rtl="0">
              <a:lnSpc>
                <a:spcPct val="150000"/>
              </a:lnSpc>
              <a:spcBef>
                <a:spcPts val="1000"/>
              </a:spcBef>
              <a:spcAft>
                <a:spcPts val="0"/>
              </a:spcAft>
              <a:buSzPct val="100000"/>
              <a:buFont typeface="Times New Roman"/>
              <a:buChar char="●"/>
            </a:pPr>
            <a:r>
              <a:rPr lang="en" sz="1200" b="1">
                <a:latin typeface="Times New Roman"/>
                <a:ea typeface="Times New Roman"/>
                <a:cs typeface="Times New Roman"/>
                <a:sym typeface="Times New Roman"/>
              </a:rPr>
              <a:t>Social: </a:t>
            </a:r>
            <a:r>
              <a:rPr lang="en" sz="1200">
                <a:latin typeface="Times New Roman"/>
                <a:ea typeface="Times New Roman"/>
                <a:cs typeface="Times New Roman"/>
                <a:sym typeface="Times New Roman"/>
              </a:rPr>
              <a:t>Customers are more likely to use online shopping and delivery of products right into their homes.</a:t>
            </a:r>
            <a:endParaRPr sz="1200">
              <a:latin typeface="Times New Roman"/>
              <a:ea typeface="Times New Roman"/>
              <a:cs typeface="Times New Roman"/>
              <a:sym typeface="Times New Roman"/>
            </a:endParaRPr>
          </a:p>
          <a:p>
            <a:pPr marL="457200" lvl="0" indent="-299085" algn="just" rtl="0">
              <a:lnSpc>
                <a:spcPct val="150000"/>
              </a:lnSpc>
              <a:spcBef>
                <a:spcPts val="1000"/>
              </a:spcBef>
              <a:spcAft>
                <a:spcPts val="0"/>
              </a:spcAft>
              <a:buSzPct val="100000"/>
              <a:buFont typeface="Times New Roman"/>
              <a:buChar char="●"/>
            </a:pPr>
            <a:r>
              <a:rPr lang="en" sz="1200" b="1">
                <a:latin typeface="Times New Roman"/>
                <a:ea typeface="Times New Roman"/>
                <a:cs typeface="Times New Roman"/>
                <a:sym typeface="Times New Roman"/>
              </a:rPr>
              <a:t>Technological: </a:t>
            </a:r>
            <a:r>
              <a:rPr lang="en" sz="1200">
                <a:latin typeface="Times New Roman"/>
                <a:ea typeface="Times New Roman"/>
                <a:cs typeface="Times New Roman"/>
                <a:sym typeface="Times New Roman"/>
              </a:rPr>
              <a:t>The increase in online platforms and online shopping enables the market to open up to competitors.</a:t>
            </a:r>
            <a:endParaRPr sz="1200">
              <a:latin typeface="Times New Roman"/>
              <a:ea typeface="Times New Roman"/>
              <a:cs typeface="Times New Roman"/>
              <a:sym typeface="Times New Roman"/>
            </a:endParaRPr>
          </a:p>
          <a:p>
            <a:pPr marL="457200" lvl="0" indent="-299085" algn="just" rtl="0">
              <a:lnSpc>
                <a:spcPct val="150000"/>
              </a:lnSpc>
              <a:spcBef>
                <a:spcPts val="1000"/>
              </a:spcBef>
              <a:spcAft>
                <a:spcPts val="0"/>
              </a:spcAft>
              <a:buSzPct val="100000"/>
              <a:buFont typeface="Times New Roman"/>
              <a:buChar char="●"/>
            </a:pPr>
            <a:r>
              <a:rPr lang="en" sz="1200" b="1">
                <a:latin typeface="Times New Roman"/>
                <a:ea typeface="Times New Roman"/>
                <a:cs typeface="Times New Roman"/>
                <a:sym typeface="Times New Roman"/>
              </a:rPr>
              <a:t>Environmental: </a:t>
            </a:r>
            <a:r>
              <a:rPr lang="en" sz="1200">
                <a:latin typeface="Times New Roman"/>
                <a:ea typeface="Times New Roman"/>
                <a:cs typeface="Times New Roman"/>
                <a:sym typeface="Times New Roman"/>
              </a:rPr>
              <a:t>The need to have environmentally-friendly packaging adds to the cost of the material.</a:t>
            </a:r>
            <a:endParaRPr sz="1200">
              <a:latin typeface="Times New Roman"/>
              <a:ea typeface="Times New Roman"/>
              <a:cs typeface="Times New Roman"/>
              <a:sym typeface="Times New Roman"/>
            </a:endParaRPr>
          </a:p>
          <a:p>
            <a:pPr marL="457200" lvl="0" indent="-299085" algn="just" rtl="0">
              <a:lnSpc>
                <a:spcPct val="150000"/>
              </a:lnSpc>
              <a:spcBef>
                <a:spcPts val="1000"/>
              </a:spcBef>
              <a:spcAft>
                <a:spcPts val="1000"/>
              </a:spcAft>
              <a:buSzPct val="100000"/>
              <a:buFont typeface="Times New Roman"/>
              <a:buChar char="●"/>
            </a:pPr>
            <a:r>
              <a:rPr lang="en" sz="1200" b="1">
                <a:latin typeface="Times New Roman"/>
                <a:ea typeface="Times New Roman"/>
                <a:cs typeface="Times New Roman"/>
                <a:sym typeface="Times New Roman"/>
              </a:rPr>
              <a:t>Legal:</a:t>
            </a:r>
            <a:r>
              <a:rPr lang="en" sz="1200">
                <a:latin typeface="Times New Roman"/>
                <a:ea typeface="Times New Roman"/>
                <a:cs typeface="Times New Roman"/>
                <a:sym typeface="Times New Roman"/>
              </a:rPr>
              <a:t> consumer protection, employment laws influence the pricing policies and staffing.</a:t>
            </a:r>
            <a:endParaRPr/>
          </a:p>
        </p:txBody>
      </p:sp>
      <p:pic>
        <p:nvPicPr>
          <p:cNvPr id="99" name="Google Shape;99;p18"/>
          <p:cNvPicPr preferRelativeResize="0"/>
          <p:nvPr/>
        </p:nvPicPr>
        <p:blipFill>
          <a:blip r:embed="rId3">
            <a:alphaModFix/>
          </a:blip>
          <a:stretch>
            <a:fillRect/>
          </a:stretch>
        </p:blipFill>
        <p:spPr>
          <a:xfrm>
            <a:off x="5174100" y="1297825"/>
            <a:ext cx="3769025" cy="2823275"/>
          </a:xfrm>
          <a:prstGeom prst="rect">
            <a:avLst/>
          </a:prstGeom>
          <a:noFill/>
          <a:ln w="12700" cap="flat" cmpd="sng">
            <a:solidFill>
              <a:srgbClr val="000000"/>
            </a:solidFill>
            <a:prstDash val="solid"/>
            <a:miter lim="8000"/>
            <a:headEnd type="none" w="sm" len="sm"/>
            <a:tailEnd type="none" w="sm" len="sm"/>
          </a:ln>
        </p:spPr>
      </p:pic>
      <p:sp>
        <p:nvSpPr>
          <p:cNvPr id="100" name="Google Shape;100;p18"/>
          <p:cNvSpPr txBox="1"/>
          <p:nvPr/>
        </p:nvSpPr>
        <p:spPr>
          <a:xfrm>
            <a:off x="5558613" y="412110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solidFill>
                  <a:schemeClr val="dk1"/>
                </a:solidFill>
                <a:latin typeface="Times New Roman"/>
                <a:ea typeface="Times New Roman"/>
                <a:cs typeface="Times New Roman"/>
                <a:sym typeface="Times New Roman"/>
              </a:rPr>
              <a:t>(TBRC, 2026)</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9"/>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Fishbone Diagram (Explanation)</a:t>
            </a:r>
            <a:endParaRPr b="1"/>
          </a:p>
        </p:txBody>
      </p:sp>
      <p:sp>
        <p:nvSpPr>
          <p:cNvPr id="106" name="Google Shape;106;p19"/>
          <p:cNvSpPr txBox="1">
            <a:spLocks noGrp="1"/>
          </p:cNvSpPr>
          <p:nvPr>
            <p:ph type="body" idx="1"/>
          </p:nvPr>
        </p:nvSpPr>
        <p:spPr>
          <a:xfrm>
            <a:off x="311700" y="1171600"/>
            <a:ext cx="4594500" cy="33972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A fishbone diagram is a problem-solving tool that is employed to resolve the root causes of a certain problem.</a:t>
            </a:r>
            <a:endParaRPr sz="1400">
              <a:latin typeface="Times New Roman"/>
              <a:ea typeface="Times New Roman"/>
              <a:cs typeface="Times New Roman"/>
              <a:sym typeface="Times New Roman"/>
            </a:endParaRPr>
          </a:p>
          <a:p>
            <a:pPr marL="457200" lvl="0" indent="-317500" algn="just" rtl="0">
              <a:lnSpc>
                <a:spcPct val="150000"/>
              </a:lnSpc>
              <a:spcBef>
                <a:spcPts val="1000"/>
              </a:spcBef>
              <a:spcAft>
                <a:spcPts val="0"/>
              </a:spcAft>
              <a:buSzPts val="1400"/>
              <a:buFont typeface="Times New Roman"/>
              <a:buChar char="●"/>
            </a:pPr>
            <a:r>
              <a:rPr lang="en" sz="1400">
                <a:latin typeface="Times New Roman"/>
                <a:ea typeface="Times New Roman"/>
                <a:cs typeface="Times New Roman"/>
                <a:sym typeface="Times New Roman"/>
              </a:rPr>
              <a:t>Created by a quality expert, Kaoru Ishikawa.</a:t>
            </a:r>
            <a:endParaRPr sz="1400">
              <a:latin typeface="Times New Roman"/>
              <a:ea typeface="Times New Roman"/>
              <a:cs typeface="Times New Roman"/>
              <a:sym typeface="Times New Roman"/>
            </a:endParaRPr>
          </a:p>
          <a:p>
            <a:pPr marL="457200" lvl="0" indent="-317500" algn="just" rtl="0">
              <a:lnSpc>
                <a:spcPct val="150000"/>
              </a:lnSpc>
              <a:spcBef>
                <a:spcPts val="1000"/>
              </a:spcBef>
              <a:spcAft>
                <a:spcPts val="0"/>
              </a:spcAft>
              <a:buSzPts val="1400"/>
              <a:buFont typeface="Times New Roman"/>
              <a:buChar char="●"/>
            </a:pPr>
            <a:r>
              <a:rPr lang="en" sz="1400">
                <a:latin typeface="Times New Roman"/>
                <a:ea typeface="Times New Roman"/>
                <a:cs typeface="Times New Roman"/>
                <a:sym typeface="Times New Roman"/>
              </a:rPr>
              <a:t>The cause-and-effect diagram is also referred to as a cause-and-effect diagram (ASQ, 2026).</a:t>
            </a:r>
            <a:endParaRPr sz="1400">
              <a:latin typeface="Times New Roman"/>
              <a:ea typeface="Times New Roman"/>
              <a:cs typeface="Times New Roman"/>
              <a:sym typeface="Times New Roman"/>
            </a:endParaRPr>
          </a:p>
          <a:p>
            <a:pPr marL="457200" lvl="0" indent="-317500" algn="just" rtl="0">
              <a:lnSpc>
                <a:spcPct val="150000"/>
              </a:lnSpc>
              <a:spcBef>
                <a:spcPts val="1000"/>
              </a:spcBef>
              <a:spcAft>
                <a:spcPts val="1000"/>
              </a:spcAft>
              <a:buSzPts val="1400"/>
              <a:buFont typeface="Times New Roman"/>
              <a:buChar char="●"/>
            </a:pPr>
            <a:r>
              <a:rPr lang="en" sz="1400">
                <a:latin typeface="Times New Roman"/>
                <a:ea typeface="Times New Roman"/>
                <a:cs typeface="Times New Roman"/>
                <a:sym typeface="Times New Roman"/>
              </a:rPr>
              <a:t>This principal issue is located at the head of the fish.</a:t>
            </a:r>
            <a:endParaRPr sz="2000"/>
          </a:p>
        </p:txBody>
      </p:sp>
      <p:pic>
        <p:nvPicPr>
          <p:cNvPr id="107" name="Google Shape;107;p19"/>
          <p:cNvPicPr preferRelativeResize="0"/>
          <p:nvPr/>
        </p:nvPicPr>
        <p:blipFill>
          <a:blip r:embed="rId3">
            <a:alphaModFix/>
          </a:blip>
          <a:stretch>
            <a:fillRect/>
          </a:stretch>
        </p:blipFill>
        <p:spPr>
          <a:xfrm>
            <a:off x="5119875" y="1342263"/>
            <a:ext cx="3663225" cy="2458975"/>
          </a:xfrm>
          <a:prstGeom prst="rect">
            <a:avLst/>
          </a:prstGeom>
          <a:noFill/>
          <a:ln w="12700" cap="flat" cmpd="sng">
            <a:solidFill>
              <a:srgbClr val="000000"/>
            </a:solidFill>
            <a:prstDash val="solid"/>
            <a:miter lim="8000"/>
            <a:headEnd type="none" w="sm" len="sm"/>
            <a:tailEnd type="none" w="sm" len="sm"/>
          </a:ln>
        </p:spPr>
      </p:pic>
      <p:sp>
        <p:nvSpPr>
          <p:cNvPr id="108" name="Google Shape;108;p19"/>
          <p:cNvSpPr txBox="1"/>
          <p:nvPr/>
        </p:nvSpPr>
        <p:spPr>
          <a:xfrm>
            <a:off x="5451488" y="383397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solidFill>
                  <a:schemeClr val="dk1"/>
                </a:solidFill>
                <a:latin typeface="Times New Roman"/>
                <a:ea typeface="Times New Roman"/>
                <a:cs typeface="Times New Roman"/>
                <a:sym typeface="Times New Roman"/>
              </a:rPr>
              <a:t>(Dobson, 2023)</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0"/>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Fishbone Analysis for Green Haven</a:t>
            </a:r>
            <a:endParaRPr b="1"/>
          </a:p>
        </p:txBody>
      </p:sp>
      <p:sp>
        <p:nvSpPr>
          <p:cNvPr id="114" name="Google Shape;114;p20"/>
          <p:cNvSpPr/>
          <p:nvPr/>
        </p:nvSpPr>
        <p:spPr>
          <a:xfrm>
            <a:off x="7462675" y="2548750"/>
            <a:ext cx="1201800" cy="642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a:latin typeface="Old Standard TT"/>
                <a:ea typeface="Old Standard TT"/>
                <a:cs typeface="Old Standard TT"/>
                <a:sym typeface="Old Standard TT"/>
              </a:rPr>
              <a:t>Green Haven</a:t>
            </a:r>
            <a:endParaRPr>
              <a:latin typeface="Old Standard TT"/>
              <a:ea typeface="Old Standard TT"/>
              <a:cs typeface="Old Standard TT"/>
              <a:sym typeface="Old Standard TT"/>
            </a:endParaRPr>
          </a:p>
        </p:txBody>
      </p:sp>
      <p:cxnSp>
        <p:nvCxnSpPr>
          <p:cNvPr id="115" name="Google Shape;115;p20"/>
          <p:cNvCxnSpPr>
            <a:stCxn id="114" idx="1"/>
          </p:cNvCxnSpPr>
          <p:nvPr/>
        </p:nvCxnSpPr>
        <p:spPr>
          <a:xfrm rot="10800000">
            <a:off x="780775" y="2870200"/>
            <a:ext cx="6681900" cy="0"/>
          </a:xfrm>
          <a:prstGeom prst="straightConnector1">
            <a:avLst/>
          </a:prstGeom>
          <a:noFill/>
          <a:ln w="9525" cap="flat" cmpd="sng">
            <a:solidFill>
              <a:schemeClr val="dk2"/>
            </a:solidFill>
            <a:prstDash val="solid"/>
            <a:round/>
            <a:headEnd type="none" w="med" len="med"/>
            <a:tailEnd type="none" w="med" len="med"/>
          </a:ln>
        </p:spPr>
      </p:cxnSp>
      <p:sp>
        <p:nvSpPr>
          <p:cNvPr id="116" name="Google Shape;116;p20"/>
          <p:cNvSpPr/>
          <p:nvPr/>
        </p:nvSpPr>
        <p:spPr>
          <a:xfrm>
            <a:off x="5365475" y="1543238"/>
            <a:ext cx="1506000" cy="8220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50000"/>
              </a:lnSpc>
              <a:spcBef>
                <a:spcPts val="0"/>
              </a:spcBef>
              <a:spcAft>
                <a:spcPts val="1000"/>
              </a:spcAft>
              <a:buNone/>
            </a:pPr>
            <a:r>
              <a:rPr lang="en" sz="800" b="1">
                <a:solidFill>
                  <a:schemeClr val="dk1"/>
                </a:solidFill>
                <a:latin typeface="Times New Roman"/>
                <a:ea typeface="Times New Roman"/>
                <a:cs typeface="Times New Roman"/>
                <a:sym typeface="Times New Roman"/>
              </a:rPr>
              <a:t>People: </a:t>
            </a:r>
            <a:r>
              <a:rPr lang="en" sz="800">
                <a:solidFill>
                  <a:schemeClr val="dk1"/>
                </a:solidFill>
                <a:latin typeface="Times New Roman"/>
                <a:ea typeface="Times New Roman"/>
                <a:cs typeface="Times New Roman"/>
                <a:sym typeface="Times New Roman"/>
              </a:rPr>
              <a:t>Low level of digital marketing knowledge and little workforce.</a:t>
            </a:r>
            <a:endParaRPr sz="1000">
              <a:latin typeface="Old Standard TT"/>
              <a:ea typeface="Old Standard TT"/>
              <a:cs typeface="Old Standard TT"/>
              <a:sym typeface="Old Standard TT"/>
            </a:endParaRPr>
          </a:p>
        </p:txBody>
      </p:sp>
      <p:sp>
        <p:nvSpPr>
          <p:cNvPr id="117" name="Google Shape;117;p20"/>
          <p:cNvSpPr/>
          <p:nvPr/>
        </p:nvSpPr>
        <p:spPr>
          <a:xfrm>
            <a:off x="5181100" y="3521475"/>
            <a:ext cx="1606800" cy="642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sz="900" b="1">
                <a:latin typeface="Old Standard TT"/>
                <a:ea typeface="Old Standard TT"/>
                <a:cs typeface="Old Standard TT"/>
                <a:sym typeface="Old Standard TT"/>
              </a:rPr>
              <a:t>Process:</a:t>
            </a:r>
            <a:r>
              <a:rPr lang="en" sz="900">
                <a:latin typeface="Old Standard TT"/>
                <a:ea typeface="Old Standard TT"/>
                <a:cs typeface="Old Standard TT"/>
                <a:sym typeface="Old Standard TT"/>
              </a:rPr>
              <a:t> The absence of online subscription services and a convenient delivery system.</a:t>
            </a:r>
            <a:endParaRPr sz="900">
              <a:latin typeface="Old Standard TT"/>
              <a:ea typeface="Old Standard TT"/>
              <a:cs typeface="Old Standard TT"/>
              <a:sym typeface="Old Standard TT"/>
            </a:endParaRPr>
          </a:p>
        </p:txBody>
      </p:sp>
      <p:sp>
        <p:nvSpPr>
          <p:cNvPr id="118" name="Google Shape;118;p20"/>
          <p:cNvSpPr/>
          <p:nvPr/>
        </p:nvSpPr>
        <p:spPr>
          <a:xfrm>
            <a:off x="2906500" y="1576025"/>
            <a:ext cx="1770000" cy="642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50000"/>
              </a:lnSpc>
              <a:spcBef>
                <a:spcPts val="0"/>
              </a:spcBef>
              <a:spcAft>
                <a:spcPts val="1000"/>
              </a:spcAft>
              <a:buNone/>
            </a:pPr>
            <a:r>
              <a:rPr lang="en" sz="800" b="1">
                <a:solidFill>
                  <a:schemeClr val="dk1"/>
                </a:solidFill>
                <a:latin typeface="Times New Roman"/>
                <a:ea typeface="Times New Roman"/>
                <a:cs typeface="Times New Roman"/>
                <a:sym typeface="Times New Roman"/>
              </a:rPr>
              <a:t>Technology:</a:t>
            </a:r>
            <a:r>
              <a:rPr lang="en" sz="800">
                <a:solidFill>
                  <a:schemeClr val="dk1"/>
                </a:solidFill>
                <a:latin typeface="Times New Roman"/>
                <a:ea typeface="Times New Roman"/>
                <a:cs typeface="Times New Roman"/>
                <a:sym typeface="Times New Roman"/>
              </a:rPr>
              <a:t> old-fashioned webpage and poor e-commerce service.</a:t>
            </a:r>
            <a:endParaRPr sz="800">
              <a:latin typeface="Old Standard TT"/>
              <a:ea typeface="Old Standard TT"/>
              <a:cs typeface="Old Standard TT"/>
              <a:sym typeface="Old Standard TT"/>
            </a:endParaRPr>
          </a:p>
        </p:txBody>
      </p:sp>
      <p:sp>
        <p:nvSpPr>
          <p:cNvPr id="119" name="Google Shape;119;p20"/>
          <p:cNvSpPr/>
          <p:nvPr/>
        </p:nvSpPr>
        <p:spPr>
          <a:xfrm>
            <a:off x="2441625" y="3521475"/>
            <a:ext cx="1666800" cy="642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50000"/>
              </a:lnSpc>
              <a:spcBef>
                <a:spcPts val="0"/>
              </a:spcBef>
              <a:spcAft>
                <a:spcPts val="1000"/>
              </a:spcAft>
              <a:buNone/>
            </a:pPr>
            <a:r>
              <a:rPr lang="en" sz="800" b="1">
                <a:solidFill>
                  <a:schemeClr val="dk1"/>
                </a:solidFill>
                <a:latin typeface="Times New Roman"/>
                <a:ea typeface="Times New Roman"/>
                <a:cs typeface="Times New Roman"/>
                <a:sym typeface="Times New Roman"/>
              </a:rPr>
              <a:t>Competition: </a:t>
            </a:r>
            <a:r>
              <a:rPr lang="en" sz="800">
                <a:solidFill>
                  <a:schemeClr val="dk1"/>
                </a:solidFill>
                <a:latin typeface="Times New Roman"/>
                <a:ea typeface="Times New Roman"/>
                <a:cs typeface="Times New Roman"/>
                <a:sym typeface="Times New Roman"/>
              </a:rPr>
              <a:t>Online flower retailers and the national chains with cheaper delivery.</a:t>
            </a:r>
            <a:endParaRPr sz="800">
              <a:latin typeface="Old Standard TT"/>
              <a:ea typeface="Old Standard TT"/>
              <a:cs typeface="Old Standard TT"/>
              <a:sym typeface="Old Standard TT"/>
            </a:endParaRPr>
          </a:p>
        </p:txBody>
      </p:sp>
      <p:sp>
        <p:nvSpPr>
          <p:cNvPr id="120" name="Google Shape;120;p20"/>
          <p:cNvSpPr/>
          <p:nvPr/>
        </p:nvSpPr>
        <p:spPr>
          <a:xfrm>
            <a:off x="723750" y="1576025"/>
            <a:ext cx="1606800" cy="642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50000"/>
              </a:lnSpc>
              <a:spcBef>
                <a:spcPts val="0"/>
              </a:spcBef>
              <a:spcAft>
                <a:spcPts val="1000"/>
              </a:spcAft>
              <a:buNone/>
            </a:pPr>
            <a:r>
              <a:rPr lang="en" sz="800" b="1">
                <a:solidFill>
                  <a:schemeClr val="dk1"/>
                </a:solidFill>
                <a:latin typeface="Times New Roman"/>
                <a:ea typeface="Times New Roman"/>
                <a:cs typeface="Times New Roman"/>
                <a:sym typeface="Times New Roman"/>
              </a:rPr>
              <a:t>Environment:</a:t>
            </a:r>
            <a:r>
              <a:rPr lang="en" sz="800">
                <a:solidFill>
                  <a:schemeClr val="dk1"/>
                </a:solidFill>
                <a:latin typeface="Times New Roman"/>
                <a:ea typeface="Times New Roman"/>
                <a:cs typeface="Times New Roman"/>
                <a:sym typeface="Times New Roman"/>
              </a:rPr>
              <a:t> Slumping high-street traffic is impacting physical store visits.</a:t>
            </a:r>
            <a:endParaRPr sz="800">
              <a:latin typeface="Old Standard TT"/>
              <a:ea typeface="Old Standard TT"/>
              <a:cs typeface="Old Standard TT"/>
              <a:sym typeface="Old Standard TT"/>
            </a:endParaRPr>
          </a:p>
        </p:txBody>
      </p:sp>
      <p:cxnSp>
        <p:nvCxnSpPr>
          <p:cNvPr id="121" name="Google Shape;121;p20"/>
          <p:cNvCxnSpPr>
            <a:stCxn id="116" idx="2"/>
          </p:cNvCxnSpPr>
          <p:nvPr/>
        </p:nvCxnSpPr>
        <p:spPr>
          <a:xfrm>
            <a:off x="6118475" y="2365238"/>
            <a:ext cx="984600" cy="497400"/>
          </a:xfrm>
          <a:prstGeom prst="straightConnector1">
            <a:avLst/>
          </a:prstGeom>
          <a:noFill/>
          <a:ln w="9525" cap="flat" cmpd="sng">
            <a:solidFill>
              <a:schemeClr val="dk2"/>
            </a:solidFill>
            <a:prstDash val="solid"/>
            <a:round/>
            <a:headEnd type="none" w="med" len="med"/>
            <a:tailEnd type="none" w="med" len="med"/>
          </a:ln>
        </p:spPr>
      </p:cxnSp>
      <p:cxnSp>
        <p:nvCxnSpPr>
          <p:cNvPr id="122" name="Google Shape;122;p20"/>
          <p:cNvCxnSpPr>
            <a:endCxn id="117" idx="0"/>
          </p:cNvCxnSpPr>
          <p:nvPr/>
        </p:nvCxnSpPr>
        <p:spPr>
          <a:xfrm flipH="1">
            <a:off x="5984500" y="2870175"/>
            <a:ext cx="1053000" cy="651300"/>
          </a:xfrm>
          <a:prstGeom prst="straightConnector1">
            <a:avLst/>
          </a:prstGeom>
          <a:noFill/>
          <a:ln w="9525" cap="flat" cmpd="sng">
            <a:solidFill>
              <a:schemeClr val="dk2"/>
            </a:solidFill>
            <a:prstDash val="solid"/>
            <a:round/>
            <a:headEnd type="none" w="med" len="med"/>
            <a:tailEnd type="none" w="med" len="med"/>
          </a:ln>
        </p:spPr>
      </p:cxnSp>
      <p:cxnSp>
        <p:nvCxnSpPr>
          <p:cNvPr id="123" name="Google Shape;123;p20"/>
          <p:cNvCxnSpPr>
            <a:stCxn id="118" idx="2"/>
          </p:cNvCxnSpPr>
          <p:nvPr/>
        </p:nvCxnSpPr>
        <p:spPr>
          <a:xfrm>
            <a:off x="3791500" y="2218925"/>
            <a:ext cx="1506000" cy="651300"/>
          </a:xfrm>
          <a:prstGeom prst="straightConnector1">
            <a:avLst/>
          </a:prstGeom>
          <a:noFill/>
          <a:ln w="9525" cap="flat" cmpd="sng">
            <a:solidFill>
              <a:schemeClr val="dk2"/>
            </a:solidFill>
            <a:prstDash val="solid"/>
            <a:round/>
            <a:headEnd type="none" w="med" len="med"/>
            <a:tailEnd type="none" w="med" len="med"/>
          </a:ln>
        </p:spPr>
      </p:cxnSp>
      <p:cxnSp>
        <p:nvCxnSpPr>
          <p:cNvPr id="124" name="Google Shape;124;p20"/>
          <p:cNvCxnSpPr>
            <a:stCxn id="119" idx="0"/>
          </p:cNvCxnSpPr>
          <p:nvPr/>
        </p:nvCxnSpPr>
        <p:spPr>
          <a:xfrm rot="10800000" flipH="1">
            <a:off x="3275025" y="2870175"/>
            <a:ext cx="978000" cy="651300"/>
          </a:xfrm>
          <a:prstGeom prst="straightConnector1">
            <a:avLst/>
          </a:prstGeom>
          <a:noFill/>
          <a:ln w="9525" cap="flat" cmpd="sng">
            <a:solidFill>
              <a:schemeClr val="dk2"/>
            </a:solidFill>
            <a:prstDash val="solid"/>
            <a:round/>
            <a:headEnd type="none" w="med" len="med"/>
            <a:tailEnd type="none" w="med" len="med"/>
          </a:ln>
        </p:spPr>
      </p:cxnSp>
      <p:cxnSp>
        <p:nvCxnSpPr>
          <p:cNvPr id="125" name="Google Shape;125;p20"/>
          <p:cNvCxnSpPr>
            <a:stCxn id="120" idx="2"/>
          </p:cNvCxnSpPr>
          <p:nvPr/>
        </p:nvCxnSpPr>
        <p:spPr>
          <a:xfrm>
            <a:off x="1527150" y="2218925"/>
            <a:ext cx="1606800" cy="659100"/>
          </a:xfrm>
          <a:prstGeom prst="straightConnector1">
            <a:avLst/>
          </a:prstGeom>
          <a:noFill/>
          <a:ln w="9525" cap="flat" cmpd="sng">
            <a:solidFill>
              <a:schemeClr val="dk2"/>
            </a:solidFill>
            <a:prstDash val="solid"/>
            <a:round/>
            <a:headEnd type="none" w="med" len="med"/>
            <a:tailEnd type="none" w="med" len="med"/>
          </a:ln>
        </p:spPr>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1"/>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Key Findings</a:t>
            </a:r>
            <a:endParaRPr b="1"/>
          </a:p>
        </p:txBody>
      </p:sp>
      <p:sp>
        <p:nvSpPr>
          <p:cNvPr id="131" name="Google Shape;131;p21"/>
          <p:cNvSpPr txBox="1">
            <a:spLocks noGrp="1"/>
          </p:cNvSpPr>
          <p:nvPr>
            <p:ph type="body" idx="1"/>
          </p:nvPr>
        </p:nvSpPr>
        <p:spPr>
          <a:xfrm>
            <a:off x="311700" y="1171600"/>
            <a:ext cx="5107500" cy="33972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Green Haven Florists is experiencing a major loss in the physical store sales.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The shift in consumer behaviour yields a growing interest in online shopping and delivery.</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The profitability is being impacted by increasing supply costs and inflation.</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latin typeface="Times New Roman"/>
                <a:ea typeface="Times New Roman"/>
                <a:cs typeface="Times New Roman"/>
                <a:sym typeface="Times New Roman"/>
              </a:rPr>
              <a:t>The pressure of the market is increasing as a result of increased competition from online florists and national chains.</a:t>
            </a:r>
            <a:endParaRPr sz="1200">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SzPts val="1200"/>
              <a:buFont typeface="Times New Roman"/>
              <a:buChar char="●"/>
            </a:pPr>
            <a:r>
              <a:rPr lang="en" sz="1200">
                <a:latin typeface="Times New Roman"/>
                <a:ea typeface="Times New Roman"/>
                <a:cs typeface="Times New Roman"/>
                <a:sym typeface="Times New Roman"/>
              </a:rPr>
              <a:t>Poor digital presence will limit customer interaction and the business development prospects.</a:t>
            </a:r>
            <a:endParaRPr/>
          </a:p>
        </p:txBody>
      </p:sp>
      <p:pic>
        <p:nvPicPr>
          <p:cNvPr id="132" name="Google Shape;132;p21"/>
          <p:cNvPicPr preferRelativeResize="0"/>
          <p:nvPr/>
        </p:nvPicPr>
        <p:blipFill>
          <a:blip r:embed="rId3">
            <a:alphaModFix/>
          </a:blip>
          <a:stretch>
            <a:fillRect/>
          </a:stretch>
        </p:blipFill>
        <p:spPr>
          <a:xfrm>
            <a:off x="5494900" y="1435125"/>
            <a:ext cx="3416251" cy="2273250"/>
          </a:xfrm>
          <a:prstGeom prst="rect">
            <a:avLst/>
          </a:prstGeom>
          <a:noFill/>
          <a:ln>
            <a:noFill/>
          </a:ln>
        </p:spPr>
      </p:pic>
      <p:sp>
        <p:nvSpPr>
          <p:cNvPr id="133" name="Google Shape;133;p21"/>
          <p:cNvSpPr txBox="1"/>
          <p:nvPr/>
        </p:nvSpPr>
        <p:spPr>
          <a:xfrm>
            <a:off x="5703025" y="370837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1000"/>
              </a:spcAft>
              <a:buNone/>
            </a:pPr>
            <a:r>
              <a:rPr lang="en" sz="1200">
                <a:solidFill>
                  <a:schemeClr val="dk1"/>
                </a:solidFill>
                <a:latin typeface="Times New Roman"/>
                <a:ea typeface="Times New Roman"/>
                <a:cs typeface="Times New Roman"/>
                <a:sym typeface="Times New Roman"/>
              </a:rPr>
              <a:t>(NFD, 2026)</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2"/>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b="1"/>
              <a:t>Reference List</a:t>
            </a:r>
            <a:endParaRPr b="1"/>
          </a:p>
        </p:txBody>
      </p:sp>
      <p:sp>
        <p:nvSpPr>
          <p:cNvPr id="139" name="Google Shape;139;p22"/>
          <p:cNvSpPr txBox="1">
            <a:spLocks noGrp="1"/>
          </p:cNvSpPr>
          <p:nvPr>
            <p:ph type="body" idx="2"/>
          </p:nvPr>
        </p:nvSpPr>
        <p:spPr>
          <a:xfrm>
            <a:off x="4939500" y="413325"/>
            <a:ext cx="3837000" cy="4005900"/>
          </a:xfrm>
          <a:prstGeom prst="rect">
            <a:avLst/>
          </a:prstGeom>
        </p:spPr>
        <p:txBody>
          <a:bodyPr spcFirstLastPara="1" wrap="square" lIns="91425" tIns="91425" rIns="91425" bIns="91425" anchor="ctr" anchorCtr="0">
            <a:noAutofit/>
          </a:bodyPr>
          <a:lstStyle/>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ASQ 2026 </a:t>
            </a:r>
            <a:r>
              <a:rPr lang="en" sz="570" i="1">
                <a:solidFill>
                  <a:schemeClr val="lt1"/>
                </a:solidFill>
                <a:latin typeface="Times New Roman"/>
                <a:ea typeface="Times New Roman"/>
                <a:cs typeface="Times New Roman"/>
                <a:sym typeface="Times New Roman"/>
              </a:rPr>
              <a:t>Fishbone</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ASQ</a:t>
            </a:r>
            <a:r>
              <a:rPr lang="en" sz="570">
                <a:solidFill>
                  <a:schemeClr val="lt1"/>
                </a:solidFill>
                <a:latin typeface="Times New Roman"/>
                <a:ea typeface="Times New Roman"/>
                <a:cs typeface="Times New Roman"/>
                <a:sym typeface="Times New Roman"/>
              </a:rPr>
              <a:t>. Available at: https://asq.org/quality-re (Accessed: 10 March 2026).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Dobson, D.S. 2023 </a:t>
            </a:r>
            <a:r>
              <a:rPr lang="en" sz="570" i="1">
                <a:solidFill>
                  <a:schemeClr val="lt1"/>
                </a:solidFill>
                <a:latin typeface="Times New Roman"/>
                <a:ea typeface="Times New Roman"/>
                <a:cs typeface="Times New Roman"/>
                <a:sym typeface="Times New Roman"/>
              </a:rPr>
              <a:t>Using root cause analysis to help you identify where digital can make the biggest difference</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CultureHive</a:t>
            </a:r>
            <a:r>
              <a:rPr lang="en" sz="570">
                <a:solidFill>
                  <a:schemeClr val="lt1"/>
                </a:solidFill>
                <a:latin typeface="Times New Roman"/>
                <a:ea typeface="Times New Roman"/>
                <a:cs typeface="Times New Roman"/>
                <a:sym typeface="Times New Roman"/>
              </a:rPr>
              <a:t>. Available at: https://www.culturehive.co.uk/digital-heritage-hub/resource/leadership/identify-digital-change-opportunities-with-root-cause-analysis/ (Accessed: 11 March 2026).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Huq 2025 </a:t>
            </a:r>
            <a:r>
              <a:rPr lang="en" sz="570" i="1">
                <a:solidFill>
                  <a:schemeClr val="lt1"/>
                </a:solidFill>
                <a:latin typeface="Times New Roman"/>
                <a:ea typeface="Times New Roman"/>
                <a:cs typeface="Times New Roman"/>
                <a:sym typeface="Times New Roman"/>
              </a:rPr>
              <a:t>UK High Streets &amp; Town Centres – Week 10 2025 Footfall Trends Update</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Huq Industries</a:t>
            </a:r>
            <a:r>
              <a:rPr lang="en" sz="570">
                <a:solidFill>
                  <a:schemeClr val="lt1"/>
                </a:solidFill>
                <a:latin typeface="Times New Roman"/>
                <a:ea typeface="Times New Roman"/>
                <a:cs typeface="Times New Roman"/>
                <a:sym typeface="Times New Roman"/>
              </a:rPr>
              <a:t>. Available at: https://huq.io/benchmark/highstreets-town-centres/uk-high-streets-town-centres-week-10-2025-footfall-trends-update/ (Accessed: 11 March 2026).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Kollewe, J. 2025 </a:t>
            </a:r>
            <a:r>
              <a:rPr lang="en" sz="570" i="1">
                <a:solidFill>
                  <a:schemeClr val="lt1"/>
                </a:solidFill>
                <a:latin typeface="Times New Roman"/>
                <a:ea typeface="Times New Roman"/>
                <a:cs typeface="Times New Roman"/>
                <a:sym typeface="Times New Roman"/>
              </a:rPr>
              <a:t>UK inflation jumps to 3.5% in April on higher energy, water, road tax and air fare prices – as it happened</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The Guardian</a:t>
            </a:r>
            <a:r>
              <a:rPr lang="en" sz="570">
                <a:solidFill>
                  <a:schemeClr val="lt1"/>
                </a:solidFill>
                <a:latin typeface="Times New Roman"/>
                <a:ea typeface="Times New Roman"/>
                <a:cs typeface="Times New Roman"/>
                <a:sym typeface="Times New Roman"/>
              </a:rPr>
              <a:t>. Available at: https://www.theguardian.com/business/live/2025/may/21/uk-inflation-forecast-jumped-april-higher-household-bills-reeves-g7-canada-business-live (Accessed: 11 March 2026).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NFD 2026 </a:t>
            </a:r>
            <a:r>
              <a:rPr lang="en" sz="570" i="1">
                <a:solidFill>
                  <a:schemeClr val="lt1"/>
                </a:solidFill>
                <a:latin typeface="Times New Roman"/>
                <a:ea typeface="Times New Roman"/>
                <a:cs typeface="Times New Roman"/>
                <a:sym typeface="Times New Roman"/>
              </a:rPr>
              <a:t>Facts, Figures &amp; Timelines</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National Florist Day</a:t>
            </a:r>
            <a:r>
              <a:rPr lang="en" sz="570">
                <a:solidFill>
                  <a:schemeClr val="lt1"/>
                </a:solidFill>
                <a:latin typeface="Times New Roman"/>
                <a:ea typeface="Times New Roman"/>
                <a:cs typeface="Times New Roman"/>
                <a:sym typeface="Times New Roman"/>
              </a:rPr>
              <a:t>. Available at: https://nationalfloristday.co.uk/floristry-in-numbers/ (Accessed: 11 March 2026).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Segura, E., Belmonte, L.M., Morales, R. and Somolinos, J.A., 2023. A strategic analysis of photovoltaic energy projects: The case study of Spain. </a:t>
            </a:r>
            <a:r>
              <a:rPr lang="en" sz="570" i="1">
                <a:solidFill>
                  <a:schemeClr val="lt1"/>
                </a:solidFill>
                <a:latin typeface="Times New Roman"/>
                <a:ea typeface="Times New Roman"/>
                <a:cs typeface="Times New Roman"/>
                <a:sym typeface="Times New Roman"/>
              </a:rPr>
              <a:t>Sustainability</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15</a:t>
            </a:r>
            <a:r>
              <a:rPr lang="en" sz="570">
                <a:solidFill>
                  <a:schemeClr val="lt1"/>
                </a:solidFill>
                <a:latin typeface="Times New Roman"/>
                <a:ea typeface="Times New Roman"/>
                <a:cs typeface="Times New Roman"/>
                <a:sym typeface="Times New Roman"/>
              </a:rPr>
              <a:t>(16), p.12316.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Singsit, J. 2025 </a:t>
            </a:r>
            <a:r>
              <a:rPr lang="en" sz="570" i="1">
                <a:solidFill>
                  <a:schemeClr val="lt1"/>
                </a:solidFill>
                <a:latin typeface="Times New Roman"/>
                <a:ea typeface="Times New Roman"/>
                <a:cs typeface="Times New Roman"/>
                <a:sym typeface="Times New Roman"/>
              </a:rPr>
              <a:t>UK retail footfall fell by 2.2% yoy in December 2024 </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Retail Insight Network</a:t>
            </a:r>
            <a:r>
              <a:rPr lang="en" sz="570">
                <a:solidFill>
                  <a:schemeClr val="lt1"/>
                </a:solidFill>
                <a:latin typeface="Times New Roman"/>
                <a:ea typeface="Times New Roman"/>
                <a:cs typeface="Times New Roman"/>
                <a:sym typeface="Times New Roman"/>
              </a:rPr>
              <a:t>. Available at: https://www.retail-insight-network.com/news/uk-retail-footfall-december-2024/#:~:text=Overall%20UK%20footfall%20dropped%20by,recovery%20from%20November’s%203.7%25%20slump (Accessed: 11 March 2026).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Statista 2025 </a:t>
            </a:r>
            <a:r>
              <a:rPr lang="en" sz="570" i="1">
                <a:solidFill>
                  <a:schemeClr val="lt1"/>
                </a:solidFill>
                <a:latin typeface="Times New Roman"/>
                <a:ea typeface="Times New Roman"/>
                <a:cs typeface="Times New Roman"/>
                <a:sym typeface="Times New Roman"/>
              </a:rPr>
              <a:t>Plants and flowers retail sales revenue UK 2023</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Statista</a:t>
            </a:r>
            <a:r>
              <a:rPr lang="en" sz="570">
                <a:solidFill>
                  <a:schemeClr val="lt1"/>
                </a:solidFill>
                <a:latin typeface="Times New Roman"/>
                <a:ea typeface="Times New Roman"/>
                <a:cs typeface="Times New Roman"/>
                <a:sym typeface="Times New Roman"/>
              </a:rPr>
              <a:t>. Available at: https://www.statista.com/statistics/309713/plants-and-flowers-retail-sales-turnover-united-kingdom-uk/?srsltid=AfmBOop-o6Ae27l4LAWw5b5Qs97EVmIt5ZfmdeQP9666LX_B8nua9W__ (Accessed: 11 March 2026).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Tallyfy 2025 </a:t>
            </a:r>
            <a:r>
              <a:rPr lang="en" sz="570" i="1">
                <a:solidFill>
                  <a:schemeClr val="lt1"/>
                </a:solidFill>
                <a:latin typeface="Times New Roman"/>
                <a:ea typeface="Times New Roman"/>
                <a:cs typeface="Times New Roman"/>
                <a:sym typeface="Times New Roman"/>
              </a:rPr>
              <a:t>5W2H: A simple project management framework</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Tallyfy</a:t>
            </a:r>
            <a:r>
              <a:rPr lang="en" sz="570">
                <a:solidFill>
                  <a:schemeClr val="lt1"/>
                </a:solidFill>
                <a:latin typeface="Times New Roman"/>
                <a:ea typeface="Times New Roman"/>
                <a:cs typeface="Times New Roman"/>
                <a:sym typeface="Times New Roman"/>
              </a:rPr>
              <a:t>. Available at: https://tallyfy.com/5w2h/ (Accessed: 11 March 2026).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TBRC 2026 </a:t>
            </a:r>
            <a:r>
              <a:rPr lang="en" sz="570" i="1">
                <a:solidFill>
                  <a:schemeClr val="lt1"/>
                </a:solidFill>
                <a:latin typeface="Times New Roman"/>
                <a:ea typeface="Times New Roman"/>
                <a:cs typeface="Times New Roman"/>
                <a:sym typeface="Times New Roman"/>
              </a:rPr>
              <a:t>Cut flowers market report 2026, trends and analysis 2035</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The Business Research Company</a:t>
            </a:r>
            <a:r>
              <a:rPr lang="en" sz="570">
                <a:solidFill>
                  <a:schemeClr val="lt1"/>
                </a:solidFill>
                <a:latin typeface="Times New Roman"/>
                <a:ea typeface="Times New Roman"/>
                <a:cs typeface="Times New Roman"/>
                <a:sym typeface="Times New Roman"/>
              </a:rPr>
              <a:t>. Available at: https://www.thebusinessresearchcompany.com/report/cut-flowers-global-market-report (Accessed: 11 March 2026).</a:t>
            </a:r>
            <a:endParaRPr sz="570">
              <a:solidFill>
                <a:schemeClr val="lt1"/>
              </a:solidFill>
              <a:latin typeface="Times New Roman"/>
              <a:ea typeface="Times New Roman"/>
              <a:cs typeface="Times New Roman"/>
              <a:sym typeface="Times New Roman"/>
            </a:endParaRPr>
          </a:p>
          <a:p>
            <a:pPr marL="457200" lvl="0" indent="-264795" algn="just" rtl="0">
              <a:lnSpc>
                <a:spcPct val="130000"/>
              </a:lnSpc>
              <a:spcBef>
                <a:spcPts val="0"/>
              </a:spcBef>
              <a:spcAft>
                <a:spcPts val="0"/>
              </a:spcAft>
              <a:buClr>
                <a:schemeClr val="lt1"/>
              </a:buClr>
              <a:buSzPts val="570"/>
              <a:buFont typeface="Times New Roman"/>
              <a:buChar char="●"/>
            </a:pPr>
            <a:r>
              <a:rPr lang="en" sz="570">
                <a:solidFill>
                  <a:schemeClr val="lt1"/>
                </a:solidFill>
                <a:latin typeface="Times New Roman"/>
                <a:ea typeface="Times New Roman"/>
                <a:cs typeface="Times New Roman"/>
                <a:sym typeface="Times New Roman"/>
              </a:rPr>
              <a:t>Wevalgo 2026 </a:t>
            </a:r>
            <a:r>
              <a:rPr lang="en" sz="570" i="1">
                <a:solidFill>
                  <a:schemeClr val="lt1"/>
                </a:solidFill>
                <a:latin typeface="Times New Roman"/>
                <a:ea typeface="Times New Roman"/>
                <a:cs typeface="Times New Roman"/>
                <a:sym typeface="Times New Roman"/>
              </a:rPr>
              <a:t>5W2H or 5W1H methods: how and when to use them</a:t>
            </a:r>
            <a:r>
              <a:rPr lang="en" sz="570">
                <a:solidFill>
                  <a:schemeClr val="lt1"/>
                </a:solidFill>
                <a:latin typeface="Times New Roman"/>
                <a:ea typeface="Times New Roman"/>
                <a:cs typeface="Times New Roman"/>
                <a:sym typeface="Times New Roman"/>
              </a:rPr>
              <a:t>, </a:t>
            </a:r>
            <a:r>
              <a:rPr lang="en" sz="570" i="1">
                <a:solidFill>
                  <a:schemeClr val="lt1"/>
                </a:solidFill>
                <a:latin typeface="Times New Roman"/>
                <a:ea typeface="Times New Roman"/>
                <a:cs typeface="Times New Roman"/>
                <a:sym typeface="Times New Roman"/>
              </a:rPr>
              <a:t>wevalgo</a:t>
            </a:r>
            <a:r>
              <a:rPr lang="en" sz="570">
                <a:solidFill>
                  <a:schemeClr val="lt1"/>
                </a:solidFill>
                <a:latin typeface="Times New Roman"/>
                <a:ea typeface="Times New Roman"/>
                <a:cs typeface="Times New Roman"/>
                <a:sym typeface="Times New Roman"/>
              </a:rPr>
              <a:t>. Available at: https://www.wevalgo.com/know-how/opex-assessment-tools/problem-solving/5w2h-method (Accessed: 11 March 2026).</a:t>
            </a:r>
            <a:endParaRPr sz="855">
              <a:solidFill>
                <a:schemeClr val="lt1"/>
              </a:solidFill>
            </a:endParaRPr>
          </a:p>
        </p:txBody>
      </p:sp>
    </p:spTree>
  </p:cSld>
  <p:clrMapOvr>
    <a:masterClrMapping/>
  </p:clrMapOvr>
</p:sld>
</file>

<file path=ppt/theme/theme1.xml><?xml version="1.0" encoding="utf-8"?>
<a:theme xmlns:a="http://schemas.openxmlformats.org/drawingml/2006/main"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1773</Words>
  <Application>Microsoft Office PowerPoint</Application>
  <PresentationFormat>On-screen Show (16:9)</PresentationFormat>
  <Paragraphs>79</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Times New Roman</vt:lpstr>
      <vt:lpstr>Arial</vt:lpstr>
      <vt:lpstr>Old Standard TT</vt:lpstr>
      <vt:lpstr>Paperback</vt:lpstr>
      <vt:lpstr>Problem Solving and Decision Making – Green Haven Florists</vt:lpstr>
      <vt:lpstr>Introduction &amp; Presentation Structure</vt:lpstr>
      <vt:lpstr>Nature and Scope of the Problem</vt:lpstr>
      <vt:lpstr>5W2H Model</vt:lpstr>
      <vt:lpstr>PESTEL Analysis (Explanation)</vt:lpstr>
      <vt:lpstr>PESTEL Analysis Applied to Green Haven</vt:lpstr>
      <vt:lpstr>Fishbone Diagram (Explanation)</vt:lpstr>
      <vt:lpstr>Fishbone Analysis for Green Haven</vt:lpstr>
      <vt:lpstr>Key Findings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2</cp:revision>
  <dcterms:modified xsi:type="dcterms:W3CDTF">2026-03-12T21:42:00Z</dcterms:modified>
</cp:coreProperties>
</file>