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386" r:id="rId2"/>
    <p:sldId id="384" r:id="rId3"/>
    <p:sldId id="291" r:id="rId4"/>
    <p:sldId id="270" r:id="rId5"/>
    <p:sldId id="260" r:id="rId6"/>
    <p:sldId id="414" r:id="rId7"/>
    <p:sldId id="415" r:id="rId8"/>
    <p:sldId id="317" r:id="rId9"/>
    <p:sldId id="417" r:id="rId10"/>
    <p:sldId id="300" r:id="rId11"/>
    <p:sldId id="315" r:id="rId12"/>
    <p:sldId id="302" r:id="rId13"/>
    <p:sldId id="396" r:id="rId14"/>
    <p:sldId id="370" r:id="rId15"/>
    <p:sldId id="372" r:id="rId16"/>
    <p:sldId id="360" r:id="rId17"/>
    <p:sldId id="401" r:id="rId18"/>
    <p:sldId id="402" r:id="rId19"/>
    <p:sldId id="363" r:id="rId20"/>
    <p:sldId id="400" r:id="rId21"/>
    <p:sldId id="320" r:id="rId22"/>
    <p:sldId id="382" r:id="rId23"/>
    <p:sldId id="418" r:id="rId24"/>
    <p:sldId id="421" r:id="rId25"/>
    <p:sldId id="385" r:id="rId26"/>
  </p:sldIdLst>
  <p:sldSz cx="12192000" cy="6858000"/>
  <p:notesSz cx="6858000" cy="9144000"/>
  <p:defaultTextStyle>
    <a:defPPr>
      <a:defRPr lang="LID4096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EE8"/>
    <a:srgbClr val="FFFFFF"/>
    <a:srgbClr val="9C248F"/>
    <a:srgbClr val="A9BAC7"/>
    <a:srgbClr val="6082A6"/>
    <a:srgbClr val="163E64"/>
    <a:srgbClr val="D8D8E2"/>
    <a:srgbClr val="F6F6EA"/>
    <a:srgbClr val="FBFBF5"/>
    <a:srgbClr val="F0F0E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77A3AF-0476-4B3D-8EDF-6CF1BE21060D}" v="4" dt="2026-07-03T12:18:56.753"/>
  </p1510:revLst>
</p1510:revInfo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161" autoAdjust="0"/>
    <p:restoredTop sz="94476" autoAdjust="0"/>
  </p:normalViewPr>
  <p:slideViewPr>
    <p:cSldViewPr snapToGrid="0">
      <p:cViewPr>
        <p:scale>
          <a:sx n="78" d="100"/>
          <a:sy n="78" d="100"/>
        </p:scale>
        <p:origin x="355" y="3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a Goncearuc" userId="6295d84c1f0a4cb4" providerId="LiveId" clId="{828A3755-E568-40DB-AC95-68A0DCCF1C25}"/>
    <pc:docChg chg="custSel addSld delSld modSld">
      <pc:chgData name="Natalia Goncearuc" userId="6295d84c1f0a4cb4" providerId="LiveId" clId="{828A3755-E568-40DB-AC95-68A0DCCF1C25}" dt="2026-07-03T12:28:00.715" v="93" actId="2696"/>
      <pc:docMkLst>
        <pc:docMk/>
      </pc:docMkLst>
      <pc:sldChg chg="modNotesTx">
        <pc:chgData name="Natalia Goncearuc" userId="6295d84c1f0a4cb4" providerId="LiveId" clId="{828A3755-E568-40DB-AC95-68A0DCCF1C25}" dt="2026-07-03T12:08:08.280" v="1" actId="6549"/>
        <pc:sldMkLst>
          <pc:docMk/>
          <pc:sldMk cId="396195512" sldId="270"/>
        </pc:sldMkLst>
      </pc:sldChg>
      <pc:sldChg chg="modNotesTx">
        <pc:chgData name="Natalia Goncearuc" userId="6295d84c1f0a4cb4" providerId="LiveId" clId="{828A3755-E568-40DB-AC95-68A0DCCF1C25}" dt="2026-07-03T12:08:02.326" v="0" actId="6549"/>
        <pc:sldMkLst>
          <pc:docMk/>
          <pc:sldMk cId="3139390310" sldId="291"/>
        </pc:sldMkLst>
      </pc:sldChg>
      <pc:sldChg chg="modNotesTx">
        <pc:chgData name="Natalia Goncearuc" userId="6295d84c1f0a4cb4" providerId="LiveId" clId="{828A3755-E568-40DB-AC95-68A0DCCF1C25}" dt="2026-07-03T12:08:31.569" v="5" actId="6549"/>
        <pc:sldMkLst>
          <pc:docMk/>
          <pc:sldMk cId="358379606" sldId="300"/>
        </pc:sldMkLst>
      </pc:sldChg>
      <pc:sldChg chg="modNotesTx">
        <pc:chgData name="Natalia Goncearuc" userId="6295d84c1f0a4cb4" providerId="LiveId" clId="{828A3755-E568-40DB-AC95-68A0DCCF1C25}" dt="2026-07-03T12:08:35.397" v="6" actId="6549"/>
        <pc:sldMkLst>
          <pc:docMk/>
          <pc:sldMk cId="653921898" sldId="302"/>
        </pc:sldMkLst>
      </pc:sldChg>
      <pc:sldChg chg="modNotesTx">
        <pc:chgData name="Natalia Goncearuc" userId="6295d84c1f0a4cb4" providerId="LiveId" clId="{828A3755-E568-40DB-AC95-68A0DCCF1C25}" dt="2026-07-03T12:08:56.464" v="11" actId="6549"/>
        <pc:sldMkLst>
          <pc:docMk/>
          <pc:sldMk cId="232524546" sldId="363"/>
        </pc:sldMkLst>
      </pc:sldChg>
      <pc:sldChg chg="modNotesTx">
        <pc:chgData name="Natalia Goncearuc" userId="6295d84c1f0a4cb4" providerId="LiveId" clId="{828A3755-E568-40DB-AC95-68A0DCCF1C25}" dt="2026-07-03T12:08:43.160" v="8" actId="6549"/>
        <pc:sldMkLst>
          <pc:docMk/>
          <pc:sldMk cId="3630547554" sldId="370"/>
        </pc:sldMkLst>
      </pc:sldChg>
      <pc:sldChg chg="modNotesTx">
        <pc:chgData name="Natalia Goncearuc" userId="6295d84c1f0a4cb4" providerId="LiveId" clId="{828A3755-E568-40DB-AC95-68A0DCCF1C25}" dt="2026-07-03T12:08:46.435" v="9" actId="6549"/>
        <pc:sldMkLst>
          <pc:docMk/>
          <pc:sldMk cId="3071524262" sldId="372"/>
        </pc:sldMkLst>
      </pc:sldChg>
      <pc:sldChg chg="modNotesTx">
        <pc:chgData name="Natalia Goncearuc" userId="6295d84c1f0a4cb4" providerId="LiveId" clId="{828A3755-E568-40DB-AC95-68A0DCCF1C25}" dt="2026-07-03T12:09:05.925" v="13" actId="6549"/>
        <pc:sldMkLst>
          <pc:docMk/>
          <pc:sldMk cId="1952411325" sldId="382"/>
        </pc:sldMkLst>
      </pc:sldChg>
      <pc:sldChg chg="modNotesTx">
        <pc:chgData name="Natalia Goncearuc" userId="6295d84c1f0a4cb4" providerId="LiveId" clId="{828A3755-E568-40DB-AC95-68A0DCCF1C25}" dt="2026-07-03T12:08:39.796" v="7" actId="6549"/>
        <pc:sldMkLst>
          <pc:docMk/>
          <pc:sldMk cId="182393834" sldId="396"/>
        </pc:sldMkLst>
      </pc:sldChg>
      <pc:sldChg chg="modNotesTx">
        <pc:chgData name="Natalia Goncearuc" userId="6295d84c1f0a4cb4" providerId="LiveId" clId="{828A3755-E568-40DB-AC95-68A0DCCF1C25}" dt="2026-07-03T12:09:00.963" v="12" actId="6549"/>
        <pc:sldMkLst>
          <pc:docMk/>
          <pc:sldMk cId="2445623688" sldId="400"/>
        </pc:sldMkLst>
      </pc:sldChg>
      <pc:sldChg chg="modNotesTx">
        <pc:chgData name="Natalia Goncearuc" userId="6295d84c1f0a4cb4" providerId="LiveId" clId="{828A3755-E568-40DB-AC95-68A0DCCF1C25}" dt="2026-07-03T12:08:51.335" v="10" actId="6549"/>
        <pc:sldMkLst>
          <pc:docMk/>
          <pc:sldMk cId="1954496738" sldId="401"/>
        </pc:sldMkLst>
      </pc:sldChg>
      <pc:sldChg chg="modNotesTx">
        <pc:chgData name="Natalia Goncearuc" userId="6295d84c1f0a4cb4" providerId="LiveId" clId="{828A3755-E568-40DB-AC95-68A0DCCF1C25}" dt="2026-07-03T12:08:14.064" v="2" actId="6549"/>
        <pc:sldMkLst>
          <pc:docMk/>
          <pc:sldMk cId="278824371" sldId="414"/>
        </pc:sldMkLst>
      </pc:sldChg>
      <pc:sldChg chg="modNotesTx">
        <pc:chgData name="Natalia Goncearuc" userId="6295d84c1f0a4cb4" providerId="LiveId" clId="{828A3755-E568-40DB-AC95-68A0DCCF1C25}" dt="2026-07-03T12:08:18.572" v="3" actId="6549"/>
        <pc:sldMkLst>
          <pc:docMk/>
          <pc:sldMk cId="4117350334" sldId="415"/>
        </pc:sldMkLst>
      </pc:sldChg>
      <pc:sldChg chg="modNotesTx">
        <pc:chgData name="Natalia Goncearuc" userId="6295d84c1f0a4cb4" providerId="LiveId" clId="{828A3755-E568-40DB-AC95-68A0DCCF1C25}" dt="2026-07-03T12:08:23.237" v="4" actId="6549"/>
        <pc:sldMkLst>
          <pc:docMk/>
          <pc:sldMk cId="1514296358" sldId="417"/>
        </pc:sldMkLst>
      </pc:sldChg>
      <pc:sldChg chg="addSp delSp modSp new del mod">
        <pc:chgData name="Natalia Goncearuc" userId="6295d84c1f0a4cb4" providerId="LiveId" clId="{828A3755-E568-40DB-AC95-68A0DCCF1C25}" dt="2026-07-03T12:25:24.413" v="77" actId="2696"/>
        <pc:sldMkLst>
          <pc:docMk/>
          <pc:sldMk cId="1406735874" sldId="419"/>
        </pc:sldMkLst>
        <pc:spChg chg="add mod">
          <ac:chgData name="Natalia Goncearuc" userId="6295d84c1f0a4cb4" providerId="LiveId" clId="{828A3755-E568-40DB-AC95-68A0DCCF1C25}" dt="2026-07-03T12:17:18.366" v="60" actId="1076"/>
          <ac:spMkLst>
            <pc:docMk/>
            <pc:sldMk cId="1406735874" sldId="419"/>
            <ac:spMk id="5" creationId="{98656281-4226-3B3D-12FF-971394077CEF}"/>
          </ac:spMkLst>
        </pc:spChg>
        <pc:spChg chg="add mod">
          <ac:chgData name="Natalia Goncearuc" userId="6295d84c1f0a4cb4" providerId="LiveId" clId="{828A3755-E568-40DB-AC95-68A0DCCF1C25}" dt="2026-07-03T12:16:56.380" v="57" actId="1076"/>
          <ac:spMkLst>
            <pc:docMk/>
            <pc:sldMk cId="1406735874" sldId="419"/>
            <ac:spMk id="8" creationId="{5D4B43E8-311B-B053-C442-8303EE408180}"/>
          </ac:spMkLst>
        </pc:spChg>
        <pc:graphicFrameChg chg="add del mod">
          <ac:chgData name="Natalia Goncearuc" userId="6295d84c1f0a4cb4" providerId="LiveId" clId="{828A3755-E568-40DB-AC95-68A0DCCF1C25}" dt="2026-07-03T12:14:35.648" v="27" actId="478"/>
          <ac:graphicFrameMkLst>
            <pc:docMk/>
            <pc:sldMk cId="1406735874" sldId="419"/>
            <ac:graphicFrameMk id="3" creationId="{D1CC7307-8F97-07BF-1281-0610C644F005}"/>
          </ac:graphicFrameMkLst>
        </pc:graphicFrameChg>
        <pc:graphicFrameChg chg="add del mod">
          <ac:chgData name="Natalia Goncearuc" userId="6295d84c1f0a4cb4" providerId="LiveId" clId="{828A3755-E568-40DB-AC95-68A0DCCF1C25}" dt="2026-07-03T12:16:27.706" v="47" actId="478"/>
          <ac:graphicFrameMkLst>
            <pc:docMk/>
            <pc:sldMk cId="1406735874" sldId="419"/>
            <ac:graphicFrameMk id="6" creationId="{6000A68D-4871-2305-246A-C13648C42EF8}"/>
          </ac:graphicFrameMkLst>
        </pc:graphicFrameChg>
        <pc:picChg chg="add mod">
          <ac:chgData name="Natalia Goncearuc" userId="6295d84c1f0a4cb4" providerId="LiveId" clId="{828A3755-E568-40DB-AC95-68A0DCCF1C25}" dt="2026-07-03T12:19:30.143" v="67" actId="1076"/>
          <ac:picMkLst>
            <pc:docMk/>
            <pc:sldMk cId="1406735874" sldId="419"/>
            <ac:picMk id="2" creationId="{334DC858-4445-320F-B5F7-A1D36F9D9684}"/>
          </ac:picMkLst>
        </pc:picChg>
        <pc:picChg chg="add del mod">
          <ac:chgData name="Natalia Goncearuc" userId="6295d84c1f0a4cb4" providerId="LiveId" clId="{828A3755-E568-40DB-AC95-68A0DCCF1C25}" dt="2026-07-03T12:19:18.755" v="63" actId="478"/>
          <ac:picMkLst>
            <pc:docMk/>
            <pc:sldMk cId="1406735874" sldId="419"/>
            <ac:picMk id="9" creationId="{6B25695C-7EF1-EFFB-27B1-5E199CAA88E1}"/>
          </ac:picMkLst>
        </pc:picChg>
        <pc:picChg chg="add mod">
          <ac:chgData name="Natalia Goncearuc" userId="6295d84c1f0a4cb4" providerId="LiveId" clId="{828A3755-E568-40DB-AC95-68A0DCCF1C25}" dt="2026-07-03T12:19:25.572" v="66" actId="1076"/>
          <ac:picMkLst>
            <pc:docMk/>
            <pc:sldMk cId="1406735874" sldId="419"/>
            <ac:picMk id="11" creationId="{04544CD2-F127-44F0-E2EB-B6CD628DED85}"/>
          </ac:picMkLst>
        </pc:picChg>
      </pc:sldChg>
      <pc:sldChg chg="addSp delSp modSp new del mod setBg">
        <pc:chgData name="Natalia Goncearuc" userId="6295d84c1f0a4cb4" providerId="LiveId" clId="{828A3755-E568-40DB-AC95-68A0DCCF1C25}" dt="2026-07-03T12:28:00.715" v="93" actId="2696"/>
        <pc:sldMkLst>
          <pc:docMk/>
          <pc:sldMk cId="1408528483" sldId="420"/>
        </pc:sldMkLst>
        <pc:spChg chg="add mod">
          <ac:chgData name="Natalia Goncearuc" userId="6295d84c1f0a4cb4" providerId="LiveId" clId="{828A3755-E568-40DB-AC95-68A0DCCF1C25}" dt="2026-07-03T12:25:08.007" v="76" actId="1076"/>
          <ac:spMkLst>
            <pc:docMk/>
            <pc:sldMk cId="1408528483" sldId="420"/>
            <ac:spMk id="7" creationId="{BA762D2B-B938-33A0-56E3-8D6740440BB2}"/>
          </ac:spMkLst>
        </pc:spChg>
        <pc:spChg chg="add del">
          <ac:chgData name="Natalia Goncearuc" userId="6295d84c1f0a4cb4" providerId="LiveId" clId="{828A3755-E568-40DB-AC95-68A0DCCF1C25}" dt="2026-07-03T12:24:41.638" v="73" actId="26606"/>
          <ac:spMkLst>
            <pc:docMk/>
            <pc:sldMk cId="1408528483" sldId="420"/>
            <ac:spMk id="8" creationId="{8B089790-F4B6-46A7-BB28-7B74A9A9EFDC}"/>
          </ac:spMkLst>
        </pc:spChg>
        <pc:spChg chg="add">
          <ac:chgData name="Natalia Goncearuc" userId="6295d84c1f0a4cb4" providerId="LiveId" clId="{828A3755-E568-40DB-AC95-68A0DCCF1C25}" dt="2026-07-03T12:24:41.638" v="73" actId="26606"/>
          <ac:spMkLst>
            <pc:docMk/>
            <pc:sldMk cId="1408528483" sldId="420"/>
            <ac:spMk id="19" creationId="{8B089790-F4B6-46A7-BB28-7B74A9A9EFDC}"/>
          </ac:spMkLst>
        </pc:spChg>
        <pc:grpChg chg="add del">
          <ac:chgData name="Natalia Goncearuc" userId="6295d84c1f0a4cb4" providerId="LiveId" clId="{828A3755-E568-40DB-AC95-68A0DCCF1C25}" dt="2026-07-03T12:24:41.638" v="73" actId="26606"/>
          <ac:grpSpMkLst>
            <pc:docMk/>
            <pc:sldMk cId="1408528483" sldId="420"/>
            <ac:grpSpMk id="10" creationId="{9DE3F54D-33BC-4382-A2AB-5E002F0F1166}"/>
          </ac:grpSpMkLst>
        </pc:grpChg>
        <pc:grpChg chg="add">
          <ac:chgData name="Natalia Goncearuc" userId="6295d84c1f0a4cb4" providerId="LiveId" clId="{828A3755-E568-40DB-AC95-68A0DCCF1C25}" dt="2026-07-03T12:24:41.638" v="73" actId="26606"/>
          <ac:grpSpMkLst>
            <pc:docMk/>
            <pc:sldMk cId="1408528483" sldId="420"/>
            <ac:grpSpMk id="21" creationId="{9DE3F54D-33BC-4382-A2AB-5E002F0F1166}"/>
          </ac:grpSpMkLst>
        </pc:grpChg>
        <pc:picChg chg="add del mod">
          <ac:chgData name="Natalia Goncearuc" userId="6295d84c1f0a4cb4" providerId="LiveId" clId="{828A3755-E568-40DB-AC95-68A0DCCF1C25}" dt="2026-07-03T12:24:22.161" v="71" actId="478"/>
          <ac:picMkLst>
            <pc:docMk/>
            <pc:sldMk cId="1408528483" sldId="420"/>
            <ac:picMk id="3" creationId="{EA12CFAC-D5BC-8537-D51D-5FE49EA2F3B9}"/>
          </ac:picMkLst>
        </pc:picChg>
        <pc:picChg chg="add mod">
          <ac:chgData name="Natalia Goncearuc" userId="6295d84c1f0a4cb4" providerId="LiveId" clId="{828A3755-E568-40DB-AC95-68A0DCCF1C25}" dt="2026-07-03T12:24:41.638" v="73" actId="26606"/>
          <ac:picMkLst>
            <pc:docMk/>
            <pc:sldMk cId="1408528483" sldId="420"/>
            <ac:picMk id="5" creationId="{F71639DA-DB2C-6BC5-EADD-1AD9DB2B903C}"/>
          </ac:picMkLst>
        </pc:picChg>
      </pc:sldChg>
      <pc:sldChg chg="addSp delSp modSp add mod">
        <pc:chgData name="Natalia Goncearuc" userId="6295d84c1f0a4cb4" providerId="LiveId" clId="{828A3755-E568-40DB-AC95-68A0DCCF1C25}" dt="2026-07-03T12:27:48.517" v="92" actId="1076"/>
        <pc:sldMkLst>
          <pc:docMk/>
          <pc:sldMk cId="3571797315" sldId="421"/>
        </pc:sldMkLst>
        <pc:spChg chg="mod">
          <ac:chgData name="Natalia Goncearuc" userId="6295d84c1f0a4cb4" providerId="LiveId" clId="{828A3755-E568-40DB-AC95-68A0DCCF1C25}" dt="2026-07-03T12:27:48.517" v="92" actId="1076"/>
          <ac:spMkLst>
            <pc:docMk/>
            <pc:sldMk cId="3571797315" sldId="421"/>
            <ac:spMk id="7" creationId="{3CEB80F8-BAB0-5664-384B-21E8A714C300}"/>
          </ac:spMkLst>
        </pc:spChg>
        <pc:picChg chg="add mod modCrop">
          <ac:chgData name="Natalia Goncearuc" userId="6295d84c1f0a4cb4" providerId="LiveId" clId="{828A3755-E568-40DB-AC95-68A0DCCF1C25}" dt="2026-07-03T12:27:36.294" v="88" actId="14100"/>
          <ac:picMkLst>
            <pc:docMk/>
            <pc:sldMk cId="3571797315" sldId="421"/>
            <ac:picMk id="3" creationId="{40EBF530-4EAE-166B-D18F-871B133D359B}"/>
          </ac:picMkLst>
        </pc:picChg>
        <pc:picChg chg="del">
          <ac:chgData name="Natalia Goncearuc" userId="6295d84c1f0a4cb4" providerId="LiveId" clId="{828A3755-E568-40DB-AC95-68A0DCCF1C25}" dt="2026-07-03T12:26:26.299" v="79" actId="478"/>
          <ac:picMkLst>
            <pc:docMk/>
            <pc:sldMk cId="3571797315" sldId="421"/>
            <ac:picMk id="5" creationId="{B4A787A2-54AD-37C7-0AB1-13D3F25C178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LID4096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051ABE-947B-4271-94DA-CAF31B0B661E}" type="datetimeFigureOut">
              <a:rPr lang="LID4096" smtClean="0"/>
              <a:t>07/03/2026</a:t>
            </a:fld>
            <a:endParaRPr lang="LID4096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LID4096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LID4096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735FB5-9EBD-4DDC-9D20-0ECF6A18F851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8495680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86B667-E14C-1314-5AD3-AC33797D4A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719BE6-F055-5899-B297-F1B39103814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7A19C34-45D5-7082-C580-032FFA8FA2D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1A01C9-8378-BFE2-E10E-29DB2BAACA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1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644987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BF62B2-2D0E-A032-8C4E-ACA865B285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D7C0BE-525D-C920-EED0-59944C0CD9A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A740206-017C-58B4-316C-14CE2E92ED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F4F596-FA1D-210A-572B-1B25AC99BB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2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0009165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3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8485442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4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5740158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5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177439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6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74575809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7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3842280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9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54609449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10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60894822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12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93039697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13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0496715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E4A9B5-BFBE-9B99-5DF6-BCE37C4029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9525671-90DB-0F51-6569-5565EC6F3E3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8362911-03C8-E6FA-2EF6-AB03F140236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1B8125-9D58-9973-6205-C2A5FA21B3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14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0223932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77EA09-A855-8288-BFBA-B52C52BD75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5CE7A1B-B4CF-28CD-7578-F2C797F9AB8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DFC2B51-4BA4-8BE4-7F87-5334EB84F6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A0FC84-3085-3141-12F3-B583610F0E7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15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51922207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17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204806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18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60315092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19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45204740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20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11787968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21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45592461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098C8C-942A-7D5C-40C7-465220858B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66C1059-3645-39A1-DB88-D5809D72FAF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04BF042-6A9D-F635-EF47-166DA706C9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F60E79-C9FF-C6E4-95EC-B91FF255DF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22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90065047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23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95573782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51DAFE-D34F-113B-5FCC-25E2134D93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86C1662-F896-402A-0D5F-3D21D0E5C1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2345B58-9B96-2E48-0510-817A8EEE759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23FA95-3965-A05F-F8E1-1DAC1F7356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24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18389010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LID4096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9735FB5-9EBD-4DDC-9D20-0ECF6A18F851}" type="slidenum">
              <a:rPr lang="LID4096" smtClean="0"/>
              <a:t>25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6886425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34BC0-7FDE-9E31-A380-548E1D074A0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558EED-87AD-8D6F-FBEF-BA6C51BBA5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56B431-67B7-A60E-0735-373BE38D08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FB6AC-6DDB-473B-BC0F-AD7D06B8F621}" type="datetimeFigureOut">
              <a:rPr lang="LID4096" smtClean="0"/>
              <a:t>07/03/2026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AA9BDB-C5EF-D90C-3DBE-6C4B3757BE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CC323-DD78-1DCC-4675-64AF8C7B0A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3208-37A1-491B-B8E7-E81959E15871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27192764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04122-0162-2261-0A90-FB2305E6C9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503E65-9469-DCA4-464C-261B650CE8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6E02AA-00E1-4408-FE6C-C214FE4ED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FB6AC-6DDB-473B-BC0F-AD7D06B8F621}" type="datetimeFigureOut">
              <a:rPr lang="LID4096" smtClean="0"/>
              <a:t>07/03/2026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08804D-D1C7-4E03-FE3A-725F8F843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A2FC37-7450-F8FC-ECB6-9B208BC72A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3208-37A1-491B-B8E7-E81959E15871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1188552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A439F-596C-0AE1-5920-2C57867D8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E60C562-3CB3-7094-A94F-479D584431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AB303-BD73-05BD-3EA8-1B5F0241A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FB6AC-6DDB-473B-BC0F-AD7D06B8F621}" type="datetimeFigureOut">
              <a:rPr lang="LID4096" smtClean="0"/>
              <a:t>07/03/2026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46C11B-7251-CA44-ED5C-11807792B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5A8C4B-7456-FB9F-310F-BDCE31DAD9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3208-37A1-491B-B8E7-E81959E15871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8757125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E55962-DE60-AFCF-34A3-8BCF6BDAB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4698F-2235-A992-6376-704909DDB4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1A7F9C-3AD0-7848-4EB4-9F2B3AEC83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6000B5-ADD9-F263-8422-8E74F3211E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FB6AC-6DDB-473B-BC0F-AD7D06B8F621}" type="datetimeFigureOut">
              <a:rPr lang="LID4096" smtClean="0"/>
              <a:t>07/03/2026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6B99B2-D8C6-7E32-C1FF-AEF2AC4D65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764679-AEFA-A90E-4DD9-561B49FE3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3208-37A1-491B-B8E7-E81959E15871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028916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FCA139-293E-B0A9-034F-FDA7E16D56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42E131-7766-CCD9-E0B2-ECA46B9CE3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1BE5A7-9B41-4580-A891-8F0F99DE526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B87E035-203A-4097-AA76-96B146A099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2AC6BD9-E977-43A7-869B-4DF58D48159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7330F0-90DE-7F61-CC96-7907BBFE01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FB6AC-6DDB-473B-BC0F-AD7D06B8F621}" type="datetimeFigureOut">
              <a:rPr lang="LID4096" smtClean="0"/>
              <a:t>07/03/2026</a:t>
            </a:fld>
            <a:endParaRPr lang="LID4096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B3F3E61-4179-F0BD-6DBD-7E0F81E1D8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87CC8D-9939-6A13-1623-2C27CF1364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3208-37A1-491B-B8E7-E81959E15871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454075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721C8C-748D-44F6-0196-561086F30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01CCF01-E474-3013-9F56-CCE158138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FB6AC-6DDB-473B-BC0F-AD7D06B8F621}" type="datetimeFigureOut">
              <a:rPr lang="LID4096" smtClean="0"/>
              <a:t>07/03/2026</a:t>
            </a:fld>
            <a:endParaRPr lang="LID4096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EEDBCA-606B-4927-340E-CDA964BA2C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306D3D-2976-329A-4888-503C7806AA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3208-37A1-491B-B8E7-E81959E15871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42134240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201AC3-B48E-FC1E-46AF-08FE429AF9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FB6AC-6DDB-473B-BC0F-AD7D06B8F621}" type="datetimeFigureOut">
              <a:rPr lang="LID4096" smtClean="0"/>
              <a:t>07/03/2026</a:t>
            </a:fld>
            <a:endParaRPr lang="LID4096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11EECA-DD28-A124-E0F1-BC64ABB5D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5F6E15-7898-FCBE-ECFE-A0A62A851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3208-37A1-491B-B8E7-E81959E15871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619949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B5876A-DC02-6944-1C35-EAAB25892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A3787-6CA5-00FC-54F1-0CD94C7B7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0F6B7D0-0184-E7EE-DA0C-0370050690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5B8208-B0EF-7BAD-713C-A04B6AAB4D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FB6AC-6DDB-473B-BC0F-AD7D06B8F621}" type="datetimeFigureOut">
              <a:rPr lang="LID4096" smtClean="0"/>
              <a:t>07/03/2026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C2806D-88D3-230B-5571-F589BFDF7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EF0CB5-52D6-3B89-CABF-09943FD65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3208-37A1-491B-B8E7-E81959E15871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2991603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F0C54-456A-7D6B-540E-D8A35412AA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51C450-4B1A-0F23-E4AB-87851D0971A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LID4096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199F28-6635-BE76-B7AD-7ACCA231448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2B3DD9-7196-AFB1-E964-81FBA482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FB6AC-6DDB-473B-BC0F-AD7D06B8F621}" type="datetimeFigureOut">
              <a:rPr lang="LID4096" smtClean="0"/>
              <a:t>07/03/2026</a:t>
            </a:fld>
            <a:endParaRPr lang="LID4096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AFBFEE-02DD-3A67-0313-AF45DCA97B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DC145C-9E2A-AC60-0C6A-BD6B1B2A9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3208-37A1-491B-B8E7-E81959E15871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6479324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5451B7-D9B6-2F8A-8EAB-7A74D517DD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D880507-9E75-CEFE-1CF2-D7DB884929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9B2268-6FF8-330A-9412-D6A63417C7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FB6AC-6DDB-473B-BC0F-AD7D06B8F621}" type="datetimeFigureOut">
              <a:rPr lang="LID4096" smtClean="0"/>
              <a:t>07/03/2026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52D4A6-0C6C-8552-72E0-0180DFC5C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B9F137-E842-7BB4-2C95-B64A24B780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3208-37A1-491B-B8E7-E81959E15871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4800919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0C80560-2E5F-C4CF-1894-838324B478F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DC384E-39A5-A917-C879-06E8DF888B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3B57EC-6C0C-1D21-C655-9DFE69456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6FB6AC-6DDB-473B-BC0F-AD7D06B8F621}" type="datetimeFigureOut">
              <a:rPr lang="LID4096" smtClean="0"/>
              <a:t>07/03/2026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70D2B6-BD65-8EF4-D3E3-70A2EE428B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8C67AC-A34A-BF9D-7706-1709DC3F93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083208-37A1-491B-B8E7-E81959E15871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530465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96000">
              <a:srgbClr val="FFFEE8"/>
            </a:gs>
            <a:gs pos="11000">
              <a:srgbClr val="6082A6"/>
            </a:gs>
            <a:gs pos="76000">
              <a:srgbClr val="FFFFFF"/>
            </a:gs>
            <a:gs pos="38000">
              <a:srgbClr val="F6F6EA"/>
            </a:gs>
            <a:gs pos="58000">
              <a:srgbClr val="BFDEE9">
                <a:alpha val="88000"/>
                <a:lumMod val="0"/>
                <a:lumOff val="100000"/>
              </a:srgb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1DAE6C8-43C3-87E5-42B1-67B067E7BD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LID4096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046A19-2AA5-CBB4-C493-0B0399F772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LID4096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ED30FF-9619-BD8C-1C71-F5C7F88D6AE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A6FB6AC-6DDB-473B-BC0F-AD7D06B8F621}" type="datetimeFigureOut">
              <a:rPr lang="LID4096" smtClean="0"/>
              <a:t>07/03/2026</a:t>
            </a:fld>
            <a:endParaRPr lang="LID4096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1CF9E-AA90-2423-D7F2-5116612BF3F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LID4096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AAD5C7-1ABB-B088-0843-D31E0F6F520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5083208-37A1-491B-B8E7-E81959E15871}" type="slidenum">
              <a:rPr lang="LID4096" smtClean="0"/>
              <a:t>‹#›</a:t>
            </a:fld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37439961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LID4096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87267C-55FF-8821-8C86-F60D40C286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590" name="Rectangle 23589">
            <a:extLst>
              <a:ext uri="{FF2B5EF4-FFF2-40B4-BE49-F238E27FC236}">
                <a16:creationId xmlns:a16="http://schemas.microsoft.com/office/drawing/2014/main" id="{A5FAE8E5-1953-329E-2328-906EA278C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685799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77BA2C-9630-5135-E5CA-0076006C3D3D}"/>
              </a:ext>
            </a:extLst>
          </p:cNvPr>
          <p:cNvSpPr txBox="1">
            <a:spLocks/>
          </p:cNvSpPr>
          <p:nvPr/>
        </p:nvSpPr>
        <p:spPr>
          <a:xfrm>
            <a:off x="262219" y="4700892"/>
            <a:ext cx="5952564" cy="1695823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t">
              <a:lnSpc>
                <a:spcPct val="120000"/>
              </a:lnSpc>
            </a:pPr>
            <a:r>
              <a:rPr lang="" b="1" i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Exploratory Data Analysis of Telecom Customer Churn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7C88EA-84AF-1187-77EF-D7E9EC0305F2}"/>
              </a:ext>
            </a:extLst>
          </p:cNvPr>
          <p:cNvSpPr txBox="1">
            <a:spLocks/>
          </p:cNvSpPr>
          <p:nvPr/>
        </p:nvSpPr>
        <p:spPr>
          <a:xfrm>
            <a:off x="8234083" y="4366215"/>
            <a:ext cx="3841375" cy="1938976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70000"/>
              </a:lnSpc>
              <a:buNone/>
            </a:pPr>
            <a:r>
              <a:rPr lang="" b="1" i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Module: L7 - Data Mining &amp; Visualisation</a:t>
            </a:r>
            <a:endParaRPr lang="" i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" b="1" i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Lecturer: Dr Nouh Elmitwally</a:t>
            </a:r>
            <a:endParaRPr lang="" i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b="1" i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Student name: Natalia Goncearuc</a:t>
            </a:r>
            <a:endParaRPr lang="" i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en-US" b="1" i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Student ID number: 2228229</a:t>
            </a:r>
            <a:endParaRPr lang="" i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endParaRPr lang="en-US" sz="2000" dirty="0"/>
          </a:p>
        </p:txBody>
      </p:sp>
      <p:sp>
        <p:nvSpPr>
          <p:cNvPr id="23592" name="Rectangle 23591">
            <a:extLst>
              <a:ext uri="{FF2B5EF4-FFF2-40B4-BE49-F238E27FC236}">
                <a16:creationId xmlns:a16="http://schemas.microsoft.com/office/drawing/2014/main" id="{40C7A5A2-D232-8377-61C0-F0433D470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594" name="Rectangle 23593">
            <a:extLst>
              <a:ext uri="{FF2B5EF4-FFF2-40B4-BE49-F238E27FC236}">
                <a16:creationId xmlns:a16="http://schemas.microsoft.com/office/drawing/2014/main" id="{849D34EC-78AC-0701-007E-FE49FD0726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721CDD-4238-0B2F-91A0-A5FC126941E7}"/>
              </a:ext>
            </a:extLst>
          </p:cNvPr>
          <p:cNvSpPr txBox="1"/>
          <p:nvPr/>
        </p:nvSpPr>
        <p:spPr>
          <a:xfrm>
            <a:off x="0" y="6444519"/>
            <a:ext cx="61587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" dirty="0">
                <a:solidFill>
                  <a:schemeClr val="bg1"/>
                </a:solidFill>
              </a:rPr>
              <a:t>Lifecycle and Behavioural Insights for Retention Strategies</a:t>
            </a:r>
            <a:endParaRPr lang="LID4096" dirty="0">
              <a:solidFill>
                <a:schemeClr val="bg1"/>
              </a:solidFill>
            </a:endParaRPr>
          </a:p>
        </p:txBody>
      </p:sp>
      <p:pic>
        <p:nvPicPr>
          <p:cNvPr id="9" name="Picture 8" descr="تحليلات البيانات: الأهمية والاستخدامات وفرص التشغيل">
            <a:extLst>
              <a:ext uri="{FF2B5EF4-FFF2-40B4-BE49-F238E27FC236}">
                <a16:creationId xmlns:a16="http://schemas.microsoft.com/office/drawing/2014/main" id="{CE0BC2F0-EEB0-1BA1-4904-9024B8986EB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36219"/>
          <a:stretch>
            <a:fillRect/>
          </a:stretch>
        </p:blipFill>
        <p:spPr>
          <a:xfrm>
            <a:off x="20" y="0"/>
            <a:ext cx="12191980" cy="4195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7985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8D510F-9492-E7DF-988F-972CBADD4F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77" name="Slide Background">
            <a:extLst>
              <a:ext uri="{FF2B5EF4-FFF2-40B4-BE49-F238E27FC236}">
                <a16:creationId xmlns:a16="http://schemas.microsoft.com/office/drawing/2014/main" id="{B210AC1D-4063-4C6E-9528-FA9C4C0C1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178" name="Rectangle 5177">
            <a:extLst>
              <a:ext uri="{FF2B5EF4-FFF2-40B4-BE49-F238E27FC236}">
                <a16:creationId xmlns:a16="http://schemas.microsoft.com/office/drawing/2014/main" id="{02F8C595-E68C-4306-AED8-DC7826A0A5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1416414" cy="6858000"/>
          </a:xfrm>
          <a:prstGeom prst="rect">
            <a:avLst/>
          </a:prstGeom>
          <a:ln>
            <a:noFill/>
          </a:ln>
          <a:effectLst>
            <a:outerShdw blurRad="889000" dist="406400" dir="21540000" sx="90000" sy="90000" algn="t" rotWithShape="0">
              <a:srgbClr val="000000">
                <a:alpha val="2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E4ABBC0-0D6F-AF55-1890-3F3E3AB0A26C}"/>
              </a:ext>
            </a:extLst>
          </p:cNvPr>
          <p:cNvSpPr txBox="1"/>
          <p:nvPr/>
        </p:nvSpPr>
        <p:spPr>
          <a:xfrm>
            <a:off x="7067868" y="546848"/>
            <a:ext cx="3183273" cy="12505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400" b="1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rPr>
              <a:t>TABLE OF CONTENTS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000" dirty="0">
              <a:latin typeface="+mj-lt"/>
              <a:ea typeface="+mj-ea"/>
              <a:cs typeface="+mj-cs"/>
            </a:endParaRPr>
          </a:p>
        </p:txBody>
      </p:sp>
      <p:pic>
        <p:nvPicPr>
          <p:cNvPr id="2" name="Picture 1" descr="What Is Markdown, And Why Should You Use It Instead Of Microsoft Word?">
            <a:extLst>
              <a:ext uri="{FF2B5EF4-FFF2-40B4-BE49-F238E27FC236}">
                <a16:creationId xmlns:a16="http://schemas.microsoft.com/office/drawing/2014/main" id="{3D09E183-FC76-6BBF-947B-2DC422F628A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7723" r="12277"/>
          <a:stretch>
            <a:fillRect/>
          </a:stretch>
        </p:blipFill>
        <p:spPr>
          <a:xfrm>
            <a:off x="-1" y="-2"/>
            <a:ext cx="6096001" cy="685800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08F351B-9C15-3406-2110-29166CC1EB51}"/>
              </a:ext>
            </a:extLst>
          </p:cNvPr>
          <p:cNvSpPr txBox="1"/>
          <p:nvPr/>
        </p:nvSpPr>
        <p:spPr>
          <a:xfrm>
            <a:off x="7000632" y="1640542"/>
            <a:ext cx="4156512" cy="43435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171450" indent="-228600" fontAlgn="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1">
                    <a:lumMod val="50000"/>
                  </a:schemeClr>
                </a:solidFill>
                <a:effectLst/>
              </a:rPr>
              <a:t>Introduction </a:t>
            </a:r>
          </a:p>
          <a:p>
            <a:pPr marL="171450" indent="-228600" fontAlgn="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1">
                    <a:lumMod val="50000"/>
                  </a:schemeClr>
                </a:solidFill>
                <a:effectLst/>
              </a:rPr>
              <a:t>Aim and Objectives</a:t>
            </a:r>
          </a:p>
          <a:p>
            <a:pPr marL="171450" indent="-228600" fontAlgn="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1">
                    <a:lumMod val="50000"/>
                  </a:schemeClr>
                </a:solidFill>
                <a:effectLst/>
              </a:rPr>
              <a:t>Data Overview</a:t>
            </a:r>
          </a:p>
          <a:p>
            <a:pPr indent="-228600" fontAlgn="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1">
                    <a:lumMod val="50000"/>
                  </a:schemeClr>
                </a:solidFill>
                <a:effectLst/>
              </a:rPr>
              <a:t>Data Cleaning and Preparation</a:t>
            </a:r>
            <a:endParaRPr lang="en-US" sz="2000" dirty="0">
              <a:solidFill>
                <a:schemeClr val="accent1">
                  <a:lumMod val="50000"/>
                </a:schemeClr>
              </a:solidFill>
            </a:endParaRPr>
          </a:p>
          <a:p>
            <a:pPr indent="-228600" fontAlgn="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1">
                    <a:lumMod val="50000"/>
                  </a:schemeClr>
                </a:solidFill>
                <a:effectLst/>
              </a:rPr>
              <a:t>EDA – Univariate Analysis</a:t>
            </a:r>
          </a:p>
          <a:p>
            <a:pPr indent="-228600" fontAlgn="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1">
                    <a:lumMod val="50000"/>
                  </a:schemeClr>
                </a:solidFill>
                <a:effectLst/>
              </a:rPr>
              <a:t>EDA – Multivariate Analysis</a:t>
            </a:r>
          </a:p>
          <a:p>
            <a:pPr indent="-228600" fontAlgn="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i="0" dirty="0">
                <a:solidFill>
                  <a:schemeClr val="accent1">
                    <a:lumMod val="50000"/>
                  </a:schemeClr>
                </a:solidFill>
                <a:effectLst/>
              </a:rPr>
              <a:t>Executive Summary</a:t>
            </a:r>
          </a:p>
          <a:p>
            <a:pPr indent="-228600" fontAlgn="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accent1">
                    <a:lumMod val="50000"/>
                  </a:schemeClr>
                </a:solidFill>
              </a:rPr>
              <a:t>References</a:t>
            </a:r>
          </a:p>
          <a:p>
            <a:pPr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b="0" i="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469786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1" name="Rectangle 1040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D4B84F0-8EDB-4E00-ACCC-2272BE1F6735}"/>
              </a:ext>
            </a:extLst>
          </p:cNvPr>
          <p:cNvSpPr txBox="1"/>
          <p:nvPr/>
        </p:nvSpPr>
        <p:spPr>
          <a:xfrm>
            <a:off x="681319" y="931652"/>
            <a:ext cx="5163670" cy="5860419"/>
          </a:xfrm>
          <a:prstGeom prst="rect">
            <a:avLst/>
          </a:prstGeom>
          <a:solidFill>
            <a:srgbClr val="FFFFFF">
              <a:alpha val="16078"/>
            </a:srgbClr>
          </a:solidFill>
        </p:spPr>
        <p:txBody>
          <a:bodyPr vert="horz" lIns="91440" tIns="45720" rIns="91440" bIns="45720" rtlCol="0">
            <a:noAutofit/>
          </a:bodyPr>
          <a:lstStyle/>
          <a:p>
            <a:pPr fontAlgn="t">
              <a:lnSpc>
                <a:spcPct val="150000"/>
              </a:lnSpc>
              <a:spcAft>
                <a:spcPts val="600"/>
              </a:spcAft>
            </a:pPr>
            <a:r>
              <a:rPr lang="LID4096" sz="1600" dirty="0"/>
              <a:t>The telecommunications sector is highly competitive, with companies competing for customers and market share</a:t>
            </a:r>
            <a:r>
              <a:rPr lang="en-GB" sz="1600" dirty="0"/>
              <a:t> [1]</a:t>
            </a:r>
            <a:r>
              <a:rPr lang="LID4096" sz="1600" dirty="0"/>
              <a:t>. </a:t>
            </a:r>
            <a:r>
              <a:rPr lang="en-GB" sz="1600" dirty="0"/>
              <a:t>Research shows that churn rates are affected by several factors, including:</a:t>
            </a:r>
          </a:p>
          <a:p>
            <a:pPr marL="285750" indent="-285750" fontAlgn="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customer satisfaction</a:t>
            </a:r>
          </a:p>
          <a:p>
            <a:pPr marL="285750" indent="-285750" fontAlgn="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service quality</a:t>
            </a:r>
          </a:p>
          <a:p>
            <a:pPr marL="285750" indent="-285750" fontAlgn="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switching costs</a:t>
            </a:r>
          </a:p>
          <a:p>
            <a:pPr marL="285750" indent="-285750" fontAlgn="t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GB" sz="1600" dirty="0"/>
              <a:t>demographic factors such as age and gender [2].</a:t>
            </a:r>
          </a:p>
          <a:p>
            <a:pPr fontAlgn="t">
              <a:lnSpc>
                <a:spcPct val="150000"/>
              </a:lnSpc>
              <a:spcAft>
                <a:spcPts val="600"/>
              </a:spcAft>
            </a:pPr>
            <a:r>
              <a:rPr lang="en-GB" sz="1600" dirty="0"/>
              <a:t>Retaining existing customers is essential since acquiring new ones is often more expensive.</a:t>
            </a:r>
          </a:p>
          <a:p>
            <a:pPr fontAlgn="t">
              <a:lnSpc>
                <a:spcPct val="150000"/>
              </a:lnSpc>
              <a:spcAft>
                <a:spcPts val="600"/>
              </a:spcAft>
            </a:pPr>
            <a:r>
              <a:rPr lang="en-GB" sz="1600" dirty="0"/>
              <a:t>Using exploratory data analysis (EDA) techniques to understand the factors influencing customer retention enables organisations to predict churn and implement targeted retention strategies [3].</a:t>
            </a:r>
            <a:endParaRPr lang="en-US" sz="1600" b="0" i="0" dirty="0">
              <a:effectLst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F34C78A-AA26-0BC7-7D45-D4322F02177B}"/>
              </a:ext>
            </a:extLst>
          </p:cNvPr>
          <p:cNvSpPr txBox="1"/>
          <p:nvPr/>
        </p:nvSpPr>
        <p:spPr>
          <a:xfrm>
            <a:off x="1521581" y="374820"/>
            <a:ext cx="2958495" cy="4909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90000"/>
              </a:lnSpc>
              <a:spcAft>
                <a:spcPts val="600"/>
              </a:spcAft>
            </a:pPr>
            <a:r>
              <a:rPr lang="en-US" sz="28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INTRODUCTION</a:t>
            </a:r>
          </a:p>
        </p:txBody>
      </p:sp>
      <p:pic>
        <p:nvPicPr>
          <p:cNvPr id="1033" name="Picture 9" descr="Will telecom sector get tax benefits in Budget 2025 - India Today">
            <a:extLst>
              <a:ext uri="{FF2B5EF4-FFF2-40B4-BE49-F238E27FC236}">
                <a16:creationId xmlns:a16="http://schemas.microsoft.com/office/drawing/2014/main" id="{946D49F5-4483-5A09-6D64-84CFF86337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529" r="35564"/>
          <a:stretch>
            <a:fillRect/>
          </a:stretch>
        </p:blipFill>
        <p:spPr bwMode="auto"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93903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45303A-F251-A888-1A4C-F1A452DB4FCE}"/>
              </a:ext>
            </a:extLst>
          </p:cNvPr>
          <p:cNvSpPr txBox="1"/>
          <p:nvPr/>
        </p:nvSpPr>
        <p:spPr>
          <a:xfrm>
            <a:off x="6720114" y="1040348"/>
            <a:ext cx="4930020" cy="531089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/>
          <a:p>
            <a:pPr>
              <a:lnSpc>
                <a:spcPct val="160000"/>
              </a:lnSpc>
              <a:spcAft>
                <a:spcPts val="600"/>
              </a:spcAft>
            </a:pPr>
            <a:r>
              <a:rPr lang="en-US" sz="1900" b="1" dirty="0">
                <a:solidFill>
                  <a:srgbClr val="4B6091"/>
                </a:solidFill>
              </a:rPr>
              <a:t>Aim</a:t>
            </a:r>
            <a:endParaRPr lang="en-US" sz="1900" dirty="0">
              <a:solidFill>
                <a:srgbClr val="4B6091"/>
              </a:solidFill>
            </a:endParaRPr>
          </a:p>
          <a:p>
            <a:pPr>
              <a:lnSpc>
                <a:spcPct val="160000"/>
              </a:lnSpc>
              <a:spcAft>
                <a:spcPts val="600"/>
              </a:spcAft>
            </a:pPr>
            <a:r>
              <a:rPr lang="en-US" sz="1900" dirty="0"/>
              <a:t>The aim is to conduct Exploratory Data Analysis (EDA) on the Telecom_Customer_Churn.csv dataset to identify factors influencing customer churn. </a:t>
            </a:r>
          </a:p>
          <a:p>
            <a:pPr>
              <a:lnSpc>
                <a:spcPct val="160000"/>
              </a:lnSpc>
              <a:spcAft>
                <a:spcPts val="600"/>
              </a:spcAft>
            </a:pPr>
            <a:endParaRPr lang="en-US" sz="1900" dirty="0"/>
          </a:p>
          <a:p>
            <a:pPr>
              <a:lnSpc>
                <a:spcPct val="160000"/>
              </a:lnSpc>
              <a:spcAft>
                <a:spcPts val="600"/>
              </a:spcAft>
            </a:pPr>
            <a:r>
              <a:rPr lang="en-US" sz="1900" dirty="0"/>
              <a:t> </a:t>
            </a:r>
            <a:r>
              <a:rPr lang="en-US" sz="1900" b="1" dirty="0">
                <a:solidFill>
                  <a:srgbClr val="4B6091"/>
                </a:solidFill>
              </a:rPr>
              <a:t>Objectives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Clean and prepare the dataset for analysis.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Identify key trends and patterns using visual and statistical techniques.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Interpret and present findings from EDA, focusing on insights for the telecommunications market.</a:t>
            </a:r>
          </a:p>
          <a:p>
            <a:pPr marL="285750" indent="-228600">
              <a:lnSpc>
                <a:spcPct val="16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Address issues like missing data and outliers, proposing solutions to enhance data quality.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900" dirty="0"/>
          </a:p>
          <a:p>
            <a:pPr indent="-228600" fontAlgn="t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100" b="0" i="0" dirty="0">
              <a:effectLst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ABE3C3-0A0D-4F89-4727-E3F2931C8B62}"/>
              </a:ext>
            </a:extLst>
          </p:cNvPr>
          <p:cNvSpPr txBox="1"/>
          <p:nvPr/>
        </p:nvSpPr>
        <p:spPr>
          <a:xfrm>
            <a:off x="7321541" y="395675"/>
            <a:ext cx="3662438" cy="4909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90000"/>
              </a:lnSpc>
              <a:spcAft>
                <a:spcPts val="600"/>
              </a:spcAft>
            </a:pPr>
            <a:r>
              <a:rPr lang="en-US" sz="2800" b="1" dirty="0">
                <a:solidFill>
                  <a:srgbClr val="4B6091"/>
                </a:solidFill>
              </a:rPr>
              <a:t>AIM AND OBJECTIVES</a:t>
            </a:r>
          </a:p>
        </p:txBody>
      </p:sp>
      <p:pic>
        <p:nvPicPr>
          <p:cNvPr id="2050" name="Picture 2" descr="People: Objectives &amp; Expectations | Business Aims &amp; Goals">
            <a:extLst>
              <a:ext uri="{FF2B5EF4-FFF2-40B4-BE49-F238E27FC236}">
                <a16:creationId xmlns:a16="http://schemas.microsoft.com/office/drawing/2014/main" id="{FE9FEC82-6740-3624-8490-C65E29E98D8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684" r="11371"/>
          <a:stretch>
            <a:fillRect/>
          </a:stretch>
        </p:blipFill>
        <p:spPr bwMode="auto">
          <a:xfrm>
            <a:off x="0" y="0"/>
            <a:ext cx="6116569" cy="6857991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61955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Data Analysis Banner Stock Photos, Images and Backgrounds for Free Download">
            <a:extLst>
              <a:ext uri="{FF2B5EF4-FFF2-40B4-BE49-F238E27FC236}">
                <a16:creationId xmlns:a16="http://schemas.microsoft.com/office/drawing/2014/main" id="{B9FFF069-9B29-F012-DBB8-BB59A0BBDA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5622279-35BA-17ED-7BBC-91DA3CA0D183}"/>
              </a:ext>
            </a:extLst>
          </p:cNvPr>
          <p:cNvSpPr txBox="1"/>
          <p:nvPr/>
        </p:nvSpPr>
        <p:spPr>
          <a:xfrm>
            <a:off x="1366925" y="2551837"/>
            <a:ext cx="9144000" cy="1754326"/>
          </a:xfrm>
          <a:prstGeom prst="rect">
            <a:avLst/>
          </a:prstGeom>
          <a:solidFill>
            <a:srgbClr val="FFFFFF">
              <a:alpha val="91000"/>
            </a:srgbClr>
          </a:solidFill>
          <a:ln w="279400" cap="sq" cmpd="thinThick" algn="ctr">
            <a:solidFill>
              <a:srgbClr val="FFFFFF">
                <a:alpha val="91000"/>
              </a:srgbClr>
            </a:solidFill>
            <a:prstDash val="solid"/>
            <a:miter lim="800000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 fontAlgn="t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0">
                <a:solidFill>
                  <a:srgbClr val="4B6091"/>
                </a:solidFill>
                <a:effectLst/>
                <a:latin typeface="+mj-lt"/>
                <a:ea typeface="+mj-ea"/>
                <a:cs typeface="+mj-cs"/>
              </a:rPr>
              <a:t>DATA OVERVIEW</a:t>
            </a:r>
            <a:endParaRPr lang="en-US" sz="5600" b="0" i="0" dirty="0">
              <a:solidFill>
                <a:srgbClr val="262626"/>
              </a:solidFill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91F1F76-3428-7E0E-10C5-884CB6DEA476}"/>
              </a:ext>
            </a:extLst>
          </p:cNvPr>
          <p:cNvSpPr txBox="1"/>
          <p:nvPr/>
        </p:nvSpPr>
        <p:spPr>
          <a:xfrm>
            <a:off x="4405396" y="3733773"/>
            <a:ext cx="3067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" i="1" dirty="0">
                <a:solidFill>
                  <a:srgbClr val="163E64"/>
                </a:solidFill>
              </a:rPr>
              <a:t>Initial Structure &amp; Challenges</a:t>
            </a:r>
            <a:endParaRPr lang="LID4096" i="1" dirty="0">
              <a:solidFill>
                <a:srgbClr val="163E6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5513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3B52A3-5BC1-AF4D-B414-FC16FA2BB98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FFEFBE-06CC-28BB-175B-43DC480B6704}"/>
              </a:ext>
            </a:extLst>
          </p:cNvPr>
          <p:cNvSpPr txBox="1"/>
          <p:nvPr/>
        </p:nvSpPr>
        <p:spPr>
          <a:xfrm>
            <a:off x="268455" y="519993"/>
            <a:ext cx="5555344" cy="23544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b="1" i="0" dirty="0">
                <a:solidFill>
                  <a:srgbClr val="FFFEE8"/>
                </a:solidFill>
                <a:effectLst/>
              </a:rPr>
              <a:t>Key Insights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accent1">
                    <a:lumMod val="50000"/>
                  </a:schemeClr>
                </a:solidFill>
                <a:effectLst/>
              </a:rPr>
              <a:t>The dataset contains </a:t>
            </a:r>
            <a:r>
              <a:rPr lang="" sz="1600" b="1" i="0" dirty="0">
                <a:solidFill>
                  <a:schemeClr val="accent1">
                    <a:lumMod val="50000"/>
                  </a:schemeClr>
                </a:solidFill>
                <a:effectLst/>
              </a:rPr>
              <a:t>100,000 customers and 100 variables</a:t>
            </a:r>
            <a:r>
              <a:rPr lang="" sz="1600" b="0" i="0" dirty="0">
                <a:solidFill>
                  <a:schemeClr val="accent1">
                    <a:lumMod val="50000"/>
                  </a:schemeClr>
                </a:solidFill>
                <a:effectLst/>
              </a:rPr>
              <a:t>, providing rich customer, revenue, and service information.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1" i="0" dirty="0">
                <a:solidFill>
                  <a:schemeClr val="accent1">
                    <a:lumMod val="50000"/>
                  </a:schemeClr>
                </a:solidFill>
                <a:effectLst/>
              </a:rPr>
              <a:t>Numerical variables dominate (79%)</a:t>
            </a:r>
            <a:r>
              <a:rPr lang="" sz="1600" b="0" i="0" dirty="0">
                <a:solidFill>
                  <a:schemeClr val="accent1">
                    <a:lumMod val="50000"/>
                  </a:schemeClr>
                </a:solidFill>
                <a:effectLst/>
              </a:rPr>
              <a:t>, supporting robust statistical analysis.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E64F4F-C28B-3EEF-6045-D79B64AFF8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860" y="3149492"/>
            <a:ext cx="5857679" cy="1719440"/>
          </a:xfrm>
          <a:prstGeom prst="rect">
            <a:avLst/>
          </a:prstGeom>
          <a:ln w="38100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B469240-2323-09BA-2DC8-9401221F71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8065" y="2346748"/>
            <a:ext cx="5196389" cy="3919676"/>
          </a:xfrm>
          <a:prstGeom prst="rect">
            <a:avLst/>
          </a:prstGeom>
          <a:ln w="38100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9639222-087B-D6F4-9B64-603BECCDB383}"/>
              </a:ext>
            </a:extLst>
          </p:cNvPr>
          <p:cNvSpPr txBox="1"/>
          <p:nvPr/>
        </p:nvSpPr>
        <p:spPr>
          <a:xfrm>
            <a:off x="2263330" y="119883"/>
            <a:ext cx="703229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i="0" dirty="0">
                <a:solidFill>
                  <a:srgbClr val="FBFBF5"/>
                </a:solidFill>
                <a:effectLst/>
              </a:rPr>
              <a:t>Data Overview</a:t>
            </a:r>
            <a:r>
              <a:rPr lang="en-US" sz="20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: Data Size, Variable Type and Missing Data</a:t>
            </a:r>
            <a:endParaRPr lang="LID4096" sz="2000" i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4F3C8C-8EDA-D5BA-FE75-41B2C2E038AE}"/>
              </a:ext>
            </a:extLst>
          </p:cNvPr>
          <p:cNvSpPr txBox="1"/>
          <p:nvPr/>
        </p:nvSpPr>
        <p:spPr>
          <a:xfrm>
            <a:off x="6650751" y="833206"/>
            <a:ext cx="49243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Missing data </a:t>
            </a: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is concentrated in a small number of variables, with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numbcars</a:t>
            </a: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 showing the highest missingness.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8A6BF47-129F-7005-75DE-5BDADAFE461B}"/>
              </a:ext>
            </a:extLst>
          </p:cNvPr>
          <p:cNvSpPr txBox="1"/>
          <p:nvPr/>
        </p:nvSpPr>
        <p:spPr>
          <a:xfrm>
            <a:off x="9666572" y="5024804"/>
            <a:ext cx="1908501" cy="482824"/>
          </a:xfrm>
          <a:prstGeom prst="rect">
            <a:avLst/>
          </a:prstGeom>
          <a:noFill/>
          <a:ln w="19050">
            <a:solidFill>
              <a:srgbClr val="9C248F"/>
            </a:solidFill>
          </a:ln>
        </p:spPr>
        <p:txBody>
          <a:bodyPr wrap="square">
            <a:spAutoFit/>
          </a:bodyPr>
          <a:lstStyle/>
          <a:p>
            <a:pPr fontAlgn="t">
              <a:lnSpc>
                <a:spcPts val="1500"/>
              </a:lnSpc>
              <a:buNone/>
            </a:pPr>
            <a:r>
              <a:rPr lang="" sz="1400" b="1" i="0" dirty="0">
                <a:solidFill>
                  <a:schemeClr val="accent1">
                    <a:lumMod val="75000"/>
                  </a:schemeClr>
                </a:solidFill>
                <a:effectLst/>
              </a:rPr>
              <a:t>Highest Missingness</a:t>
            </a:r>
            <a:endParaRPr lang="" sz="1400" b="0" i="0" dirty="0">
              <a:solidFill>
                <a:schemeClr val="accent1">
                  <a:lumMod val="75000"/>
                </a:schemeClr>
              </a:solidFill>
              <a:effectLst/>
            </a:endParaRPr>
          </a:p>
          <a:p>
            <a:pPr fontAlgn="t">
              <a:lnSpc>
                <a:spcPts val="1500"/>
              </a:lnSpc>
            </a:pPr>
            <a:r>
              <a:rPr lang="en-GB" sz="1400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n</a:t>
            </a:r>
            <a:r>
              <a:rPr lang="" sz="1400" b="0" i="0" dirty="0">
                <a:solidFill>
                  <a:schemeClr val="accent1">
                    <a:lumMod val="75000"/>
                  </a:schemeClr>
                </a:solidFill>
                <a:effectLst/>
              </a:rPr>
              <a:t>umbcars - </a:t>
            </a:r>
            <a:r>
              <a:rPr lang="" sz="1400" b="1" i="0" dirty="0">
                <a:solidFill>
                  <a:schemeClr val="accent1">
                    <a:lumMod val="75000"/>
                  </a:schemeClr>
                </a:solidFill>
                <a:effectLst/>
              </a:rPr>
              <a:t>49.4%</a:t>
            </a:r>
            <a:endParaRPr lang="" sz="1400" b="0" i="0" dirty="0"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4C4C872E-8BC2-7FCC-A1F4-C49815EE04AB}"/>
              </a:ext>
            </a:extLst>
          </p:cNvPr>
          <p:cNvCxnSpPr/>
          <p:nvPr/>
        </p:nvCxnSpPr>
        <p:spPr>
          <a:xfrm flipV="1">
            <a:off x="10656277" y="3133452"/>
            <a:ext cx="281354" cy="1891352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79939F70-A923-9C9E-1AD6-6BBBE5110221}"/>
              </a:ext>
            </a:extLst>
          </p:cNvPr>
          <p:cNvSpPr txBox="1"/>
          <p:nvPr/>
        </p:nvSpPr>
        <p:spPr>
          <a:xfrm>
            <a:off x="344860" y="5181279"/>
            <a:ext cx="5857679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Data quality issues are limited to specific variables, while the </a:t>
            </a:r>
            <a:r>
              <a:rPr lang="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target</a:t>
            </a:r>
            <a:r>
              <a:rPr lang="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variable </a:t>
            </a:r>
            <a:r>
              <a:rPr lang="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(churn) </a:t>
            </a:r>
            <a:r>
              <a:rPr lang="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is fully complete.</a:t>
            </a:r>
          </a:p>
          <a:p>
            <a:pPr fontAlgn="t">
              <a:lnSpc>
                <a:spcPct val="150000"/>
              </a:lnSpc>
              <a:buNone/>
            </a:pPr>
            <a:endParaRPr lang="" sz="1600" b="0" i="0" dirty="0">
              <a:solidFill>
                <a:schemeClr val="tx2">
                  <a:lumMod val="90000"/>
                  <a:lumOff val="1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78824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20DB117-BBDE-58BF-BA1C-81641C75E2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63335" y="2286562"/>
            <a:ext cx="5374091" cy="3044220"/>
          </a:xfrm>
          <a:prstGeom prst="rect">
            <a:avLst/>
          </a:prstGeom>
          <a:ln w="38100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360EB042-84E3-FAEA-59B7-69B4C27DAE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5694" y="3492512"/>
            <a:ext cx="4592346" cy="2820657"/>
          </a:xfrm>
          <a:prstGeom prst="rect">
            <a:avLst/>
          </a:prstGeom>
          <a:ln w="38100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1543E35-1B1F-4FFD-ED11-70C3D9D7A71E}"/>
              </a:ext>
            </a:extLst>
          </p:cNvPr>
          <p:cNvSpPr txBox="1"/>
          <p:nvPr/>
        </p:nvSpPr>
        <p:spPr>
          <a:xfrm>
            <a:off x="133960" y="1028311"/>
            <a:ext cx="2027349" cy="3058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ts val="1500"/>
              </a:lnSpc>
              <a:buNone/>
            </a:pPr>
            <a:r>
              <a:rPr lang="" sz="1600" b="1" i="0" dirty="0">
                <a:solidFill>
                  <a:srgbClr val="FFFEE8"/>
                </a:solidFill>
                <a:effectLst/>
              </a:rPr>
              <a:t>Key Insights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723C8B-AC14-C2F6-069C-5C5961FFD030}"/>
              </a:ext>
            </a:extLst>
          </p:cNvPr>
          <p:cNvSpPr txBox="1"/>
          <p:nvPr/>
        </p:nvSpPr>
        <p:spPr>
          <a:xfrm>
            <a:off x="5552821" y="5358899"/>
            <a:ext cx="6639179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4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Data Quality Decision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/>
              <a:t>Retained </a:t>
            </a:r>
            <a:r>
              <a:rPr lang="" sz="1400" b="1" dirty="0"/>
              <a:t>change_rev</a:t>
            </a:r>
            <a:r>
              <a:rPr lang="" sz="1400" dirty="0"/>
              <a:t> and </a:t>
            </a:r>
            <a:r>
              <a:rPr lang="" sz="1400" b="1" dirty="0"/>
              <a:t>change_mou</a:t>
            </a:r>
            <a:r>
              <a:rPr lang="" sz="1400" dirty="0"/>
              <a:t> as meaningful behavioural indicators.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/>
              <a:t>Reviewed rare negatives in revenue/device variables as potential anomalies.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/>
              <a:t> Assessed highly skewed variables before further analysis.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48E545E-DD47-EC5E-9B4B-4D159C9BD88F}"/>
              </a:ext>
            </a:extLst>
          </p:cNvPr>
          <p:cNvSpPr txBox="1"/>
          <p:nvPr/>
        </p:nvSpPr>
        <p:spPr>
          <a:xfrm>
            <a:off x="1836168" y="252608"/>
            <a:ext cx="8774784" cy="5924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ts val="1500"/>
              </a:lnSpc>
              <a:buNone/>
            </a:pPr>
            <a:r>
              <a:rPr lang="en-US" sz="2000" b="1" i="0" dirty="0">
                <a:solidFill>
                  <a:srgbClr val="FBFBF5"/>
                </a:solidFill>
                <a:effectLst/>
              </a:rPr>
              <a:t>Data Overview</a:t>
            </a:r>
            <a:r>
              <a:rPr lang="en-US" sz="20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: </a:t>
            </a:r>
            <a:r>
              <a:rPr lang="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Data Quality Assessment ( Negative Values &amp; Skewness)</a:t>
            </a:r>
          </a:p>
          <a:p>
            <a:endParaRPr lang="LID4096" sz="2000" i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1782780-8F1E-FE9E-C652-DB0191E17E92}"/>
              </a:ext>
            </a:extLst>
          </p:cNvPr>
          <p:cNvSpPr txBox="1"/>
          <p:nvPr/>
        </p:nvSpPr>
        <p:spPr>
          <a:xfrm>
            <a:off x="133959" y="1334164"/>
            <a:ext cx="4907466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b="0" i="0" dirty="0">
                <a:solidFill>
                  <a:schemeClr val="bg2">
                    <a:lumMod val="10000"/>
                  </a:schemeClr>
                </a:solidFill>
                <a:effectLst/>
              </a:rPr>
              <a:t>Negative values are concentrated in </a:t>
            </a:r>
            <a:r>
              <a:rPr lang="" sz="1400" b="1" i="0" dirty="0">
                <a:solidFill>
                  <a:schemeClr val="bg2">
                    <a:lumMod val="10000"/>
                  </a:schemeClr>
                </a:solidFill>
                <a:effectLst/>
              </a:rPr>
              <a:t>change_rev (56,150)</a:t>
            </a:r>
            <a:r>
              <a:rPr lang="" sz="1400" b="0" i="0" dirty="0">
                <a:solidFill>
                  <a:schemeClr val="bg2">
                    <a:lumMod val="10000"/>
                  </a:schemeClr>
                </a:solidFill>
                <a:effectLst/>
              </a:rPr>
              <a:t> and </a:t>
            </a:r>
            <a:r>
              <a:rPr lang="" sz="1400" b="1" i="0" dirty="0">
                <a:solidFill>
                  <a:schemeClr val="bg2">
                    <a:lumMod val="10000"/>
                  </a:schemeClr>
                </a:solidFill>
                <a:effectLst/>
              </a:rPr>
              <a:t>change_mou (53,651)</a:t>
            </a:r>
            <a:r>
              <a:rPr lang="" sz="1400" b="0" i="0" dirty="0">
                <a:solidFill>
                  <a:schemeClr val="bg2">
                    <a:lumMod val="10000"/>
                  </a:schemeClr>
                </a:solidFill>
                <a:effectLst/>
              </a:rPr>
              <a:t>. 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b="0" i="0" dirty="0">
                <a:solidFill>
                  <a:schemeClr val="bg2">
                    <a:lumMod val="10000"/>
                  </a:schemeClr>
                </a:solidFill>
                <a:effectLst/>
              </a:rPr>
              <a:t>As change-based variables, negative values represent </a:t>
            </a:r>
            <a:r>
              <a:rPr lang="" sz="1400" b="1" i="0" dirty="0">
                <a:solidFill>
                  <a:schemeClr val="bg2">
                    <a:lumMod val="10000"/>
                  </a:schemeClr>
                </a:solidFill>
                <a:effectLst/>
              </a:rPr>
              <a:t>declining revenue or usage rather than data errors. 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b="0" i="0" dirty="0">
                <a:solidFill>
                  <a:schemeClr val="bg2">
                    <a:lumMod val="10000"/>
                  </a:schemeClr>
                </a:solidFill>
                <a:effectLst/>
              </a:rPr>
              <a:t>Only a few negatives occur in other variables (e.g., eqpdays, totmrc_Mean).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A9F14B28-90A8-16B5-CB4B-3F67C3996F31}"/>
              </a:ext>
            </a:extLst>
          </p:cNvPr>
          <p:cNvSpPr txBox="1"/>
          <p:nvPr/>
        </p:nvSpPr>
        <p:spPr>
          <a:xfrm>
            <a:off x="5722536" y="694303"/>
            <a:ext cx="6174999" cy="14311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Skewness Findings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b="0" i="0" dirty="0">
                <a:solidFill>
                  <a:schemeClr val="bg2">
                    <a:lumMod val="10000"/>
                  </a:schemeClr>
                </a:solidFill>
                <a:effectLst/>
              </a:rPr>
              <a:t>Several telecom usage variables exhibit </a:t>
            </a:r>
            <a:r>
              <a:rPr lang="" sz="1400" b="1" i="0" dirty="0">
                <a:solidFill>
                  <a:schemeClr val="bg2">
                    <a:lumMod val="10000"/>
                  </a:schemeClr>
                </a:solidFill>
                <a:effectLst/>
              </a:rPr>
              <a:t>extreme positive skewness</a:t>
            </a:r>
            <a:r>
              <a:rPr lang="" sz="1400" b="0" i="0" dirty="0">
                <a:solidFill>
                  <a:schemeClr val="bg2">
                    <a:lumMod val="10000"/>
                  </a:schemeClr>
                </a:solidFill>
                <a:effectLst/>
              </a:rPr>
              <a:t>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b="0" i="0" dirty="0">
                <a:solidFill>
                  <a:schemeClr val="bg2">
                    <a:lumMod val="10000"/>
                  </a:schemeClr>
                </a:solidFill>
                <a:effectLst/>
              </a:rPr>
              <a:t>Variables such as </a:t>
            </a:r>
            <a:r>
              <a:rPr lang="" sz="1400" b="1" i="0" dirty="0">
                <a:solidFill>
                  <a:schemeClr val="bg2">
                    <a:lumMod val="10000"/>
                  </a:schemeClr>
                </a:solidFill>
                <a:effectLst/>
              </a:rPr>
              <a:t>blck_dat_Mean</a:t>
            </a:r>
            <a:r>
              <a:rPr lang="" sz="1400" b="0" i="0" dirty="0">
                <a:solidFill>
                  <a:schemeClr val="bg2">
                    <a:lumMod val="10000"/>
                  </a:schemeClr>
                </a:solidFill>
                <a:effectLst/>
              </a:rPr>
              <a:t>, </a:t>
            </a:r>
            <a:r>
              <a:rPr lang="" sz="1400" b="1" i="0" dirty="0">
                <a:solidFill>
                  <a:schemeClr val="bg2">
                    <a:lumMod val="10000"/>
                  </a:schemeClr>
                </a:solidFill>
                <a:effectLst/>
              </a:rPr>
              <a:t>roam_Mean</a:t>
            </a:r>
            <a:r>
              <a:rPr lang="" sz="1400" b="0" i="0" dirty="0">
                <a:solidFill>
                  <a:schemeClr val="bg2">
                    <a:lumMod val="10000"/>
                  </a:schemeClr>
                </a:solidFill>
                <a:effectLst/>
              </a:rPr>
              <a:t>, and </a:t>
            </a:r>
            <a:r>
              <a:rPr lang="" sz="1400" b="1" i="0" dirty="0">
                <a:solidFill>
                  <a:schemeClr val="bg2">
                    <a:lumMod val="10000"/>
                  </a:schemeClr>
                </a:solidFill>
                <a:effectLst/>
              </a:rPr>
              <a:t>recv_sms_Mean</a:t>
            </a:r>
            <a:r>
              <a:rPr lang="" sz="1400" b="0" i="0" dirty="0">
                <a:solidFill>
                  <a:schemeClr val="bg2">
                    <a:lumMod val="10000"/>
                  </a:schemeClr>
                </a:solidFill>
                <a:effectLst/>
              </a:rPr>
              <a:t> </a:t>
            </a:r>
            <a:r>
              <a:rPr lang="" sz="1400" dirty="0">
                <a:solidFill>
                  <a:schemeClr val="bg2">
                    <a:lumMod val="10000"/>
                  </a:schemeClr>
                </a:solidFill>
              </a:rPr>
              <a:t>contain many near-zero values and a small number of extreme users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4E626CE8-9362-4D9E-D543-E516C0ACD851}"/>
              </a:ext>
            </a:extLst>
          </p:cNvPr>
          <p:cNvSpPr txBox="1"/>
          <p:nvPr/>
        </p:nvSpPr>
        <p:spPr>
          <a:xfrm>
            <a:off x="9327429" y="4229711"/>
            <a:ext cx="1944118" cy="523220"/>
          </a:xfrm>
          <a:prstGeom prst="rect">
            <a:avLst/>
          </a:prstGeom>
          <a:noFill/>
          <a:ln w="19050">
            <a:solidFill>
              <a:srgbClr val="9C248F"/>
            </a:solidFill>
          </a:ln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" sz="1400" b="1" i="0" dirty="0">
                <a:solidFill>
                  <a:srgbClr val="002060"/>
                </a:solidFill>
                <a:effectLst/>
              </a:rPr>
              <a:t>Highest Skewness</a:t>
            </a:r>
            <a:endParaRPr lang="" sz="1400" b="0" i="0" dirty="0">
              <a:solidFill>
                <a:srgbClr val="002060"/>
              </a:solidFill>
              <a:effectLst/>
            </a:endParaRPr>
          </a:p>
          <a:p>
            <a:pPr fontAlgn="t"/>
            <a:r>
              <a:rPr lang="" sz="1400" b="0" i="0" dirty="0">
                <a:solidFill>
                  <a:srgbClr val="002060"/>
                </a:solidFill>
                <a:effectLst/>
              </a:rPr>
              <a:t>blck_dat_Mean- </a:t>
            </a:r>
            <a:r>
              <a:rPr lang="" sz="1400" b="1" i="0" dirty="0">
                <a:solidFill>
                  <a:srgbClr val="002060"/>
                </a:solidFill>
                <a:effectLst/>
              </a:rPr>
              <a:t>224.6</a:t>
            </a:r>
            <a:endParaRPr lang="" sz="1400" b="0" i="0" dirty="0">
              <a:solidFill>
                <a:srgbClr val="002060"/>
              </a:solidFill>
              <a:effectLst/>
            </a:endParaRP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7977575C-B296-D99D-432C-F3C159D4DDAC}"/>
              </a:ext>
            </a:extLst>
          </p:cNvPr>
          <p:cNvCxnSpPr/>
          <p:nvPr/>
        </p:nvCxnSpPr>
        <p:spPr>
          <a:xfrm flipV="1">
            <a:off x="10425138" y="2831217"/>
            <a:ext cx="371628" cy="139849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7350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FEE5295-D68A-4304-B4B9-32CB2D392C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8" name="Picture 4" descr="Data Analysis Banner Stock Photos, Images and Backgrounds for Free Download">
            <a:extLst>
              <a:ext uri="{FF2B5EF4-FFF2-40B4-BE49-F238E27FC236}">
                <a16:creationId xmlns:a16="http://schemas.microsoft.com/office/drawing/2014/main" id="{54E2DC2D-0E98-DEF8-D41A-54C9B068539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05E5D89-8BB5-5606-A2A6-124E113721A7}"/>
              </a:ext>
            </a:extLst>
          </p:cNvPr>
          <p:cNvSpPr txBox="1"/>
          <p:nvPr/>
        </p:nvSpPr>
        <p:spPr>
          <a:xfrm>
            <a:off x="1524000" y="2551840"/>
            <a:ext cx="9144000" cy="1754326"/>
          </a:xfrm>
          <a:prstGeom prst="rect">
            <a:avLst/>
          </a:prstGeom>
          <a:solidFill>
            <a:srgbClr val="FFFFFF">
              <a:alpha val="91000"/>
            </a:srgbClr>
          </a:solidFill>
          <a:ln w="279400" cap="sq" cmpd="thinThick" algn="ctr">
            <a:solidFill>
              <a:srgbClr val="FFFFFF">
                <a:alpha val="91000"/>
              </a:srgbClr>
            </a:solidFill>
            <a:prstDash val="solid"/>
            <a:miter lim="800000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i="0" dirty="0">
                <a:solidFill>
                  <a:srgbClr val="4B6091"/>
                </a:solidFill>
                <a:effectLst/>
                <a:latin typeface="+mj-lt"/>
                <a:ea typeface="+mj-ea"/>
                <a:cs typeface="+mj-cs"/>
              </a:rPr>
              <a:t>DATA CLEANING AND PREPARATION</a:t>
            </a:r>
            <a:endParaRPr lang="en-US" sz="4000" dirty="0">
              <a:solidFill>
                <a:srgbClr val="4B609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C2A1D85-F934-CFE9-FCE5-7F0FC4471816}"/>
              </a:ext>
            </a:extLst>
          </p:cNvPr>
          <p:cNvSpPr txBox="1"/>
          <p:nvPr/>
        </p:nvSpPr>
        <p:spPr>
          <a:xfrm>
            <a:off x="2276475" y="2247900"/>
            <a:ext cx="7581900" cy="2328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 fontAlgn="t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br>
              <a:rPr lang="en-US" sz="5600" b="0" i="0" dirty="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ea typeface="+mj-ea"/>
                <a:cs typeface="+mj-cs"/>
              </a:rPr>
            </a:br>
            <a:endParaRPr lang="en-US" sz="5600" b="0" i="0" dirty="0">
              <a:solidFill>
                <a:schemeClr val="tx1">
                  <a:lumMod val="75000"/>
                  <a:lumOff val="25000"/>
                </a:schemeClr>
              </a:solidFill>
              <a:effectLst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10887101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543719-81FF-6790-CD08-9FE8A120CD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Box 18">
            <a:extLst>
              <a:ext uri="{FF2B5EF4-FFF2-40B4-BE49-F238E27FC236}">
                <a16:creationId xmlns:a16="http://schemas.microsoft.com/office/drawing/2014/main" id="{0803E680-994D-E708-51DD-07ED81BED830}"/>
              </a:ext>
            </a:extLst>
          </p:cNvPr>
          <p:cNvSpPr txBox="1"/>
          <p:nvPr/>
        </p:nvSpPr>
        <p:spPr>
          <a:xfrm>
            <a:off x="7721057" y="3997261"/>
            <a:ext cx="4422044" cy="27238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Data Preparation Outcome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Reduced missing-data impact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Controlled extreme outliers while preserving observations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Improved statistical reliability and visual interpretability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Prepared data for EDA and future churn prediction modelling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2F1C624E-D93E-0345-8DCA-D4DC36A1AEBA}"/>
              </a:ext>
            </a:extLst>
          </p:cNvPr>
          <p:cNvSpPr txBox="1"/>
          <p:nvPr/>
        </p:nvSpPr>
        <p:spPr>
          <a:xfrm>
            <a:off x="4244158" y="194464"/>
            <a:ext cx="418932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Data Cleaning and Preparation</a:t>
            </a:r>
            <a:endParaRPr lang="LID4096" sz="20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7426AEE-489F-9A63-B2E5-76C1A6C5EA61}"/>
              </a:ext>
            </a:extLst>
          </p:cNvPr>
          <p:cNvSpPr txBox="1"/>
          <p:nvPr/>
        </p:nvSpPr>
        <p:spPr>
          <a:xfrm>
            <a:off x="499179" y="2204901"/>
            <a:ext cx="4708915" cy="20774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4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2. Outlier Treatment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IQR detection 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Winsorisation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Preserved customer behaviour patterns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Skewed variables were kept for EDA to maintain interpretability.</a:t>
            </a:r>
            <a:endParaRPr lang="" sz="14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AD5E2CF-84F4-C009-C11E-B5F34ED74C55}"/>
              </a:ext>
            </a:extLst>
          </p:cNvPr>
          <p:cNvSpPr txBox="1"/>
          <p:nvPr/>
        </p:nvSpPr>
        <p:spPr>
          <a:xfrm>
            <a:off x="509399" y="831986"/>
            <a:ext cx="3280578" cy="14001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4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1. Missing Value Treatment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Removed &gt;40% missing variables 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Median imputation- numerical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Most frequent- categorical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C03A52-EAE7-6B45-BF72-2DDDB365907E}"/>
              </a:ext>
            </a:extLst>
          </p:cNvPr>
          <p:cNvSpPr txBox="1"/>
          <p:nvPr/>
        </p:nvSpPr>
        <p:spPr>
          <a:xfrm>
            <a:off x="499179" y="5810294"/>
            <a:ext cx="3789627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" sz="1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3. Duplicate and Data Type Checks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No duplicate records identified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Data types were validated</a:t>
            </a:r>
            <a:endParaRPr lang="LID4096" sz="1600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DED43F-82BF-551E-2769-2726330270F1}"/>
              </a:ext>
            </a:extLst>
          </p:cNvPr>
          <p:cNvSpPr txBox="1"/>
          <p:nvPr/>
        </p:nvSpPr>
        <p:spPr>
          <a:xfrm>
            <a:off x="4966234" y="4051050"/>
            <a:ext cx="2745172" cy="1708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4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4. Future ML Preparation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Skewness transformation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Encoding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Scaling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Train-test split</a:t>
            </a: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543A77E2-1CF8-2CF0-C01C-40C90DC4AB4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092" b="2845"/>
          <a:stretch>
            <a:fillRect/>
          </a:stretch>
        </p:blipFill>
        <p:spPr>
          <a:xfrm>
            <a:off x="5415542" y="983153"/>
            <a:ext cx="6267059" cy="2764000"/>
          </a:xfrm>
          <a:prstGeom prst="rect">
            <a:avLst/>
          </a:prstGeom>
          <a:ln w="38100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83729E9C-CF0D-70E6-48AC-80A214071C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0764" y="4286176"/>
            <a:ext cx="2685261" cy="1372915"/>
          </a:xfrm>
          <a:prstGeom prst="rect">
            <a:avLst/>
          </a:prstGeom>
          <a:ln w="38100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142963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5AC67C4-9348-F4C4-FE21-37DCA3BD7C19}"/>
              </a:ext>
            </a:extLst>
          </p:cNvPr>
          <p:cNvSpPr txBox="1"/>
          <p:nvPr/>
        </p:nvSpPr>
        <p:spPr>
          <a:xfrm>
            <a:off x="1562856" y="203095"/>
            <a:ext cx="9502850" cy="313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ts val="1500"/>
              </a:lnSpc>
              <a:buNone/>
            </a:pPr>
            <a:r>
              <a:rPr lang="en-US" sz="20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Data Cleaning and Preparation: </a:t>
            </a:r>
            <a:r>
              <a:rPr lang="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Feature Engineering for Customer Segmentation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448A3F2-C492-B37A-8EC2-FD14C787BACA}"/>
              </a:ext>
            </a:extLst>
          </p:cNvPr>
          <p:cNvSpPr txBox="1"/>
          <p:nvPr/>
        </p:nvSpPr>
        <p:spPr>
          <a:xfrm>
            <a:off x="430306" y="577453"/>
            <a:ext cx="504142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Continuous variables were transformed into business-oriented segments to improve interpretability and support churn analysis.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FF9B6A5-D902-BA37-20E3-4ACB4DF2D004}"/>
              </a:ext>
            </a:extLst>
          </p:cNvPr>
          <p:cNvSpPr txBox="1"/>
          <p:nvPr/>
        </p:nvSpPr>
        <p:spPr>
          <a:xfrm>
            <a:off x="5862918" y="2549540"/>
            <a:ext cx="5995916" cy="25930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Key Insight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/>
              <a:t>Feature engineering transformed continuous variables into meaningful customer segments.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/>
              <a:t> Grouped features revealed clearer churn patterns across lifecycle, revenue, and device-age categories. 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/>
              <a:t>These engineered features supported both exploratory analysis and future predictive modelling.</a:t>
            </a:r>
          </a:p>
          <a:p>
            <a:pPr fontAlgn="t">
              <a:lnSpc>
                <a:spcPts val="1500"/>
              </a:lnSpc>
              <a:buNone/>
            </a:pPr>
            <a:endParaRPr lang="" sz="1050" dirty="0">
              <a:latin typeface="Segoe UI" panose="020B0502040204020203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0E3D2188-EC14-097A-0915-EBAFC31F33E7}"/>
              </a:ext>
            </a:extLst>
          </p:cNvPr>
          <p:cNvSpPr txBox="1"/>
          <p:nvPr/>
        </p:nvSpPr>
        <p:spPr>
          <a:xfrm>
            <a:off x="1875806" y="1588852"/>
            <a:ext cx="15240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</a:pP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Tenure Group</a:t>
            </a:r>
            <a:endParaRPr lang="" sz="1600" i="0" dirty="0">
              <a:solidFill>
                <a:schemeClr val="tx2">
                  <a:lumMod val="90000"/>
                  <a:lumOff val="10000"/>
                </a:schemeClr>
              </a:solidFill>
              <a:effectLst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CC6CD63-6432-99DD-6B15-3816E9D18838}"/>
              </a:ext>
            </a:extLst>
          </p:cNvPr>
          <p:cNvSpPr txBox="1"/>
          <p:nvPr/>
        </p:nvSpPr>
        <p:spPr>
          <a:xfrm>
            <a:off x="1562856" y="3571483"/>
            <a:ext cx="240296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</a:pP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Equipment Age Group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26AFFC2-2247-D088-2E29-445E7C729798}"/>
              </a:ext>
            </a:extLst>
          </p:cNvPr>
          <p:cNvSpPr txBox="1"/>
          <p:nvPr/>
        </p:nvSpPr>
        <p:spPr>
          <a:xfrm>
            <a:off x="7758283" y="743209"/>
            <a:ext cx="2025237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Revenue Group</a:t>
            </a:r>
            <a:endParaRPr lang="LID4096" sz="1600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09625562-47E9-FF4A-E92D-79285A194D65}"/>
              </a:ext>
            </a:extLst>
          </p:cNvPr>
          <p:cNvSpPr txBox="1"/>
          <p:nvPr/>
        </p:nvSpPr>
        <p:spPr>
          <a:xfrm>
            <a:off x="6030981" y="4946745"/>
            <a:ext cx="6284417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Business Impact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/>
              <a:t>Simplified complex numerical variables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/>
              <a:t>Improved customer segmentation and interpretability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/>
              <a:t>Enabled clearer identification of high-risk churn groups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400" dirty="0"/>
              <a:t>Supported more effective multivariate and predictive analysis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9C6FDD7-B84B-8481-81EA-69FE747CCBB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5002614"/>
              </p:ext>
            </p:extLst>
          </p:nvPr>
        </p:nvGraphicFramePr>
        <p:xfrm>
          <a:off x="563617" y="2027181"/>
          <a:ext cx="4639172" cy="1524000"/>
        </p:xfrm>
        <a:graphic>
          <a:graphicData uri="http://schemas.openxmlformats.org/drawingml/2006/table">
            <a:tbl>
              <a:tblPr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2592112">
                  <a:extLst>
                    <a:ext uri="{9D8B030D-6E8A-4147-A177-3AD203B41FA5}">
                      <a16:colId xmlns:a16="http://schemas.microsoft.com/office/drawing/2014/main" val="305309233"/>
                    </a:ext>
                  </a:extLst>
                </a:gridCol>
                <a:gridCol w="2047060">
                  <a:extLst>
                    <a:ext uri="{9D8B030D-6E8A-4147-A177-3AD203B41FA5}">
                      <a16:colId xmlns:a16="http://schemas.microsoft.com/office/drawing/2014/main" val="86595283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r>
                        <a:rPr lang="" sz="1400" b="1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Groups</a:t>
                      </a:r>
                      <a:endParaRPr lang="" sz="1400" b="1" i="0" dirty="0">
                        <a:solidFill>
                          <a:schemeClr val="tx2">
                            <a:lumMod val="90000"/>
                            <a:lumOff val="10000"/>
                          </a:schemeClr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b="1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Months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1344185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New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0–6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5426714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Developing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6–12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262345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Established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12–24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038048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Loyal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24+</a:t>
                      </a:r>
                      <a:endParaRPr lang="" sz="1400" b="0" i="0" dirty="0">
                        <a:solidFill>
                          <a:schemeClr val="tx2">
                            <a:lumMod val="90000"/>
                            <a:lumOff val="10000"/>
                          </a:schemeClr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70293514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0B3C42B-4784-2B12-01AF-85F75DDF874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1949297"/>
              </p:ext>
            </p:extLst>
          </p:nvPr>
        </p:nvGraphicFramePr>
        <p:xfrm>
          <a:off x="5975384" y="1142574"/>
          <a:ext cx="5653000" cy="1219200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2139901">
                  <a:extLst>
                    <a:ext uri="{9D8B030D-6E8A-4147-A177-3AD203B41FA5}">
                      <a16:colId xmlns:a16="http://schemas.microsoft.com/office/drawing/2014/main" val="4240531037"/>
                    </a:ext>
                  </a:extLst>
                </a:gridCol>
                <a:gridCol w="3513099">
                  <a:extLst>
                    <a:ext uri="{9D8B030D-6E8A-4147-A177-3AD203B41FA5}">
                      <a16:colId xmlns:a16="http://schemas.microsoft.com/office/drawing/2014/main" val="427547766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r>
                        <a:rPr lang="" sz="1400" b="1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Groups</a:t>
                      </a:r>
                      <a:endParaRPr lang="" sz="1400" b="1" i="0" dirty="0">
                        <a:solidFill>
                          <a:schemeClr val="tx2">
                            <a:lumMod val="90000"/>
                            <a:lumOff val="10000"/>
                          </a:schemeClr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b="1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Description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9142160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Low Value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Lower- spending customers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317335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Medium Value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Core revenue segment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6601743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High Value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Highest revenue contributors</a:t>
                      </a:r>
                      <a:endParaRPr lang="" sz="1400" b="0" i="0" dirty="0">
                        <a:solidFill>
                          <a:schemeClr val="tx2">
                            <a:lumMod val="90000"/>
                            <a:lumOff val="10000"/>
                          </a:schemeClr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55287185"/>
                  </a:ext>
                </a:extLst>
              </a:tr>
            </a:tbl>
          </a:graphicData>
        </a:graphic>
      </p:graphicFrame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30FAB82B-9D20-16A8-C660-70B8215B062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3144753"/>
              </p:ext>
            </p:extLst>
          </p:nvPr>
        </p:nvGraphicFramePr>
        <p:xfrm>
          <a:off x="641016" y="4152050"/>
          <a:ext cx="4561773" cy="1828800"/>
        </p:xfrm>
        <a:graphic>
          <a:graphicData uri="http://schemas.openxmlformats.org/drawingml/2006/table">
            <a:tbl>
              <a:tblPr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tableStyleId>{5940675A-B579-460E-94D1-54222C63F5DA}</a:tableStyleId>
              </a:tblPr>
              <a:tblGrid>
                <a:gridCol w="2145089">
                  <a:extLst>
                    <a:ext uri="{9D8B030D-6E8A-4147-A177-3AD203B41FA5}">
                      <a16:colId xmlns:a16="http://schemas.microsoft.com/office/drawing/2014/main" val="3339975771"/>
                    </a:ext>
                  </a:extLst>
                </a:gridCol>
                <a:gridCol w="2416684">
                  <a:extLst>
                    <a:ext uri="{9D8B030D-6E8A-4147-A177-3AD203B41FA5}">
                      <a16:colId xmlns:a16="http://schemas.microsoft.com/office/drawing/2014/main" val="334560761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r>
                        <a:rPr lang="" sz="1400" b="1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Groups</a:t>
                      </a:r>
                      <a:endParaRPr lang="" sz="1400" b="1" i="0" dirty="0">
                        <a:solidFill>
                          <a:schemeClr val="tx2">
                            <a:lumMod val="90000"/>
                            <a:lumOff val="10000"/>
                          </a:schemeClr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b="1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Device Age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48241947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Very New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0–6 months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35044423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New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6–12 months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922651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Mid-age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1–2 years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532070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Old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2–3 years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1648577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Very Old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fontAlgn="t">
                        <a:lnSpc>
                          <a:spcPts val="1500"/>
                        </a:lnSpc>
                        <a:buNone/>
                      </a:pPr>
                      <a:r>
                        <a:rPr lang="" sz="1400" dirty="0">
                          <a:solidFill>
                            <a:schemeClr val="tx2">
                              <a:lumMod val="90000"/>
                              <a:lumOff val="10000"/>
                            </a:schemeClr>
                          </a:solidFill>
                          <a:effectLst/>
                        </a:rPr>
                        <a:t>3+ years</a:t>
                      </a:r>
                      <a:endParaRPr lang="" sz="1400" b="0" i="0" dirty="0">
                        <a:solidFill>
                          <a:schemeClr val="tx2">
                            <a:lumMod val="90000"/>
                            <a:lumOff val="10000"/>
                          </a:schemeClr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939954634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2E1F45B1-0DB1-7D23-312F-776000682C78}"/>
              </a:ext>
            </a:extLst>
          </p:cNvPr>
          <p:cNvSpPr txBox="1"/>
          <p:nvPr/>
        </p:nvSpPr>
        <p:spPr>
          <a:xfrm>
            <a:off x="324097" y="6040935"/>
            <a:ext cx="5651287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4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These feature groups were selected because they represent the primary behavioural, financial, and service-related drivers of churn.</a:t>
            </a:r>
          </a:p>
        </p:txBody>
      </p:sp>
    </p:spTree>
    <p:extLst>
      <p:ext uri="{BB962C8B-B14F-4D97-AF65-F5344CB8AC3E}">
        <p14:creationId xmlns:p14="http://schemas.microsoft.com/office/powerpoint/2010/main" val="3583796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ears Background Images – Browse 1,963,068 Stock Photos, Vectors, and Video  | Adobe Stock">
            <a:extLst>
              <a:ext uri="{FF2B5EF4-FFF2-40B4-BE49-F238E27FC236}">
                <a16:creationId xmlns:a16="http://schemas.microsoft.com/office/drawing/2014/main" id="{92B63396-4437-C4F1-BCAB-0A9E2119FDA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176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217F176-D923-DB9A-0236-ABADD06FE96A}"/>
              </a:ext>
            </a:extLst>
          </p:cNvPr>
          <p:cNvSpPr txBox="1"/>
          <p:nvPr/>
        </p:nvSpPr>
        <p:spPr>
          <a:xfrm>
            <a:off x="1422856" y="2551840"/>
            <a:ext cx="9245144" cy="1754326"/>
          </a:xfrm>
          <a:prstGeom prst="rect">
            <a:avLst/>
          </a:prstGeom>
          <a:solidFill>
            <a:srgbClr val="FFFFFF">
              <a:alpha val="91000"/>
            </a:srgbClr>
          </a:solidFill>
          <a:ln w="279400" cap="sq" cmpd="thinThick" algn="ctr">
            <a:solidFill>
              <a:srgbClr val="FFFFFF">
                <a:alpha val="91000"/>
              </a:srgbClr>
            </a:solidFill>
            <a:prstDash val="solid"/>
            <a:miter lim="800000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 fontAlgn="t">
              <a:buNone/>
            </a:pPr>
            <a:r>
              <a:rPr lang="" sz="4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EDA – UNIVARIATE ANALYSIS</a:t>
            </a:r>
          </a:p>
        </p:txBody>
      </p:sp>
    </p:spTree>
    <p:extLst>
      <p:ext uri="{BB962C8B-B14F-4D97-AF65-F5344CB8AC3E}">
        <p14:creationId xmlns:p14="http://schemas.microsoft.com/office/powerpoint/2010/main" val="2488407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F3B2A2-566C-E1EE-813C-AE2CE3247B0F}"/>
              </a:ext>
            </a:extLst>
          </p:cNvPr>
          <p:cNvSpPr txBox="1"/>
          <p:nvPr/>
        </p:nvSpPr>
        <p:spPr>
          <a:xfrm>
            <a:off x="3696306" y="240024"/>
            <a:ext cx="661657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" sz="20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EDA – Univariate Analysis: Churn Distribution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2E8294B-F579-66A4-2FB3-3E5BF0A920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71" r="7877"/>
          <a:stretch>
            <a:fillRect/>
          </a:stretch>
        </p:blipFill>
        <p:spPr>
          <a:xfrm>
            <a:off x="5328053" y="1390454"/>
            <a:ext cx="6191186" cy="4462477"/>
          </a:xfrm>
          <a:prstGeom prst="rect">
            <a:avLst/>
          </a:prstGeom>
          <a:ln w="38100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6ABD0AA-7DE3-68C8-5024-CF8DD0986A87}"/>
              </a:ext>
            </a:extLst>
          </p:cNvPr>
          <p:cNvSpPr txBox="1"/>
          <p:nvPr/>
        </p:nvSpPr>
        <p:spPr>
          <a:xfrm>
            <a:off x="907770" y="1807213"/>
            <a:ext cx="3782994" cy="34270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b="1" dirty="0">
                <a:solidFill>
                  <a:srgbClr val="FFFEE8"/>
                </a:solidFill>
              </a:rPr>
              <a:t>Key Insight</a:t>
            </a:r>
            <a:endParaRPr lang="" b="1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The sampling loss rate distribution is nearly balanced, so resampling techniques such as SMOTE will be used to better balance it.</a:t>
            </a:r>
          </a:p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Stayed</a:t>
            </a:r>
            <a:r>
              <a:rPr lang="LID4096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:</a:t>
            </a:r>
            <a:r>
              <a:rPr lang="LID4096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50.4%</a:t>
            </a:r>
            <a:r>
              <a:rPr lang="en-GB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of customers</a:t>
            </a:r>
            <a:endParaRPr lang="LID4096" sz="16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  <a:p>
            <a:pPr>
              <a:lnSpc>
                <a:spcPct val="150000"/>
              </a:lnSpc>
            </a:pPr>
            <a:r>
              <a:rPr lang="en-GB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Churned</a:t>
            </a:r>
            <a:r>
              <a:rPr lang="LID4096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: 49.6%</a:t>
            </a:r>
            <a:r>
              <a:rPr lang="en-GB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of customers (</a:t>
            </a:r>
            <a:r>
              <a:rPr lang="LID4096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highlighting the need to identify key factors</a:t>
            </a:r>
            <a:r>
              <a:rPr lang="en-GB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)</a:t>
            </a:r>
            <a:r>
              <a:rPr lang="LID4096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5392189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E9FB4EB-9448-DE36-F4EC-518A77AEE7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963" y="1879081"/>
            <a:ext cx="5138327" cy="3416975"/>
          </a:xfrm>
          <a:prstGeom prst="rect">
            <a:avLst/>
          </a:prstGeom>
          <a:ln w="38100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AB81161-671E-767B-FEAE-81EE4C18807D}"/>
              </a:ext>
            </a:extLst>
          </p:cNvPr>
          <p:cNvSpPr txBox="1"/>
          <p:nvPr/>
        </p:nvSpPr>
        <p:spPr>
          <a:xfrm>
            <a:off x="1100214" y="151419"/>
            <a:ext cx="1054249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" sz="20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EDA – Univariate Analysis: Tenure (month) Distribution&amp; Tenure Customer Segmentation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9726F6-65CC-4043-D388-E04E1799F9F8}"/>
              </a:ext>
            </a:extLst>
          </p:cNvPr>
          <p:cNvSpPr txBox="1"/>
          <p:nvPr/>
        </p:nvSpPr>
        <p:spPr>
          <a:xfrm>
            <a:off x="318734" y="797598"/>
            <a:ext cx="5138327" cy="102335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ts val="1500"/>
              </a:lnSpc>
              <a:buNone/>
            </a:pPr>
            <a:r>
              <a:rPr lang="" b="1" dirty="0">
                <a:solidFill>
                  <a:srgbClr val="FFFEE8"/>
                </a:solidFill>
              </a:rPr>
              <a:t>Key Insight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1" i="0" dirty="0">
                <a:solidFill>
                  <a:schemeClr val="bg2">
                    <a:lumMod val="10000"/>
                  </a:schemeClr>
                </a:solidFill>
                <a:effectLst/>
              </a:rPr>
              <a:t>Right-skewed</a:t>
            </a:r>
            <a:r>
              <a:rPr lang="" sz="1600" b="0" i="0" dirty="0">
                <a:solidFill>
                  <a:schemeClr val="bg2">
                    <a:lumMod val="10000"/>
                  </a:schemeClr>
                </a:solidFill>
                <a:effectLst/>
              </a:rPr>
              <a:t> distribution (mean &gt; median)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bg2">
                    <a:lumMod val="10000"/>
                  </a:schemeClr>
                </a:solidFill>
                <a:effectLst/>
              </a:rPr>
              <a:t>Most customers are between </a:t>
            </a:r>
            <a:r>
              <a:rPr lang="" sz="1600" b="1" i="0" dirty="0">
                <a:solidFill>
                  <a:schemeClr val="bg2">
                    <a:lumMod val="10000"/>
                  </a:schemeClr>
                </a:solidFill>
                <a:effectLst/>
              </a:rPr>
              <a:t>8 </a:t>
            </a:r>
            <a:r>
              <a:rPr lang="" sz="1600" i="0" dirty="0">
                <a:solidFill>
                  <a:schemeClr val="bg2">
                    <a:lumMod val="10000"/>
                  </a:schemeClr>
                </a:solidFill>
                <a:effectLst/>
              </a:rPr>
              <a:t>and</a:t>
            </a:r>
            <a:r>
              <a:rPr lang="" sz="1600" b="1" i="0" dirty="0">
                <a:solidFill>
                  <a:schemeClr val="bg2">
                    <a:lumMod val="10000"/>
                  </a:schemeClr>
                </a:solidFill>
                <a:effectLst/>
              </a:rPr>
              <a:t> 20 months.</a:t>
            </a:r>
            <a:endParaRPr lang="" sz="1600" b="0" i="0" dirty="0">
              <a:solidFill>
                <a:schemeClr val="bg2">
                  <a:lumMod val="10000"/>
                </a:schemeClr>
              </a:solidFill>
              <a:effectLst/>
            </a:endParaRP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AAEC377-A522-A048-4A67-CE42CDDD1800}"/>
              </a:ext>
            </a:extLst>
          </p:cNvPr>
          <p:cNvSpPr/>
          <p:nvPr/>
        </p:nvSpPr>
        <p:spPr>
          <a:xfrm>
            <a:off x="1227350" y="3930996"/>
            <a:ext cx="1002416" cy="101222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FBCC405-A8B8-CB31-7076-111443418296}"/>
              </a:ext>
            </a:extLst>
          </p:cNvPr>
          <p:cNvSpPr txBox="1"/>
          <p:nvPr/>
        </p:nvSpPr>
        <p:spPr>
          <a:xfrm>
            <a:off x="198865" y="5405705"/>
            <a:ext cx="566545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The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long right tail </a:t>
            </a: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(up to 60 months) reflects a segment of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highly loyal customers with long-standing subscriptions</a:t>
            </a:r>
            <a:r>
              <a:rPr lang="" sz="1600" b="0" i="0" dirty="0">
                <a:effectLst/>
              </a:rPr>
              <a:t>.</a:t>
            </a:r>
            <a:r>
              <a:rPr lang="en-GB" sz="1600" dirty="0"/>
              <a:t> </a:t>
            </a:r>
            <a:endParaRPr lang="" sz="1600" b="0" i="0" dirty="0">
              <a:effectLst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56A5541-9013-E711-9405-BF041F05FE45}"/>
              </a:ext>
            </a:extLst>
          </p:cNvPr>
          <p:cNvSpPr txBox="1"/>
          <p:nvPr/>
        </p:nvSpPr>
        <p:spPr>
          <a:xfrm>
            <a:off x="352963" y="6174044"/>
            <a:ext cx="1190024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600" dirty="0">
                <a:solidFill>
                  <a:schemeClr val="tx2">
                    <a:lumMod val="75000"/>
                    <a:lumOff val="25000"/>
                  </a:schemeClr>
                </a:solidFill>
              </a:rPr>
              <a:t>Most customers are in the early tenure stages, with relatively few progressing to long-term loyalty, highlighting a retention challenge.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D8A16D86-6D11-B551-7686-67A16073C48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7344" y="987748"/>
            <a:ext cx="5238332" cy="3843343"/>
          </a:xfrm>
          <a:prstGeom prst="rect">
            <a:avLst/>
          </a:prstGeom>
          <a:ln w="38100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A58E0D4C-C25B-0C9D-0323-69FA22BEF4F2}"/>
              </a:ext>
            </a:extLst>
          </p:cNvPr>
          <p:cNvSpPr txBox="1"/>
          <p:nvPr/>
        </p:nvSpPr>
        <p:spPr>
          <a:xfrm>
            <a:off x="6237344" y="4831091"/>
            <a:ext cx="553108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The majority are in the </a:t>
            </a:r>
            <a:r>
              <a:rPr lang="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developing stage (42,868 customers) and the new stage (32,443).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Very few reach the </a:t>
            </a:r>
            <a:r>
              <a:rPr lang="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loyal stage (~5,665 customers)</a:t>
            </a:r>
            <a:endParaRPr lang="" sz="1600" dirty="0">
              <a:solidFill>
                <a:schemeClr val="tx2">
                  <a:lumMod val="90000"/>
                  <a:lumOff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3938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3C0548-C075-08C9-0708-3CCBE05D17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F8F9FB8-9CD0-6516-A5ED-53AC1DDF96B7}"/>
              </a:ext>
            </a:extLst>
          </p:cNvPr>
          <p:cNvSpPr txBox="1"/>
          <p:nvPr/>
        </p:nvSpPr>
        <p:spPr>
          <a:xfrm>
            <a:off x="381482" y="116413"/>
            <a:ext cx="1084501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" sz="20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EDA – Univariate Analysis: Equipment Days Distribution &amp; Equipment Age Group Disribution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40F52C1C-D6D8-1E1F-DE09-C519ECB54E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17" y="2031531"/>
            <a:ext cx="4718569" cy="3231020"/>
          </a:xfrm>
          <a:prstGeom prst="rect">
            <a:avLst/>
          </a:prstGeom>
          <a:ln w="28575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4717F5F9-5965-A211-4913-5DB363EF86A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7022" y="2011555"/>
            <a:ext cx="6611388" cy="3250996"/>
          </a:xfrm>
          <a:prstGeom prst="rect">
            <a:avLst/>
          </a:prstGeom>
          <a:ln w="28575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EF201FC-EFA1-E576-2351-507F2239E567}"/>
              </a:ext>
            </a:extLst>
          </p:cNvPr>
          <p:cNvSpPr txBox="1"/>
          <p:nvPr/>
        </p:nvSpPr>
        <p:spPr>
          <a:xfrm>
            <a:off x="172792" y="741380"/>
            <a:ext cx="4767945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</a:pPr>
            <a:r>
              <a:rPr lang="" b="1" dirty="0">
                <a:solidFill>
                  <a:srgbClr val="FFFEE8"/>
                </a:solidFill>
              </a:rPr>
              <a:t>Key Insight</a:t>
            </a:r>
          </a:p>
          <a:p>
            <a:pPr fontAlgn="t">
              <a:lnSpc>
                <a:spcPct val="150000"/>
              </a:lnSpc>
            </a:pP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Right-skewed</a:t>
            </a:r>
            <a:r>
              <a:rPr lang="" sz="1600" b="0" i="0" dirty="0">
                <a:effectLst/>
              </a:rPr>
              <a:t> distribution (mean &gt; median). Most equipment is aged between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200</a:t>
            </a:r>
            <a:r>
              <a:rPr lang="" sz="1600" b="1" i="0" dirty="0">
                <a:effectLst/>
              </a:rPr>
              <a:t> </a:t>
            </a:r>
            <a:r>
              <a:rPr lang="" sz="1600" i="0" dirty="0">
                <a:effectLst/>
              </a:rPr>
              <a:t>and</a:t>
            </a:r>
            <a:r>
              <a:rPr lang="" sz="1600" b="1" i="0" dirty="0">
                <a:effectLst/>
              </a:rPr>
              <a:t>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400 days</a:t>
            </a:r>
            <a:r>
              <a:rPr lang="" sz="1600" b="1" i="0" dirty="0">
                <a:effectLst/>
              </a:rPr>
              <a:t>.</a:t>
            </a:r>
            <a:endParaRPr lang="" sz="1600" b="0" i="0" dirty="0"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74AE4B-AD4B-E05E-E98F-904F09E142CF}"/>
              </a:ext>
            </a:extLst>
          </p:cNvPr>
          <p:cNvSpPr txBox="1"/>
          <p:nvPr/>
        </p:nvSpPr>
        <p:spPr>
          <a:xfrm>
            <a:off x="5257022" y="855077"/>
            <a:ext cx="607387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The majority of customers use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new </a:t>
            </a:r>
            <a:r>
              <a:rPr lang="" sz="160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or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 mid-aged devices (~70%)</a:t>
            </a:r>
            <a:r>
              <a:rPr lang="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. </a:t>
            </a: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Very few use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very old devices (~1.6%).</a:t>
            </a:r>
            <a:endParaRPr lang="" sz="1600" b="0" i="0" dirty="0">
              <a:solidFill>
                <a:schemeClr val="tx2">
                  <a:lumMod val="90000"/>
                  <a:lumOff val="10000"/>
                </a:schemeClr>
              </a:solidFill>
              <a:effectLst/>
            </a:endParaRP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210722A-4874-3D1B-BC19-6142C32629CF}"/>
              </a:ext>
            </a:extLst>
          </p:cNvPr>
          <p:cNvSpPr/>
          <p:nvPr/>
        </p:nvSpPr>
        <p:spPr>
          <a:xfrm>
            <a:off x="1339816" y="3429000"/>
            <a:ext cx="440086" cy="1460540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A2CA407-676B-0CB2-F19C-C8D7FBA85B6B}"/>
              </a:ext>
            </a:extLst>
          </p:cNvPr>
          <p:cNvSpPr txBox="1"/>
          <p:nvPr/>
        </p:nvSpPr>
        <p:spPr>
          <a:xfrm>
            <a:off x="138139" y="5426046"/>
            <a:ext cx="4753222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The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mean </a:t>
            </a:r>
            <a:r>
              <a:rPr lang="" sz="160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is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 higher </a:t>
            </a:r>
            <a:r>
              <a:rPr lang="" sz="160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than the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median</a:t>
            </a: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, indicating a smaller group of customers with much older devices.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1F676D1-6EB0-88D9-12E9-7C8AB58C4F68}"/>
              </a:ext>
            </a:extLst>
          </p:cNvPr>
          <p:cNvSpPr txBox="1"/>
          <p:nvPr/>
        </p:nvSpPr>
        <p:spPr>
          <a:xfrm>
            <a:off x="5257022" y="5402758"/>
            <a:ext cx="625899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</a:pPr>
            <a:r>
              <a:rPr lang="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Business Implication</a:t>
            </a:r>
            <a:endParaRPr lang="" sz="1600" b="0" i="0" dirty="0">
              <a:solidFill>
                <a:schemeClr val="tx2">
                  <a:lumMod val="90000"/>
                  <a:lumOff val="10000"/>
                </a:schemeClr>
              </a:solidFill>
              <a:effectLst/>
            </a:endParaRPr>
          </a:p>
          <a:p>
            <a:pPr fontAlgn="t">
              <a:lnSpc>
                <a:spcPct val="150000"/>
              </a:lnSpc>
              <a:buNone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Customer numbers decline as device age increases, indicating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regular device replacement </a:t>
            </a: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or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upgrade behaviour</a:t>
            </a: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305475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531B12-4D21-20FB-5F6B-004293E609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6AEDCA-89FB-71C6-DB02-91D863E52A6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937"/>
          <a:stretch>
            <a:fillRect/>
          </a:stretch>
        </p:blipFill>
        <p:spPr>
          <a:xfrm>
            <a:off x="282235" y="2170531"/>
            <a:ext cx="5665605" cy="3429005"/>
          </a:xfrm>
          <a:prstGeom prst="rect">
            <a:avLst/>
          </a:prstGeom>
          <a:ln w="38100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B06B7CE5-26A6-7716-20D6-E0C56B264EE5}"/>
              </a:ext>
            </a:extLst>
          </p:cNvPr>
          <p:cNvSpPr txBox="1"/>
          <p:nvPr/>
        </p:nvSpPr>
        <p:spPr>
          <a:xfrm>
            <a:off x="3275798" y="220974"/>
            <a:ext cx="571046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" sz="20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EDA – Univariate Analysis: Revenue Distribution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69F23C-B7C1-CCA8-3BAC-600B379FD0FC}"/>
              </a:ext>
            </a:extLst>
          </p:cNvPr>
          <p:cNvSpPr txBox="1"/>
          <p:nvPr/>
        </p:nvSpPr>
        <p:spPr>
          <a:xfrm>
            <a:off x="218665" y="421029"/>
            <a:ext cx="6138125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</a:pPr>
            <a:r>
              <a:rPr lang="" b="1" dirty="0">
                <a:solidFill>
                  <a:srgbClr val="FFFEE8"/>
                </a:solidFill>
              </a:rPr>
              <a:t>Key Insight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dirty="0"/>
              <a:t>Revenue is </a:t>
            </a:r>
            <a:r>
              <a:rPr lang="" sz="1600" b="1" dirty="0"/>
              <a:t>positively skewed</a:t>
            </a:r>
            <a:r>
              <a:rPr lang="" sz="1600" dirty="0"/>
              <a:t> (</a:t>
            </a:r>
            <a:r>
              <a:rPr lang="" sz="1600" i="1" dirty="0"/>
              <a:t>mean &gt; median</a:t>
            </a:r>
            <a:r>
              <a:rPr lang="" sz="1600" dirty="0"/>
              <a:t>), indicating a small group of higher-spending customers.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6BCF07C7-C375-EE32-3F49-AEEB02A15796}"/>
              </a:ext>
            </a:extLst>
          </p:cNvPr>
          <p:cNvSpPr/>
          <p:nvPr/>
        </p:nvSpPr>
        <p:spPr>
          <a:xfrm>
            <a:off x="2215298" y="4287441"/>
            <a:ext cx="1060499" cy="1038704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51F09FCC-BAB9-33FA-0FD5-73E9738D84CB}"/>
              </a:ext>
            </a:extLst>
          </p:cNvPr>
          <p:cNvSpPr txBox="1"/>
          <p:nvPr/>
        </p:nvSpPr>
        <p:spPr>
          <a:xfrm>
            <a:off x="208731" y="1650732"/>
            <a:ext cx="607960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Most customers generate £30–£60 in monthly revenue</a:t>
            </a:r>
            <a:endParaRPr lang="" sz="1600" b="0" i="0" dirty="0">
              <a:effectLst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0D501AA-D697-23D1-6EB4-80E49BD7AFD7}"/>
              </a:ext>
            </a:extLst>
          </p:cNvPr>
          <p:cNvSpPr txBox="1"/>
          <p:nvPr/>
        </p:nvSpPr>
        <p:spPr>
          <a:xfrm>
            <a:off x="7013390" y="4493677"/>
            <a:ext cx="4812851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Medium-value customers </a:t>
            </a:r>
            <a:r>
              <a:rPr lang="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form the largest segment (</a:t>
            </a:r>
            <a:r>
              <a:rPr lang="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51.2%</a:t>
            </a:r>
            <a:r>
              <a:rPr lang="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).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High-value customers </a:t>
            </a:r>
            <a:r>
              <a:rPr lang="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account for </a:t>
            </a:r>
            <a:r>
              <a:rPr lang="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33.3%</a:t>
            </a:r>
            <a:r>
              <a:rPr lang="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 of the customer base.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Low-value customers </a:t>
            </a:r>
            <a:r>
              <a:rPr lang="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represent only </a:t>
            </a:r>
            <a:r>
              <a:rPr lang="" sz="16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15.6%</a:t>
            </a:r>
            <a:r>
              <a:rPr lang="" sz="1600" dirty="0">
                <a:solidFill>
                  <a:schemeClr val="tx2">
                    <a:lumMod val="90000"/>
                    <a:lumOff val="10000"/>
                  </a:schemeClr>
                </a:solidFill>
              </a:rPr>
              <a:t>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8FDC470-D0E3-F975-D303-BA5F2EF001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50868" y="1007228"/>
            <a:ext cx="3580609" cy="3486449"/>
          </a:xfrm>
          <a:prstGeom prst="rect">
            <a:avLst/>
          </a:prstGeom>
          <a:ln w="38100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E064BA6-465A-FDB4-C267-7DAED9D58A7C}"/>
              </a:ext>
            </a:extLst>
          </p:cNvPr>
          <p:cNvSpPr txBox="1"/>
          <p:nvPr/>
        </p:nvSpPr>
        <p:spPr>
          <a:xfrm>
            <a:off x="365759" y="5657671"/>
            <a:ext cx="6827195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Business Implication</a:t>
            </a:r>
          </a:p>
          <a:p>
            <a:pPr fontAlgn="t">
              <a:lnSpc>
                <a:spcPct val="150000"/>
              </a:lnSpc>
              <a:buNone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High-value customers represent a smaller but strategically important segment and should be prioritised in retention initiatives.</a:t>
            </a:r>
          </a:p>
        </p:txBody>
      </p:sp>
    </p:spTree>
    <p:extLst>
      <p:ext uri="{BB962C8B-B14F-4D97-AF65-F5344CB8AC3E}">
        <p14:creationId xmlns:p14="http://schemas.microsoft.com/office/powerpoint/2010/main" val="30715242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B49C9C-BDAC-53B2-F7B6-3E9601F527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Gears Background Images – Browse 1,963,068 Stock Photos, Vectors, and Video  | Adobe Stock">
            <a:extLst>
              <a:ext uri="{FF2B5EF4-FFF2-40B4-BE49-F238E27FC236}">
                <a16:creationId xmlns:a16="http://schemas.microsoft.com/office/drawing/2014/main" id="{8587B877-751F-956D-291E-7ED607704C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11765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087A962-C999-3614-7FE0-A1E8113D3ACB}"/>
              </a:ext>
            </a:extLst>
          </p:cNvPr>
          <p:cNvSpPr txBox="1"/>
          <p:nvPr/>
        </p:nvSpPr>
        <p:spPr>
          <a:xfrm>
            <a:off x="1422856" y="2551840"/>
            <a:ext cx="9245144" cy="1754326"/>
          </a:xfrm>
          <a:prstGeom prst="rect">
            <a:avLst/>
          </a:prstGeom>
          <a:solidFill>
            <a:srgbClr val="FFFFFF">
              <a:alpha val="91000"/>
            </a:srgbClr>
          </a:solidFill>
          <a:ln w="279400" cap="sq" cmpd="thinThick" algn="ctr">
            <a:solidFill>
              <a:srgbClr val="FFFFFF">
                <a:alpha val="91000"/>
              </a:srgbClr>
            </a:solidFill>
            <a:prstDash val="solid"/>
            <a:miter lim="800000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algn="ctr" fontAlgn="t">
              <a:buNone/>
            </a:pPr>
            <a:r>
              <a:rPr lang="" sz="4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EDA – MULTIVARIATE  ANALYSIS</a:t>
            </a:r>
          </a:p>
        </p:txBody>
      </p:sp>
    </p:spTree>
    <p:extLst>
      <p:ext uri="{BB962C8B-B14F-4D97-AF65-F5344CB8AC3E}">
        <p14:creationId xmlns:p14="http://schemas.microsoft.com/office/powerpoint/2010/main" val="7625313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55D5561-8EF1-4CC1-3FC4-E7E570144B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8695" y="1417320"/>
            <a:ext cx="6116082" cy="3714953"/>
          </a:xfrm>
          <a:prstGeom prst="rect">
            <a:avLst/>
          </a:prstGeom>
          <a:ln w="38100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531DBD-79E4-CB83-5FFD-2FBFC4ABA11D}"/>
              </a:ext>
            </a:extLst>
          </p:cNvPr>
          <p:cNvSpPr txBox="1"/>
          <p:nvPr/>
        </p:nvSpPr>
        <p:spPr>
          <a:xfrm>
            <a:off x="557993" y="893379"/>
            <a:ext cx="4450425" cy="34624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b="1" i="0" dirty="0">
                <a:solidFill>
                  <a:srgbClr val="FFFEE8"/>
                </a:solidFill>
                <a:effectLst/>
              </a:rPr>
              <a:t>Key Insights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1" i="0" dirty="0">
                <a:solidFill>
                  <a:srgbClr val="163E64"/>
                </a:solidFill>
                <a:effectLst/>
              </a:rPr>
              <a:t>Developing customers have the highest churn rate (51.8%).</a:t>
            </a:r>
            <a:endParaRPr lang="" sz="1600" b="0" i="0" dirty="0">
              <a:solidFill>
                <a:srgbClr val="163E64"/>
              </a:solidFill>
              <a:effectLst/>
            </a:endParaRP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rgbClr val="163E64"/>
                </a:solidFill>
                <a:effectLst/>
              </a:rPr>
              <a:t>Churn remains high for </a:t>
            </a:r>
            <a:r>
              <a:rPr lang="" sz="1600" b="1" i="0" dirty="0">
                <a:solidFill>
                  <a:srgbClr val="163E64"/>
                </a:solidFill>
                <a:effectLst/>
              </a:rPr>
              <a:t>Established customers (50.0%)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1" i="0" dirty="0">
                <a:solidFill>
                  <a:srgbClr val="163E64"/>
                </a:solidFill>
                <a:effectLst/>
              </a:rPr>
              <a:t>New (46.8%)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 and </a:t>
            </a:r>
            <a:r>
              <a:rPr lang="" sz="1600" b="1" i="0" dirty="0">
                <a:solidFill>
                  <a:srgbClr val="163E64"/>
                </a:solidFill>
                <a:effectLst/>
              </a:rPr>
              <a:t>Loyal customers (47.3%)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 show slightly lower churn.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rgbClr val="163E64"/>
                </a:solidFill>
                <a:effectLst/>
              </a:rPr>
              <a:t>Churn varies only slightly across lifecycle stages.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95A628B-3A4F-2DB8-3D12-9A4605D8AC00}"/>
              </a:ext>
            </a:extLst>
          </p:cNvPr>
          <p:cNvSpPr txBox="1"/>
          <p:nvPr/>
        </p:nvSpPr>
        <p:spPr>
          <a:xfrm>
            <a:off x="557993" y="4783735"/>
            <a:ext cx="6095306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800" b="1" i="0" dirty="0">
                <a:solidFill>
                  <a:srgbClr val="163E64"/>
                </a:solidFill>
                <a:effectLst/>
              </a:rPr>
              <a:t>Business Implication</a:t>
            </a:r>
          </a:p>
          <a:p>
            <a:pPr fontAlgn="t">
              <a:lnSpc>
                <a:spcPct val="150000"/>
              </a:lnSpc>
              <a:buNone/>
            </a:pPr>
            <a:r>
              <a:rPr lang="" sz="1600" i="0" dirty="0">
                <a:solidFill>
                  <a:srgbClr val="163E64"/>
                </a:solidFill>
                <a:effectLst/>
              </a:rPr>
              <a:t>Developing and Established customers should be prioritised for retention efforts.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19187B2-061D-3C29-F833-C792654D7A52}"/>
              </a:ext>
            </a:extLst>
          </p:cNvPr>
          <p:cNvSpPr txBox="1"/>
          <p:nvPr/>
        </p:nvSpPr>
        <p:spPr>
          <a:xfrm>
            <a:off x="3104266" y="327620"/>
            <a:ext cx="6587105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" sz="20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EDA – Multivariate Analysis: Churn vs Tenure Group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BE242B49-3ED2-69CB-4703-2C8E201EBF9F}"/>
              </a:ext>
            </a:extLst>
          </p:cNvPr>
          <p:cNvSpPr/>
          <p:nvPr/>
        </p:nvSpPr>
        <p:spPr>
          <a:xfrm>
            <a:off x="7165571" y="1658389"/>
            <a:ext cx="1246909" cy="3433156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9544967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EF19E7F-7B4E-8798-E905-27FC3C504B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3761" y="1254525"/>
            <a:ext cx="7373642" cy="3978185"/>
          </a:xfrm>
          <a:prstGeom prst="rect">
            <a:avLst/>
          </a:prstGeom>
          <a:ln w="38100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B42CE4E-6AEA-9236-21BE-6CC9AAFE4B0B}"/>
              </a:ext>
            </a:extLst>
          </p:cNvPr>
          <p:cNvSpPr txBox="1"/>
          <p:nvPr/>
        </p:nvSpPr>
        <p:spPr>
          <a:xfrm>
            <a:off x="420831" y="678417"/>
            <a:ext cx="3369771" cy="56784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b="1" i="0" dirty="0">
                <a:solidFill>
                  <a:srgbClr val="FFFEE8"/>
                </a:solidFill>
                <a:effectLst/>
              </a:rPr>
              <a:t>Key Insights</a:t>
            </a:r>
          </a:p>
          <a:p>
            <a:pPr fontAlgn="t">
              <a:lnSpc>
                <a:spcPct val="150000"/>
              </a:lnSpc>
            </a:pPr>
            <a:r>
              <a:rPr lang="" sz="1600" b="1" i="0" dirty="0">
                <a:solidFill>
                  <a:srgbClr val="163E64"/>
                </a:solidFill>
                <a:effectLst/>
              </a:rPr>
              <a:t>Churn increases consistently with equipment age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, rising from </a:t>
            </a:r>
            <a:r>
              <a:rPr lang="" sz="1600" b="1" i="0" dirty="0">
                <a:solidFill>
                  <a:srgbClr val="163E64"/>
                </a:solidFill>
                <a:effectLst/>
              </a:rPr>
              <a:t>41.8%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 for very new devices to </a:t>
            </a:r>
            <a:r>
              <a:rPr lang="" sz="1600" b="1" i="0" dirty="0">
                <a:solidFill>
                  <a:srgbClr val="163E64"/>
                </a:solidFill>
                <a:effectLst/>
              </a:rPr>
              <a:t>60.1%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 for very old devices.</a:t>
            </a:r>
          </a:p>
          <a:p>
            <a:pPr fontAlgn="t">
              <a:lnSpc>
                <a:spcPct val="150000"/>
              </a:lnSpc>
            </a:pPr>
            <a:r>
              <a:rPr lang="" sz="1600" b="0" i="0" dirty="0">
                <a:solidFill>
                  <a:srgbClr val="163E64"/>
                </a:solidFill>
                <a:effectLst/>
              </a:rPr>
              <a:t>The largest increase occurs between </a:t>
            </a:r>
            <a:r>
              <a:rPr lang="" sz="1600" b="1" i="0" dirty="0">
                <a:solidFill>
                  <a:srgbClr val="163E64"/>
                </a:solidFill>
                <a:effectLst/>
              </a:rPr>
              <a:t>new (46.9%)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 and </a:t>
            </a:r>
            <a:r>
              <a:rPr lang="" sz="1600" b="1" i="0" dirty="0">
                <a:solidFill>
                  <a:srgbClr val="163E64"/>
                </a:solidFill>
                <a:effectLst/>
              </a:rPr>
              <a:t>mid-age devices (53.9%)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, indicating a key risk period.</a:t>
            </a:r>
          </a:p>
          <a:p>
            <a:pPr fontAlgn="t">
              <a:lnSpc>
                <a:spcPct val="150000"/>
              </a:lnSpc>
            </a:pPr>
            <a:r>
              <a:rPr lang="" sz="1600" b="0" i="0" dirty="0">
                <a:solidFill>
                  <a:srgbClr val="163E64"/>
                </a:solidFill>
                <a:effectLst/>
              </a:rPr>
              <a:t>Customers using devices older than </a:t>
            </a:r>
            <a:r>
              <a:rPr lang="" sz="1600" b="1" i="0" dirty="0">
                <a:solidFill>
                  <a:srgbClr val="163E64"/>
                </a:solidFill>
                <a:effectLst/>
              </a:rPr>
              <a:t>2 years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 exhibit churn rates above </a:t>
            </a:r>
            <a:r>
              <a:rPr lang="" sz="1600" b="1" i="0" dirty="0">
                <a:solidFill>
                  <a:srgbClr val="163E64"/>
                </a:solidFill>
                <a:effectLst/>
              </a:rPr>
              <a:t>57%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.</a:t>
            </a:r>
          </a:p>
          <a:p>
            <a:pPr fontAlgn="t">
              <a:lnSpc>
                <a:spcPct val="150000"/>
              </a:lnSpc>
            </a:pPr>
            <a:endParaRPr lang="" sz="1600" b="0" i="0" dirty="0">
              <a:solidFill>
                <a:srgbClr val="163E64"/>
              </a:solidFill>
              <a:effectLst/>
            </a:endParaRPr>
          </a:p>
          <a:p>
            <a:pPr fontAlgn="t">
              <a:lnSpc>
                <a:spcPct val="150000"/>
              </a:lnSpc>
            </a:pPr>
            <a:r>
              <a:rPr lang="" sz="1600" b="0" i="0" dirty="0">
                <a:solidFill>
                  <a:srgbClr val="163E64"/>
                </a:solidFill>
                <a:effectLst/>
              </a:rPr>
              <a:t>Equipment age appears to be a strong predictor of customer attrition.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DD62B79-CCBC-7E54-9E8C-C5D21F173797}"/>
              </a:ext>
            </a:extLst>
          </p:cNvPr>
          <p:cNvSpPr txBox="1"/>
          <p:nvPr/>
        </p:nvSpPr>
        <p:spPr>
          <a:xfrm>
            <a:off x="3707476" y="5364316"/>
            <a:ext cx="7064778" cy="12464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800" b="1" i="0" dirty="0">
                <a:solidFill>
                  <a:srgbClr val="163E64"/>
                </a:solidFill>
                <a:effectLst/>
              </a:rPr>
              <a:t>Business Implication</a:t>
            </a:r>
          </a:p>
          <a:p>
            <a:pPr fontAlgn="t">
              <a:lnSpc>
                <a:spcPct val="150000"/>
              </a:lnSpc>
              <a:buNone/>
            </a:pPr>
            <a:r>
              <a:rPr lang="" sz="1600" i="0" dirty="0">
                <a:solidFill>
                  <a:srgbClr val="163E64"/>
                </a:solidFill>
                <a:effectLst/>
              </a:rPr>
              <a:t>Older-device customers are significantly more likely to churn, making device upgrade and replacement programmes a priority for retention strategies.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8D610FD-AA30-E5B2-519F-490CA806B94D}"/>
              </a:ext>
            </a:extLst>
          </p:cNvPr>
          <p:cNvSpPr txBox="1"/>
          <p:nvPr/>
        </p:nvSpPr>
        <p:spPr>
          <a:xfrm>
            <a:off x="2540922" y="182024"/>
            <a:ext cx="7904019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buNone/>
            </a:pPr>
            <a:r>
              <a:rPr lang="" sz="20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EDA – Multivariate Analysis: Churn rate vs Equipment Age Group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19910AEE-98C9-2E24-D2FB-CDCCBCE46D90}"/>
              </a:ext>
            </a:extLst>
          </p:cNvPr>
          <p:cNvSpPr/>
          <p:nvPr/>
        </p:nvSpPr>
        <p:spPr>
          <a:xfrm>
            <a:off x="10733198" y="1330036"/>
            <a:ext cx="679688" cy="430306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BA5C84B-43D8-4A31-B335-68B0D7C90B92}"/>
              </a:ext>
            </a:extLst>
          </p:cNvPr>
          <p:cNvSpPr/>
          <p:nvPr/>
        </p:nvSpPr>
        <p:spPr>
          <a:xfrm rot="19804156">
            <a:off x="6344626" y="2712734"/>
            <a:ext cx="2509556" cy="623321"/>
          </a:xfrm>
          <a:prstGeom prst="round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LID4096"/>
          </a:p>
        </p:txBody>
      </p:sp>
    </p:spTree>
    <p:extLst>
      <p:ext uri="{BB962C8B-B14F-4D97-AF65-F5344CB8AC3E}">
        <p14:creationId xmlns:p14="http://schemas.microsoft.com/office/powerpoint/2010/main" val="1310037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D167873-8F04-4EFD-8DBB-D272F6219C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3801" y="1111514"/>
            <a:ext cx="7716870" cy="4057841"/>
          </a:xfrm>
          <a:prstGeom prst="rect">
            <a:avLst/>
          </a:prstGeom>
          <a:ln w="19050" cap="sq">
            <a:solidFill>
              <a:schemeClr val="tx2">
                <a:lumMod val="90000"/>
                <a:lumOff val="10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DE69C0-E8BD-01C1-10D0-7BFD8CAAA4C2}"/>
              </a:ext>
            </a:extLst>
          </p:cNvPr>
          <p:cNvSpPr txBox="1"/>
          <p:nvPr/>
        </p:nvSpPr>
        <p:spPr>
          <a:xfrm>
            <a:off x="1700616" y="159223"/>
            <a:ext cx="937697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>
              <a:buNone/>
            </a:pPr>
            <a:r>
              <a:rPr lang="" sz="18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EDA – Multivariate Analysis: Churn Rate by </a:t>
            </a:r>
            <a:r>
              <a:rPr lang="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Equipment Age &amp; Tenure Group</a:t>
            </a:r>
            <a:endParaRPr lang="" sz="1800" b="1" i="0" dirty="0">
              <a:solidFill>
                <a:schemeClr val="tx2">
                  <a:lumMod val="90000"/>
                  <a:lumOff val="10000"/>
                </a:schemeClr>
              </a:solidFill>
              <a:effectLst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A198AE3-95CB-6F96-1003-6DB8D8ACFD7B}"/>
              </a:ext>
            </a:extLst>
          </p:cNvPr>
          <p:cNvSpPr txBox="1"/>
          <p:nvPr/>
        </p:nvSpPr>
        <p:spPr>
          <a:xfrm>
            <a:off x="179751" y="650967"/>
            <a:ext cx="3560976" cy="56784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b="1" i="0" dirty="0">
                <a:solidFill>
                  <a:srgbClr val="FFFEE8"/>
                </a:solidFill>
                <a:effectLst/>
              </a:rPr>
              <a:t>Key Insights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1" i="0" dirty="0">
                <a:solidFill>
                  <a:srgbClr val="163E64"/>
                </a:solidFill>
                <a:effectLst/>
              </a:rPr>
              <a:t>Equipment age is a stronger churn driver than tenure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, with churn increasing substantially as devices become older.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rgbClr val="163E64"/>
                </a:solidFill>
                <a:effectLst/>
              </a:rPr>
              <a:t>The </a:t>
            </a:r>
            <a:r>
              <a:rPr lang="" sz="1600" b="1" i="0" dirty="0">
                <a:solidFill>
                  <a:srgbClr val="163E64"/>
                </a:solidFill>
                <a:effectLst/>
              </a:rPr>
              <a:t>lowest churn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 occurs among </a:t>
            </a:r>
            <a:r>
              <a:rPr lang="" sz="1600" b="1" i="0" dirty="0">
                <a:solidFill>
                  <a:srgbClr val="163E64"/>
                </a:solidFill>
                <a:effectLst/>
              </a:rPr>
              <a:t>Loyal customers with very new devices (31.1%)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rgbClr val="163E64"/>
                </a:solidFill>
                <a:effectLst/>
              </a:rPr>
              <a:t>The </a:t>
            </a:r>
            <a:r>
              <a:rPr lang="" sz="1600" b="1" i="0" dirty="0">
                <a:solidFill>
                  <a:srgbClr val="163E64"/>
                </a:solidFill>
                <a:effectLst/>
              </a:rPr>
              <a:t>highest churn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 occurs among </a:t>
            </a:r>
            <a:r>
              <a:rPr lang="" sz="1600" b="1" i="0" dirty="0">
                <a:solidFill>
                  <a:srgbClr val="163E64"/>
                </a:solidFill>
                <a:effectLst/>
              </a:rPr>
              <a:t>Loyal customers with old and very old devices (60.6% and 60.2%)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rgbClr val="163E64"/>
                </a:solidFill>
                <a:effectLst/>
              </a:rPr>
              <a:t>Churn exceeds </a:t>
            </a:r>
            <a:r>
              <a:rPr lang="" sz="1600" b="1" i="0" dirty="0">
                <a:solidFill>
                  <a:srgbClr val="163E64"/>
                </a:solidFill>
                <a:effectLst/>
              </a:rPr>
              <a:t>50% across most mid-age, old, and very old device groups</a:t>
            </a:r>
            <a:r>
              <a:rPr lang="" sz="1600" b="0" i="0" dirty="0">
                <a:solidFill>
                  <a:srgbClr val="163E64"/>
                </a:solidFill>
                <a:effectLst/>
              </a:rPr>
              <a:t>, regardless of tenure stage.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D1F0EE3-21C7-0FBE-ADBC-5DBEEB64CB6A}"/>
              </a:ext>
            </a:extLst>
          </p:cNvPr>
          <p:cNvSpPr txBox="1"/>
          <p:nvPr/>
        </p:nvSpPr>
        <p:spPr>
          <a:xfrm>
            <a:off x="3926542" y="5169355"/>
            <a:ext cx="8185591" cy="161582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800" b="1" i="0" dirty="0">
                <a:solidFill>
                  <a:srgbClr val="163E64"/>
                </a:solidFill>
                <a:effectLst/>
              </a:rPr>
              <a:t>Business Implication</a:t>
            </a:r>
          </a:p>
          <a:p>
            <a:pPr fontAlgn="t">
              <a:lnSpc>
                <a:spcPct val="150000"/>
              </a:lnSpc>
              <a:buNone/>
            </a:pPr>
            <a:r>
              <a:rPr lang="" sz="1600" i="0" dirty="0">
                <a:solidFill>
                  <a:srgbClr val="163E64"/>
                </a:solidFill>
                <a:effectLst/>
              </a:rPr>
              <a:t>Customer loyalty alone does not prevent churn. Customers with ageing devices should be prioritised for upgrade and retention programmes, particularly long-term subscribers using devices older than two years.</a:t>
            </a:r>
          </a:p>
        </p:txBody>
      </p:sp>
    </p:spTree>
    <p:extLst>
      <p:ext uri="{BB962C8B-B14F-4D97-AF65-F5344CB8AC3E}">
        <p14:creationId xmlns:p14="http://schemas.microsoft.com/office/powerpoint/2010/main" val="23252454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60AD31E1-5A93-C70B-3A52-03C0CDC6F686}"/>
              </a:ext>
            </a:extLst>
          </p:cNvPr>
          <p:cNvSpPr txBox="1"/>
          <p:nvPr/>
        </p:nvSpPr>
        <p:spPr>
          <a:xfrm>
            <a:off x="291783" y="587233"/>
            <a:ext cx="3776286" cy="56784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b="1" i="0" dirty="0">
                <a:solidFill>
                  <a:srgbClr val="FFFEE8"/>
                </a:solidFill>
                <a:effectLst/>
              </a:rPr>
              <a:t>Key Insights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Churn risk is highest among customers with older devices and no customer care contact</a:t>
            </a: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, reaching approximately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65%</a:t>
            </a: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Customers with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very new devices and high engagement</a:t>
            </a: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 show the lowest churn rates (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~42–45%</a:t>
            </a: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).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Churn generally increases as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device age increases</a:t>
            </a: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 and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customer engagement decreases</a:t>
            </a: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The largest customer groups are concentrated in the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new and mid-age device categories</a:t>
            </a: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, making them important retention targets.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3B0C73E-BCFF-A86D-DA5A-4A2646409A94}"/>
              </a:ext>
            </a:extLst>
          </p:cNvPr>
          <p:cNvSpPr txBox="1"/>
          <p:nvPr/>
        </p:nvSpPr>
        <p:spPr>
          <a:xfrm>
            <a:off x="4159075" y="5154436"/>
            <a:ext cx="7658786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600" b="1" i="0" dirty="0">
                <a:solidFill>
                  <a:srgbClr val="163E64"/>
                </a:solidFill>
                <a:effectLst/>
              </a:rPr>
              <a:t>Business Implication</a:t>
            </a:r>
          </a:p>
          <a:p>
            <a:pPr fontAlgn="t">
              <a:lnSpc>
                <a:spcPct val="150000"/>
              </a:lnSpc>
              <a:buNone/>
            </a:pPr>
            <a:r>
              <a:rPr lang="" sz="1600" i="0" dirty="0">
                <a:solidFill>
                  <a:srgbClr val="163E64"/>
                </a:solidFill>
                <a:effectLst/>
              </a:rPr>
              <a:t>Customers with ageing devices and low engagement represent the highest-risk segment. Targeted outreach and device upgrade programmes could significantly reduce churn.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C7CD1D4-A96A-7A89-5F45-31B4857AABB4}"/>
              </a:ext>
            </a:extLst>
          </p:cNvPr>
          <p:cNvSpPr txBox="1"/>
          <p:nvPr/>
        </p:nvSpPr>
        <p:spPr>
          <a:xfrm>
            <a:off x="1866870" y="217901"/>
            <a:ext cx="937697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t">
              <a:buNone/>
            </a:pPr>
            <a:r>
              <a:rPr lang="" sz="18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EDA – Multivariate Analysis: Churn Rate by Customer Engagement &amp; </a:t>
            </a:r>
            <a:r>
              <a:rPr lang="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Equipment Age</a:t>
            </a:r>
            <a:endParaRPr lang="" sz="1800" b="1" i="0" dirty="0">
              <a:solidFill>
                <a:schemeClr val="tx2">
                  <a:lumMod val="90000"/>
                  <a:lumOff val="10000"/>
                </a:schemeClr>
              </a:solidFill>
              <a:effectLst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6E3AA5-6E99-8E87-4068-E926500911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9075" y="1032396"/>
            <a:ext cx="7516535" cy="4122040"/>
          </a:xfrm>
          <a:prstGeom prst="rect">
            <a:avLst/>
          </a:prstGeom>
          <a:ln w="38100" cap="sq">
            <a:solidFill>
              <a:schemeClr val="tx2">
                <a:lumMod val="75000"/>
                <a:lumOff val="25000"/>
              </a:schemeClr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456236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AF2030-374A-2D97-D4F6-A17C5188BA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Introduction to Key Concepts for Data Analysts">
            <a:extLst>
              <a:ext uri="{FF2B5EF4-FFF2-40B4-BE49-F238E27FC236}">
                <a16:creationId xmlns:a16="http://schemas.microsoft.com/office/drawing/2014/main" id="{CCE2EAE4-6C61-F794-58AD-D3A6F548A3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50" b="27900"/>
          <a:stretch>
            <a:fillRect/>
          </a:stretch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25F80E7-985F-F894-230F-CA73A140B986}"/>
              </a:ext>
            </a:extLst>
          </p:cNvPr>
          <p:cNvSpPr txBox="1"/>
          <p:nvPr/>
        </p:nvSpPr>
        <p:spPr>
          <a:xfrm>
            <a:off x="1792941" y="2629670"/>
            <a:ext cx="9144000" cy="1155067"/>
          </a:xfrm>
          <a:prstGeom prst="rect">
            <a:avLst/>
          </a:prstGeom>
          <a:solidFill>
            <a:srgbClr val="FFFFFF">
              <a:alpha val="91000"/>
            </a:srgbClr>
          </a:solidFill>
          <a:ln w="279400" cap="sq" cmpd="thinThick" algn="ctr">
            <a:solidFill>
              <a:srgbClr val="FFFFFF">
                <a:alpha val="91000"/>
              </a:srgbClr>
            </a:solidFill>
            <a:prstDash val="solid"/>
            <a:miter lim="800000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fontAlgn="t"/>
            <a:r>
              <a:rPr lang="" sz="2400" dirty="0"/>
              <a:t>                                  </a:t>
            </a:r>
            <a:r>
              <a:rPr lang="" sz="4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EXECUTIVE SUMMARY</a:t>
            </a:r>
          </a:p>
        </p:txBody>
      </p:sp>
    </p:spTree>
    <p:extLst>
      <p:ext uri="{BB962C8B-B14F-4D97-AF65-F5344CB8AC3E}">
        <p14:creationId xmlns:p14="http://schemas.microsoft.com/office/powerpoint/2010/main" val="36239712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26A28E-3375-38EA-8016-5C80BE3726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07E57374-F28A-A127-900A-A78E98E367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 descr="The importance of Business Insight in Data interpretation">
            <a:extLst>
              <a:ext uri="{FF2B5EF4-FFF2-40B4-BE49-F238E27FC236}">
                <a16:creationId xmlns:a16="http://schemas.microsoft.com/office/drawing/2014/main" id="{2A2F62AE-3468-2DC8-BD7B-B2974EACE8C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</a:blip>
          <a:srcRect l="39908" r="11185"/>
          <a:stretch>
            <a:fillRect/>
          </a:stretch>
        </p:blipFill>
        <p:spPr>
          <a:xfrm>
            <a:off x="6602506" y="10"/>
            <a:ext cx="5589494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3BBA079-5C4E-345C-02FD-57F0905F71F6}"/>
              </a:ext>
            </a:extLst>
          </p:cNvPr>
          <p:cNvSpPr txBox="1"/>
          <p:nvPr/>
        </p:nvSpPr>
        <p:spPr>
          <a:xfrm>
            <a:off x="1398494" y="1239173"/>
            <a:ext cx="4483982" cy="49398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b="1" i="0" dirty="0">
                <a:solidFill>
                  <a:srgbClr val="FFFEE8"/>
                </a:solidFill>
                <a:effectLst/>
              </a:rPr>
              <a:t>Key Findings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Churn increases as equipment age increases.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Developing customers exhibit the highest churn risk.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Low customer engagement significantly increases churn.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Revenue has less influence than device age and engagement.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" sz="1600" b="0" i="0" dirty="0">
              <a:solidFill>
                <a:schemeClr val="tx2">
                  <a:lumMod val="90000"/>
                  <a:lumOff val="10000"/>
                </a:schemeClr>
              </a:solidFill>
              <a:effectLst/>
            </a:endParaRPr>
          </a:p>
          <a:p>
            <a:pPr fontAlgn="t">
              <a:lnSpc>
                <a:spcPct val="150000"/>
              </a:lnSpc>
              <a:buNone/>
            </a:pP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Executive Insight</a:t>
            </a:r>
          </a:p>
          <a:p>
            <a:pPr fontAlgn="t">
              <a:lnSpc>
                <a:spcPct val="150000"/>
              </a:lnSpc>
              <a:buNone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Churn is primarily driven by a combination of device age, customer engagement, and lifecycle stage rather than customer value alone.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44DA8A5-9ED6-D0E4-B2C7-A252F184145E}"/>
              </a:ext>
            </a:extLst>
          </p:cNvPr>
          <p:cNvSpPr txBox="1"/>
          <p:nvPr/>
        </p:nvSpPr>
        <p:spPr>
          <a:xfrm>
            <a:off x="744585" y="182821"/>
            <a:ext cx="6096698" cy="5539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20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Executive Summary: Key Findings &amp; Implications</a:t>
            </a:r>
            <a:endParaRPr lang="" sz="2000" b="0" i="0" dirty="0">
              <a:solidFill>
                <a:schemeClr val="tx2">
                  <a:lumMod val="90000"/>
                  <a:lumOff val="10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95241132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Blog about idea generation, and business canvas | by Anammatloob | Medium">
            <a:extLst>
              <a:ext uri="{FF2B5EF4-FFF2-40B4-BE49-F238E27FC236}">
                <a16:creationId xmlns:a16="http://schemas.microsoft.com/office/drawing/2014/main" id="{014B7C45-2CB2-B9E1-7582-93BB77240985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tretch>
            <a:fillRect/>
          </a:stretch>
        </p:blipFill>
        <p:spPr>
          <a:xfrm>
            <a:off x="3910540" y="917760"/>
            <a:ext cx="8187886" cy="545859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BA2473E-64A9-CED0-017B-A2306D465C0A}"/>
              </a:ext>
            </a:extLst>
          </p:cNvPr>
          <p:cNvSpPr txBox="1"/>
          <p:nvPr/>
        </p:nvSpPr>
        <p:spPr>
          <a:xfrm>
            <a:off x="935182" y="1360454"/>
            <a:ext cx="3856861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1. Device Upgrade Programmes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Target customers using devices older than 2 years.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Offer upgrade incentives and replacement schemes.</a:t>
            </a:r>
          </a:p>
          <a:p>
            <a:pPr fontAlgn="t">
              <a:lnSpc>
                <a:spcPct val="150000"/>
              </a:lnSpc>
              <a:buNone/>
            </a:pP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2. Proactive Customer Engagement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Reach out to low-engagement customers.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Increase support interaction and personalised offers.</a:t>
            </a:r>
          </a:p>
          <a:p>
            <a:pPr fontAlgn="t">
              <a:lnSpc>
                <a:spcPct val="150000"/>
              </a:lnSpc>
              <a:buNone/>
            </a:pP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3. Lifecycle-Based Retention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Focus on </a:t>
            </a:r>
            <a:r>
              <a:rPr lang="" sz="16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Developing</a:t>
            </a: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 customers.</a:t>
            </a:r>
          </a:p>
          <a:p>
            <a:pPr marL="285750" indent="-285750" fontAlgn="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Identify early signs of disengagement.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8F2E23C-F857-2BC2-069A-2F0EFE70EAA5}"/>
              </a:ext>
            </a:extLst>
          </p:cNvPr>
          <p:cNvSpPr txBox="1"/>
          <p:nvPr/>
        </p:nvSpPr>
        <p:spPr>
          <a:xfrm>
            <a:off x="2811455" y="280643"/>
            <a:ext cx="8420507" cy="3135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ts val="1500"/>
              </a:lnSpc>
            </a:pPr>
            <a:r>
              <a:rPr lang="en-GB" sz="2000" b="1" dirty="0">
                <a:solidFill>
                  <a:schemeClr val="tx2">
                    <a:lumMod val="90000"/>
                    <a:lumOff val="10000"/>
                  </a:schemeClr>
                </a:solidFill>
              </a:rPr>
              <a:t>Executive Summary: Recommendation </a:t>
            </a:r>
            <a:r>
              <a:rPr lang="" sz="20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&amp; Conclusion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8571087-C009-AD98-FAF0-EC153354277C}"/>
              </a:ext>
            </a:extLst>
          </p:cNvPr>
          <p:cNvSpPr txBox="1"/>
          <p:nvPr/>
        </p:nvSpPr>
        <p:spPr>
          <a:xfrm>
            <a:off x="5525520" y="3955081"/>
            <a:ext cx="6036376" cy="1985159"/>
          </a:xfrm>
          <a:prstGeom prst="rect">
            <a:avLst/>
          </a:prstGeom>
          <a:solidFill>
            <a:srgbClr val="FFFFFF">
              <a:alpha val="83922"/>
            </a:srgbClr>
          </a:solidFill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Conclusion</a:t>
            </a:r>
          </a:p>
          <a:p>
            <a:pPr fontAlgn="t">
              <a:lnSpc>
                <a:spcPct val="150000"/>
              </a:lnSpc>
              <a:buNone/>
            </a:pPr>
            <a:r>
              <a:rPr lang="" sz="1600" b="0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Equipment age and customer engagement emerged as the strongest drivers of churn. Targeted upgrade initiatives and proactive retention strategies offer the greatest opportunity to improve customer loyalty and reduce churn.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EFBFA70-2F38-C9CE-2336-EE9232FA3804}"/>
              </a:ext>
            </a:extLst>
          </p:cNvPr>
          <p:cNvSpPr txBox="1"/>
          <p:nvPr/>
        </p:nvSpPr>
        <p:spPr>
          <a:xfrm>
            <a:off x="985711" y="782968"/>
            <a:ext cx="3651488" cy="5078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50000"/>
              </a:lnSpc>
              <a:buNone/>
            </a:pPr>
            <a:r>
              <a:rPr lang="" b="1" i="0" dirty="0">
                <a:solidFill>
                  <a:srgbClr val="FFFEE8"/>
                </a:solidFill>
                <a:effectLst/>
              </a:rPr>
              <a:t>Strategic 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24542914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DEA97D1-7546-3ABB-DF05-0DB333DBB2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B191036-3CE4-2591-51FE-D901ADDCC6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319C66F0-6A98-7382-67C9-EDA5E29B6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5029199"/>
            <a:ext cx="12228128" cy="1828800"/>
            <a:chOff x="-305" y="2987478"/>
            <a:chExt cx="12188952" cy="1828800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E9AC5D03-3482-96D3-79AB-8706C8197C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72EA2369-D274-9B93-B654-12F98A7208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0278AC1-03B2-431C-51C2-255D15DFC2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25" name="Freeform: Shape 24">
              <a:extLst>
                <a:ext uri="{FF2B5EF4-FFF2-40B4-BE49-F238E27FC236}">
                  <a16:creationId xmlns:a16="http://schemas.microsoft.com/office/drawing/2014/main" id="{B6BA0648-9841-C63E-8D2D-DA24F189AE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3CEB80F8-BAB0-5664-384B-21E8A714C300}"/>
              </a:ext>
            </a:extLst>
          </p:cNvPr>
          <p:cNvSpPr txBox="1"/>
          <p:nvPr/>
        </p:nvSpPr>
        <p:spPr>
          <a:xfrm>
            <a:off x="4387411" y="6191231"/>
            <a:ext cx="4047564" cy="3289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ts val="1500"/>
              </a:lnSpc>
              <a:buNone/>
            </a:pPr>
            <a:r>
              <a:rPr lang="" sz="2400" b="1" i="0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</a:rPr>
              <a:t>Questions &amp; Discussion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EBF530-4EAE-166B-D18F-871B133D359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3057"/>
          <a:stretch>
            <a:fillRect/>
          </a:stretch>
        </p:blipFill>
        <p:spPr>
          <a:xfrm>
            <a:off x="-305" y="7189"/>
            <a:ext cx="12192305" cy="55399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179731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4D49B8E-1BA6-A8DF-9446-26490607C1AE}"/>
              </a:ext>
            </a:extLst>
          </p:cNvPr>
          <p:cNvSpPr txBox="1"/>
          <p:nvPr/>
        </p:nvSpPr>
        <p:spPr>
          <a:xfrm>
            <a:off x="981636" y="1928891"/>
            <a:ext cx="9820834" cy="2960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None/>
            </a:pPr>
            <a:r>
              <a:rPr lang="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[1] M. E. Meena and J. Geng, "Dynamic competition in telecommunications: A systematic literature review," vol. 12, no. 2, pp.21582440221094609, 2022, </a:t>
            </a:r>
            <a:endParaRPr lang="" sz="1800" dirty="0">
              <a:effectLst/>
              <a:ea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None/>
            </a:pPr>
            <a:r>
              <a:rPr lang="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[2] H. Ribeiro, B. Barbosa, A. C. Moreira and R. G. Rodrigues, "Determinants of churn in telecommunication services: a systematic literature review," </a:t>
            </a:r>
            <a:r>
              <a:rPr lang="" sz="1800" i="1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Manag Rev Q. </a:t>
            </a:r>
            <a:r>
              <a:rPr lang="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vol. 74, no. 3, pp.1327–1364, 2024, doi: 10.1007/s11301-023-00335-7. </a:t>
            </a:r>
            <a:endParaRPr lang="" sz="1800" dirty="0">
              <a:effectLst/>
              <a:ea typeface="Times New Roman" panose="02020603050405020304" pitchFamily="18" charset="0"/>
            </a:endParaRPr>
          </a:p>
          <a:p>
            <a:pPr marL="285750" indent="-285750">
              <a:lnSpc>
                <a:spcPct val="150000"/>
              </a:lnSpc>
              <a:buNone/>
            </a:pPr>
            <a:r>
              <a:rPr lang="" sz="1800" dirty="0">
                <a:solidFill>
                  <a:srgbClr val="000000"/>
                </a:solidFill>
                <a:effectLst/>
                <a:ea typeface="Times New Roman" panose="02020603050405020304" pitchFamily="18" charset="0"/>
              </a:rPr>
              <a:t>[3] N. Ekbote, P. Dhanshetti and S. Sakhrekar, "Techniques of exploratory data analysis," vol. 28, no. 2, pp.10–14, 2023, </a:t>
            </a:r>
            <a:endParaRPr lang="" sz="1800" dirty="0">
              <a:effectLst/>
              <a:ea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85CF321-9322-A6FA-1D09-F2605DA58DE0}"/>
              </a:ext>
            </a:extLst>
          </p:cNvPr>
          <p:cNvSpPr txBox="1"/>
          <p:nvPr/>
        </p:nvSpPr>
        <p:spPr>
          <a:xfrm>
            <a:off x="941294" y="1212569"/>
            <a:ext cx="315109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buNone/>
            </a:pPr>
            <a:r>
              <a:rPr lang="" sz="2000" b="1" dirty="0">
                <a:solidFill>
                  <a:schemeClr val="tx2">
                    <a:lumMod val="90000"/>
                    <a:lumOff val="10000"/>
                  </a:schemeClr>
                </a:solidFill>
                <a:effectLst/>
                <a:latin typeface="Aptos Display" panose="020B0004020202020204" pitchFamily="34" charset="0"/>
                <a:ea typeface="Times New Roman" panose="02020603050405020304" pitchFamily="18" charset="0"/>
              </a:rPr>
              <a:t>REFERENCES</a:t>
            </a:r>
            <a:endParaRPr lang="" sz="2000" b="1" dirty="0">
              <a:solidFill>
                <a:schemeClr val="tx2">
                  <a:lumMod val="90000"/>
                  <a:lumOff val="10000"/>
                </a:schemeClr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466345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5481</TotalTime>
  <Words>1808</Words>
  <Application>Microsoft Office PowerPoint</Application>
  <PresentationFormat>Widescreen</PresentationFormat>
  <Paragraphs>240</Paragraphs>
  <Slides>25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Aptos</vt:lpstr>
      <vt:lpstr>Aptos Display</vt:lpstr>
      <vt:lpstr>Arial</vt:lpstr>
      <vt:lpstr>Segoe UI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Natalia Goncearuc</dc:creator>
  <cp:lastModifiedBy>Natalia Goncearuc</cp:lastModifiedBy>
  <cp:revision>3</cp:revision>
  <dcterms:created xsi:type="dcterms:W3CDTF">2026-05-20T19:55:29Z</dcterms:created>
  <dcterms:modified xsi:type="dcterms:W3CDTF">2026-07-03T12:28:09Z</dcterms:modified>
</cp:coreProperties>
</file>