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handoutMasterIdLst>
    <p:handoutMasterId r:id="rId41"/>
  </p:handoutMasterIdLst>
  <p:sldIdLst>
    <p:sldId id="256" r:id="rId5"/>
    <p:sldId id="326" r:id="rId6"/>
    <p:sldId id="283" r:id="rId7"/>
    <p:sldId id="308" r:id="rId8"/>
    <p:sldId id="327" r:id="rId9"/>
    <p:sldId id="354" r:id="rId10"/>
    <p:sldId id="355" r:id="rId11"/>
    <p:sldId id="329" r:id="rId12"/>
    <p:sldId id="357" r:id="rId13"/>
    <p:sldId id="358" r:id="rId14"/>
    <p:sldId id="359" r:id="rId15"/>
    <p:sldId id="353" r:id="rId16"/>
    <p:sldId id="330" r:id="rId17"/>
    <p:sldId id="331" r:id="rId18"/>
    <p:sldId id="366" r:id="rId19"/>
    <p:sldId id="356" r:id="rId20"/>
    <p:sldId id="365" r:id="rId21"/>
    <p:sldId id="324" r:id="rId22"/>
    <p:sldId id="360" r:id="rId23"/>
    <p:sldId id="361" r:id="rId24"/>
    <p:sldId id="362" r:id="rId25"/>
    <p:sldId id="363" r:id="rId26"/>
    <p:sldId id="348" r:id="rId27"/>
    <p:sldId id="340" r:id="rId28"/>
    <p:sldId id="341" r:id="rId29"/>
    <p:sldId id="342" r:id="rId30"/>
    <p:sldId id="343" r:id="rId31"/>
    <p:sldId id="344" r:id="rId32"/>
    <p:sldId id="345" r:id="rId33"/>
    <p:sldId id="346" r:id="rId34"/>
    <p:sldId id="347" r:id="rId35"/>
    <p:sldId id="352" r:id="rId36"/>
    <p:sldId id="275" r:id="rId37"/>
    <p:sldId id="364" r:id="rId38"/>
    <p:sldId id="291"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489" autoAdjust="0"/>
  </p:normalViewPr>
  <p:slideViewPr>
    <p:cSldViewPr>
      <p:cViewPr varScale="1">
        <p:scale>
          <a:sx n="96" d="100"/>
          <a:sy n="96" d="100"/>
        </p:scale>
        <p:origin x="2034" y="90"/>
      </p:cViewPr>
      <p:guideLst>
        <p:guide orient="horz" pos="2160"/>
        <p:guide pos="2880"/>
      </p:guideLst>
    </p:cSldViewPr>
  </p:slideViewPr>
  <p:notesTextViewPr>
    <p:cViewPr>
      <p:scale>
        <a:sx n="125" d="100"/>
        <a:sy n="125" d="100"/>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26/01/2023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1/26/2023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key features of each of these types of assessment, all of which are included during the course of the Cert HE HSC. </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11382645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2592004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Sts</a:t>
            </a:r>
            <a:r>
              <a:rPr lang="en-GB" dirty="0"/>
              <a:t> do not have to be concerned about it at this point.</a:t>
            </a:r>
          </a:p>
        </p:txBody>
      </p:sp>
      <p:sp>
        <p:nvSpPr>
          <p:cNvPr id="4" name="Slide Number Placeholder 3"/>
          <p:cNvSpPr>
            <a:spLocks noGrp="1"/>
          </p:cNvSpPr>
          <p:nvPr>
            <p:ph type="sldNum" sz="quarter" idx="5"/>
          </p:nvPr>
        </p:nvSpPr>
        <p:spPr/>
        <p:txBody>
          <a:bodyPr/>
          <a:lstStyle/>
          <a:p>
            <a:fld id="{6936E1E2-17D2-5E4C-B96D-EEDAC0EF77DB}" type="slidenum">
              <a:rPr lang="en-US" smtClean="0"/>
              <a:pPr/>
              <a:t>12</a:t>
            </a:fld>
            <a:endParaRPr lang="en-US"/>
          </a:p>
        </p:txBody>
      </p:sp>
    </p:spTree>
    <p:extLst>
      <p:ext uri="{BB962C8B-B14F-4D97-AF65-F5344CB8AC3E}">
        <p14:creationId xmlns:p14="http://schemas.microsoft.com/office/powerpoint/2010/main" val="4089095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Aid the students to navigate and read the articles within the folder. </a:t>
            </a:r>
          </a:p>
        </p:txBody>
      </p:sp>
      <p:sp>
        <p:nvSpPr>
          <p:cNvPr id="4" name="Slide Number Placeholder 3"/>
          <p:cNvSpPr>
            <a:spLocks noGrp="1"/>
          </p:cNvSpPr>
          <p:nvPr>
            <p:ph type="sldNum" sz="quarter" idx="10"/>
          </p:nvPr>
        </p:nvSpPr>
        <p:spPr/>
        <p:txBody>
          <a:bodyPr/>
          <a:lstStyle/>
          <a:p>
            <a:fld id="{6936E1E2-17D2-5E4C-B96D-EEDAC0EF77DB}" type="slidenum">
              <a:rPr lang="en-US" smtClean="0"/>
              <a:pPr/>
              <a:t>32</a:t>
            </a:fld>
            <a:endParaRPr lang="en-US"/>
          </a:p>
        </p:txBody>
      </p:sp>
    </p:spTree>
    <p:extLst>
      <p:ext uri="{BB962C8B-B14F-4D97-AF65-F5344CB8AC3E}">
        <p14:creationId xmlns:p14="http://schemas.microsoft.com/office/powerpoint/2010/main" val="1646827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26/01/2023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spark.adobe.com/video/s0SZD4p6wbWhW"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hyperlink" Target="https://scholar.google.co.uk/" TargetMode="External"/><Relationship Id="rId4" Type="http://schemas.openxmlformats.org/officeDocument/2006/relationships/hyperlink" Target="http://www.uwtsd.ac.uk/library"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gov.uk/"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png"/><Relationship Id="rId2" Type="http://schemas.openxmlformats.org/officeDocument/2006/relationships/image" Target="../media/image23.png"/><Relationship Id="rId16"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commons.emich.edu/loexquarterly/vol31/iss3/4"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fontScale="90000"/>
          </a:bodyPr>
          <a:lstStyle/>
          <a:p>
            <a:r>
              <a:rPr lang="en-GB" altLang="en-US" sz="2400" dirty="0"/>
              <a:t>Certificate of Higher Education in Skills for the Workplace</a:t>
            </a:r>
            <a:br>
              <a:rPr lang="en-GB" altLang="en-US" sz="2400" dirty="0"/>
            </a:br>
            <a:br>
              <a:rPr lang="en-GB" altLang="en-US" dirty="0"/>
            </a:br>
            <a:r>
              <a:rPr lang="en-GB" dirty="0"/>
              <a:t> </a:t>
            </a:r>
            <a:r>
              <a:rPr lang="en-GB" sz="3100" b="1" dirty="0">
                <a:solidFill>
                  <a:schemeClr val="accent2">
                    <a:lumMod val="20000"/>
                    <a:lumOff val="80000"/>
                  </a:schemeClr>
                </a:solidFill>
              </a:rPr>
              <a:t>Academic and Employability Skills</a:t>
            </a:r>
            <a:br>
              <a:rPr lang="en-GB" sz="4000" b="1" dirty="0">
                <a:solidFill>
                  <a:schemeClr val="accent2">
                    <a:lumMod val="20000"/>
                    <a:lumOff val="80000"/>
                  </a:schemeClr>
                </a:solidFill>
              </a:rPr>
            </a:br>
            <a:r>
              <a:rPr lang="en-GB" sz="3100" b="1" dirty="0">
                <a:solidFill>
                  <a:schemeClr val="accent2">
                    <a:lumMod val="20000"/>
                    <a:lumOff val="80000"/>
                  </a:schemeClr>
                </a:solidFill>
              </a:rPr>
              <a:t>(LCHS4001_BIRM)</a:t>
            </a:r>
            <a:br>
              <a:rPr lang="en-GB" sz="3200" b="1" dirty="0">
                <a:solidFill>
                  <a:schemeClr val="accent2">
                    <a:lumMod val="20000"/>
                    <a:lumOff val="80000"/>
                  </a:schemeClr>
                </a:solidFill>
              </a:rPr>
            </a:br>
            <a:r>
              <a:rPr lang="en-GB" sz="6700" b="1" dirty="0">
                <a:solidFill>
                  <a:schemeClr val="accent2">
                    <a:lumMod val="20000"/>
                    <a:lumOff val="80000"/>
                  </a:schemeClr>
                </a:solidFill>
              </a:rPr>
              <a:t>Understanding Assignments &amp; Finding information</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Previously…</a:t>
            </a:r>
          </a:p>
        </p:txBody>
      </p:sp>
      <p:sp>
        <p:nvSpPr>
          <p:cNvPr id="3" name="Content Placeholder 2"/>
          <p:cNvSpPr>
            <a:spLocks noGrp="1"/>
          </p:cNvSpPr>
          <p:nvPr>
            <p:ph idx="1"/>
          </p:nvPr>
        </p:nvSpPr>
        <p:spPr/>
        <p:txBody>
          <a:bodyPr/>
          <a:lstStyle/>
          <a:p>
            <a:pPr marL="0" indent="0">
              <a:buNone/>
            </a:pPr>
            <a:r>
              <a:rPr lang="en-GB" dirty="0"/>
              <a:t>We have;</a:t>
            </a:r>
          </a:p>
          <a:p>
            <a:r>
              <a:rPr lang="en-GB" dirty="0"/>
              <a:t>Overviewed the module</a:t>
            </a:r>
          </a:p>
          <a:p>
            <a:r>
              <a:rPr lang="en-GB" dirty="0"/>
              <a:t>Explored note taking techniques</a:t>
            </a:r>
          </a:p>
          <a:p>
            <a:r>
              <a:rPr lang="en-GB" dirty="0"/>
              <a:t>Identified time management strategies</a:t>
            </a:r>
          </a:p>
          <a:p>
            <a:endParaRPr lang="en-GB" dirty="0"/>
          </a:p>
        </p:txBody>
      </p:sp>
    </p:spTree>
    <p:extLst>
      <p:ext uri="{BB962C8B-B14F-4D97-AF65-F5344CB8AC3E}">
        <p14:creationId xmlns:p14="http://schemas.microsoft.com/office/powerpoint/2010/main" val="260635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dirty="0"/>
              <a:t>In this session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lstStyle/>
          <a:p>
            <a:r>
              <a:rPr lang="en-US" dirty="0"/>
              <a:t>Discuss about how to identify the requirements of an assignment</a:t>
            </a:r>
          </a:p>
          <a:p>
            <a:r>
              <a:rPr lang="en-US" dirty="0"/>
              <a:t>Evaluate the sources available for gathering information</a:t>
            </a:r>
          </a:p>
          <a:p>
            <a:r>
              <a:rPr lang="en-US" dirty="0"/>
              <a:t>Introduce relevant sources. </a:t>
            </a:r>
          </a:p>
          <a:p>
            <a:endParaRPr lang="en-GB" dirty="0"/>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Understanding Assignments</a:t>
            </a:r>
          </a:p>
        </p:txBody>
      </p:sp>
    </p:spTree>
    <p:extLst>
      <p:ext uri="{BB962C8B-B14F-4D97-AF65-F5344CB8AC3E}">
        <p14:creationId xmlns:p14="http://schemas.microsoft.com/office/powerpoint/2010/main" val="469417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12477"/>
            <a:ext cx="8686800" cy="1143000"/>
          </a:xfrm>
        </p:spPr>
        <p:txBody>
          <a:bodyPr>
            <a:normAutofit fontScale="90000"/>
          </a:bodyPr>
          <a:lstStyle/>
          <a:p>
            <a:r>
              <a:rPr lang="en-GB" dirty="0"/>
              <a:t>Assignments: What is their purpose?</a:t>
            </a:r>
          </a:p>
        </p:txBody>
      </p:sp>
      <p:sp>
        <p:nvSpPr>
          <p:cNvPr id="8" name="Freeform: Shape 7">
            <a:extLst>
              <a:ext uri="{FF2B5EF4-FFF2-40B4-BE49-F238E27FC236}">
                <a16:creationId xmlns:a16="http://schemas.microsoft.com/office/drawing/2014/main" id="{F83BDAE1-5556-4A0A-9F47-0EDA793A4746}"/>
              </a:ext>
            </a:extLst>
          </p:cNvPr>
          <p:cNvSpPr/>
          <p:nvPr/>
        </p:nvSpPr>
        <p:spPr>
          <a:xfrm>
            <a:off x="3841656" y="1547138"/>
            <a:ext cx="4845144" cy="1566636"/>
          </a:xfrm>
          <a:custGeom>
            <a:avLst/>
            <a:gdLst>
              <a:gd name="connsiteX0" fmla="*/ 0 w 4845144"/>
              <a:gd name="connsiteY0" fmla="*/ 195830 h 1566636"/>
              <a:gd name="connsiteX1" fmla="*/ 4061826 w 4845144"/>
              <a:gd name="connsiteY1" fmla="*/ 195830 h 1566636"/>
              <a:gd name="connsiteX2" fmla="*/ 4061826 w 4845144"/>
              <a:gd name="connsiteY2" fmla="*/ 0 h 1566636"/>
              <a:gd name="connsiteX3" fmla="*/ 4845144 w 4845144"/>
              <a:gd name="connsiteY3" fmla="*/ 783318 h 1566636"/>
              <a:gd name="connsiteX4" fmla="*/ 4061826 w 4845144"/>
              <a:gd name="connsiteY4" fmla="*/ 1566636 h 1566636"/>
              <a:gd name="connsiteX5" fmla="*/ 4061826 w 4845144"/>
              <a:gd name="connsiteY5" fmla="*/ 1370807 h 1566636"/>
              <a:gd name="connsiteX6" fmla="*/ 0 w 4845144"/>
              <a:gd name="connsiteY6" fmla="*/ 1370807 h 1566636"/>
              <a:gd name="connsiteX7" fmla="*/ 0 w 4845144"/>
              <a:gd name="connsiteY7" fmla="*/ 195830 h 156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5144" h="1566636">
                <a:moveTo>
                  <a:pt x="0" y="195830"/>
                </a:moveTo>
                <a:lnTo>
                  <a:pt x="4061826" y="195830"/>
                </a:lnTo>
                <a:lnTo>
                  <a:pt x="4061826" y="0"/>
                </a:lnTo>
                <a:lnTo>
                  <a:pt x="4845144" y="783318"/>
                </a:lnTo>
                <a:lnTo>
                  <a:pt x="4061826" y="1566636"/>
                </a:lnTo>
                <a:lnTo>
                  <a:pt x="4061826" y="1370807"/>
                </a:lnTo>
                <a:lnTo>
                  <a:pt x="0" y="1370807"/>
                </a:lnTo>
                <a:lnTo>
                  <a:pt x="0" y="19583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05990" rIns="597648" bIns="205989"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Class tasks help you to consolidate and develop your learning.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Class tasks demonstrate to your lecturer whether or not you understand key concepts. </a:t>
            </a:r>
          </a:p>
        </p:txBody>
      </p:sp>
      <p:sp>
        <p:nvSpPr>
          <p:cNvPr id="9" name="Freeform: Shape 8">
            <a:extLst>
              <a:ext uri="{FF2B5EF4-FFF2-40B4-BE49-F238E27FC236}">
                <a16:creationId xmlns:a16="http://schemas.microsoft.com/office/drawing/2014/main" id="{ECE228A0-CF3E-4AA4-BAD1-8EEB46F5F969}"/>
              </a:ext>
            </a:extLst>
          </p:cNvPr>
          <p:cNvSpPr/>
          <p:nvPr/>
        </p:nvSpPr>
        <p:spPr>
          <a:xfrm>
            <a:off x="611560" y="1418183"/>
            <a:ext cx="3230096" cy="1833223"/>
          </a:xfrm>
          <a:custGeom>
            <a:avLst/>
            <a:gdLst>
              <a:gd name="connsiteX0" fmla="*/ 0 w 3230096"/>
              <a:gd name="connsiteY0" fmla="*/ 305543 h 1833223"/>
              <a:gd name="connsiteX1" fmla="*/ 305543 w 3230096"/>
              <a:gd name="connsiteY1" fmla="*/ 0 h 1833223"/>
              <a:gd name="connsiteX2" fmla="*/ 2924553 w 3230096"/>
              <a:gd name="connsiteY2" fmla="*/ 0 h 1833223"/>
              <a:gd name="connsiteX3" fmla="*/ 3230096 w 3230096"/>
              <a:gd name="connsiteY3" fmla="*/ 305543 h 1833223"/>
              <a:gd name="connsiteX4" fmla="*/ 3230096 w 3230096"/>
              <a:gd name="connsiteY4" fmla="*/ 1527680 h 1833223"/>
              <a:gd name="connsiteX5" fmla="*/ 2924553 w 3230096"/>
              <a:gd name="connsiteY5" fmla="*/ 1833223 h 1833223"/>
              <a:gd name="connsiteX6" fmla="*/ 305543 w 3230096"/>
              <a:gd name="connsiteY6" fmla="*/ 1833223 h 1833223"/>
              <a:gd name="connsiteX7" fmla="*/ 0 w 3230096"/>
              <a:gd name="connsiteY7" fmla="*/ 1527680 h 1833223"/>
              <a:gd name="connsiteX8" fmla="*/ 0 w 3230096"/>
              <a:gd name="connsiteY8" fmla="*/ 305543 h 1833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30096" h="1833223">
                <a:moveTo>
                  <a:pt x="0" y="305543"/>
                </a:moveTo>
                <a:cubicBezTo>
                  <a:pt x="0" y="136796"/>
                  <a:pt x="136796" y="0"/>
                  <a:pt x="305543" y="0"/>
                </a:cubicBezTo>
                <a:lnTo>
                  <a:pt x="2924553" y="0"/>
                </a:lnTo>
                <a:cubicBezTo>
                  <a:pt x="3093300" y="0"/>
                  <a:pt x="3230096" y="136796"/>
                  <a:pt x="3230096" y="305543"/>
                </a:cubicBezTo>
                <a:lnTo>
                  <a:pt x="3230096" y="1527680"/>
                </a:lnTo>
                <a:cubicBezTo>
                  <a:pt x="3230096" y="1696427"/>
                  <a:pt x="3093300" y="1833223"/>
                  <a:pt x="2924553" y="1833223"/>
                </a:cubicBezTo>
                <a:lnTo>
                  <a:pt x="305543" y="1833223"/>
                </a:lnTo>
                <a:cubicBezTo>
                  <a:pt x="136796" y="1833223"/>
                  <a:pt x="0" y="1696427"/>
                  <a:pt x="0" y="1527680"/>
                </a:cubicBezTo>
                <a:lnTo>
                  <a:pt x="0" y="3055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0461" tIns="159976" rIns="230461" bIns="159976" numCol="1" spcCol="1270" anchor="ctr" anchorCtr="0">
            <a:noAutofit/>
          </a:bodyPr>
          <a:lstStyle/>
          <a:p>
            <a:pPr marL="0" lvl="0" indent="0" algn="ctr" defTabSz="1644650">
              <a:lnSpc>
                <a:spcPct val="90000"/>
              </a:lnSpc>
              <a:spcBef>
                <a:spcPct val="0"/>
              </a:spcBef>
              <a:spcAft>
                <a:spcPct val="35000"/>
              </a:spcAft>
              <a:buNone/>
            </a:pPr>
            <a:r>
              <a:rPr lang="en-GB" sz="3700" kern="1200" dirty="0"/>
              <a:t>Formative Assessments</a:t>
            </a:r>
          </a:p>
        </p:txBody>
      </p:sp>
      <p:sp>
        <p:nvSpPr>
          <p:cNvPr id="10" name="Freeform: Shape 9">
            <a:extLst>
              <a:ext uri="{FF2B5EF4-FFF2-40B4-BE49-F238E27FC236}">
                <a16:creationId xmlns:a16="http://schemas.microsoft.com/office/drawing/2014/main" id="{B1BBC0F0-B00A-464B-9135-DB2569F82886}"/>
              </a:ext>
            </a:extLst>
          </p:cNvPr>
          <p:cNvSpPr/>
          <p:nvPr/>
        </p:nvSpPr>
        <p:spPr>
          <a:xfrm>
            <a:off x="3842444" y="3434729"/>
            <a:ext cx="4840412" cy="2153964"/>
          </a:xfrm>
          <a:custGeom>
            <a:avLst/>
            <a:gdLst>
              <a:gd name="connsiteX0" fmla="*/ 0 w 4840412"/>
              <a:gd name="connsiteY0" fmla="*/ 269246 h 2153964"/>
              <a:gd name="connsiteX1" fmla="*/ 3763430 w 4840412"/>
              <a:gd name="connsiteY1" fmla="*/ 269246 h 2153964"/>
              <a:gd name="connsiteX2" fmla="*/ 3763430 w 4840412"/>
              <a:gd name="connsiteY2" fmla="*/ 0 h 2153964"/>
              <a:gd name="connsiteX3" fmla="*/ 4840412 w 4840412"/>
              <a:gd name="connsiteY3" fmla="*/ 1076982 h 2153964"/>
              <a:gd name="connsiteX4" fmla="*/ 3763430 w 4840412"/>
              <a:gd name="connsiteY4" fmla="*/ 2153964 h 2153964"/>
              <a:gd name="connsiteX5" fmla="*/ 3763430 w 4840412"/>
              <a:gd name="connsiteY5" fmla="*/ 1884719 h 2153964"/>
              <a:gd name="connsiteX6" fmla="*/ 0 w 4840412"/>
              <a:gd name="connsiteY6" fmla="*/ 1884719 h 2153964"/>
              <a:gd name="connsiteX7" fmla="*/ 0 w 4840412"/>
              <a:gd name="connsiteY7" fmla="*/ 269246 h 2153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412" h="2153964">
                <a:moveTo>
                  <a:pt x="0" y="269246"/>
                </a:moveTo>
                <a:lnTo>
                  <a:pt x="3763430" y="269246"/>
                </a:lnTo>
                <a:lnTo>
                  <a:pt x="3763430" y="0"/>
                </a:lnTo>
                <a:lnTo>
                  <a:pt x="4840412" y="1076982"/>
                </a:lnTo>
                <a:lnTo>
                  <a:pt x="3763430" y="2153964"/>
                </a:lnTo>
                <a:lnTo>
                  <a:pt x="3763430" y="1884719"/>
                </a:lnTo>
                <a:lnTo>
                  <a:pt x="0" y="1884719"/>
                </a:lnTo>
                <a:lnTo>
                  <a:pt x="0" y="269246"/>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79406" rIns="817896" bIns="279405"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Mid-term assignments and end of term assignments allow your lecturer to assess your ability to meet the </a:t>
            </a:r>
            <a:r>
              <a:rPr lang="en-GB" sz="1600" u="sng" kern="1200" dirty="0">
                <a:latin typeface="Arial" panose="020B0604020202020204" pitchFamily="34" charset="0"/>
                <a:cs typeface="Arial" panose="020B0604020202020204" pitchFamily="34" charset="0"/>
              </a:rPr>
              <a:t>learning outcomes </a:t>
            </a:r>
            <a:r>
              <a:rPr lang="en-GB" sz="1600" kern="1200" dirty="0">
                <a:latin typeface="Arial" panose="020B0604020202020204" pitchFamily="34" charset="0"/>
                <a:cs typeface="Arial" panose="020B0604020202020204" pitchFamily="34" charset="0"/>
              </a:rPr>
              <a:t>for the module.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These tasks allow you to receive grading and feedback which aid you to progress through your course. </a:t>
            </a:r>
          </a:p>
        </p:txBody>
      </p:sp>
      <p:sp>
        <p:nvSpPr>
          <p:cNvPr id="11" name="Freeform: Shape 10">
            <a:extLst>
              <a:ext uri="{FF2B5EF4-FFF2-40B4-BE49-F238E27FC236}">
                <a16:creationId xmlns:a16="http://schemas.microsoft.com/office/drawing/2014/main" id="{CC711607-2890-4626-8DCA-3E50B8F7F2B9}"/>
              </a:ext>
            </a:extLst>
          </p:cNvPr>
          <p:cNvSpPr/>
          <p:nvPr/>
        </p:nvSpPr>
        <p:spPr>
          <a:xfrm>
            <a:off x="615502" y="3595100"/>
            <a:ext cx="3226941" cy="1833223"/>
          </a:xfrm>
          <a:custGeom>
            <a:avLst/>
            <a:gdLst>
              <a:gd name="connsiteX0" fmla="*/ 0 w 3226941"/>
              <a:gd name="connsiteY0" fmla="*/ 305543 h 1833223"/>
              <a:gd name="connsiteX1" fmla="*/ 305543 w 3226941"/>
              <a:gd name="connsiteY1" fmla="*/ 0 h 1833223"/>
              <a:gd name="connsiteX2" fmla="*/ 2921398 w 3226941"/>
              <a:gd name="connsiteY2" fmla="*/ 0 h 1833223"/>
              <a:gd name="connsiteX3" fmla="*/ 3226941 w 3226941"/>
              <a:gd name="connsiteY3" fmla="*/ 305543 h 1833223"/>
              <a:gd name="connsiteX4" fmla="*/ 3226941 w 3226941"/>
              <a:gd name="connsiteY4" fmla="*/ 1527680 h 1833223"/>
              <a:gd name="connsiteX5" fmla="*/ 2921398 w 3226941"/>
              <a:gd name="connsiteY5" fmla="*/ 1833223 h 1833223"/>
              <a:gd name="connsiteX6" fmla="*/ 305543 w 3226941"/>
              <a:gd name="connsiteY6" fmla="*/ 1833223 h 1833223"/>
              <a:gd name="connsiteX7" fmla="*/ 0 w 3226941"/>
              <a:gd name="connsiteY7" fmla="*/ 1527680 h 1833223"/>
              <a:gd name="connsiteX8" fmla="*/ 0 w 3226941"/>
              <a:gd name="connsiteY8" fmla="*/ 305543 h 1833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26941" h="1833223">
                <a:moveTo>
                  <a:pt x="0" y="305543"/>
                </a:moveTo>
                <a:cubicBezTo>
                  <a:pt x="0" y="136796"/>
                  <a:pt x="136796" y="0"/>
                  <a:pt x="305543" y="0"/>
                </a:cubicBezTo>
                <a:lnTo>
                  <a:pt x="2921398" y="0"/>
                </a:lnTo>
                <a:cubicBezTo>
                  <a:pt x="3090145" y="0"/>
                  <a:pt x="3226941" y="136796"/>
                  <a:pt x="3226941" y="305543"/>
                </a:cubicBezTo>
                <a:lnTo>
                  <a:pt x="3226941" y="1527680"/>
                </a:lnTo>
                <a:cubicBezTo>
                  <a:pt x="3226941" y="1696427"/>
                  <a:pt x="3090145" y="1833223"/>
                  <a:pt x="2921398" y="1833223"/>
                </a:cubicBezTo>
                <a:lnTo>
                  <a:pt x="305543" y="1833223"/>
                </a:lnTo>
                <a:cubicBezTo>
                  <a:pt x="136796" y="1833223"/>
                  <a:pt x="0" y="1696427"/>
                  <a:pt x="0" y="1527680"/>
                </a:cubicBezTo>
                <a:lnTo>
                  <a:pt x="0" y="3055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0461" tIns="159976" rIns="230461" bIns="159976" numCol="1" spcCol="1270" anchor="ctr" anchorCtr="0">
            <a:noAutofit/>
          </a:bodyPr>
          <a:lstStyle/>
          <a:p>
            <a:pPr marL="0" lvl="0" indent="0" algn="ctr" defTabSz="1644650">
              <a:lnSpc>
                <a:spcPct val="90000"/>
              </a:lnSpc>
              <a:spcBef>
                <a:spcPct val="0"/>
              </a:spcBef>
              <a:spcAft>
                <a:spcPct val="35000"/>
              </a:spcAft>
              <a:buNone/>
            </a:pPr>
            <a:r>
              <a:rPr lang="en-GB" sz="3700" kern="1200" dirty="0"/>
              <a:t>Summative Assessments</a:t>
            </a:r>
          </a:p>
        </p:txBody>
      </p:sp>
    </p:spTree>
    <p:extLst>
      <p:ext uri="{BB962C8B-B14F-4D97-AF65-F5344CB8AC3E}">
        <p14:creationId xmlns:p14="http://schemas.microsoft.com/office/powerpoint/2010/main" val="14858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fade">
                                      <p:cBhvr>
                                        <p:cTn id="3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6BE92-157F-489F-A54E-BD719ED09F4A}"/>
              </a:ext>
            </a:extLst>
          </p:cNvPr>
          <p:cNvSpPr>
            <a:spLocks noGrp="1"/>
          </p:cNvSpPr>
          <p:nvPr>
            <p:ph type="title"/>
          </p:nvPr>
        </p:nvSpPr>
        <p:spPr>
          <a:xfrm>
            <a:off x="251520" y="274638"/>
            <a:ext cx="8640960" cy="1143000"/>
          </a:xfrm>
        </p:spPr>
        <p:txBody>
          <a:bodyPr>
            <a:normAutofit fontScale="90000"/>
          </a:bodyPr>
          <a:lstStyle/>
          <a:p>
            <a:r>
              <a:rPr lang="en-GB" dirty="0"/>
              <a:t>Different types of level 4 summative assessment</a:t>
            </a:r>
          </a:p>
        </p:txBody>
      </p:sp>
      <p:sp>
        <p:nvSpPr>
          <p:cNvPr id="6" name="Freeform: Shape 5">
            <a:extLst>
              <a:ext uri="{FF2B5EF4-FFF2-40B4-BE49-F238E27FC236}">
                <a16:creationId xmlns:a16="http://schemas.microsoft.com/office/drawing/2014/main" id="{E1F1E50B-32E5-4CAF-9813-A17BDCB8FB18}"/>
              </a:ext>
            </a:extLst>
          </p:cNvPr>
          <p:cNvSpPr/>
          <p:nvPr/>
        </p:nvSpPr>
        <p:spPr>
          <a:xfrm>
            <a:off x="1440894" y="1601440"/>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Report</a:t>
            </a:r>
          </a:p>
        </p:txBody>
      </p:sp>
      <p:sp>
        <p:nvSpPr>
          <p:cNvPr id="7" name="Freeform: Shape 6">
            <a:extLst>
              <a:ext uri="{FF2B5EF4-FFF2-40B4-BE49-F238E27FC236}">
                <a16:creationId xmlns:a16="http://schemas.microsoft.com/office/drawing/2014/main" id="{7D825FF8-C1DA-4331-87DB-F4457C2CCB90}"/>
              </a:ext>
            </a:extLst>
          </p:cNvPr>
          <p:cNvSpPr/>
          <p:nvPr/>
        </p:nvSpPr>
        <p:spPr>
          <a:xfrm>
            <a:off x="3593529" y="1601440"/>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1241735"/>
              <a:satOff val="4976"/>
              <a:lumOff val="1078"/>
              <a:alphaOff val="0"/>
            </a:schemeClr>
          </a:fillRef>
          <a:effectRef idx="0">
            <a:schemeClr val="accent5">
              <a:hueOff val="-1241735"/>
              <a:satOff val="4976"/>
              <a:lumOff val="1078"/>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Essay</a:t>
            </a:r>
          </a:p>
        </p:txBody>
      </p:sp>
      <p:sp>
        <p:nvSpPr>
          <p:cNvPr id="8" name="Freeform: Shape 7">
            <a:extLst>
              <a:ext uri="{FF2B5EF4-FFF2-40B4-BE49-F238E27FC236}">
                <a16:creationId xmlns:a16="http://schemas.microsoft.com/office/drawing/2014/main" id="{FE6ACB39-1150-4A1C-9DF8-0BD13C4C456C}"/>
              </a:ext>
            </a:extLst>
          </p:cNvPr>
          <p:cNvSpPr/>
          <p:nvPr/>
        </p:nvSpPr>
        <p:spPr>
          <a:xfrm>
            <a:off x="5746164" y="1601440"/>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Individual Presentation </a:t>
            </a:r>
          </a:p>
        </p:txBody>
      </p:sp>
      <p:sp>
        <p:nvSpPr>
          <p:cNvPr id="9" name="Freeform: Shape 8">
            <a:extLst>
              <a:ext uri="{FF2B5EF4-FFF2-40B4-BE49-F238E27FC236}">
                <a16:creationId xmlns:a16="http://schemas.microsoft.com/office/drawing/2014/main" id="{22922286-79A2-4B7C-9218-7EA68587A9FF}"/>
              </a:ext>
            </a:extLst>
          </p:cNvPr>
          <p:cNvSpPr/>
          <p:nvPr/>
        </p:nvSpPr>
        <p:spPr>
          <a:xfrm>
            <a:off x="1440894" y="2971299"/>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3725204"/>
              <a:satOff val="14929"/>
              <a:lumOff val="3235"/>
              <a:alphaOff val="0"/>
            </a:schemeClr>
          </a:fillRef>
          <a:effectRef idx="0">
            <a:schemeClr val="accent5">
              <a:hueOff val="-3725204"/>
              <a:satOff val="14929"/>
              <a:lumOff val="3235"/>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Group presentation </a:t>
            </a:r>
          </a:p>
        </p:txBody>
      </p:sp>
      <p:sp>
        <p:nvSpPr>
          <p:cNvPr id="10" name="Freeform: Shape 9">
            <a:extLst>
              <a:ext uri="{FF2B5EF4-FFF2-40B4-BE49-F238E27FC236}">
                <a16:creationId xmlns:a16="http://schemas.microsoft.com/office/drawing/2014/main" id="{33C73FBA-8B18-45B7-8C0E-CE798A55F31E}"/>
              </a:ext>
            </a:extLst>
          </p:cNvPr>
          <p:cNvSpPr/>
          <p:nvPr/>
        </p:nvSpPr>
        <p:spPr>
          <a:xfrm>
            <a:off x="3593529" y="2971299"/>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Case studies </a:t>
            </a:r>
          </a:p>
        </p:txBody>
      </p:sp>
      <p:sp>
        <p:nvSpPr>
          <p:cNvPr id="11" name="Freeform: Shape 10">
            <a:extLst>
              <a:ext uri="{FF2B5EF4-FFF2-40B4-BE49-F238E27FC236}">
                <a16:creationId xmlns:a16="http://schemas.microsoft.com/office/drawing/2014/main" id="{F2088775-3976-42A2-B707-C95A5B34BB1A}"/>
              </a:ext>
            </a:extLst>
          </p:cNvPr>
          <p:cNvSpPr/>
          <p:nvPr/>
        </p:nvSpPr>
        <p:spPr>
          <a:xfrm>
            <a:off x="5746164" y="2971299"/>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6208672"/>
              <a:satOff val="24882"/>
              <a:lumOff val="5392"/>
              <a:alphaOff val="0"/>
            </a:schemeClr>
          </a:fillRef>
          <a:effectRef idx="0">
            <a:schemeClr val="accent5">
              <a:hueOff val="-6208672"/>
              <a:satOff val="24882"/>
              <a:lumOff val="5392"/>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Annotated Bibliography</a:t>
            </a:r>
          </a:p>
        </p:txBody>
      </p:sp>
      <p:sp>
        <p:nvSpPr>
          <p:cNvPr id="12" name="Freeform: Shape 11">
            <a:extLst>
              <a:ext uri="{FF2B5EF4-FFF2-40B4-BE49-F238E27FC236}">
                <a16:creationId xmlns:a16="http://schemas.microsoft.com/office/drawing/2014/main" id="{910AE9DB-3F19-4BE1-BED8-B0454976AC7B}"/>
              </a:ext>
            </a:extLst>
          </p:cNvPr>
          <p:cNvSpPr/>
          <p:nvPr/>
        </p:nvSpPr>
        <p:spPr>
          <a:xfrm>
            <a:off x="1440894" y="4341157"/>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Mock interview</a:t>
            </a:r>
          </a:p>
        </p:txBody>
      </p:sp>
      <p:sp>
        <p:nvSpPr>
          <p:cNvPr id="13" name="Freeform: Shape 12">
            <a:extLst>
              <a:ext uri="{FF2B5EF4-FFF2-40B4-BE49-F238E27FC236}">
                <a16:creationId xmlns:a16="http://schemas.microsoft.com/office/drawing/2014/main" id="{938B187C-5494-4625-A4FC-A1E83EA7A2CA}"/>
              </a:ext>
            </a:extLst>
          </p:cNvPr>
          <p:cNvSpPr/>
          <p:nvPr/>
        </p:nvSpPr>
        <p:spPr>
          <a:xfrm>
            <a:off x="3593529" y="4341157"/>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8692142"/>
              <a:satOff val="34835"/>
              <a:lumOff val="7549"/>
              <a:alphaOff val="0"/>
            </a:schemeClr>
          </a:fillRef>
          <a:effectRef idx="0">
            <a:schemeClr val="accent5">
              <a:hueOff val="-8692142"/>
              <a:satOff val="34835"/>
              <a:lumOff val="7549"/>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Supporting paper</a:t>
            </a:r>
          </a:p>
        </p:txBody>
      </p:sp>
      <p:sp>
        <p:nvSpPr>
          <p:cNvPr id="14" name="Freeform: Shape 13">
            <a:extLst>
              <a:ext uri="{FF2B5EF4-FFF2-40B4-BE49-F238E27FC236}">
                <a16:creationId xmlns:a16="http://schemas.microsoft.com/office/drawing/2014/main" id="{1041A7EC-82A3-4AD5-8A67-0A3E60398B9D}"/>
              </a:ext>
            </a:extLst>
          </p:cNvPr>
          <p:cNvSpPr/>
          <p:nvPr/>
        </p:nvSpPr>
        <p:spPr>
          <a:xfrm>
            <a:off x="5746164" y="4341157"/>
            <a:ext cx="1956941" cy="1174164"/>
          </a:xfrm>
          <a:custGeom>
            <a:avLst/>
            <a:gdLst>
              <a:gd name="connsiteX0" fmla="*/ 0 w 1956941"/>
              <a:gd name="connsiteY0" fmla="*/ 0 h 1174164"/>
              <a:gd name="connsiteX1" fmla="*/ 1956941 w 1956941"/>
              <a:gd name="connsiteY1" fmla="*/ 0 h 1174164"/>
              <a:gd name="connsiteX2" fmla="*/ 1956941 w 1956941"/>
              <a:gd name="connsiteY2" fmla="*/ 1174164 h 1174164"/>
              <a:gd name="connsiteX3" fmla="*/ 0 w 1956941"/>
              <a:gd name="connsiteY3" fmla="*/ 1174164 h 1174164"/>
              <a:gd name="connsiteX4" fmla="*/ 0 w 1956941"/>
              <a:gd name="connsiteY4" fmla="*/ 0 h 117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6941" h="1174164">
                <a:moveTo>
                  <a:pt x="0" y="0"/>
                </a:moveTo>
                <a:lnTo>
                  <a:pt x="1956941" y="0"/>
                </a:lnTo>
                <a:lnTo>
                  <a:pt x="1956941" y="1174164"/>
                </a:lnTo>
                <a:lnTo>
                  <a:pt x="0" y="1174164"/>
                </a:lnTo>
                <a:lnTo>
                  <a:pt x="0" y="0"/>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Reflective report </a:t>
            </a:r>
          </a:p>
        </p:txBody>
      </p:sp>
    </p:spTree>
    <p:extLst>
      <p:ext uri="{BB962C8B-B14F-4D97-AF65-F5344CB8AC3E}">
        <p14:creationId xmlns:p14="http://schemas.microsoft.com/office/powerpoint/2010/main" val="408787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D079D4-32EA-40FC-917B-67DBD639B269}"/>
              </a:ext>
            </a:extLst>
          </p:cNvPr>
          <p:cNvSpPr txBox="1"/>
          <p:nvPr/>
        </p:nvSpPr>
        <p:spPr>
          <a:xfrm>
            <a:off x="395536" y="548680"/>
            <a:ext cx="8136904" cy="584775"/>
          </a:xfrm>
          <a:prstGeom prst="rect">
            <a:avLst/>
          </a:prstGeom>
          <a:noFill/>
        </p:spPr>
        <p:txBody>
          <a:bodyPr wrap="square" rtlCol="0">
            <a:spAutoFit/>
          </a:bodyPr>
          <a:lstStyle/>
          <a:p>
            <a:r>
              <a:rPr lang="en-GB" sz="3200" dirty="0"/>
              <a:t>Key differences between reports and essays. </a:t>
            </a:r>
          </a:p>
        </p:txBody>
      </p:sp>
      <p:pic>
        <p:nvPicPr>
          <p:cNvPr id="4" name="Picture 3" descr="Graphical user interface, text, application, email&#10;&#10;Description automatically generated">
            <a:extLst>
              <a:ext uri="{FF2B5EF4-FFF2-40B4-BE49-F238E27FC236}">
                <a16:creationId xmlns:a16="http://schemas.microsoft.com/office/drawing/2014/main" id="{3AB86E2E-32F6-443F-884F-0D56A7F0C4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7334"/>
          <a:stretch/>
        </p:blipFill>
        <p:spPr>
          <a:xfrm>
            <a:off x="845840" y="1120488"/>
            <a:ext cx="7236296" cy="584775"/>
          </a:xfrm>
          <a:prstGeom prst="rect">
            <a:avLst/>
          </a:prstGeom>
        </p:spPr>
      </p:pic>
      <p:pic>
        <p:nvPicPr>
          <p:cNvPr id="5" name="Picture 4" descr="Graphical user interface, text, application, email&#10;&#10;Description automatically generated">
            <a:extLst>
              <a:ext uri="{FF2B5EF4-FFF2-40B4-BE49-F238E27FC236}">
                <a16:creationId xmlns:a16="http://schemas.microsoft.com/office/drawing/2014/main" id="{5488B96B-7450-42CF-8A57-E26F711052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35" t="10918" r="50000" b="81284"/>
          <a:stretch/>
        </p:blipFill>
        <p:spPr>
          <a:xfrm>
            <a:off x="972087" y="1705263"/>
            <a:ext cx="3456384" cy="360040"/>
          </a:xfrm>
          <a:prstGeom prst="rect">
            <a:avLst/>
          </a:prstGeom>
        </p:spPr>
      </p:pic>
      <p:pic>
        <p:nvPicPr>
          <p:cNvPr id="6" name="Picture 5" descr="Graphical user interface, text, application, email&#10;&#10;Description automatically generated">
            <a:extLst>
              <a:ext uri="{FF2B5EF4-FFF2-40B4-BE49-F238E27FC236}">
                <a16:creationId xmlns:a16="http://schemas.microsoft.com/office/drawing/2014/main" id="{CA4098A4-243C-4632-9EE8-F5DE606E511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 t="60121" r="50218" b="27535"/>
          <a:stretch/>
        </p:blipFill>
        <p:spPr>
          <a:xfrm>
            <a:off x="880342" y="3971318"/>
            <a:ext cx="3600400" cy="571807"/>
          </a:xfrm>
          <a:prstGeom prst="rect">
            <a:avLst/>
          </a:prstGeom>
        </p:spPr>
      </p:pic>
      <p:pic>
        <p:nvPicPr>
          <p:cNvPr id="7" name="Picture 6" descr="Graphical user interface, text, application, email&#10;&#10;Description automatically generated">
            <a:extLst>
              <a:ext uri="{FF2B5EF4-FFF2-40B4-BE49-F238E27FC236}">
                <a16:creationId xmlns:a16="http://schemas.microsoft.com/office/drawing/2014/main" id="{9A278C43-9525-4B3E-A959-8F3D384EC87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448" t="10820" r="5772" b="81382"/>
          <a:stretch/>
        </p:blipFill>
        <p:spPr>
          <a:xfrm>
            <a:off x="4463988" y="1705263"/>
            <a:ext cx="3240361" cy="360040"/>
          </a:xfrm>
          <a:prstGeom prst="rect">
            <a:avLst/>
          </a:prstGeom>
        </p:spPr>
      </p:pic>
      <p:pic>
        <p:nvPicPr>
          <p:cNvPr id="8" name="Picture 7" descr="Graphical user interface, text, application, email&#10;&#10;Description automatically generated">
            <a:extLst>
              <a:ext uri="{FF2B5EF4-FFF2-40B4-BE49-F238E27FC236}">
                <a16:creationId xmlns:a16="http://schemas.microsoft.com/office/drawing/2014/main" id="{D25AC7B0-52E3-4CF3-9331-5FD8172B5E0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297" r="49250" b="72346"/>
          <a:stretch/>
        </p:blipFill>
        <p:spPr>
          <a:xfrm>
            <a:off x="838929" y="2054698"/>
            <a:ext cx="3672408" cy="432048"/>
          </a:xfrm>
          <a:prstGeom prst="rect">
            <a:avLst/>
          </a:prstGeom>
        </p:spPr>
      </p:pic>
      <p:pic>
        <p:nvPicPr>
          <p:cNvPr id="9" name="Picture 8" descr="Graphical user interface, text, application, email&#10;&#10;Description automatically generated">
            <a:extLst>
              <a:ext uri="{FF2B5EF4-FFF2-40B4-BE49-F238E27FC236}">
                <a16:creationId xmlns:a16="http://schemas.microsoft.com/office/drawing/2014/main" id="{83BC648C-3045-4B9F-8F1E-A73B74F7FED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0" t="17172" b="70581"/>
          <a:stretch/>
        </p:blipFill>
        <p:spPr>
          <a:xfrm>
            <a:off x="4428471" y="1987992"/>
            <a:ext cx="3672408" cy="565459"/>
          </a:xfrm>
          <a:prstGeom prst="rect">
            <a:avLst/>
          </a:prstGeom>
        </p:spPr>
      </p:pic>
      <p:pic>
        <p:nvPicPr>
          <p:cNvPr id="10" name="Picture 9" descr="Graphical user interface, text, application, email&#10;&#10;Description automatically generated">
            <a:extLst>
              <a:ext uri="{FF2B5EF4-FFF2-40B4-BE49-F238E27FC236}">
                <a16:creationId xmlns:a16="http://schemas.microsoft.com/office/drawing/2014/main" id="{943F4BD2-7ACB-4A5E-BD31-5EB5C0A1879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7455" r="50361" b="59631"/>
          <a:stretch/>
        </p:blipFill>
        <p:spPr>
          <a:xfrm>
            <a:off x="879125" y="2463679"/>
            <a:ext cx="3592016" cy="596228"/>
          </a:xfrm>
          <a:prstGeom prst="rect">
            <a:avLst/>
          </a:prstGeom>
        </p:spPr>
      </p:pic>
      <p:pic>
        <p:nvPicPr>
          <p:cNvPr id="11" name="Picture 10" descr="Graphical user interface, text, application, email&#10;&#10;Description automatically generated">
            <a:extLst>
              <a:ext uri="{FF2B5EF4-FFF2-40B4-BE49-F238E27FC236}">
                <a16:creationId xmlns:a16="http://schemas.microsoft.com/office/drawing/2014/main" id="{3C75756C-0BCD-4492-8B86-85C9B9094D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134" t="27455" b="59879"/>
          <a:stretch/>
        </p:blipFill>
        <p:spPr>
          <a:xfrm>
            <a:off x="4485810" y="2480939"/>
            <a:ext cx="3680792" cy="584775"/>
          </a:xfrm>
          <a:prstGeom prst="rect">
            <a:avLst/>
          </a:prstGeom>
        </p:spPr>
      </p:pic>
      <p:pic>
        <p:nvPicPr>
          <p:cNvPr id="12" name="Picture 11" descr="Graphical user interface, text, application, email&#10;&#10;Description automatically generated">
            <a:extLst>
              <a:ext uri="{FF2B5EF4-FFF2-40B4-BE49-F238E27FC236}">
                <a16:creationId xmlns:a16="http://schemas.microsoft.com/office/drawing/2014/main" id="{CB96A6D3-65B0-49E8-91C3-105AE254CA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86" t="39138" r="48875" b="46245"/>
          <a:stretch/>
        </p:blipFill>
        <p:spPr>
          <a:xfrm>
            <a:off x="963351" y="3021457"/>
            <a:ext cx="3592016" cy="674890"/>
          </a:xfrm>
          <a:prstGeom prst="rect">
            <a:avLst/>
          </a:prstGeom>
        </p:spPr>
      </p:pic>
      <p:pic>
        <p:nvPicPr>
          <p:cNvPr id="13" name="Picture 12" descr="Graphical user interface, text, application, email&#10;&#10;Description automatically generated">
            <a:extLst>
              <a:ext uri="{FF2B5EF4-FFF2-40B4-BE49-F238E27FC236}">
                <a16:creationId xmlns:a16="http://schemas.microsoft.com/office/drawing/2014/main" id="{6BBAFCF3-CD9F-43AC-98E3-E39AA79E17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107" t="38550" b="46635"/>
          <a:stretch/>
        </p:blipFill>
        <p:spPr>
          <a:xfrm>
            <a:off x="4463988" y="2979693"/>
            <a:ext cx="3682767" cy="684010"/>
          </a:xfrm>
          <a:prstGeom prst="rect">
            <a:avLst/>
          </a:prstGeom>
        </p:spPr>
      </p:pic>
      <p:pic>
        <p:nvPicPr>
          <p:cNvPr id="14" name="Picture 13" descr="Graphical user interface, text, application, email&#10;&#10;Description automatically generated">
            <a:extLst>
              <a:ext uri="{FF2B5EF4-FFF2-40B4-BE49-F238E27FC236}">
                <a16:creationId xmlns:a16="http://schemas.microsoft.com/office/drawing/2014/main" id="{64D010C5-7FC8-4368-8162-427C9BD343F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1502" r="50245" b="39549"/>
          <a:stretch/>
        </p:blipFill>
        <p:spPr>
          <a:xfrm>
            <a:off x="860463" y="3594618"/>
            <a:ext cx="3600400" cy="413187"/>
          </a:xfrm>
          <a:prstGeom prst="rect">
            <a:avLst/>
          </a:prstGeom>
        </p:spPr>
      </p:pic>
      <p:pic>
        <p:nvPicPr>
          <p:cNvPr id="15" name="Picture 14" descr="Graphical user interface, text, application, email&#10;&#10;Description automatically generated">
            <a:extLst>
              <a:ext uri="{FF2B5EF4-FFF2-40B4-BE49-F238E27FC236}">
                <a16:creationId xmlns:a16="http://schemas.microsoft.com/office/drawing/2014/main" id="{846C2C0B-4BB7-467A-9657-5D526B362B8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107" t="51502" b="39430"/>
          <a:stretch/>
        </p:blipFill>
        <p:spPr>
          <a:xfrm>
            <a:off x="4497882" y="3589129"/>
            <a:ext cx="3682767" cy="418676"/>
          </a:xfrm>
          <a:prstGeom prst="rect">
            <a:avLst/>
          </a:prstGeom>
        </p:spPr>
      </p:pic>
      <p:pic>
        <p:nvPicPr>
          <p:cNvPr id="17" name="Picture 16" descr="Graphical user interface, text, application, email&#10;&#10;Description automatically generated">
            <a:extLst>
              <a:ext uri="{FF2B5EF4-FFF2-40B4-BE49-F238E27FC236}">
                <a16:creationId xmlns:a16="http://schemas.microsoft.com/office/drawing/2014/main" id="{85DC1701-8C57-4F19-82E5-A0856ADD91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0905" r="70879" b="-1007"/>
          <a:stretch/>
        </p:blipFill>
        <p:spPr>
          <a:xfrm>
            <a:off x="6233843" y="5276584"/>
            <a:ext cx="2082573" cy="460928"/>
          </a:xfrm>
          <a:prstGeom prst="rect">
            <a:avLst/>
          </a:prstGeom>
        </p:spPr>
      </p:pic>
      <p:pic>
        <p:nvPicPr>
          <p:cNvPr id="18" name="Picture 17" descr="Graphical user interface, text, application, email&#10;&#10;Description automatically generated">
            <a:extLst>
              <a:ext uri="{FF2B5EF4-FFF2-40B4-BE49-F238E27FC236}">
                <a16:creationId xmlns:a16="http://schemas.microsoft.com/office/drawing/2014/main" id="{76860E94-52C7-472F-9AC7-018E08CA4AF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7220" r="51669" b="16586"/>
          <a:stretch/>
        </p:blipFill>
        <p:spPr>
          <a:xfrm>
            <a:off x="932471" y="4282776"/>
            <a:ext cx="3456384" cy="738934"/>
          </a:xfrm>
          <a:prstGeom prst="rect">
            <a:avLst/>
          </a:prstGeom>
        </p:spPr>
      </p:pic>
      <p:pic>
        <p:nvPicPr>
          <p:cNvPr id="19" name="Picture 18" descr="Graphical user interface, text, application, email&#10;&#10;Description automatically generated">
            <a:extLst>
              <a:ext uri="{FF2B5EF4-FFF2-40B4-BE49-F238E27FC236}">
                <a16:creationId xmlns:a16="http://schemas.microsoft.com/office/drawing/2014/main" id="{68BA232A-6A0B-45C8-8A7F-A141ECEBD6A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650" t="70596" r="-1" b="16297"/>
          <a:stretch/>
        </p:blipFill>
        <p:spPr>
          <a:xfrm>
            <a:off x="4682914" y="4432867"/>
            <a:ext cx="3600774" cy="598080"/>
          </a:xfrm>
          <a:prstGeom prst="rect">
            <a:avLst/>
          </a:prstGeom>
        </p:spPr>
      </p:pic>
      <p:pic>
        <p:nvPicPr>
          <p:cNvPr id="20" name="Picture 19" descr="Graphical user interface, text, application, email&#10;&#10;Description automatically generated">
            <a:extLst>
              <a:ext uri="{FF2B5EF4-FFF2-40B4-BE49-F238E27FC236}">
                <a16:creationId xmlns:a16="http://schemas.microsoft.com/office/drawing/2014/main" id="{00FD45AA-6DF0-4A82-AF27-A2ED65912E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1232" r="49772" b="8070"/>
          <a:stretch/>
        </p:blipFill>
        <p:spPr>
          <a:xfrm>
            <a:off x="979984" y="4942420"/>
            <a:ext cx="3592016" cy="488148"/>
          </a:xfrm>
          <a:prstGeom prst="rect">
            <a:avLst/>
          </a:prstGeom>
        </p:spPr>
      </p:pic>
      <p:pic>
        <p:nvPicPr>
          <p:cNvPr id="21" name="Picture 20" descr="Graphical user interface, text, application, email&#10;&#10;Description automatically generated">
            <a:extLst>
              <a:ext uri="{FF2B5EF4-FFF2-40B4-BE49-F238E27FC236}">
                <a16:creationId xmlns:a16="http://schemas.microsoft.com/office/drawing/2014/main" id="{151A9866-348B-4B3A-9EA2-6C8B02F29B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556" t="57987" b="27511"/>
          <a:stretch/>
        </p:blipFill>
        <p:spPr>
          <a:xfrm>
            <a:off x="4554422" y="3922594"/>
            <a:ext cx="3607512" cy="661696"/>
          </a:xfrm>
          <a:prstGeom prst="rect">
            <a:avLst/>
          </a:prstGeom>
        </p:spPr>
      </p:pic>
      <p:pic>
        <p:nvPicPr>
          <p:cNvPr id="22" name="Picture 21" descr="Graphical user interface, text, application, email&#10;&#10;Description automatically generated">
            <a:extLst>
              <a:ext uri="{FF2B5EF4-FFF2-40B4-BE49-F238E27FC236}">
                <a16:creationId xmlns:a16="http://schemas.microsoft.com/office/drawing/2014/main" id="{0149D6BC-F54C-455B-87B2-3E6C98BD43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556" t="81990" b="6766"/>
          <a:stretch/>
        </p:blipFill>
        <p:spPr>
          <a:xfrm>
            <a:off x="4643448" y="4978192"/>
            <a:ext cx="3607512" cy="513035"/>
          </a:xfrm>
          <a:prstGeom prst="rect">
            <a:avLst/>
          </a:prstGeom>
        </p:spPr>
      </p:pic>
    </p:spTree>
    <p:extLst>
      <p:ext uri="{BB962C8B-B14F-4D97-AF65-F5344CB8AC3E}">
        <p14:creationId xmlns:p14="http://schemas.microsoft.com/office/powerpoint/2010/main" val="302196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500"/>
                                        <p:tgtEl>
                                          <p:spTgt spid="1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5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fade">
                                      <p:cBhvr>
                                        <p:cTn id="8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5"/>
            <a:ext cx="8229600" cy="646331"/>
          </a:xfrm>
        </p:spPr>
        <p:txBody>
          <a:bodyPr>
            <a:normAutofit fontScale="40000" lnSpcReduction="20000"/>
          </a:bodyPr>
          <a:lstStyle/>
          <a:p>
            <a:pPr>
              <a:buNone/>
            </a:pPr>
            <a:r>
              <a:rPr lang="en-GB" dirty="0"/>
              <a:t>   </a:t>
            </a:r>
          </a:p>
          <a:p>
            <a:pPr>
              <a:buNone/>
            </a:pPr>
            <a:endParaRPr lang="en-GB" dirty="0"/>
          </a:p>
          <a:p>
            <a:pPr>
              <a:buNone/>
            </a:pPr>
            <a:r>
              <a:rPr lang="en-GB" dirty="0"/>
              <a:t>   </a:t>
            </a:r>
          </a:p>
          <a:p>
            <a:endParaRPr lang="en-GB" dirty="0"/>
          </a:p>
        </p:txBody>
      </p:sp>
      <p:sp>
        <p:nvSpPr>
          <p:cNvPr id="2" name="TextBox 1">
            <a:extLst>
              <a:ext uri="{FF2B5EF4-FFF2-40B4-BE49-F238E27FC236}">
                <a16:creationId xmlns:a16="http://schemas.microsoft.com/office/drawing/2014/main" id="{BF7E8E2E-D78A-4527-9F3A-0B2500BCEC75}"/>
              </a:ext>
            </a:extLst>
          </p:cNvPr>
          <p:cNvSpPr txBox="1"/>
          <p:nvPr/>
        </p:nvSpPr>
        <p:spPr>
          <a:xfrm>
            <a:off x="457200" y="620688"/>
            <a:ext cx="7859216" cy="646331"/>
          </a:xfrm>
          <a:prstGeom prst="rect">
            <a:avLst/>
          </a:prstGeom>
          <a:noFill/>
        </p:spPr>
        <p:txBody>
          <a:bodyPr wrap="square" rtlCol="0">
            <a:spAutoFit/>
          </a:bodyPr>
          <a:lstStyle/>
          <a:p>
            <a:pPr algn="ctr"/>
            <a:r>
              <a:rPr lang="en-GB" sz="3600" u="sng" dirty="0"/>
              <a:t>Presentations </a:t>
            </a:r>
          </a:p>
        </p:txBody>
      </p:sp>
      <p:pic>
        <p:nvPicPr>
          <p:cNvPr id="5" name="Picture 4" descr="Business woman pointing to side">
            <a:extLst>
              <a:ext uri="{FF2B5EF4-FFF2-40B4-BE49-F238E27FC236}">
                <a16:creationId xmlns:a16="http://schemas.microsoft.com/office/drawing/2014/main" id="{5581623C-272B-44AD-B724-79EC07ADC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1875685"/>
            <a:ext cx="1181084" cy="2419149"/>
          </a:xfrm>
          <a:prstGeom prst="rect">
            <a:avLst/>
          </a:prstGeom>
        </p:spPr>
      </p:pic>
      <p:sp>
        <p:nvSpPr>
          <p:cNvPr id="6" name="Rectangle 5">
            <a:extLst>
              <a:ext uri="{FF2B5EF4-FFF2-40B4-BE49-F238E27FC236}">
                <a16:creationId xmlns:a16="http://schemas.microsoft.com/office/drawing/2014/main" id="{505E1760-51AF-4711-A1E7-00C42714D46C}"/>
              </a:ext>
            </a:extLst>
          </p:cNvPr>
          <p:cNvSpPr/>
          <p:nvPr/>
        </p:nvSpPr>
        <p:spPr>
          <a:xfrm>
            <a:off x="1782956" y="1382476"/>
            <a:ext cx="2788684" cy="18739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Graphical user interface, text&#10;&#10;Description automatically generated">
            <a:extLst>
              <a:ext uri="{FF2B5EF4-FFF2-40B4-BE49-F238E27FC236}">
                <a16:creationId xmlns:a16="http://schemas.microsoft.com/office/drawing/2014/main" id="{592AAB85-686D-45FC-970C-D4CEBC2BD2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4619" y="1526493"/>
            <a:ext cx="2005357" cy="1502097"/>
          </a:xfrm>
          <a:prstGeom prst="rect">
            <a:avLst/>
          </a:prstGeom>
        </p:spPr>
      </p:pic>
      <p:sp>
        <p:nvSpPr>
          <p:cNvPr id="9" name="TextBox 8">
            <a:extLst>
              <a:ext uri="{FF2B5EF4-FFF2-40B4-BE49-F238E27FC236}">
                <a16:creationId xmlns:a16="http://schemas.microsoft.com/office/drawing/2014/main" id="{364E0653-8FC1-4824-8A18-08E7CC588CD1}"/>
              </a:ext>
            </a:extLst>
          </p:cNvPr>
          <p:cNvSpPr txBox="1"/>
          <p:nvPr/>
        </p:nvSpPr>
        <p:spPr>
          <a:xfrm>
            <a:off x="457200" y="4549130"/>
            <a:ext cx="3583334" cy="923330"/>
          </a:xfrm>
          <a:prstGeom prst="rect">
            <a:avLst/>
          </a:prstGeom>
          <a:noFill/>
        </p:spPr>
        <p:txBody>
          <a:bodyPr wrap="square" rtlCol="0">
            <a:spAutoFit/>
          </a:bodyPr>
          <a:lstStyle/>
          <a:p>
            <a:r>
              <a:rPr lang="en-GB" b="1" dirty="0"/>
              <a:t>Individual presentations. </a:t>
            </a:r>
          </a:p>
          <a:p>
            <a:r>
              <a:rPr lang="en-GB" dirty="0"/>
              <a:t>- You research, plan and present your work independently. </a:t>
            </a:r>
          </a:p>
        </p:txBody>
      </p:sp>
      <p:sp>
        <p:nvSpPr>
          <p:cNvPr id="10" name="Rectangle 9">
            <a:extLst>
              <a:ext uri="{FF2B5EF4-FFF2-40B4-BE49-F238E27FC236}">
                <a16:creationId xmlns:a16="http://schemas.microsoft.com/office/drawing/2014/main" id="{5AAC8D1C-9C65-4559-BAF8-CFF6C2523231}"/>
              </a:ext>
            </a:extLst>
          </p:cNvPr>
          <p:cNvSpPr/>
          <p:nvPr/>
        </p:nvSpPr>
        <p:spPr>
          <a:xfrm>
            <a:off x="4963303" y="1358691"/>
            <a:ext cx="2788684" cy="18739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Businessman pointing up">
            <a:extLst>
              <a:ext uri="{FF2B5EF4-FFF2-40B4-BE49-F238E27FC236}">
                <a16:creationId xmlns:a16="http://schemas.microsoft.com/office/drawing/2014/main" id="{00FBFEDB-8240-45C9-9D8E-906DDC0B69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4637" y="2254306"/>
            <a:ext cx="1024070" cy="2294824"/>
          </a:xfrm>
          <a:prstGeom prst="rect">
            <a:avLst/>
          </a:prstGeom>
        </p:spPr>
      </p:pic>
      <p:pic>
        <p:nvPicPr>
          <p:cNvPr id="16" name="Picture 15" descr="Woman arms raised on the side">
            <a:extLst>
              <a:ext uri="{FF2B5EF4-FFF2-40B4-BE49-F238E27FC236}">
                <a16:creationId xmlns:a16="http://schemas.microsoft.com/office/drawing/2014/main" id="{5617673A-80F9-4691-A956-3B95CD668F7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87669" y="2948839"/>
            <a:ext cx="1071464" cy="2294824"/>
          </a:xfrm>
          <a:prstGeom prst="rect">
            <a:avLst/>
          </a:prstGeom>
        </p:spPr>
      </p:pic>
      <p:pic>
        <p:nvPicPr>
          <p:cNvPr id="20" name="Picture 19" descr="Graphical user interface&#10;&#10;Description automatically generated">
            <a:extLst>
              <a:ext uri="{FF2B5EF4-FFF2-40B4-BE49-F238E27FC236}">
                <a16:creationId xmlns:a16="http://schemas.microsoft.com/office/drawing/2014/main" id="{A5465C5F-95FD-4FCA-A0BE-8B341BA9598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12971" y="1475269"/>
            <a:ext cx="2068665" cy="1547383"/>
          </a:xfrm>
          <a:prstGeom prst="rect">
            <a:avLst/>
          </a:prstGeom>
        </p:spPr>
      </p:pic>
      <p:pic>
        <p:nvPicPr>
          <p:cNvPr id="12" name="Picture 11" descr="Businesswoman pointing up">
            <a:extLst>
              <a:ext uri="{FF2B5EF4-FFF2-40B4-BE49-F238E27FC236}">
                <a16:creationId xmlns:a16="http://schemas.microsoft.com/office/drawing/2014/main" id="{21F5CA71-EF44-4D02-9976-BA54195032E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44089" y="2176898"/>
            <a:ext cx="991334" cy="2294824"/>
          </a:xfrm>
          <a:prstGeom prst="rect">
            <a:avLst/>
          </a:prstGeom>
        </p:spPr>
      </p:pic>
      <p:pic>
        <p:nvPicPr>
          <p:cNvPr id="18" name="Picture 17" descr="Businessman in wheelchair raising hand">
            <a:extLst>
              <a:ext uri="{FF2B5EF4-FFF2-40B4-BE49-F238E27FC236}">
                <a16:creationId xmlns:a16="http://schemas.microsoft.com/office/drawing/2014/main" id="{66A98180-F751-4243-88FD-D24CC82C62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18735" y="2704768"/>
            <a:ext cx="1489214" cy="2294824"/>
          </a:xfrm>
          <a:prstGeom prst="rect">
            <a:avLst/>
          </a:prstGeom>
        </p:spPr>
      </p:pic>
      <p:sp>
        <p:nvSpPr>
          <p:cNvPr id="21" name="TextBox 20">
            <a:extLst>
              <a:ext uri="{FF2B5EF4-FFF2-40B4-BE49-F238E27FC236}">
                <a16:creationId xmlns:a16="http://schemas.microsoft.com/office/drawing/2014/main" id="{2F330BD9-242A-4B18-9BC3-06BF10CD764A}"/>
              </a:ext>
            </a:extLst>
          </p:cNvPr>
          <p:cNvSpPr txBox="1"/>
          <p:nvPr/>
        </p:nvSpPr>
        <p:spPr>
          <a:xfrm>
            <a:off x="5485481" y="4410630"/>
            <a:ext cx="3212948" cy="1200329"/>
          </a:xfrm>
          <a:prstGeom prst="rect">
            <a:avLst/>
          </a:prstGeom>
          <a:noFill/>
        </p:spPr>
        <p:txBody>
          <a:bodyPr wrap="square" rtlCol="0">
            <a:spAutoFit/>
          </a:bodyPr>
          <a:lstStyle/>
          <a:p>
            <a:r>
              <a:rPr lang="en-GB" b="1" dirty="0"/>
              <a:t>Group presentations. </a:t>
            </a:r>
          </a:p>
          <a:p>
            <a:r>
              <a:rPr lang="en-GB" dirty="0"/>
              <a:t>- You work as a group to research, plan and present your work. </a:t>
            </a:r>
          </a:p>
        </p:txBody>
      </p:sp>
    </p:spTree>
    <p:extLst>
      <p:ext uri="{BB962C8B-B14F-4D97-AF65-F5344CB8AC3E}">
        <p14:creationId xmlns:p14="http://schemas.microsoft.com/office/powerpoint/2010/main" val="24329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Effect transition="in" filter="fade">
                                      <p:cBhvr>
                                        <p:cTn id="25" dur="500"/>
                                        <p:tgtEl>
                                          <p:spTgt spid="9">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1">
                                            <p:txEl>
                                              <p:pRg st="0" end="0"/>
                                            </p:txEl>
                                          </p:spTgt>
                                        </p:tgtEl>
                                        <p:attrNameLst>
                                          <p:attrName>style.visibility</p:attrName>
                                        </p:attrNameLst>
                                      </p:cBhvr>
                                      <p:to>
                                        <p:strVal val="visible"/>
                                      </p:to>
                                    </p:set>
                                    <p:animEffect transition="in" filter="fade">
                                      <p:cBhvr>
                                        <p:cTn id="54" dur="500"/>
                                        <p:tgtEl>
                                          <p:spTgt spid="21">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1">
                                            <p:txEl>
                                              <p:pRg st="1" end="1"/>
                                            </p:txEl>
                                          </p:spTgt>
                                        </p:tgtEl>
                                        <p:attrNameLst>
                                          <p:attrName>style.visibility</p:attrName>
                                        </p:attrNameLst>
                                      </p:cBhvr>
                                      <p:to>
                                        <p:strVal val="visible"/>
                                      </p:to>
                                    </p:set>
                                    <p:animEffect transition="in" filter="fade">
                                      <p:cBhvr>
                                        <p:cTn id="59"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40FFB-62B2-49AE-B0F6-2CBF050697B0}"/>
              </a:ext>
            </a:extLst>
          </p:cNvPr>
          <p:cNvSpPr>
            <a:spLocks noGrp="1"/>
          </p:cNvSpPr>
          <p:nvPr>
            <p:ph type="title"/>
          </p:nvPr>
        </p:nvSpPr>
        <p:spPr/>
        <p:txBody>
          <a:bodyPr/>
          <a:lstStyle/>
          <a:p>
            <a:r>
              <a:rPr lang="en-GB" dirty="0"/>
              <a:t>Case Studies</a:t>
            </a:r>
          </a:p>
        </p:txBody>
      </p:sp>
      <p:sp>
        <p:nvSpPr>
          <p:cNvPr id="4" name="Rectangle 3">
            <a:extLst>
              <a:ext uri="{FF2B5EF4-FFF2-40B4-BE49-F238E27FC236}">
                <a16:creationId xmlns:a16="http://schemas.microsoft.com/office/drawing/2014/main" id="{850379A5-E4F5-4123-8F59-3F16E685670C}"/>
              </a:ext>
            </a:extLst>
          </p:cNvPr>
          <p:cNvSpPr/>
          <p:nvPr/>
        </p:nvSpPr>
        <p:spPr>
          <a:xfrm>
            <a:off x="457200" y="1417638"/>
            <a:ext cx="8229600" cy="8592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000" dirty="0"/>
              <a:t>Case studies are a vital research method in qualitative research. </a:t>
            </a:r>
          </a:p>
        </p:txBody>
      </p:sp>
      <p:sp>
        <p:nvSpPr>
          <p:cNvPr id="5" name="Rectangle 4">
            <a:extLst>
              <a:ext uri="{FF2B5EF4-FFF2-40B4-BE49-F238E27FC236}">
                <a16:creationId xmlns:a16="http://schemas.microsoft.com/office/drawing/2014/main" id="{17C595C3-ECAD-45EE-8C26-49A12359A277}"/>
              </a:ext>
            </a:extLst>
          </p:cNvPr>
          <p:cNvSpPr/>
          <p:nvPr/>
        </p:nvSpPr>
        <p:spPr>
          <a:xfrm>
            <a:off x="485376" y="2445631"/>
            <a:ext cx="8229600" cy="141541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buNone/>
            </a:pPr>
            <a:r>
              <a:rPr lang="en-GB" sz="2000" dirty="0"/>
              <a:t>Craig (2009, p175) describes a case study as being, “A report based on a client, situation or organisation, written and usually shared for the purpose of learning”. </a:t>
            </a:r>
          </a:p>
        </p:txBody>
      </p:sp>
      <p:sp>
        <p:nvSpPr>
          <p:cNvPr id="8" name="TextBox 7">
            <a:extLst>
              <a:ext uri="{FF2B5EF4-FFF2-40B4-BE49-F238E27FC236}">
                <a16:creationId xmlns:a16="http://schemas.microsoft.com/office/drawing/2014/main" id="{E6F55E7C-577C-42FB-8F27-3E98C401D776}"/>
              </a:ext>
            </a:extLst>
          </p:cNvPr>
          <p:cNvSpPr txBox="1"/>
          <p:nvPr/>
        </p:nvSpPr>
        <p:spPr>
          <a:xfrm>
            <a:off x="485376" y="4221088"/>
            <a:ext cx="8201424" cy="646331"/>
          </a:xfrm>
          <a:prstGeom prst="rect">
            <a:avLst/>
          </a:prstGeom>
          <a:noFill/>
        </p:spPr>
        <p:txBody>
          <a:bodyPr wrap="square" rtlCol="0">
            <a:spAutoFit/>
          </a:bodyPr>
          <a:lstStyle/>
          <a:p>
            <a:r>
              <a:rPr lang="en-GB" dirty="0"/>
              <a:t>By applying our learning and theory to understanding real life challenges, we are able to become more prepared for the challenges faced in our careers.</a:t>
            </a:r>
          </a:p>
        </p:txBody>
      </p:sp>
    </p:spTree>
    <p:extLst>
      <p:ext uri="{BB962C8B-B14F-4D97-AF65-F5344CB8AC3E}">
        <p14:creationId xmlns:p14="http://schemas.microsoft.com/office/powerpoint/2010/main" val="18358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7E976-482E-4884-B086-2E6157AB8922}"/>
              </a:ext>
            </a:extLst>
          </p:cNvPr>
          <p:cNvSpPr>
            <a:spLocks noGrp="1"/>
          </p:cNvSpPr>
          <p:nvPr>
            <p:ph type="title"/>
          </p:nvPr>
        </p:nvSpPr>
        <p:spPr/>
        <p:txBody>
          <a:bodyPr/>
          <a:lstStyle/>
          <a:p>
            <a:r>
              <a:rPr lang="en-GB" dirty="0"/>
              <a:t>Annotated Bibliography</a:t>
            </a:r>
          </a:p>
        </p:txBody>
      </p:sp>
      <p:pic>
        <p:nvPicPr>
          <p:cNvPr id="5" name="Picture 4" descr="Graphical user interface, text&#10;&#10;Description automatically generated">
            <a:extLst>
              <a:ext uri="{FF2B5EF4-FFF2-40B4-BE49-F238E27FC236}">
                <a16:creationId xmlns:a16="http://schemas.microsoft.com/office/drawing/2014/main" id="{90E21B09-CBCA-4A25-A5D2-5D070A6E68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356" y="2276902"/>
            <a:ext cx="7358632" cy="1512168"/>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7E1A4272-0782-46E8-B863-68300810B4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0720" y="4005064"/>
            <a:ext cx="6043280" cy="1913570"/>
          </a:xfrm>
          <a:prstGeom prst="rect">
            <a:avLst/>
          </a:prstGeom>
        </p:spPr>
      </p:pic>
      <p:sp>
        <p:nvSpPr>
          <p:cNvPr id="9" name="TextBox 8">
            <a:extLst>
              <a:ext uri="{FF2B5EF4-FFF2-40B4-BE49-F238E27FC236}">
                <a16:creationId xmlns:a16="http://schemas.microsoft.com/office/drawing/2014/main" id="{F866632C-86D9-4ACE-8E19-89F3E31ED69D}"/>
              </a:ext>
            </a:extLst>
          </p:cNvPr>
          <p:cNvSpPr txBox="1"/>
          <p:nvPr/>
        </p:nvSpPr>
        <p:spPr>
          <a:xfrm>
            <a:off x="5611784" y="2831405"/>
            <a:ext cx="3213860" cy="961161"/>
          </a:xfrm>
          <a:prstGeom prst="rect">
            <a:avLst/>
          </a:prstGeom>
          <a:noFill/>
          <a:ln w="38100">
            <a:solidFill>
              <a:schemeClr val="accent6">
                <a:lumMod val="75000"/>
              </a:schemeClr>
            </a:solidFill>
          </a:ln>
        </p:spPr>
        <p:txBody>
          <a:bodyPr wrap="square">
            <a:spAutoFit/>
          </a:bodyPr>
          <a:lstStyle/>
          <a:p>
            <a:pPr>
              <a:lnSpc>
                <a:spcPct val="107000"/>
              </a:lnSpc>
              <a:spcAft>
                <a:spcPts val="800"/>
              </a:spcAft>
            </a:pPr>
            <a:r>
              <a:rPr lang="en-GB" sz="1800" dirty="0">
                <a:effectLst/>
                <a:latin typeface="Arial" panose="020B0604020202020204" pitchFamily="34" charset="0"/>
                <a:ea typeface="Calibri" panose="020F0502020204030204" pitchFamily="34" charset="0"/>
              </a:rPr>
              <a:t>For each reference you should add a paragraph of annotation underneath</a:t>
            </a:r>
            <a:r>
              <a:rPr lang="en-GB" dirty="0">
                <a:latin typeface="Arial" panose="020B0604020202020204" pitchFamily="34" charset="0"/>
                <a:ea typeface="Calibri" panose="020F0502020204030204" pitchFamily="34" charset="0"/>
                <a:cs typeface="Times New Roman" panose="02020603050405020304" pitchFamily="18" charset="0"/>
              </a:rPr>
              <a:t>. </a:t>
            </a:r>
            <a:endParaRPr lang="en-GB"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5C61DA3C-434A-431B-A04C-70DF5F1523FC}"/>
              </a:ext>
            </a:extLst>
          </p:cNvPr>
          <p:cNvSpPr txBox="1"/>
          <p:nvPr/>
        </p:nvSpPr>
        <p:spPr>
          <a:xfrm>
            <a:off x="318356" y="1292801"/>
            <a:ext cx="8507288" cy="923330"/>
          </a:xfrm>
          <a:prstGeom prst="rect">
            <a:avLst/>
          </a:prstGeom>
          <a:noFill/>
          <a:ln w="38100">
            <a:solidFill>
              <a:schemeClr val="accent1"/>
            </a:solidFill>
          </a:ln>
        </p:spPr>
        <p:txBody>
          <a:bodyPr wrap="square" rtlCol="0">
            <a:spAutoFit/>
          </a:bodyPr>
          <a:lstStyle/>
          <a:p>
            <a:r>
              <a:rPr lang="en-GB" dirty="0"/>
              <a:t>An annotated bibliography includes references of all of the sources that you have read and been informed by when developing your understanding. Here you can include all you have read as well as those referenced in your final work. </a:t>
            </a:r>
          </a:p>
        </p:txBody>
      </p:sp>
      <p:cxnSp>
        <p:nvCxnSpPr>
          <p:cNvPr id="13" name="Straight Arrow Connector 12">
            <a:extLst>
              <a:ext uri="{FF2B5EF4-FFF2-40B4-BE49-F238E27FC236}">
                <a16:creationId xmlns:a16="http://schemas.microsoft.com/office/drawing/2014/main" id="{109F0F25-88BC-4ECD-90AB-56CF720D3C22}"/>
              </a:ext>
            </a:extLst>
          </p:cNvPr>
          <p:cNvCxnSpPr/>
          <p:nvPr/>
        </p:nvCxnSpPr>
        <p:spPr>
          <a:xfrm flipH="1" flipV="1">
            <a:off x="3707904" y="3212976"/>
            <a:ext cx="1800200" cy="9900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C8575F72-3805-46E2-A0BC-A736318EB6B9}"/>
              </a:ext>
            </a:extLst>
          </p:cNvPr>
          <p:cNvSpPr txBox="1"/>
          <p:nvPr/>
        </p:nvSpPr>
        <p:spPr>
          <a:xfrm>
            <a:off x="494044" y="4365104"/>
            <a:ext cx="1845708" cy="664797"/>
          </a:xfrm>
          <a:prstGeom prst="rect">
            <a:avLst/>
          </a:prstGeom>
          <a:noFill/>
          <a:ln w="38100">
            <a:solidFill>
              <a:schemeClr val="accent6">
                <a:lumMod val="75000"/>
              </a:schemeClr>
            </a:solidFill>
          </a:ln>
        </p:spPr>
        <p:txBody>
          <a:bodyPr wrap="square">
            <a:spAutoFit/>
          </a:bodyPr>
          <a:lstStyle/>
          <a:p>
            <a:pPr>
              <a:lnSpc>
                <a:spcPct val="107000"/>
              </a:lnSpc>
              <a:spcAft>
                <a:spcPts val="800"/>
              </a:spcAft>
            </a:pPr>
            <a:r>
              <a:rPr lang="en-GB" sz="1800" dirty="0">
                <a:effectLst/>
                <a:latin typeface="Arial" panose="020B0604020202020204" pitchFamily="34" charset="0"/>
                <a:ea typeface="Calibri" panose="020F0502020204030204" pitchFamily="34" charset="0"/>
              </a:rPr>
              <a:t>Example of a student’s work.</a:t>
            </a:r>
            <a:endParaRPr lang="en-GB"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5" name="Straight Arrow Connector 14">
            <a:extLst>
              <a:ext uri="{FF2B5EF4-FFF2-40B4-BE49-F238E27FC236}">
                <a16:creationId xmlns:a16="http://schemas.microsoft.com/office/drawing/2014/main" id="{3568A5B2-DC1F-40F0-8644-259956BE7DA6}"/>
              </a:ext>
            </a:extLst>
          </p:cNvPr>
          <p:cNvCxnSpPr>
            <a:cxnSpLocks/>
          </p:cNvCxnSpPr>
          <p:nvPr/>
        </p:nvCxnSpPr>
        <p:spPr>
          <a:xfrm flipV="1">
            <a:off x="2182464" y="4697502"/>
            <a:ext cx="1080120"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4548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E4DA3-68DE-4176-90F8-64EE7CDADBD2}"/>
              </a:ext>
            </a:extLst>
          </p:cNvPr>
          <p:cNvSpPr>
            <a:spLocks noGrp="1"/>
          </p:cNvSpPr>
          <p:nvPr>
            <p:ph type="title"/>
          </p:nvPr>
        </p:nvSpPr>
        <p:spPr>
          <a:xfrm>
            <a:off x="457200" y="254488"/>
            <a:ext cx="8229600" cy="1143000"/>
          </a:xfrm>
        </p:spPr>
        <p:txBody>
          <a:bodyPr/>
          <a:lstStyle/>
          <a:p>
            <a:r>
              <a:rPr lang="en-GB" dirty="0"/>
              <a:t>Reflective writing</a:t>
            </a:r>
          </a:p>
        </p:txBody>
      </p:sp>
      <p:sp>
        <p:nvSpPr>
          <p:cNvPr id="4" name="TextBox 3">
            <a:extLst>
              <a:ext uri="{FF2B5EF4-FFF2-40B4-BE49-F238E27FC236}">
                <a16:creationId xmlns:a16="http://schemas.microsoft.com/office/drawing/2014/main" id="{D8A6A43B-B849-4EB2-AD98-23010300D4DF}"/>
              </a:ext>
            </a:extLst>
          </p:cNvPr>
          <p:cNvSpPr txBox="1"/>
          <p:nvPr/>
        </p:nvSpPr>
        <p:spPr>
          <a:xfrm>
            <a:off x="323528" y="1417638"/>
            <a:ext cx="4752528" cy="400110"/>
          </a:xfrm>
          <a:prstGeom prst="rect">
            <a:avLst/>
          </a:prstGeom>
          <a:noFill/>
        </p:spPr>
        <p:txBody>
          <a:bodyPr wrap="square" rtlCol="0">
            <a:spAutoFit/>
          </a:bodyPr>
          <a:lstStyle/>
          <a:p>
            <a:r>
              <a:rPr lang="en-GB" sz="2000" dirty="0"/>
              <a:t>What does reflective writing involve? </a:t>
            </a:r>
          </a:p>
        </p:txBody>
      </p:sp>
      <p:sp>
        <p:nvSpPr>
          <p:cNvPr id="11" name="Freeform: Shape 10">
            <a:extLst>
              <a:ext uri="{FF2B5EF4-FFF2-40B4-BE49-F238E27FC236}">
                <a16:creationId xmlns:a16="http://schemas.microsoft.com/office/drawing/2014/main" id="{97C2EBFB-2D87-4A92-B87E-86AADF38E57D}"/>
              </a:ext>
            </a:extLst>
          </p:cNvPr>
          <p:cNvSpPr/>
          <p:nvPr/>
        </p:nvSpPr>
        <p:spPr>
          <a:xfrm rot="16200000">
            <a:off x="-234911" y="2618433"/>
            <a:ext cx="2962475" cy="1578254"/>
          </a:xfrm>
          <a:custGeom>
            <a:avLst/>
            <a:gdLst>
              <a:gd name="connsiteX0" fmla="*/ 0 w 1184671"/>
              <a:gd name="connsiteY0" fmla="*/ 59234 h 1421606"/>
              <a:gd name="connsiteX1" fmla="*/ 59234 w 1184671"/>
              <a:gd name="connsiteY1" fmla="*/ 0 h 1421606"/>
              <a:gd name="connsiteX2" fmla="*/ 1125437 w 1184671"/>
              <a:gd name="connsiteY2" fmla="*/ 0 h 1421606"/>
              <a:gd name="connsiteX3" fmla="*/ 1184671 w 1184671"/>
              <a:gd name="connsiteY3" fmla="*/ 59234 h 1421606"/>
              <a:gd name="connsiteX4" fmla="*/ 1184671 w 1184671"/>
              <a:gd name="connsiteY4" fmla="*/ 1362372 h 1421606"/>
              <a:gd name="connsiteX5" fmla="*/ 1125437 w 1184671"/>
              <a:gd name="connsiteY5" fmla="*/ 1421606 h 1421606"/>
              <a:gd name="connsiteX6" fmla="*/ 59234 w 1184671"/>
              <a:gd name="connsiteY6" fmla="*/ 1421606 h 1421606"/>
              <a:gd name="connsiteX7" fmla="*/ 0 w 1184671"/>
              <a:gd name="connsiteY7" fmla="*/ 1362372 h 1421606"/>
              <a:gd name="connsiteX8" fmla="*/ 0 w 1184671"/>
              <a:gd name="connsiteY8" fmla="*/ 59234 h 142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4671" h="1421606">
                <a:moveTo>
                  <a:pt x="1135309" y="1"/>
                </a:moveTo>
                <a:cubicBezTo>
                  <a:pt x="1162571" y="1"/>
                  <a:pt x="1184671" y="31825"/>
                  <a:pt x="1184671" y="71081"/>
                </a:cubicBezTo>
                <a:lnTo>
                  <a:pt x="1184671" y="1350525"/>
                </a:lnTo>
                <a:cubicBezTo>
                  <a:pt x="1184671" y="1389781"/>
                  <a:pt x="1162571" y="1421605"/>
                  <a:pt x="1135309" y="1421605"/>
                </a:cubicBezTo>
                <a:lnTo>
                  <a:pt x="49362" y="1421605"/>
                </a:lnTo>
                <a:cubicBezTo>
                  <a:pt x="22100" y="1421605"/>
                  <a:pt x="0" y="1389781"/>
                  <a:pt x="0" y="1350525"/>
                </a:cubicBezTo>
                <a:lnTo>
                  <a:pt x="0" y="71081"/>
                </a:lnTo>
                <a:cubicBezTo>
                  <a:pt x="0" y="31825"/>
                  <a:pt x="22100" y="1"/>
                  <a:pt x="49362" y="1"/>
                </a:cubicBezTo>
                <a:lnTo>
                  <a:pt x="1135309" y="1"/>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55888" tIns="41149" rIns="53341" bIns="947736" numCol="1" spcCol="1270" anchor="t" anchorCtr="0">
            <a:noAutofit/>
          </a:bodyPr>
          <a:lstStyle/>
          <a:p>
            <a:pPr marL="0" lvl="0" indent="0" algn="r" defTabSz="533400">
              <a:lnSpc>
                <a:spcPct val="90000"/>
              </a:lnSpc>
              <a:spcBef>
                <a:spcPct val="0"/>
              </a:spcBef>
              <a:spcAft>
                <a:spcPct val="35000"/>
              </a:spcAft>
              <a:buNone/>
            </a:pPr>
            <a:r>
              <a:rPr lang="en-GB" sz="1200" kern="1200" dirty="0"/>
              <a:t>.</a:t>
            </a:r>
          </a:p>
        </p:txBody>
      </p:sp>
      <p:sp>
        <p:nvSpPr>
          <p:cNvPr id="12" name="Freeform: Shape 11">
            <a:extLst>
              <a:ext uri="{FF2B5EF4-FFF2-40B4-BE49-F238E27FC236}">
                <a16:creationId xmlns:a16="http://schemas.microsoft.com/office/drawing/2014/main" id="{885557E1-9EB9-48BF-AD31-F5E4B50800C7}"/>
              </a:ext>
            </a:extLst>
          </p:cNvPr>
          <p:cNvSpPr/>
          <p:nvPr/>
        </p:nvSpPr>
        <p:spPr>
          <a:xfrm>
            <a:off x="693942" y="2253220"/>
            <a:ext cx="1286273" cy="1792402"/>
          </a:xfrm>
          <a:custGeom>
            <a:avLst/>
            <a:gdLst>
              <a:gd name="connsiteX0" fmla="*/ 0 w 882580"/>
              <a:gd name="connsiteY0" fmla="*/ 0 h 1421606"/>
              <a:gd name="connsiteX1" fmla="*/ 882580 w 882580"/>
              <a:gd name="connsiteY1" fmla="*/ 0 h 1421606"/>
              <a:gd name="connsiteX2" fmla="*/ 882580 w 882580"/>
              <a:gd name="connsiteY2" fmla="*/ 1421606 h 1421606"/>
              <a:gd name="connsiteX3" fmla="*/ 0 w 882580"/>
              <a:gd name="connsiteY3" fmla="*/ 1421606 h 1421606"/>
              <a:gd name="connsiteX4" fmla="*/ 0 w 882580"/>
              <a:gd name="connsiteY4" fmla="*/ 0 h 1421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580" h="1421606">
                <a:moveTo>
                  <a:pt x="0" y="0"/>
                </a:moveTo>
                <a:lnTo>
                  <a:pt x="882580" y="0"/>
                </a:lnTo>
                <a:lnTo>
                  <a:pt x="882580" y="1421606"/>
                </a:lnTo>
                <a:lnTo>
                  <a:pt x="0" y="1421606"/>
                </a:lnTo>
                <a:lnTo>
                  <a:pt x="0" y="0"/>
                </a:lnTo>
                <a:close/>
              </a:path>
            </a:pathLst>
          </a:custGeom>
          <a:noFill/>
          <a:ln>
            <a:noFill/>
          </a:ln>
          <a:sp3d/>
        </p:spPr>
        <p:style>
          <a:lnRef idx="2">
            <a:scrgbClr r="0" g="0" b="0"/>
          </a:lnRef>
          <a:fillRef idx="1">
            <a:scrgbClr r="0" g="0" b="0"/>
          </a:fillRef>
          <a:effectRef idx="0">
            <a:schemeClr val="accent4">
              <a:hueOff val="0"/>
              <a:satOff val="0"/>
              <a:lumOff val="0"/>
              <a:alphaOff val="0"/>
            </a:schemeClr>
          </a:effectRef>
          <a:fontRef idx="minor">
            <a:schemeClr val="lt1"/>
          </a:fontRef>
        </p:style>
        <p:txBody>
          <a:bodyPr spcFirstLastPara="0" vert="horz" wrap="square" lIns="0" tIns="34290" rIns="0" bIns="0" numCol="1" spcCol="1270" anchor="t" anchorCtr="0">
            <a:noAutofit/>
          </a:bodyPr>
          <a:lstStyle/>
          <a:p>
            <a:pPr marL="0" lvl="0" indent="0" algn="l" defTabSz="4445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Looking back at past experience to perform better in the future. </a:t>
            </a:r>
          </a:p>
        </p:txBody>
      </p:sp>
      <p:sp>
        <p:nvSpPr>
          <p:cNvPr id="13" name="Freeform: Shape 12">
            <a:extLst>
              <a:ext uri="{FF2B5EF4-FFF2-40B4-BE49-F238E27FC236}">
                <a16:creationId xmlns:a16="http://schemas.microsoft.com/office/drawing/2014/main" id="{094972C5-4F4E-4C30-ACFB-BD27A86D00B3}"/>
              </a:ext>
            </a:extLst>
          </p:cNvPr>
          <p:cNvSpPr/>
          <p:nvPr/>
        </p:nvSpPr>
        <p:spPr>
          <a:xfrm rot="16200000">
            <a:off x="1398581" y="2618433"/>
            <a:ext cx="2962475" cy="1578254"/>
          </a:xfrm>
          <a:custGeom>
            <a:avLst/>
            <a:gdLst>
              <a:gd name="connsiteX0" fmla="*/ 0 w 1184671"/>
              <a:gd name="connsiteY0" fmla="*/ 59234 h 1421606"/>
              <a:gd name="connsiteX1" fmla="*/ 59234 w 1184671"/>
              <a:gd name="connsiteY1" fmla="*/ 0 h 1421606"/>
              <a:gd name="connsiteX2" fmla="*/ 1125437 w 1184671"/>
              <a:gd name="connsiteY2" fmla="*/ 0 h 1421606"/>
              <a:gd name="connsiteX3" fmla="*/ 1184671 w 1184671"/>
              <a:gd name="connsiteY3" fmla="*/ 59234 h 1421606"/>
              <a:gd name="connsiteX4" fmla="*/ 1184671 w 1184671"/>
              <a:gd name="connsiteY4" fmla="*/ 1362372 h 1421606"/>
              <a:gd name="connsiteX5" fmla="*/ 1125437 w 1184671"/>
              <a:gd name="connsiteY5" fmla="*/ 1421606 h 1421606"/>
              <a:gd name="connsiteX6" fmla="*/ 59234 w 1184671"/>
              <a:gd name="connsiteY6" fmla="*/ 1421606 h 1421606"/>
              <a:gd name="connsiteX7" fmla="*/ 0 w 1184671"/>
              <a:gd name="connsiteY7" fmla="*/ 1362372 h 1421606"/>
              <a:gd name="connsiteX8" fmla="*/ 0 w 1184671"/>
              <a:gd name="connsiteY8" fmla="*/ 59234 h 142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4671" h="1421606">
                <a:moveTo>
                  <a:pt x="1135309" y="1"/>
                </a:moveTo>
                <a:cubicBezTo>
                  <a:pt x="1162571" y="1"/>
                  <a:pt x="1184671" y="31825"/>
                  <a:pt x="1184671" y="71081"/>
                </a:cubicBezTo>
                <a:lnTo>
                  <a:pt x="1184671" y="1350525"/>
                </a:lnTo>
                <a:cubicBezTo>
                  <a:pt x="1184671" y="1389781"/>
                  <a:pt x="1162571" y="1421605"/>
                  <a:pt x="1135309" y="1421605"/>
                </a:cubicBezTo>
                <a:lnTo>
                  <a:pt x="49362" y="1421605"/>
                </a:lnTo>
                <a:cubicBezTo>
                  <a:pt x="22100" y="1421605"/>
                  <a:pt x="0" y="1389781"/>
                  <a:pt x="0" y="1350525"/>
                </a:cubicBezTo>
                <a:lnTo>
                  <a:pt x="0" y="71081"/>
                </a:lnTo>
                <a:cubicBezTo>
                  <a:pt x="0" y="31825"/>
                  <a:pt x="22100" y="1"/>
                  <a:pt x="49362" y="1"/>
                </a:cubicBezTo>
                <a:lnTo>
                  <a:pt x="1135309" y="1"/>
                </a:lnTo>
                <a:close/>
              </a:path>
            </a:pathLst>
          </a:custGeom>
        </p:spPr>
        <p:style>
          <a:lnRef idx="2">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fontRef>
        </p:style>
        <p:txBody>
          <a:bodyPr spcFirstLastPara="0" vert="horz" wrap="square" lIns="255888" tIns="41149" rIns="53341" bIns="947736" numCol="1" spcCol="1270" anchor="t" anchorCtr="0">
            <a:noAutofit/>
          </a:bodyPr>
          <a:lstStyle/>
          <a:p>
            <a:pPr marL="0" lvl="0" indent="0" algn="r" defTabSz="533400">
              <a:lnSpc>
                <a:spcPct val="90000"/>
              </a:lnSpc>
              <a:spcBef>
                <a:spcPct val="0"/>
              </a:spcBef>
              <a:spcAft>
                <a:spcPct val="35000"/>
              </a:spcAft>
              <a:buNone/>
            </a:pPr>
            <a:r>
              <a:rPr lang="en-GB" sz="1200" kern="1200" dirty="0"/>
              <a:t>.</a:t>
            </a:r>
          </a:p>
        </p:txBody>
      </p:sp>
      <p:sp>
        <p:nvSpPr>
          <p:cNvPr id="14" name="Flowchart: Extract 13">
            <a:extLst>
              <a:ext uri="{FF2B5EF4-FFF2-40B4-BE49-F238E27FC236}">
                <a16:creationId xmlns:a16="http://schemas.microsoft.com/office/drawing/2014/main" id="{29CC6B68-13EC-4722-BB40-1BCFA82E5A0D}"/>
              </a:ext>
            </a:extLst>
          </p:cNvPr>
          <p:cNvSpPr/>
          <p:nvPr/>
        </p:nvSpPr>
        <p:spPr>
          <a:xfrm rot="5400000">
            <a:off x="1880968" y="4346806"/>
            <a:ext cx="435231" cy="236737"/>
          </a:xfrm>
          <a:prstGeom prst="flowChartExtract">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5" name="Freeform: Shape 14">
            <a:extLst>
              <a:ext uri="{FF2B5EF4-FFF2-40B4-BE49-F238E27FC236}">
                <a16:creationId xmlns:a16="http://schemas.microsoft.com/office/drawing/2014/main" id="{91268200-8DFB-4856-9633-9E3DF8566207}"/>
              </a:ext>
            </a:extLst>
          </p:cNvPr>
          <p:cNvSpPr/>
          <p:nvPr/>
        </p:nvSpPr>
        <p:spPr>
          <a:xfrm>
            <a:off x="2245888" y="2214357"/>
            <a:ext cx="1365190" cy="2119299"/>
          </a:xfrm>
          <a:custGeom>
            <a:avLst/>
            <a:gdLst>
              <a:gd name="connsiteX0" fmla="*/ 0 w 882580"/>
              <a:gd name="connsiteY0" fmla="*/ 0 h 1421606"/>
              <a:gd name="connsiteX1" fmla="*/ 882580 w 882580"/>
              <a:gd name="connsiteY1" fmla="*/ 0 h 1421606"/>
              <a:gd name="connsiteX2" fmla="*/ 882580 w 882580"/>
              <a:gd name="connsiteY2" fmla="*/ 1421606 h 1421606"/>
              <a:gd name="connsiteX3" fmla="*/ 0 w 882580"/>
              <a:gd name="connsiteY3" fmla="*/ 1421606 h 1421606"/>
              <a:gd name="connsiteX4" fmla="*/ 0 w 882580"/>
              <a:gd name="connsiteY4" fmla="*/ 0 h 1421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580" h="1421606">
                <a:moveTo>
                  <a:pt x="0" y="0"/>
                </a:moveTo>
                <a:lnTo>
                  <a:pt x="882580" y="0"/>
                </a:lnTo>
                <a:lnTo>
                  <a:pt x="882580" y="1421606"/>
                </a:lnTo>
                <a:lnTo>
                  <a:pt x="0" y="1421606"/>
                </a:lnTo>
                <a:lnTo>
                  <a:pt x="0" y="0"/>
                </a:lnTo>
                <a:close/>
              </a:path>
            </a:pathLst>
          </a:custGeom>
          <a:noFill/>
          <a:ln>
            <a:noFill/>
          </a:ln>
          <a:sp3d/>
        </p:spPr>
        <p:style>
          <a:lnRef idx="2">
            <a:scrgbClr r="0" g="0" b="0"/>
          </a:lnRef>
          <a:fillRef idx="1">
            <a:scrgbClr r="0" g="0" b="0"/>
          </a:fillRef>
          <a:effectRef idx="0">
            <a:schemeClr val="accent4">
              <a:hueOff val="-1116192"/>
              <a:satOff val="6725"/>
              <a:lumOff val="539"/>
              <a:alphaOff val="0"/>
            </a:schemeClr>
          </a:effectRef>
          <a:fontRef idx="minor">
            <a:schemeClr val="lt1"/>
          </a:fontRef>
        </p:style>
        <p:txBody>
          <a:bodyPr spcFirstLastPara="0" vert="horz" wrap="square" lIns="0" tIns="34290" rIns="0" bIns="0" numCol="1" spcCol="1270" anchor="t" anchorCtr="0">
            <a:noAutofit/>
          </a:bodyPr>
          <a:lstStyle/>
          <a:p>
            <a:pPr marL="0" lvl="0" indent="0" algn="l" defTabSz="4445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Analyses, what happened and why, incorporating models and theory. </a:t>
            </a:r>
          </a:p>
        </p:txBody>
      </p:sp>
      <p:sp>
        <p:nvSpPr>
          <p:cNvPr id="16" name="Freeform: Shape 15">
            <a:extLst>
              <a:ext uri="{FF2B5EF4-FFF2-40B4-BE49-F238E27FC236}">
                <a16:creationId xmlns:a16="http://schemas.microsoft.com/office/drawing/2014/main" id="{4E6C810B-BFFE-4D92-8AEC-EE92B6F149F4}"/>
              </a:ext>
            </a:extLst>
          </p:cNvPr>
          <p:cNvSpPr/>
          <p:nvPr/>
        </p:nvSpPr>
        <p:spPr>
          <a:xfrm rot="16200000">
            <a:off x="3032075" y="2618433"/>
            <a:ext cx="2962475" cy="1578254"/>
          </a:xfrm>
          <a:custGeom>
            <a:avLst/>
            <a:gdLst>
              <a:gd name="connsiteX0" fmla="*/ 0 w 1184671"/>
              <a:gd name="connsiteY0" fmla="*/ 59234 h 1421606"/>
              <a:gd name="connsiteX1" fmla="*/ 59234 w 1184671"/>
              <a:gd name="connsiteY1" fmla="*/ 0 h 1421606"/>
              <a:gd name="connsiteX2" fmla="*/ 1125437 w 1184671"/>
              <a:gd name="connsiteY2" fmla="*/ 0 h 1421606"/>
              <a:gd name="connsiteX3" fmla="*/ 1184671 w 1184671"/>
              <a:gd name="connsiteY3" fmla="*/ 59234 h 1421606"/>
              <a:gd name="connsiteX4" fmla="*/ 1184671 w 1184671"/>
              <a:gd name="connsiteY4" fmla="*/ 1362372 h 1421606"/>
              <a:gd name="connsiteX5" fmla="*/ 1125437 w 1184671"/>
              <a:gd name="connsiteY5" fmla="*/ 1421606 h 1421606"/>
              <a:gd name="connsiteX6" fmla="*/ 59234 w 1184671"/>
              <a:gd name="connsiteY6" fmla="*/ 1421606 h 1421606"/>
              <a:gd name="connsiteX7" fmla="*/ 0 w 1184671"/>
              <a:gd name="connsiteY7" fmla="*/ 1362372 h 1421606"/>
              <a:gd name="connsiteX8" fmla="*/ 0 w 1184671"/>
              <a:gd name="connsiteY8" fmla="*/ 59234 h 142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4671" h="1421606">
                <a:moveTo>
                  <a:pt x="1135309" y="1"/>
                </a:moveTo>
                <a:cubicBezTo>
                  <a:pt x="1162571" y="1"/>
                  <a:pt x="1184671" y="31825"/>
                  <a:pt x="1184671" y="71081"/>
                </a:cubicBezTo>
                <a:lnTo>
                  <a:pt x="1184671" y="1350525"/>
                </a:lnTo>
                <a:cubicBezTo>
                  <a:pt x="1184671" y="1389781"/>
                  <a:pt x="1162571" y="1421605"/>
                  <a:pt x="1135309" y="1421605"/>
                </a:cubicBezTo>
                <a:lnTo>
                  <a:pt x="49362" y="1421605"/>
                </a:lnTo>
                <a:cubicBezTo>
                  <a:pt x="22100" y="1421605"/>
                  <a:pt x="0" y="1389781"/>
                  <a:pt x="0" y="1350525"/>
                </a:cubicBezTo>
                <a:lnTo>
                  <a:pt x="0" y="71081"/>
                </a:lnTo>
                <a:cubicBezTo>
                  <a:pt x="0" y="31825"/>
                  <a:pt x="22100" y="1"/>
                  <a:pt x="49362" y="1"/>
                </a:cubicBezTo>
                <a:lnTo>
                  <a:pt x="1135309" y="1"/>
                </a:lnTo>
                <a:close/>
              </a:path>
            </a:pathLst>
          </a:cu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spcFirstLastPara="0" vert="horz" wrap="square" lIns="255888" tIns="41148" rIns="53341" bIns="947737" numCol="1" spcCol="1270" anchor="t" anchorCtr="0">
            <a:noAutofit/>
          </a:bodyPr>
          <a:lstStyle/>
          <a:p>
            <a:pPr marL="0" lvl="0" indent="0" algn="r" defTabSz="533400">
              <a:lnSpc>
                <a:spcPct val="90000"/>
              </a:lnSpc>
              <a:spcBef>
                <a:spcPct val="0"/>
              </a:spcBef>
              <a:spcAft>
                <a:spcPct val="35000"/>
              </a:spcAft>
              <a:buNone/>
            </a:pPr>
            <a:r>
              <a:rPr lang="en-GB" sz="1200" kern="1200" dirty="0"/>
              <a:t>.</a:t>
            </a:r>
          </a:p>
        </p:txBody>
      </p:sp>
      <p:sp>
        <p:nvSpPr>
          <p:cNvPr id="17" name="Flowchart: Extract 16">
            <a:extLst>
              <a:ext uri="{FF2B5EF4-FFF2-40B4-BE49-F238E27FC236}">
                <a16:creationId xmlns:a16="http://schemas.microsoft.com/office/drawing/2014/main" id="{2C386594-305F-49E6-9FD0-614979ED4633}"/>
              </a:ext>
            </a:extLst>
          </p:cNvPr>
          <p:cNvSpPr/>
          <p:nvPr/>
        </p:nvSpPr>
        <p:spPr>
          <a:xfrm rot="5400000">
            <a:off x="3514460" y="4346806"/>
            <a:ext cx="435231" cy="236737"/>
          </a:xfrm>
          <a:prstGeom prst="flowChartExtract">
            <a:avLst/>
          </a:prstGeom>
        </p:spPr>
        <p:style>
          <a:lnRef idx="2">
            <a:schemeClr val="accent4">
              <a:hueOff val="-1488257"/>
              <a:satOff val="8966"/>
              <a:lumOff val="71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00635BFD-5914-4443-9A9E-7AFE2E9D0CCA}"/>
              </a:ext>
            </a:extLst>
          </p:cNvPr>
          <p:cNvSpPr/>
          <p:nvPr/>
        </p:nvSpPr>
        <p:spPr>
          <a:xfrm>
            <a:off x="3882506" y="2072118"/>
            <a:ext cx="1333625" cy="2610672"/>
          </a:xfrm>
          <a:custGeom>
            <a:avLst/>
            <a:gdLst>
              <a:gd name="connsiteX0" fmla="*/ 0 w 882580"/>
              <a:gd name="connsiteY0" fmla="*/ 0 h 1421606"/>
              <a:gd name="connsiteX1" fmla="*/ 882580 w 882580"/>
              <a:gd name="connsiteY1" fmla="*/ 0 h 1421606"/>
              <a:gd name="connsiteX2" fmla="*/ 882580 w 882580"/>
              <a:gd name="connsiteY2" fmla="*/ 1421606 h 1421606"/>
              <a:gd name="connsiteX3" fmla="*/ 0 w 882580"/>
              <a:gd name="connsiteY3" fmla="*/ 1421606 h 1421606"/>
              <a:gd name="connsiteX4" fmla="*/ 0 w 882580"/>
              <a:gd name="connsiteY4" fmla="*/ 0 h 1421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580" h="1421606">
                <a:moveTo>
                  <a:pt x="0" y="0"/>
                </a:moveTo>
                <a:lnTo>
                  <a:pt x="882580" y="0"/>
                </a:lnTo>
                <a:lnTo>
                  <a:pt x="882580" y="1421606"/>
                </a:lnTo>
                <a:lnTo>
                  <a:pt x="0" y="1421606"/>
                </a:lnTo>
                <a:lnTo>
                  <a:pt x="0" y="0"/>
                </a:lnTo>
                <a:close/>
              </a:path>
            </a:pathLst>
          </a:custGeom>
          <a:noFill/>
          <a:ln>
            <a:noFill/>
          </a:ln>
          <a:sp3d/>
        </p:spPr>
        <p:style>
          <a:lnRef idx="2">
            <a:scrgbClr r="0" g="0" b="0"/>
          </a:lnRef>
          <a:fillRef idx="1">
            <a:scrgbClr r="0" g="0" b="0"/>
          </a:fillRef>
          <a:effectRef idx="0">
            <a:schemeClr val="accent4">
              <a:hueOff val="-2232385"/>
              <a:satOff val="13449"/>
              <a:lumOff val="1078"/>
              <a:alphaOff val="0"/>
            </a:schemeClr>
          </a:effectRef>
          <a:fontRef idx="minor">
            <a:schemeClr val="lt1"/>
          </a:fontRef>
        </p:style>
        <p:txBody>
          <a:bodyPr spcFirstLastPara="0" vert="horz" wrap="square" lIns="0" tIns="34290" rIns="0" bIns="0" numCol="1" spcCol="1270" anchor="t" anchorCtr="0">
            <a:noAutofit/>
          </a:bodyPr>
          <a:lstStyle/>
          <a:p>
            <a:pPr marL="0" lvl="0" indent="0" algn="l" defTabSz="4445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You can use personal language, such as “I” and “We”, when talking about observations, emotions and feelings.</a:t>
            </a:r>
          </a:p>
        </p:txBody>
      </p:sp>
      <p:sp>
        <p:nvSpPr>
          <p:cNvPr id="19" name="Freeform: Shape 18">
            <a:extLst>
              <a:ext uri="{FF2B5EF4-FFF2-40B4-BE49-F238E27FC236}">
                <a16:creationId xmlns:a16="http://schemas.microsoft.com/office/drawing/2014/main" id="{4EF6DEE1-CA8C-4F0F-B707-64FC19785B6A}"/>
              </a:ext>
            </a:extLst>
          </p:cNvPr>
          <p:cNvSpPr/>
          <p:nvPr/>
        </p:nvSpPr>
        <p:spPr>
          <a:xfrm rot="16200000">
            <a:off x="4665567" y="2618433"/>
            <a:ext cx="2962475" cy="1578254"/>
          </a:xfrm>
          <a:custGeom>
            <a:avLst/>
            <a:gdLst>
              <a:gd name="connsiteX0" fmla="*/ 0 w 1184671"/>
              <a:gd name="connsiteY0" fmla="*/ 59234 h 1421606"/>
              <a:gd name="connsiteX1" fmla="*/ 59234 w 1184671"/>
              <a:gd name="connsiteY1" fmla="*/ 0 h 1421606"/>
              <a:gd name="connsiteX2" fmla="*/ 1125437 w 1184671"/>
              <a:gd name="connsiteY2" fmla="*/ 0 h 1421606"/>
              <a:gd name="connsiteX3" fmla="*/ 1184671 w 1184671"/>
              <a:gd name="connsiteY3" fmla="*/ 59234 h 1421606"/>
              <a:gd name="connsiteX4" fmla="*/ 1184671 w 1184671"/>
              <a:gd name="connsiteY4" fmla="*/ 1362372 h 1421606"/>
              <a:gd name="connsiteX5" fmla="*/ 1125437 w 1184671"/>
              <a:gd name="connsiteY5" fmla="*/ 1421606 h 1421606"/>
              <a:gd name="connsiteX6" fmla="*/ 59234 w 1184671"/>
              <a:gd name="connsiteY6" fmla="*/ 1421606 h 1421606"/>
              <a:gd name="connsiteX7" fmla="*/ 0 w 1184671"/>
              <a:gd name="connsiteY7" fmla="*/ 1362372 h 1421606"/>
              <a:gd name="connsiteX8" fmla="*/ 0 w 1184671"/>
              <a:gd name="connsiteY8" fmla="*/ 59234 h 142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4671" h="1421606">
                <a:moveTo>
                  <a:pt x="1135309" y="1"/>
                </a:moveTo>
                <a:cubicBezTo>
                  <a:pt x="1162571" y="1"/>
                  <a:pt x="1184671" y="31825"/>
                  <a:pt x="1184671" y="71081"/>
                </a:cubicBezTo>
                <a:lnTo>
                  <a:pt x="1184671" y="1350525"/>
                </a:lnTo>
                <a:cubicBezTo>
                  <a:pt x="1184671" y="1389781"/>
                  <a:pt x="1162571" y="1421605"/>
                  <a:pt x="1135309" y="1421605"/>
                </a:cubicBezTo>
                <a:lnTo>
                  <a:pt x="49362" y="1421605"/>
                </a:lnTo>
                <a:cubicBezTo>
                  <a:pt x="22100" y="1421605"/>
                  <a:pt x="0" y="1389781"/>
                  <a:pt x="0" y="1350525"/>
                </a:cubicBezTo>
                <a:lnTo>
                  <a:pt x="0" y="71081"/>
                </a:lnTo>
                <a:cubicBezTo>
                  <a:pt x="0" y="31825"/>
                  <a:pt x="22100" y="1"/>
                  <a:pt x="49362" y="1"/>
                </a:cubicBezTo>
                <a:lnTo>
                  <a:pt x="1135309" y="1"/>
                </a:lnTo>
                <a:close/>
              </a:path>
            </a:pathLst>
          </a:custGeom>
        </p:spPr>
        <p:style>
          <a:lnRef idx="2">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fontRef>
        </p:style>
        <p:txBody>
          <a:bodyPr spcFirstLastPara="0" vert="horz" wrap="square" lIns="255888" tIns="41149" rIns="53341" bIns="947736" numCol="1" spcCol="1270" anchor="t" anchorCtr="0">
            <a:noAutofit/>
          </a:bodyPr>
          <a:lstStyle/>
          <a:p>
            <a:pPr marL="0" lvl="0" indent="0" algn="r" defTabSz="533400">
              <a:lnSpc>
                <a:spcPct val="90000"/>
              </a:lnSpc>
              <a:spcBef>
                <a:spcPct val="0"/>
              </a:spcBef>
              <a:spcAft>
                <a:spcPct val="35000"/>
              </a:spcAft>
              <a:buNone/>
            </a:pPr>
            <a:endParaRPr lang="en-GB" sz="1200" kern="1200"/>
          </a:p>
        </p:txBody>
      </p:sp>
      <p:sp>
        <p:nvSpPr>
          <p:cNvPr id="20" name="Flowchart: Extract 19">
            <a:extLst>
              <a:ext uri="{FF2B5EF4-FFF2-40B4-BE49-F238E27FC236}">
                <a16:creationId xmlns:a16="http://schemas.microsoft.com/office/drawing/2014/main" id="{97A79D40-806C-4FFD-BD2B-5BEE9A6D0258}"/>
              </a:ext>
            </a:extLst>
          </p:cNvPr>
          <p:cNvSpPr/>
          <p:nvPr/>
        </p:nvSpPr>
        <p:spPr>
          <a:xfrm rot="5400000">
            <a:off x="5147954" y="4346806"/>
            <a:ext cx="435231" cy="236737"/>
          </a:xfrm>
          <a:prstGeom prst="flowChartExtract">
            <a:avLst/>
          </a:prstGeom>
        </p:spPr>
        <p:style>
          <a:lnRef idx="2">
            <a:schemeClr val="accent4">
              <a:hueOff val="-2976513"/>
              <a:satOff val="17933"/>
              <a:lumOff val="143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1" name="Freeform: Shape 20">
            <a:extLst>
              <a:ext uri="{FF2B5EF4-FFF2-40B4-BE49-F238E27FC236}">
                <a16:creationId xmlns:a16="http://schemas.microsoft.com/office/drawing/2014/main" id="{2C9BFEFA-0E7C-4D0C-B390-ECAC29BA46A7}"/>
              </a:ext>
            </a:extLst>
          </p:cNvPr>
          <p:cNvSpPr/>
          <p:nvPr/>
        </p:nvSpPr>
        <p:spPr>
          <a:xfrm rot="16200000">
            <a:off x="6299059" y="2618433"/>
            <a:ext cx="2962475" cy="1578254"/>
          </a:xfrm>
          <a:custGeom>
            <a:avLst/>
            <a:gdLst>
              <a:gd name="connsiteX0" fmla="*/ 0 w 1184671"/>
              <a:gd name="connsiteY0" fmla="*/ 59234 h 1421606"/>
              <a:gd name="connsiteX1" fmla="*/ 59234 w 1184671"/>
              <a:gd name="connsiteY1" fmla="*/ 0 h 1421606"/>
              <a:gd name="connsiteX2" fmla="*/ 1125437 w 1184671"/>
              <a:gd name="connsiteY2" fmla="*/ 0 h 1421606"/>
              <a:gd name="connsiteX3" fmla="*/ 1184671 w 1184671"/>
              <a:gd name="connsiteY3" fmla="*/ 59234 h 1421606"/>
              <a:gd name="connsiteX4" fmla="*/ 1184671 w 1184671"/>
              <a:gd name="connsiteY4" fmla="*/ 1362372 h 1421606"/>
              <a:gd name="connsiteX5" fmla="*/ 1125437 w 1184671"/>
              <a:gd name="connsiteY5" fmla="*/ 1421606 h 1421606"/>
              <a:gd name="connsiteX6" fmla="*/ 59234 w 1184671"/>
              <a:gd name="connsiteY6" fmla="*/ 1421606 h 1421606"/>
              <a:gd name="connsiteX7" fmla="*/ 0 w 1184671"/>
              <a:gd name="connsiteY7" fmla="*/ 1362372 h 1421606"/>
              <a:gd name="connsiteX8" fmla="*/ 0 w 1184671"/>
              <a:gd name="connsiteY8" fmla="*/ 59234 h 142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4671" h="1421606">
                <a:moveTo>
                  <a:pt x="1135309" y="1"/>
                </a:moveTo>
                <a:cubicBezTo>
                  <a:pt x="1162571" y="1"/>
                  <a:pt x="1184671" y="31825"/>
                  <a:pt x="1184671" y="71081"/>
                </a:cubicBezTo>
                <a:lnTo>
                  <a:pt x="1184671" y="1350525"/>
                </a:lnTo>
                <a:cubicBezTo>
                  <a:pt x="1184671" y="1389781"/>
                  <a:pt x="1162571" y="1421605"/>
                  <a:pt x="1135309" y="1421605"/>
                </a:cubicBezTo>
                <a:lnTo>
                  <a:pt x="49362" y="1421605"/>
                </a:lnTo>
                <a:cubicBezTo>
                  <a:pt x="22100" y="1421605"/>
                  <a:pt x="0" y="1389781"/>
                  <a:pt x="0" y="1350525"/>
                </a:cubicBezTo>
                <a:lnTo>
                  <a:pt x="0" y="71081"/>
                </a:lnTo>
                <a:cubicBezTo>
                  <a:pt x="0" y="31825"/>
                  <a:pt x="22100" y="1"/>
                  <a:pt x="49362" y="1"/>
                </a:cubicBezTo>
                <a:lnTo>
                  <a:pt x="1135309" y="1"/>
                </a:lnTo>
                <a:close/>
              </a:path>
            </a:pathLst>
          </a:cu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255888" tIns="41149" rIns="53341" bIns="947736" numCol="1" spcCol="1270" anchor="t" anchorCtr="0">
            <a:noAutofit/>
          </a:bodyPr>
          <a:lstStyle/>
          <a:p>
            <a:pPr marL="0" lvl="0" indent="0" algn="r" defTabSz="533400">
              <a:lnSpc>
                <a:spcPct val="90000"/>
              </a:lnSpc>
              <a:spcBef>
                <a:spcPct val="0"/>
              </a:spcBef>
              <a:spcAft>
                <a:spcPct val="35000"/>
              </a:spcAft>
              <a:buNone/>
            </a:pPr>
            <a:endParaRPr lang="en-GB" sz="1200" kern="1200"/>
          </a:p>
        </p:txBody>
      </p:sp>
      <p:sp>
        <p:nvSpPr>
          <p:cNvPr id="22" name="Flowchart: Extract 21">
            <a:extLst>
              <a:ext uri="{FF2B5EF4-FFF2-40B4-BE49-F238E27FC236}">
                <a16:creationId xmlns:a16="http://schemas.microsoft.com/office/drawing/2014/main" id="{089335A0-494A-406C-8E35-CCF6283756F9}"/>
              </a:ext>
            </a:extLst>
          </p:cNvPr>
          <p:cNvSpPr/>
          <p:nvPr/>
        </p:nvSpPr>
        <p:spPr>
          <a:xfrm rot="5400000">
            <a:off x="6781446" y="4346806"/>
            <a:ext cx="435231" cy="236737"/>
          </a:xfrm>
          <a:prstGeom prst="flowChartExtract">
            <a:avLst/>
          </a:prstGeom>
        </p:spPr>
        <p:style>
          <a:lnRef idx="2">
            <a:schemeClr val="accent4">
              <a:hueOff val="-4464770"/>
              <a:satOff val="26899"/>
              <a:lumOff val="2156"/>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TextBox 5">
            <a:extLst>
              <a:ext uri="{FF2B5EF4-FFF2-40B4-BE49-F238E27FC236}">
                <a16:creationId xmlns:a16="http://schemas.microsoft.com/office/drawing/2014/main" id="{5478F528-C85F-4F14-80F0-414EB264AC6C}"/>
              </a:ext>
            </a:extLst>
          </p:cNvPr>
          <p:cNvSpPr txBox="1"/>
          <p:nvPr/>
        </p:nvSpPr>
        <p:spPr>
          <a:xfrm>
            <a:off x="5374451" y="2228671"/>
            <a:ext cx="1578255" cy="1754326"/>
          </a:xfrm>
          <a:prstGeom prst="rect">
            <a:avLst/>
          </a:prstGeom>
          <a:noFill/>
        </p:spPr>
        <p:txBody>
          <a:bodyPr wrap="square" rtlCol="0">
            <a:spAutoFit/>
          </a:bodyPr>
          <a:lstStyle/>
          <a:p>
            <a:r>
              <a:rPr lang="en-GB" dirty="0">
                <a:solidFill>
                  <a:schemeClr val="bg1"/>
                </a:solidFill>
                <a:latin typeface="Arial" panose="020B0604020202020204" pitchFamily="34" charset="0"/>
                <a:cs typeface="Arial" panose="020B0604020202020204" pitchFamily="34" charset="0"/>
              </a:rPr>
              <a:t>It is constructively criticising yourself, the event and often others.</a:t>
            </a:r>
          </a:p>
        </p:txBody>
      </p:sp>
      <p:sp>
        <p:nvSpPr>
          <p:cNvPr id="7" name="TextBox 6">
            <a:extLst>
              <a:ext uri="{FF2B5EF4-FFF2-40B4-BE49-F238E27FC236}">
                <a16:creationId xmlns:a16="http://schemas.microsoft.com/office/drawing/2014/main" id="{B2A0B693-3160-417D-B847-DE5C585AF8C4}"/>
              </a:ext>
            </a:extLst>
          </p:cNvPr>
          <p:cNvSpPr txBox="1"/>
          <p:nvPr/>
        </p:nvSpPr>
        <p:spPr>
          <a:xfrm>
            <a:off x="7053308" y="2258708"/>
            <a:ext cx="1516115" cy="1477328"/>
          </a:xfrm>
          <a:prstGeom prst="rect">
            <a:avLst/>
          </a:prstGeom>
          <a:noFill/>
        </p:spPr>
        <p:txBody>
          <a:bodyPr wrap="square" rtlCol="0">
            <a:spAutoFit/>
          </a:bodyPr>
          <a:lstStyle/>
          <a:p>
            <a:r>
              <a:rPr lang="en-GB" dirty="0">
                <a:solidFill>
                  <a:schemeClr val="bg1"/>
                </a:solidFill>
                <a:latin typeface="Arial" panose="020B0604020202020204" pitchFamily="34" charset="0"/>
                <a:cs typeface="Arial" panose="020B0604020202020204" pitchFamily="34" charset="0"/>
              </a:rPr>
              <a:t>It requires evidence to support what you are saying.</a:t>
            </a:r>
          </a:p>
        </p:txBody>
      </p:sp>
    </p:spTree>
    <p:extLst>
      <p:ext uri="{BB962C8B-B14F-4D97-AF65-F5344CB8AC3E}">
        <p14:creationId xmlns:p14="http://schemas.microsoft.com/office/powerpoint/2010/main" val="263262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par>
                                <p:cTn id="43" presetID="10" presetClass="entr" presetSubtype="0"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par>
                                <p:cTn id="57" presetID="10"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animBg="1"/>
      <p:bldP spid="15" grpId="0"/>
      <p:bldP spid="16" grpId="0" animBg="1"/>
      <p:bldP spid="18" grpId="0"/>
      <p:bldP spid="19" grpId="0" animBg="1"/>
      <p:bldP spid="21" grpId="0"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A0B6F-BA14-4133-9361-177DA5182B9F}"/>
              </a:ext>
            </a:extLst>
          </p:cNvPr>
          <p:cNvSpPr>
            <a:spLocks noGrp="1"/>
          </p:cNvSpPr>
          <p:nvPr>
            <p:ph type="title"/>
          </p:nvPr>
        </p:nvSpPr>
        <p:spPr/>
        <p:txBody>
          <a:bodyPr>
            <a:normAutofit/>
          </a:bodyPr>
          <a:lstStyle/>
          <a:p>
            <a:r>
              <a:rPr lang="en-GB" dirty="0"/>
              <a:t>How to upload your work? </a:t>
            </a:r>
          </a:p>
        </p:txBody>
      </p:sp>
      <p:sp>
        <p:nvSpPr>
          <p:cNvPr id="4" name="Content Placeholder 3">
            <a:extLst>
              <a:ext uri="{FF2B5EF4-FFF2-40B4-BE49-F238E27FC236}">
                <a16:creationId xmlns:a16="http://schemas.microsoft.com/office/drawing/2014/main" id="{73D7BA63-7F9B-2FC5-351E-7B6446C37E3D}"/>
              </a:ext>
            </a:extLst>
          </p:cNvPr>
          <p:cNvSpPr>
            <a:spLocks noGrp="1"/>
          </p:cNvSpPr>
          <p:nvPr>
            <p:ph idx="1"/>
          </p:nvPr>
        </p:nvSpPr>
        <p:spPr>
          <a:xfrm>
            <a:off x="457200" y="1600201"/>
            <a:ext cx="8229600" cy="2332855"/>
          </a:xfrm>
        </p:spPr>
        <p:txBody>
          <a:bodyPr/>
          <a:lstStyle/>
          <a:p>
            <a:r>
              <a:rPr lang="en-GB" dirty="0"/>
              <a:t>Let’s take a look at how to upload your assignments (document)</a:t>
            </a:r>
          </a:p>
          <a:p>
            <a:r>
              <a:rPr lang="en-GB" dirty="0"/>
              <a:t>Your Lecturer can show you step by step </a:t>
            </a:r>
          </a:p>
        </p:txBody>
      </p:sp>
    </p:spTree>
    <p:extLst>
      <p:ext uri="{BB962C8B-B14F-4D97-AF65-F5344CB8AC3E}">
        <p14:creationId xmlns:p14="http://schemas.microsoft.com/office/powerpoint/2010/main" val="2345003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makes a good assignment</a:t>
            </a:r>
          </a:p>
        </p:txBody>
      </p:sp>
      <p:sp>
        <p:nvSpPr>
          <p:cNvPr id="3" name="Content Placeholder 2"/>
          <p:cNvSpPr>
            <a:spLocks noGrp="1"/>
          </p:cNvSpPr>
          <p:nvPr>
            <p:ph idx="1"/>
          </p:nvPr>
        </p:nvSpPr>
        <p:spPr>
          <a:xfrm>
            <a:off x="457200" y="1600201"/>
            <a:ext cx="8229600" cy="3052935"/>
          </a:xfrm>
        </p:spPr>
        <p:txBody>
          <a:bodyPr>
            <a:noAutofit/>
          </a:bodyPr>
          <a:lstStyle/>
          <a:p>
            <a:pPr marL="0" indent="0">
              <a:buNone/>
            </a:pPr>
            <a:r>
              <a:rPr lang="en-GB" sz="2000" dirty="0"/>
              <a:t>A good assignment....</a:t>
            </a:r>
          </a:p>
          <a:p>
            <a:pPr marL="0" indent="0">
              <a:buNone/>
            </a:pPr>
            <a:r>
              <a:rPr lang="en-GB" sz="2000" dirty="0"/>
              <a:t>1. Focuses on the set question/topic/task</a:t>
            </a:r>
          </a:p>
          <a:p>
            <a:pPr marL="0" indent="0">
              <a:buNone/>
            </a:pPr>
            <a:r>
              <a:rPr lang="en-GB" sz="2000" dirty="0"/>
              <a:t>2. Has a clear structure - easy to follow</a:t>
            </a:r>
          </a:p>
          <a:p>
            <a:pPr marL="0" indent="0">
              <a:buNone/>
            </a:pPr>
            <a:r>
              <a:rPr lang="en-GB" sz="2000" dirty="0"/>
              <a:t>3. Is well researched - evidence based</a:t>
            </a:r>
          </a:p>
          <a:p>
            <a:pPr marL="0" indent="0">
              <a:buNone/>
            </a:pPr>
            <a:r>
              <a:rPr lang="en-GB" sz="2000" dirty="0"/>
              <a:t>4. Adheres to academic conventions</a:t>
            </a:r>
          </a:p>
          <a:p>
            <a:pPr marL="0" indent="0">
              <a:buNone/>
            </a:pPr>
            <a:r>
              <a:rPr lang="en-GB" sz="2000" dirty="0"/>
              <a:t>5. Is correctly referenced</a:t>
            </a:r>
          </a:p>
          <a:p>
            <a:pPr marL="0" indent="0">
              <a:buNone/>
            </a:pPr>
            <a:r>
              <a:rPr lang="en-GB" sz="2000" dirty="0"/>
              <a:t>6. Is well presented – word limit, page numbering,</a:t>
            </a:r>
          </a:p>
          <a:p>
            <a:pPr marL="0" indent="0">
              <a:buNone/>
            </a:pPr>
            <a:r>
              <a:rPr lang="en-GB" sz="2000" dirty="0"/>
              <a:t>margins, line spacing, font type, spelling. </a:t>
            </a:r>
          </a:p>
        </p:txBody>
      </p:sp>
    </p:spTree>
    <p:extLst>
      <p:ext uri="{BB962C8B-B14F-4D97-AF65-F5344CB8AC3E}">
        <p14:creationId xmlns:p14="http://schemas.microsoft.com/office/powerpoint/2010/main" val="235478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Getting Started</a:t>
            </a:r>
          </a:p>
        </p:txBody>
      </p:sp>
      <p:sp>
        <p:nvSpPr>
          <p:cNvPr id="3" name="Content Placeholder 2"/>
          <p:cNvSpPr>
            <a:spLocks noGrp="1"/>
          </p:cNvSpPr>
          <p:nvPr>
            <p:ph idx="1"/>
          </p:nvPr>
        </p:nvSpPr>
        <p:spPr>
          <a:xfrm>
            <a:off x="457200" y="1417638"/>
            <a:ext cx="8229600" cy="4099595"/>
          </a:xfrm>
        </p:spPr>
        <p:txBody>
          <a:bodyPr>
            <a:normAutofit/>
          </a:bodyPr>
          <a:lstStyle/>
          <a:p>
            <a:pPr marL="0" indent="0">
              <a:buNone/>
            </a:pPr>
            <a:r>
              <a:rPr lang="en-GB" dirty="0"/>
              <a:t>Timeline for completing an assignment</a:t>
            </a:r>
          </a:p>
        </p:txBody>
      </p:sp>
      <p:pic>
        <p:nvPicPr>
          <p:cNvPr id="5" name="Picture 4" descr="Table&#10;&#10;Description automatically generated">
            <a:extLst>
              <a:ext uri="{FF2B5EF4-FFF2-40B4-BE49-F238E27FC236}">
                <a16:creationId xmlns:a16="http://schemas.microsoft.com/office/drawing/2014/main" id="{FA5F2364-691A-4101-8634-F21B92BDC0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2058771"/>
            <a:ext cx="6876256" cy="3199520"/>
          </a:xfrm>
          <a:prstGeom prst="rect">
            <a:avLst/>
          </a:prstGeom>
        </p:spPr>
      </p:pic>
      <p:sp>
        <p:nvSpPr>
          <p:cNvPr id="6" name="TextBox 5">
            <a:extLst>
              <a:ext uri="{FF2B5EF4-FFF2-40B4-BE49-F238E27FC236}">
                <a16:creationId xmlns:a16="http://schemas.microsoft.com/office/drawing/2014/main" id="{98A91EDF-E02A-4AFD-8057-A6B9A41C4D2F}"/>
              </a:ext>
            </a:extLst>
          </p:cNvPr>
          <p:cNvSpPr txBox="1"/>
          <p:nvPr/>
        </p:nvSpPr>
        <p:spPr>
          <a:xfrm>
            <a:off x="6827168" y="5255696"/>
            <a:ext cx="2494112" cy="369332"/>
          </a:xfrm>
          <a:prstGeom prst="rect">
            <a:avLst/>
          </a:prstGeom>
          <a:noFill/>
        </p:spPr>
        <p:txBody>
          <a:bodyPr wrap="square" rtlCol="0">
            <a:spAutoFit/>
          </a:bodyPr>
          <a:lstStyle/>
          <a:p>
            <a:r>
              <a:rPr lang="en-GB" dirty="0"/>
              <a:t>Day (2018, p15) </a:t>
            </a:r>
          </a:p>
        </p:txBody>
      </p:sp>
    </p:spTree>
    <p:extLst>
      <p:ext uri="{BB962C8B-B14F-4D97-AF65-F5344CB8AC3E}">
        <p14:creationId xmlns:p14="http://schemas.microsoft.com/office/powerpoint/2010/main" val="81567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A0B6F-BA14-4133-9361-177DA5182B9F}"/>
              </a:ext>
            </a:extLst>
          </p:cNvPr>
          <p:cNvSpPr>
            <a:spLocks noGrp="1"/>
          </p:cNvSpPr>
          <p:nvPr>
            <p:ph type="title"/>
          </p:nvPr>
        </p:nvSpPr>
        <p:spPr/>
        <p:txBody>
          <a:bodyPr>
            <a:normAutofit fontScale="90000"/>
          </a:bodyPr>
          <a:lstStyle/>
          <a:p>
            <a:r>
              <a:rPr lang="en-GB" dirty="0"/>
              <a:t>What do UWTSD briefs look like? </a:t>
            </a:r>
          </a:p>
        </p:txBody>
      </p:sp>
      <p:pic>
        <p:nvPicPr>
          <p:cNvPr id="5" name="Content Placeholder 4">
            <a:hlinkClick r:id="rId2"/>
            <a:extLst>
              <a:ext uri="{FF2B5EF4-FFF2-40B4-BE49-F238E27FC236}">
                <a16:creationId xmlns:a16="http://schemas.microsoft.com/office/drawing/2014/main" id="{A5592047-8FA0-4644-B294-4098E0BDE354}"/>
              </a:ext>
            </a:extLst>
          </p:cNvPr>
          <p:cNvPicPr>
            <a:picLocks noGrp="1" noChangeAspect="1"/>
          </p:cNvPicPr>
          <p:nvPr>
            <p:ph idx="1"/>
          </p:nvPr>
        </p:nvPicPr>
        <p:blipFill rotWithShape="1">
          <a:blip r:embed="rId3" cstate="print"/>
          <a:srcRect t="29418" b="-12140"/>
          <a:stretch/>
        </p:blipFill>
        <p:spPr>
          <a:xfrm>
            <a:off x="1176200" y="1417638"/>
            <a:ext cx="6791599" cy="3239691"/>
          </a:xfrm>
        </p:spPr>
      </p:pic>
      <p:sp>
        <p:nvSpPr>
          <p:cNvPr id="6" name="TextBox 5">
            <a:extLst>
              <a:ext uri="{FF2B5EF4-FFF2-40B4-BE49-F238E27FC236}">
                <a16:creationId xmlns:a16="http://schemas.microsoft.com/office/drawing/2014/main" id="{BEB29A3B-F4A8-44E8-8F4F-F3F959945598}"/>
              </a:ext>
            </a:extLst>
          </p:cNvPr>
          <p:cNvSpPr txBox="1"/>
          <p:nvPr/>
        </p:nvSpPr>
        <p:spPr>
          <a:xfrm>
            <a:off x="660707" y="4675337"/>
            <a:ext cx="782258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Click </a:t>
            </a: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2"/>
              </a:rPr>
              <a:t>here</a:t>
            </a:r>
            <a:r>
              <a:rPr kumimoji="0" lang="en-GB" sz="1800" b="0" i="0" u="none" strike="noStrike" kern="1200" cap="none" spc="0" normalizeH="0" baseline="0" noProof="0" dirty="0">
                <a:ln>
                  <a:noFill/>
                </a:ln>
                <a:solidFill>
                  <a:prstClr val="black"/>
                </a:solidFill>
                <a:effectLst/>
                <a:uLnTx/>
                <a:uFillTx/>
                <a:latin typeface="Myriad Pro"/>
                <a:ea typeface="+mn-ea"/>
                <a:cs typeface="+mn-cs"/>
              </a:rPr>
              <a:t> to watch this short video about how to navigate our assignment briefs.  </a:t>
            </a:r>
          </a:p>
        </p:txBody>
      </p:sp>
    </p:spTree>
    <p:extLst>
      <p:ext uri="{BB962C8B-B14F-4D97-AF65-F5344CB8AC3E}">
        <p14:creationId xmlns:p14="http://schemas.microsoft.com/office/powerpoint/2010/main" val="354146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78DE9-5C58-4807-8F38-CA68F3C9535B}"/>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a:t>Activity 1 – Reading the assignment brief</a:t>
            </a:r>
          </a:p>
        </p:txBody>
      </p:sp>
      <p:sp>
        <p:nvSpPr>
          <p:cNvPr id="3" name="Content Placeholder 2">
            <a:extLst>
              <a:ext uri="{FF2B5EF4-FFF2-40B4-BE49-F238E27FC236}">
                <a16:creationId xmlns:a16="http://schemas.microsoft.com/office/drawing/2014/main" id="{4A62A6D5-6EE0-47E5-A045-83EDD437DFF1}"/>
              </a:ext>
            </a:extLst>
          </p:cNvPr>
          <p:cNvSpPr>
            <a:spLocks noGrp="1"/>
          </p:cNvSpPr>
          <p:nvPr>
            <p:ph sz="half" idx="1"/>
          </p:nvPr>
        </p:nvSpPr>
        <p:spPr>
          <a:xfrm>
            <a:off x="457200" y="1600201"/>
            <a:ext cx="4038600" cy="3989040"/>
          </a:xfrm>
        </p:spPr>
        <p:txBody>
          <a:bodyPr>
            <a:normAutofit/>
          </a:bodyPr>
          <a:lstStyle/>
          <a:p>
            <a:pPr>
              <a:lnSpc>
                <a:spcPct val="90000"/>
              </a:lnSpc>
            </a:pPr>
            <a:r>
              <a:rPr lang="en-GB" sz="2400" dirty="0"/>
              <a:t>Spend 30mins reading through the assignment brief for this module. </a:t>
            </a:r>
          </a:p>
          <a:p>
            <a:pPr lvl="1">
              <a:lnSpc>
                <a:spcPct val="90000"/>
              </a:lnSpc>
            </a:pPr>
            <a:r>
              <a:rPr lang="en-GB" dirty="0"/>
              <a:t>Make a note of the submission dates. </a:t>
            </a:r>
          </a:p>
          <a:p>
            <a:pPr lvl="1">
              <a:lnSpc>
                <a:spcPct val="90000"/>
              </a:lnSpc>
            </a:pPr>
            <a:r>
              <a:rPr lang="en-GB" dirty="0"/>
              <a:t>Identify the specific guidance for the tasks. </a:t>
            </a:r>
          </a:p>
          <a:p>
            <a:pPr lvl="1">
              <a:lnSpc>
                <a:spcPct val="90000"/>
              </a:lnSpc>
            </a:pPr>
            <a:r>
              <a:rPr lang="en-GB" dirty="0"/>
              <a:t>Ask your lecturer if there are instruction words that you do not understand. </a:t>
            </a:r>
          </a:p>
        </p:txBody>
      </p:sp>
      <p:pic>
        <p:nvPicPr>
          <p:cNvPr id="5" name="Picture 4" descr="Graphical user interface, application, website&#10;&#10;Description automatically generated">
            <a:extLst>
              <a:ext uri="{FF2B5EF4-FFF2-40B4-BE49-F238E27FC236}">
                <a16:creationId xmlns:a16="http://schemas.microsoft.com/office/drawing/2014/main" id="{5EDD39D5-08E0-4FBC-8598-6588C165EA4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3882" y="1772816"/>
            <a:ext cx="4038600" cy="1363027"/>
          </a:xfrm>
          <a:prstGeom prst="rect">
            <a:avLst/>
          </a:prstGeom>
          <a:noFill/>
        </p:spPr>
      </p:pic>
      <p:pic>
        <p:nvPicPr>
          <p:cNvPr id="7" name="Picture 6" descr="Graphical user interface, text, application, chat or text message&#10;&#10;Description automatically generated">
            <a:extLst>
              <a:ext uri="{FF2B5EF4-FFF2-40B4-BE49-F238E27FC236}">
                <a16:creationId xmlns:a16="http://schemas.microsoft.com/office/drawing/2014/main" id="{F5E46FB7-0351-443B-8BBD-9C238F7036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5914" y="3789040"/>
            <a:ext cx="4355976" cy="1177396"/>
          </a:xfrm>
          <a:prstGeom prst="rect">
            <a:avLst/>
          </a:prstGeom>
        </p:spPr>
      </p:pic>
    </p:spTree>
    <p:extLst>
      <p:ext uri="{BB962C8B-B14F-4D97-AF65-F5344CB8AC3E}">
        <p14:creationId xmlns:p14="http://schemas.microsoft.com/office/powerpoint/2010/main" val="160946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A017E-1BED-42EF-AA3F-3016EDA04AD0}"/>
              </a:ext>
            </a:extLst>
          </p:cNvPr>
          <p:cNvSpPr>
            <a:spLocks noGrp="1"/>
          </p:cNvSpPr>
          <p:nvPr>
            <p:ph type="title"/>
          </p:nvPr>
        </p:nvSpPr>
        <p:spPr>
          <a:xfrm>
            <a:off x="457200" y="1988840"/>
            <a:ext cx="8229600" cy="1143000"/>
          </a:xfrm>
        </p:spPr>
        <p:txBody>
          <a:bodyPr/>
          <a:lstStyle/>
          <a:p>
            <a:r>
              <a:rPr lang="en-GB" dirty="0"/>
              <a:t>Break</a:t>
            </a:r>
          </a:p>
        </p:txBody>
      </p:sp>
    </p:spTree>
    <p:extLst>
      <p:ext uri="{BB962C8B-B14F-4D97-AF65-F5344CB8AC3E}">
        <p14:creationId xmlns:p14="http://schemas.microsoft.com/office/powerpoint/2010/main" val="523369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p:spPr>
        <p:style>
          <a:lnRef idx="0">
            <a:schemeClr val="dk1"/>
          </a:lnRef>
          <a:fillRef idx="3">
            <a:schemeClr val="dk1"/>
          </a:fillRef>
          <a:effectRef idx="3">
            <a:schemeClr val="dk1"/>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Finding information</a:t>
            </a:r>
          </a:p>
        </p:txBody>
      </p:sp>
    </p:spTree>
    <p:extLst>
      <p:ext uri="{BB962C8B-B14F-4D97-AF65-F5344CB8AC3E}">
        <p14:creationId xmlns:p14="http://schemas.microsoft.com/office/powerpoint/2010/main" val="3790950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F55DA-C2AD-4F07-A579-84405298C525}"/>
              </a:ext>
            </a:extLst>
          </p:cNvPr>
          <p:cNvSpPr>
            <a:spLocks noGrp="1"/>
          </p:cNvSpPr>
          <p:nvPr>
            <p:ph type="title"/>
          </p:nvPr>
        </p:nvSpPr>
        <p:spPr/>
        <p:txBody>
          <a:bodyPr/>
          <a:lstStyle/>
          <a:p>
            <a:r>
              <a:rPr lang="en-GB" dirty="0"/>
              <a:t>Where do we begin research?</a:t>
            </a:r>
          </a:p>
        </p:txBody>
      </p:sp>
      <p:pic>
        <p:nvPicPr>
          <p:cNvPr id="4" name="Picture 3">
            <a:extLst>
              <a:ext uri="{FF2B5EF4-FFF2-40B4-BE49-F238E27FC236}">
                <a16:creationId xmlns:a16="http://schemas.microsoft.com/office/drawing/2014/main" id="{DD10BAC4-ACB8-4235-A4EE-DB8957304CDD}"/>
              </a:ext>
            </a:extLst>
          </p:cNvPr>
          <p:cNvPicPr>
            <a:picLocks noChangeAspect="1"/>
          </p:cNvPicPr>
          <p:nvPr/>
        </p:nvPicPr>
        <p:blipFill>
          <a:blip r:embed="rId2" cstate="print"/>
          <a:stretch>
            <a:fillRect/>
          </a:stretch>
        </p:blipFill>
        <p:spPr>
          <a:xfrm>
            <a:off x="457200" y="1434282"/>
            <a:ext cx="2868788" cy="1512168"/>
          </a:xfrm>
          <a:prstGeom prst="rect">
            <a:avLst/>
          </a:prstGeom>
        </p:spPr>
      </p:pic>
      <p:pic>
        <p:nvPicPr>
          <p:cNvPr id="6" name="Picture 5">
            <a:extLst>
              <a:ext uri="{FF2B5EF4-FFF2-40B4-BE49-F238E27FC236}">
                <a16:creationId xmlns:a16="http://schemas.microsoft.com/office/drawing/2014/main" id="{E593B923-0855-45F6-8325-69624F5035C4}"/>
              </a:ext>
            </a:extLst>
          </p:cNvPr>
          <p:cNvPicPr>
            <a:picLocks noChangeAspect="1"/>
          </p:cNvPicPr>
          <p:nvPr/>
        </p:nvPicPr>
        <p:blipFill>
          <a:blip r:embed="rId3" cstate="print"/>
          <a:stretch>
            <a:fillRect/>
          </a:stretch>
        </p:blipFill>
        <p:spPr>
          <a:xfrm>
            <a:off x="229644" y="3002623"/>
            <a:ext cx="3096344" cy="1817853"/>
          </a:xfrm>
          <a:prstGeom prst="rect">
            <a:avLst/>
          </a:prstGeom>
        </p:spPr>
      </p:pic>
      <p:sp>
        <p:nvSpPr>
          <p:cNvPr id="7" name="TextBox 6">
            <a:extLst>
              <a:ext uri="{FF2B5EF4-FFF2-40B4-BE49-F238E27FC236}">
                <a16:creationId xmlns:a16="http://schemas.microsoft.com/office/drawing/2014/main" id="{C13D88C5-5167-47C7-83D3-1CE83EF86D90}"/>
              </a:ext>
            </a:extLst>
          </p:cNvPr>
          <p:cNvSpPr txBox="1"/>
          <p:nvPr/>
        </p:nvSpPr>
        <p:spPr>
          <a:xfrm>
            <a:off x="4067944" y="1556792"/>
            <a:ext cx="4248472" cy="646331"/>
          </a:xfrm>
          <a:prstGeom prst="rect">
            <a:avLst/>
          </a:prstGeom>
          <a:noFill/>
        </p:spPr>
        <p:txBody>
          <a:bodyPr wrap="square" rtlCol="0">
            <a:spAutoFit/>
          </a:bodyPr>
          <a:lstStyle/>
          <a:p>
            <a:r>
              <a:rPr lang="en-GB" dirty="0"/>
              <a:t>The UWTSD online library can be found at </a:t>
            </a:r>
            <a:r>
              <a:rPr lang="en-GB" dirty="0">
                <a:hlinkClick r:id="rId4"/>
              </a:rPr>
              <a:t>www.uwtsd.ac.uk/library</a:t>
            </a:r>
            <a:r>
              <a:rPr lang="en-GB" dirty="0"/>
              <a:t>  </a:t>
            </a:r>
          </a:p>
        </p:txBody>
      </p:sp>
      <p:sp>
        <p:nvSpPr>
          <p:cNvPr id="8" name="TextBox 7">
            <a:extLst>
              <a:ext uri="{FF2B5EF4-FFF2-40B4-BE49-F238E27FC236}">
                <a16:creationId xmlns:a16="http://schemas.microsoft.com/office/drawing/2014/main" id="{E68DB742-1CCA-4DDD-8F0C-55FA3DB78216}"/>
              </a:ext>
            </a:extLst>
          </p:cNvPr>
          <p:cNvSpPr txBox="1"/>
          <p:nvPr/>
        </p:nvSpPr>
        <p:spPr>
          <a:xfrm>
            <a:off x="4067944" y="3615164"/>
            <a:ext cx="4464496" cy="923330"/>
          </a:xfrm>
          <a:prstGeom prst="rect">
            <a:avLst/>
          </a:prstGeom>
          <a:noFill/>
        </p:spPr>
        <p:txBody>
          <a:bodyPr wrap="square" rtlCol="0">
            <a:spAutoFit/>
          </a:bodyPr>
          <a:lstStyle/>
          <a:p>
            <a:r>
              <a:rPr lang="en-GB" dirty="0"/>
              <a:t>Google Scholar is a useful tool for finding academic sources. </a:t>
            </a:r>
            <a:r>
              <a:rPr lang="en-GB" dirty="0">
                <a:hlinkClick r:id="rId5"/>
              </a:rPr>
              <a:t>https://scholar.google.co.uk/</a:t>
            </a:r>
            <a:r>
              <a:rPr lang="en-GB" dirty="0"/>
              <a:t> </a:t>
            </a:r>
          </a:p>
        </p:txBody>
      </p:sp>
      <p:sp>
        <p:nvSpPr>
          <p:cNvPr id="9" name="TextBox 8">
            <a:extLst>
              <a:ext uri="{FF2B5EF4-FFF2-40B4-BE49-F238E27FC236}">
                <a16:creationId xmlns:a16="http://schemas.microsoft.com/office/drawing/2014/main" id="{D2C8DCE1-B238-4D82-9876-F78FB2FFC4D5}"/>
              </a:ext>
            </a:extLst>
          </p:cNvPr>
          <p:cNvSpPr txBox="1"/>
          <p:nvPr/>
        </p:nvSpPr>
        <p:spPr>
          <a:xfrm>
            <a:off x="4211960" y="5116542"/>
            <a:ext cx="3406252" cy="369332"/>
          </a:xfrm>
          <a:prstGeom prst="rect">
            <a:avLst/>
          </a:prstGeom>
          <a:noFill/>
          <a:ln w="28575">
            <a:solidFill>
              <a:schemeClr val="tx1"/>
            </a:solidFill>
          </a:ln>
        </p:spPr>
        <p:txBody>
          <a:bodyPr wrap="square" rtlCol="0">
            <a:spAutoFit/>
          </a:bodyPr>
          <a:lstStyle/>
          <a:p>
            <a:r>
              <a:rPr lang="en-GB" dirty="0"/>
              <a:t>Let look at these together now. </a:t>
            </a:r>
          </a:p>
        </p:txBody>
      </p:sp>
    </p:spTree>
    <p:extLst>
      <p:ext uri="{BB962C8B-B14F-4D97-AF65-F5344CB8AC3E}">
        <p14:creationId xmlns:p14="http://schemas.microsoft.com/office/powerpoint/2010/main" val="165936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F1361-A6B4-48CB-B7FE-7E88844FC5E5}"/>
              </a:ext>
            </a:extLst>
          </p:cNvPr>
          <p:cNvSpPr>
            <a:spLocks noGrp="1"/>
          </p:cNvSpPr>
          <p:nvPr>
            <p:ph type="title"/>
          </p:nvPr>
        </p:nvSpPr>
        <p:spPr/>
        <p:txBody>
          <a:bodyPr/>
          <a:lstStyle/>
          <a:p>
            <a:r>
              <a:rPr lang="en-GB" dirty="0"/>
              <a:t>Other relevant sources. </a:t>
            </a:r>
          </a:p>
        </p:txBody>
      </p:sp>
      <p:sp>
        <p:nvSpPr>
          <p:cNvPr id="3" name="Content Placeholder 2">
            <a:extLst>
              <a:ext uri="{FF2B5EF4-FFF2-40B4-BE49-F238E27FC236}">
                <a16:creationId xmlns:a16="http://schemas.microsoft.com/office/drawing/2014/main" id="{9E297959-25B8-4FE1-8066-A0FC24FCA040}"/>
              </a:ext>
            </a:extLst>
          </p:cNvPr>
          <p:cNvSpPr>
            <a:spLocks noGrp="1"/>
          </p:cNvSpPr>
          <p:nvPr>
            <p:ph idx="1"/>
          </p:nvPr>
        </p:nvSpPr>
        <p:spPr>
          <a:xfrm>
            <a:off x="457200" y="1600201"/>
            <a:ext cx="8229600" cy="964703"/>
          </a:xfrm>
          <a:ln w="38100">
            <a:solidFill>
              <a:schemeClr val="accent1">
                <a:lumMod val="75000"/>
              </a:schemeClr>
            </a:solidFill>
          </a:ln>
        </p:spPr>
        <p:txBody>
          <a:bodyPr>
            <a:normAutofit/>
          </a:bodyPr>
          <a:lstStyle/>
          <a:p>
            <a:pPr marL="0" indent="0">
              <a:buNone/>
            </a:pPr>
            <a:r>
              <a:rPr lang="en-GB" sz="2400" dirty="0"/>
              <a:t>For health and social care students there are other valuable and relevant sources that you might use. </a:t>
            </a:r>
          </a:p>
        </p:txBody>
      </p:sp>
      <p:pic>
        <p:nvPicPr>
          <p:cNvPr id="5" name="Picture 4">
            <a:extLst>
              <a:ext uri="{FF2B5EF4-FFF2-40B4-BE49-F238E27FC236}">
                <a16:creationId xmlns:a16="http://schemas.microsoft.com/office/drawing/2014/main" id="{A3FB799E-0B4B-4A10-8A2A-9EF79C8BC408}"/>
              </a:ext>
            </a:extLst>
          </p:cNvPr>
          <p:cNvPicPr>
            <a:picLocks noChangeAspect="1"/>
          </p:cNvPicPr>
          <p:nvPr/>
        </p:nvPicPr>
        <p:blipFill>
          <a:blip r:embed="rId2" cstate="print"/>
          <a:stretch>
            <a:fillRect/>
          </a:stretch>
        </p:blipFill>
        <p:spPr>
          <a:xfrm>
            <a:off x="457201" y="2773488"/>
            <a:ext cx="2386608" cy="1813970"/>
          </a:xfrm>
          <a:prstGeom prst="rect">
            <a:avLst/>
          </a:prstGeom>
        </p:spPr>
      </p:pic>
      <p:sp>
        <p:nvSpPr>
          <p:cNvPr id="6" name="TextBox 5">
            <a:extLst>
              <a:ext uri="{FF2B5EF4-FFF2-40B4-BE49-F238E27FC236}">
                <a16:creationId xmlns:a16="http://schemas.microsoft.com/office/drawing/2014/main" id="{81AE0B52-ADA0-489E-9986-83335E3A8743}"/>
              </a:ext>
            </a:extLst>
          </p:cNvPr>
          <p:cNvSpPr txBox="1"/>
          <p:nvPr/>
        </p:nvSpPr>
        <p:spPr>
          <a:xfrm>
            <a:off x="2843809" y="2773488"/>
            <a:ext cx="5194920" cy="369332"/>
          </a:xfrm>
          <a:prstGeom prst="rect">
            <a:avLst/>
          </a:prstGeom>
          <a:noFill/>
        </p:spPr>
        <p:txBody>
          <a:bodyPr wrap="square" rtlCol="0">
            <a:spAutoFit/>
          </a:bodyPr>
          <a:lstStyle/>
          <a:p>
            <a:r>
              <a:rPr lang="en-GB" dirty="0"/>
              <a:t>The UK government website. </a:t>
            </a:r>
            <a:r>
              <a:rPr lang="en-GB" dirty="0">
                <a:hlinkClick r:id="rId3"/>
              </a:rPr>
              <a:t>www.gov.uk</a:t>
            </a:r>
            <a:r>
              <a:rPr lang="en-GB" dirty="0"/>
              <a:t> </a:t>
            </a:r>
          </a:p>
        </p:txBody>
      </p:sp>
      <p:pic>
        <p:nvPicPr>
          <p:cNvPr id="8" name="Picture 7">
            <a:extLst>
              <a:ext uri="{FF2B5EF4-FFF2-40B4-BE49-F238E27FC236}">
                <a16:creationId xmlns:a16="http://schemas.microsoft.com/office/drawing/2014/main" id="{1880DF39-AD07-4149-A118-14B7718D11AA}"/>
              </a:ext>
            </a:extLst>
          </p:cNvPr>
          <p:cNvPicPr>
            <a:picLocks noChangeAspect="1"/>
          </p:cNvPicPr>
          <p:nvPr/>
        </p:nvPicPr>
        <p:blipFill>
          <a:blip r:embed="rId4" cstate="print"/>
          <a:stretch>
            <a:fillRect/>
          </a:stretch>
        </p:blipFill>
        <p:spPr>
          <a:xfrm>
            <a:off x="6660232" y="3318736"/>
            <a:ext cx="2228089" cy="2004089"/>
          </a:xfrm>
          <a:prstGeom prst="rect">
            <a:avLst/>
          </a:prstGeom>
        </p:spPr>
      </p:pic>
      <p:sp>
        <p:nvSpPr>
          <p:cNvPr id="9" name="TextBox 8">
            <a:extLst>
              <a:ext uri="{FF2B5EF4-FFF2-40B4-BE49-F238E27FC236}">
                <a16:creationId xmlns:a16="http://schemas.microsoft.com/office/drawing/2014/main" id="{5AC440DA-BEDC-4B79-8AA9-D6B6F7418D82}"/>
              </a:ext>
            </a:extLst>
          </p:cNvPr>
          <p:cNvSpPr txBox="1"/>
          <p:nvPr/>
        </p:nvSpPr>
        <p:spPr>
          <a:xfrm>
            <a:off x="2154561" y="5043918"/>
            <a:ext cx="5194920" cy="369332"/>
          </a:xfrm>
          <a:prstGeom prst="rect">
            <a:avLst/>
          </a:prstGeom>
          <a:noFill/>
        </p:spPr>
        <p:txBody>
          <a:bodyPr wrap="square" rtlCol="0">
            <a:spAutoFit/>
          </a:bodyPr>
          <a:lstStyle/>
          <a:p>
            <a:r>
              <a:rPr lang="en-GB" dirty="0"/>
              <a:t>The NHS website. </a:t>
            </a:r>
            <a:r>
              <a:rPr lang="en-GB" dirty="0">
                <a:hlinkClick r:id="rId3"/>
              </a:rPr>
              <a:t>www.nhs.uk</a:t>
            </a:r>
            <a:r>
              <a:rPr lang="en-GB" dirty="0"/>
              <a:t> </a:t>
            </a:r>
          </a:p>
        </p:txBody>
      </p:sp>
    </p:spTree>
    <p:extLst>
      <p:ext uri="{BB962C8B-B14F-4D97-AF65-F5344CB8AC3E}">
        <p14:creationId xmlns:p14="http://schemas.microsoft.com/office/powerpoint/2010/main" val="2386250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C72495-DFE8-47A6-AB89-136277D01AFA}"/>
              </a:ext>
            </a:extLst>
          </p:cNvPr>
          <p:cNvSpPr>
            <a:spLocks noGrp="1"/>
          </p:cNvSpPr>
          <p:nvPr>
            <p:ph type="title"/>
          </p:nvPr>
        </p:nvSpPr>
        <p:spPr>
          <a:xfrm>
            <a:off x="457200" y="274638"/>
            <a:ext cx="8229600" cy="1143000"/>
          </a:xfrm>
        </p:spPr>
        <p:txBody>
          <a:bodyPr/>
          <a:lstStyle/>
          <a:p>
            <a:r>
              <a:rPr lang="en-GB" dirty="0"/>
              <a:t>Some sources are not reliable. </a:t>
            </a:r>
          </a:p>
        </p:txBody>
      </p:sp>
      <p:pic>
        <p:nvPicPr>
          <p:cNvPr id="6" name="Picture 5">
            <a:extLst>
              <a:ext uri="{FF2B5EF4-FFF2-40B4-BE49-F238E27FC236}">
                <a16:creationId xmlns:a16="http://schemas.microsoft.com/office/drawing/2014/main" id="{401AC0AB-4523-41B2-85C8-4ED2ED0460F2}"/>
              </a:ext>
            </a:extLst>
          </p:cNvPr>
          <p:cNvPicPr>
            <a:picLocks noChangeAspect="1"/>
          </p:cNvPicPr>
          <p:nvPr/>
        </p:nvPicPr>
        <p:blipFill>
          <a:blip r:embed="rId2" cstate="print"/>
          <a:stretch>
            <a:fillRect/>
          </a:stretch>
        </p:blipFill>
        <p:spPr>
          <a:xfrm>
            <a:off x="683568" y="1556792"/>
            <a:ext cx="1543050" cy="1590675"/>
          </a:xfrm>
          <a:prstGeom prst="rect">
            <a:avLst/>
          </a:prstGeom>
        </p:spPr>
      </p:pic>
      <p:pic>
        <p:nvPicPr>
          <p:cNvPr id="8" name="Picture 7">
            <a:extLst>
              <a:ext uri="{FF2B5EF4-FFF2-40B4-BE49-F238E27FC236}">
                <a16:creationId xmlns:a16="http://schemas.microsoft.com/office/drawing/2014/main" id="{9D8F40F7-0490-4860-9DDC-5AA67AA3ADA9}"/>
              </a:ext>
            </a:extLst>
          </p:cNvPr>
          <p:cNvPicPr>
            <a:picLocks noChangeAspect="1"/>
          </p:cNvPicPr>
          <p:nvPr/>
        </p:nvPicPr>
        <p:blipFill>
          <a:blip r:embed="rId3" cstate="print"/>
          <a:stretch>
            <a:fillRect/>
          </a:stretch>
        </p:blipFill>
        <p:spPr>
          <a:xfrm>
            <a:off x="721668" y="4077072"/>
            <a:ext cx="1504950" cy="542925"/>
          </a:xfrm>
          <a:prstGeom prst="rect">
            <a:avLst/>
          </a:prstGeom>
        </p:spPr>
      </p:pic>
      <p:sp>
        <p:nvSpPr>
          <p:cNvPr id="9" name="TextBox 8">
            <a:extLst>
              <a:ext uri="{FF2B5EF4-FFF2-40B4-BE49-F238E27FC236}">
                <a16:creationId xmlns:a16="http://schemas.microsoft.com/office/drawing/2014/main" id="{EA2F3798-483F-47E7-A662-443D944E187F}"/>
              </a:ext>
            </a:extLst>
          </p:cNvPr>
          <p:cNvSpPr txBox="1"/>
          <p:nvPr/>
        </p:nvSpPr>
        <p:spPr>
          <a:xfrm>
            <a:off x="2771800" y="2852936"/>
            <a:ext cx="5688632" cy="923330"/>
          </a:xfrm>
          <a:prstGeom prst="rect">
            <a:avLst/>
          </a:prstGeom>
          <a:noFill/>
        </p:spPr>
        <p:txBody>
          <a:bodyPr wrap="square" rtlCol="0">
            <a:spAutoFit/>
          </a:bodyPr>
          <a:lstStyle/>
          <a:p>
            <a:r>
              <a:rPr lang="en-GB" dirty="0"/>
              <a:t>Wikipedia, YouTube and blogging website can be edited by anyone and are not peer reviewed and verified. </a:t>
            </a:r>
          </a:p>
        </p:txBody>
      </p:sp>
    </p:spTree>
    <p:extLst>
      <p:ext uri="{BB962C8B-B14F-4D97-AF65-F5344CB8AC3E}">
        <p14:creationId xmlns:p14="http://schemas.microsoft.com/office/powerpoint/2010/main" val="4167928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4878E-B0CC-4E85-8761-ABE31FD5CA82}"/>
              </a:ext>
            </a:extLst>
          </p:cNvPr>
          <p:cNvSpPr>
            <a:spLocks noGrp="1"/>
          </p:cNvSpPr>
          <p:nvPr>
            <p:ph type="title"/>
          </p:nvPr>
        </p:nvSpPr>
        <p:spPr/>
        <p:txBody>
          <a:bodyPr>
            <a:normAutofit/>
          </a:bodyPr>
          <a:lstStyle/>
          <a:p>
            <a:r>
              <a:rPr lang="en-GB" dirty="0"/>
              <a:t>Activity 2 – Find a reliable source</a:t>
            </a:r>
          </a:p>
        </p:txBody>
      </p:sp>
      <p:sp>
        <p:nvSpPr>
          <p:cNvPr id="3" name="Content Placeholder 2">
            <a:extLst>
              <a:ext uri="{FF2B5EF4-FFF2-40B4-BE49-F238E27FC236}">
                <a16:creationId xmlns:a16="http://schemas.microsoft.com/office/drawing/2014/main" id="{A4B3AD07-BB76-445D-BE5A-F10286424D31}"/>
              </a:ext>
            </a:extLst>
          </p:cNvPr>
          <p:cNvSpPr>
            <a:spLocks noGrp="1"/>
          </p:cNvSpPr>
          <p:nvPr>
            <p:ph idx="1"/>
          </p:nvPr>
        </p:nvSpPr>
        <p:spPr>
          <a:xfrm>
            <a:off x="228600" y="1686508"/>
            <a:ext cx="8686800" cy="3484983"/>
          </a:xfrm>
        </p:spPr>
        <p:txBody>
          <a:bodyPr>
            <a:normAutofit fontScale="55000" lnSpcReduction="20000"/>
          </a:bodyPr>
          <a:lstStyle/>
          <a:p>
            <a:r>
              <a:rPr lang="en-GB" dirty="0"/>
              <a:t>Use the UWTSD library or Google Scholar to find a source relevant to your assignment. </a:t>
            </a:r>
          </a:p>
          <a:p>
            <a:endParaRPr lang="en-GB" dirty="0"/>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0" i="0" u="sng" strike="noStrike" kern="1200" cap="none" spc="0" normalizeH="0" baseline="0" noProof="0" dirty="0">
                <a:ln>
                  <a:noFill/>
                </a:ln>
                <a:solidFill>
                  <a:prstClr val="black"/>
                </a:solidFill>
                <a:effectLst/>
                <a:uLnTx/>
                <a:uFillTx/>
                <a:latin typeface="Myriad Pro"/>
                <a:ea typeface="+mn-ea"/>
                <a:cs typeface="+mn-cs"/>
              </a:rPr>
              <a:t>H</a:t>
            </a:r>
            <a:r>
              <a:rPr kumimoji="0" lang="en-GB" b="0" i="0" u="sng" strike="noStrike" kern="1200" cap="none" spc="0" normalizeH="0" baseline="0" noProof="0" dirty="0" err="1">
                <a:ln>
                  <a:noFill/>
                </a:ln>
                <a:solidFill>
                  <a:prstClr val="black"/>
                </a:solidFill>
                <a:effectLst/>
                <a:uLnTx/>
                <a:uFillTx/>
                <a:latin typeface="Myriad Pro"/>
                <a:ea typeface="+mn-ea"/>
                <a:cs typeface="+mn-cs"/>
              </a:rPr>
              <a:t>ealth</a:t>
            </a:r>
            <a:r>
              <a:rPr kumimoji="0" lang="en-GB" b="0" i="0" u="sng" strike="noStrike" kern="1200" cap="none" spc="0" normalizeH="0" baseline="0" noProof="0" dirty="0">
                <a:ln>
                  <a:noFill/>
                </a:ln>
                <a:solidFill>
                  <a:prstClr val="black"/>
                </a:solidFill>
                <a:effectLst/>
                <a:uLnTx/>
                <a:uFillTx/>
                <a:latin typeface="Myriad Pro"/>
                <a:ea typeface="+mn-ea"/>
                <a:cs typeface="+mn-cs"/>
              </a:rPr>
              <a:t> and social care workers need to have good people skills so they can confidently talk to the service users without making them feel uncomfortable.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000" b="0" i="0" u="sng"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000" b="0" i="0" u="sng"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45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Title: Drawing on relevant academic sources, explain three skills which can support health and social workers in developing rapport with service users.</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7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a:p>
            <a:pPr marL="0" indent="0">
              <a:buNone/>
            </a:pPr>
            <a:r>
              <a:rPr lang="en-US" dirty="0"/>
              <a:t>   </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4774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498A1-4529-419C-A8A6-EDC695110780}"/>
              </a:ext>
            </a:extLst>
          </p:cNvPr>
          <p:cNvSpPr>
            <a:spLocks noGrp="1"/>
          </p:cNvSpPr>
          <p:nvPr>
            <p:ph type="title"/>
          </p:nvPr>
        </p:nvSpPr>
        <p:spPr/>
        <p:txBody>
          <a:bodyPr/>
          <a:lstStyle/>
          <a:p>
            <a:r>
              <a:rPr lang="en-GB" dirty="0"/>
              <a:t>Library Vs Internet</a:t>
            </a:r>
          </a:p>
        </p:txBody>
      </p:sp>
      <p:pic>
        <p:nvPicPr>
          <p:cNvPr id="5" name="Picture 4">
            <a:extLst>
              <a:ext uri="{FF2B5EF4-FFF2-40B4-BE49-F238E27FC236}">
                <a16:creationId xmlns:a16="http://schemas.microsoft.com/office/drawing/2014/main" id="{64AF272C-3D99-4E88-B748-0F47C9AEF263}"/>
              </a:ext>
            </a:extLst>
          </p:cNvPr>
          <p:cNvPicPr>
            <a:picLocks noChangeAspect="1"/>
          </p:cNvPicPr>
          <p:nvPr/>
        </p:nvPicPr>
        <p:blipFill>
          <a:blip r:embed="rId2" cstate="print"/>
          <a:stretch>
            <a:fillRect/>
          </a:stretch>
        </p:blipFill>
        <p:spPr>
          <a:xfrm>
            <a:off x="1590418" y="1135875"/>
            <a:ext cx="7096382" cy="390503"/>
          </a:xfrm>
          <a:prstGeom prst="rect">
            <a:avLst/>
          </a:prstGeom>
        </p:spPr>
      </p:pic>
      <p:pic>
        <p:nvPicPr>
          <p:cNvPr id="6" name="Picture 5">
            <a:extLst>
              <a:ext uri="{FF2B5EF4-FFF2-40B4-BE49-F238E27FC236}">
                <a16:creationId xmlns:a16="http://schemas.microsoft.com/office/drawing/2014/main" id="{C4EC8999-28AB-44EA-B70C-4DA09240ACDF}"/>
              </a:ext>
            </a:extLst>
          </p:cNvPr>
          <p:cNvPicPr>
            <a:picLocks noChangeAspect="1"/>
          </p:cNvPicPr>
          <p:nvPr/>
        </p:nvPicPr>
        <p:blipFill>
          <a:blip r:embed="rId3" cstate="print"/>
          <a:stretch>
            <a:fillRect/>
          </a:stretch>
        </p:blipFill>
        <p:spPr>
          <a:xfrm>
            <a:off x="1590418" y="1475197"/>
            <a:ext cx="6149934" cy="933450"/>
          </a:xfrm>
          <a:prstGeom prst="rect">
            <a:avLst/>
          </a:prstGeom>
        </p:spPr>
      </p:pic>
      <p:pic>
        <p:nvPicPr>
          <p:cNvPr id="7" name="Picture 6">
            <a:extLst>
              <a:ext uri="{FF2B5EF4-FFF2-40B4-BE49-F238E27FC236}">
                <a16:creationId xmlns:a16="http://schemas.microsoft.com/office/drawing/2014/main" id="{C8B6A787-256A-435F-A55E-F75B26B731EB}"/>
              </a:ext>
            </a:extLst>
          </p:cNvPr>
          <p:cNvPicPr>
            <a:picLocks noChangeAspect="1"/>
          </p:cNvPicPr>
          <p:nvPr/>
        </p:nvPicPr>
        <p:blipFill>
          <a:blip r:embed="rId4" cstate="print"/>
          <a:stretch>
            <a:fillRect/>
          </a:stretch>
        </p:blipFill>
        <p:spPr>
          <a:xfrm>
            <a:off x="1854336" y="2414780"/>
            <a:ext cx="5590849" cy="588818"/>
          </a:xfrm>
          <a:prstGeom prst="rect">
            <a:avLst/>
          </a:prstGeom>
        </p:spPr>
      </p:pic>
      <p:pic>
        <p:nvPicPr>
          <p:cNvPr id="8" name="Picture 7">
            <a:extLst>
              <a:ext uri="{FF2B5EF4-FFF2-40B4-BE49-F238E27FC236}">
                <a16:creationId xmlns:a16="http://schemas.microsoft.com/office/drawing/2014/main" id="{3DE72BF4-6074-40E3-ABEA-69C9A7BECBE3}"/>
              </a:ext>
            </a:extLst>
          </p:cNvPr>
          <p:cNvPicPr>
            <a:picLocks noChangeAspect="1"/>
          </p:cNvPicPr>
          <p:nvPr/>
        </p:nvPicPr>
        <p:blipFill>
          <a:blip r:embed="rId5" cstate="print"/>
          <a:stretch>
            <a:fillRect/>
          </a:stretch>
        </p:blipFill>
        <p:spPr>
          <a:xfrm>
            <a:off x="1574793" y="3084535"/>
            <a:ext cx="6149934" cy="572896"/>
          </a:xfrm>
          <a:prstGeom prst="rect">
            <a:avLst/>
          </a:prstGeom>
        </p:spPr>
      </p:pic>
      <p:pic>
        <p:nvPicPr>
          <p:cNvPr id="9" name="Picture 8">
            <a:extLst>
              <a:ext uri="{FF2B5EF4-FFF2-40B4-BE49-F238E27FC236}">
                <a16:creationId xmlns:a16="http://schemas.microsoft.com/office/drawing/2014/main" id="{BEA0E9CE-DAB2-4421-97EB-44A7615D1FB7}"/>
              </a:ext>
            </a:extLst>
          </p:cNvPr>
          <p:cNvPicPr>
            <a:picLocks noChangeAspect="1"/>
          </p:cNvPicPr>
          <p:nvPr/>
        </p:nvPicPr>
        <p:blipFill>
          <a:blip r:embed="rId6" cstate="print"/>
          <a:stretch>
            <a:fillRect/>
          </a:stretch>
        </p:blipFill>
        <p:spPr>
          <a:xfrm>
            <a:off x="1574793" y="3639459"/>
            <a:ext cx="6134309" cy="923925"/>
          </a:xfrm>
          <a:prstGeom prst="rect">
            <a:avLst/>
          </a:prstGeom>
        </p:spPr>
      </p:pic>
      <p:pic>
        <p:nvPicPr>
          <p:cNvPr id="10" name="Picture 9">
            <a:extLst>
              <a:ext uri="{FF2B5EF4-FFF2-40B4-BE49-F238E27FC236}">
                <a16:creationId xmlns:a16="http://schemas.microsoft.com/office/drawing/2014/main" id="{AFCDC23A-85B3-40F9-AEAE-ABEC65F5093F}"/>
              </a:ext>
            </a:extLst>
          </p:cNvPr>
          <p:cNvPicPr>
            <a:picLocks noChangeAspect="1"/>
          </p:cNvPicPr>
          <p:nvPr/>
        </p:nvPicPr>
        <p:blipFill>
          <a:blip r:embed="rId7" cstate="print"/>
          <a:stretch>
            <a:fillRect/>
          </a:stretch>
        </p:blipFill>
        <p:spPr>
          <a:xfrm>
            <a:off x="1590418" y="4563384"/>
            <a:ext cx="6118684" cy="1591180"/>
          </a:xfrm>
          <a:prstGeom prst="rect">
            <a:avLst/>
          </a:prstGeom>
        </p:spPr>
      </p:pic>
      <p:pic>
        <p:nvPicPr>
          <p:cNvPr id="11" name="Picture 10">
            <a:extLst>
              <a:ext uri="{FF2B5EF4-FFF2-40B4-BE49-F238E27FC236}">
                <a16:creationId xmlns:a16="http://schemas.microsoft.com/office/drawing/2014/main" id="{C1C9BDBE-3A26-448F-AF9F-6E37D981A807}"/>
              </a:ext>
            </a:extLst>
          </p:cNvPr>
          <p:cNvPicPr>
            <a:picLocks noChangeAspect="1"/>
          </p:cNvPicPr>
          <p:nvPr/>
        </p:nvPicPr>
        <p:blipFill>
          <a:blip r:embed="rId8" cstate="print"/>
          <a:stretch>
            <a:fillRect/>
          </a:stretch>
        </p:blipFill>
        <p:spPr>
          <a:xfrm>
            <a:off x="274737" y="1688795"/>
            <a:ext cx="1128911" cy="444627"/>
          </a:xfrm>
          <a:prstGeom prst="rect">
            <a:avLst/>
          </a:prstGeom>
        </p:spPr>
      </p:pic>
      <p:pic>
        <p:nvPicPr>
          <p:cNvPr id="12" name="Picture 11">
            <a:extLst>
              <a:ext uri="{FF2B5EF4-FFF2-40B4-BE49-F238E27FC236}">
                <a16:creationId xmlns:a16="http://schemas.microsoft.com/office/drawing/2014/main" id="{48A5556D-1876-487A-9627-DDC8C2D4A7A2}"/>
              </a:ext>
            </a:extLst>
          </p:cNvPr>
          <p:cNvPicPr>
            <a:picLocks noChangeAspect="1"/>
          </p:cNvPicPr>
          <p:nvPr/>
        </p:nvPicPr>
        <p:blipFill>
          <a:blip r:embed="rId9" cstate="print"/>
          <a:stretch>
            <a:fillRect/>
          </a:stretch>
        </p:blipFill>
        <p:spPr>
          <a:xfrm>
            <a:off x="7720518" y="1592921"/>
            <a:ext cx="1423482" cy="585661"/>
          </a:xfrm>
          <a:prstGeom prst="rect">
            <a:avLst/>
          </a:prstGeom>
        </p:spPr>
      </p:pic>
      <p:pic>
        <p:nvPicPr>
          <p:cNvPr id="13" name="Picture 12">
            <a:extLst>
              <a:ext uri="{FF2B5EF4-FFF2-40B4-BE49-F238E27FC236}">
                <a16:creationId xmlns:a16="http://schemas.microsoft.com/office/drawing/2014/main" id="{BD8ED9AA-5F92-4F06-A81A-F4FFFC8C906E}"/>
              </a:ext>
            </a:extLst>
          </p:cNvPr>
          <p:cNvPicPr>
            <a:picLocks noChangeAspect="1"/>
          </p:cNvPicPr>
          <p:nvPr/>
        </p:nvPicPr>
        <p:blipFill>
          <a:blip r:embed="rId10" cstate="print"/>
          <a:stretch>
            <a:fillRect/>
          </a:stretch>
        </p:blipFill>
        <p:spPr>
          <a:xfrm>
            <a:off x="451327" y="2242464"/>
            <a:ext cx="736297" cy="736297"/>
          </a:xfrm>
          <a:prstGeom prst="rect">
            <a:avLst/>
          </a:prstGeom>
        </p:spPr>
      </p:pic>
      <p:pic>
        <p:nvPicPr>
          <p:cNvPr id="14" name="Picture 13">
            <a:extLst>
              <a:ext uri="{FF2B5EF4-FFF2-40B4-BE49-F238E27FC236}">
                <a16:creationId xmlns:a16="http://schemas.microsoft.com/office/drawing/2014/main" id="{A6D497AA-034D-468C-8834-6450FCFA62EF}"/>
              </a:ext>
            </a:extLst>
          </p:cNvPr>
          <p:cNvPicPr>
            <a:picLocks noChangeAspect="1"/>
          </p:cNvPicPr>
          <p:nvPr/>
        </p:nvPicPr>
        <p:blipFill>
          <a:blip r:embed="rId11" cstate="print"/>
          <a:stretch>
            <a:fillRect/>
          </a:stretch>
        </p:blipFill>
        <p:spPr>
          <a:xfrm>
            <a:off x="7914743" y="2441501"/>
            <a:ext cx="933451" cy="560071"/>
          </a:xfrm>
          <a:prstGeom prst="rect">
            <a:avLst/>
          </a:prstGeom>
        </p:spPr>
      </p:pic>
      <p:pic>
        <p:nvPicPr>
          <p:cNvPr id="15" name="Picture 14">
            <a:extLst>
              <a:ext uri="{FF2B5EF4-FFF2-40B4-BE49-F238E27FC236}">
                <a16:creationId xmlns:a16="http://schemas.microsoft.com/office/drawing/2014/main" id="{5709437F-7DD0-4B06-A10A-176F185C614D}"/>
              </a:ext>
            </a:extLst>
          </p:cNvPr>
          <p:cNvPicPr>
            <a:picLocks noChangeAspect="1"/>
          </p:cNvPicPr>
          <p:nvPr/>
        </p:nvPicPr>
        <p:blipFill>
          <a:blip r:embed="rId12" cstate="print"/>
          <a:stretch>
            <a:fillRect/>
          </a:stretch>
        </p:blipFill>
        <p:spPr>
          <a:xfrm>
            <a:off x="531003" y="3009923"/>
            <a:ext cx="576943" cy="647700"/>
          </a:xfrm>
          <a:prstGeom prst="rect">
            <a:avLst/>
          </a:prstGeom>
        </p:spPr>
      </p:pic>
      <p:pic>
        <p:nvPicPr>
          <p:cNvPr id="16" name="Picture 15">
            <a:extLst>
              <a:ext uri="{FF2B5EF4-FFF2-40B4-BE49-F238E27FC236}">
                <a16:creationId xmlns:a16="http://schemas.microsoft.com/office/drawing/2014/main" id="{064FE197-C199-44C1-AD2B-B7239490DC62}"/>
              </a:ext>
            </a:extLst>
          </p:cNvPr>
          <p:cNvPicPr>
            <a:picLocks noChangeAspect="1"/>
          </p:cNvPicPr>
          <p:nvPr/>
        </p:nvPicPr>
        <p:blipFill>
          <a:blip r:embed="rId13" cstate="print"/>
          <a:stretch>
            <a:fillRect/>
          </a:stretch>
        </p:blipFill>
        <p:spPr>
          <a:xfrm>
            <a:off x="7975071" y="3104159"/>
            <a:ext cx="812793" cy="459228"/>
          </a:xfrm>
          <a:prstGeom prst="rect">
            <a:avLst/>
          </a:prstGeom>
        </p:spPr>
      </p:pic>
      <p:pic>
        <p:nvPicPr>
          <p:cNvPr id="17" name="Picture 16">
            <a:extLst>
              <a:ext uri="{FF2B5EF4-FFF2-40B4-BE49-F238E27FC236}">
                <a16:creationId xmlns:a16="http://schemas.microsoft.com/office/drawing/2014/main" id="{1F809F42-BF4D-4887-BD13-B3E883DE41D4}"/>
              </a:ext>
            </a:extLst>
          </p:cNvPr>
          <p:cNvPicPr>
            <a:picLocks noChangeAspect="1"/>
          </p:cNvPicPr>
          <p:nvPr/>
        </p:nvPicPr>
        <p:blipFill>
          <a:blip r:embed="rId14" cstate="print"/>
          <a:stretch>
            <a:fillRect/>
          </a:stretch>
        </p:blipFill>
        <p:spPr>
          <a:xfrm>
            <a:off x="463712" y="3688785"/>
            <a:ext cx="711523" cy="711523"/>
          </a:xfrm>
          <a:prstGeom prst="rect">
            <a:avLst/>
          </a:prstGeom>
        </p:spPr>
      </p:pic>
      <p:pic>
        <p:nvPicPr>
          <p:cNvPr id="18" name="Picture 17">
            <a:extLst>
              <a:ext uri="{FF2B5EF4-FFF2-40B4-BE49-F238E27FC236}">
                <a16:creationId xmlns:a16="http://schemas.microsoft.com/office/drawing/2014/main" id="{DD27FE9E-45BE-4865-ABC3-5F13DF5CCEC6}"/>
              </a:ext>
            </a:extLst>
          </p:cNvPr>
          <p:cNvPicPr>
            <a:picLocks noChangeAspect="1"/>
          </p:cNvPicPr>
          <p:nvPr/>
        </p:nvPicPr>
        <p:blipFill>
          <a:blip r:embed="rId15" cstate="print"/>
          <a:stretch>
            <a:fillRect/>
          </a:stretch>
        </p:blipFill>
        <p:spPr>
          <a:xfrm>
            <a:off x="7971915" y="4084000"/>
            <a:ext cx="876279" cy="210089"/>
          </a:xfrm>
          <a:prstGeom prst="rect">
            <a:avLst/>
          </a:prstGeom>
        </p:spPr>
      </p:pic>
      <p:pic>
        <p:nvPicPr>
          <p:cNvPr id="20" name="Picture 19">
            <a:extLst>
              <a:ext uri="{FF2B5EF4-FFF2-40B4-BE49-F238E27FC236}">
                <a16:creationId xmlns:a16="http://schemas.microsoft.com/office/drawing/2014/main" id="{1F2971D7-BAD9-4971-B149-764B3EABC655}"/>
              </a:ext>
            </a:extLst>
          </p:cNvPr>
          <p:cNvPicPr>
            <a:picLocks noChangeAspect="1"/>
          </p:cNvPicPr>
          <p:nvPr/>
        </p:nvPicPr>
        <p:blipFill>
          <a:blip r:embed="rId16" cstate="print"/>
          <a:stretch>
            <a:fillRect/>
          </a:stretch>
        </p:blipFill>
        <p:spPr>
          <a:xfrm>
            <a:off x="395385" y="4707242"/>
            <a:ext cx="887614" cy="923925"/>
          </a:xfrm>
          <a:prstGeom prst="rect">
            <a:avLst/>
          </a:prstGeom>
        </p:spPr>
      </p:pic>
      <p:pic>
        <p:nvPicPr>
          <p:cNvPr id="21" name="Picture 20">
            <a:extLst>
              <a:ext uri="{FF2B5EF4-FFF2-40B4-BE49-F238E27FC236}">
                <a16:creationId xmlns:a16="http://schemas.microsoft.com/office/drawing/2014/main" id="{1E6E952F-A46F-4162-BE32-6CD210728FD0}"/>
              </a:ext>
            </a:extLst>
          </p:cNvPr>
          <p:cNvPicPr>
            <a:picLocks noChangeAspect="1"/>
          </p:cNvPicPr>
          <p:nvPr/>
        </p:nvPicPr>
        <p:blipFill>
          <a:blip r:embed="rId17" cstate="print"/>
          <a:stretch>
            <a:fillRect/>
          </a:stretch>
        </p:blipFill>
        <p:spPr>
          <a:xfrm>
            <a:off x="8016520" y="4653463"/>
            <a:ext cx="1023313" cy="1023313"/>
          </a:xfrm>
          <a:prstGeom prst="rect">
            <a:avLst/>
          </a:prstGeom>
        </p:spPr>
      </p:pic>
    </p:spTree>
    <p:extLst>
      <p:ext uri="{BB962C8B-B14F-4D97-AF65-F5344CB8AC3E}">
        <p14:creationId xmlns:p14="http://schemas.microsoft.com/office/powerpoint/2010/main" val="24674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500"/>
                            </p:stCondLst>
                            <p:childTnLst>
                              <p:par>
                                <p:cTn id="43" presetID="53" presetClass="entr" presetSubtype="16"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1000"/>
                            </p:stCondLst>
                            <p:childTnLst>
                              <p:par>
                                <p:cTn id="49" presetID="53" presetClass="entr" presetSubtype="16"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left)">
                                      <p:cBhvr>
                                        <p:cTn id="58" dur="500"/>
                                        <p:tgtEl>
                                          <p:spTgt spid="9"/>
                                        </p:tgtEl>
                                      </p:cBhvr>
                                    </p:animEffect>
                                  </p:childTnLst>
                                </p:cTn>
                              </p:par>
                            </p:childTnLst>
                          </p:cTn>
                        </p:par>
                        <p:par>
                          <p:cTn id="59" fill="hold">
                            <p:stCondLst>
                              <p:cond delay="500"/>
                            </p:stCondLst>
                            <p:childTnLst>
                              <p:par>
                                <p:cTn id="60" presetID="53" presetClass="entr" presetSubtype="16"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p:cTn id="62" dur="500" fill="hold"/>
                                        <p:tgtEl>
                                          <p:spTgt spid="17"/>
                                        </p:tgtEl>
                                        <p:attrNameLst>
                                          <p:attrName>ppt_w</p:attrName>
                                        </p:attrNameLst>
                                      </p:cBhvr>
                                      <p:tavLst>
                                        <p:tav tm="0">
                                          <p:val>
                                            <p:fltVal val="0"/>
                                          </p:val>
                                        </p:tav>
                                        <p:tav tm="100000">
                                          <p:val>
                                            <p:strVal val="#ppt_w"/>
                                          </p:val>
                                        </p:tav>
                                      </p:tavLst>
                                    </p:anim>
                                    <p:anim calcmode="lin" valueType="num">
                                      <p:cBhvr>
                                        <p:cTn id="63" dur="500" fill="hold"/>
                                        <p:tgtEl>
                                          <p:spTgt spid="17"/>
                                        </p:tgtEl>
                                        <p:attrNameLst>
                                          <p:attrName>ppt_h</p:attrName>
                                        </p:attrNameLst>
                                      </p:cBhvr>
                                      <p:tavLst>
                                        <p:tav tm="0">
                                          <p:val>
                                            <p:fltVal val="0"/>
                                          </p:val>
                                        </p:tav>
                                        <p:tav tm="100000">
                                          <p:val>
                                            <p:strVal val="#ppt_h"/>
                                          </p:val>
                                        </p:tav>
                                      </p:tavLst>
                                    </p:anim>
                                    <p:animEffect transition="in" filter="fade">
                                      <p:cBhvr>
                                        <p:cTn id="64" dur="500"/>
                                        <p:tgtEl>
                                          <p:spTgt spid="17"/>
                                        </p:tgtEl>
                                      </p:cBhvr>
                                    </p:animEffect>
                                  </p:childTnLst>
                                </p:cTn>
                              </p:par>
                            </p:childTnLst>
                          </p:cTn>
                        </p:par>
                        <p:par>
                          <p:cTn id="65" fill="hold">
                            <p:stCondLst>
                              <p:cond delay="1000"/>
                            </p:stCondLst>
                            <p:childTnLst>
                              <p:par>
                                <p:cTn id="66" presetID="53" presetClass="entr" presetSubtype="16"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ppt_w</p:attrName>
                                        </p:attrNameLst>
                                      </p:cBhvr>
                                      <p:tavLst>
                                        <p:tav tm="0">
                                          <p:val>
                                            <p:fltVal val="0"/>
                                          </p:val>
                                        </p:tav>
                                        <p:tav tm="100000">
                                          <p:val>
                                            <p:strVal val="#ppt_w"/>
                                          </p:val>
                                        </p:tav>
                                      </p:tavLst>
                                    </p:anim>
                                    <p:anim calcmode="lin" valueType="num">
                                      <p:cBhvr>
                                        <p:cTn id="69" dur="500" fill="hold"/>
                                        <p:tgtEl>
                                          <p:spTgt spid="18"/>
                                        </p:tgtEl>
                                        <p:attrNameLst>
                                          <p:attrName>ppt_h</p:attrName>
                                        </p:attrNameLst>
                                      </p:cBhvr>
                                      <p:tavLst>
                                        <p:tav tm="0">
                                          <p:val>
                                            <p:fltVal val="0"/>
                                          </p:val>
                                        </p:tav>
                                        <p:tav tm="100000">
                                          <p:val>
                                            <p:strVal val="#ppt_h"/>
                                          </p:val>
                                        </p:tav>
                                      </p:tavLst>
                                    </p:anim>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par>
                          <p:cTn id="76" fill="hold">
                            <p:stCondLst>
                              <p:cond delay="500"/>
                            </p:stCondLst>
                            <p:childTnLst>
                              <p:par>
                                <p:cTn id="77" presetID="53" presetClass="entr" presetSubtype="16"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fill="hold"/>
                                        <p:tgtEl>
                                          <p:spTgt spid="20"/>
                                        </p:tgtEl>
                                        <p:attrNameLst>
                                          <p:attrName>ppt_w</p:attrName>
                                        </p:attrNameLst>
                                      </p:cBhvr>
                                      <p:tavLst>
                                        <p:tav tm="0">
                                          <p:val>
                                            <p:fltVal val="0"/>
                                          </p:val>
                                        </p:tav>
                                        <p:tav tm="100000">
                                          <p:val>
                                            <p:strVal val="#ppt_w"/>
                                          </p:val>
                                        </p:tav>
                                      </p:tavLst>
                                    </p:anim>
                                    <p:anim calcmode="lin" valueType="num">
                                      <p:cBhvr>
                                        <p:cTn id="80" dur="500" fill="hold"/>
                                        <p:tgtEl>
                                          <p:spTgt spid="20"/>
                                        </p:tgtEl>
                                        <p:attrNameLst>
                                          <p:attrName>ppt_h</p:attrName>
                                        </p:attrNameLst>
                                      </p:cBhvr>
                                      <p:tavLst>
                                        <p:tav tm="0">
                                          <p:val>
                                            <p:fltVal val="0"/>
                                          </p:val>
                                        </p:tav>
                                        <p:tav tm="100000">
                                          <p:val>
                                            <p:strVal val="#ppt_h"/>
                                          </p:val>
                                        </p:tav>
                                      </p:tavLst>
                                    </p:anim>
                                    <p:animEffect transition="in" filter="fade">
                                      <p:cBhvr>
                                        <p:cTn id="81" dur="500"/>
                                        <p:tgtEl>
                                          <p:spTgt spid="20"/>
                                        </p:tgtEl>
                                      </p:cBhvr>
                                    </p:animEffect>
                                  </p:childTnLst>
                                </p:cTn>
                              </p:par>
                            </p:childTnLst>
                          </p:cTn>
                        </p:par>
                        <p:par>
                          <p:cTn id="82" fill="hold">
                            <p:stCondLst>
                              <p:cond delay="100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7E68-AC28-4524-8797-515DBCF7B5CA}"/>
              </a:ext>
            </a:extLst>
          </p:cNvPr>
          <p:cNvSpPr>
            <a:spLocks noGrp="1"/>
          </p:cNvSpPr>
          <p:nvPr>
            <p:ph type="title"/>
          </p:nvPr>
        </p:nvSpPr>
        <p:spPr/>
        <p:txBody>
          <a:bodyPr>
            <a:normAutofit fontScale="90000"/>
          </a:bodyPr>
          <a:lstStyle/>
          <a:p>
            <a:r>
              <a:rPr lang="en-GB" dirty="0"/>
              <a:t>Suitability of a source of information</a:t>
            </a:r>
          </a:p>
        </p:txBody>
      </p:sp>
      <p:pic>
        <p:nvPicPr>
          <p:cNvPr id="4" name="Content Placeholder 3">
            <a:extLst>
              <a:ext uri="{FF2B5EF4-FFF2-40B4-BE49-F238E27FC236}">
                <a16:creationId xmlns:a16="http://schemas.microsoft.com/office/drawing/2014/main" id="{3C0F5DB6-C2C2-4926-91F2-866E9229CF65}"/>
              </a:ext>
            </a:extLst>
          </p:cNvPr>
          <p:cNvPicPr>
            <a:picLocks noGrp="1" noChangeAspect="1"/>
          </p:cNvPicPr>
          <p:nvPr>
            <p:ph idx="1"/>
          </p:nvPr>
        </p:nvPicPr>
        <p:blipFill>
          <a:blip r:embed="rId2" cstate="print"/>
          <a:stretch>
            <a:fillRect/>
          </a:stretch>
        </p:blipFill>
        <p:spPr>
          <a:xfrm>
            <a:off x="323528" y="2060848"/>
            <a:ext cx="3810000" cy="3524250"/>
          </a:xfrm>
          <a:prstGeom prst="rect">
            <a:avLst/>
          </a:prstGeom>
        </p:spPr>
      </p:pic>
      <p:sp>
        <p:nvSpPr>
          <p:cNvPr id="5" name="Thought Bubble: Cloud 4">
            <a:extLst>
              <a:ext uri="{FF2B5EF4-FFF2-40B4-BE49-F238E27FC236}">
                <a16:creationId xmlns:a16="http://schemas.microsoft.com/office/drawing/2014/main" id="{2BC8F397-8F62-43ED-8138-4420F78584D3}"/>
              </a:ext>
            </a:extLst>
          </p:cNvPr>
          <p:cNvSpPr/>
          <p:nvPr/>
        </p:nvSpPr>
        <p:spPr>
          <a:xfrm>
            <a:off x="4133528" y="1196752"/>
            <a:ext cx="4686944" cy="3398706"/>
          </a:xfrm>
          <a:prstGeom prst="cloudCallout">
            <a:avLst>
              <a:gd name="adj1" fmla="val -78497"/>
              <a:gd name="adj2" fmla="val -261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When you search for information, you are going to find lots of it . . . but is it good information?</a:t>
            </a:r>
          </a:p>
        </p:txBody>
      </p:sp>
    </p:spTree>
    <p:extLst>
      <p:ext uri="{BB962C8B-B14F-4D97-AF65-F5344CB8AC3E}">
        <p14:creationId xmlns:p14="http://schemas.microsoft.com/office/powerpoint/2010/main" val="201198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3EB1-FC36-442B-A2ED-75A49AD27CA5}"/>
              </a:ext>
            </a:extLst>
          </p:cNvPr>
          <p:cNvSpPr>
            <a:spLocks noGrp="1"/>
          </p:cNvSpPr>
          <p:nvPr>
            <p:ph type="title"/>
          </p:nvPr>
        </p:nvSpPr>
        <p:spPr/>
        <p:txBody>
          <a:bodyPr/>
          <a:lstStyle/>
          <a:p>
            <a:r>
              <a:rPr lang="en-GB" dirty="0"/>
              <a:t>What is CRAAP test?</a:t>
            </a:r>
          </a:p>
        </p:txBody>
      </p:sp>
      <p:sp>
        <p:nvSpPr>
          <p:cNvPr id="3" name="Content Placeholder 2">
            <a:extLst>
              <a:ext uri="{FF2B5EF4-FFF2-40B4-BE49-F238E27FC236}">
                <a16:creationId xmlns:a16="http://schemas.microsoft.com/office/drawing/2014/main" id="{6CB06A20-F913-43E1-B07F-F6E8433F6F34}"/>
              </a:ext>
            </a:extLst>
          </p:cNvPr>
          <p:cNvSpPr>
            <a:spLocks noGrp="1"/>
          </p:cNvSpPr>
          <p:nvPr>
            <p:ph idx="1"/>
          </p:nvPr>
        </p:nvSpPr>
        <p:spPr>
          <a:xfrm>
            <a:off x="457200" y="1600201"/>
            <a:ext cx="8229600" cy="1324743"/>
          </a:xfrm>
          <a:ln w="38100">
            <a:solidFill>
              <a:schemeClr val="accent1">
                <a:lumMod val="75000"/>
              </a:schemeClr>
            </a:solidFill>
          </a:ln>
        </p:spPr>
        <p:txBody>
          <a:bodyPr>
            <a:normAutofit/>
          </a:bodyPr>
          <a:lstStyle/>
          <a:p>
            <a:pPr marL="0" indent="0">
              <a:buNone/>
            </a:pPr>
            <a:r>
              <a:rPr lang="en-GB" sz="2400" dirty="0">
                <a:latin typeface="Arial" panose="020B0604020202020204" pitchFamily="34" charset="0"/>
                <a:cs typeface="Arial" panose="020B0604020202020204" pitchFamily="34" charset="0"/>
              </a:rPr>
              <a:t>The CRAAP Test was developed by Blakeslee (2004). It is a list of questions to help you evaluate the information you find. </a:t>
            </a:r>
          </a:p>
        </p:txBody>
      </p:sp>
      <p:sp>
        <p:nvSpPr>
          <p:cNvPr id="6" name="Freeform: Shape 5">
            <a:extLst>
              <a:ext uri="{FF2B5EF4-FFF2-40B4-BE49-F238E27FC236}">
                <a16:creationId xmlns:a16="http://schemas.microsoft.com/office/drawing/2014/main" id="{BF5B3995-E415-4AE0-BA4C-A38BC506B144}"/>
              </a:ext>
            </a:extLst>
          </p:cNvPr>
          <p:cNvSpPr/>
          <p:nvPr/>
        </p:nvSpPr>
        <p:spPr>
          <a:xfrm>
            <a:off x="251520"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C</a:t>
            </a:r>
            <a:r>
              <a:rPr lang="en-GB" sz="2000" kern="1200" dirty="0">
                <a:latin typeface="Arial" panose="020B0604020202020204" pitchFamily="34" charset="0"/>
                <a:cs typeface="Arial" panose="020B0604020202020204" pitchFamily="34" charset="0"/>
              </a:rPr>
              <a:t>urrency </a:t>
            </a:r>
          </a:p>
        </p:txBody>
      </p:sp>
      <p:sp>
        <p:nvSpPr>
          <p:cNvPr id="7" name="Freeform: Shape 6">
            <a:extLst>
              <a:ext uri="{FF2B5EF4-FFF2-40B4-BE49-F238E27FC236}">
                <a16:creationId xmlns:a16="http://schemas.microsoft.com/office/drawing/2014/main" id="{6B8DA9BD-B17D-426A-B43E-CF925305DA8F}"/>
              </a:ext>
            </a:extLst>
          </p:cNvPr>
          <p:cNvSpPr/>
          <p:nvPr/>
        </p:nvSpPr>
        <p:spPr>
          <a:xfrm>
            <a:off x="1691680"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8" name="Freeform: Shape 7">
            <a:extLst>
              <a:ext uri="{FF2B5EF4-FFF2-40B4-BE49-F238E27FC236}">
                <a16:creationId xmlns:a16="http://schemas.microsoft.com/office/drawing/2014/main" id="{081F99E2-8B09-45B8-A664-B87646D3CC35}"/>
              </a:ext>
            </a:extLst>
          </p:cNvPr>
          <p:cNvSpPr/>
          <p:nvPr/>
        </p:nvSpPr>
        <p:spPr>
          <a:xfrm>
            <a:off x="2084451"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b="1" u="sng" kern="1200" dirty="0">
                <a:latin typeface="Arial" panose="020B0604020202020204" pitchFamily="34" charset="0"/>
                <a:cs typeface="Arial" panose="020B0604020202020204" pitchFamily="34" charset="0"/>
              </a:rPr>
              <a:t>R</a:t>
            </a:r>
            <a:r>
              <a:rPr lang="en-GB" kern="1200" dirty="0">
                <a:latin typeface="Arial" panose="020B0604020202020204" pitchFamily="34" charset="0"/>
                <a:cs typeface="Arial" panose="020B0604020202020204" pitchFamily="34" charset="0"/>
              </a:rPr>
              <a:t>elevance</a:t>
            </a:r>
          </a:p>
        </p:txBody>
      </p:sp>
      <p:sp>
        <p:nvSpPr>
          <p:cNvPr id="9" name="Freeform: Shape 8">
            <a:extLst>
              <a:ext uri="{FF2B5EF4-FFF2-40B4-BE49-F238E27FC236}">
                <a16:creationId xmlns:a16="http://schemas.microsoft.com/office/drawing/2014/main" id="{9FE87C0B-43AC-4943-A87D-40290B4AA5C4}"/>
              </a:ext>
            </a:extLst>
          </p:cNvPr>
          <p:cNvSpPr/>
          <p:nvPr/>
        </p:nvSpPr>
        <p:spPr>
          <a:xfrm>
            <a:off x="3524611"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1488257"/>
              <a:satOff val="8966"/>
              <a:lumOff val="719"/>
              <a:alphaOff val="0"/>
            </a:schemeClr>
          </a:fillRef>
          <a:effectRef idx="0">
            <a:schemeClr val="accent4">
              <a:hueOff val="-1488257"/>
              <a:satOff val="8966"/>
              <a:lumOff val="719"/>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0" name="Freeform: Shape 9">
            <a:extLst>
              <a:ext uri="{FF2B5EF4-FFF2-40B4-BE49-F238E27FC236}">
                <a16:creationId xmlns:a16="http://schemas.microsoft.com/office/drawing/2014/main" id="{AFBF1233-93E6-445F-A6E1-FFE58721DCEF}"/>
              </a:ext>
            </a:extLst>
          </p:cNvPr>
          <p:cNvSpPr/>
          <p:nvPr/>
        </p:nvSpPr>
        <p:spPr>
          <a:xfrm>
            <a:off x="3917381"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A</a:t>
            </a:r>
            <a:r>
              <a:rPr lang="en-GB" sz="2000" kern="1200" dirty="0">
                <a:latin typeface="Arial" panose="020B0604020202020204" pitchFamily="34" charset="0"/>
                <a:cs typeface="Arial" panose="020B0604020202020204" pitchFamily="34" charset="0"/>
              </a:rPr>
              <a:t>uthority</a:t>
            </a:r>
            <a:endParaRPr lang="en-GB" sz="13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3D60163D-C9E9-4B84-810D-72F58856C1D7}"/>
              </a:ext>
            </a:extLst>
          </p:cNvPr>
          <p:cNvSpPr/>
          <p:nvPr/>
        </p:nvSpPr>
        <p:spPr>
          <a:xfrm>
            <a:off x="5357542"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2976513"/>
              <a:satOff val="17933"/>
              <a:lumOff val="1437"/>
              <a:alphaOff val="0"/>
            </a:schemeClr>
          </a:fillRef>
          <a:effectRef idx="0">
            <a:schemeClr val="accent4">
              <a:hueOff val="-2976513"/>
              <a:satOff val="17933"/>
              <a:lumOff val="1437"/>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2" name="Freeform: Shape 11">
            <a:extLst>
              <a:ext uri="{FF2B5EF4-FFF2-40B4-BE49-F238E27FC236}">
                <a16:creationId xmlns:a16="http://schemas.microsoft.com/office/drawing/2014/main" id="{C02621E3-88F5-4E99-A4EB-D8E3B6C918AB}"/>
              </a:ext>
            </a:extLst>
          </p:cNvPr>
          <p:cNvSpPr/>
          <p:nvPr/>
        </p:nvSpPr>
        <p:spPr>
          <a:xfrm>
            <a:off x="5750312"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A</a:t>
            </a:r>
            <a:r>
              <a:rPr lang="en-GB" sz="2000" kern="1200" dirty="0">
                <a:latin typeface="Arial" panose="020B0604020202020204" pitchFamily="34" charset="0"/>
                <a:cs typeface="Arial" panose="020B0604020202020204" pitchFamily="34" charset="0"/>
              </a:rPr>
              <a:t>ccuracy</a:t>
            </a:r>
            <a:endParaRPr lang="en-GB" sz="1300" kern="1200" dirty="0">
              <a:latin typeface="Arial" panose="020B0604020202020204"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36DFF161-FED2-4334-8E75-E55BC131B745}"/>
              </a:ext>
            </a:extLst>
          </p:cNvPr>
          <p:cNvSpPr/>
          <p:nvPr/>
        </p:nvSpPr>
        <p:spPr>
          <a:xfrm>
            <a:off x="7190472"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4" name="Freeform: Shape 13">
            <a:extLst>
              <a:ext uri="{FF2B5EF4-FFF2-40B4-BE49-F238E27FC236}">
                <a16:creationId xmlns:a16="http://schemas.microsoft.com/office/drawing/2014/main" id="{2511FE8C-23FC-4EEA-B1E4-847C0D50968D}"/>
              </a:ext>
            </a:extLst>
          </p:cNvPr>
          <p:cNvSpPr/>
          <p:nvPr/>
        </p:nvSpPr>
        <p:spPr>
          <a:xfrm>
            <a:off x="7583244"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P</a:t>
            </a:r>
            <a:r>
              <a:rPr lang="en-GB" sz="2000" kern="1200" dirty="0">
                <a:latin typeface="Arial" panose="020B0604020202020204" pitchFamily="34" charset="0"/>
                <a:cs typeface="Arial" panose="020B0604020202020204" pitchFamily="34" charset="0"/>
              </a:rPr>
              <a:t>urpose</a:t>
            </a:r>
            <a:endParaRPr lang="en-GB" sz="1300" kern="12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F30D6832-D0B5-418C-A4B2-65369FED1E8D}"/>
              </a:ext>
            </a:extLst>
          </p:cNvPr>
          <p:cNvSpPr txBox="1"/>
          <p:nvPr/>
        </p:nvSpPr>
        <p:spPr>
          <a:xfrm>
            <a:off x="1691680" y="4860750"/>
            <a:ext cx="5987139"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Let us look at each of these in more detail. </a:t>
            </a:r>
          </a:p>
        </p:txBody>
      </p:sp>
    </p:spTree>
    <p:extLst>
      <p:ext uri="{BB962C8B-B14F-4D97-AF65-F5344CB8AC3E}">
        <p14:creationId xmlns:p14="http://schemas.microsoft.com/office/powerpoint/2010/main" val="134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AEACC-7C4D-46D4-AC62-02591C9A7D6D}"/>
              </a:ext>
            </a:extLst>
          </p:cNvPr>
          <p:cNvSpPr>
            <a:spLocks noGrp="1"/>
          </p:cNvSpPr>
          <p:nvPr>
            <p:ph idx="1"/>
          </p:nvPr>
        </p:nvSpPr>
        <p:spPr/>
        <p:txBody>
          <a:bodyPr>
            <a:normAutofit fontScale="92500" lnSpcReduction="10000"/>
          </a:bodyPr>
          <a:lstStyle/>
          <a:p>
            <a:pPr marL="0" indent="0">
              <a:spcBef>
                <a:spcPts val="350"/>
              </a:spcBef>
              <a:spcAft>
                <a:spcPts val="0"/>
              </a:spcAft>
              <a:buNone/>
            </a:pPr>
            <a:r>
              <a:rPr lang="en-US" sz="4400" b="1" i="1" u="sng" dirty="0">
                <a:solidFill>
                  <a:srgbClr val="323232"/>
                </a:solidFill>
                <a:uFill>
                  <a:solidFill>
                    <a:srgbClr val="323232"/>
                  </a:solidFill>
                </a:uFill>
                <a:latin typeface="Times New Roman" panose="02020603050405020304" pitchFamily="18" charset="0"/>
                <a:ea typeface="Georgia" panose="02040502050405020303" pitchFamily="18" charset="0"/>
                <a:cs typeface="Georgia" panose="02040502050405020303" pitchFamily="18" charset="0"/>
              </a:rPr>
              <a:t>C</a:t>
            </a:r>
            <a:r>
              <a:rPr lang="en-US" sz="4000" b="1" dirty="0">
                <a:solidFill>
                  <a:srgbClr val="323232"/>
                </a:solidFill>
                <a:latin typeface="Times New Roman" panose="02020603050405020304" pitchFamily="18" charset="0"/>
                <a:ea typeface="Georgia" panose="02040502050405020303" pitchFamily="18" charset="0"/>
                <a:cs typeface="Georgia" panose="02040502050405020303" pitchFamily="18" charset="0"/>
              </a:rPr>
              <a:t>urrency</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b="1" i="1" dirty="0">
                <a:solidFill>
                  <a:srgbClr val="323232"/>
                </a:solidFill>
                <a:latin typeface="Times New Roman" panose="02020603050405020304" pitchFamily="18" charset="0"/>
                <a:ea typeface="Georgia" panose="02040502050405020303" pitchFamily="18" charset="0"/>
                <a:cs typeface="Georgia" panose="02040502050405020303" pitchFamily="18" charset="0"/>
              </a:rPr>
              <a:t>The timeliness of the information</a:t>
            </a:r>
            <a:r>
              <a:rPr lang="en-US" b="1" dirty="0">
                <a:solidFill>
                  <a:srgbClr val="323232"/>
                </a:solidFill>
                <a:latin typeface="Times New Roman" panose="02020603050405020304" pitchFamily="18" charset="0"/>
                <a:ea typeface="Georgia" panose="02040502050405020303" pitchFamily="18" charset="0"/>
                <a:cs typeface="Georgia" panose="02040502050405020303" pitchFamily="18" charset="0"/>
              </a:rPr>
              <a:t>.</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15"/>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When was the information published or</a:t>
            </a:r>
            <a:r>
              <a:rPr lang="en-US" spc="6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posted?</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65"/>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Has the information been revised or</a:t>
            </a:r>
            <a:r>
              <a:rPr lang="en-US" spc="6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updated?</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Does your topic require current information, or will older sources work as</a:t>
            </a:r>
            <a:r>
              <a:rPr lang="en-US" spc="18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well?</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10"/>
              </a:spcBef>
              <a:buSzPts val="900"/>
              <a:buFont typeface="Wingdings" panose="05000000000000000000" pitchFamily="2" charset="2"/>
              <a:buChar char=""/>
              <a:tabLst>
                <a:tab pos="414020" algn="l"/>
              </a:tabLst>
            </a:pPr>
            <a:r>
              <a:rPr lang="en-US" spc="5" dirty="0">
                <a:solidFill>
                  <a:srgbClr val="323232"/>
                </a:solidFill>
                <a:latin typeface="Georgia" panose="02040502050405020303" pitchFamily="18" charset="0"/>
                <a:ea typeface="Wingdings" panose="05000000000000000000" pitchFamily="2" charset="2"/>
                <a:cs typeface="Wingdings" panose="05000000000000000000" pitchFamily="2" charset="2"/>
              </a:rPr>
              <a:t>Are the links</a:t>
            </a:r>
            <a:r>
              <a:rPr lang="en-US" spc="30" dirty="0">
                <a:solidFill>
                  <a:srgbClr val="323232"/>
                </a:solidFill>
                <a:latin typeface="Georgia" panose="02040502050405020303" pitchFamily="18" charset="0"/>
                <a:ea typeface="Wingdings" panose="05000000000000000000" pitchFamily="2" charset="2"/>
                <a:cs typeface="Wingdings" panose="05000000000000000000" pitchFamily="2" charset="2"/>
              </a:rPr>
              <a:t> </a:t>
            </a:r>
            <a:r>
              <a:rPr lang="en-US" spc="5" dirty="0">
                <a:solidFill>
                  <a:srgbClr val="323232"/>
                </a:solidFill>
                <a:latin typeface="Georgia" panose="02040502050405020303" pitchFamily="18" charset="0"/>
                <a:ea typeface="Wingdings" panose="05000000000000000000" pitchFamily="2" charset="2"/>
                <a:cs typeface="Wingdings" panose="05000000000000000000" pitchFamily="2" charset="2"/>
              </a:rPr>
              <a:t>functional?</a:t>
            </a:r>
            <a:endParaRPr lang="en-GB" spc="5" dirty="0">
              <a:latin typeface="Georgia" panose="02040502050405020303" pitchFamily="18" charset="0"/>
              <a:ea typeface="Wingdings" panose="05000000000000000000" pitchFamily="2" charset="2"/>
              <a:cs typeface="Wingdings" panose="05000000000000000000" pitchFamily="2" charset="2"/>
            </a:endParaRPr>
          </a:p>
        </p:txBody>
      </p:sp>
      <p:sp>
        <p:nvSpPr>
          <p:cNvPr id="4" name="Title 1">
            <a:extLst>
              <a:ext uri="{FF2B5EF4-FFF2-40B4-BE49-F238E27FC236}">
                <a16:creationId xmlns:a16="http://schemas.microsoft.com/office/drawing/2014/main" id="{CC532E21-04B1-42F3-982D-94FAF53301B9}"/>
              </a:ext>
            </a:extLst>
          </p:cNvPr>
          <p:cNvSpPr>
            <a:spLocks noGrp="1"/>
          </p:cNvSpPr>
          <p:nvPr>
            <p:ph type="title"/>
          </p:nvPr>
        </p:nvSpPr>
        <p:spPr/>
        <p:txBody>
          <a:bodyPr/>
          <a:lstStyle/>
          <a:p>
            <a:r>
              <a:rPr lang="en-GB" dirty="0"/>
              <a:t>What is </a:t>
            </a:r>
            <a:r>
              <a:rPr lang="en-GB" b="1" dirty="0">
                <a:solidFill>
                  <a:srgbClr val="FF0000"/>
                </a:solidFill>
              </a:rPr>
              <a:t>C</a:t>
            </a:r>
            <a:r>
              <a:rPr lang="en-GB" dirty="0"/>
              <a:t>RAAP test?</a:t>
            </a:r>
          </a:p>
        </p:txBody>
      </p:sp>
    </p:spTree>
    <p:extLst>
      <p:ext uri="{BB962C8B-B14F-4D97-AF65-F5344CB8AC3E}">
        <p14:creationId xmlns:p14="http://schemas.microsoft.com/office/powerpoint/2010/main" val="1839814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AEACC-7C4D-46D4-AC62-02591C9A7D6D}"/>
              </a:ext>
            </a:extLst>
          </p:cNvPr>
          <p:cNvSpPr>
            <a:spLocks noGrp="1"/>
          </p:cNvSpPr>
          <p:nvPr>
            <p:ph idx="1"/>
          </p:nvPr>
        </p:nvSpPr>
        <p:spPr/>
        <p:txBody>
          <a:bodyPr>
            <a:normAutofit fontScale="85000" lnSpcReduction="20000"/>
          </a:bodyPr>
          <a:lstStyle/>
          <a:p>
            <a:pPr marL="0" indent="0">
              <a:spcBef>
                <a:spcPts val="800"/>
              </a:spcBef>
              <a:spcAft>
                <a:spcPts val="0"/>
              </a:spcAft>
              <a:buNone/>
            </a:pPr>
            <a:r>
              <a:rPr lang="en-US" sz="4400" b="1" i="1" u="sng" dirty="0">
                <a:solidFill>
                  <a:srgbClr val="323232"/>
                </a:solidFill>
                <a:uFill>
                  <a:solidFill>
                    <a:srgbClr val="000000"/>
                  </a:solidFill>
                </a:uFill>
                <a:latin typeface="Times New Roman" panose="02020603050405020304" pitchFamily="18" charset="0"/>
                <a:ea typeface="Times New Roman" panose="02020603050405020304" pitchFamily="18" charset="0"/>
              </a:rPr>
              <a:t>R</a:t>
            </a:r>
            <a:r>
              <a:rPr lang="en-US" sz="4000" b="1" dirty="0">
                <a:solidFill>
                  <a:srgbClr val="323232"/>
                </a:solidFill>
                <a:uFill>
                  <a:solidFill>
                    <a:srgbClr val="000000"/>
                  </a:solidFill>
                </a:uFill>
                <a:latin typeface="Times New Roman" panose="02020603050405020304" pitchFamily="18" charset="0"/>
                <a:ea typeface="Times New Roman" panose="02020603050405020304" pitchFamily="18" charset="0"/>
              </a:rPr>
              <a:t>elevance</a:t>
            </a:r>
            <a:r>
              <a:rPr lang="en-US" sz="4000" dirty="0">
                <a:solidFill>
                  <a:srgbClr val="323232"/>
                </a:solidFill>
                <a:uFill>
                  <a:solidFill>
                    <a:srgbClr val="000000"/>
                  </a:solidFill>
                </a:uFill>
                <a:latin typeface="Georgia" panose="02040502050405020303" pitchFamily="18" charset="0"/>
                <a:ea typeface="Times New Roman" panose="02020603050405020304" pitchFamily="18" charset="0"/>
              </a:rPr>
              <a:t>: </a:t>
            </a:r>
            <a:r>
              <a:rPr lang="en-US" b="1" i="1" dirty="0">
                <a:solidFill>
                  <a:srgbClr val="323232"/>
                </a:solidFill>
                <a:uFill>
                  <a:solidFill>
                    <a:srgbClr val="000000"/>
                  </a:solidFill>
                </a:uFill>
                <a:latin typeface="Times New Roman" panose="02020603050405020304" pitchFamily="18" charset="0"/>
                <a:ea typeface="Times New Roman" panose="02020603050405020304" pitchFamily="18" charset="0"/>
              </a:rPr>
              <a:t>The importance of the information for your needs</a:t>
            </a:r>
            <a:r>
              <a:rPr lang="en-US" b="1" dirty="0">
                <a:solidFill>
                  <a:srgbClr val="323232"/>
                </a:solidFill>
                <a:uFill>
                  <a:solidFill>
                    <a:srgbClr val="000000"/>
                  </a:solidFill>
                </a:uFill>
                <a:latin typeface="Times New Roman" panose="02020603050405020304" pitchFamily="18" charset="0"/>
                <a:ea typeface="Times New Roman" panose="02020603050405020304" pitchFamily="18" charset="0"/>
              </a:rPr>
              <a:t>.</a:t>
            </a:r>
            <a:endParaRPr lang="en-GB" b="1" i="1" u="sng" dirty="0">
              <a:uFill>
                <a:solidFill>
                  <a:srgbClr val="000000"/>
                </a:solidFill>
              </a:uFill>
              <a:latin typeface="Times New Roman" panose="02020603050405020304" pitchFamily="18" charset="0"/>
              <a:ea typeface="Times New Roman" panose="02020603050405020304" pitchFamily="18" charset="0"/>
            </a:endParaRPr>
          </a:p>
          <a:p>
            <a:pPr lvl="0">
              <a:spcBef>
                <a:spcPts val="155"/>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Does the information relate to your topic or answer your</a:t>
            </a:r>
            <a:r>
              <a:rPr lang="en-US" spc="11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question?</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10"/>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Who is the intended</a:t>
            </a:r>
            <a:r>
              <a:rPr lang="en-US" spc="3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audience?</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20"/>
              </a:spcBef>
              <a:buFont typeface="Wingdings" panose="05000000000000000000" pitchFamily="2" charset="2"/>
              <a:buChar char=""/>
              <a:tabLst>
                <a:tab pos="431800" algn="l"/>
              </a:tabLst>
            </a:pPr>
            <a:r>
              <a:rPr lang="en-US" dirty="0">
                <a:latin typeface="Georgia" panose="02040502050405020303" pitchFamily="18" charset="0"/>
                <a:ea typeface="Georgia" panose="02040502050405020303" pitchFamily="18" charset="0"/>
                <a:cs typeface="Georgia" panose="02040502050405020303" pitchFamily="18" charset="0"/>
              </a:rPr>
              <a:t>Is the information at an appropriate level (i.e. not too elementary or advanced for your</a:t>
            </a:r>
            <a:r>
              <a:rPr lang="en-US" spc="65" dirty="0">
                <a:latin typeface="Georgia" panose="02040502050405020303" pitchFamily="18" charset="0"/>
                <a:ea typeface="Georgia" panose="02040502050405020303" pitchFamily="18" charset="0"/>
                <a:cs typeface="Georgia" panose="02040502050405020303" pitchFamily="18" charset="0"/>
              </a:rPr>
              <a:t> </a:t>
            </a:r>
            <a:r>
              <a:rPr lang="en-US" dirty="0">
                <a:latin typeface="Georgia" panose="02040502050405020303" pitchFamily="18" charset="0"/>
                <a:ea typeface="Georgia" panose="02040502050405020303" pitchFamily="18" charset="0"/>
                <a:cs typeface="Georgia" panose="02040502050405020303" pitchFamily="18" charset="0"/>
              </a:rPr>
              <a:t>needs)?</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20"/>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Have you looked at a variety of sources before determining this is one you will</a:t>
            </a:r>
            <a:r>
              <a:rPr lang="en-US" spc="1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use?</a:t>
            </a:r>
            <a:endParaRPr lang="en-GB" dirty="0">
              <a:latin typeface="Georgia" panose="02040502050405020303" pitchFamily="18" charset="0"/>
              <a:ea typeface="Georgia" panose="02040502050405020303" pitchFamily="18" charset="0"/>
              <a:cs typeface="Georgia" panose="02040502050405020303" pitchFamily="18" charset="0"/>
            </a:endParaRPr>
          </a:p>
          <a:p>
            <a:pPr lvl="0">
              <a:spcBef>
                <a:spcPts val="115"/>
              </a:spcBef>
              <a:buFont typeface="Wingdings" panose="05000000000000000000" pitchFamily="2" charset="2"/>
              <a:buChar char=""/>
              <a:tabLst>
                <a:tab pos="431800" algn="l"/>
              </a:tabLst>
            </a:pP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Would you be comfortable citing this source in your research</a:t>
            </a:r>
            <a:r>
              <a:rPr lang="en-US" spc="12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paper?</a:t>
            </a:r>
            <a:endParaRPr lang="en-GB" dirty="0">
              <a:latin typeface="Georgia" panose="02040502050405020303" pitchFamily="18" charset="0"/>
              <a:ea typeface="Georgia" panose="02040502050405020303" pitchFamily="18" charset="0"/>
              <a:cs typeface="Georgia" panose="02040502050405020303" pitchFamily="18" charset="0"/>
            </a:endParaRPr>
          </a:p>
        </p:txBody>
      </p:sp>
      <p:sp>
        <p:nvSpPr>
          <p:cNvPr id="4" name="Title 1">
            <a:extLst>
              <a:ext uri="{FF2B5EF4-FFF2-40B4-BE49-F238E27FC236}">
                <a16:creationId xmlns:a16="http://schemas.microsoft.com/office/drawing/2014/main" id="{CC532E21-04B1-42F3-982D-94FAF53301B9}"/>
              </a:ext>
            </a:extLst>
          </p:cNvPr>
          <p:cNvSpPr>
            <a:spLocks noGrp="1"/>
          </p:cNvSpPr>
          <p:nvPr>
            <p:ph type="title"/>
          </p:nvPr>
        </p:nvSpPr>
        <p:spPr/>
        <p:txBody>
          <a:bodyPr/>
          <a:lstStyle/>
          <a:p>
            <a:r>
              <a:rPr lang="en-GB" dirty="0"/>
              <a:t>What is C</a:t>
            </a:r>
            <a:r>
              <a:rPr lang="en-GB" b="1" dirty="0">
                <a:solidFill>
                  <a:srgbClr val="00B050"/>
                </a:solidFill>
              </a:rPr>
              <a:t>R</a:t>
            </a:r>
            <a:r>
              <a:rPr lang="en-GB" dirty="0"/>
              <a:t>AAP test?</a:t>
            </a:r>
          </a:p>
        </p:txBody>
      </p:sp>
    </p:spTree>
    <p:extLst>
      <p:ext uri="{BB962C8B-B14F-4D97-AF65-F5344CB8AC3E}">
        <p14:creationId xmlns:p14="http://schemas.microsoft.com/office/powerpoint/2010/main" val="169134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AEACC-7C4D-46D4-AC62-02591C9A7D6D}"/>
              </a:ext>
            </a:extLst>
          </p:cNvPr>
          <p:cNvSpPr>
            <a:spLocks noGrp="1"/>
          </p:cNvSpPr>
          <p:nvPr>
            <p:ph idx="1"/>
          </p:nvPr>
        </p:nvSpPr>
        <p:spPr/>
        <p:txBody>
          <a:bodyPr>
            <a:normAutofit fontScale="92500" lnSpcReduction="10000"/>
          </a:bodyPr>
          <a:lstStyle/>
          <a:p>
            <a:pPr marL="0" indent="0">
              <a:spcBef>
                <a:spcPts val="925"/>
              </a:spcBef>
              <a:spcAft>
                <a:spcPts val="0"/>
              </a:spcAft>
              <a:buNone/>
            </a:pPr>
            <a:r>
              <a:rPr lang="en-US" sz="3600" b="1" i="1" u="sng" dirty="0">
                <a:solidFill>
                  <a:srgbClr val="323232"/>
                </a:solidFill>
                <a:uFill>
                  <a:solidFill>
                    <a:srgbClr val="323232"/>
                  </a:solidFill>
                </a:uFill>
                <a:latin typeface="Times New Roman" panose="02020603050405020304" pitchFamily="18" charset="0"/>
                <a:ea typeface="Georgia" panose="02040502050405020303" pitchFamily="18" charset="0"/>
                <a:cs typeface="Georgia" panose="02040502050405020303" pitchFamily="18" charset="0"/>
              </a:rPr>
              <a:t>A</a:t>
            </a:r>
            <a:r>
              <a:rPr lang="en-US" b="1" dirty="0">
                <a:solidFill>
                  <a:srgbClr val="323232"/>
                </a:solidFill>
                <a:latin typeface="Times New Roman" panose="02020603050405020304" pitchFamily="18" charset="0"/>
                <a:ea typeface="Georgia" panose="02040502050405020303" pitchFamily="18" charset="0"/>
                <a:cs typeface="Georgia" panose="02040502050405020303" pitchFamily="18" charset="0"/>
              </a:rPr>
              <a:t>uthority</a:t>
            </a:r>
            <a:r>
              <a:rPr lang="en-US"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b="1" i="1" dirty="0">
                <a:solidFill>
                  <a:srgbClr val="323232"/>
                </a:solidFill>
                <a:latin typeface="Times New Roman" panose="02020603050405020304" pitchFamily="18" charset="0"/>
                <a:ea typeface="Georgia" panose="02040502050405020303" pitchFamily="18" charset="0"/>
                <a:cs typeface="Georgia" panose="02040502050405020303" pitchFamily="18" charset="0"/>
              </a:rPr>
              <a:t>The source of the information.</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10"/>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Who is the</a:t>
            </a:r>
            <a:r>
              <a:rPr lang="en-US" sz="2800" spc="4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author/publisher/source/sponsor?</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65"/>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What are the author's credentials or organizational</a:t>
            </a:r>
            <a:r>
              <a:rPr lang="en-US" sz="2800" spc="4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affiliations?</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2435"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Is the author qualified to write on the</a:t>
            </a:r>
            <a:r>
              <a:rPr lang="en-US" sz="2800" spc="7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topic?</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2435"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Is there contact information, such as a publisher or email</a:t>
            </a:r>
            <a:r>
              <a:rPr lang="en-US" sz="2800" spc="5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address?</a:t>
            </a:r>
            <a:endParaRPr lang="en-GB" sz="2800" dirty="0">
              <a:latin typeface="Georgia" panose="02040502050405020303" pitchFamily="18" charset="0"/>
              <a:ea typeface="Georgia" panose="02040502050405020303" pitchFamily="18" charset="0"/>
              <a:cs typeface="Georgia" panose="02040502050405020303" pitchFamily="18" charset="0"/>
            </a:endParaRPr>
          </a:p>
          <a:p>
            <a:pPr marR="2821305" lvl="0">
              <a:lnSpc>
                <a:spcPct val="107000"/>
              </a:lnSpc>
              <a:spcBef>
                <a:spcPts val="110"/>
              </a:spcBef>
              <a:buSzPts val="900"/>
              <a:buFont typeface="Wingdings" panose="05000000000000000000" pitchFamily="2" charset="2"/>
              <a:buChar char=""/>
              <a:tabLst>
                <a:tab pos="413385" algn="l"/>
              </a:tabLst>
            </a:pPr>
            <a:r>
              <a:rPr lang="en-US" sz="2800" spc="5" dirty="0">
                <a:solidFill>
                  <a:srgbClr val="323232"/>
                </a:solidFill>
                <a:latin typeface="Georgia" panose="02040502050405020303" pitchFamily="18" charset="0"/>
                <a:ea typeface="Wingdings" panose="05000000000000000000" pitchFamily="2" charset="2"/>
                <a:cs typeface="Wingdings" panose="05000000000000000000" pitchFamily="2" charset="2"/>
              </a:rPr>
              <a:t>Does the URL reveal anything about the author or source? examples: </a:t>
            </a:r>
            <a:r>
              <a:rPr lang="en-US" sz="2800" b="1" spc="5" dirty="0">
                <a:solidFill>
                  <a:srgbClr val="323232"/>
                </a:solidFill>
                <a:latin typeface="Times New Roman" panose="02020603050405020304" pitchFamily="18" charset="0"/>
                <a:ea typeface="Wingdings" panose="05000000000000000000" pitchFamily="2" charset="2"/>
                <a:cs typeface="Georgia" panose="02040502050405020303" pitchFamily="18" charset="0"/>
              </a:rPr>
              <a:t>.com .</a:t>
            </a:r>
            <a:r>
              <a:rPr lang="en-US" sz="2800" b="1" spc="5" dirty="0" err="1">
                <a:solidFill>
                  <a:srgbClr val="323232"/>
                </a:solidFill>
                <a:latin typeface="Times New Roman" panose="02020603050405020304" pitchFamily="18" charset="0"/>
                <a:ea typeface="Wingdings" panose="05000000000000000000" pitchFamily="2" charset="2"/>
                <a:cs typeface="Georgia" panose="02040502050405020303" pitchFamily="18" charset="0"/>
              </a:rPr>
              <a:t>edu</a:t>
            </a:r>
            <a:r>
              <a:rPr lang="en-US" sz="2800" b="1" spc="5" dirty="0">
                <a:solidFill>
                  <a:srgbClr val="323232"/>
                </a:solidFill>
                <a:latin typeface="Times New Roman" panose="02020603050405020304" pitchFamily="18" charset="0"/>
                <a:ea typeface="Wingdings" panose="05000000000000000000" pitchFamily="2" charset="2"/>
                <a:cs typeface="Georgia" panose="02040502050405020303" pitchFamily="18" charset="0"/>
              </a:rPr>
              <a:t> .gov .org</a:t>
            </a:r>
            <a:r>
              <a:rPr lang="en-US" sz="2800" b="1" spc="65" dirty="0">
                <a:solidFill>
                  <a:srgbClr val="323232"/>
                </a:solidFill>
                <a:latin typeface="Times New Roman" panose="02020603050405020304" pitchFamily="18" charset="0"/>
                <a:ea typeface="Wingdings" panose="05000000000000000000" pitchFamily="2" charset="2"/>
                <a:cs typeface="Georgia" panose="02040502050405020303" pitchFamily="18" charset="0"/>
              </a:rPr>
              <a:t> </a:t>
            </a:r>
            <a:r>
              <a:rPr lang="en-US" sz="2800" b="1" spc="5" dirty="0" err="1">
                <a:solidFill>
                  <a:srgbClr val="323232"/>
                </a:solidFill>
                <a:latin typeface="Times New Roman" panose="02020603050405020304" pitchFamily="18" charset="0"/>
                <a:ea typeface="Wingdings" panose="05000000000000000000" pitchFamily="2" charset="2"/>
                <a:cs typeface="Georgia" panose="02040502050405020303" pitchFamily="18" charset="0"/>
              </a:rPr>
              <a:t>.net</a:t>
            </a:r>
            <a:endParaRPr lang="en-GB" sz="2800" spc="5" dirty="0">
              <a:latin typeface="Georgia" panose="02040502050405020303" pitchFamily="18" charset="0"/>
              <a:ea typeface="Wingdings" panose="05000000000000000000" pitchFamily="2" charset="2"/>
              <a:cs typeface="Wingdings" panose="05000000000000000000" pitchFamily="2" charset="2"/>
            </a:endParaRPr>
          </a:p>
        </p:txBody>
      </p:sp>
      <p:sp>
        <p:nvSpPr>
          <p:cNvPr id="4" name="Title 1">
            <a:extLst>
              <a:ext uri="{FF2B5EF4-FFF2-40B4-BE49-F238E27FC236}">
                <a16:creationId xmlns:a16="http://schemas.microsoft.com/office/drawing/2014/main" id="{CC532E21-04B1-42F3-982D-94FAF53301B9}"/>
              </a:ext>
            </a:extLst>
          </p:cNvPr>
          <p:cNvSpPr>
            <a:spLocks noGrp="1"/>
          </p:cNvSpPr>
          <p:nvPr>
            <p:ph type="title"/>
          </p:nvPr>
        </p:nvSpPr>
        <p:spPr/>
        <p:txBody>
          <a:bodyPr/>
          <a:lstStyle/>
          <a:p>
            <a:r>
              <a:rPr lang="en-GB" dirty="0"/>
              <a:t>What is CR</a:t>
            </a:r>
            <a:r>
              <a:rPr lang="en-GB" b="1" dirty="0">
                <a:solidFill>
                  <a:srgbClr val="0070C0"/>
                </a:solidFill>
              </a:rPr>
              <a:t>A</a:t>
            </a:r>
            <a:r>
              <a:rPr lang="en-GB" dirty="0"/>
              <a:t>AP test?</a:t>
            </a:r>
          </a:p>
        </p:txBody>
      </p:sp>
    </p:spTree>
    <p:extLst>
      <p:ext uri="{BB962C8B-B14F-4D97-AF65-F5344CB8AC3E}">
        <p14:creationId xmlns:p14="http://schemas.microsoft.com/office/powerpoint/2010/main" val="3089403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AEACC-7C4D-46D4-AC62-02591C9A7D6D}"/>
              </a:ext>
            </a:extLst>
          </p:cNvPr>
          <p:cNvSpPr>
            <a:spLocks noGrp="1"/>
          </p:cNvSpPr>
          <p:nvPr>
            <p:ph idx="1"/>
          </p:nvPr>
        </p:nvSpPr>
        <p:spPr/>
        <p:txBody>
          <a:bodyPr>
            <a:normAutofit fontScale="92500" lnSpcReduction="20000"/>
          </a:bodyPr>
          <a:lstStyle/>
          <a:p>
            <a:pPr marL="0" indent="0">
              <a:spcBef>
                <a:spcPts val="820"/>
              </a:spcBef>
              <a:spcAft>
                <a:spcPts val="0"/>
              </a:spcAft>
              <a:buNone/>
            </a:pPr>
            <a:r>
              <a:rPr lang="en-US" sz="3600" b="1" i="1" u="sng" dirty="0">
                <a:solidFill>
                  <a:srgbClr val="323232"/>
                </a:solidFill>
                <a:uFill>
                  <a:solidFill>
                    <a:srgbClr val="000000"/>
                  </a:solidFill>
                </a:uFill>
                <a:latin typeface="Times New Roman" panose="02020603050405020304" pitchFamily="18" charset="0"/>
                <a:ea typeface="Times New Roman" panose="02020603050405020304" pitchFamily="18" charset="0"/>
              </a:rPr>
              <a:t>A</a:t>
            </a:r>
            <a:r>
              <a:rPr lang="en-US" b="1" dirty="0">
                <a:solidFill>
                  <a:srgbClr val="323232"/>
                </a:solidFill>
                <a:uFill>
                  <a:solidFill>
                    <a:srgbClr val="000000"/>
                  </a:solidFill>
                </a:uFill>
                <a:latin typeface="Times New Roman" panose="02020603050405020304" pitchFamily="18" charset="0"/>
                <a:ea typeface="Times New Roman" panose="02020603050405020304" pitchFamily="18" charset="0"/>
              </a:rPr>
              <a:t>ccuracy</a:t>
            </a:r>
            <a:r>
              <a:rPr lang="en-US" dirty="0">
                <a:solidFill>
                  <a:srgbClr val="323232"/>
                </a:solidFill>
                <a:uFill>
                  <a:solidFill>
                    <a:srgbClr val="000000"/>
                  </a:solidFill>
                </a:uFill>
                <a:latin typeface="Georgia" panose="02040502050405020303" pitchFamily="18" charset="0"/>
                <a:ea typeface="Times New Roman" panose="02020603050405020304" pitchFamily="18" charset="0"/>
              </a:rPr>
              <a:t>: </a:t>
            </a:r>
            <a:r>
              <a:rPr lang="en-US" sz="2800" b="1" i="1" dirty="0">
                <a:solidFill>
                  <a:srgbClr val="323232"/>
                </a:solidFill>
                <a:uFill>
                  <a:solidFill>
                    <a:srgbClr val="000000"/>
                  </a:solidFill>
                </a:uFill>
                <a:latin typeface="Times New Roman" panose="02020603050405020304" pitchFamily="18" charset="0"/>
                <a:ea typeface="Times New Roman" panose="02020603050405020304" pitchFamily="18" charset="0"/>
              </a:rPr>
              <a:t>The reliability, truthfulness and correctness of the content.</a:t>
            </a:r>
            <a:endParaRPr lang="en-GB" sz="2800" b="1" i="1" u="sng" dirty="0">
              <a:uFill>
                <a:solidFill>
                  <a:srgbClr val="000000"/>
                </a:solidFill>
              </a:uFill>
              <a:latin typeface="Times New Roman" panose="02020603050405020304" pitchFamily="18" charset="0"/>
              <a:ea typeface="Times New Roman" panose="02020603050405020304" pitchFamily="18" charset="0"/>
            </a:endParaRPr>
          </a:p>
          <a:p>
            <a:pPr lvl="0">
              <a:spcBef>
                <a:spcPts val="160"/>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Where does the information come</a:t>
            </a:r>
            <a:r>
              <a:rPr lang="en-US" sz="2800" spc="4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from?</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10"/>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Is the information supported by</a:t>
            </a:r>
            <a:r>
              <a:rPr lang="en-US" sz="2800" spc="4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evidence?</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20"/>
              </a:spcBef>
              <a:buFont typeface="Wingdings" panose="05000000000000000000" pitchFamily="2" charset="2"/>
              <a:buChar char=""/>
              <a:tabLst>
                <a:tab pos="431800" algn="l"/>
              </a:tabLst>
            </a:pPr>
            <a:r>
              <a:rPr lang="en-US" sz="2800" dirty="0">
                <a:latin typeface="Georgia" panose="02040502050405020303" pitchFamily="18" charset="0"/>
                <a:ea typeface="Georgia" panose="02040502050405020303" pitchFamily="18" charset="0"/>
                <a:cs typeface="Georgia" panose="02040502050405020303" pitchFamily="18" charset="0"/>
              </a:rPr>
              <a:t>Has the information been reviewed or</a:t>
            </a:r>
            <a:r>
              <a:rPr lang="en-US" sz="2800" spc="60" dirty="0">
                <a:latin typeface="Georgia" panose="02040502050405020303" pitchFamily="18" charset="0"/>
                <a:ea typeface="Georgia" panose="02040502050405020303" pitchFamily="18" charset="0"/>
                <a:cs typeface="Georgia" panose="02040502050405020303" pitchFamily="18" charset="0"/>
              </a:rPr>
              <a:t> </a:t>
            </a:r>
            <a:r>
              <a:rPr lang="en-US" sz="2800" dirty="0">
                <a:latin typeface="Georgia" panose="02040502050405020303" pitchFamily="18" charset="0"/>
                <a:ea typeface="Georgia" panose="02040502050405020303" pitchFamily="18" charset="0"/>
                <a:cs typeface="Georgia" panose="02040502050405020303" pitchFamily="18" charset="0"/>
              </a:rPr>
              <a:t>refereed?</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15"/>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Can you verify any of the information in another source or from personal</a:t>
            </a:r>
            <a:r>
              <a:rPr lang="en-US" sz="2800" spc="22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knowledge?</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20"/>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Does the language or tone seem unbiased and free of</a:t>
            </a:r>
            <a:r>
              <a:rPr lang="en-US" sz="2800" spc="9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emotion?</a:t>
            </a:r>
            <a:endParaRPr lang="en-GB" sz="2800" dirty="0">
              <a:latin typeface="Georgia" panose="02040502050405020303" pitchFamily="18" charset="0"/>
              <a:ea typeface="Georgia" panose="02040502050405020303" pitchFamily="18" charset="0"/>
              <a:cs typeface="Georgia" panose="02040502050405020303" pitchFamily="18" charset="0"/>
            </a:endParaRPr>
          </a:p>
          <a:p>
            <a:pPr lvl="0">
              <a:spcBef>
                <a:spcPts val="120"/>
              </a:spcBef>
              <a:buFont typeface="Wingdings" panose="05000000000000000000" pitchFamily="2" charset="2"/>
              <a:buChar char=""/>
              <a:tabLst>
                <a:tab pos="431800" algn="l"/>
              </a:tabLst>
            </a:pP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Are there spelling, grammar or typographical</a:t>
            </a:r>
            <a:r>
              <a:rPr lang="en-US" sz="2800" spc="6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2800" dirty="0">
                <a:solidFill>
                  <a:srgbClr val="323232"/>
                </a:solidFill>
                <a:latin typeface="Georgia" panose="02040502050405020303" pitchFamily="18" charset="0"/>
                <a:ea typeface="Georgia" panose="02040502050405020303" pitchFamily="18" charset="0"/>
                <a:cs typeface="Georgia" panose="02040502050405020303" pitchFamily="18" charset="0"/>
              </a:rPr>
              <a:t>errors?</a:t>
            </a:r>
            <a:endParaRPr lang="en-GB" sz="2800" dirty="0">
              <a:latin typeface="Georgia" panose="02040502050405020303" pitchFamily="18" charset="0"/>
              <a:ea typeface="Georgia" panose="02040502050405020303" pitchFamily="18" charset="0"/>
              <a:cs typeface="Georgia" panose="02040502050405020303" pitchFamily="18" charset="0"/>
            </a:endParaRPr>
          </a:p>
        </p:txBody>
      </p:sp>
      <p:sp>
        <p:nvSpPr>
          <p:cNvPr id="4" name="Title 1">
            <a:extLst>
              <a:ext uri="{FF2B5EF4-FFF2-40B4-BE49-F238E27FC236}">
                <a16:creationId xmlns:a16="http://schemas.microsoft.com/office/drawing/2014/main" id="{CC532E21-04B1-42F3-982D-94FAF53301B9}"/>
              </a:ext>
            </a:extLst>
          </p:cNvPr>
          <p:cNvSpPr>
            <a:spLocks noGrp="1"/>
          </p:cNvSpPr>
          <p:nvPr>
            <p:ph type="title"/>
          </p:nvPr>
        </p:nvSpPr>
        <p:spPr/>
        <p:txBody>
          <a:bodyPr/>
          <a:lstStyle/>
          <a:p>
            <a:r>
              <a:rPr lang="en-GB" dirty="0"/>
              <a:t>What is CRA</a:t>
            </a:r>
            <a:r>
              <a:rPr lang="en-GB" b="1" dirty="0">
                <a:solidFill>
                  <a:srgbClr val="7030A0"/>
                </a:solidFill>
              </a:rPr>
              <a:t>A</a:t>
            </a:r>
            <a:r>
              <a:rPr lang="en-GB" dirty="0"/>
              <a:t>P test?</a:t>
            </a:r>
          </a:p>
        </p:txBody>
      </p:sp>
    </p:spTree>
    <p:extLst>
      <p:ext uri="{BB962C8B-B14F-4D97-AF65-F5344CB8AC3E}">
        <p14:creationId xmlns:p14="http://schemas.microsoft.com/office/powerpoint/2010/main" val="353757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AEACC-7C4D-46D4-AC62-02591C9A7D6D}"/>
              </a:ext>
            </a:extLst>
          </p:cNvPr>
          <p:cNvSpPr>
            <a:spLocks noGrp="1"/>
          </p:cNvSpPr>
          <p:nvPr>
            <p:ph idx="1"/>
          </p:nvPr>
        </p:nvSpPr>
        <p:spPr/>
        <p:txBody>
          <a:bodyPr>
            <a:normAutofit fontScale="70000" lnSpcReduction="20000"/>
          </a:bodyPr>
          <a:lstStyle/>
          <a:p>
            <a:pPr marL="0" indent="0">
              <a:spcBef>
                <a:spcPts val="915"/>
              </a:spcBef>
              <a:spcAft>
                <a:spcPts val="0"/>
              </a:spcAft>
              <a:buNone/>
            </a:pPr>
            <a:r>
              <a:rPr lang="en-US" sz="5700" b="1" i="1" u="sng" dirty="0">
                <a:solidFill>
                  <a:srgbClr val="323232"/>
                </a:solidFill>
                <a:uFill>
                  <a:solidFill>
                    <a:srgbClr val="323232"/>
                  </a:solidFill>
                </a:uFill>
                <a:latin typeface="Times New Roman" panose="02020603050405020304" pitchFamily="18" charset="0"/>
                <a:ea typeface="Georgia" panose="02040502050405020303" pitchFamily="18" charset="0"/>
                <a:cs typeface="Georgia" panose="02040502050405020303" pitchFamily="18" charset="0"/>
              </a:rPr>
              <a:t>P</a:t>
            </a:r>
            <a:r>
              <a:rPr lang="en-US" sz="5100" b="1" dirty="0">
                <a:solidFill>
                  <a:srgbClr val="323232"/>
                </a:solidFill>
                <a:latin typeface="Times New Roman" panose="02020603050405020304" pitchFamily="18" charset="0"/>
                <a:ea typeface="Georgia" panose="02040502050405020303" pitchFamily="18" charset="0"/>
                <a:cs typeface="Georgia" panose="02040502050405020303" pitchFamily="18" charset="0"/>
              </a:rPr>
              <a:t>urpose: </a:t>
            </a:r>
            <a:r>
              <a:rPr lang="en-US" sz="4000" b="1" i="1" dirty="0">
                <a:solidFill>
                  <a:srgbClr val="323232"/>
                </a:solidFill>
                <a:latin typeface="Times New Roman" panose="02020603050405020304" pitchFamily="18" charset="0"/>
                <a:ea typeface="Georgia" panose="02040502050405020303" pitchFamily="18" charset="0"/>
                <a:cs typeface="Georgia" panose="02040502050405020303" pitchFamily="18" charset="0"/>
              </a:rPr>
              <a:t>The reason the information exists</a:t>
            </a:r>
            <a:r>
              <a:rPr lang="en-US" sz="4000" b="1" dirty="0">
                <a:solidFill>
                  <a:srgbClr val="323232"/>
                </a:solidFill>
                <a:latin typeface="Times New Roman" panose="02020603050405020304" pitchFamily="18" charset="0"/>
                <a:ea typeface="Georgia" panose="02040502050405020303" pitchFamily="18" charset="0"/>
                <a:cs typeface="Georgia" panose="02040502050405020303" pitchFamily="18" charset="0"/>
              </a:rPr>
              <a:t>.</a:t>
            </a:r>
            <a:endParaRPr lang="en-GB" sz="4000" dirty="0">
              <a:latin typeface="Georgia" panose="02040502050405020303" pitchFamily="18" charset="0"/>
              <a:ea typeface="Georgia" panose="02040502050405020303" pitchFamily="18" charset="0"/>
              <a:cs typeface="Georgia" panose="02040502050405020303" pitchFamily="18" charset="0"/>
            </a:endParaRPr>
          </a:p>
          <a:p>
            <a:pPr lvl="0">
              <a:spcBef>
                <a:spcPts val="115"/>
              </a:spcBef>
              <a:buFont typeface="Wingdings" panose="05000000000000000000" pitchFamily="2" charset="2"/>
              <a:buChar char=""/>
              <a:tabLst>
                <a:tab pos="431800" algn="l"/>
              </a:tabLst>
            </a:pP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What is the purpose of the information? Is it to inform, teach, sell, entertain or</a:t>
            </a:r>
            <a:r>
              <a:rPr lang="en-US" sz="4000" spc="-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persuade?</a:t>
            </a:r>
            <a:endParaRPr lang="en-GB" sz="4000"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1800" algn="l"/>
              </a:tabLst>
            </a:pP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Do the authors/sponsors make their intentions or purpose</a:t>
            </a:r>
            <a:r>
              <a:rPr lang="en-US" sz="4000" spc="6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clear?</a:t>
            </a:r>
            <a:endParaRPr lang="en-GB" sz="4000" dirty="0">
              <a:latin typeface="Georgia" panose="02040502050405020303" pitchFamily="18" charset="0"/>
              <a:ea typeface="Georgia" panose="02040502050405020303" pitchFamily="18" charset="0"/>
              <a:cs typeface="Georgia" panose="02040502050405020303" pitchFamily="18" charset="0"/>
            </a:endParaRPr>
          </a:p>
          <a:p>
            <a:pPr lvl="0">
              <a:spcBef>
                <a:spcPts val="65"/>
              </a:spcBef>
              <a:buFont typeface="Wingdings" panose="05000000000000000000" pitchFamily="2" charset="2"/>
              <a:buChar char=""/>
              <a:tabLst>
                <a:tab pos="431800" algn="l"/>
              </a:tabLst>
            </a:pP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Is the information fact, opinion or</a:t>
            </a:r>
            <a:r>
              <a:rPr lang="en-US" sz="4000" spc="4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propaganda?</a:t>
            </a:r>
            <a:endParaRPr lang="en-GB" sz="4000"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1800" algn="l"/>
              </a:tabLst>
            </a:pP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Does the point of view appear objective and</a:t>
            </a:r>
            <a:r>
              <a:rPr lang="en-US" sz="4000" spc="90"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impartial?</a:t>
            </a:r>
            <a:endParaRPr lang="en-GB" sz="4000" dirty="0">
              <a:latin typeface="Georgia" panose="02040502050405020303" pitchFamily="18" charset="0"/>
              <a:ea typeface="Georgia" panose="02040502050405020303" pitchFamily="18" charset="0"/>
              <a:cs typeface="Georgia" panose="02040502050405020303" pitchFamily="18" charset="0"/>
            </a:endParaRPr>
          </a:p>
          <a:p>
            <a:pPr lvl="0">
              <a:spcBef>
                <a:spcPts val="70"/>
              </a:spcBef>
              <a:buFont typeface="Wingdings" panose="05000000000000000000" pitchFamily="2" charset="2"/>
              <a:buChar char=""/>
              <a:tabLst>
                <a:tab pos="431800" algn="l"/>
              </a:tabLst>
            </a:pP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Are there political, ideological, cultural, religious, institutional or personal</a:t>
            </a:r>
            <a:r>
              <a:rPr lang="en-US" sz="4000" spc="75" dirty="0">
                <a:solidFill>
                  <a:srgbClr val="323232"/>
                </a:solidFill>
                <a:latin typeface="Georgia" panose="02040502050405020303" pitchFamily="18" charset="0"/>
                <a:ea typeface="Georgia" panose="02040502050405020303" pitchFamily="18" charset="0"/>
                <a:cs typeface="Georgia" panose="02040502050405020303" pitchFamily="18" charset="0"/>
              </a:rPr>
              <a:t> </a:t>
            </a:r>
            <a:r>
              <a:rPr lang="en-US" sz="4000" dirty="0">
                <a:solidFill>
                  <a:srgbClr val="323232"/>
                </a:solidFill>
                <a:latin typeface="Georgia" panose="02040502050405020303" pitchFamily="18" charset="0"/>
                <a:ea typeface="Georgia" panose="02040502050405020303" pitchFamily="18" charset="0"/>
                <a:cs typeface="Georgia" panose="02040502050405020303" pitchFamily="18" charset="0"/>
              </a:rPr>
              <a:t>biases?</a:t>
            </a:r>
            <a:endParaRPr lang="en-GB" sz="4000" dirty="0">
              <a:latin typeface="Georgia" panose="02040502050405020303" pitchFamily="18" charset="0"/>
              <a:ea typeface="Georgia" panose="02040502050405020303" pitchFamily="18" charset="0"/>
              <a:cs typeface="Georgia" panose="02040502050405020303" pitchFamily="18" charset="0"/>
            </a:endParaRPr>
          </a:p>
          <a:p>
            <a:endParaRPr lang="en-GB" dirty="0"/>
          </a:p>
        </p:txBody>
      </p:sp>
      <p:sp>
        <p:nvSpPr>
          <p:cNvPr id="4" name="Title 1">
            <a:extLst>
              <a:ext uri="{FF2B5EF4-FFF2-40B4-BE49-F238E27FC236}">
                <a16:creationId xmlns:a16="http://schemas.microsoft.com/office/drawing/2014/main" id="{CC532E21-04B1-42F3-982D-94FAF53301B9}"/>
              </a:ext>
            </a:extLst>
          </p:cNvPr>
          <p:cNvSpPr>
            <a:spLocks noGrp="1"/>
          </p:cNvSpPr>
          <p:nvPr>
            <p:ph type="title"/>
          </p:nvPr>
        </p:nvSpPr>
        <p:spPr/>
        <p:txBody>
          <a:bodyPr/>
          <a:lstStyle/>
          <a:p>
            <a:r>
              <a:rPr lang="en-GB" dirty="0"/>
              <a:t>What is CRAA</a:t>
            </a:r>
            <a:r>
              <a:rPr lang="en-GB" b="1" dirty="0">
                <a:solidFill>
                  <a:srgbClr val="FFFF00"/>
                </a:solidFill>
              </a:rPr>
              <a:t>P</a:t>
            </a:r>
            <a:r>
              <a:rPr lang="en-GB" dirty="0"/>
              <a:t> test?</a:t>
            </a:r>
          </a:p>
        </p:txBody>
      </p:sp>
    </p:spTree>
    <p:extLst>
      <p:ext uri="{BB962C8B-B14F-4D97-AF65-F5344CB8AC3E}">
        <p14:creationId xmlns:p14="http://schemas.microsoft.com/office/powerpoint/2010/main" val="32893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FFF354-0D89-4D9D-92D8-A691EB70A1AF}"/>
              </a:ext>
            </a:extLst>
          </p:cNvPr>
          <p:cNvPicPr>
            <a:picLocks noChangeAspect="1"/>
          </p:cNvPicPr>
          <p:nvPr/>
        </p:nvPicPr>
        <p:blipFill>
          <a:blip r:embed="rId2" cstate="print"/>
          <a:stretch>
            <a:fillRect/>
          </a:stretch>
        </p:blipFill>
        <p:spPr>
          <a:xfrm>
            <a:off x="7308304" y="4293096"/>
            <a:ext cx="1835696" cy="1296144"/>
          </a:xfrm>
          <a:prstGeom prst="rect">
            <a:avLst/>
          </a:prstGeom>
        </p:spPr>
      </p:pic>
      <p:sp>
        <p:nvSpPr>
          <p:cNvPr id="3" name="Content Placeholder 2">
            <a:extLst>
              <a:ext uri="{FF2B5EF4-FFF2-40B4-BE49-F238E27FC236}">
                <a16:creationId xmlns:a16="http://schemas.microsoft.com/office/drawing/2014/main" id="{AC40C817-4165-4D7D-AFD4-7E3A3AA00023}"/>
              </a:ext>
            </a:extLst>
          </p:cNvPr>
          <p:cNvSpPr>
            <a:spLocks noGrp="1"/>
          </p:cNvSpPr>
          <p:nvPr>
            <p:ph idx="1"/>
          </p:nvPr>
        </p:nvSpPr>
        <p:spPr/>
        <p:txBody>
          <a:bodyPr/>
          <a:lstStyle/>
          <a:p>
            <a:pPr marL="0" indent="0">
              <a:buNone/>
            </a:pPr>
            <a:r>
              <a:rPr lang="en-GB" dirty="0"/>
              <a:t>Using the source that you found in activity 2, use the CRAAP to evaluate it. </a:t>
            </a:r>
          </a:p>
          <a:p>
            <a:pPr marL="0" indent="0">
              <a:buNone/>
            </a:pPr>
            <a:endParaRPr lang="en-GB" dirty="0"/>
          </a:p>
          <a:p>
            <a:pPr marL="0" indent="0">
              <a:buNone/>
            </a:pPr>
            <a:r>
              <a:rPr lang="en-GB" dirty="0"/>
              <a:t>Is this a source that you will be able to use? </a:t>
            </a:r>
          </a:p>
        </p:txBody>
      </p:sp>
      <p:sp>
        <p:nvSpPr>
          <p:cNvPr id="7" name="Title 1">
            <a:extLst>
              <a:ext uri="{FF2B5EF4-FFF2-40B4-BE49-F238E27FC236}">
                <a16:creationId xmlns:a16="http://schemas.microsoft.com/office/drawing/2014/main" id="{E78A9E0B-BCC7-47AC-9D45-2D11010B1BD0}"/>
              </a:ext>
            </a:extLst>
          </p:cNvPr>
          <p:cNvSpPr>
            <a:spLocks noGrp="1"/>
          </p:cNvSpPr>
          <p:nvPr>
            <p:ph type="title"/>
          </p:nvPr>
        </p:nvSpPr>
        <p:spPr>
          <a:xfrm>
            <a:off x="457200" y="274638"/>
            <a:ext cx="8229600" cy="1143000"/>
          </a:xfrm>
        </p:spPr>
        <p:txBody>
          <a:bodyPr/>
          <a:lstStyle/>
          <a:p>
            <a:r>
              <a:rPr lang="en-GB" dirty="0"/>
              <a:t>Activity 3 – Use the CRAAP test</a:t>
            </a:r>
          </a:p>
        </p:txBody>
      </p:sp>
    </p:spTree>
    <p:extLst>
      <p:ext uri="{BB962C8B-B14F-4D97-AF65-F5344CB8AC3E}">
        <p14:creationId xmlns:p14="http://schemas.microsoft.com/office/powerpoint/2010/main" val="217193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A67D0-BCD9-4A55-817F-004C8319AE0F}"/>
              </a:ext>
            </a:extLst>
          </p:cNvPr>
          <p:cNvSpPr>
            <a:spLocks noGrp="1"/>
          </p:cNvSpPr>
          <p:nvPr>
            <p:ph type="title"/>
          </p:nvPr>
        </p:nvSpPr>
        <p:spPr>
          <a:solidFill>
            <a:schemeClr val="accent2">
              <a:lumMod val="75000"/>
            </a:schemeClr>
          </a:solidFill>
        </p:spPr>
        <p:txBody>
          <a:bodyPr>
            <a:normAutofit/>
          </a:bodyPr>
          <a:lstStyle/>
          <a:p>
            <a:r>
              <a:rPr lang="en-GB" dirty="0"/>
              <a:t> sources. </a:t>
            </a:r>
            <a:endParaRPr lang="en-GB" b="1" dirty="0"/>
          </a:p>
        </p:txBody>
      </p:sp>
      <p:sp>
        <p:nvSpPr>
          <p:cNvPr id="5" name="Content Placeholder 4">
            <a:extLst>
              <a:ext uri="{FF2B5EF4-FFF2-40B4-BE49-F238E27FC236}">
                <a16:creationId xmlns:a16="http://schemas.microsoft.com/office/drawing/2014/main" id="{317F93B3-806A-44F0-A2CD-9F76D351380D}"/>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On Moodle you will find a folder entitled ‘Task 2 related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sources’.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One of these were explored together last week.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We will spend the remainder of today’s session going through these sources.</a:t>
            </a:r>
          </a:p>
        </p:txBody>
      </p:sp>
    </p:spTree>
    <p:extLst>
      <p:ext uri="{BB962C8B-B14F-4D97-AF65-F5344CB8AC3E}">
        <p14:creationId xmlns:p14="http://schemas.microsoft.com/office/powerpoint/2010/main" val="190280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lstStyle/>
          <a:p>
            <a:r>
              <a:rPr lang="en-GB" dirty="0"/>
              <a:t>Today we have explored:</a:t>
            </a:r>
          </a:p>
          <a:p>
            <a:pPr lvl="1"/>
            <a:r>
              <a:rPr lang="en-GB" dirty="0"/>
              <a:t>Understanding the types of assessment</a:t>
            </a:r>
          </a:p>
          <a:p>
            <a:pPr lvl="1"/>
            <a:r>
              <a:rPr lang="en-GB" dirty="0"/>
              <a:t>Finding relevant sources &amp; using the CRAAP test</a:t>
            </a:r>
          </a:p>
          <a:p>
            <a:pPr lvl="1"/>
            <a:r>
              <a:rPr lang="en-GB" dirty="0"/>
              <a:t>Introduced the </a:t>
            </a:r>
            <a:r>
              <a:rPr lang="en-GB"/>
              <a:t>Assignment Brief</a:t>
            </a:r>
          </a:p>
          <a:p>
            <a:pPr lvl="1"/>
            <a:r>
              <a:rPr lang="en-GB"/>
              <a:t>Four </a:t>
            </a:r>
            <a:r>
              <a:rPr lang="en-GB" dirty="0"/>
              <a:t>of your sources for your Task 2 Academic report. </a:t>
            </a:r>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2" cstate="print"/>
          <a:srcRect/>
          <a:stretch>
            <a:fillRect/>
          </a:stretch>
        </p:blipFill>
        <p:spPr bwMode="auto">
          <a:xfrm>
            <a:off x="7884369" y="4077072"/>
            <a:ext cx="1584176" cy="1635561"/>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2ADA3-454F-4A15-A0A0-38EF8F3F114C}"/>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9E4EDD81-7F42-47D2-B328-55659C737AC7}"/>
              </a:ext>
            </a:extLst>
          </p:cNvPr>
          <p:cNvSpPr>
            <a:spLocks noGrp="1"/>
          </p:cNvSpPr>
          <p:nvPr>
            <p:ph idx="1"/>
          </p:nvPr>
        </p:nvSpPr>
        <p:spPr/>
        <p:txBody>
          <a:bodyPr>
            <a:normAutofit/>
          </a:bodyPr>
          <a:lstStyle/>
          <a:p>
            <a:r>
              <a:rPr lang="en-GB" sz="1400" b="0" i="0" dirty="0">
                <a:solidFill>
                  <a:srgbClr val="0A0A0A"/>
                </a:solidFill>
                <a:effectLst/>
                <a:latin typeface="Poppins" panose="020B0502040204020203" pitchFamily="2" charset="0"/>
              </a:rPr>
              <a:t>Blakeslee, Sarah (2004) "The CRAAP Test," </a:t>
            </a:r>
            <a:r>
              <a:rPr lang="en-GB" sz="1400" b="0" i="1" dirty="0">
                <a:solidFill>
                  <a:srgbClr val="0A0A0A"/>
                </a:solidFill>
                <a:effectLst/>
                <a:latin typeface="Poppins" panose="020B0502040204020203" pitchFamily="2" charset="0"/>
              </a:rPr>
              <a:t>LOEX Quarterly</a:t>
            </a:r>
            <a:r>
              <a:rPr lang="en-GB" sz="1400" b="0" i="0" dirty="0">
                <a:solidFill>
                  <a:srgbClr val="0A0A0A"/>
                </a:solidFill>
                <a:effectLst/>
                <a:latin typeface="Poppins" panose="020B0502040204020203" pitchFamily="2" charset="0"/>
              </a:rPr>
              <a:t>: Vol. 31 : No. 3 , Article 4.</a:t>
            </a:r>
            <a:br>
              <a:rPr lang="en-GB" sz="1400" dirty="0"/>
            </a:br>
            <a:r>
              <a:rPr lang="en-GB" sz="1400" b="0" i="0" dirty="0">
                <a:solidFill>
                  <a:srgbClr val="0A0A0A"/>
                </a:solidFill>
                <a:effectLst/>
                <a:latin typeface="Poppins" panose="020B0502040204020203" pitchFamily="2" charset="0"/>
              </a:rPr>
              <a:t>Available at: </a:t>
            </a:r>
            <a:r>
              <a:rPr lang="en-GB" sz="1400" b="0" i="0" dirty="0">
                <a:solidFill>
                  <a:srgbClr val="0A0A0A"/>
                </a:solidFill>
                <a:effectLst/>
                <a:latin typeface="Poppins" panose="020B0502040204020203" pitchFamily="2" charset="0"/>
                <a:hlinkClick r:id="rId2"/>
              </a:rPr>
              <a:t>https://commons.emich.edu/loexquarterly/vol31/iss3/4</a:t>
            </a:r>
            <a:endParaRPr lang="en-GB" sz="1400" b="0" i="0" dirty="0">
              <a:solidFill>
                <a:srgbClr val="0A0A0A"/>
              </a:solidFill>
              <a:effectLst/>
              <a:latin typeface="Poppins" panose="020B0502040204020203" pitchFamily="2" charset="0"/>
            </a:endParaRPr>
          </a:p>
          <a:p>
            <a:endParaRPr lang="en-GB" sz="1400" dirty="0"/>
          </a:p>
        </p:txBody>
      </p:sp>
    </p:spTree>
    <p:extLst>
      <p:ext uri="{BB962C8B-B14F-4D97-AF65-F5344CB8AC3E}">
        <p14:creationId xmlns:p14="http://schemas.microsoft.com/office/powerpoint/2010/main" val="39542226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a:t>Next session…..</a:t>
            </a:r>
            <a:endParaRPr lang="en-GB" dirty="0"/>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5004048" y="1484784"/>
            <a:ext cx="3715944" cy="3883570"/>
          </a:xfrm>
          <a:noFill/>
          <a:effectLst>
            <a:softEdge rad="127000"/>
          </a:effectLst>
        </p:spPr>
        <p:txBody>
          <a:bodyPr>
            <a:normAutofit lnSpcReduction="10000"/>
          </a:bodyPr>
          <a:lstStyle/>
          <a:p>
            <a:pPr marL="0" indent="0" algn="r">
              <a:buNone/>
            </a:pPr>
            <a:r>
              <a:rPr lang="en-GB" b="1" dirty="0"/>
              <a:t>We will look at;</a:t>
            </a:r>
          </a:p>
          <a:p>
            <a:pPr marL="0" indent="0" algn="r">
              <a:buNone/>
            </a:pPr>
            <a:endParaRPr lang="en-GB" sz="2800" b="1" dirty="0"/>
          </a:p>
          <a:p>
            <a:pPr marL="0" indent="0" algn="r">
              <a:buNone/>
            </a:pPr>
            <a:endParaRPr lang="en-GB" sz="2800" b="1" dirty="0"/>
          </a:p>
          <a:p>
            <a:pPr marL="0" indent="0" algn="r">
              <a:buNone/>
            </a:pPr>
            <a:r>
              <a:rPr lang="en-GB" sz="5200" b="1" dirty="0">
                <a:solidFill>
                  <a:srgbClr val="FF0000"/>
                </a:solidFill>
              </a:rPr>
              <a:t>Plagiarism and how to avoid it?</a:t>
            </a:r>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338337"/>
            <a:ext cx="5250412"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e2529e2e-246e-4beb-bcc0-0746cc8768ab"/>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TotalTime>
  <Words>1479</Words>
  <Application>Microsoft Office PowerPoint</Application>
  <PresentationFormat>On-screen Show (4:3)</PresentationFormat>
  <Paragraphs>179</Paragraphs>
  <Slides>35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Myriad Pro</vt:lpstr>
      <vt:lpstr>Arial</vt:lpstr>
      <vt:lpstr>Calibri</vt:lpstr>
      <vt:lpstr>Georgia</vt:lpstr>
      <vt:lpstr>Poppins</vt:lpstr>
      <vt:lpstr>Times New Roman</vt:lpstr>
      <vt:lpstr>Wingdings</vt:lpstr>
      <vt:lpstr>20140311PresentationUWTSDTemplate</vt:lpstr>
      <vt:lpstr>Certificate of Higher Education in Skills for the Workplace   Academic and Employability Skills (LCHS4001_BIRM) Understanding Assignments &amp; Finding information</vt:lpstr>
      <vt:lpstr>Previously…</vt:lpstr>
      <vt:lpstr>In this session we will…..</vt:lpstr>
      <vt:lpstr>PowerPoint Presentation</vt:lpstr>
      <vt:lpstr>Assignments: What is their purpose?</vt:lpstr>
      <vt:lpstr>Different types of level 4 summative assessment</vt:lpstr>
      <vt:lpstr>PowerPoint Presentation</vt:lpstr>
      <vt:lpstr>PowerPoint Presentation</vt:lpstr>
      <vt:lpstr>Case Studies</vt:lpstr>
      <vt:lpstr>Annotated Bibliography</vt:lpstr>
      <vt:lpstr>Reflective writing</vt:lpstr>
      <vt:lpstr>How to upload your work? </vt:lpstr>
      <vt:lpstr>What makes a good assignment</vt:lpstr>
      <vt:lpstr>Getting Started</vt:lpstr>
      <vt:lpstr>What do UWTSD briefs look like? </vt:lpstr>
      <vt:lpstr>Activity 1 – Reading the assignment brief</vt:lpstr>
      <vt:lpstr>Break</vt:lpstr>
      <vt:lpstr>PowerPoint Presentation</vt:lpstr>
      <vt:lpstr>Where do we begin research?</vt:lpstr>
      <vt:lpstr>Other relevant sources. </vt:lpstr>
      <vt:lpstr>Some sources are not reliable. </vt:lpstr>
      <vt:lpstr>Activity 2 – Find a reliable source</vt:lpstr>
      <vt:lpstr>Library Vs Internet</vt:lpstr>
      <vt:lpstr>Suitability of a source of information</vt:lpstr>
      <vt:lpstr>What is CRAAP test?</vt:lpstr>
      <vt:lpstr>What is CRAAP test?</vt:lpstr>
      <vt:lpstr>What is CRAAP test?</vt:lpstr>
      <vt:lpstr>What is CRAAP test?</vt:lpstr>
      <vt:lpstr>What is CRAAP test?</vt:lpstr>
      <vt:lpstr>What is CRAAP test?</vt:lpstr>
      <vt:lpstr>Activity 3 – Use the CRAAP test</vt:lpstr>
      <vt:lpstr> sources. </vt:lpstr>
      <vt:lpstr>Summary</vt:lpstr>
      <vt:lpstr>Reference</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Ellie Ristic</cp:lastModifiedBy>
  <cp:revision>196</cp:revision>
  <dcterms:created xsi:type="dcterms:W3CDTF">2015-04-14T15:21:28Z</dcterms:created>
  <dcterms:modified xsi:type="dcterms:W3CDTF">2023-01-26T14:25:47Z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