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0DE136-8AC9-4486-8A82-1D7FB4BD1BE7}" v="78" dt="2022-05-06T09:16:54.595"/>
    <p1510:client id="{B60D2E3A-368E-4C96-8FC1-83CE8FD0399D}" v="531" dt="2022-05-05T16:22:15.3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5/6/2022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9590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5/6/2022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252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5/6/2022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121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5/6/2022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23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5/6/2022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661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5/6/2022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54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5/6/2022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440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5/6/2022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25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5/6/2022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849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5/6/2022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8136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5/6/2022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516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5/6/2022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0427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jouurnals.iww.com/greenjournal/abstract/2006/06000/hpspitalizations_With_Respiratory_illness_Among.17.aspx" TargetMode="External"/><Relationship Id="rId2" Type="http://schemas.openxmlformats.org/officeDocument/2006/relationships/hyperlink" Target="https://www.cmaj.ca/content/176/4/463.shor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nk.springer.com/article/10.1186/512889-019-6655-y" TargetMode="External"/><Relationship Id="rId4" Type="http://schemas.openxmlformats.org/officeDocument/2006/relationships/hyperlink" Target="https://www.sciencedirec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E433CB3-EAB2-4842-A1DD-7BC051B556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E62DFA-4606-04C2-5278-13672C5E7BA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2D6322-BB79-455D-9295-EC9B9FA9D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9931"/>
            <a:ext cx="12191999" cy="5058137"/>
          </a:xfrm>
          <a:prstGeom prst="rect">
            <a:avLst/>
          </a:prstGeom>
          <a:gradFill flip="none" rotWithShape="1">
            <a:gsLst>
              <a:gs pos="50000">
                <a:schemeClr val="tx1">
                  <a:alpha val="30000"/>
                </a:schemeClr>
              </a:gs>
              <a:gs pos="80000">
                <a:schemeClr val="tx1">
                  <a:alpha val="15000"/>
                </a:schemeClr>
              </a:gs>
              <a:gs pos="0">
                <a:schemeClr val="tx1">
                  <a:alpha val="0"/>
                </a:schemeClr>
              </a:gs>
              <a:gs pos="20000">
                <a:schemeClr val="tx1">
                  <a:alpha val="1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2057400"/>
            <a:ext cx="9486900" cy="167150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Calibri Light"/>
              </a:rPr>
              <a:t>Influenza vaccine promotions and preventions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7400" y="3818964"/>
            <a:ext cx="8115300" cy="6857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Joanne Casey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8B5ED2-8E91-7B4E-A2B2-DF323E445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rmAutofit/>
          </a:bodyPr>
          <a:lstStyle/>
          <a:p>
            <a:pPr algn="ctr"/>
            <a:r>
              <a:rPr lang="en-GB" sz="2700"/>
              <a:t>introductions</a:t>
            </a:r>
          </a:p>
        </p:txBody>
      </p:sp>
      <p:pic>
        <p:nvPicPr>
          <p:cNvPr id="4" name="Picture 4" descr="A picture containing text, indoor, person&#10;&#10;Description automatically generated">
            <a:extLst>
              <a:ext uri="{FF2B5EF4-FFF2-40B4-BE49-F238E27FC236}">
                <a16:creationId xmlns:a16="http://schemas.microsoft.com/office/drawing/2014/main" id="{786075DF-AD59-0CDE-D228-4BCFE65AA2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311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24A1B-028F-01DB-31CB-89C63FACF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995" y="2135939"/>
            <a:ext cx="3572540" cy="354680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What is influenza?</a:t>
            </a:r>
            <a:endParaRPr lang="en-US" dirty="0"/>
          </a:p>
          <a:p>
            <a:r>
              <a:rPr lang="en-GB" dirty="0"/>
              <a:t>What is the influenza vaccine?</a:t>
            </a:r>
          </a:p>
          <a:p>
            <a:r>
              <a:rPr lang="en-GB" dirty="0"/>
              <a:t>Benefits within pregnant woman</a:t>
            </a:r>
          </a:p>
          <a:p>
            <a:r>
              <a:rPr lang="en-GB" dirty="0"/>
              <a:t>Cons within pregnant woman</a:t>
            </a:r>
          </a:p>
        </p:txBody>
      </p:sp>
      <p:pic>
        <p:nvPicPr>
          <p:cNvPr id="5" name="intro vaccine">
            <a:hlinkClick r:id="" action="ppaction://media"/>
            <a:extLst>
              <a:ext uri="{FF2B5EF4-FFF2-40B4-BE49-F238E27FC236}">
                <a16:creationId xmlns:a16="http://schemas.microsoft.com/office/drawing/2014/main" id="{E6000B42-2FF6-662C-04AD-9F579FB9F9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98125" y="5021792"/>
            <a:ext cx="1111250" cy="1058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054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8AC3CD-ED4E-47B5-A42A-F32B90340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B9DFAC8-424C-49EA-AC8A-002889678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A2906C-F584-9FD6-2DD0-A5D3B923AF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528" y="685800"/>
            <a:ext cx="3378172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Influenza in pregnancy</a:t>
            </a:r>
            <a:endParaRPr lang="en-GB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80AE4D8-1F57-7F2D-E7F6-8E16F07862F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7557" r="4" b="4"/>
          <a:stretch/>
        </p:blipFill>
        <p:spPr>
          <a:xfrm>
            <a:off x="6095999" y="1371601"/>
            <a:ext cx="4786203" cy="27432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EB69F-2A0F-C81F-D67C-8CAEA3611C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936" y="4561367"/>
            <a:ext cx="6265185" cy="1727237"/>
          </a:xfr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dirty="0"/>
              <a:t>Severity levels in pregnancy and non-pregnant women. </a:t>
            </a:r>
            <a:endParaRPr lang="en-GB"/>
          </a:p>
          <a:p>
            <a:pPr algn="ctr">
              <a:lnSpc>
                <a:spcPct val="90000"/>
              </a:lnSpc>
            </a:pPr>
            <a:r>
              <a:rPr lang="en-GB" dirty="0"/>
              <a:t>Changes in body when pregnant.</a:t>
            </a:r>
            <a:endParaRPr lang="en-GB"/>
          </a:p>
          <a:p>
            <a:pPr algn="ctr">
              <a:lnSpc>
                <a:spcPct val="90000"/>
              </a:lnSpc>
            </a:pPr>
            <a:r>
              <a:rPr lang="en-GB" dirty="0"/>
              <a:t>Postpartum.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7A3CAB-CCD8-0344-F18B-D335556AC60A}"/>
              </a:ext>
            </a:extLst>
          </p:cNvPr>
          <p:cNvSpPr txBox="1"/>
          <p:nvPr/>
        </p:nvSpPr>
        <p:spPr>
          <a:xfrm>
            <a:off x="10746317" y="64389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cs typeface="Calibri"/>
              </a:rPr>
              <a:t>Cmaj (2007)</a:t>
            </a:r>
            <a:endParaRPr lang="en-US"/>
          </a:p>
        </p:txBody>
      </p:sp>
      <p:pic>
        <p:nvPicPr>
          <p:cNvPr id="6" name="flu in pregnancy">
            <a:hlinkClick r:id="" action="ppaction://media"/>
            <a:extLst>
              <a:ext uri="{FF2B5EF4-FFF2-40B4-BE49-F238E27FC236}">
                <a16:creationId xmlns:a16="http://schemas.microsoft.com/office/drawing/2014/main" id="{2EB04047-F280-313F-6705-E8C9319024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94792" y="5783792"/>
            <a:ext cx="10795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088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02C0BBC-5A77-4D52-BD92-71B0400BE0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66A8F4-67ED-471E-B755-B80A788C4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798"/>
            <a:ext cx="4076700" cy="54864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C5CDC-C7B3-7272-EE7E-DA33406F2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0238" y="905117"/>
            <a:ext cx="3041651" cy="1113990"/>
          </a:xfrm>
        </p:spPr>
        <p:txBody>
          <a:bodyPr>
            <a:normAutofit/>
          </a:bodyPr>
          <a:lstStyle/>
          <a:p>
            <a:pPr algn="ctr"/>
            <a:r>
              <a:rPr lang="en-GB" sz="2200"/>
              <a:t>Study of pregnancy and influenza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C878106-BE87-77A2-38C5-BDC98CA189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664" r="33894" b="-1"/>
          <a:stretch/>
        </p:blipFill>
        <p:spPr>
          <a:xfrm>
            <a:off x="20" y="10"/>
            <a:ext cx="33908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FE204-E2E8-32DF-4524-2A1019CA8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7358" y="2301285"/>
            <a:ext cx="3114531" cy="343112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2000"/>
              <a:t>510 women admitted into hospital for respitory illness</a:t>
            </a:r>
            <a:endParaRPr lang="en-US" sz="2000"/>
          </a:p>
          <a:p>
            <a:pPr algn="ctr"/>
            <a:r>
              <a:rPr lang="en-GB" sz="2000"/>
              <a:t>33775 women visited physician for similar illness</a:t>
            </a:r>
          </a:p>
        </p:txBody>
      </p:sp>
      <p:pic>
        <p:nvPicPr>
          <p:cNvPr id="5" name="Picture 5" descr="A picture containing indoor, wall, person, sofa&#10;&#10;Description automatically generated">
            <a:extLst>
              <a:ext uri="{FF2B5EF4-FFF2-40B4-BE49-F238E27FC236}">
                <a16:creationId xmlns:a16="http://schemas.microsoft.com/office/drawing/2014/main" id="{DA962E72-61FC-95CC-F1A1-C0B91D271F0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3571" r="58807"/>
          <a:stretch/>
        </p:blipFill>
        <p:spPr>
          <a:xfrm>
            <a:off x="8839201" y="10"/>
            <a:ext cx="335280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632C1C-418A-6566-26F6-F273E39EA4E8}"/>
              </a:ext>
            </a:extLst>
          </p:cNvPr>
          <p:cNvSpPr txBox="1"/>
          <p:nvPr/>
        </p:nvSpPr>
        <p:spPr>
          <a:xfrm>
            <a:off x="5676900" y="6491816"/>
            <a:ext cx="35687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cs typeface="Calibri"/>
              </a:rPr>
              <a:t>Obstetrics &amp; Gynecology (2006)</a:t>
            </a:r>
            <a:endParaRPr lang="en-US"/>
          </a:p>
        </p:txBody>
      </p:sp>
      <p:pic>
        <p:nvPicPr>
          <p:cNvPr id="7" name="study flu">
            <a:hlinkClick r:id="" action="ppaction://media"/>
            <a:extLst>
              <a:ext uri="{FF2B5EF4-FFF2-40B4-BE49-F238E27FC236}">
                <a16:creationId xmlns:a16="http://schemas.microsoft.com/office/drawing/2014/main" id="{19338F19-8401-78AB-5880-83E8CB6149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43375" y="4926542"/>
            <a:ext cx="1206500" cy="1121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035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EE8294-4110-44EB-8577-6CA8DF797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C45E44A-48F0-452E-94AB-C02C0355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76700" y="685800"/>
            <a:ext cx="74295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7694D-A1DB-E4C5-67BA-CF81E0C91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0" y="942449"/>
            <a:ext cx="6096000" cy="936840"/>
          </a:xfrm>
        </p:spPr>
        <p:txBody>
          <a:bodyPr>
            <a:normAutofit/>
          </a:bodyPr>
          <a:lstStyle/>
          <a:p>
            <a:pPr algn="ctr"/>
            <a:r>
              <a:rPr lang="en-GB" sz="3000"/>
              <a:t>Research for vaccine benefits</a:t>
            </a:r>
          </a:p>
        </p:txBody>
      </p:sp>
      <p:pic>
        <p:nvPicPr>
          <p:cNvPr id="4" name="Picture 4" descr="A picture containing person, bed, indoor, laying&#10;&#10;Description automatically generated">
            <a:extLst>
              <a:ext uri="{FF2B5EF4-FFF2-40B4-BE49-F238E27FC236}">
                <a16:creationId xmlns:a16="http://schemas.microsoft.com/office/drawing/2014/main" id="{9EA79CD3-2830-2CD2-9567-C8C1E55B832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795" r="29393"/>
          <a:stretch/>
        </p:blipFill>
        <p:spPr>
          <a:xfrm>
            <a:off x="1" y="10"/>
            <a:ext cx="3390899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3A3E7-6EBC-AFCF-D1AA-7001DF8CB4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977" y="2135938"/>
            <a:ext cx="6247233" cy="35355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44% of women received their vaccine while pregnant</a:t>
            </a:r>
          </a:p>
          <a:p>
            <a:r>
              <a:rPr lang="en-GB" dirty="0"/>
              <a:t>More protected</a:t>
            </a:r>
          </a:p>
          <a:p>
            <a:r>
              <a:rPr lang="en-GB" dirty="0"/>
              <a:t>Prevent up to 40% hospitalisation</a:t>
            </a:r>
          </a:p>
          <a:p>
            <a:r>
              <a:rPr lang="en-GB" dirty="0"/>
              <a:t>Less side effects at birth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D48528-67FE-EAB9-2406-2EE45EEFE828}"/>
              </a:ext>
            </a:extLst>
          </p:cNvPr>
          <p:cNvSpPr txBox="1"/>
          <p:nvPr/>
        </p:nvSpPr>
        <p:spPr>
          <a:xfrm>
            <a:off x="10047817" y="649181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Calibri"/>
                <a:cs typeface="Calibri"/>
              </a:rPr>
              <a:t>ScienceDirect (2011)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537F6D-E7DE-D934-2CB9-16794A0AB30D}"/>
              </a:ext>
            </a:extLst>
          </p:cNvPr>
          <p:cNvSpPr txBox="1"/>
          <p:nvPr/>
        </p:nvSpPr>
        <p:spPr>
          <a:xfrm>
            <a:off x="3539067" y="6773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cs typeface="Calibri"/>
              </a:rPr>
              <a:t>Springerlink (2019)</a:t>
            </a:r>
            <a:endParaRPr lang="en-US"/>
          </a:p>
        </p:txBody>
      </p:sp>
      <p:pic>
        <p:nvPicPr>
          <p:cNvPr id="7" name="benefit vaccine">
            <a:hlinkClick r:id="" action="ppaction://media"/>
            <a:extLst>
              <a:ext uri="{FF2B5EF4-FFF2-40B4-BE49-F238E27FC236}">
                <a16:creationId xmlns:a16="http://schemas.microsoft.com/office/drawing/2014/main" id="{E4245315-9690-3525-11EA-46CA97D78E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132792" y="5117042"/>
            <a:ext cx="1111250" cy="98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47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6A2EAC89-9999-418E-931E-FA4B78EF0C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BF726C-E62A-749C-7215-0526B6B17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290" y="4421873"/>
            <a:ext cx="5291452" cy="1723031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Cons of vaccine in pregnancy</a:t>
            </a:r>
            <a:endParaRPr lang="en-GB"/>
          </a:p>
        </p:txBody>
      </p:sp>
      <p:pic>
        <p:nvPicPr>
          <p:cNvPr id="4" name="Picture 4" descr="A picture containing person, wall, indoor&#10;&#10;Description automatically generated">
            <a:extLst>
              <a:ext uri="{FF2B5EF4-FFF2-40B4-BE49-F238E27FC236}">
                <a16:creationId xmlns:a16="http://schemas.microsoft.com/office/drawing/2014/main" id="{CB42BFB0-506C-EDDE-936B-4B6FA8CBCC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1692"/>
          <a:stretch/>
        </p:blipFill>
        <p:spPr>
          <a:xfrm>
            <a:off x="1349665" y="1371602"/>
            <a:ext cx="2338799" cy="2743198"/>
          </a:xfrm>
          <a:prstGeom prst="rect">
            <a:avLst/>
          </a:prstGeom>
        </p:spPr>
      </p:pic>
      <p:pic>
        <p:nvPicPr>
          <p:cNvPr id="5" name="Picture 5" descr="A picture containing person&#10;&#10;Description automatically generated">
            <a:extLst>
              <a:ext uri="{FF2B5EF4-FFF2-40B4-BE49-F238E27FC236}">
                <a16:creationId xmlns:a16="http://schemas.microsoft.com/office/drawing/2014/main" id="{6FF60BD3-D3D7-A64D-3108-9B363DF1A41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243" r="15153"/>
          <a:stretch/>
        </p:blipFill>
        <p:spPr>
          <a:xfrm>
            <a:off x="3688464" y="1371601"/>
            <a:ext cx="2407535" cy="2743199"/>
          </a:xfrm>
          <a:prstGeom prst="rect">
            <a:avLst/>
          </a:prstGeom>
        </p:spPr>
      </p:pic>
      <p:sp>
        <p:nvSpPr>
          <p:cNvPr id="15" name="Rectangle 11">
            <a:extLst>
              <a:ext uri="{FF2B5EF4-FFF2-40B4-BE49-F238E27FC236}">
                <a16:creationId xmlns:a16="http://schemas.microsoft.com/office/drawing/2014/main" id="{8CA4EBCB-6169-4A9B-BC9C-D552ED141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0"/>
            <a:ext cx="47244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F818B-AAEC-02D3-E0D2-4867FDFDA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53400" y="685800"/>
            <a:ext cx="3352799" cy="54864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Not enough research</a:t>
            </a:r>
          </a:p>
          <a:p>
            <a:r>
              <a:rPr lang="en-GB" dirty="0"/>
              <a:t>Lack of testing </a:t>
            </a:r>
          </a:p>
          <a:p>
            <a:r>
              <a:rPr lang="en-GB" dirty="0"/>
              <a:t>allergy</a:t>
            </a:r>
          </a:p>
        </p:txBody>
      </p:sp>
      <p:pic>
        <p:nvPicPr>
          <p:cNvPr id="6" name="cons vaccine">
            <a:hlinkClick r:id="" action="ppaction://media"/>
            <a:extLst>
              <a:ext uri="{FF2B5EF4-FFF2-40B4-BE49-F238E27FC236}">
                <a16:creationId xmlns:a16="http://schemas.microsoft.com/office/drawing/2014/main" id="{BBF9E482-4EB4-7DC9-F69D-84343B7565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64042" y="5625042"/>
            <a:ext cx="1301750" cy="1153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415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949742-730C-4F7B-88BE-E4E69F6D1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C0732-01DA-4A7C-ABF5-56B3C5B0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1801" y="685801"/>
            <a:ext cx="47244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B38E8-4403-C868-28E8-AA84FE8400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5978" y="959278"/>
            <a:ext cx="3714872" cy="992512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To conclude...</a:t>
            </a:r>
            <a:endParaRPr lang="en-GB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E30DCF1A-76C5-4020-D6A9-C683D383D03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112" b="1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7DDDEB-043D-F83C-4208-50613E3A59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8995" y="2135939"/>
            <a:ext cx="3572540" cy="354680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Protection to severe illness</a:t>
            </a:r>
          </a:p>
          <a:p>
            <a:r>
              <a:rPr lang="en-GB" dirty="0"/>
              <a:t>Mild symptoms compared to sever</a:t>
            </a:r>
          </a:p>
          <a:p>
            <a:r>
              <a:rPr lang="en-GB" dirty="0"/>
              <a:t>Complications to lack of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250560-9E7E-B827-5504-C986E3BB6727}"/>
              </a:ext>
            </a:extLst>
          </p:cNvPr>
          <p:cNvSpPr txBox="1"/>
          <p:nvPr/>
        </p:nvSpPr>
        <p:spPr>
          <a:xfrm>
            <a:off x="6862234" y="5740400"/>
            <a:ext cx="360045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Calibri"/>
                <a:cs typeface="Calibri"/>
              </a:rPr>
              <a:t>Taylor &amp; Francis online (2015)</a:t>
            </a:r>
            <a:endParaRPr lang="en-US"/>
          </a:p>
        </p:txBody>
      </p:sp>
      <p:pic>
        <p:nvPicPr>
          <p:cNvPr id="6" name="conclusion">
            <a:hlinkClick r:id="" action="ppaction://media"/>
            <a:extLst>
              <a:ext uri="{FF2B5EF4-FFF2-40B4-BE49-F238E27FC236}">
                <a16:creationId xmlns:a16="http://schemas.microsoft.com/office/drawing/2014/main" id="{53BCCA4D-72F8-D8FA-B36A-1958A78D3B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048875" y="5074709"/>
            <a:ext cx="1365250" cy="1037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403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D99578A-5517-4361-8249-598D1C9FB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1980F24-C393-9664-B1F2-55438950674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9895" b="4888"/>
          <a:stretch/>
        </p:blipFill>
        <p:spPr>
          <a:xfrm>
            <a:off x="685800" y="685800"/>
            <a:ext cx="10820400" cy="54864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088C0414-4070-42B4-B359-C995754D7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A10331-EA89-0904-B0B9-5FA482A01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119" y="1208953"/>
            <a:ext cx="6353176" cy="22162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 dirty="0">
                <a:latin typeface="+mj-lt"/>
                <a:ea typeface="+mj-ea"/>
                <a:cs typeface="+mj-cs"/>
              </a:rPr>
              <a:t>Thankyou for your time and for listening to my presentations</a:t>
            </a:r>
            <a:endParaRPr lang="en-US" sz="3600" kern="1200" cap="all" spc="300" baseline="0" dirty="0">
              <a:latin typeface="+mj-lt"/>
            </a:endParaRPr>
          </a:p>
          <a:p>
            <a:pPr algn="ctr"/>
            <a:endParaRPr lang="en-US" sz="3300" kern="1200" cap="all" spc="300" baseline="0" dirty="0">
              <a:solidFill>
                <a:srgbClr val="FFFFFF"/>
              </a:solidFill>
              <a:highlight>
                <a:srgbClr val="000000"/>
              </a:highlight>
              <a:latin typeface="+mj-lt"/>
              <a:ea typeface="+mj-ea"/>
              <a:cs typeface="+mj-cs"/>
            </a:endParaRPr>
          </a:p>
        </p:txBody>
      </p:sp>
      <p:pic>
        <p:nvPicPr>
          <p:cNvPr id="3" name="thankyou vaccine">
            <a:hlinkClick r:id="" action="ppaction://media"/>
            <a:extLst>
              <a:ext uri="{FF2B5EF4-FFF2-40B4-BE49-F238E27FC236}">
                <a16:creationId xmlns:a16="http://schemas.microsoft.com/office/drawing/2014/main" id="{4CE874EB-773E-1545-FC2B-E1E06E558A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7875" y="5127625"/>
            <a:ext cx="1079500" cy="931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723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D98F0-BB4B-3D88-EF79-9ADB291FE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8BEC6-1020-23F9-B66E-48C4433E7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 err="1">
                <a:ea typeface="+mj-lt"/>
                <a:cs typeface="+mj-lt"/>
              </a:rPr>
              <a:t>Cmaj</a:t>
            </a:r>
            <a:r>
              <a:rPr lang="en-GB" dirty="0">
                <a:ea typeface="+mj-lt"/>
                <a:cs typeface="+mj-lt"/>
              </a:rPr>
              <a:t> (2007) </a:t>
            </a:r>
            <a:r>
              <a:rPr lang="en-GB" i="1" dirty="0">
                <a:ea typeface="+mj-lt"/>
                <a:cs typeface="+mj-lt"/>
              </a:rPr>
              <a:t>Impact of influenza exposure on rates of hospital admissions and physician visits because of respiratory illness among pregnant women</a:t>
            </a:r>
            <a:r>
              <a:rPr lang="en-GB" dirty="0">
                <a:ea typeface="+mj-lt"/>
                <a:cs typeface="+mj-lt"/>
              </a:rPr>
              <a:t>. Available at: </a:t>
            </a:r>
            <a:r>
              <a:rPr lang="en-GB" u="sng" dirty="0">
                <a:ea typeface="+mj-lt"/>
                <a:cs typeface="+mj-lt"/>
                <a:hlinkClick r:id="rId2"/>
              </a:rPr>
              <a:t>https://www.cmaj.ca/content/176/4/463.short</a:t>
            </a:r>
            <a:r>
              <a:rPr lang="en-GB" dirty="0">
                <a:ea typeface="+mj-lt"/>
                <a:cs typeface="+mj-lt"/>
              </a:rPr>
              <a:t> (Accessed 11 March 2022). </a:t>
            </a:r>
          </a:p>
          <a:p>
            <a:r>
              <a:rPr lang="en-GB" dirty="0">
                <a:ea typeface="+mj-lt"/>
                <a:cs typeface="+mj-lt"/>
              </a:rPr>
              <a:t>Obstetrics &amp; </a:t>
            </a:r>
            <a:r>
              <a:rPr lang="en-GB" dirty="0" err="1">
                <a:ea typeface="+mj-lt"/>
                <a:cs typeface="+mj-lt"/>
              </a:rPr>
              <a:t>Gynecology</a:t>
            </a:r>
            <a:r>
              <a:rPr lang="en-GB" dirty="0">
                <a:ea typeface="+mj-lt"/>
                <a:cs typeface="+mj-lt"/>
              </a:rPr>
              <a:t> (2006) </a:t>
            </a:r>
            <a:r>
              <a:rPr lang="en-GB" i="1" dirty="0">
                <a:ea typeface="+mj-lt"/>
                <a:cs typeface="+mj-lt"/>
              </a:rPr>
              <a:t>Hospitalizations with Respiratory illness Among Pregnant Women During influenza season. </a:t>
            </a:r>
            <a:r>
              <a:rPr lang="en-GB" dirty="0">
                <a:ea typeface="+mj-lt"/>
                <a:cs typeface="+mj-lt"/>
              </a:rPr>
              <a:t>Available at: </a:t>
            </a:r>
            <a:r>
              <a:rPr lang="en-GB" u="sng" dirty="0">
                <a:ea typeface="+mj-lt"/>
                <a:cs typeface="+mj-lt"/>
                <a:hlinkClick r:id="rId3"/>
              </a:rPr>
              <a:t>https://jouurnals.iww.com/greenjournal/abstract/2006/06000/hpspitalizations_With_Respiratory_illness_Among.17.aspx</a:t>
            </a:r>
            <a:r>
              <a:rPr lang="en-GB" dirty="0">
                <a:ea typeface="+mj-lt"/>
                <a:cs typeface="+mj-lt"/>
              </a:rPr>
              <a:t> (Accessed 11 March 2022). </a:t>
            </a:r>
          </a:p>
          <a:p>
            <a:r>
              <a:rPr lang="en-GB" dirty="0">
                <a:ea typeface="+mj-lt"/>
                <a:cs typeface="+mj-lt"/>
              </a:rPr>
              <a:t>Science Direct (2011) </a:t>
            </a:r>
            <a:r>
              <a:rPr lang="en-GB" i="1" dirty="0">
                <a:ea typeface="+mj-lt"/>
                <a:cs typeface="+mj-lt"/>
              </a:rPr>
              <a:t>Exploring pregnant women’s views on influenza vaccination and educational text messages.</a:t>
            </a:r>
            <a:r>
              <a:rPr lang="en-GB" dirty="0">
                <a:ea typeface="+mj-lt"/>
                <a:cs typeface="+mj-lt"/>
              </a:rPr>
              <a:t>  Available at: </a:t>
            </a:r>
            <a:r>
              <a:rPr lang="en-GB" u="sng" dirty="0">
                <a:ea typeface="+mj-lt"/>
                <a:cs typeface="+mj-lt"/>
                <a:hlinkClick r:id="rId4"/>
              </a:rPr>
              <a:t>https://www.sciencedirect.com/</a:t>
            </a:r>
            <a:r>
              <a:rPr lang="en-GB" dirty="0">
                <a:ea typeface="+mj-lt"/>
                <a:cs typeface="+mj-lt"/>
              </a:rPr>
              <a:t> (Accessed 11 March 2022).</a:t>
            </a:r>
          </a:p>
          <a:p>
            <a:r>
              <a:rPr lang="en-GB" dirty="0">
                <a:ea typeface="+mj-lt"/>
                <a:cs typeface="+mj-lt"/>
              </a:rPr>
              <a:t>Taylor &amp; Francis online (2015) Knowledge and attitude of pregnant women towards flu vaccination:</a:t>
            </a:r>
            <a:r>
              <a:rPr lang="en-GB" i="1" dirty="0">
                <a:ea typeface="+mj-lt"/>
                <a:cs typeface="+mj-lt"/>
              </a:rPr>
              <a:t> a cross- sectional survey, </a:t>
            </a:r>
            <a:r>
              <a:rPr lang="en-GB" dirty="0">
                <a:ea typeface="+mj-lt"/>
                <a:cs typeface="+mj-lt"/>
              </a:rPr>
              <a:t>29(19),</a:t>
            </a:r>
          </a:p>
          <a:p>
            <a:r>
              <a:rPr lang="en-GB" dirty="0">
                <a:ea typeface="+mj-lt"/>
                <a:cs typeface="+mj-lt"/>
              </a:rPr>
              <a:t>Springer Link (2019) </a:t>
            </a:r>
            <a:r>
              <a:rPr lang="en-GB" i="1" dirty="0">
                <a:ea typeface="+mj-lt"/>
                <a:cs typeface="+mj-lt"/>
              </a:rPr>
              <a:t>Strategies to improve maternal vaccination acceptance. </a:t>
            </a:r>
            <a:r>
              <a:rPr lang="en-GB" dirty="0">
                <a:ea typeface="+mj-lt"/>
                <a:cs typeface="+mj-lt"/>
              </a:rPr>
              <a:t>Available at: </a:t>
            </a:r>
            <a:r>
              <a:rPr lang="en-GB" u="sng" dirty="0">
                <a:ea typeface="+mj-lt"/>
                <a:cs typeface="+mj-lt"/>
                <a:hlinkClick r:id="rId5"/>
              </a:rPr>
              <a:t>https://link.springer.com/article/10.1186/512889-019-6655-y</a:t>
            </a:r>
            <a:r>
              <a:rPr lang="en-GB" dirty="0">
                <a:ea typeface="+mj-lt"/>
                <a:cs typeface="+mj-lt"/>
              </a:rPr>
              <a:t> (Accessed 17 March 2022).</a:t>
            </a:r>
          </a:p>
          <a:p>
            <a:endParaRPr lang="en-GB" dirty="0">
              <a:ea typeface="+mj-lt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935628889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AnalogousFromLightSeed_2SEEDS">
      <a:dk1>
        <a:srgbClr val="000000"/>
      </a:dk1>
      <a:lt1>
        <a:srgbClr val="FFFFFF"/>
      </a:lt1>
      <a:dk2>
        <a:srgbClr val="243641"/>
      </a:dk2>
      <a:lt2>
        <a:srgbClr val="E8E5E2"/>
      </a:lt2>
      <a:accent1>
        <a:srgbClr val="7FA0BA"/>
      </a:accent1>
      <a:accent2>
        <a:srgbClr val="80A9A9"/>
      </a:accent2>
      <a:accent3>
        <a:srgbClr val="969DC6"/>
      </a:accent3>
      <a:accent4>
        <a:srgbClr val="BA7F7F"/>
      </a:accent4>
      <a:accent5>
        <a:srgbClr val="BC9B83"/>
      </a:accent5>
      <a:accent6>
        <a:srgbClr val="AAA274"/>
      </a:accent6>
      <a:hlink>
        <a:srgbClr val="A1795A"/>
      </a:hlink>
      <a:folHlink>
        <a:srgbClr val="7F7F7F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ClassicFrameVTI</vt:lpstr>
      <vt:lpstr>Influenza vaccine promotions and preventions</vt:lpstr>
      <vt:lpstr>introductions</vt:lpstr>
      <vt:lpstr>Influenza in pregnancy</vt:lpstr>
      <vt:lpstr>Study of pregnancy and influenza</vt:lpstr>
      <vt:lpstr>Research for vaccine benefits</vt:lpstr>
      <vt:lpstr>Cons of vaccine in pregnancy</vt:lpstr>
      <vt:lpstr>To conclude...</vt:lpstr>
      <vt:lpstr>Thankyou for your time and for listening to my presentations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vac</dc:title>
  <dc:creator/>
  <cp:lastModifiedBy/>
  <cp:revision>170</cp:revision>
  <dcterms:created xsi:type="dcterms:W3CDTF">2022-05-05T15:58:30Z</dcterms:created>
  <dcterms:modified xsi:type="dcterms:W3CDTF">2022-05-06T09:17:05Z</dcterms:modified>
</cp:coreProperties>
</file>