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0"/>
  </p:notesMasterIdLst>
  <p:sldIdLst>
    <p:sldId id="364" r:id="rId5"/>
    <p:sldId id="383" r:id="rId6"/>
    <p:sldId id="387" r:id="rId7"/>
    <p:sldId id="394" r:id="rId8"/>
    <p:sldId id="395" r:id="rId9"/>
    <p:sldId id="404" r:id="rId10"/>
    <p:sldId id="403" r:id="rId11"/>
    <p:sldId id="396" r:id="rId12"/>
    <p:sldId id="405" r:id="rId13"/>
    <p:sldId id="402" r:id="rId14"/>
    <p:sldId id="406" r:id="rId15"/>
    <p:sldId id="407" r:id="rId16"/>
    <p:sldId id="398" r:id="rId17"/>
    <p:sldId id="399" r:id="rId18"/>
    <p:sldId id="40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89"/>
  </p:normalViewPr>
  <p:slideViewPr>
    <p:cSldViewPr snapToGrid="0" showGuides="1">
      <p:cViewPr varScale="1">
        <p:scale>
          <a:sx n="51" d="100"/>
          <a:sy n="51" d="100"/>
        </p:scale>
        <p:origin x="1264"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F8F8A-2FC1-414D-BBB5-4B9AF8E7F1EC}"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F93A7A-79CC-4A70-80F8-D71034CF95B7}">
      <dgm:prSet/>
      <dgm:spPr/>
      <dgm:t>
        <a:bodyPr/>
        <a:lstStyle/>
        <a:p>
          <a:pPr>
            <a:lnSpc>
              <a:spcPct val="100000"/>
            </a:lnSpc>
            <a:defRPr b="1"/>
          </a:pPr>
          <a:r>
            <a:rPr lang="en-GB" noProof="0" dirty="0"/>
            <a:t>Why is this skill important for:</a:t>
          </a:r>
        </a:p>
      </dgm:t>
    </dgm:pt>
    <dgm:pt modelId="{A753B791-C1D7-4A98-9A77-BB81E187C4CA}" type="parTrans" cxnId="{FE0FDA3A-B936-4EB5-896B-A20BFAC01FC2}">
      <dgm:prSet/>
      <dgm:spPr/>
      <dgm:t>
        <a:bodyPr/>
        <a:lstStyle/>
        <a:p>
          <a:endParaRPr lang="en-US"/>
        </a:p>
      </dgm:t>
    </dgm:pt>
    <dgm:pt modelId="{49203D09-22AB-4F25-9819-004DF143188E}" type="sibTrans" cxnId="{FE0FDA3A-B936-4EB5-896B-A20BFAC01FC2}">
      <dgm:prSet/>
      <dgm:spPr/>
      <dgm:t>
        <a:bodyPr/>
        <a:lstStyle/>
        <a:p>
          <a:endParaRPr lang="en-US"/>
        </a:p>
      </dgm:t>
    </dgm:pt>
    <dgm:pt modelId="{D2D187B7-2781-4FB0-92F9-4CE08144009A}">
      <dgm:prSet custT="1"/>
      <dgm:spPr/>
      <dgm:t>
        <a:bodyPr/>
        <a:lstStyle/>
        <a:p>
          <a:pPr>
            <a:lnSpc>
              <a:spcPct val="100000"/>
            </a:lnSpc>
          </a:pPr>
          <a:r>
            <a:rPr lang="en-GB" sz="1400" noProof="0" dirty="0"/>
            <a:t>For my employability, problem-solving is important to deal with challenges and make safer decisions at work.</a:t>
          </a:r>
        </a:p>
      </dgm:t>
    </dgm:pt>
    <dgm:pt modelId="{8A4098CD-870F-4FBC-82E2-C3852B5114F2}" type="parTrans" cxnId="{13594DC3-26B2-4B2B-96CE-6B0F6E5E42F2}">
      <dgm:prSet/>
      <dgm:spPr/>
      <dgm:t>
        <a:bodyPr/>
        <a:lstStyle/>
        <a:p>
          <a:endParaRPr lang="en-US"/>
        </a:p>
      </dgm:t>
    </dgm:pt>
    <dgm:pt modelId="{2E132ED9-3CE7-4669-B41C-C3EEB9417FA5}" type="sibTrans" cxnId="{13594DC3-26B2-4B2B-96CE-6B0F6E5E42F2}">
      <dgm:prSet/>
      <dgm:spPr/>
      <dgm:t>
        <a:bodyPr/>
        <a:lstStyle/>
        <a:p>
          <a:endParaRPr lang="en-US"/>
        </a:p>
      </dgm:t>
    </dgm:pt>
    <dgm:pt modelId="{3FBA6914-D5DB-4182-ABC7-D1ACF9EF79D1}">
      <dgm:prSet/>
      <dgm:spPr/>
      <dgm:t>
        <a:bodyPr/>
        <a:lstStyle/>
        <a:p>
          <a:pPr>
            <a:lnSpc>
              <a:spcPct val="100000"/>
            </a:lnSpc>
            <a:defRPr b="1"/>
          </a:pPr>
          <a:r>
            <a:rPr lang="en-GB" i="1" noProof="0" dirty="0"/>
            <a:t>Link to learning outcomes:</a:t>
          </a:r>
          <a:r>
            <a:rPr lang="en-GB" noProof="0" dirty="0"/>
            <a:t> Readiness for practice, personal development, and career planning</a:t>
          </a:r>
          <a:r>
            <a:rPr lang="en-GB" b="0" noProof="0" dirty="0"/>
            <a:t>.</a:t>
          </a:r>
        </a:p>
        <a:p>
          <a:pPr>
            <a:lnSpc>
              <a:spcPct val="100000"/>
            </a:lnSpc>
            <a:defRPr b="1"/>
          </a:pPr>
          <a:r>
            <a:rPr lang="en-GB" b="0" noProof="0" dirty="0"/>
            <a:t> By improving my problem-solving skills will help me feel more prepared to work safely in health and social care.</a:t>
          </a:r>
        </a:p>
        <a:p>
          <a:pPr>
            <a:lnSpc>
              <a:spcPct val="100000"/>
            </a:lnSpc>
            <a:defRPr b="1"/>
          </a:pPr>
          <a:r>
            <a:rPr lang="en-GB" b="0" noProof="0" dirty="0"/>
            <a:t>Furthermore, it will also supports  my personal development by building up skills and confidence as well as helps with my career planning also preparing for future role and progress in the sector. </a:t>
          </a:r>
        </a:p>
      </dgm:t>
    </dgm:pt>
    <dgm:pt modelId="{014BFBB6-EAC1-434F-8063-24F035FF75E9}" type="sibTrans" cxnId="{8953A865-EB64-45F9-9B61-FD6979D63E17}">
      <dgm:prSet/>
      <dgm:spPr/>
      <dgm:t>
        <a:bodyPr/>
        <a:lstStyle/>
        <a:p>
          <a:endParaRPr lang="en-US"/>
        </a:p>
      </dgm:t>
    </dgm:pt>
    <dgm:pt modelId="{465D1A93-F62C-46AE-BACF-43F86E3CE1B5}" type="parTrans" cxnId="{8953A865-EB64-45F9-9B61-FD6979D63E17}">
      <dgm:prSet/>
      <dgm:spPr/>
      <dgm:t>
        <a:bodyPr/>
        <a:lstStyle/>
        <a:p>
          <a:endParaRPr lang="en-US"/>
        </a:p>
      </dgm:t>
    </dgm:pt>
    <dgm:pt modelId="{92584848-C9EE-4B2C-8606-DCD8BF93FC9F}">
      <dgm:prSet custT="1"/>
      <dgm:spPr/>
      <dgm:t>
        <a:bodyPr/>
        <a:lstStyle/>
        <a:p>
          <a:pPr>
            <a:lnSpc>
              <a:spcPct val="100000"/>
            </a:lnSpc>
          </a:pPr>
          <a:r>
            <a:rPr lang="en-GB" sz="1400" noProof="0" dirty="0"/>
            <a:t> My future role in health and social care, it will help me to notice people, provide good quality care and keep people safe.</a:t>
          </a:r>
        </a:p>
      </dgm:t>
    </dgm:pt>
    <dgm:pt modelId="{E017DF9B-DC7E-4B18-B1D4-D8A877D7FAE3}" type="parTrans" cxnId="{39F359A3-46B3-4EC8-A35F-F27229637FF1}">
      <dgm:prSet/>
      <dgm:spPr/>
      <dgm:t>
        <a:bodyPr/>
        <a:lstStyle/>
        <a:p>
          <a:endParaRPr lang="en-GB"/>
        </a:p>
      </dgm:t>
    </dgm:pt>
    <dgm:pt modelId="{2165AA4C-98FD-4FBF-B8EA-6D9282F6EE41}" type="sibTrans" cxnId="{39F359A3-46B3-4EC8-A35F-F27229637FF1}">
      <dgm:prSet/>
      <dgm:spPr/>
      <dgm:t>
        <a:bodyPr/>
        <a:lstStyle/>
        <a:p>
          <a:endParaRPr lang="en-GB"/>
        </a:p>
      </dgm:t>
    </dgm:pt>
    <dgm:pt modelId="{4B9FD4B1-F605-442A-824E-F853BACC22C9}">
      <dgm:prSet/>
      <dgm:spPr/>
      <dgm:t>
        <a:bodyPr/>
        <a:lstStyle/>
        <a:p>
          <a:pPr>
            <a:lnSpc>
              <a:spcPct val="100000"/>
            </a:lnSpc>
            <a:defRPr b="1"/>
          </a:pPr>
          <a:r>
            <a:rPr lang="en-GB" noProof="0" dirty="0"/>
            <a:t>Reflect briefly on:</a:t>
          </a:r>
        </a:p>
      </dgm:t>
    </dgm:pt>
    <dgm:pt modelId="{5F26EE2F-0D56-421E-994D-FB7480AF14FB}" type="sibTrans" cxnId="{41D62D48-CABA-4A13-93A1-89C74EA369FB}">
      <dgm:prSet/>
      <dgm:spPr/>
      <dgm:t>
        <a:bodyPr/>
        <a:lstStyle/>
        <a:p>
          <a:endParaRPr lang="en-US"/>
        </a:p>
      </dgm:t>
    </dgm:pt>
    <dgm:pt modelId="{A56112AE-D257-41F8-8580-218E27876396}" type="parTrans" cxnId="{41D62D48-CABA-4A13-93A1-89C74EA369FB}">
      <dgm:prSet/>
      <dgm:spPr/>
      <dgm:t>
        <a:bodyPr/>
        <a:lstStyle/>
        <a:p>
          <a:endParaRPr lang="en-US"/>
        </a:p>
      </dgm:t>
    </dgm:pt>
    <dgm:pt modelId="{0FF237DC-4218-4B98-BCE6-E43C760A2D89}">
      <dgm:prSet custT="1"/>
      <dgm:spPr/>
      <dgm:t>
        <a:bodyPr/>
        <a:lstStyle/>
        <a:p>
          <a:pPr>
            <a:lnSpc>
              <a:spcPct val="100000"/>
            </a:lnSpc>
          </a:pPr>
          <a:r>
            <a:rPr lang="en-GB" sz="1400" noProof="0" dirty="0"/>
            <a:t>My strength is problem-solving because I can stay calm and can deal situations visibly.</a:t>
          </a:r>
        </a:p>
      </dgm:t>
    </dgm:pt>
    <dgm:pt modelId="{3C0B9277-BE32-44A3-974C-974024634BDC}" type="sibTrans" cxnId="{3F8C84D9-5FF4-4BFD-9669-D12C76EAA5AE}">
      <dgm:prSet/>
      <dgm:spPr/>
      <dgm:t>
        <a:bodyPr/>
        <a:lstStyle/>
        <a:p>
          <a:endParaRPr lang="en-US"/>
        </a:p>
      </dgm:t>
    </dgm:pt>
    <dgm:pt modelId="{0168CFB3-86D0-41CD-A5F0-F2B7BCF40A10}" type="parTrans" cxnId="{3F8C84D9-5FF4-4BFD-9669-D12C76EAA5AE}">
      <dgm:prSet/>
      <dgm:spPr/>
      <dgm:t>
        <a:bodyPr/>
        <a:lstStyle/>
        <a:p>
          <a:endParaRPr lang="en-US"/>
        </a:p>
      </dgm:t>
    </dgm:pt>
    <dgm:pt modelId="{C017F6AD-66A8-4DCD-AF6A-A71D4CF7EA89}">
      <dgm:prSet custT="1"/>
      <dgm:spPr/>
      <dgm:t>
        <a:bodyPr/>
        <a:lstStyle/>
        <a:p>
          <a:pPr>
            <a:lnSpc>
              <a:spcPct val="100000"/>
            </a:lnSpc>
          </a:pPr>
          <a:r>
            <a:rPr lang="en-GB" sz="1400" noProof="0" dirty="0"/>
            <a:t>However, I want to expand it by gaining more experience to handle more difficult situations in better way. </a:t>
          </a:r>
        </a:p>
      </dgm:t>
    </dgm:pt>
    <dgm:pt modelId="{251640F1-4B15-4BAF-A6EE-ADC66635460C}" type="parTrans" cxnId="{52C61364-F1C9-43D1-961E-7DB4C5651CEE}">
      <dgm:prSet/>
      <dgm:spPr/>
      <dgm:t>
        <a:bodyPr/>
        <a:lstStyle/>
        <a:p>
          <a:endParaRPr lang="en-GB"/>
        </a:p>
      </dgm:t>
    </dgm:pt>
    <dgm:pt modelId="{AAB081E1-CEE2-4E2C-8CD9-420BA9ED2068}" type="sibTrans" cxnId="{52C61364-F1C9-43D1-961E-7DB4C5651CEE}">
      <dgm:prSet/>
      <dgm:spPr/>
      <dgm:t>
        <a:bodyPr/>
        <a:lstStyle/>
        <a:p>
          <a:endParaRPr lang="en-GB"/>
        </a:p>
      </dgm:t>
    </dgm:pt>
    <dgm:pt modelId="{E8BDB5A9-E8FD-4E4B-B670-6FED44DAD994}" type="pres">
      <dgm:prSet presAssocID="{D92F8F8A-2FC1-414D-BBB5-4B9AF8E7F1EC}" presName="root" presStyleCnt="0">
        <dgm:presLayoutVars>
          <dgm:dir/>
          <dgm:resizeHandles val="exact"/>
        </dgm:presLayoutVars>
      </dgm:prSet>
      <dgm:spPr/>
    </dgm:pt>
    <dgm:pt modelId="{962A6605-4D5C-4482-A8DB-78CE720F1252}" type="pres">
      <dgm:prSet presAssocID="{C5F93A7A-79CC-4A70-80F8-D71034CF95B7}" presName="compNode" presStyleCnt="0"/>
      <dgm:spPr/>
    </dgm:pt>
    <dgm:pt modelId="{1C3604BD-1640-44F3-B2B9-4C49922F17A8}" type="pres">
      <dgm:prSet presAssocID="{C5F93A7A-79CC-4A70-80F8-D71034CF95B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566139FE-98B4-4E8D-95B5-11C7F0A28165}" type="pres">
      <dgm:prSet presAssocID="{C5F93A7A-79CC-4A70-80F8-D71034CF95B7}" presName="iconSpace" presStyleCnt="0"/>
      <dgm:spPr/>
    </dgm:pt>
    <dgm:pt modelId="{39EAAD47-6709-46A8-A479-B867E3CAB532}" type="pres">
      <dgm:prSet presAssocID="{C5F93A7A-79CC-4A70-80F8-D71034CF95B7}" presName="parTx" presStyleLbl="revTx" presStyleIdx="0" presStyleCnt="6">
        <dgm:presLayoutVars>
          <dgm:chMax val="0"/>
          <dgm:chPref val="0"/>
        </dgm:presLayoutVars>
      </dgm:prSet>
      <dgm:spPr/>
    </dgm:pt>
    <dgm:pt modelId="{14E7E72B-7B48-48DC-A80A-87E0B8AED7A9}" type="pres">
      <dgm:prSet presAssocID="{C5F93A7A-79CC-4A70-80F8-D71034CF95B7}" presName="txSpace" presStyleCnt="0"/>
      <dgm:spPr/>
    </dgm:pt>
    <dgm:pt modelId="{E982F524-432E-471A-B142-10E939595DA9}" type="pres">
      <dgm:prSet presAssocID="{C5F93A7A-79CC-4A70-80F8-D71034CF95B7}" presName="desTx" presStyleLbl="revTx" presStyleIdx="1" presStyleCnt="6" custLinFactY="-24252" custLinFactNeighborX="-397" custLinFactNeighborY="-100000">
        <dgm:presLayoutVars/>
      </dgm:prSet>
      <dgm:spPr/>
    </dgm:pt>
    <dgm:pt modelId="{D0F66793-AF11-4BCF-8415-EE21273E6A44}" type="pres">
      <dgm:prSet presAssocID="{49203D09-22AB-4F25-9819-004DF143188E}" presName="sibTrans" presStyleCnt="0"/>
      <dgm:spPr/>
    </dgm:pt>
    <dgm:pt modelId="{C5F3DF89-1B91-41F6-91F3-D0B0EB6D3D95}" type="pres">
      <dgm:prSet presAssocID="{4B9FD4B1-F605-442A-824E-F853BACC22C9}" presName="compNode" presStyleCnt="0"/>
      <dgm:spPr/>
    </dgm:pt>
    <dgm:pt modelId="{1C123DAC-DF77-4809-A9EE-61FFE24F8925}" type="pres">
      <dgm:prSet presAssocID="{4B9FD4B1-F605-442A-824E-F853BACC22C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cle Arm"/>
        </a:ext>
      </dgm:extLst>
    </dgm:pt>
    <dgm:pt modelId="{A225C2DB-32BC-4113-8EEC-59BAC7C3D3AD}" type="pres">
      <dgm:prSet presAssocID="{4B9FD4B1-F605-442A-824E-F853BACC22C9}" presName="iconSpace" presStyleCnt="0"/>
      <dgm:spPr/>
    </dgm:pt>
    <dgm:pt modelId="{0386C8B0-513C-4373-A8C7-5A3CF9C21DF9}" type="pres">
      <dgm:prSet presAssocID="{4B9FD4B1-F605-442A-824E-F853BACC22C9}" presName="parTx" presStyleLbl="revTx" presStyleIdx="2" presStyleCnt="6">
        <dgm:presLayoutVars>
          <dgm:chMax val="0"/>
          <dgm:chPref val="0"/>
        </dgm:presLayoutVars>
      </dgm:prSet>
      <dgm:spPr/>
    </dgm:pt>
    <dgm:pt modelId="{7D9FB590-424F-4B3F-9700-FDA49CEB0B14}" type="pres">
      <dgm:prSet presAssocID="{4B9FD4B1-F605-442A-824E-F853BACC22C9}" presName="txSpace" presStyleCnt="0"/>
      <dgm:spPr/>
    </dgm:pt>
    <dgm:pt modelId="{F92EC1EF-DE0B-4260-99DB-DB009D632997}" type="pres">
      <dgm:prSet presAssocID="{4B9FD4B1-F605-442A-824E-F853BACC22C9}" presName="desTx" presStyleLbl="revTx" presStyleIdx="3" presStyleCnt="6" custLinFactY="-10004" custLinFactNeighborX="0" custLinFactNeighborY="-100000">
        <dgm:presLayoutVars/>
      </dgm:prSet>
      <dgm:spPr/>
    </dgm:pt>
    <dgm:pt modelId="{51AF4511-35C7-4F88-B844-5FF365D0BA73}" type="pres">
      <dgm:prSet presAssocID="{5F26EE2F-0D56-421E-994D-FB7480AF14FB}" presName="sibTrans" presStyleCnt="0"/>
      <dgm:spPr/>
    </dgm:pt>
    <dgm:pt modelId="{D2662741-6C67-4C9E-A777-6E0C82C94F76}" type="pres">
      <dgm:prSet presAssocID="{3FBA6914-D5DB-4182-ABC7-D1ACF9EF79D1}" presName="compNode" presStyleCnt="0"/>
      <dgm:spPr/>
    </dgm:pt>
    <dgm:pt modelId="{1B0FD1FB-C4AE-4617-B9A4-1E053C6B00A7}" type="pres">
      <dgm:prSet presAssocID="{3FBA6914-D5DB-4182-ABC7-D1ACF9EF79D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nk"/>
        </a:ext>
      </dgm:extLst>
    </dgm:pt>
    <dgm:pt modelId="{AB2D773D-DD17-4C39-8819-EED571C3DB79}" type="pres">
      <dgm:prSet presAssocID="{3FBA6914-D5DB-4182-ABC7-D1ACF9EF79D1}" presName="iconSpace" presStyleCnt="0"/>
      <dgm:spPr/>
    </dgm:pt>
    <dgm:pt modelId="{0E80836F-BACD-4774-8705-C10BB8EDA849}" type="pres">
      <dgm:prSet presAssocID="{3FBA6914-D5DB-4182-ABC7-D1ACF9EF79D1}" presName="parTx" presStyleLbl="revTx" presStyleIdx="4" presStyleCnt="6">
        <dgm:presLayoutVars>
          <dgm:chMax val="0"/>
          <dgm:chPref val="0"/>
        </dgm:presLayoutVars>
      </dgm:prSet>
      <dgm:spPr/>
    </dgm:pt>
    <dgm:pt modelId="{75322569-6E65-4EDC-8E02-A83A75ADE8C8}" type="pres">
      <dgm:prSet presAssocID="{3FBA6914-D5DB-4182-ABC7-D1ACF9EF79D1}" presName="txSpace" presStyleCnt="0"/>
      <dgm:spPr/>
    </dgm:pt>
    <dgm:pt modelId="{0D4B7016-C089-4518-8819-238E967AD90B}" type="pres">
      <dgm:prSet presAssocID="{3FBA6914-D5DB-4182-ABC7-D1ACF9EF79D1}" presName="desTx" presStyleLbl="revTx" presStyleIdx="5" presStyleCnt="6">
        <dgm:presLayoutVars/>
      </dgm:prSet>
      <dgm:spPr/>
    </dgm:pt>
  </dgm:ptLst>
  <dgm:cxnLst>
    <dgm:cxn modelId="{56621008-FE8A-47FC-8E19-25C5D918F331}" type="presOf" srcId="{C017F6AD-66A8-4DCD-AF6A-A71D4CF7EA89}" destId="{F92EC1EF-DE0B-4260-99DB-DB009D632997}" srcOrd="0" destOrd="1" presId="urn:microsoft.com/office/officeart/2018/5/layout/CenteredIconLabelDescriptionList"/>
    <dgm:cxn modelId="{38F5721A-5F55-4BF7-80C0-5EEA08D68E92}" type="presOf" srcId="{C5F93A7A-79CC-4A70-80F8-D71034CF95B7}" destId="{39EAAD47-6709-46A8-A479-B867E3CAB532}" srcOrd="0" destOrd="0" presId="urn:microsoft.com/office/officeart/2018/5/layout/CenteredIconLabelDescriptionList"/>
    <dgm:cxn modelId="{FE0FDA3A-B936-4EB5-896B-A20BFAC01FC2}" srcId="{D92F8F8A-2FC1-414D-BBB5-4B9AF8E7F1EC}" destId="{C5F93A7A-79CC-4A70-80F8-D71034CF95B7}" srcOrd="0" destOrd="0" parTransId="{A753B791-C1D7-4A98-9A77-BB81E187C4CA}" sibTransId="{49203D09-22AB-4F25-9819-004DF143188E}"/>
    <dgm:cxn modelId="{52C61364-F1C9-43D1-961E-7DB4C5651CEE}" srcId="{4B9FD4B1-F605-442A-824E-F853BACC22C9}" destId="{C017F6AD-66A8-4DCD-AF6A-A71D4CF7EA89}" srcOrd="1" destOrd="0" parTransId="{251640F1-4B15-4BAF-A6EE-ADC66635460C}" sibTransId="{AAB081E1-CEE2-4E2C-8CD9-420BA9ED2068}"/>
    <dgm:cxn modelId="{8953A865-EB64-45F9-9B61-FD6979D63E17}" srcId="{D92F8F8A-2FC1-414D-BBB5-4B9AF8E7F1EC}" destId="{3FBA6914-D5DB-4182-ABC7-D1ACF9EF79D1}" srcOrd="2" destOrd="0" parTransId="{465D1A93-F62C-46AE-BACF-43F86E3CE1B5}" sibTransId="{014BFBB6-EAC1-434F-8063-24F035FF75E9}"/>
    <dgm:cxn modelId="{41D62D48-CABA-4A13-93A1-89C74EA369FB}" srcId="{D92F8F8A-2FC1-414D-BBB5-4B9AF8E7F1EC}" destId="{4B9FD4B1-F605-442A-824E-F853BACC22C9}" srcOrd="1" destOrd="0" parTransId="{A56112AE-D257-41F8-8580-218E27876396}" sibTransId="{5F26EE2F-0D56-421E-994D-FB7480AF14FB}"/>
    <dgm:cxn modelId="{3DF8FD86-7535-4269-B061-9B2BC09C16D7}" type="presOf" srcId="{0FF237DC-4218-4B98-BCE6-E43C760A2D89}" destId="{F92EC1EF-DE0B-4260-99DB-DB009D632997}" srcOrd="0" destOrd="0" presId="urn:microsoft.com/office/officeart/2018/5/layout/CenteredIconLabelDescriptionList"/>
    <dgm:cxn modelId="{39F359A3-46B3-4EC8-A35F-F27229637FF1}" srcId="{C5F93A7A-79CC-4A70-80F8-D71034CF95B7}" destId="{92584848-C9EE-4B2C-8606-DCD8BF93FC9F}" srcOrd="1" destOrd="0" parTransId="{E017DF9B-DC7E-4B18-B1D4-D8A877D7FAE3}" sibTransId="{2165AA4C-98FD-4FBF-B8EA-6D9282F6EE41}"/>
    <dgm:cxn modelId="{13594DC3-26B2-4B2B-96CE-6B0F6E5E42F2}" srcId="{C5F93A7A-79CC-4A70-80F8-D71034CF95B7}" destId="{D2D187B7-2781-4FB0-92F9-4CE08144009A}" srcOrd="0" destOrd="0" parTransId="{8A4098CD-870F-4FBC-82E2-C3852B5114F2}" sibTransId="{2E132ED9-3CE7-4669-B41C-C3EEB9417FA5}"/>
    <dgm:cxn modelId="{97D8DCC5-8863-4B1A-855A-52B29ACABCD8}" type="presOf" srcId="{D92F8F8A-2FC1-414D-BBB5-4B9AF8E7F1EC}" destId="{E8BDB5A9-E8FD-4E4B-B670-6FED44DAD994}" srcOrd="0" destOrd="0" presId="urn:microsoft.com/office/officeart/2018/5/layout/CenteredIconLabelDescriptionList"/>
    <dgm:cxn modelId="{A85FB9CF-DFBA-4633-865E-6A3B2FC0E0DF}" type="presOf" srcId="{3FBA6914-D5DB-4182-ABC7-D1ACF9EF79D1}" destId="{0E80836F-BACD-4774-8705-C10BB8EDA849}" srcOrd="0" destOrd="0" presId="urn:microsoft.com/office/officeart/2018/5/layout/CenteredIconLabelDescriptionList"/>
    <dgm:cxn modelId="{3F8C84D9-5FF4-4BFD-9669-D12C76EAA5AE}" srcId="{4B9FD4B1-F605-442A-824E-F853BACC22C9}" destId="{0FF237DC-4218-4B98-BCE6-E43C760A2D89}" srcOrd="0" destOrd="0" parTransId="{0168CFB3-86D0-41CD-A5F0-F2B7BCF40A10}" sibTransId="{3C0B9277-BE32-44A3-974C-974024634BDC}"/>
    <dgm:cxn modelId="{C26C00DE-581B-4D67-8D2A-BFB790DEF0C0}" type="presOf" srcId="{4B9FD4B1-F605-442A-824E-F853BACC22C9}" destId="{0386C8B0-513C-4373-A8C7-5A3CF9C21DF9}" srcOrd="0" destOrd="0" presId="urn:microsoft.com/office/officeart/2018/5/layout/CenteredIconLabelDescriptionList"/>
    <dgm:cxn modelId="{1064F1FD-9A20-4C67-98B2-93AB176D3044}" type="presOf" srcId="{92584848-C9EE-4B2C-8606-DCD8BF93FC9F}" destId="{E982F524-432E-471A-B142-10E939595DA9}" srcOrd="0" destOrd="1" presId="urn:microsoft.com/office/officeart/2018/5/layout/CenteredIconLabelDescriptionList"/>
    <dgm:cxn modelId="{51D413FF-D218-4680-A4DC-4F73CD032BAE}" type="presOf" srcId="{D2D187B7-2781-4FB0-92F9-4CE08144009A}" destId="{E982F524-432E-471A-B142-10E939595DA9}" srcOrd="0" destOrd="0" presId="urn:microsoft.com/office/officeart/2018/5/layout/CenteredIconLabelDescriptionList"/>
    <dgm:cxn modelId="{CDA55C4A-A670-47C1-BCCB-9A2E7806437E}" type="presParOf" srcId="{E8BDB5A9-E8FD-4E4B-B670-6FED44DAD994}" destId="{962A6605-4D5C-4482-A8DB-78CE720F1252}" srcOrd="0" destOrd="0" presId="urn:microsoft.com/office/officeart/2018/5/layout/CenteredIconLabelDescriptionList"/>
    <dgm:cxn modelId="{856DA134-CE6C-4496-8D34-DBF07833DCB7}" type="presParOf" srcId="{962A6605-4D5C-4482-A8DB-78CE720F1252}" destId="{1C3604BD-1640-44F3-B2B9-4C49922F17A8}" srcOrd="0" destOrd="0" presId="urn:microsoft.com/office/officeart/2018/5/layout/CenteredIconLabelDescriptionList"/>
    <dgm:cxn modelId="{B4A8655F-2069-43EE-8410-6B84FEE7BB00}" type="presParOf" srcId="{962A6605-4D5C-4482-A8DB-78CE720F1252}" destId="{566139FE-98B4-4E8D-95B5-11C7F0A28165}" srcOrd="1" destOrd="0" presId="urn:microsoft.com/office/officeart/2018/5/layout/CenteredIconLabelDescriptionList"/>
    <dgm:cxn modelId="{0CF54323-908C-46F5-A2FB-B879E5D95299}" type="presParOf" srcId="{962A6605-4D5C-4482-A8DB-78CE720F1252}" destId="{39EAAD47-6709-46A8-A479-B867E3CAB532}" srcOrd="2" destOrd="0" presId="urn:microsoft.com/office/officeart/2018/5/layout/CenteredIconLabelDescriptionList"/>
    <dgm:cxn modelId="{A58577E4-8073-4738-BE8B-9E22F91973F8}" type="presParOf" srcId="{962A6605-4D5C-4482-A8DB-78CE720F1252}" destId="{14E7E72B-7B48-48DC-A80A-87E0B8AED7A9}" srcOrd="3" destOrd="0" presId="urn:microsoft.com/office/officeart/2018/5/layout/CenteredIconLabelDescriptionList"/>
    <dgm:cxn modelId="{FBEF8046-04F0-43F6-BB3A-885B4C279D45}" type="presParOf" srcId="{962A6605-4D5C-4482-A8DB-78CE720F1252}" destId="{E982F524-432E-471A-B142-10E939595DA9}" srcOrd="4" destOrd="0" presId="urn:microsoft.com/office/officeart/2018/5/layout/CenteredIconLabelDescriptionList"/>
    <dgm:cxn modelId="{90E21563-7910-498A-ADCF-8177B0369BC5}" type="presParOf" srcId="{E8BDB5A9-E8FD-4E4B-B670-6FED44DAD994}" destId="{D0F66793-AF11-4BCF-8415-EE21273E6A44}" srcOrd="1" destOrd="0" presId="urn:microsoft.com/office/officeart/2018/5/layout/CenteredIconLabelDescriptionList"/>
    <dgm:cxn modelId="{3646979E-5D90-4648-81F2-B26E084E8EE7}" type="presParOf" srcId="{E8BDB5A9-E8FD-4E4B-B670-6FED44DAD994}" destId="{C5F3DF89-1B91-41F6-91F3-D0B0EB6D3D95}" srcOrd="2" destOrd="0" presId="urn:microsoft.com/office/officeart/2018/5/layout/CenteredIconLabelDescriptionList"/>
    <dgm:cxn modelId="{948562EE-47DE-4C44-B44D-06226F0F5830}" type="presParOf" srcId="{C5F3DF89-1B91-41F6-91F3-D0B0EB6D3D95}" destId="{1C123DAC-DF77-4809-A9EE-61FFE24F8925}" srcOrd="0" destOrd="0" presId="urn:microsoft.com/office/officeart/2018/5/layout/CenteredIconLabelDescriptionList"/>
    <dgm:cxn modelId="{A1062D53-A2C4-4767-BC5E-9197FE469584}" type="presParOf" srcId="{C5F3DF89-1B91-41F6-91F3-D0B0EB6D3D95}" destId="{A225C2DB-32BC-4113-8EEC-59BAC7C3D3AD}" srcOrd="1" destOrd="0" presId="urn:microsoft.com/office/officeart/2018/5/layout/CenteredIconLabelDescriptionList"/>
    <dgm:cxn modelId="{5D207539-849F-4D57-B456-111B2260C1CB}" type="presParOf" srcId="{C5F3DF89-1B91-41F6-91F3-D0B0EB6D3D95}" destId="{0386C8B0-513C-4373-A8C7-5A3CF9C21DF9}" srcOrd="2" destOrd="0" presId="urn:microsoft.com/office/officeart/2018/5/layout/CenteredIconLabelDescriptionList"/>
    <dgm:cxn modelId="{3EE2BF0D-4102-4D4D-8C54-82E9E721C153}" type="presParOf" srcId="{C5F3DF89-1B91-41F6-91F3-D0B0EB6D3D95}" destId="{7D9FB590-424F-4B3F-9700-FDA49CEB0B14}" srcOrd="3" destOrd="0" presId="urn:microsoft.com/office/officeart/2018/5/layout/CenteredIconLabelDescriptionList"/>
    <dgm:cxn modelId="{DAC7BFAA-9C6A-41CF-B0CF-FF3D3D75810E}" type="presParOf" srcId="{C5F3DF89-1B91-41F6-91F3-D0B0EB6D3D95}" destId="{F92EC1EF-DE0B-4260-99DB-DB009D632997}" srcOrd="4" destOrd="0" presId="urn:microsoft.com/office/officeart/2018/5/layout/CenteredIconLabelDescriptionList"/>
    <dgm:cxn modelId="{2B777161-5AE0-4F0E-AADF-136AACEB1A15}" type="presParOf" srcId="{E8BDB5A9-E8FD-4E4B-B670-6FED44DAD994}" destId="{51AF4511-35C7-4F88-B844-5FF365D0BA73}" srcOrd="3" destOrd="0" presId="urn:microsoft.com/office/officeart/2018/5/layout/CenteredIconLabelDescriptionList"/>
    <dgm:cxn modelId="{38198951-097B-4E75-A9A9-829211085245}" type="presParOf" srcId="{E8BDB5A9-E8FD-4E4B-B670-6FED44DAD994}" destId="{D2662741-6C67-4C9E-A777-6E0C82C94F76}" srcOrd="4" destOrd="0" presId="urn:microsoft.com/office/officeart/2018/5/layout/CenteredIconLabelDescriptionList"/>
    <dgm:cxn modelId="{D14F1AED-D97B-40B8-8637-C062B7B0D74A}" type="presParOf" srcId="{D2662741-6C67-4C9E-A777-6E0C82C94F76}" destId="{1B0FD1FB-C4AE-4617-B9A4-1E053C6B00A7}" srcOrd="0" destOrd="0" presId="urn:microsoft.com/office/officeart/2018/5/layout/CenteredIconLabelDescriptionList"/>
    <dgm:cxn modelId="{B64CD065-6ADE-47C0-AA61-4E414F679E2E}" type="presParOf" srcId="{D2662741-6C67-4C9E-A777-6E0C82C94F76}" destId="{AB2D773D-DD17-4C39-8819-EED571C3DB79}" srcOrd="1" destOrd="0" presId="urn:microsoft.com/office/officeart/2018/5/layout/CenteredIconLabelDescriptionList"/>
    <dgm:cxn modelId="{ECDEE5C9-E2EA-4608-9F0A-14D47491CF66}" type="presParOf" srcId="{D2662741-6C67-4C9E-A777-6E0C82C94F76}" destId="{0E80836F-BACD-4774-8705-C10BB8EDA849}" srcOrd="2" destOrd="0" presId="urn:microsoft.com/office/officeart/2018/5/layout/CenteredIconLabelDescriptionList"/>
    <dgm:cxn modelId="{5E92C9D3-31F8-4243-8AF5-256631F2F600}" type="presParOf" srcId="{D2662741-6C67-4C9E-A777-6E0C82C94F76}" destId="{75322569-6E65-4EDC-8E02-A83A75ADE8C8}" srcOrd="3" destOrd="0" presId="urn:microsoft.com/office/officeart/2018/5/layout/CenteredIconLabelDescriptionList"/>
    <dgm:cxn modelId="{B708CAB4-DD75-4E83-931A-0F6297DCF65D}" type="presParOf" srcId="{D2662741-6C67-4C9E-A777-6E0C82C94F76}" destId="{0D4B7016-C089-4518-8819-238E967AD90B}"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604BD-1640-44F3-B2B9-4C49922F17A8}">
      <dsp:nvSpPr>
        <dsp:cNvPr id="0" name=""/>
        <dsp:cNvSpPr/>
      </dsp:nvSpPr>
      <dsp:spPr>
        <a:xfrm>
          <a:off x="842165" y="0"/>
          <a:ext cx="895997" cy="621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EAAD47-6709-46A8-A479-B867E3CAB532}">
      <dsp:nvSpPr>
        <dsp:cNvPr id="0" name=""/>
        <dsp:cNvSpPr/>
      </dsp:nvSpPr>
      <dsp:spPr>
        <a:xfrm>
          <a:off x="10168" y="753569"/>
          <a:ext cx="2559992" cy="2278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noProof="0" dirty="0"/>
            <a:t>Why is this skill important for:</a:t>
          </a:r>
        </a:p>
      </dsp:txBody>
      <dsp:txXfrm>
        <a:off x="10168" y="753569"/>
        <a:ext cx="2559992" cy="2278962"/>
      </dsp:txXfrm>
    </dsp:sp>
    <dsp:sp modelId="{E982F524-432E-471A-B142-10E939595DA9}">
      <dsp:nvSpPr>
        <dsp:cNvPr id="0" name=""/>
        <dsp:cNvSpPr/>
      </dsp:nvSpPr>
      <dsp:spPr>
        <a:xfrm>
          <a:off x="5" y="1413313"/>
          <a:ext cx="2559992" cy="135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noProof="0" dirty="0"/>
            <a:t>For my employability, problem-solving is important to deal with challenges and make safer decisions at work.</a:t>
          </a:r>
        </a:p>
        <a:p>
          <a:pPr marL="0" lvl="0" indent="0" algn="ctr" defTabSz="622300">
            <a:lnSpc>
              <a:spcPct val="100000"/>
            </a:lnSpc>
            <a:spcBef>
              <a:spcPct val="0"/>
            </a:spcBef>
            <a:spcAft>
              <a:spcPct val="35000"/>
            </a:spcAft>
            <a:buNone/>
          </a:pPr>
          <a:r>
            <a:rPr lang="en-GB" sz="1400" kern="1200" noProof="0" dirty="0"/>
            <a:t> My future role in health and social care, it will help me to notice people, provide good quality care and keep people safe.</a:t>
          </a:r>
        </a:p>
      </dsp:txBody>
      <dsp:txXfrm>
        <a:off x="5" y="1413313"/>
        <a:ext cx="2559992" cy="1352745"/>
      </dsp:txXfrm>
    </dsp:sp>
    <dsp:sp modelId="{1C123DAC-DF77-4809-A9EE-61FFE24F8925}">
      <dsp:nvSpPr>
        <dsp:cNvPr id="0" name=""/>
        <dsp:cNvSpPr/>
      </dsp:nvSpPr>
      <dsp:spPr>
        <a:xfrm>
          <a:off x="3850157" y="0"/>
          <a:ext cx="895997" cy="621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86C8B0-513C-4373-A8C7-5A3CF9C21DF9}">
      <dsp:nvSpPr>
        <dsp:cNvPr id="0" name=""/>
        <dsp:cNvSpPr/>
      </dsp:nvSpPr>
      <dsp:spPr>
        <a:xfrm>
          <a:off x="3018159" y="753569"/>
          <a:ext cx="2559992" cy="2278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noProof="0" dirty="0"/>
            <a:t>Reflect briefly on:</a:t>
          </a:r>
        </a:p>
      </dsp:txBody>
      <dsp:txXfrm>
        <a:off x="3018159" y="753569"/>
        <a:ext cx="2559992" cy="2278962"/>
      </dsp:txXfrm>
    </dsp:sp>
    <dsp:sp modelId="{F92EC1EF-DE0B-4260-99DB-DB009D632997}">
      <dsp:nvSpPr>
        <dsp:cNvPr id="0" name=""/>
        <dsp:cNvSpPr/>
      </dsp:nvSpPr>
      <dsp:spPr>
        <a:xfrm>
          <a:off x="3018159" y="1606052"/>
          <a:ext cx="2559992" cy="1352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noProof="0" dirty="0"/>
            <a:t>My strength is problem-solving because I can stay calm and can deal situations visibly.</a:t>
          </a:r>
        </a:p>
        <a:p>
          <a:pPr marL="0" lvl="0" indent="0" algn="ctr" defTabSz="622300">
            <a:lnSpc>
              <a:spcPct val="100000"/>
            </a:lnSpc>
            <a:spcBef>
              <a:spcPct val="0"/>
            </a:spcBef>
            <a:spcAft>
              <a:spcPct val="35000"/>
            </a:spcAft>
            <a:buNone/>
          </a:pPr>
          <a:r>
            <a:rPr lang="en-GB" sz="1400" kern="1200" noProof="0" dirty="0"/>
            <a:t>However, I want to expand it by gaining more experience to handle more difficult situations in better way. </a:t>
          </a:r>
        </a:p>
      </dsp:txBody>
      <dsp:txXfrm>
        <a:off x="3018159" y="1606052"/>
        <a:ext cx="2559992" cy="1352745"/>
      </dsp:txXfrm>
    </dsp:sp>
    <dsp:sp modelId="{1B0FD1FB-C4AE-4617-B9A4-1E053C6B00A7}">
      <dsp:nvSpPr>
        <dsp:cNvPr id="0" name=""/>
        <dsp:cNvSpPr/>
      </dsp:nvSpPr>
      <dsp:spPr>
        <a:xfrm>
          <a:off x="6858148" y="0"/>
          <a:ext cx="895997" cy="621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80836F-BACD-4774-8705-C10BB8EDA849}">
      <dsp:nvSpPr>
        <dsp:cNvPr id="0" name=""/>
        <dsp:cNvSpPr/>
      </dsp:nvSpPr>
      <dsp:spPr>
        <a:xfrm>
          <a:off x="6026151" y="753569"/>
          <a:ext cx="2559992" cy="2278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i="1" kern="1200" noProof="0" dirty="0"/>
            <a:t>Link to learning outcomes:</a:t>
          </a:r>
          <a:r>
            <a:rPr lang="en-GB" sz="1400" kern="1200" noProof="0" dirty="0"/>
            <a:t> Readiness for practice, personal development, and career planning</a:t>
          </a:r>
          <a:r>
            <a:rPr lang="en-GB" sz="1400" b="0" kern="1200" noProof="0" dirty="0"/>
            <a:t>.</a:t>
          </a:r>
        </a:p>
        <a:p>
          <a:pPr marL="0" lvl="0" indent="0" algn="ctr" defTabSz="622300">
            <a:lnSpc>
              <a:spcPct val="100000"/>
            </a:lnSpc>
            <a:spcBef>
              <a:spcPct val="0"/>
            </a:spcBef>
            <a:spcAft>
              <a:spcPct val="35000"/>
            </a:spcAft>
            <a:buNone/>
            <a:defRPr b="1"/>
          </a:pPr>
          <a:r>
            <a:rPr lang="en-GB" sz="1400" b="0" kern="1200" noProof="0" dirty="0"/>
            <a:t> By improving my problem-solving skills will help me feel more prepared to work safely in health and social care.</a:t>
          </a:r>
        </a:p>
        <a:p>
          <a:pPr marL="0" lvl="0" indent="0" algn="ctr" defTabSz="622300">
            <a:lnSpc>
              <a:spcPct val="100000"/>
            </a:lnSpc>
            <a:spcBef>
              <a:spcPct val="0"/>
            </a:spcBef>
            <a:spcAft>
              <a:spcPct val="35000"/>
            </a:spcAft>
            <a:buNone/>
            <a:defRPr b="1"/>
          </a:pPr>
          <a:r>
            <a:rPr lang="en-GB" sz="1400" b="0" kern="1200" noProof="0" dirty="0"/>
            <a:t>Furthermore, it will also supports  my personal development by building up skills and confidence as well as helps with my career planning also preparing for future role and progress in the sector. </a:t>
          </a:r>
        </a:p>
      </dsp:txBody>
      <dsp:txXfrm>
        <a:off x="6026151" y="753569"/>
        <a:ext cx="2559992" cy="2278962"/>
      </dsp:txXfrm>
    </dsp:sp>
    <dsp:sp modelId="{0D4B7016-C089-4518-8819-238E967AD90B}">
      <dsp:nvSpPr>
        <dsp:cNvPr id="0" name=""/>
        <dsp:cNvSpPr/>
      </dsp:nvSpPr>
      <dsp:spPr>
        <a:xfrm>
          <a:off x="6026151" y="3094126"/>
          <a:ext cx="2559992" cy="1352745"/>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A0E861-3152-4E0A-ADD5-ECB3A67EF963}"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7D75F-79A9-479C-B7E1-D54DEE70EC65}" type="slidenum">
              <a:rPr lang="en-GB" smtClean="0"/>
              <a:t>‹#›</a:t>
            </a:fld>
            <a:endParaRPr lang="en-GB"/>
          </a:p>
        </p:txBody>
      </p:sp>
    </p:spTree>
    <p:extLst>
      <p:ext uri="{BB962C8B-B14F-4D97-AF65-F5344CB8AC3E}">
        <p14:creationId xmlns:p14="http://schemas.microsoft.com/office/powerpoint/2010/main" val="3733435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7D75F-79A9-479C-B7E1-D54DEE70EC65}" type="slidenum">
              <a:rPr lang="en-GB" smtClean="0"/>
              <a:t>13</a:t>
            </a:fld>
            <a:endParaRPr lang="en-GB"/>
          </a:p>
        </p:txBody>
      </p:sp>
    </p:spTree>
    <p:extLst>
      <p:ext uri="{BB962C8B-B14F-4D97-AF65-F5344CB8AC3E}">
        <p14:creationId xmlns:p14="http://schemas.microsoft.com/office/powerpoint/2010/main" val="2579419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1453953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1192963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1961364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22/03/2026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1178341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22/03/2026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1492509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22/03/2026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279808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22/03/2026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994442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22/03/2026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4271841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22/03/2026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192167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12819479"/>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39478282"/>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977601446"/>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1171751"/>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291378102"/>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40932971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22/03/2026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246788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4021392-CAC7-450A-8667-583C0A183C4A}" type="datetime1">
              <a:rPr lang="en-GB" altLang="en-US" smtClean="0"/>
              <a:pPr>
                <a:defRPr/>
              </a:pPr>
              <a:t>22/03/2026</a:t>
            </a:fld>
            <a:endParaRPr lang="en-GB"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3877182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noProof="0" dirty="0"/>
              <a:t>Module Title: </a:t>
            </a:r>
            <a:r>
              <a:rPr lang="en-GB" b="1" i="1" noProof="0" dirty="0"/>
              <a:t>Professional Career Development within H&amp;SC</a:t>
            </a:r>
          </a:p>
          <a:p>
            <a:r>
              <a:rPr lang="en-GB" u="sng" noProof="0" dirty="0"/>
              <a:t>Module Number</a:t>
            </a:r>
            <a:r>
              <a:rPr lang="en-GB" noProof="0" dirty="0"/>
              <a:t>: </a:t>
            </a:r>
            <a:r>
              <a:rPr lang="en-GB" b="1" i="1" noProof="0" dirty="0"/>
              <a:t>LCHS 4009 (LON)</a:t>
            </a:r>
          </a:p>
          <a:p>
            <a:r>
              <a:rPr lang="en-GB" u="sng" noProof="0" dirty="0"/>
              <a:t>Assignment No</a:t>
            </a:r>
            <a:r>
              <a:rPr lang="en-GB" b="1" i="1" noProof="0" dirty="0"/>
              <a:t>:     ASSIGNMENT 1</a:t>
            </a:r>
          </a:p>
          <a:p>
            <a:r>
              <a:rPr lang="en-GB" u="sng" noProof="0" dirty="0"/>
              <a:t>Student Name</a:t>
            </a:r>
            <a:r>
              <a:rPr lang="en-GB" b="1" i="1" noProof="0" dirty="0"/>
              <a:t>: Sultana Rumi</a:t>
            </a:r>
          </a:p>
          <a:p>
            <a:r>
              <a:rPr lang="en-GB" u="sng" noProof="0" dirty="0"/>
              <a:t>Student ID: 2434775</a:t>
            </a:r>
            <a:endParaRPr lang="en-GB" b="1" i="1" noProof="0" dirty="0"/>
          </a:p>
          <a:p>
            <a:r>
              <a:rPr lang="en-GB" u="sng" noProof="0" dirty="0"/>
              <a:t>Lecturer’s Name</a:t>
            </a:r>
            <a:r>
              <a:rPr lang="en-GB" b="1" i="1" noProof="0" dirty="0"/>
              <a:t>: Odette Jack</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noProof="0">
                <a:solidFill>
                  <a:prstClr val="black">
                    <a:tint val="75000"/>
                  </a:prstClr>
                </a:solidFill>
                <a:latin typeface="Myriad Pro"/>
              </a:rPr>
              <a:pPr>
                <a:defRPr/>
              </a:pPr>
              <a:t>22/03/2026</a:t>
            </a:fld>
            <a:endParaRPr lang="en-GB" noProof="0" dirty="0">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sz="1200" noProof="0">
                <a:solidFill>
                  <a:srgbClr val="898989"/>
                </a:solidFill>
                <a:cs typeface="Arial" panose="020B0604020202020204" pitchFamily="34" charset="0"/>
              </a:rPr>
              <a:pPr fontAlgn="base">
                <a:spcBef>
                  <a:spcPct val="0"/>
                </a:spcBef>
                <a:spcAft>
                  <a:spcPct val="0"/>
                </a:spcAft>
                <a:buNone/>
              </a:pPr>
              <a:t>1</a:t>
            </a:fld>
            <a:endParaRPr lang="en-GB" sz="1200" noProof="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noProof="0"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831339" y="2525714"/>
            <a:ext cx="8596668" cy="3880773"/>
          </a:xfrm>
        </p:spPr>
        <p:txBody>
          <a:bodyPr/>
          <a:lstStyle/>
          <a:p>
            <a:pPr marL="0" indent="0" algn="ctr">
              <a:buNone/>
            </a:pPr>
            <a:r>
              <a:rPr lang="en-GB" noProof="0" dirty="0"/>
              <a:t>I confirm that I have not used any form of AI in my assignment. I confirm that I have copies of my draft, notes and other resources that I have used to prepare my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noProof="0" smtClean="0"/>
              <a:pPr>
                <a:defRPr/>
              </a:pPr>
              <a:t>22/03/2026</a:t>
            </a:fld>
            <a:endParaRPr lang="en-GB" noProof="0" dirty="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noProof="0" smtClean="0"/>
              <a:pPr>
                <a:defRPr/>
              </a:pPr>
              <a:t>2</a:t>
            </a:fld>
            <a:endParaRPr lang="en-GB" noProof="0" dirty="0"/>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054100" y="764087"/>
            <a:ext cx="9156700" cy="676405"/>
          </a:xfrm>
        </p:spPr>
        <p:txBody>
          <a:bodyPr/>
          <a:lstStyle/>
          <a:p>
            <a:r>
              <a:rPr lang="en-GB" sz="2800" b="1" noProof="0" dirty="0"/>
              <a:t>Introduction</a:t>
            </a: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596900" y="1600201"/>
            <a:ext cx="9156700" cy="3916363"/>
          </a:xfrm>
        </p:spPr>
        <p:txBody>
          <a:bodyPr/>
          <a:lstStyle/>
          <a:p>
            <a:pPr marL="0" indent="0">
              <a:buNone/>
              <a:defRPr/>
            </a:pPr>
            <a:endParaRPr lang="en-GB" sz="2800" noProof="0" dirty="0"/>
          </a:p>
          <a:p>
            <a:pPr>
              <a:defRPr/>
            </a:pPr>
            <a:r>
              <a:rPr lang="en-GB" sz="2000" noProof="0" dirty="0"/>
              <a:t>Currently I am studying Professional Practice in Health and Social Care, where I have gained knowledge of duty of care, equality and diversity as well as a person-centred approach.</a:t>
            </a:r>
            <a:endParaRPr lang="en-GB" sz="2000" b="1" dirty="0"/>
          </a:p>
          <a:p>
            <a:pPr>
              <a:defRPr/>
            </a:pPr>
            <a:endParaRPr lang="en-GB" sz="2000" noProof="0" dirty="0"/>
          </a:p>
          <a:p>
            <a:pPr>
              <a:defRPr/>
            </a:pPr>
            <a:r>
              <a:rPr lang="en-GB" sz="2000" noProof="0" dirty="0"/>
              <a:t>Today, I will be presenting about </a:t>
            </a:r>
            <a:r>
              <a:rPr lang="en-GB" sz="2000" dirty="0"/>
              <a:t>problem-solving</a:t>
            </a:r>
            <a:r>
              <a:rPr lang="en-GB" sz="2000" b="1" dirty="0"/>
              <a:t>.</a:t>
            </a:r>
            <a:endParaRPr lang="en-GB" sz="2000" noProof="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lstStyle/>
          <a:p>
            <a:pPr>
              <a:defRPr/>
            </a:pPr>
            <a:fld id="{9C9D1F96-3DE6-40B6-9DCF-E50C656CAE8D}" type="datetime1">
              <a:rPr lang="en-GB" noProof="0" smtClean="0"/>
              <a:pPr>
                <a:defRPr/>
              </a:pPr>
              <a:t>22/03/2026</a:t>
            </a:fld>
            <a:endParaRPr lang="en-GB" noProof="0" dirty="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sz="1200" noProof="0">
                <a:solidFill>
                  <a:srgbClr val="898989"/>
                </a:solidFill>
              </a:rPr>
              <a:pPr>
                <a:spcBef>
                  <a:spcPct val="0"/>
                </a:spcBef>
                <a:buFontTx/>
                <a:buNone/>
              </a:pPr>
              <a:t>3</a:t>
            </a:fld>
            <a:endParaRPr lang="en-GB" sz="1200" noProof="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pPr algn="ctr"/>
            <a:br>
              <a:rPr lang="en-GB" sz="2800" b="1" u="sng" noProof="0" dirty="0"/>
            </a:br>
            <a:r>
              <a:rPr lang="en-GB" sz="2800" b="1" u="sng" noProof="0" dirty="0"/>
              <a:t>Skills: Problem Solving</a:t>
            </a:r>
            <a:endParaRPr lang="en-GB" sz="2800" i="1" u="sng" noProof="0"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b="1" noProof="0" dirty="0">
              <a:solidFill>
                <a:srgbClr val="000000"/>
              </a:solidFill>
            </a:endParaRPr>
          </a:p>
          <a:p>
            <a:pPr>
              <a:defRPr/>
            </a:pPr>
            <a:endParaRPr lang="en-GB" noProof="0"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7661709" y="5496025"/>
            <a:ext cx="1020278" cy="2050180"/>
          </a:xfrm>
        </p:spPr>
        <p:txBody>
          <a:bodyPr/>
          <a:lstStyle/>
          <a:p>
            <a:pPr>
              <a:defRPr/>
            </a:pPr>
            <a:fld id="{BF746479-5A54-43D8-9985-034223541E15}" type="datetime1">
              <a:rPr lang="en-GB" noProof="0">
                <a:solidFill>
                  <a:prstClr val="black">
                    <a:tint val="75000"/>
                  </a:prstClr>
                </a:solidFill>
                <a:latin typeface="Myriad Pro"/>
              </a:rPr>
              <a:pPr>
                <a:defRPr/>
              </a:pPr>
              <a:t>22/03/2026</a:t>
            </a:fld>
            <a:endParaRPr lang="en-GB" noProof="0" dirty="0">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sz="900" noProof="0">
                <a:solidFill>
                  <a:srgbClr val="898989"/>
                </a:solidFill>
              </a:rPr>
              <a:pPr fontAlgn="base">
                <a:spcBef>
                  <a:spcPct val="0"/>
                </a:spcBef>
                <a:spcAft>
                  <a:spcPct val="0"/>
                </a:spcAft>
                <a:buNone/>
              </a:pPr>
              <a:t>4</a:t>
            </a:fld>
            <a:endParaRPr lang="en-GB" sz="900" noProof="0" dirty="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01776" y="1536174"/>
            <a:ext cx="11342915" cy="5016758"/>
          </a:xfrm>
          <a:prstGeom prst="rect">
            <a:avLst/>
          </a:prstGeom>
          <a:noFill/>
        </p:spPr>
        <p:txBody>
          <a:bodyPr wrap="square">
            <a:spAutoFit/>
          </a:bodyPr>
          <a:lstStyle/>
          <a:p>
            <a:pPr lvl="1"/>
            <a:r>
              <a:rPr lang="en-GB" sz="2000" b="1" noProof="0" dirty="0"/>
              <a:t>What does problem solving mean?</a:t>
            </a:r>
          </a:p>
          <a:p>
            <a:pPr lvl="1"/>
            <a:r>
              <a:rPr lang="en-GB" sz="2000" noProof="0" dirty="0"/>
              <a:t>Problem solving can be described as overcoming an obstacle to achieve a goal or to solve an issue.</a:t>
            </a:r>
          </a:p>
          <a:p>
            <a:pPr lvl="1"/>
            <a:endParaRPr lang="en-GB" sz="2000" noProof="0" dirty="0"/>
          </a:p>
          <a:p>
            <a:pPr lvl="1"/>
            <a:r>
              <a:rPr lang="en-GB" sz="2000" b="1" noProof="0" dirty="0"/>
              <a:t>What does it involve in everyday practice?</a:t>
            </a:r>
          </a:p>
          <a:p>
            <a:pPr lvl="1"/>
            <a:r>
              <a:rPr lang="en-GB" sz="2000" noProof="0" dirty="0"/>
              <a:t>Problem-solving is something that can be done everyday, for example finding another way home when the bus or train is delayed, or when you start cooking and realise you don’t have a certain ingredient, so you have to figure out how to carry on without it.</a:t>
            </a:r>
          </a:p>
          <a:p>
            <a:pPr lvl="1"/>
            <a:endParaRPr lang="en-GB" sz="2000" noProof="0" dirty="0"/>
          </a:p>
          <a:p>
            <a:pPr lvl="1"/>
            <a:r>
              <a:rPr lang="en-GB" sz="2000" b="1" noProof="0" dirty="0"/>
              <a:t>Where and how you have developed this skill</a:t>
            </a:r>
          </a:p>
          <a:p>
            <a:pPr lvl="1"/>
            <a:r>
              <a:rPr lang="en-GB" sz="2000" noProof="0" dirty="0"/>
              <a:t>I have developed this skill both through my personal life and my academic studies.</a:t>
            </a:r>
            <a:r>
              <a:rPr lang="en-GB" sz="2000" dirty="0"/>
              <a:t> </a:t>
            </a:r>
          </a:p>
          <a:p>
            <a:pPr lvl="1"/>
            <a:r>
              <a:rPr lang="en-GB" sz="2000" dirty="0"/>
              <a:t>As an example:</a:t>
            </a:r>
            <a:endParaRPr lang="en-GB" sz="2000" noProof="0" dirty="0"/>
          </a:p>
          <a:p>
            <a:pPr lvl="1"/>
            <a:r>
              <a:rPr lang="en-US" sz="2000" dirty="0"/>
              <a:t>In my daily life, frequently face situations where I need to think quickly and calmly to changes. Where in studies, I have improved this skills by tackling challenging questions, completing assignments and learned how to approach problems step by step.</a:t>
            </a:r>
          </a:p>
          <a:p>
            <a:pPr lvl="1"/>
            <a:endParaRPr lang="en-GB" sz="2000" noProof="0" dirty="0">
              <a:solidFill>
                <a:srgbClr val="FF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251542" y="0"/>
            <a:ext cx="9206974" cy="1412472"/>
          </a:xfrm>
        </p:spPr>
        <p:txBody>
          <a:bodyPr/>
          <a:lstStyle/>
          <a:p>
            <a:pPr algn="ctr"/>
            <a:br>
              <a:rPr lang="en-GB" sz="2800" b="1" noProof="0" dirty="0"/>
            </a:br>
            <a:r>
              <a:rPr lang="en-GB" sz="2800" b="1" noProof="0" dirty="0"/>
              <a:t>Importance of problem solving in professional practice</a:t>
            </a:r>
            <a:endParaRPr lang="en-GB" sz="900" b="1" noProof="0"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noProof="0">
                <a:solidFill>
                  <a:prstClr val="black">
                    <a:tint val="75000"/>
                  </a:prstClr>
                </a:solidFill>
                <a:latin typeface="Myriad Pro"/>
              </a:rPr>
              <a:pPr>
                <a:defRPr/>
              </a:pPr>
              <a:t>22/03/2026</a:t>
            </a:fld>
            <a:endParaRPr lang="en-GB" noProof="0" dirty="0">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sz="900" noProof="0">
                <a:solidFill>
                  <a:srgbClr val="898989"/>
                </a:solidFill>
              </a:rPr>
              <a:pPr fontAlgn="base">
                <a:spcBef>
                  <a:spcPct val="0"/>
                </a:spcBef>
                <a:spcAft>
                  <a:spcPct val="0"/>
                </a:spcAft>
                <a:buNone/>
              </a:pPr>
              <a:t>5</a:t>
            </a:fld>
            <a:endParaRPr lang="en-GB" sz="900" noProof="0" dirty="0">
              <a:solidFill>
                <a:srgbClr val="898989"/>
              </a:solidFill>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1039586" y="1799046"/>
            <a:ext cx="8518071" cy="4424288"/>
          </a:xfrm>
          <a:prstGeom prst="rect">
            <a:avLst/>
          </a:prstGeom>
          <a:noFill/>
        </p:spPr>
        <p:txBody>
          <a:bodyPr wrap="square">
            <a:spAutoFit/>
          </a:bodyPr>
          <a:lstStyle/>
          <a:p>
            <a:r>
              <a:rPr lang="en-GB" sz="2000" b="1" noProof="0" dirty="0"/>
              <a:t>Why is this skill essential for people working in health and social care?</a:t>
            </a:r>
          </a:p>
          <a:p>
            <a:pPr marL="342900" indent="-342900">
              <a:buFont typeface="Arial" panose="020B0604020202020204" pitchFamily="34" charset="0"/>
              <a:buChar char="•"/>
            </a:pPr>
            <a:r>
              <a:rPr lang="en-GB" sz="2000" noProof="0" dirty="0"/>
              <a:t>Problem‑solving is a core skill in health and social care because staff constantly face unpredictable situations that require quick, safe, and well‑reasoned decisions. </a:t>
            </a:r>
          </a:p>
          <a:p>
            <a:pPr marL="342900" indent="-342900">
              <a:buFont typeface="Arial" panose="020B0604020202020204" pitchFamily="34" charset="0"/>
              <a:buChar char="•"/>
            </a:pPr>
            <a:endParaRPr lang="en-GB" sz="2000" noProof="0" dirty="0"/>
          </a:p>
          <a:p>
            <a:pPr marL="342900" indent="-342900">
              <a:buFont typeface="Arial" panose="020B0604020202020204" pitchFamily="34" charset="0"/>
              <a:buChar char="•"/>
            </a:pPr>
            <a:r>
              <a:rPr lang="en-GB" sz="2000" noProof="0" dirty="0"/>
              <a:t>According to Skills for Care, effective problem‑solving helps workers analyse issues, adapt to changing needs, and maintain high standards of safety and quality in care settings (Skills for Care, 2022). </a:t>
            </a:r>
          </a:p>
          <a:p>
            <a:pPr marL="342900" indent="-342900">
              <a:buFont typeface="Arial" panose="020B0604020202020204" pitchFamily="34" charset="0"/>
              <a:buChar char="•"/>
            </a:pPr>
            <a:endParaRPr lang="en-GB" sz="2000" noProof="0" dirty="0"/>
          </a:p>
          <a:p>
            <a:pPr marL="342900" indent="-342900">
              <a:buFont typeface="Arial" panose="020B0604020202020204" pitchFamily="34" charset="0"/>
              <a:buChar char="•"/>
            </a:pPr>
            <a:r>
              <a:rPr lang="en-GB" sz="2000" noProof="0" dirty="0"/>
              <a:t>This means that the ability to identify risks, think critically, and act appropriately is directly linked to protecting service users from harm.</a:t>
            </a:r>
          </a:p>
          <a:p>
            <a:endParaRPr lang="en-GB" sz="2000" noProof="0" dirty="0"/>
          </a:p>
          <a:p>
            <a:endParaRPr lang="en-GB" sz="1050" i="1" noProof="0" dirty="0"/>
          </a:p>
          <a:p>
            <a:endParaRPr lang="en-GB" sz="1100" noProof="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1A4333-9C67-E7A3-8717-60E59B81CA47}"/>
              </a:ext>
            </a:extLst>
          </p:cNvPr>
          <p:cNvSpPr>
            <a:spLocks noGrp="1"/>
          </p:cNvSpPr>
          <p:nvPr>
            <p:ph idx="1"/>
          </p:nvPr>
        </p:nvSpPr>
        <p:spPr>
          <a:xfrm>
            <a:off x="677334" y="1488613"/>
            <a:ext cx="8596668" cy="3880773"/>
          </a:xfrm>
        </p:spPr>
        <p:txBody>
          <a:bodyPr>
            <a:noAutofit/>
          </a:bodyPr>
          <a:lstStyle/>
          <a:p>
            <a:r>
              <a:rPr lang="en-GB" sz="2000" b="1" noProof="0" dirty="0"/>
              <a:t>How does it support safe and effective care and good quality outcomes for service users?</a:t>
            </a:r>
          </a:p>
          <a:p>
            <a:pPr>
              <a:buFont typeface="Arial" panose="020B0604020202020204" pitchFamily="34" charset="0"/>
              <a:buChar char="•"/>
            </a:pPr>
            <a:r>
              <a:rPr lang="en-GB" sz="2000" noProof="0" dirty="0"/>
              <a:t>Problem‑solving contributes to safe and effective care by enabling staff to recognise early signs of deterioration, respond to hazards, and prevent avoidable incidents.</a:t>
            </a:r>
          </a:p>
          <a:p>
            <a:pPr>
              <a:buFont typeface="Arial" panose="020B0604020202020204" pitchFamily="34" charset="0"/>
              <a:buChar char="•"/>
            </a:pPr>
            <a:r>
              <a:rPr lang="en-GB" sz="2000" noProof="0" dirty="0"/>
              <a:t>For example, the Care Quality Commission (CQC) highlights that services rated “Good” or “Outstanding” demonstrate strong decision‑making and proactive risk management, both of which rely heavily on problem‑solving skills (CQC, 2023). </a:t>
            </a:r>
          </a:p>
          <a:p>
            <a:pPr>
              <a:buFont typeface="Arial" panose="020B0604020202020204" pitchFamily="34" charset="0"/>
              <a:buChar char="•"/>
            </a:pPr>
            <a:r>
              <a:rPr lang="en-GB" sz="2000" noProof="0" dirty="0"/>
              <a:t>When staff can quickly identify issues, such as mobility risks, or communication breakdowns, they can take timely action that prevents harm. For example:</a:t>
            </a:r>
          </a:p>
          <a:p>
            <a:pPr marL="0" indent="0">
              <a:buNone/>
            </a:pPr>
            <a:r>
              <a:rPr lang="en-GB" sz="2000" dirty="0"/>
              <a:t>An elderly person refuses to eat food or medicine, it is important for a staff to explore the problem and instead of forcing meals, discover their cultural food preferences or improves menu for nutrition and well being.</a:t>
            </a:r>
            <a:endParaRPr lang="en-GB" sz="2000" noProof="0" dirty="0">
              <a:solidFill>
                <a:srgbClr val="FF0000"/>
              </a:solidFill>
            </a:endParaRPr>
          </a:p>
        </p:txBody>
      </p:sp>
      <p:sp>
        <p:nvSpPr>
          <p:cNvPr id="4" name="Date Placeholder 3">
            <a:extLst>
              <a:ext uri="{FF2B5EF4-FFF2-40B4-BE49-F238E27FC236}">
                <a16:creationId xmlns:a16="http://schemas.microsoft.com/office/drawing/2014/main" id="{20A37651-BE94-2856-8D81-4FB9FCF644F1}"/>
              </a:ext>
            </a:extLst>
          </p:cNvPr>
          <p:cNvSpPr>
            <a:spLocks noGrp="1"/>
          </p:cNvSpPr>
          <p:nvPr>
            <p:ph type="dt" sz="half" idx="10"/>
          </p:nvPr>
        </p:nvSpPr>
        <p:spPr/>
        <p:txBody>
          <a:bodyPr/>
          <a:lstStyle/>
          <a:p>
            <a:pPr>
              <a:defRPr/>
            </a:pPr>
            <a:fld id="{30226994-B490-4403-8CE4-43D4FD570BBD}" type="datetime1">
              <a:rPr lang="en-GB" noProof="0" smtClean="0"/>
              <a:pPr>
                <a:defRPr/>
              </a:pPr>
              <a:t>22/03/2026</a:t>
            </a:fld>
            <a:endParaRPr lang="en-GB" noProof="0" dirty="0"/>
          </a:p>
        </p:txBody>
      </p:sp>
      <p:sp>
        <p:nvSpPr>
          <p:cNvPr id="5" name="Slide Number Placeholder 4">
            <a:extLst>
              <a:ext uri="{FF2B5EF4-FFF2-40B4-BE49-F238E27FC236}">
                <a16:creationId xmlns:a16="http://schemas.microsoft.com/office/drawing/2014/main" id="{D17CEE38-756C-9232-59DF-FD76271B871F}"/>
              </a:ext>
            </a:extLst>
          </p:cNvPr>
          <p:cNvSpPr>
            <a:spLocks noGrp="1"/>
          </p:cNvSpPr>
          <p:nvPr>
            <p:ph type="sldNum" sz="quarter" idx="12"/>
          </p:nvPr>
        </p:nvSpPr>
        <p:spPr/>
        <p:txBody>
          <a:bodyPr/>
          <a:lstStyle/>
          <a:p>
            <a:pPr>
              <a:defRPr/>
            </a:pPr>
            <a:fld id="{9AFB928A-D6AD-4F2A-B2DD-923741E90643}" type="slidenum">
              <a:rPr lang="en-GB" noProof="0" smtClean="0"/>
              <a:pPr>
                <a:defRPr/>
              </a:pPr>
              <a:t>6</a:t>
            </a:fld>
            <a:endParaRPr lang="en-GB" noProof="0" dirty="0"/>
          </a:p>
        </p:txBody>
      </p:sp>
      <p:sp>
        <p:nvSpPr>
          <p:cNvPr id="11" name="TextBox 10">
            <a:extLst>
              <a:ext uri="{FF2B5EF4-FFF2-40B4-BE49-F238E27FC236}">
                <a16:creationId xmlns:a16="http://schemas.microsoft.com/office/drawing/2014/main" id="{3032C1AE-864E-B4C9-1AFC-E4F199DE5EB2}"/>
              </a:ext>
            </a:extLst>
          </p:cNvPr>
          <p:cNvSpPr txBox="1"/>
          <p:nvPr/>
        </p:nvSpPr>
        <p:spPr>
          <a:xfrm>
            <a:off x="2332265" y="295833"/>
            <a:ext cx="6101442" cy="954107"/>
          </a:xfrm>
          <a:prstGeom prst="rect">
            <a:avLst/>
          </a:prstGeom>
          <a:noFill/>
        </p:spPr>
        <p:txBody>
          <a:bodyPr wrap="square">
            <a:spAutoFit/>
          </a:bodyPr>
          <a:lstStyle/>
          <a:p>
            <a:pPr algn="ctr"/>
            <a:r>
              <a:rPr kumimoji="0" lang="en-GB" sz="2800" b="1" i="0" u="none" strike="noStrike" kern="1200" cap="none" spc="0" normalizeH="0" baseline="0" noProof="0" dirty="0">
                <a:ln>
                  <a:noFill/>
                </a:ln>
                <a:solidFill>
                  <a:srgbClr val="A5B592"/>
                </a:solidFill>
                <a:effectLst/>
                <a:uLnTx/>
                <a:uFillTx/>
                <a:latin typeface="Trebuchet MS" panose="020B0603020202020204"/>
                <a:ea typeface="+mj-ea"/>
                <a:cs typeface="+mj-cs"/>
              </a:rPr>
              <a:t>Importance of problem solving in professional practice</a:t>
            </a:r>
            <a:endParaRPr lang="en-GB" noProof="0" dirty="0"/>
          </a:p>
        </p:txBody>
      </p:sp>
    </p:spTree>
    <p:extLst>
      <p:ext uri="{BB962C8B-B14F-4D97-AF65-F5344CB8AC3E}">
        <p14:creationId xmlns:p14="http://schemas.microsoft.com/office/powerpoint/2010/main" val="3084382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582D39-14B4-8E70-D241-A466D69B80CD}"/>
              </a:ext>
            </a:extLst>
          </p:cNvPr>
          <p:cNvSpPr>
            <a:spLocks noGrp="1"/>
          </p:cNvSpPr>
          <p:nvPr>
            <p:ph idx="1"/>
          </p:nvPr>
        </p:nvSpPr>
        <p:spPr>
          <a:xfrm>
            <a:off x="349685" y="1084419"/>
            <a:ext cx="8924317" cy="4184760"/>
          </a:xfrm>
        </p:spPr>
        <p:txBody>
          <a:bodyPr>
            <a:noAutofit/>
          </a:bodyPr>
          <a:lstStyle/>
          <a:p>
            <a:pPr marL="0" indent="0">
              <a:buNone/>
            </a:pPr>
            <a:r>
              <a:rPr lang="en-GB" sz="2000" b="1" noProof="0" dirty="0"/>
              <a:t>Explain how your chosen skill benefits service users / patients, staff and colleagues and the organisation </a:t>
            </a:r>
          </a:p>
          <a:p>
            <a:pPr marL="0" indent="0">
              <a:buNone/>
            </a:pPr>
            <a:r>
              <a:rPr lang="en-GB" sz="2000" noProof="0" dirty="0"/>
              <a:t>For </a:t>
            </a:r>
            <a:r>
              <a:rPr lang="en-GB" sz="2000" b="1" noProof="0" dirty="0"/>
              <a:t>service users</a:t>
            </a:r>
            <a:r>
              <a:rPr lang="en-GB" sz="2000" noProof="0" dirty="0"/>
              <a:t>, effective problem‑solving means risks are identified early, needs are met promptly, and care is adapted when their condition changes. This leads to better safety and improved wellbeing, which aligns with NHS England’s focus on person‑centred, proactive care. </a:t>
            </a:r>
          </a:p>
          <a:p>
            <a:pPr marL="0" indent="0">
              <a:buNone/>
            </a:pPr>
            <a:r>
              <a:rPr lang="en-GB" sz="2000" b="1" noProof="0" dirty="0"/>
              <a:t>Staff and colleagues </a:t>
            </a:r>
            <a:r>
              <a:rPr lang="en-GB" sz="2000" noProof="0" dirty="0"/>
              <a:t>benefit because good problem‑solving reduces stress, prevents communication errors, and strengthens teamwork, helping teams work more confidently and consistently (Health Education England, 2021). </a:t>
            </a:r>
          </a:p>
          <a:p>
            <a:pPr marL="0" indent="0">
              <a:buNone/>
            </a:pPr>
            <a:r>
              <a:rPr lang="en-GB" sz="2000" noProof="0" dirty="0"/>
              <a:t>At an </a:t>
            </a:r>
            <a:r>
              <a:rPr lang="en-GB" sz="2000" b="1" noProof="0" dirty="0"/>
              <a:t>organisational level</a:t>
            </a:r>
            <a:r>
              <a:rPr lang="en-GB" sz="2000" noProof="0" dirty="0"/>
              <a:t>, strong problem‑solving contributes to fewer incidents, better regulatory compliance, and higher‑quality outcomes.</a:t>
            </a:r>
          </a:p>
          <a:p>
            <a:pPr marL="0" indent="0">
              <a:buNone/>
            </a:pPr>
            <a:r>
              <a:rPr lang="en-US" sz="2000" dirty="0"/>
              <a:t>For example: On a ward, if there is a pattern of patient falls, than staff should work together to find the cause such as poor lighting or missing mobility aids and fix it. In this way, it will prevent more falls, keep patients safe as well as helps meet standards set by the care quality commission.</a:t>
            </a:r>
          </a:p>
          <a:p>
            <a:pPr marL="0" indent="0">
              <a:buNone/>
            </a:pPr>
            <a:endParaRPr lang="en-GB" sz="2000" noProof="0" dirty="0">
              <a:solidFill>
                <a:srgbClr val="FF0000"/>
              </a:solidFill>
            </a:endParaRPr>
          </a:p>
          <a:p>
            <a:pPr marL="0" indent="0">
              <a:buNone/>
            </a:pPr>
            <a:r>
              <a:rPr lang="en-GB" sz="2000" noProof="0" dirty="0"/>
              <a:t> </a:t>
            </a:r>
          </a:p>
        </p:txBody>
      </p:sp>
      <p:sp>
        <p:nvSpPr>
          <p:cNvPr id="4" name="Date Placeholder 3">
            <a:extLst>
              <a:ext uri="{FF2B5EF4-FFF2-40B4-BE49-F238E27FC236}">
                <a16:creationId xmlns:a16="http://schemas.microsoft.com/office/drawing/2014/main" id="{00CE2132-5107-D475-7CFA-E133199AB32D}"/>
              </a:ext>
            </a:extLst>
          </p:cNvPr>
          <p:cNvSpPr>
            <a:spLocks noGrp="1"/>
          </p:cNvSpPr>
          <p:nvPr>
            <p:ph type="dt" sz="half" idx="10"/>
          </p:nvPr>
        </p:nvSpPr>
        <p:spPr/>
        <p:txBody>
          <a:bodyPr/>
          <a:lstStyle/>
          <a:p>
            <a:pPr>
              <a:defRPr/>
            </a:pPr>
            <a:endParaRPr lang="en-GB" noProof="0" dirty="0"/>
          </a:p>
        </p:txBody>
      </p:sp>
      <p:sp>
        <p:nvSpPr>
          <p:cNvPr id="5" name="Slide Number Placeholder 4">
            <a:extLst>
              <a:ext uri="{FF2B5EF4-FFF2-40B4-BE49-F238E27FC236}">
                <a16:creationId xmlns:a16="http://schemas.microsoft.com/office/drawing/2014/main" id="{A5CFAA67-D876-6C56-F55D-BEFF6A68B7DF}"/>
              </a:ext>
            </a:extLst>
          </p:cNvPr>
          <p:cNvSpPr>
            <a:spLocks noGrp="1"/>
          </p:cNvSpPr>
          <p:nvPr>
            <p:ph type="sldNum" sz="quarter" idx="12"/>
          </p:nvPr>
        </p:nvSpPr>
        <p:spPr/>
        <p:txBody>
          <a:bodyPr/>
          <a:lstStyle/>
          <a:p>
            <a:pPr>
              <a:defRPr/>
            </a:pPr>
            <a:fld id="{9AFB928A-D6AD-4F2A-B2DD-923741E90643}" type="slidenum">
              <a:rPr lang="en-GB" noProof="0" smtClean="0"/>
              <a:pPr>
                <a:defRPr/>
              </a:pPr>
              <a:t>7</a:t>
            </a:fld>
            <a:endParaRPr lang="en-GB" noProof="0" dirty="0"/>
          </a:p>
        </p:txBody>
      </p:sp>
      <p:sp>
        <p:nvSpPr>
          <p:cNvPr id="9" name="TextBox 8">
            <a:extLst>
              <a:ext uri="{FF2B5EF4-FFF2-40B4-BE49-F238E27FC236}">
                <a16:creationId xmlns:a16="http://schemas.microsoft.com/office/drawing/2014/main" id="{7EDFAEDC-195B-E0F8-B405-457E80C29935}"/>
              </a:ext>
            </a:extLst>
          </p:cNvPr>
          <p:cNvSpPr txBox="1"/>
          <p:nvPr/>
        </p:nvSpPr>
        <p:spPr>
          <a:xfrm>
            <a:off x="2288722" y="230519"/>
            <a:ext cx="6101442" cy="954107"/>
          </a:xfrm>
          <a:prstGeom prst="rect">
            <a:avLst/>
          </a:prstGeom>
          <a:noFill/>
        </p:spPr>
        <p:txBody>
          <a:bodyPr wrap="square">
            <a:spAutoFit/>
          </a:bodyPr>
          <a:lstStyle/>
          <a:p>
            <a:pPr algn="ctr"/>
            <a:r>
              <a:rPr kumimoji="0" lang="en-GB" sz="2800" b="1" i="0" u="none" strike="noStrike" kern="1200" cap="none" spc="0" normalizeH="0" baseline="0" noProof="0" dirty="0">
                <a:ln>
                  <a:noFill/>
                </a:ln>
                <a:solidFill>
                  <a:srgbClr val="A5B592"/>
                </a:solidFill>
                <a:effectLst/>
                <a:uLnTx/>
                <a:uFillTx/>
                <a:latin typeface="Trebuchet MS" panose="020B0603020202020204"/>
                <a:ea typeface="+mj-ea"/>
                <a:cs typeface="+mj-cs"/>
              </a:rPr>
              <a:t>Importance of problem solving in professional practice</a:t>
            </a:r>
            <a:endParaRPr lang="en-GB" noProof="0" dirty="0"/>
          </a:p>
        </p:txBody>
      </p:sp>
    </p:spTree>
    <p:extLst>
      <p:ext uri="{BB962C8B-B14F-4D97-AF65-F5344CB8AC3E}">
        <p14:creationId xmlns:p14="http://schemas.microsoft.com/office/powerpoint/2010/main" val="1685641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2464622" y="0"/>
            <a:ext cx="8229600" cy="1143000"/>
          </a:xfrm>
        </p:spPr>
        <p:txBody>
          <a:bodyPr/>
          <a:lstStyle/>
          <a:p>
            <a:br>
              <a:rPr lang="en-GB" sz="2800" b="1" noProof="0" dirty="0"/>
            </a:br>
            <a:r>
              <a:rPr lang="en-GB" sz="2800" b="1" noProof="0" dirty="0"/>
              <a:t>Model: The Fishbone Diagram</a:t>
            </a:r>
          </a:p>
        </p:txBody>
      </p:sp>
      <p:pic>
        <p:nvPicPr>
          <p:cNvPr id="6" name="Content Placeholder 5">
            <a:extLst>
              <a:ext uri="{FF2B5EF4-FFF2-40B4-BE49-F238E27FC236}">
                <a16:creationId xmlns:a16="http://schemas.microsoft.com/office/drawing/2014/main" id="{3E96E5F4-0342-8A18-2B20-530648CC02B5}"/>
              </a:ext>
            </a:extLst>
          </p:cNvPr>
          <p:cNvPicPr>
            <a:picLocks noGrp="1" noChangeAspect="1"/>
          </p:cNvPicPr>
          <p:nvPr>
            <p:ph idx="1"/>
          </p:nvPr>
        </p:nvPicPr>
        <p:blipFill>
          <a:blip r:embed="rId2"/>
          <a:srcRect l="7269" t="27353" r="8281"/>
          <a:stretch>
            <a:fillRect/>
          </a:stretch>
        </p:blipFill>
        <p:spPr>
          <a:xfrm>
            <a:off x="1412421" y="3734644"/>
            <a:ext cx="5167001" cy="2737313"/>
          </a:xfrm>
          <a:prstGeom prst="rect">
            <a:avLst/>
          </a:prstGeom>
        </p:spPr>
      </p:pic>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noProof="0" smtClean="0"/>
              <a:pPr>
                <a:defRPr/>
              </a:pPr>
              <a:t>8</a:t>
            </a:fld>
            <a:endParaRPr lang="en-GB" noProof="0" dirty="0"/>
          </a:p>
        </p:txBody>
      </p:sp>
      <p:sp>
        <p:nvSpPr>
          <p:cNvPr id="8" name="TextBox 7">
            <a:extLst>
              <a:ext uri="{FF2B5EF4-FFF2-40B4-BE49-F238E27FC236}">
                <a16:creationId xmlns:a16="http://schemas.microsoft.com/office/drawing/2014/main" id="{27D92937-3612-9B78-6779-1AB0E32AE382}"/>
              </a:ext>
            </a:extLst>
          </p:cNvPr>
          <p:cNvSpPr txBox="1"/>
          <p:nvPr/>
        </p:nvSpPr>
        <p:spPr>
          <a:xfrm>
            <a:off x="372836" y="1271511"/>
            <a:ext cx="6101442" cy="2246769"/>
          </a:xfrm>
          <a:prstGeom prst="rect">
            <a:avLst/>
          </a:prstGeom>
          <a:noFill/>
        </p:spPr>
        <p:txBody>
          <a:bodyPr wrap="square">
            <a:spAutoFit/>
          </a:bodyPr>
          <a:lstStyle/>
          <a:p>
            <a:pPr>
              <a:buNone/>
            </a:pPr>
            <a:r>
              <a:rPr lang="en-GB" sz="2000" b="1" noProof="0" dirty="0"/>
              <a:t>What is this model?</a:t>
            </a:r>
          </a:p>
          <a:p>
            <a:pPr>
              <a:buNone/>
            </a:pPr>
            <a:r>
              <a:rPr lang="en-GB" sz="2000" noProof="0" dirty="0"/>
              <a:t>The Fishbone Diagram is a problem‑solving tool used to identify the </a:t>
            </a:r>
            <a:r>
              <a:rPr lang="en-GB" sz="2000" i="1" noProof="0" dirty="0"/>
              <a:t>root causes</a:t>
            </a:r>
            <a:r>
              <a:rPr lang="en-GB" sz="2000" noProof="0" dirty="0"/>
              <a:t> of an issue rather than just treating the symptoms. </a:t>
            </a:r>
          </a:p>
          <a:p>
            <a:pPr>
              <a:buNone/>
            </a:pPr>
            <a:r>
              <a:rPr lang="en-GB" sz="2000" noProof="0" dirty="0"/>
              <a:t>It helps teams break down complex problems into clear categories so they can understand what is really causing the situation.</a:t>
            </a:r>
          </a:p>
        </p:txBody>
      </p:sp>
      <p:sp>
        <p:nvSpPr>
          <p:cNvPr id="10" name="TextBox 9">
            <a:extLst>
              <a:ext uri="{FF2B5EF4-FFF2-40B4-BE49-F238E27FC236}">
                <a16:creationId xmlns:a16="http://schemas.microsoft.com/office/drawing/2014/main" id="{12E13C36-3287-8CE4-6BC2-DA281877D16F}"/>
              </a:ext>
            </a:extLst>
          </p:cNvPr>
          <p:cNvSpPr txBox="1"/>
          <p:nvPr/>
        </p:nvSpPr>
        <p:spPr>
          <a:xfrm>
            <a:off x="6866163" y="3975262"/>
            <a:ext cx="3061608" cy="2031325"/>
          </a:xfrm>
          <a:prstGeom prst="rect">
            <a:avLst/>
          </a:prstGeom>
          <a:noFill/>
        </p:spPr>
        <p:txBody>
          <a:bodyPr wrap="square">
            <a:spAutoFit/>
          </a:bodyPr>
          <a:lstStyle/>
          <a:p>
            <a:pPr>
              <a:buNone/>
            </a:pPr>
            <a:r>
              <a:rPr lang="en-GB" sz="1800" b="1" noProof="0" dirty="0"/>
              <a:t>Key components of the model</a:t>
            </a:r>
          </a:p>
          <a:p>
            <a:pPr>
              <a:buNone/>
            </a:pPr>
            <a:r>
              <a:rPr lang="en-GB" sz="1800" noProof="0" dirty="0"/>
              <a:t>The diagram looks like a fish skeleton, with the “head” representing the problem and the “bones” showing possible causes. </a:t>
            </a:r>
          </a:p>
        </p:txBody>
      </p:sp>
    </p:spTree>
    <p:extLst>
      <p:ext uri="{BB962C8B-B14F-4D97-AF65-F5344CB8AC3E}">
        <p14:creationId xmlns:p14="http://schemas.microsoft.com/office/powerpoint/2010/main" val="1663974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6A07B-C6BA-3E2C-B2AB-C1C020C1F1CB}"/>
              </a:ext>
            </a:extLst>
          </p:cNvPr>
          <p:cNvSpPr>
            <a:spLocks noGrp="1"/>
          </p:cNvSpPr>
          <p:nvPr>
            <p:ph type="title"/>
          </p:nvPr>
        </p:nvSpPr>
        <p:spPr/>
        <p:txBody>
          <a:bodyPr>
            <a:normAutofit fontScale="90000"/>
          </a:bodyPr>
          <a:lstStyle/>
          <a:p>
            <a:r>
              <a:rPr lang="en-GB" b="1" noProof="0" dirty="0"/>
              <a:t>How the Fishbone Diagram supports good practice in health and social care</a:t>
            </a:r>
            <a:br>
              <a:rPr lang="en-GB" noProof="0" dirty="0"/>
            </a:br>
            <a:endParaRPr lang="en-GB" noProof="0" dirty="0"/>
          </a:p>
        </p:txBody>
      </p:sp>
      <p:sp>
        <p:nvSpPr>
          <p:cNvPr id="3" name="Content Placeholder 2">
            <a:extLst>
              <a:ext uri="{FF2B5EF4-FFF2-40B4-BE49-F238E27FC236}">
                <a16:creationId xmlns:a16="http://schemas.microsoft.com/office/drawing/2014/main" id="{BFB74A66-502A-0A7E-B18F-AB5F888AD559}"/>
              </a:ext>
            </a:extLst>
          </p:cNvPr>
          <p:cNvSpPr>
            <a:spLocks noGrp="1"/>
          </p:cNvSpPr>
          <p:nvPr>
            <p:ph idx="1"/>
          </p:nvPr>
        </p:nvSpPr>
        <p:spPr/>
        <p:txBody>
          <a:bodyPr>
            <a:normAutofit fontScale="92500" lnSpcReduction="10000"/>
          </a:bodyPr>
          <a:lstStyle/>
          <a:p>
            <a:pPr marL="0" indent="0">
              <a:buNone/>
            </a:pPr>
            <a:r>
              <a:rPr lang="en-GB" sz="2200" noProof="0" dirty="0"/>
              <a:t>The Fishbone Diagram helps professionals use problem‑solving effectively because it:</a:t>
            </a:r>
          </a:p>
          <a:p>
            <a:pPr marL="0" indent="0">
              <a:buNone/>
            </a:pPr>
            <a:r>
              <a:rPr lang="en-GB" sz="2200" noProof="0" dirty="0"/>
              <a:t>✔️ </a:t>
            </a:r>
            <a:r>
              <a:rPr lang="en-GB" sz="2200" b="1" noProof="0" dirty="0"/>
              <a:t>Encourages a structured, evidence‑based approach</a:t>
            </a:r>
          </a:p>
          <a:p>
            <a:r>
              <a:rPr lang="en-GB" sz="2200" noProof="0" dirty="0"/>
              <a:t>Instead of guessing, staff systematically explore all potential causes. This reduces the risk of missing important safety issues.</a:t>
            </a:r>
          </a:p>
          <a:p>
            <a:pPr marL="0" indent="0">
              <a:buNone/>
            </a:pPr>
            <a:r>
              <a:rPr lang="en-GB" sz="2200" noProof="0" dirty="0"/>
              <a:t>✔️ </a:t>
            </a:r>
            <a:r>
              <a:rPr lang="en-GB" sz="2200" b="1" noProof="0" dirty="0"/>
              <a:t>Improves teamwork and communication</a:t>
            </a:r>
          </a:p>
          <a:p>
            <a:r>
              <a:rPr lang="en-GB" sz="2200" noProof="0" dirty="0"/>
              <a:t>The model is often used in group discussions, helping staff share observations and understand different perspectives.</a:t>
            </a:r>
          </a:p>
          <a:p>
            <a:pPr marL="0" indent="0">
              <a:buNone/>
            </a:pPr>
            <a:r>
              <a:rPr lang="en-GB" sz="2200" noProof="0" dirty="0"/>
              <a:t>✔️ </a:t>
            </a:r>
            <a:r>
              <a:rPr lang="en-GB" sz="2200" b="1" noProof="0" dirty="0"/>
              <a:t>Supports safer, higher‑quality care</a:t>
            </a:r>
          </a:p>
          <a:p>
            <a:r>
              <a:rPr lang="en-GB" sz="2200" noProof="0" dirty="0"/>
              <a:t>By identifying the </a:t>
            </a:r>
            <a:r>
              <a:rPr lang="en-GB" sz="2200" i="1" noProof="0" dirty="0"/>
              <a:t>true</a:t>
            </a:r>
            <a:r>
              <a:rPr lang="en-GB" sz="2200" noProof="0" dirty="0"/>
              <a:t> cause of a problem, staff can implement targeted solutions that prevent the issue from happening again.</a:t>
            </a:r>
          </a:p>
          <a:p>
            <a:endParaRPr lang="en-GB" noProof="0" dirty="0"/>
          </a:p>
        </p:txBody>
      </p:sp>
      <p:sp>
        <p:nvSpPr>
          <p:cNvPr id="4" name="Date Placeholder 3">
            <a:extLst>
              <a:ext uri="{FF2B5EF4-FFF2-40B4-BE49-F238E27FC236}">
                <a16:creationId xmlns:a16="http://schemas.microsoft.com/office/drawing/2014/main" id="{C23FF214-5A57-AE98-8E51-6AE201C27A4D}"/>
              </a:ext>
            </a:extLst>
          </p:cNvPr>
          <p:cNvSpPr>
            <a:spLocks noGrp="1"/>
          </p:cNvSpPr>
          <p:nvPr>
            <p:ph type="dt" sz="half" idx="10"/>
          </p:nvPr>
        </p:nvSpPr>
        <p:spPr/>
        <p:txBody>
          <a:bodyPr/>
          <a:lstStyle/>
          <a:p>
            <a:pPr>
              <a:defRPr/>
            </a:pPr>
            <a:fld id="{30226994-B490-4403-8CE4-43D4FD570BBD}" type="datetime1">
              <a:rPr lang="en-GB" noProof="0" smtClean="0"/>
              <a:pPr>
                <a:defRPr/>
              </a:pPr>
              <a:t>22/03/2026</a:t>
            </a:fld>
            <a:endParaRPr lang="en-GB" noProof="0" dirty="0"/>
          </a:p>
        </p:txBody>
      </p:sp>
      <p:sp>
        <p:nvSpPr>
          <p:cNvPr id="5" name="Slide Number Placeholder 4">
            <a:extLst>
              <a:ext uri="{FF2B5EF4-FFF2-40B4-BE49-F238E27FC236}">
                <a16:creationId xmlns:a16="http://schemas.microsoft.com/office/drawing/2014/main" id="{A02DAD56-B1DE-A2C5-D074-C6FC5C77CF31}"/>
              </a:ext>
            </a:extLst>
          </p:cNvPr>
          <p:cNvSpPr>
            <a:spLocks noGrp="1"/>
          </p:cNvSpPr>
          <p:nvPr>
            <p:ph type="sldNum" sz="quarter" idx="12"/>
          </p:nvPr>
        </p:nvSpPr>
        <p:spPr/>
        <p:txBody>
          <a:bodyPr/>
          <a:lstStyle/>
          <a:p>
            <a:pPr>
              <a:defRPr/>
            </a:pPr>
            <a:fld id="{9AFB928A-D6AD-4F2A-B2DD-923741E90643}" type="slidenum">
              <a:rPr lang="en-GB" noProof="0" smtClean="0"/>
              <a:pPr>
                <a:defRPr/>
              </a:pPr>
              <a:t>9</a:t>
            </a:fld>
            <a:endParaRPr lang="en-GB" noProof="0" dirty="0"/>
          </a:p>
        </p:txBody>
      </p:sp>
    </p:spTree>
    <p:extLst>
      <p:ext uri="{BB962C8B-B14F-4D97-AF65-F5344CB8AC3E}">
        <p14:creationId xmlns:p14="http://schemas.microsoft.com/office/powerpoint/2010/main" val="2003335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416140" y="451513"/>
            <a:ext cx="8229600" cy="797260"/>
          </a:xfrm>
        </p:spPr>
        <p:txBody>
          <a:bodyPr>
            <a:normAutofit fontScale="90000"/>
          </a:bodyPr>
          <a:lstStyle/>
          <a:p>
            <a:r>
              <a:rPr lang="en-GB" b="1" noProof="0" dirty="0"/>
              <a:t>Applying this skill in practice</a:t>
            </a:r>
            <a:br>
              <a:rPr lang="en-GB" sz="2800" noProof="0" dirty="0"/>
            </a:br>
            <a:endParaRPr lang="en-GB" sz="2800" b="1" noProof="0"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555627" y="1072809"/>
            <a:ext cx="9220233" cy="5611019"/>
          </a:xfrm>
        </p:spPr>
        <p:txBody>
          <a:bodyPr>
            <a:normAutofit/>
          </a:bodyPr>
          <a:lstStyle/>
          <a:p>
            <a:pPr marL="0" indent="0">
              <a:buNone/>
            </a:pPr>
            <a:r>
              <a:rPr lang="en-GB" sz="1600" b="1" noProof="0" dirty="0"/>
              <a:t>Job role and setting:</a:t>
            </a:r>
          </a:p>
          <a:p>
            <a:pPr marL="0" indent="0">
              <a:buNone/>
            </a:pPr>
            <a:r>
              <a:rPr lang="en-GB" sz="1600" noProof="0" dirty="0"/>
              <a:t>Care Worker – Residential Care Home for Older Adults</a:t>
            </a:r>
          </a:p>
          <a:p>
            <a:pPr marL="0" indent="0">
              <a:buNone/>
            </a:pPr>
            <a:r>
              <a:rPr lang="en-GB" sz="1600" b="1" noProof="0" dirty="0"/>
              <a:t>Situation:</a:t>
            </a:r>
          </a:p>
          <a:p>
            <a:pPr marL="0" indent="0">
              <a:buNone/>
            </a:pPr>
            <a:r>
              <a:rPr lang="en-GB" sz="1600" noProof="0" dirty="0"/>
              <a:t>During the morning routine, a care worker notices that a resident who normally walks independently is suddenly unsteady, confused, and refusing breakfast. This is unusual for them and could indicate a health concern such as infection, dehydration, or a reaction to medication.</a:t>
            </a:r>
          </a:p>
          <a:p>
            <a:pPr marL="0" indent="0">
              <a:buNone/>
            </a:pPr>
            <a:r>
              <a:rPr lang="en-GB" sz="1600" b="1" noProof="0" dirty="0"/>
              <a:t>How problem-solving is used:</a:t>
            </a:r>
          </a:p>
          <a:p>
            <a:r>
              <a:rPr lang="en-GB" sz="1600" noProof="0" dirty="0"/>
              <a:t>Identify the problem by recognising the change in behaviour and mobility.</a:t>
            </a:r>
          </a:p>
          <a:p>
            <a:r>
              <a:rPr lang="en-GB" sz="1600" noProof="0" dirty="0"/>
              <a:t>Gather information by checking when the resident last ate, drank, or took medication, and asking simple questions to assess orientation.</a:t>
            </a:r>
          </a:p>
          <a:p>
            <a:r>
              <a:rPr lang="en-GB" sz="1600" noProof="0" dirty="0"/>
              <a:t>Considers possible causes such as infection, low blood sugar, pain, or a fall.</a:t>
            </a:r>
          </a:p>
          <a:p>
            <a:r>
              <a:rPr lang="en-GB" sz="1600" noProof="0" dirty="0"/>
              <a:t>Takes appropriate action by reporting concerns to the senior carer or nurse, documenting observations, and staying with the resident to ensure safety.</a:t>
            </a:r>
          </a:p>
          <a:p>
            <a:r>
              <a:rPr lang="en-GB" sz="1600" noProof="0" dirty="0"/>
              <a:t>Follows procedures such as completing an incident or wellbeing report and monitoring the resident closely.</a:t>
            </a:r>
          </a:p>
          <a:p>
            <a:pPr marL="0" indent="0">
              <a:buNone/>
            </a:pPr>
            <a:endParaRPr lang="en-GB" sz="400" noProof="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noProof="0" smtClean="0"/>
              <a:pPr>
                <a:defRPr/>
              </a:pPr>
              <a:t>22/03/2026</a:t>
            </a:fld>
            <a:endParaRPr lang="en-GB" noProof="0" dirty="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noProof="0" smtClean="0"/>
              <a:pPr>
                <a:defRPr/>
              </a:pPr>
              <a:t>10</a:t>
            </a:fld>
            <a:endParaRPr lang="en-GB" noProof="0" dirty="0"/>
          </a:p>
        </p:txBody>
      </p:sp>
    </p:spTree>
    <p:extLst>
      <p:ext uri="{BB962C8B-B14F-4D97-AF65-F5344CB8AC3E}">
        <p14:creationId xmlns:p14="http://schemas.microsoft.com/office/powerpoint/2010/main" val="155728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B275A-4533-5CF3-A8ED-D9A6CC3FD0F3}"/>
              </a:ext>
            </a:extLst>
          </p:cNvPr>
          <p:cNvSpPr>
            <a:spLocks noGrp="1"/>
          </p:cNvSpPr>
          <p:nvPr>
            <p:ph type="title"/>
          </p:nvPr>
        </p:nvSpPr>
        <p:spPr/>
        <p:txBody>
          <a:bodyPr/>
          <a:lstStyle/>
          <a:p>
            <a:r>
              <a:rPr lang="en-GB" b="1" noProof="0" dirty="0"/>
              <a:t>Applying this skill in practice</a:t>
            </a:r>
            <a:endParaRPr lang="en-GB" noProof="0" dirty="0"/>
          </a:p>
        </p:txBody>
      </p:sp>
      <p:sp>
        <p:nvSpPr>
          <p:cNvPr id="3" name="Content Placeholder 2">
            <a:extLst>
              <a:ext uri="{FF2B5EF4-FFF2-40B4-BE49-F238E27FC236}">
                <a16:creationId xmlns:a16="http://schemas.microsoft.com/office/drawing/2014/main" id="{6EC082F6-4F2E-FFDC-6ECA-56FAEF958D77}"/>
              </a:ext>
            </a:extLst>
          </p:cNvPr>
          <p:cNvSpPr>
            <a:spLocks noGrp="1"/>
          </p:cNvSpPr>
          <p:nvPr>
            <p:ph idx="1"/>
          </p:nvPr>
        </p:nvSpPr>
        <p:spPr>
          <a:xfrm>
            <a:off x="677334" y="1779589"/>
            <a:ext cx="8596668" cy="3880773"/>
          </a:xfrm>
        </p:spPr>
        <p:txBody>
          <a:bodyPr>
            <a:normAutofit fontScale="92500" lnSpcReduction="20000"/>
          </a:bodyPr>
          <a:lstStyle/>
          <a:p>
            <a:pPr marL="0" indent="0">
              <a:buNone/>
            </a:pPr>
            <a:r>
              <a:rPr lang="en-GB" sz="2200" b="1" noProof="0" dirty="0"/>
              <a:t>How the skill guides their actions</a:t>
            </a:r>
          </a:p>
          <a:p>
            <a:pPr>
              <a:buFont typeface="Arial" panose="020B0604020202020204" pitchFamily="34" charset="0"/>
              <a:buChar char="•"/>
            </a:pPr>
            <a:r>
              <a:rPr lang="en-GB" sz="2200" noProof="0" dirty="0"/>
              <a:t>Problem‑solving helps the care worker:</a:t>
            </a:r>
          </a:p>
          <a:p>
            <a:pPr>
              <a:buFont typeface="Arial" panose="020B0604020202020204" pitchFamily="34" charset="0"/>
              <a:buChar char="•"/>
            </a:pPr>
            <a:r>
              <a:rPr lang="en-GB" sz="2200" noProof="0" dirty="0"/>
              <a:t>Stay calm and think logically rather than assuming the resident is “just having a bad day.”</a:t>
            </a:r>
          </a:p>
          <a:p>
            <a:pPr>
              <a:buFont typeface="Arial" panose="020B0604020202020204" pitchFamily="34" charset="0"/>
              <a:buChar char="•"/>
            </a:pPr>
            <a:r>
              <a:rPr lang="en-GB" sz="2200" noProof="0" dirty="0"/>
              <a:t>Follow safeguarding and escalation procedures correctly.</a:t>
            </a:r>
          </a:p>
          <a:p>
            <a:pPr>
              <a:buFont typeface="Arial" panose="020B0604020202020204" pitchFamily="34" charset="0"/>
              <a:buChar char="•"/>
            </a:pPr>
            <a:r>
              <a:rPr lang="en-GB" sz="2200" noProof="0" dirty="0"/>
              <a:t>Make decisions based on evidence (observations, behaviour changes, vital signs if trained).</a:t>
            </a:r>
          </a:p>
          <a:p>
            <a:pPr>
              <a:buFont typeface="Arial" panose="020B0604020202020204" pitchFamily="34" charset="0"/>
              <a:buChar char="•"/>
            </a:pPr>
            <a:r>
              <a:rPr lang="en-GB" sz="2200" noProof="0" dirty="0"/>
              <a:t>Prioritise safety, for example by preventing the resident from walking alone or falling.</a:t>
            </a:r>
          </a:p>
          <a:p>
            <a:pPr>
              <a:buFont typeface="Arial" panose="020B0604020202020204" pitchFamily="34" charset="0"/>
              <a:buChar char="•"/>
            </a:pPr>
            <a:r>
              <a:rPr lang="en-GB" sz="2200" noProof="0" dirty="0"/>
              <a:t>This structured approach reflects good practice recommended by the CQC, which emphasises early recognition of deterioration and proactive risk management in care settings.</a:t>
            </a:r>
          </a:p>
          <a:p>
            <a:pPr marL="0" indent="0">
              <a:buNone/>
            </a:pPr>
            <a:endParaRPr lang="en-GB" noProof="0" dirty="0"/>
          </a:p>
        </p:txBody>
      </p:sp>
      <p:sp>
        <p:nvSpPr>
          <p:cNvPr id="4" name="Date Placeholder 3">
            <a:extLst>
              <a:ext uri="{FF2B5EF4-FFF2-40B4-BE49-F238E27FC236}">
                <a16:creationId xmlns:a16="http://schemas.microsoft.com/office/drawing/2014/main" id="{E05E36E2-A9B2-7A9F-48E1-C91D987906C1}"/>
              </a:ext>
            </a:extLst>
          </p:cNvPr>
          <p:cNvSpPr>
            <a:spLocks noGrp="1"/>
          </p:cNvSpPr>
          <p:nvPr>
            <p:ph type="dt" sz="half" idx="10"/>
          </p:nvPr>
        </p:nvSpPr>
        <p:spPr/>
        <p:txBody>
          <a:bodyPr/>
          <a:lstStyle/>
          <a:p>
            <a:pPr>
              <a:defRPr/>
            </a:pPr>
            <a:fld id="{30226994-B490-4403-8CE4-43D4FD570BBD}" type="datetime1">
              <a:rPr lang="en-GB" noProof="0" smtClean="0"/>
              <a:pPr>
                <a:defRPr/>
              </a:pPr>
              <a:t>22/03/2026</a:t>
            </a:fld>
            <a:endParaRPr lang="en-GB" noProof="0" dirty="0"/>
          </a:p>
        </p:txBody>
      </p:sp>
      <p:sp>
        <p:nvSpPr>
          <p:cNvPr id="5" name="Slide Number Placeholder 4">
            <a:extLst>
              <a:ext uri="{FF2B5EF4-FFF2-40B4-BE49-F238E27FC236}">
                <a16:creationId xmlns:a16="http://schemas.microsoft.com/office/drawing/2014/main" id="{D756CEEF-64D1-3E34-868E-6A9DCA672431}"/>
              </a:ext>
            </a:extLst>
          </p:cNvPr>
          <p:cNvSpPr>
            <a:spLocks noGrp="1"/>
          </p:cNvSpPr>
          <p:nvPr>
            <p:ph type="sldNum" sz="quarter" idx="12"/>
          </p:nvPr>
        </p:nvSpPr>
        <p:spPr/>
        <p:txBody>
          <a:bodyPr/>
          <a:lstStyle/>
          <a:p>
            <a:pPr>
              <a:defRPr/>
            </a:pPr>
            <a:fld id="{9AFB928A-D6AD-4F2A-B2DD-923741E90643}" type="slidenum">
              <a:rPr lang="en-GB" noProof="0" smtClean="0"/>
              <a:pPr>
                <a:defRPr/>
              </a:pPr>
              <a:t>11</a:t>
            </a:fld>
            <a:endParaRPr lang="en-GB" noProof="0" dirty="0"/>
          </a:p>
        </p:txBody>
      </p:sp>
    </p:spTree>
    <p:extLst>
      <p:ext uri="{BB962C8B-B14F-4D97-AF65-F5344CB8AC3E}">
        <p14:creationId xmlns:p14="http://schemas.microsoft.com/office/powerpoint/2010/main" val="497024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A9436-F31E-FD49-4891-75E07FF470CC}"/>
              </a:ext>
            </a:extLst>
          </p:cNvPr>
          <p:cNvSpPr>
            <a:spLocks noGrp="1"/>
          </p:cNvSpPr>
          <p:nvPr>
            <p:ph type="title"/>
          </p:nvPr>
        </p:nvSpPr>
        <p:spPr/>
        <p:txBody>
          <a:bodyPr/>
          <a:lstStyle/>
          <a:p>
            <a:r>
              <a:rPr lang="en-GB" b="1" noProof="0" dirty="0"/>
              <a:t>Applying this skill in practice</a:t>
            </a:r>
            <a:endParaRPr lang="en-GB" noProof="0" dirty="0"/>
          </a:p>
        </p:txBody>
      </p:sp>
      <p:sp>
        <p:nvSpPr>
          <p:cNvPr id="3" name="Content Placeholder 2">
            <a:extLst>
              <a:ext uri="{FF2B5EF4-FFF2-40B4-BE49-F238E27FC236}">
                <a16:creationId xmlns:a16="http://schemas.microsoft.com/office/drawing/2014/main" id="{5F177D68-94F9-E4CE-E500-AAF178760EB3}"/>
              </a:ext>
            </a:extLst>
          </p:cNvPr>
          <p:cNvSpPr>
            <a:spLocks noGrp="1"/>
          </p:cNvSpPr>
          <p:nvPr>
            <p:ph idx="1"/>
          </p:nvPr>
        </p:nvSpPr>
        <p:spPr>
          <a:xfrm>
            <a:off x="677333" y="1488613"/>
            <a:ext cx="10088637" cy="5042816"/>
          </a:xfrm>
        </p:spPr>
        <p:txBody>
          <a:bodyPr>
            <a:normAutofit/>
          </a:bodyPr>
          <a:lstStyle/>
          <a:p>
            <a:pPr marL="0" indent="0">
              <a:buNone/>
            </a:pPr>
            <a:r>
              <a:rPr lang="en-GB" sz="1600" b="1" u="sng" noProof="0" dirty="0"/>
              <a:t>Impact on care</a:t>
            </a:r>
          </a:p>
          <a:p>
            <a:pPr marL="0" indent="0">
              <a:buNone/>
            </a:pPr>
            <a:r>
              <a:rPr lang="en-GB" sz="1600" b="1" noProof="0" dirty="0"/>
              <a:t>For the service user:</a:t>
            </a:r>
          </a:p>
          <a:p>
            <a:r>
              <a:rPr lang="en-GB" sz="1600" noProof="0" dirty="0"/>
              <a:t>Improved safety: The resident is protected from falls or further deterioration.</a:t>
            </a:r>
          </a:p>
          <a:p>
            <a:r>
              <a:rPr lang="en-GB" sz="1600" noProof="0" dirty="0"/>
              <a:t>Better health outcomes: Early escalation may lead to timely treatment—for example, identifying a urinary tract infection before it becomes severe.</a:t>
            </a:r>
          </a:p>
          <a:p>
            <a:r>
              <a:rPr lang="en-GB" sz="1600" noProof="0" dirty="0"/>
              <a:t>Positive experience: The resident feels supported, listened to, and cared for.</a:t>
            </a:r>
          </a:p>
          <a:p>
            <a:pPr marL="0" indent="0">
              <a:buNone/>
            </a:pPr>
            <a:r>
              <a:rPr lang="en-GB" sz="1600" b="1" noProof="0" dirty="0"/>
              <a:t>For the staff team:</a:t>
            </a:r>
          </a:p>
          <a:p>
            <a:r>
              <a:rPr lang="en-GB" sz="1600" noProof="0" dirty="0"/>
              <a:t>Clear communication: The care worker provides accurate information to nurses and colleagues.</a:t>
            </a:r>
          </a:p>
          <a:p>
            <a:r>
              <a:rPr lang="en-GB" sz="1600" noProof="0" dirty="0"/>
              <a:t>Stronger teamwork: Everyone understands the situation and can respond consistently.</a:t>
            </a:r>
          </a:p>
          <a:p>
            <a:pPr marL="0" indent="0">
              <a:buNone/>
            </a:pPr>
            <a:r>
              <a:rPr lang="en-GB" sz="1600" b="1" noProof="0" dirty="0"/>
              <a:t>For the organisation:</a:t>
            </a:r>
          </a:p>
          <a:p>
            <a:r>
              <a:rPr lang="en-GB" sz="1600" noProof="0" dirty="0"/>
              <a:t>Higher quality of care: Issues are addressed early, reducing emergency hospital admissions.</a:t>
            </a:r>
          </a:p>
          <a:p>
            <a:r>
              <a:rPr lang="en-GB" sz="1600" noProof="0" dirty="0"/>
              <a:t>Compliance with standards: Demonstrates safe practice aligned with CQC expectations for effective, responsive care</a:t>
            </a:r>
          </a:p>
          <a:p>
            <a:pPr marL="0" indent="0">
              <a:buNone/>
            </a:pPr>
            <a:endParaRPr lang="en-GB" sz="1600" noProof="0" dirty="0"/>
          </a:p>
          <a:p>
            <a:endParaRPr lang="en-GB" sz="1600" noProof="0" dirty="0"/>
          </a:p>
        </p:txBody>
      </p:sp>
      <p:sp>
        <p:nvSpPr>
          <p:cNvPr id="5" name="Slide Number Placeholder 4">
            <a:extLst>
              <a:ext uri="{FF2B5EF4-FFF2-40B4-BE49-F238E27FC236}">
                <a16:creationId xmlns:a16="http://schemas.microsoft.com/office/drawing/2014/main" id="{737E531B-F790-F837-97A6-5CFBCFB99F41}"/>
              </a:ext>
            </a:extLst>
          </p:cNvPr>
          <p:cNvSpPr>
            <a:spLocks noGrp="1"/>
          </p:cNvSpPr>
          <p:nvPr>
            <p:ph type="sldNum" sz="quarter" idx="12"/>
          </p:nvPr>
        </p:nvSpPr>
        <p:spPr/>
        <p:txBody>
          <a:bodyPr/>
          <a:lstStyle/>
          <a:p>
            <a:pPr>
              <a:defRPr/>
            </a:pPr>
            <a:fld id="{9AFB928A-D6AD-4F2A-B2DD-923741E90643}" type="slidenum">
              <a:rPr lang="en-GB" noProof="0" smtClean="0"/>
              <a:pPr>
                <a:defRPr/>
              </a:pPr>
              <a:t>12</a:t>
            </a:fld>
            <a:endParaRPr lang="en-GB" noProof="0" dirty="0"/>
          </a:p>
        </p:txBody>
      </p:sp>
    </p:spTree>
    <p:extLst>
      <p:ext uri="{BB962C8B-B14F-4D97-AF65-F5344CB8AC3E}">
        <p14:creationId xmlns:p14="http://schemas.microsoft.com/office/powerpoint/2010/main" val="2656486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77334" y="609600"/>
            <a:ext cx="8596668" cy="1320800"/>
          </a:xfrm>
        </p:spPr>
        <p:txBody>
          <a:bodyPr>
            <a:normAutofit fontScale="90000"/>
          </a:bodyPr>
          <a:lstStyle/>
          <a:p>
            <a:r>
              <a:rPr lang="en-GB" noProof="0" dirty="0"/>
              <a:t>How does this skill support my future career?</a:t>
            </a:r>
            <a:br>
              <a:rPr lang="en-GB" noProof="0" dirty="0"/>
            </a:br>
            <a:endParaRPr lang="en-GB" noProof="0" dirty="0"/>
          </a:p>
        </p:txBody>
      </p:sp>
      <p:graphicFrame>
        <p:nvGraphicFramePr>
          <p:cNvPr id="12295" name="Content Placeholder 2">
            <a:extLst>
              <a:ext uri="{FF2B5EF4-FFF2-40B4-BE49-F238E27FC236}">
                <a16:creationId xmlns:a16="http://schemas.microsoft.com/office/drawing/2014/main" id="{3A167DC4-23BB-39E1-8D16-8E0A1021057A}"/>
              </a:ext>
            </a:extLst>
          </p:cNvPr>
          <p:cNvGraphicFramePr>
            <a:graphicFrameLocks noGrp="1"/>
          </p:cNvGraphicFramePr>
          <p:nvPr>
            <p:ph idx="1"/>
            <p:extLst>
              <p:ext uri="{D42A27DB-BD31-4B8C-83A1-F6EECF244321}">
                <p14:modId xmlns:p14="http://schemas.microsoft.com/office/powerpoint/2010/main" val="2426667142"/>
              </p:ext>
            </p:extLst>
          </p:nvPr>
        </p:nvGraphicFramePr>
        <p:xfrm>
          <a:off x="677863" y="1463040"/>
          <a:ext cx="8596312" cy="4446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7205133" y="6041362"/>
            <a:ext cx="911939" cy="365125"/>
          </a:xfrm>
        </p:spPr>
        <p:txBody>
          <a:bodyPr>
            <a:normAutofit/>
          </a:bodyPr>
          <a:lstStyle/>
          <a:p>
            <a:fld id="{9F458A58-9170-4293-9FCB-97B777C99F2B}" type="datetime1">
              <a:rPr lang="en-GB" noProof="0"/>
              <a:pPr/>
              <a:t>22/03/2026</a:t>
            </a:fld>
            <a:endParaRPr lang="en-GB" noProof="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593766" y="1028700"/>
            <a:ext cx="8588334" cy="857250"/>
          </a:xfrm>
        </p:spPr>
        <p:txBody>
          <a:bodyPr>
            <a:normAutofit/>
          </a:bodyPr>
          <a:lstStyle/>
          <a:p>
            <a:r>
              <a:rPr lang="en-GB" b="1" noProof="0" dirty="0"/>
              <a:t>Conclusion</a:t>
            </a:r>
            <a:endParaRPr lang="en-GB" b="1" i="1" noProof="0"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93766" y="1793174"/>
            <a:ext cx="8588334" cy="3776353"/>
          </a:xfrm>
        </p:spPr>
        <p:txBody>
          <a:bodyPr>
            <a:normAutofit/>
          </a:bodyPr>
          <a:lstStyle/>
          <a:p>
            <a:endParaRPr lang="en-GB" noProof="0" dirty="0"/>
          </a:p>
          <a:p>
            <a:r>
              <a:rPr lang="en-GB" noProof="0" dirty="0"/>
              <a:t> In health and social care, problem solving is a crucial skill to supports safe,</a:t>
            </a:r>
          </a:p>
          <a:p>
            <a:pPr marL="0" indent="0">
              <a:buNone/>
            </a:pPr>
            <a:r>
              <a:rPr lang="en-GB" noProof="0" dirty="0"/>
              <a:t>person-centred practice and effective. </a:t>
            </a:r>
          </a:p>
          <a:p>
            <a:endParaRPr lang="en-GB" noProof="0" dirty="0"/>
          </a:p>
          <a:p>
            <a:r>
              <a:rPr lang="en-GB" noProof="0" dirty="0"/>
              <a:t>To improve consequences for service users professionals can respond to changes, notice early and make better decisions </a:t>
            </a:r>
          </a:p>
          <a:p>
            <a:endParaRPr lang="en-GB" noProof="0" dirty="0"/>
          </a:p>
          <a:p>
            <a:r>
              <a:rPr lang="en-GB" noProof="0" dirty="0"/>
              <a:t> For my future career, developing this skill is important to provide me a high-quality care and work confidently within a team.</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noProof="0">
                <a:solidFill>
                  <a:prstClr val="black">
                    <a:tint val="75000"/>
                  </a:prstClr>
                </a:solidFill>
                <a:latin typeface="Myriad Pro"/>
              </a:rPr>
              <a:pPr>
                <a:defRPr/>
              </a:pPr>
              <a:t>22/03/2026</a:t>
            </a:fld>
            <a:endParaRPr lang="en-GB" noProof="0" dirty="0">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sz="900" noProof="0">
                <a:solidFill>
                  <a:srgbClr val="898989"/>
                </a:solidFill>
              </a:rPr>
              <a:pPr fontAlgn="base">
                <a:spcBef>
                  <a:spcPct val="0"/>
                </a:spcBef>
                <a:spcAft>
                  <a:spcPct val="0"/>
                </a:spcAft>
                <a:buNone/>
              </a:pPr>
              <a:t>14</a:t>
            </a:fld>
            <a:endParaRPr lang="en-GB" sz="900" noProof="0" dirty="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b="1" noProof="0" dirty="0">
                <a:solidFill>
                  <a:srgbClr val="000000"/>
                </a:solidFill>
              </a:rPr>
              <a:t>References List</a:t>
            </a:r>
            <a:endParaRPr lang="en-GB" noProof="0"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77334" y="1643745"/>
            <a:ext cx="8504766" cy="2449284"/>
          </a:xfrm>
        </p:spPr>
        <p:txBody>
          <a:bodyPr>
            <a:normAutofit lnSpcReduction="10000"/>
          </a:bodyPr>
          <a:lstStyle/>
          <a:p>
            <a:pPr marL="0" indent="0">
              <a:buNone/>
            </a:pPr>
            <a:r>
              <a:rPr lang="en-GB" noProof="0" dirty="0"/>
              <a:t>Care Quality Commission (CQC) (2023) </a:t>
            </a:r>
            <a:r>
              <a:rPr lang="en-GB" i="1" noProof="0" dirty="0"/>
              <a:t>The state of health care and adult social care in England 2022/23</a:t>
            </a:r>
            <a:r>
              <a:rPr lang="en-GB" noProof="0" dirty="0"/>
              <a:t>. London: CQC.</a:t>
            </a:r>
          </a:p>
          <a:p>
            <a:pPr marL="0" indent="0">
              <a:buNone/>
            </a:pPr>
            <a:endParaRPr lang="en-GB" noProof="0" dirty="0"/>
          </a:p>
          <a:p>
            <a:pPr marL="0" indent="0">
              <a:buNone/>
            </a:pPr>
            <a:r>
              <a:rPr lang="en-GB" noProof="0" dirty="0"/>
              <a:t>NHS England (2022) </a:t>
            </a:r>
            <a:r>
              <a:rPr lang="en-GB" i="1" noProof="0" dirty="0"/>
              <a:t>Patient Safety Incident Response Framework (PSIRF)</a:t>
            </a:r>
            <a:r>
              <a:rPr lang="en-GB" noProof="0" dirty="0"/>
              <a:t>. </a:t>
            </a:r>
          </a:p>
          <a:p>
            <a:pPr marL="0" indent="0">
              <a:buNone/>
            </a:pPr>
            <a:endParaRPr lang="en-GB" noProof="0" dirty="0"/>
          </a:p>
          <a:p>
            <a:pPr marL="0" indent="0">
              <a:buNone/>
            </a:pPr>
            <a:r>
              <a:rPr lang="en-GB" noProof="0" dirty="0"/>
              <a:t>Skills for Care (2022) </a:t>
            </a:r>
            <a:r>
              <a:rPr lang="en-GB" i="1" noProof="0" dirty="0"/>
              <a:t>Core skills for care workers: problem‑solving and decision‑making</a:t>
            </a:r>
            <a:r>
              <a:rPr lang="en-GB" noProof="0" dirty="0"/>
              <a:t>. Leeds: Skills for Care.</a:t>
            </a:r>
          </a:p>
          <a:p>
            <a:pPr marL="0" indent="0">
              <a:buNone/>
            </a:pPr>
            <a:endParaRPr lang="en-GB" noProof="0" dirty="0"/>
          </a:p>
          <a:p>
            <a:pPr marL="0" indent="0">
              <a:buNone/>
            </a:pPr>
            <a:endParaRPr lang="en-GB" noProof="0" dirty="0"/>
          </a:p>
          <a:p>
            <a:pPr marL="0" indent="0">
              <a:buNone/>
            </a:pPr>
            <a:endParaRPr lang="en-GB" noProof="0" dirty="0"/>
          </a:p>
          <a:p>
            <a:pPr marL="0" indent="0">
              <a:buNone/>
            </a:pPr>
            <a:endParaRPr lang="en-GB" noProof="0" dirty="0"/>
          </a:p>
          <a:p>
            <a:pPr marL="0" indent="0">
              <a:buNone/>
            </a:pPr>
            <a:endParaRPr lang="en-GB" noProof="0" dirty="0"/>
          </a:p>
          <a:p>
            <a:pPr marL="0" indent="0" algn="ctr">
              <a:buNone/>
            </a:pPr>
            <a:endParaRPr lang="en-GB" noProof="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noProof="0">
                <a:solidFill>
                  <a:prstClr val="black">
                    <a:tint val="75000"/>
                  </a:prstClr>
                </a:solidFill>
                <a:latin typeface="Myriad Pro"/>
              </a:rPr>
              <a:pPr>
                <a:defRPr/>
              </a:pPr>
              <a:t>22/03/2026</a:t>
            </a:fld>
            <a:endParaRPr lang="en-GB" noProof="0" dirty="0">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sz="900" noProof="0">
                <a:solidFill>
                  <a:srgbClr val="898989"/>
                </a:solidFill>
              </a:rPr>
              <a:pPr fontAlgn="base">
                <a:spcBef>
                  <a:spcPct val="0"/>
                </a:spcBef>
                <a:spcAft>
                  <a:spcPct val="0"/>
                </a:spcAft>
                <a:buNone/>
              </a:pPr>
              <a:t>15</a:t>
            </a:fld>
            <a:endParaRPr lang="en-GB" sz="900" noProof="0" dirty="0">
              <a:solidFill>
                <a:srgbClr val="898989"/>
              </a:solidFill>
            </a:endParaRPr>
          </a:p>
        </p:txBody>
      </p:sp>
    </p:spTree>
  </p:cSld>
  <p:clrMapOvr>
    <a:masterClrMapping/>
  </p:clrMapOvr>
</p:sld>
</file>

<file path=ppt/theme/theme1.xml><?xml version="1.0" encoding="utf-8"?>
<a:theme xmlns:a="http://schemas.openxmlformats.org/drawingml/2006/main" name="Facet">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A78970F13915438067367AC64D1BD3" ma:contentTypeVersion="5" ma:contentTypeDescription="Create a new document." ma:contentTypeScope="" ma:versionID="9b807cbaf031b73d991250bb0d2ccd28">
  <xsd:schema xmlns:xsd="http://www.w3.org/2001/XMLSchema" xmlns:xs="http://www.w3.org/2001/XMLSchema" xmlns:p="http://schemas.microsoft.com/office/2006/metadata/properties" xmlns:ns3="e45beacd-59cf-4391-9fac-287989cbaa94" targetNamespace="http://schemas.microsoft.com/office/2006/metadata/properties" ma:root="true" ma:fieldsID="0569ebcc3b90be4f0ea84f6bd47c1169" ns3:_="">
    <xsd:import namespace="e45beacd-59cf-4391-9fac-287989cbaa9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5beacd-59cf-4391-9fac-287989cbaa9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45beacd-59cf-4391-9fac-287989cbaa9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939051-2F3F-4846-8B87-07D4C01838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5beacd-59cf-4391-9fac-287989cbaa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45FE537-22DE-4BB7-A15B-B21A9D0F4860}">
  <ds:schemaRefs>
    <ds:schemaRef ds:uri="http://purl.org/dc/elements/1.1/"/>
    <ds:schemaRef ds:uri="http://schemas.microsoft.com/office/2006/documentManagement/types"/>
    <ds:schemaRef ds:uri="http://purl.org/dc/dcmitype/"/>
    <ds:schemaRef ds:uri="http://schemas.microsoft.com/office/2006/metadata/properties"/>
    <ds:schemaRef ds:uri="e45beacd-59cf-4391-9fac-287989cbaa94"/>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A05758C4-4105-4ACE-B0E6-D3DF70BF10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682</TotalTime>
  <Words>1687</Words>
  <Application>Microsoft Office PowerPoint</Application>
  <PresentationFormat>Widescreen</PresentationFormat>
  <Paragraphs>146</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Myriad Pro</vt:lpstr>
      <vt:lpstr>Trebuchet MS</vt:lpstr>
      <vt:lpstr>Wingdings 3</vt:lpstr>
      <vt:lpstr>Facet</vt:lpstr>
      <vt:lpstr>PowerPoint Presentation</vt:lpstr>
      <vt:lpstr>Acknowledge use of AI</vt:lpstr>
      <vt:lpstr>Introduction</vt:lpstr>
      <vt:lpstr> Skills: Problem Solving</vt:lpstr>
      <vt:lpstr> Importance of problem solving in professional practice</vt:lpstr>
      <vt:lpstr>PowerPoint Presentation</vt:lpstr>
      <vt:lpstr>PowerPoint Presentation</vt:lpstr>
      <vt:lpstr> Model: The Fishbone Diagram</vt:lpstr>
      <vt:lpstr>How the Fishbone Diagram supports good practice in health and social care </vt:lpstr>
      <vt:lpstr>Applying this skill in practice </vt:lpstr>
      <vt:lpstr>Applying this skill in practice</vt:lpstr>
      <vt:lpstr>Applying this skill in practice</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Sultana Rumi (2434775)</cp:lastModifiedBy>
  <cp:revision>36</cp:revision>
  <dcterms:created xsi:type="dcterms:W3CDTF">2025-02-21T18:28:54Z</dcterms:created>
  <dcterms:modified xsi:type="dcterms:W3CDTF">2026-03-22T21:27:39Z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0x01010003A78970F13915438067367AC64D1BD3</vt:lpwstr>
  </property>
</Properties>
</file>