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9" r:id="rId1"/>
  </p:sldMasterIdLst>
  <p:notesMasterIdLst>
    <p:notesMasterId r:id="rId32"/>
  </p:notesMasterIdLst>
  <p:handoutMasterIdLst>
    <p:handoutMasterId r:id="rId33"/>
  </p:handoutMasterIdLst>
  <p:sldIdLst>
    <p:sldId id="256" r:id="rId2"/>
    <p:sldId id="257" r:id="rId3"/>
    <p:sldId id="267" r:id="rId4"/>
    <p:sldId id="258" r:id="rId5"/>
    <p:sldId id="282" r:id="rId6"/>
    <p:sldId id="268" r:id="rId7"/>
    <p:sldId id="284" r:id="rId8"/>
    <p:sldId id="285" r:id="rId9"/>
    <p:sldId id="270" r:id="rId10"/>
    <p:sldId id="298" r:id="rId11"/>
    <p:sldId id="261" r:id="rId12"/>
    <p:sldId id="262" r:id="rId13"/>
    <p:sldId id="283" r:id="rId14"/>
    <p:sldId id="260" r:id="rId15"/>
    <p:sldId id="299" r:id="rId16"/>
    <p:sldId id="273" r:id="rId17"/>
    <p:sldId id="274" r:id="rId18"/>
    <p:sldId id="286" r:id="rId19"/>
    <p:sldId id="300" r:id="rId20"/>
    <p:sldId id="289" r:id="rId21"/>
    <p:sldId id="275" r:id="rId22"/>
    <p:sldId id="280" r:id="rId23"/>
    <p:sldId id="297" r:id="rId24"/>
    <p:sldId id="287" r:id="rId25"/>
    <p:sldId id="291" r:id="rId26"/>
    <p:sldId id="290" r:id="rId27"/>
    <p:sldId id="292" r:id="rId28"/>
    <p:sldId id="295" r:id="rId29"/>
    <p:sldId id="296" r:id="rId30"/>
    <p:sldId id="264" r:id="rId31"/>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391" autoAdjust="0"/>
    <p:restoredTop sz="64053" autoAdjust="0"/>
  </p:normalViewPr>
  <p:slideViewPr>
    <p:cSldViewPr>
      <p:cViewPr varScale="1">
        <p:scale>
          <a:sx n="73" d="100"/>
          <a:sy n="73" d="100"/>
        </p:scale>
        <p:origin x="2538"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A14CFD-10D9-4316-B7B6-04D8CE9D32B5}" type="doc">
      <dgm:prSet loTypeId="urn:microsoft.com/office/officeart/2005/8/layout/process4" loCatId="process" qsTypeId="urn:microsoft.com/office/officeart/2005/8/quickstyle/simple5" qsCatId="simple" csTypeId="urn:microsoft.com/office/officeart/2005/8/colors/colorful2" csCatId="colorful"/>
      <dgm:spPr/>
      <dgm:t>
        <a:bodyPr/>
        <a:lstStyle/>
        <a:p>
          <a:endParaRPr lang="en-US"/>
        </a:p>
      </dgm:t>
    </dgm:pt>
    <dgm:pt modelId="{48D821F2-8BE6-4292-A3C2-D7AA52E54070}">
      <dgm:prSet/>
      <dgm:spPr/>
      <dgm:t>
        <a:bodyPr/>
        <a:lstStyle/>
        <a:p>
          <a:r>
            <a:rPr lang="en-GB" baseline="0"/>
            <a:t>A Case study is about ‘singleness’: getting up close to study one thing/phenomenon</a:t>
          </a:r>
          <a:endParaRPr lang="en-US"/>
        </a:p>
      </dgm:t>
    </dgm:pt>
    <dgm:pt modelId="{2F3EDA98-D73B-49E6-A8A2-7DCC05C8662B}" type="parTrans" cxnId="{B33A0FCA-B576-4A66-9FB4-F6F6A6E35282}">
      <dgm:prSet/>
      <dgm:spPr/>
      <dgm:t>
        <a:bodyPr/>
        <a:lstStyle/>
        <a:p>
          <a:endParaRPr lang="en-US"/>
        </a:p>
      </dgm:t>
    </dgm:pt>
    <dgm:pt modelId="{40F86B0D-3CF0-4DF3-A6DC-9B59A355A972}" type="sibTrans" cxnId="{B33A0FCA-B576-4A66-9FB4-F6F6A6E35282}">
      <dgm:prSet/>
      <dgm:spPr/>
      <dgm:t>
        <a:bodyPr/>
        <a:lstStyle/>
        <a:p>
          <a:endParaRPr lang="en-US"/>
        </a:p>
      </dgm:t>
    </dgm:pt>
    <dgm:pt modelId="{93712B28-0D09-4106-9C6F-BDC2A715AD17}">
      <dgm:prSet/>
      <dgm:spPr/>
      <dgm:t>
        <a:bodyPr/>
        <a:lstStyle/>
        <a:p>
          <a:r>
            <a:rPr lang="en-GB" baseline="0"/>
            <a:t>Uses a holistic approach</a:t>
          </a:r>
          <a:endParaRPr lang="en-US"/>
        </a:p>
      </dgm:t>
    </dgm:pt>
    <dgm:pt modelId="{C36BD3D8-7E46-452A-ADDB-E9C445551B66}" type="parTrans" cxnId="{DFCB8BC1-9F07-42D2-A5D3-53FDBFC1CC37}">
      <dgm:prSet/>
      <dgm:spPr/>
      <dgm:t>
        <a:bodyPr/>
        <a:lstStyle/>
        <a:p>
          <a:endParaRPr lang="en-US"/>
        </a:p>
      </dgm:t>
    </dgm:pt>
    <dgm:pt modelId="{CAF69816-30BA-47B1-B442-0F76974ECB01}" type="sibTrans" cxnId="{DFCB8BC1-9F07-42D2-A5D3-53FDBFC1CC37}">
      <dgm:prSet/>
      <dgm:spPr/>
      <dgm:t>
        <a:bodyPr/>
        <a:lstStyle/>
        <a:p>
          <a:endParaRPr lang="en-US"/>
        </a:p>
      </dgm:t>
    </dgm:pt>
    <dgm:pt modelId="{96921972-BE5E-4EB3-AC2F-D4712CBDF6FD}">
      <dgm:prSet/>
      <dgm:spPr/>
      <dgm:t>
        <a:bodyPr/>
        <a:lstStyle/>
        <a:p>
          <a:r>
            <a:rPr lang="en-GB" baseline="0"/>
            <a:t>“eschews methodological formulae and endorses a critical, creative approach…”(Thomas 2011: 6)</a:t>
          </a:r>
          <a:endParaRPr lang="en-US"/>
        </a:p>
      </dgm:t>
    </dgm:pt>
    <dgm:pt modelId="{37DCC2B7-E31B-40CA-8BB6-6DDFCFD25CB1}" type="parTrans" cxnId="{AF581700-6773-441F-9FC6-849C6511FC5A}">
      <dgm:prSet/>
      <dgm:spPr/>
      <dgm:t>
        <a:bodyPr/>
        <a:lstStyle/>
        <a:p>
          <a:endParaRPr lang="en-US"/>
        </a:p>
      </dgm:t>
    </dgm:pt>
    <dgm:pt modelId="{7509F3AE-865E-4F02-A2A9-5DDBA4C21616}" type="sibTrans" cxnId="{AF581700-6773-441F-9FC6-849C6511FC5A}">
      <dgm:prSet/>
      <dgm:spPr/>
      <dgm:t>
        <a:bodyPr/>
        <a:lstStyle/>
        <a:p>
          <a:endParaRPr lang="en-US"/>
        </a:p>
      </dgm:t>
    </dgm:pt>
    <dgm:pt modelId="{00434FA1-C270-4E71-B036-90E93CD105CC}" type="pres">
      <dgm:prSet presAssocID="{C1A14CFD-10D9-4316-B7B6-04D8CE9D32B5}" presName="Name0" presStyleCnt="0">
        <dgm:presLayoutVars>
          <dgm:dir/>
          <dgm:animLvl val="lvl"/>
          <dgm:resizeHandles val="exact"/>
        </dgm:presLayoutVars>
      </dgm:prSet>
      <dgm:spPr/>
    </dgm:pt>
    <dgm:pt modelId="{AB35E6C3-E9CD-4F60-9A48-6C17DC2754B7}" type="pres">
      <dgm:prSet presAssocID="{96921972-BE5E-4EB3-AC2F-D4712CBDF6FD}" presName="boxAndChildren" presStyleCnt="0"/>
      <dgm:spPr/>
    </dgm:pt>
    <dgm:pt modelId="{8C9C4CEF-18FB-468E-BD82-CB9445480522}" type="pres">
      <dgm:prSet presAssocID="{96921972-BE5E-4EB3-AC2F-D4712CBDF6FD}" presName="parentTextBox" presStyleLbl="node1" presStyleIdx="0" presStyleCnt="3"/>
      <dgm:spPr/>
    </dgm:pt>
    <dgm:pt modelId="{6A03A659-E77F-4BAE-AE4C-45DF5796E85A}" type="pres">
      <dgm:prSet presAssocID="{CAF69816-30BA-47B1-B442-0F76974ECB01}" presName="sp" presStyleCnt="0"/>
      <dgm:spPr/>
    </dgm:pt>
    <dgm:pt modelId="{5D5138CA-66F3-46E8-92C8-42713BF6938F}" type="pres">
      <dgm:prSet presAssocID="{93712B28-0D09-4106-9C6F-BDC2A715AD17}" presName="arrowAndChildren" presStyleCnt="0"/>
      <dgm:spPr/>
    </dgm:pt>
    <dgm:pt modelId="{6A202568-B3DF-40CC-94D0-F799A168A247}" type="pres">
      <dgm:prSet presAssocID="{93712B28-0D09-4106-9C6F-BDC2A715AD17}" presName="parentTextArrow" presStyleLbl="node1" presStyleIdx="1" presStyleCnt="3"/>
      <dgm:spPr/>
    </dgm:pt>
    <dgm:pt modelId="{2623106B-07DC-474A-8516-018930A092EB}" type="pres">
      <dgm:prSet presAssocID="{40F86B0D-3CF0-4DF3-A6DC-9B59A355A972}" presName="sp" presStyleCnt="0"/>
      <dgm:spPr/>
    </dgm:pt>
    <dgm:pt modelId="{A0D78FDB-CD69-43FE-A1D4-AC4A2CB4C051}" type="pres">
      <dgm:prSet presAssocID="{48D821F2-8BE6-4292-A3C2-D7AA52E54070}" presName="arrowAndChildren" presStyleCnt="0"/>
      <dgm:spPr/>
    </dgm:pt>
    <dgm:pt modelId="{DC29C812-D275-42B9-9C31-D9705CDDA6D9}" type="pres">
      <dgm:prSet presAssocID="{48D821F2-8BE6-4292-A3C2-D7AA52E54070}" presName="parentTextArrow" presStyleLbl="node1" presStyleIdx="2" presStyleCnt="3"/>
      <dgm:spPr/>
    </dgm:pt>
  </dgm:ptLst>
  <dgm:cxnLst>
    <dgm:cxn modelId="{AF581700-6773-441F-9FC6-849C6511FC5A}" srcId="{C1A14CFD-10D9-4316-B7B6-04D8CE9D32B5}" destId="{96921972-BE5E-4EB3-AC2F-D4712CBDF6FD}" srcOrd="2" destOrd="0" parTransId="{37DCC2B7-E31B-40CA-8BB6-6DDFCFD25CB1}" sibTransId="{7509F3AE-865E-4F02-A2A9-5DDBA4C21616}"/>
    <dgm:cxn modelId="{AE645695-0647-4750-9565-D5EAA8465168}" type="presOf" srcId="{96921972-BE5E-4EB3-AC2F-D4712CBDF6FD}" destId="{8C9C4CEF-18FB-468E-BD82-CB9445480522}" srcOrd="0" destOrd="0" presId="urn:microsoft.com/office/officeart/2005/8/layout/process4"/>
    <dgm:cxn modelId="{912E03BA-F531-41F3-A269-F86E971495E8}" type="presOf" srcId="{93712B28-0D09-4106-9C6F-BDC2A715AD17}" destId="{6A202568-B3DF-40CC-94D0-F799A168A247}" srcOrd="0" destOrd="0" presId="urn:microsoft.com/office/officeart/2005/8/layout/process4"/>
    <dgm:cxn modelId="{DFCB8BC1-9F07-42D2-A5D3-53FDBFC1CC37}" srcId="{C1A14CFD-10D9-4316-B7B6-04D8CE9D32B5}" destId="{93712B28-0D09-4106-9C6F-BDC2A715AD17}" srcOrd="1" destOrd="0" parTransId="{C36BD3D8-7E46-452A-ADDB-E9C445551B66}" sibTransId="{CAF69816-30BA-47B1-B442-0F76974ECB01}"/>
    <dgm:cxn modelId="{B33A0FCA-B576-4A66-9FB4-F6F6A6E35282}" srcId="{C1A14CFD-10D9-4316-B7B6-04D8CE9D32B5}" destId="{48D821F2-8BE6-4292-A3C2-D7AA52E54070}" srcOrd="0" destOrd="0" parTransId="{2F3EDA98-D73B-49E6-A8A2-7DCC05C8662B}" sibTransId="{40F86B0D-3CF0-4DF3-A6DC-9B59A355A972}"/>
    <dgm:cxn modelId="{8FE5E3E1-7C4A-4313-AE9C-B64E2468938A}" type="presOf" srcId="{48D821F2-8BE6-4292-A3C2-D7AA52E54070}" destId="{DC29C812-D275-42B9-9C31-D9705CDDA6D9}" srcOrd="0" destOrd="0" presId="urn:microsoft.com/office/officeart/2005/8/layout/process4"/>
    <dgm:cxn modelId="{B13B29FE-5AB4-424D-A1DB-8A59031E9B81}" type="presOf" srcId="{C1A14CFD-10D9-4316-B7B6-04D8CE9D32B5}" destId="{00434FA1-C270-4E71-B036-90E93CD105CC}" srcOrd="0" destOrd="0" presId="urn:microsoft.com/office/officeart/2005/8/layout/process4"/>
    <dgm:cxn modelId="{4D320C8B-CEE2-49B9-B8F6-7C60A879C7BA}" type="presParOf" srcId="{00434FA1-C270-4E71-B036-90E93CD105CC}" destId="{AB35E6C3-E9CD-4F60-9A48-6C17DC2754B7}" srcOrd="0" destOrd="0" presId="urn:microsoft.com/office/officeart/2005/8/layout/process4"/>
    <dgm:cxn modelId="{679C2ACF-C4D9-4341-8762-D8B505D2C108}" type="presParOf" srcId="{AB35E6C3-E9CD-4F60-9A48-6C17DC2754B7}" destId="{8C9C4CEF-18FB-468E-BD82-CB9445480522}" srcOrd="0" destOrd="0" presId="urn:microsoft.com/office/officeart/2005/8/layout/process4"/>
    <dgm:cxn modelId="{40C7E603-DE45-4F0A-B611-6B2B4B5A1840}" type="presParOf" srcId="{00434FA1-C270-4E71-B036-90E93CD105CC}" destId="{6A03A659-E77F-4BAE-AE4C-45DF5796E85A}" srcOrd="1" destOrd="0" presId="urn:microsoft.com/office/officeart/2005/8/layout/process4"/>
    <dgm:cxn modelId="{2AE7E9B2-6A7B-494D-9210-9788AE6BEAF9}" type="presParOf" srcId="{00434FA1-C270-4E71-B036-90E93CD105CC}" destId="{5D5138CA-66F3-46E8-92C8-42713BF6938F}" srcOrd="2" destOrd="0" presId="urn:microsoft.com/office/officeart/2005/8/layout/process4"/>
    <dgm:cxn modelId="{A6598720-60B5-44A0-B6B3-63A2A2887C68}" type="presParOf" srcId="{5D5138CA-66F3-46E8-92C8-42713BF6938F}" destId="{6A202568-B3DF-40CC-94D0-F799A168A247}" srcOrd="0" destOrd="0" presId="urn:microsoft.com/office/officeart/2005/8/layout/process4"/>
    <dgm:cxn modelId="{20FE5063-6FD3-435C-BB88-4FB28CF21C3F}" type="presParOf" srcId="{00434FA1-C270-4E71-B036-90E93CD105CC}" destId="{2623106B-07DC-474A-8516-018930A092EB}" srcOrd="3" destOrd="0" presId="urn:microsoft.com/office/officeart/2005/8/layout/process4"/>
    <dgm:cxn modelId="{4CAAE49E-22C5-42D8-86B3-9499A35DAA1F}" type="presParOf" srcId="{00434FA1-C270-4E71-B036-90E93CD105CC}" destId="{A0D78FDB-CD69-43FE-A1D4-AC4A2CB4C051}" srcOrd="4" destOrd="0" presId="urn:microsoft.com/office/officeart/2005/8/layout/process4"/>
    <dgm:cxn modelId="{399B60C6-67DB-4482-8995-FDF6982F0CDF}" type="presParOf" srcId="{A0D78FDB-CD69-43FE-A1D4-AC4A2CB4C051}" destId="{DC29C812-D275-42B9-9C31-D9705CDDA6D9}"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9C4CEF-18FB-468E-BD82-CB9445480522}">
      <dsp:nvSpPr>
        <dsp:cNvPr id="0" name=""/>
        <dsp:cNvSpPr/>
      </dsp:nvSpPr>
      <dsp:spPr>
        <a:xfrm>
          <a:off x="0" y="4198735"/>
          <a:ext cx="4879728" cy="1378118"/>
        </a:xfrm>
        <a:prstGeom prst="rect">
          <a:avLst/>
        </a:prstGeom>
        <a:gradFill rotWithShape="0">
          <a:gsLst>
            <a:gs pos="0">
              <a:schemeClr val="accent2">
                <a:hueOff val="0"/>
                <a:satOff val="0"/>
                <a:lumOff val="0"/>
                <a:alphaOff val="0"/>
                <a:tint val="94000"/>
                <a:satMod val="103000"/>
                <a:lumMod val="102000"/>
              </a:schemeClr>
            </a:gs>
            <a:gs pos="50000">
              <a:schemeClr val="accent2">
                <a:hueOff val="0"/>
                <a:satOff val="0"/>
                <a:lumOff val="0"/>
                <a:alphaOff val="0"/>
                <a:shade val="100000"/>
                <a:satMod val="110000"/>
                <a:lumMod val="100000"/>
              </a:schemeClr>
            </a:gs>
            <a:gs pos="100000">
              <a:schemeClr val="accent2">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35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baseline="0"/>
            <a:t>“eschews methodological formulae and endorses a critical, creative approach…”(Thomas 2011: 6)</a:t>
          </a:r>
          <a:endParaRPr lang="en-US" sz="2400" kern="1200"/>
        </a:p>
      </dsp:txBody>
      <dsp:txXfrm>
        <a:off x="0" y="4198735"/>
        <a:ext cx="4879728" cy="1378118"/>
      </dsp:txXfrm>
    </dsp:sp>
    <dsp:sp modelId="{6A202568-B3DF-40CC-94D0-F799A168A247}">
      <dsp:nvSpPr>
        <dsp:cNvPr id="0" name=""/>
        <dsp:cNvSpPr/>
      </dsp:nvSpPr>
      <dsp:spPr>
        <a:xfrm rot="10800000">
          <a:off x="0" y="2099860"/>
          <a:ext cx="4879728" cy="2119546"/>
        </a:xfrm>
        <a:prstGeom prst="upArrowCallout">
          <a:avLst/>
        </a:prstGeom>
        <a:gradFill rotWithShape="0">
          <a:gsLst>
            <a:gs pos="0">
              <a:schemeClr val="accent2">
                <a:hueOff val="-7370144"/>
                <a:satOff val="5472"/>
                <a:lumOff val="-1176"/>
                <a:alphaOff val="0"/>
                <a:tint val="94000"/>
                <a:satMod val="103000"/>
                <a:lumMod val="102000"/>
              </a:schemeClr>
            </a:gs>
            <a:gs pos="50000">
              <a:schemeClr val="accent2">
                <a:hueOff val="-7370144"/>
                <a:satOff val="5472"/>
                <a:lumOff val="-1176"/>
                <a:alphaOff val="0"/>
                <a:shade val="100000"/>
                <a:satMod val="110000"/>
                <a:lumMod val="100000"/>
              </a:schemeClr>
            </a:gs>
            <a:gs pos="100000">
              <a:schemeClr val="accent2">
                <a:hueOff val="-7370144"/>
                <a:satOff val="5472"/>
                <a:lumOff val="-1176"/>
                <a:alphaOff val="0"/>
                <a:shade val="78000"/>
                <a:satMod val="120000"/>
                <a:lumMod val="99000"/>
              </a:schemeClr>
            </a:gs>
          </a:gsLst>
          <a:lin ang="5400000" scaled="0"/>
        </a:gradFill>
        <a:ln>
          <a:noFill/>
        </a:ln>
        <a:effectLst>
          <a:outerShdw blurRad="57150" dist="19050" dir="5400000" algn="ctr" rotWithShape="0">
            <a:srgbClr val="000000">
              <a:alpha val="35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baseline="0"/>
            <a:t>Uses a holistic approach</a:t>
          </a:r>
          <a:endParaRPr lang="en-US" sz="2400" kern="1200"/>
        </a:p>
      </dsp:txBody>
      <dsp:txXfrm rot="10800000">
        <a:off x="0" y="2099860"/>
        <a:ext cx="4879728" cy="1377217"/>
      </dsp:txXfrm>
    </dsp:sp>
    <dsp:sp modelId="{DC29C812-D275-42B9-9C31-D9705CDDA6D9}">
      <dsp:nvSpPr>
        <dsp:cNvPr id="0" name=""/>
        <dsp:cNvSpPr/>
      </dsp:nvSpPr>
      <dsp:spPr>
        <a:xfrm rot="10800000">
          <a:off x="0" y="985"/>
          <a:ext cx="4879728" cy="2119546"/>
        </a:xfrm>
        <a:prstGeom prst="upArrowCallout">
          <a:avLst/>
        </a:prstGeom>
        <a:gradFill rotWithShape="0">
          <a:gsLst>
            <a:gs pos="0">
              <a:schemeClr val="accent2">
                <a:hueOff val="-14740288"/>
                <a:satOff val="10944"/>
                <a:lumOff val="-2353"/>
                <a:alphaOff val="0"/>
                <a:tint val="94000"/>
                <a:satMod val="103000"/>
                <a:lumMod val="102000"/>
              </a:schemeClr>
            </a:gs>
            <a:gs pos="50000">
              <a:schemeClr val="accent2">
                <a:hueOff val="-14740288"/>
                <a:satOff val="10944"/>
                <a:lumOff val="-2353"/>
                <a:alphaOff val="0"/>
                <a:shade val="100000"/>
                <a:satMod val="110000"/>
                <a:lumMod val="100000"/>
              </a:schemeClr>
            </a:gs>
            <a:gs pos="100000">
              <a:schemeClr val="accent2">
                <a:hueOff val="-14740288"/>
                <a:satOff val="10944"/>
                <a:lumOff val="-2353"/>
                <a:alphaOff val="0"/>
                <a:shade val="78000"/>
                <a:satMod val="120000"/>
                <a:lumMod val="99000"/>
              </a:schemeClr>
            </a:gs>
          </a:gsLst>
          <a:lin ang="5400000" scaled="0"/>
        </a:gradFill>
        <a:ln>
          <a:noFill/>
        </a:ln>
        <a:effectLst>
          <a:outerShdw blurRad="57150" dist="19050" dir="5400000" algn="ctr" rotWithShape="0">
            <a:srgbClr val="000000">
              <a:alpha val="35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baseline="0"/>
            <a:t>A Case study is about ‘singleness’: getting up close to study one thing/phenomenon</a:t>
          </a:r>
          <a:endParaRPr lang="en-US" sz="2400" kern="1200"/>
        </a:p>
      </dsp:txBody>
      <dsp:txXfrm rot="10800000">
        <a:off x="0" y="985"/>
        <a:ext cx="4879728" cy="1377217"/>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75C6CE17-556F-44BB-B894-78F066F0E017}" type="datetimeFigureOut">
              <a:rPr lang="en-GB" smtClean="0"/>
              <a:pPr/>
              <a:t>03/11/2020</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03153C80-FC89-45DF-AC9E-2A0BA6108513}" type="slidenum">
              <a:rPr lang="en-GB" smtClean="0"/>
              <a:pPr/>
              <a:t>‹#›</a:t>
            </a:fld>
            <a:endParaRPr lang="en-GB"/>
          </a:p>
        </p:txBody>
      </p:sp>
    </p:spTree>
    <p:extLst>
      <p:ext uri="{BB962C8B-B14F-4D97-AF65-F5344CB8AC3E}">
        <p14:creationId xmlns:p14="http://schemas.microsoft.com/office/powerpoint/2010/main" val="12120599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EB6D1CD8-6BE2-4FCA-8565-E46A1E015DE4}" type="datetimeFigureOut">
              <a:rPr lang="en-GB" smtClean="0"/>
              <a:pPr/>
              <a:t>03/11/2020</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EDE9A250-EB62-4631-9C0E-CEE8AEC85FAC}" type="slidenum">
              <a:rPr lang="en-GB" smtClean="0"/>
              <a:pPr/>
              <a:t>‹#›</a:t>
            </a:fld>
            <a:endParaRPr lang="en-GB"/>
          </a:p>
        </p:txBody>
      </p:sp>
    </p:spTree>
    <p:extLst>
      <p:ext uri="{BB962C8B-B14F-4D97-AF65-F5344CB8AC3E}">
        <p14:creationId xmlns:p14="http://schemas.microsoft.com/office/powerpoint/2010/main" val="33049331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DE9A250-EB62-4631-9C0E-CEE8AEC85FAC}" type="slidenum">
              <a:rPr lang="en-GB" smtClean="0"/>
              <a:pPr/>
              <a:t>1</a:t>
            </a:fld>
            <a:endParaRPr lang="en-GB"/>
          </a:p>
        </p:txBody>
      </p:sp>
    </p:spTree>
    <p:extLst>
      <p:ext uri="{BB962C8B-B14F-4D97-AF65-F5344CB8AC3E}">
        <p14:creationId xmlns:p14="http://schemas.microsoft.com/office/powerpoint/2010/main" val="1727794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p>
        </p:txBody>
      </p:sp>
      <p:sp>
        <p:nvSpPr>
          <p:cNvPr id="4" name="Slide Number Placeholder 3"/>
          <p:cNvSpPr>
            <a:spLocks noGrp="1"/>
          </p:cNvSpPr>
          <p:nvPr>
            <p:ph type="sldNum" sz="quarter" idx="10"/>
          </p:nvPr>
        </p:nvSpPr>
        <p:spPr/>
        <p:txBody>
          <a:bodyPr/>
          <a:lstStyle/>
          <a:p>
            <a:fld id="{EDE9A250-EB62-4631-9C0E-CEE8AEC85FAC}" type="slidenum">
              <a:rPr lang="en-GB" smtClean="0"/>
              <a:pPr/>
              <a:t>3</a:t>
            </a:fld>
            <a:endParaRPr lang="en-GB"/>
          </a:p>
        </p:txBody>
      </p:sp>
    </p:spTree>
    <p:extLst>
      <p:ext uri="{BB962C8B-B14F-4D97-AF65-F5344CB8AC3E}">
        <p14:creationId xmlns:p14="http://schemas.microsoft.com/office/powerpoint/2010/main" val="29150859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DE9A250-EB62-4631-9C0E-CEE8AEC85FAC}" type="slidenum">
              <a:rPr lang="en-GB" smtClean="0"/>
              <a:pPr/>
              <a:t>4</a:t>
            </a:fld>
            <a:endParaRPr lang="en-GB"/>
          </a:p>
        </p:txBody>
      </p:sp>
    </p:spTree>
    <p:extLst>
      <p:ext uri="{BB962C8B-B14F-4D97-AF65-F5344CB8AC3E}">
        <p14:creationId xmlns:p14="http://schemas.microsoft.com/office/powerpoint/2010/main" val="10455000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DE9A250-EB62-4631-9C0E-CEE8AEC85FAC}" type="slidenum">
              <a:rPr lang="en-GB" smtClean="0"/>
              <a:pPr/>
              <a:t>6</a:t>
            </a:fld>
            <a:endParaRPr lang="en-GB"/>
          </a:p>
        </p:txBody>
      </p:sp>
    </p:spTree>
    <p:extLst>
      <p:ext uri="{BB962C8B-B14F-4D97-AF65-F5344CB8AC3E}">
        <p14:creationId xmlns:p14="http://schemas.microsoft.com/office/powerpoint/2010/main" val="17425815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DE9A250-EB62-4631-9C0E-CEE8AEC85FAC}" type="slidenum">
              <a:rPr lang="en-GB" smtClean="0"/>
              <a:pPr/>
              <a:t>7</a:t>
            </a:fld>
            <a:endParaRPr lang="en-GB"/>
          </a:p>
        </p:txBody>
      </p:sp>
    </p:spTree>
    <p:extLst>
      <p:ext uri="{BB962C8B-B14F-4D97-AF65-F5344CB8AC3E}">
        <p14:creationId xmlns:p14="http://schemas.microsoft.com/office/powerpoint/2010/main" val="26879524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DE9A250-EB62-4631-9C0E-CEE8AEC85FAC}" type="slidenum">
              <a:rPr lang="en-GB" smtClean="0"/>
              <a:pPr/>
              <a:t>8</a:t>
            </a:fld>
            <a:endParaRPr lang="en-GB"/>
          </a:p>
        </p:txBody>
      </p:sp>
    </p:spTree>
    <p:extLst>
      <p:ext uri="{BB962C8B-B14F-4D97-AF65-F5344CB8AC3E}">
        <p14:creationId xmlns:p14="http://schemas.microsoft.com/office/powerpoint/2010/main" val="7506201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EDE9A250-EB62-4631-9C0E-CEE8AEC85FAC}" type="slidenum">
              <a:rPr lang="en-GB" smtClean="0"/>
              <a:pPr/>
              <a:t>9</a:t>
            </a:fld>
            <a:endParaRPr lang="en-GB"/>
          </a:p>
        </p:txBody>
      </p:sp>
    </p:spTree>
    <p:extLst>
      <p:ext uri="{BB962C8B-B14F-4D97-AF65-F5344CB8AC3E}">
        <p14:creationId xmlns:p14="http://schemas.microsoft.com/office/powerpoint/2010/main" val="7938720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p>
        </p:txBody>
      </p:sp>
      <p:sp>
        <p:nvSpPr>
          <p:cNvPr id="4" name="Slide Number Placeholder 3"/>
          <p:cNvSpPr>
            <a:spLocks noGrp="1"/>
          </p:cNvSpPr>
          <p:nvPr>
            <p:ph type="sldNum" sz="quarter" idx="10"/>
          </p:nvPr>
        </p:nvSpPr>
        <p:spPr/>
        <p:txBody>
          <a:bodyPr/>
          <a:lstStyle/>
          <a:p>
            <a:fld id="{EDE9A250-EB62-4631-9C0E-CEE8AEC85FAC}" type="slidenum">
              <a:rPr lang="en-GB" smtClean="0"/>
              <a:pPr/>
              <a:t>11</a:t>
            </a:fld>
            <a:endParaRPr lang="en-GB"/>
          </a:p>
        </p:txBody>
      </p:sp>
    </p:spTree>
    <p:extLst>
      <p:ext uri="{BB962C8B-B14F-4D97-AF65-F5344CB8AC3E}">
        <p14:creationId xmlns:p14="http://schemas.microsoft.com/office/powerpoint/2010/main" val="3110770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10"/>
          </p:nvPr>
        </p:nvSpPr>
        <p:spPr/>
        <p:txBody>
          <a:bodyPr/>
          <a:lstStyle/>
          <a:p>
            <a:fld id="{EDE9A250-EB62-4631-9C0E-CEE8AEC85FAC}" type="slidenum">
              <a:rPr lang="en-GB" smtClean="0"/>
              <a:pPr/>
              <a:t>12</a:t>
            </a:fld>
            <a:endParaRPr lang="en-GB"/>
          </a:p>
        </p:txBody>
      </p:sp>
    </p:spTree>
    <p:extLst>
      <p:ext uri="{BB962C8B-B14F-4D97-AF65-F5344CB8AC3E}">
        <p14:creationId xmlns:p14="http://schemas.microsoft.com/office/powerpoint/2010/main" val="29046976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DE9A250-EB62-4631-9C0E-CEE8AEC85FAC}" type="slidenum">
              <a:rPr lang="en-GB" smtClean="0"/>
              <a:pPr/>
              <a:t>13</a:t>
            </a:fld>
            <a:endParaRPr lang="en-GB"/>
          </a:p>
        </p:txBody>
      </p:sp>
    </p:spTree>
    <p:extLst>
      <p:ext uri="{BB962C8B-B14F-4D97-AF65-F5344CB8AC3E}">
        <p14:creationId xmlns:p14="http://schemas.microsoft.com/office/powerpoint/2010/main" val="6530425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DE9A250-EB62-4631-9C0E-CEE8AEC85FAC}" type="slidenum">
              <a:rPr lang="en-GB" smtClean="0"/>
              <a:pPr/>
              <a:t>15</a:t>
            </a:fld>
            <a:endParaRPr lang="en-GB"/>
          </a:p>
        </p:txBody>
      </p:sp>
    </p:spTree>
    <p:extLst>
      <p:ext uri="{BB962C8B-B14F-4D97-AF65-F5344CB8AC3E}">
        <p14:creationId xmlns:p14="http://schemas.microsoft.com/office/powerpoint/2010/main" val="36699962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Arial" charset="0"/>
            </a:endParaRPr>
          </a:p>
        </p:txBody>
      </p:sp>
      <p:sp>
        <p:nvSpPr>
          <p:cNvPr id="4" name="Slide Number Placeholder 3"/>
          <p:cNvSpPr>
            <a:spLocks noGrp="1"/>
          </p:cNvSpPr>
          <p:nvPr>
            <p:ph type="sldNum" sz="quarter" idx="10"/>
          </p:nvPr>
        </p:nvSpPr>
        <p:spPr/>
        <p:txBody>
          <a:bodyPr/>
          <a:lstStyle/>
          <a:p>
            <a:fld id="{EDE9A250-EB62-4631-9C0E-CEE8AEC85FAC}" type="slidenum">
              <a:rPr lang="en-GB" smtClean="0"/>
              <a:pPr/>
              <a:t>16</a:t>
            </a:fld>
            <a:endParaRPr lang="en-GB"/>
          </a:p>
        </p:txBody>
      </p:sp>
    </p:spTree>
    <p:extLst>
      <p:ext uri="{BB962C8B-B14F-4D97-AF65-F5344CB8AC3E}">
        <p14:creationId xmlns:p14="http://schemas.microsoft.com/office/powerpoint/2010/main" val="6759114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0" dirty="0"/>
          </a:p>
        </p:txBody>
      </p:sp>
      <p:sp>
        <p:nvSpPr>
          <p:cNvPr id="4" name="Slide Number Placeholder 3"/>
          <p:cNvSpPr>
            <a:spLocks noGrp="1"/>
          </p:cNvSpPr>
          <p:nvPr>
            <p:ph type="sldNum" sz="quarter" idx="10"/>
          </p:nvPr>
        </p:nvSpPr>
        <p:spPr/>
        <p:txBody>
          <a:bodyPr/>
          <a:lstStyle/>
          <a:p>
            <a:fld id="{EDE9A250-EB62-4631-9C0E-CEE8AEC85FAC}" type="slidenum">
              <a:rPr lang="en-GB" smtClean="0"/>
              <a:pPr/>
              <a:t>18</a:t>
            </a:fld>
            <a:endParaRPr lang="en-GB"/>
          </a:p>
        </p:txBody>
      </p:sp>
    </p:spTree>
    <p:extLst>
      <p:ext uri="{BB962C8B-B14F-4D97-AF65-F5344CB8AC3E}">
        <p14:creationId xmlns:p14="http://schemas.microsoft.com/office/powerpoint/2010/main" val="30403387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DE9A250-EB62-4631-9C0E-CEE8AEC85FAC}" type="slidenum">
              <a:rPr lang="en-GB" smtClean="0"/>
              <a:pPr/>
              <a:t>21</a:t>
            </a:fld>
            <a:endParaRPr lang="en-GB"/>
          </a:p>
        </p:txBody>
      </p:sp>
    </p:spTree>
    <p:extLst>
      <p:ext uri="{BB962C8B-B14F-4D97-AF65-F5344CB8AC3E}">
        <p14:creationId xmlns:p14="http://schemas.microsoft.com/office/powerpoint/2010/main" val="981837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DE9A250-EB62-4631-9C0E-CEE8AEC85FAC}" type="slidenum">
              <a:rPr lang="en-GB" smtClean="0"/>
              <a:pPr/>
              <a:t>24</a:t>
            </a:fld>
            <a:endParaRPr lang="en-GB"/>
          </a:p>
        </p:txBody>
      </p:sp>
    </p:spTree>
    <p:extLst>
      <p:ext uri="{BB962C8B-B14F-4D97-AF65-F5344CB8AC3E}">
        <p14:creationId xmlns:p14="http://schemas.microsoft.com/office/powerpoint/2010/main" val="1918587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36346" y="1788454"/>
            <a:ext cx="6270922" cy="2098226"/>
          </a:xfrm>
        </p:spPr>
        <p:txBody>
          <a:bodyPr anchor="b">
            <a:noAutofit/>
          </a:bodyPr>
          <a:lstStyle>
            <a:lvl1pPr algn="ctr">
              <a:defRPr sz="60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009930" y="3956280"/>
            <a:ext cx="5123755" cy="1086237"/>
          </a:xfrm>
        </p:spPr>
        <p:txBody>
          <a:bodyPr>
            <a:normAutofit/>
          </a:bodyPr>
          <a:lstStyle>
            <a:lvl1pPr marL="0" indent="0" algn="ctr">
              <a:lnSpc>
                <a:spcPct val="112000"/>
              </a:lnSpc>
              <a:spcBef>
                <a:spcPts val="0"/>
              </a:spcBef>
              <a:spcAft>
                <a:spcPts val="0"/>
              </a:spcAft>
              <a:buNone/>
              <a:defRPr sz="1800">
                <a:solidFill>
                  <a:schemeClr val="bg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a:xfrm>
            <a:off x="564644" y="6453386"/>
            <a:ext cx="1205958" cy="404614"/>
          </a:xfrm>
        </p:spPr>
        <p:txBody>
          <a:bodyPr/>
          <a:lstStyle>
            <a:lvl1pPr>
              <a:defRPr baseline="0">
                <a:solidFill>
                  <a:schemeClr val="tx2"/>
                </a:solidFill>
              </a:defRPr>
            </a:lvl1pPr>
          </a:lstStyle>
          <a:p>
            <a:fld id="{1D8BD707-D9CF-40AE-B4C6-C98DA3205C09}" type="datetimeFigureOut">
              <a:rPr lang="en-US" smtClean="0"/>
              <a:pPr/>
              <a:t>11/3/2020</a:t>
            </a:fld>
            <a:endParaRPr lang="en-US"/>
          </a:p>
        </p:txBody>
      </p:sp>
      <p:sp>
        <p:nvSpPr>
          <p:cNvPr id="5" name="Footer Placeholder 4"/>
          <p:cNvSpPr>
            <a:spLocks noGrp="1"/>
          </p:cNvSpPr>
          <p:nvPr>
            <p:ph type="ftr" sz="quarter" idx="11"/>
          </p:nvPr>
        </p:nvSpPr>
        <p:spPr>
          <a:xfrm>
            <a:off x="1938041" y="6453386"/>
            <a:ext cx="5267533"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7373012" y="6453386"/>
            <a:ext cx="1197219" cy="404614"/>
          </a:xfrm>
        </p:spPr>
        <p:txBody>
          <a:bodyPr/>
          <a:lstStyle>
            <a:lvl1pPr>
              <a:defRPr baseline="0">
                <a:solidFill>
                  <a:schemeClr val="tx2"/>
                </a:solidFill>
              </a:defRPr>
            </a:lvl1pPr>
          </a:lstStyle>
          <a:p>
            <a:fld id="{B6F15528-21DE-4FAA-801E-634DDDAF4B2B}" type="slidenum">
              <a:rPr lang="en-US" smtClean="0"/>
              <a:pPr/>
              <a:t>‹#›</a:t>
            </a:fld>
            <a:endParaRPr lang="en-US"/>
          </a:p>
        </p:txBody>
      </p:sp>
      <p:grpSp>
        <p:nvGrpSpPr>
          <p:cNvPr id="8" name="Group 7"/>
          <p:cNvGrpSpPr/>
          <p:nvPr/>
        </p:nvGrpSpPr>
        <p:grpSpPr>
          <a:xfrm>
            <a:off x="564643" y="744469"/>
            <a:ext cx="8005589" cy="5349671"/>
            <a:chOff x="564643" y="744469"/>
            <a:chExt cx="8005589" cy="5349671"/>
          </a:xfrm>
        </p:grpSpPr>
        <p:sp>
          <p:nvSpPr>
            <p:cNvPr id="11" name="Freeform 6"/>
            <p:cNvSpPr/>
            <p:nvPr/>
          </p:nvSpPr>
          <p:spPr bwMode="auto">
            <a:xfrm>
              <a:off x="6113972" y="1685652"/>
              <a:ext cx="2456260" cy="4408488"/>
            </a:xfrm>
            <a:custGeom>
              <a:avLst/>
              <a:gdLst/>
              <a:ahLst/>
              <a:cxnLst/>
              <a:rect l="l" t="t" r="r" b="b"/>
              <a:pathLst>
                <a:path w="10000" h="10000">
                  <a:moveTo>
                    <a:pt x="8761" y="0"/>
                  </a:moveTo>
                  <a:lnTo>
                    <a:pt x="10000" y="0"/>
                  </a:lnTo>
                  <a:lnTo>
                    <a:pt x="10000" y="10000"/>
                  </a:lnTo>
                  <a:lnTo>
                    <a:pt x="0" y="10000"/>
                  </a:lnTo>
                  <a:lnTo>
                    <a:pt x="0" y="9357"/>
                  </a:lnTo>
                  <a:lnTo>
                    <a:pt x="8761" y="935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564643" y="744469"/>
              <a:ext cx="2456505" cy="4408488"/>
            </a:xfrm>
            <a:custGeom>
              <a:avLst/>
              <a:gdLst/>
              <a:ahLst/>
              <a:cxnLst/>
              <a:rect l="l" t="t" r="r" b="b"/>
              <a:pathLst>
                <a:path w="10001" h="10000">
                  <a:moveTo>
                    <a:pt x="8762" y="0"/>
                  </a:moveTo>
                  <a:lnTo>
                    <a:pt x="10001" y="0"/>
                  </a:lnTo>
                  <a:lnTo>
                    <a:pt x="10001" y="10000"/>
                  </a:lnTo>
                  <a:lnTo>
                    <a:pt x="1" y="10000"/>
                  </a:lnTo>
                  <a:cubicBezTo>
                    <a:pt x="-2" y="9766"/>
                    <a:pt x="4" y="9586"/>
                    <a:pt x="1" y="9352"/>
                  </a:cubicBezTo>
                  <a:lnTo>
                    <a:pt x="8762" y="9346"/>
                  </a:lnTo>
                  <a:lnTo>
                    <a:pt x="8762"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322276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07189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73769" y="1301361"/>
            <a:ext cx="7209728" cy="2852737"/>
          </a:xfrm>
        </p:spPr>
        <p:txBody>
          <a:bodyPr anchor="b">
            <a:normAutofit/>
          </a:bodyPr>
          <a:lstStyle>
            <a:lvl1pPr algn="r">
              <a:defRPr sz="6000" cap="all"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73769" y="4216328"/>
            <a:ext cx="7209728" cy="1143324"/>
          </a:xfrm>
        </p:spPr>
        <p:txBody>
          <a:bodyPr/>
          <a:lstStyle>
            <a:lvl1pPr marL="0" indent="0" algn="r">
              <a:lnSpc>
                <a:spcPct val="112000"/>
              </a:lnSpc>
              <a:spcBef>
                <a:spcPts val="0"/>
              </a:spcBef>
              <a:spcAft>
                <a:spcPts val="0"/>
              </a:spcAft>
              <a:buNone/>
              <a:defRPr sz="1800">
                <a:solidFill>
                  <a:schemeClr val="tx2"/>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54181" y="6453386"/>
            <a:ext cx="1216807" cy="404614"/>
          </a:xfrm>
        </p:spPr>
        <p:txBody>
          <a:bodyPr/>
          <a:lstStyle>
            <a:lvl1pPr>
              <a:defRPr>
                <a:solidFill>
                  <a:schemeClr val="tx2"/>
                </a:solidFill>
              </a:defRPr>
            </a:lvl1pPr>
          </a:lstStyle>
          <a:p>
            <a:fld id="{1D8BD707-D9CF-40AE-B4C6-C98DA3205C09}" type="datetimeFigureOut">
              <a:rPr lang="en-US" smtClean="0"/>
              <a:pPr/>
              <a:t>11/3/2020</a:t>
            </a:fld>
            <a:endParaRPr lang="en-US"/>
          </a:p>
        </p:txBody>
      </p:sp>
      <p:sp>
        <p:nvSpPr>
          <p:cNvPr id="5" name="Footer Placeholder 4"/>
          <p:cNvSpPr>
            <a:spLocks noGrp="1"/>
          </p:cNvSpPr>
          <p:nvPr>
            <p:ph type="ftr" sz="quarter" idx="11"/>
          </p:nvPr>
        </p:nvSpPr>
        <p:spPr>
          <a:xfrm>
            <a:off x="1938234" y="6453386"/>
            <a:ext cx="5267533"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7373012" y="6453386"/>
            <a:ext cx="1197219" cy="404614"/>
          </a:xfrm>
        </p:spPr>
        <p:txBody>
          <a:bodyPr/>
          <a:lstStyle>
            <a:lvl1pPr>
              <a:defRPr>
                <a:solidFill>
                  <a:schemeClr val="tx2"/>
                </a:solidFill>
              </a:defRPr>
            </a:lvl1pPr>
          </a:lstStyle>
          <a:p>
            <a:fld id="{B6F15528-21DE-4FAA-801E-634DDDAF4B2B}" type="slidenum">
              <a:rPr lang="en-US" smtClean="0"/>
              <a:pPr/>
              <a:t>‹#›</a:t>
            </a:fld>
            <a:endParaRPr lang="en-US"/>
          </a:p>
        </p:txBody>
      </p:sp>
      <p:sp>
        <p:nvSpPr>
          <p:cNvPr id="7" name="Freeform 6"/>
          <p:cNvSpPr/>
          <p:nvPr/>
        </p:nvSpPr>
        <p:spPr bwMode="auto">
          <a:xfrm>
            <a:off x="6113972" y="1685652"/>
            <a:ext cx="2456260"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bg2"/>
          </a:solidFill>
          <a:ln w="0">
            <a:noFill/>
            <a:prstDash val="solid"/>
            <a:round/>
            <a:headEnd/>
            <a:tailEnd/>
          </a:ln>
        </p:spPr>
      </p:sp>
      <p:sp>
        <p:nvSpPr>
          <p:cNvPr id="8" name="Freeform 7" title="Crop Mark"/>
          <p:cNvSpPr/>
          <p:nvPr/>
        </p:nvSpPr>
        <p:spPr bwMode="auto">
          <a:xfrm>
            <a:off x="6113972" y="1685652"/>
            <a:ext cx="2456260"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accent1"/>
          </a:solidFill>
          <a:ln w="0">
            <a:noFill/>
            <a:prstDash val="solid"/>
            <a:round/>
            <a:headEnd/>
            <a:tailEnd/>
          </a:ln>
        </p:spPr>
      </p:sp>
    </p:spTree>
    <p:extLst>
      <p:ext uri="{BB962C8B-B14F-4D97-AF65-F5344CB8AC3E}">
        <p14:creationId xmlns:p14="http://schemas.microsoft.com/office/powerpoint/2010/main" val="134865936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028700" y="2286000"/>
            <a:ext cx="3335840"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94052" y="2286000"/>
            <a:ext cx="3335840"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11/3/2020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250074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28700" y="685800"/>
            <a:ext cx="72009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28700" y="2340230"/>
            <a:ext cx="3335840" cy="823912"/>
          </a:xfrm>
        </p:spPr>
        <p:txBody>
          <a:bodyPr anchor="b">
            <a:noAutofit/>
          </a:bodyPr>
          <a:lstStyle>
            <a:lvl1pPr marL="0" indent="0">
              <a:lnSpc>
                <a:spcPct val="84000"/>
              </a:lnSpc>
              <a:spcBef>
                <a:spcPts val="0"/>
              </a:spcBef>
              <a:spcAft>
                <a:spcPts val="0"/>
              </a:spcAft>
              <a:buNone/>
              <a:defRPr sz="2400" b="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028700" y="3305208"/>
            <a:ext cx="3335839"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93760" y="2349754"/>
            <a:ext cx="3335840" cy="823912"/>
          </a:xfrm>
        </p:spPr>
        <p:txBody>
          <a:bodyPr anchor="b">
            <a:noAutofit/>
          </a:bodyPr>
          <a:lstStyle>
            <a:lvl1pPr marL="0" indent="0">
              <a:lnSpc>
                <a:spcPct val="84000"/>
              </a:lnSpc>
              <a:spcBef>
                <a:spcPts val="0"/>
              </a:spcBef>
              <a:spcAft>
                <a:spcPts val="0"/>
              </a:spcAft>
              <a:buNone/>
              <a:defRPr sz="2400" b="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893760" y="3305208"/>
            <a:ext cx="3335840"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11/3/2020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860965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11/3/2020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62435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479226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397764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42925" y="685800"/>
            <a:ext cx="2891790" cy="2157884"/>
          </a:xfrm>
        </p:spPr>
        <p:txBody>
          <a:bodyPr anchor="t">
            <a:noAutofit/>
          </a:bodyPr>
          <a:lstStyle>
            <a:lvl1pPr>
              <a:lnSpc>
                <a:spcPct val="84000"/>
              </a:lnSpc>
              <a:defRPr sz="44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92015" y="685801"/>
            <a:ext cx="3909060" cy="5175250"/>
          </a:xfrm>
        </p:spPr>
        <p:txBody>
          <a:bodyPr/>
          <a:lstStyle>
            <a:lvl1pPr>
              <a:defRPr sz="1500"/>
            </a:lvl1pPr>
            <a:lvl2pPr>
              <a:defRPr sz="1500"/>
            </a:lvl2pPr>
            <a:lvl3pPr>
              <a:defRPr sz="1350"/>
            </a:lvl3pPr>
            <a:lvl4pPr>
              <a:defRPr sz="135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42925" y="2856344"/>
            <a:ext cx="2891790" cy="3011056"/>
          </a:xfrm>
        </p:spPr>
        <p:txBody>
          <a:bodyPr>
            <a:normAutofit/>
          </a:bodyPr>
          <a:lstStyle>
            <a:lvl1pPr marL="0" indent="0">
              <a:lnSpc>
                <a:spcPct val="113000"/>
              </a:lnSpc>
              <a:spcBef>
                <a:spcPts val="0"/>
              </a:spcBef>
              <a:spcAft>
                <a:spcPts val="1500"/>
              </a:spcAft>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542925" y="6453386"/>
            <a:ext cx="903429" cy="404614"/>
          </a:xfrm>
        </p:spPr>
        <p:txBody>
          <a:bodyPr/>
          <a:lstStyle>
            <a:lvl1pPr>
              <a:defRPr>
                <a:solidFill>
                  <a:schemeClr val="tx2"/>
                </a:solidFill>
              </a:defRPr>
            </a:lvl1pPr>
          </a:lstStyle>
          <a:p>
            <a:fld id="{1D8BD707-D9CF-40AE-B4C6-C98DA3205C09}" type="datetimeFigureOut">
              <a:rPr lang="en-US" smtClean="0"/>
              <a:pPr/>
              <a:t>11/3/2020</a:t>
            </a:fld>
            <a:endParaRPr lang="en-US"/>
          </a:p>
        </p:txBody>
      </p:sp>
      <p:sp>
        <p:nvSpPr>
          <p:cNvPr id="6" name="Footer Placeholder 5"/>
          <p:cNvSpPr>
            <a:spLocks noGrp="1"/>
          </p:cNvSpPr>
          <p:nvPr>
            <p:ph type="ftr" sz="quarter" idx="11"/>
          </p:nvPr>
        </p:nvSpPr>
        <p:spPr>
          <a:xfrm>
            <a:off x="1654459" y="6453386"/>
            <a:ext cx="1780256"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7412355" y="6453386"/>
            <a:ext cx="1197219" cy="404614"/>
          </a:xfrm>
        </p:spPr>
        <p:txBody>
          <a:bodyPr/>
          <a:lstStyle>
            <a:lvl1pPr>
              <a:defRPr>
                <a:solidFill>
                  <a:schemeClr val="tx2"/>
                </a:solidFill>
              </a:defRPr>
            </a:lvl1pPr>
          </a:lstStyle>
          <a:p>
            <a:fld id="{B6F15528-21DE-4FAA-801E-634DDDAF4B2B}" type="slidenum">
              <a:rPr lang="en-US" smtClean="0"/>
              <a:pPr/>
              <a:t>‹#›</a:t>
            </a:fld>
            <a:endParaRPr lang="en-US"/>
          </a:p>
        </p:txBody>
      </p:sp>
      <p:sp>
        <p:nvSpPr>
          <p:cNvPr id="9" name="Rectangle 8"/>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Divider Bar"/>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546258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397764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42925" y="685800"/>
            <a:ext cx="2891790" cy="2157884"/>
          </a:xfrm>
        </p:spPr>
        <p:txBody>
          <a:bodyPr anchor="t">
            <a:normAutofit/>
          </a:bodyPr>
          <a:lstStyle>
            <a:lvl1pPr>
              <a:lnSpc>
                <a:spcPct val="84000"/>
              </a:lnSpc>
              <a:defRPr sz="44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4149090" y="1"/>
            <a:ext cx="4994910" cy="6857999"/>
          </a:xfrm>
        </p:spPr>
        <p:txBody>
          <a:bodyPr anchor="t">
            <a:normAutofit/>
          </a:bodyPr>
          <a:lstStyle>
            <a:lvl1pPr marL="0" indent="0">
              <a:buNone/>
              <a:defRPr sz="1500"/>
            </a:lvl1pPr>
            <a:lvl2pPr marL="342900" indent="0">
              <a:buNone/>
              <a:defRPr sz="1500"/>
            </a:lvl2pPr>
            <a:lvl3pPr marL="685800" indent="0">
              <a:buNone/>
              <a:defRPr sz="15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542925" y="2855968"/>
            <a:ext cx="2891790" cy="3011432"/>
          </a:xfrm>
        </p:spPr>
        <p:txBody>
          <a:bodyPr>
            <a:normAutofit/>
          </a:bodyPr>
          <a:lstStyle>
            <a:lvl1pPr marL="0" indent="0">
              <a:lnSpc>
                <a:spcPct val="113000"/>
              </a:lnSpc>
              <a:spcBef>
                <a:spcPts val="0"/>
              </a:spcBef>
              <a:spcAft>
                <a:spcPts val="1500"/>
              </a:spcAft>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542925" y="6453386"/>
            <a:ext cx="903429" cy="404614"/>
          </a:xfrm>
        </p:spPr>
        <p:txBody>
          <a:bodyPr/>
          <a:lstStyle>
            <a:lvl1pPr>
              <a:defRPr>
                <a:solidFill>
                  <a:schemeClr val="tx2"/>
                </a:solidFill>
              </a:defRPr>
            </a:lvl1pPr>
          </a:lstStyle>
          <a:p>
            <a:fld id="{1D8BD707-D9CF-40AE-B4C6-C98DA3205C09}" type="datetimeFigureOut">
              <a:rPr lang="en-US" smtClean="0"/>
              <a:pPr/>
              <a:t>11/3/2020</a:t>
            </a:fld>
            <a:endParaRPr lang="en-US"/>
          </a:p>
        </p:txBody>
      </p:sp>
      <p:sp>
        <p:nvSpPr>
          <p:cNvPr id="6" name="Footer Placeholder 5"/>
          <p:cNvSpPr>
            <a:spLocks noGrp="1"/>
          </p:cNvSpPr>
          <p:nvPr>
            <p:ph type="ftr" sz="quarter" idx="11"/>
          </p:nvPr>
        </p:nvSpPr>
        <p:spPr>
          <a:xfrm>
            <a:off x="1654459" y="6453386"/>
            <a:ext cx="1780256"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7412355" y="6453386"/>
            <a:ext cx="1197219" cy="404614"/>
          </a:xfrm>
        </p:spPr>
        <p:txBody>
          <a:bodyPr/>
          <a:lstStyle>
            <a:lvl1pPr>
              <a:defRPr>
                <a:solidFill>
                  <a:schemeClr val="tx2"/>
                </a:solidFill>
              </a:defRPr>
            </a:lvl1pPr>
          </a:lstStyle>
          <a:p>
            <a:fld id="{B6F15528-21DE-4FAA-801E-634DDDAF4B2B}" type="slidenum">
              <a:rPr lang="en-US" smtClean="0"/>
              <a:pPr/>
              <a:t>‹#›</a:t>
            </a:fld>
            <a:endParaRPr lang="en-US"/>
          </a:p>
        </p:txBody>
      </p:sp>
      <p:sp>
        <p:nvSpPr>
          <p:cNvPr id="9" name="Rectangle 8"/>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Divider Bar"/>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814226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028700" y="2295526"/>
            <a:ext cx="7200900" cy="3571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6120256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80797" y="624156"/>
            <a:ext cx="1490950"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28700" y="624156"/>
            <a:ext cx="5724525" cy="52432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1964617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11/3/2020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9" name="Content Placeholder 8"/>
          <p:cNvSpPr>
            <a:spLocks noGrp="1"/>
          </p:cNvSpPr>
          <p:nvPr>
            <p:ph sz="quarter" idx="13"/>
          </p:nvPr>
        </p:nvSpPr>
        <p:spPr>
          <a:xfrm>
            <a:off x="1298448" y="2121407"/>
            <a:ext cx="32004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63440" y="2119313"/>
            <a:ext cx="32004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19757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1D8BD707-D9CF-40AE-B4C6-C98DA3205C09}" type="datetimeFigureOut">
              <a:rPr lang="en-US" smtClean="0"/>
              <a:pPr/>
              <a:t>11/3/2020</a:t>
            </a:fld>
            <a:endParaRPr lang="en-US"/>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US"/>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B6F15528-21DE-4FAA-801E-634DDDAF4B2B}" type="slidenum">
              <a:rPr lang="en-US" smtClean="0"/>
              <a:pPr/>
              <a:t>‹#›</a:t>
            </a:fld>
            <a:endParaRPr lang="en-US"/>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41045772"/>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 id="2147483721" r:id="rId12"/>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0" orient="horz" pos="1368">
          <p15:clr>
            <a:srgbClr val="F26B43"/>
          </p15:clr>
        </p15:guide>
        <p15:guide id="1" pos="6912">
          <p15:clr>
            <a:srgbClr val="F26B43"/>
          </p15:clr>
        </p15:guide>
        <p15:guide id="2" pos="936">
          <p15:clr>
            <a:srgbClr val="F26B43"/>
          </p15:clr>
        </p15:guide>
        <p15:guide id="3" pos="864">
          <p15:clr>
            <a:srgbClr val="F26B43"/>
          </p15:clr>
        </p15:guide>
        <p15:guide id="4" orient="horz" pos="1440">
          <p15:clr>
            <a:srgbClr val="F26B43"/>
          </p15:clr>
        </p15:guide>
        <p15:guide id="5" orient="horz" pos="3696">
          <p15:clr>
            <a:srgbClr val="F26B43"/>
          </p15:clr>
        </p15:guide>
        <p15:guide id="6" orient="horz" pos="432">
          <p15:clr>
            <a:srgbClr val="F26B43"/>
          </p15:clr>
        </p15:guide>
        <p15:guide id="7" orient="horz" pos="1512">
          <p15:clr>
            <a:srgbClr val="F26B43"/>
          </p15:clr>
        </p15:guide>
        <p15:guide id="8" pos="5184">
          <p15:clr>
            <a:srgbClr val="F26B43"/>
          </p15:clr>
        </p15:guide>
        <p15:guide id="9" pos="702">
          <p15:clr>
            <a:srgbClr val="F26B43"/>
          </p15:clr>
        </p15:guide>
        <p15:guide id="10" pos="64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mailto:amsmith@bangor.ac.uk" TargetMode="External"/><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edu.plymouth.ac.uk/resined/Case_study/hightown.htm"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www.edu.plymouth.ac.uk/resined"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 name="Rectangle 8">
            <a:extLst>
              <a:ext uri="{FF2B5EF4-FFF2-40B4-BE49-F238E27FC236}">
                <a16:creationId xmlns:a16="http://schemas.microsoft.com/office/drawing/2014/main" id="{7172A2A9-DA81-4311-81CF-4175D14551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Rectangle 10">
            <a:extLst>
              <a:ext uri="{FF2B5EF4-FFF2-40B4-BE49-F238E27FC236}">
                <a16:creationId xmlns:a16="http://schemas.microsoft.com/office/drawing/2014/main" id="{FBC102D8-D298-4410-AE79-9EA723521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76"/>
            <a:ext cx="397764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80060" y="631373"/>
            <a:ext cx="3014130" cy="2035628"/>
          </a:xfrm>
          <a:prstGeom prst="rect">
            <a:avLst/>
          </a:prstGeom>
        </p:spPr>
        <p:txBody>
          <a:bodyPr vert="horz" lIns="91440" tIns="45720" rIns="91440" bIns="45720" rtlCol="0" anchor="t">
            <a:normAutofit/>
          </a:bodyPr>
          <a:lstStyle/>
          <a:p>
            <a:pPr defTabSz="914400"/>
            <a:r>
              <a:rPr lang="en-US" b="1"/>
              <a:t>Case Studies</a:t>
            </a:r>
          </a:p>
        </p:txBody>
      </p:sp>
      <p:sp>
        <p:nvSpPr>
          <p:cNvPr id="3" name="Subtitle 2"/>
          <p:cNvSpPr>
            <a:spLocks noGrp="1"/>
          </p:cNvSpPr>
          <p:nvPr>
            <p:ph sz="quarter" idx="13"/>
          </p:nvPr>
        </p:nvSpPr>
        <p:spPr>
          <a:xfrm>
            <a:off x="480060" y="2764971"/>
            <a:ext cx="3007722" cy="3472543"/>
          </a:xfrm>
          <a:prstGeom prst="rect">
            <a:avLst/>
          </a:prstGeom>
        </p:spPr>
        <p:txBody>
          <a:bodyPr vert="horz" lIns="91440" tIns="45720" rIns="91440" bIns="45720" rtlCol="0">
            <a:normAutofit/>
          </a:bodyPr>
          <a:lstStyle/>
          <a:p>
            <a:pPr marL="0" indent="0" defTabSz="914400">
              <a:buNone/>
            </a:pPr>
            <a:r>
              <a:rPr lang="en-US" sz="2800" dirty="0"/>
              <a:t>Research Methods in Education</a:t>
            </a:r>
          </a:p>
          <a:p>
            <a:pPr marL="0" indent="0" defTabSz="914400">
              <a:buNone/>
            </a:pPr>
            <a:r>
              <a:rPr lang="en-US" sz="2800" dirty="0"/>
              <a:t>XME4001</a:t>
            </a:r>
          </a:p>
          <a:p>
            <a:pPr marL="0" indent="0" defTabSz="914400">
              <a:buNone/>
            </a:pPr>
            <a:r>
              <a:rPr lang="en-US" sz="2800" dirty="0"/>
              <a:t>2019-20</a:t>
            </a:r>
          </a:p>
          <a:p>
            <a:pPr marL="0" indent="0" defTabSz="914400">
              <a:buNone/>
            </a:pPr>
            <a:r>
              <a:rPr lang="en-US" sz="2800" dirty="0">
                <a:hlinkClick r:id="rId3"/>
              </a:rPr>
              <a:t>amsmith@bangor.ac.uk</a:t>
            </a:r>
            <a:endParaRPr lang="en-US" sz="2800" dirty="0"/>
          </a:p>
          <a:p>
            <a:pPr defTabSz="914400"/>
            <a:endParaRPr lang="en-US" sz="1300" dirty="0"/>
          </a:p>
        </p:txBody>
      </p:sp>
      <p:sp>
        <p:nvSpPr>
          <p:cNvPr id="13" name="Rectangle 12">
            <a:extLst>
              <a:ext uri="{FF2B5EF4-FFF2-40B4-BE49-F238E27FC236}">
                <a16:creationId xmlns:a16="http://schemas.microsoft.com/office/drawing/2014/main" id="{5771251E-2FA0-480E-B56E-393872797F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4" name="Picture 3" descr="C:\Documents and Settings\edse0a\Temporary Internet Files\Content.IE5\ZU3MFZKM\MP900305798[1].jpg"/>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625762" y="1486413"/>
            <a:ext cx="4038055" cy="3893840"/>
          </a:xfrm>
          <a:prstGeom prst="rect">
            <a:avLst/>
          </a:prstGeom>
          <a:solidFill>
            <a:srgbClr val="FFFFFF"/>
          </a:solidFill>
        </p:spPr>
      </p:pic>
    </p:spTree>
    <p:extLst>
      <p:ext uri="{BB962C8B-B14F-4D97-AF65-F5344CB8AC3E}">
        <p14:creationId xmlns:p14="http://schemas.microsoft.com/office/powerpoint/2010/main" val="9362945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812C54-7AEF-4ABB-826E-221F51CB0F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a:xfrm>
            <a:off x="2522898" y="685800"/>
            <a:ext cx="5778873" cy="1485900"/>
          </a:xfrm>
        </p:spPr>
        <p:txBody>
          <a:bodyPr>
            <a:normAutofit/>
          </a:bodyPr>
          <a:lstStyle/>
          <a:p>
            <a:r>
              <a:rPr lang="en-GB" dirty="0"/>
              <a:t>Overview of case study research</a:t>
            </a:r>
          </a:p>
        </p:txBody>
      </p:sp>
      <p:sp>
        <p:nvSpPr>
          <p:cNvPr id="10" name="Rectangle 9">
            <a:extLst>
              <a:ext uri="{FF2B5EF4-FFF2-40B4-BE49-F238E27FC236}">
                <a16:creationId xmlns:a16="http://schemas.microsoft.com/office/drawing/2014/main" id="{891F40E4-8A76-44CF-91EC-9073673526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76"/>
            <a:ext cx="2283308"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72171013-D973-4187-9CF2-EE098EEF81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1857"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Content Placeholder 1"/>
          <p:cNvSpPr>
            <a:spLocks noGrp="1"/>
          </p:cNvSpPr>
          <p:nvPr>
            <p:ph idx="1"/>
          </p:nvPr>
        </p:nvSpPr>
        <p:spPr>
          <a:xfrm>
            <a:off x="2522898" y="2286000"/>
            <a:ext cx="5778873" cy="3581400"/>
          </a:xfrm>
        </p:spPr>
        <p:txBody>
          <a:bodyPr>
            <a:normAutofit/>
          </a:bodyPr>
          <a:lstStyle/>
          <a:p>
            <a:pPr marL="457200" indent="-457200">
              <a:buAutoNum type="arabicPeriod"/>
            </a:pPr>
            <a:r>
              <a:rPr lang="en-GB" dirty="0">
                <a:solidFill>
                  <a:schemeClr val="tx1"/>
                </a:solidFill>
              </a:rPr>
              <a:t>What is a case study?</a:t>
            </a:r>
          </a:p>
          <a:p>
            <a:pPr marL="457200" indent="-457200">
              <a:buAutoNum type="arabicPeriod"/>
            </a:pPr>
            <a:r>
              <a:rPr lang="en-GB" dirty="0">
                <a:solidFill>
                  <a:schemeClr val="tx1"/>
                </a:solidFill>
              </a:rPr>
              <a:t>Key characteristics</a:t>
            </a:r>
          </a:p>
          <a:p>
            <a:pPr marL="457200" indent="-457200">
              <a:buAutoNum type="arabicPeriod"/>
            </a:pPr>
            <a:r>
              <a:rPr lang="en-GB" dirty="0">
                <a:solidFill>
                  <a:schemeClr val="tx1"/>
                </a:solidFill>
              </a:rPr>
              <a:t>Types of case studies</a:t>
            </a:r>
          </a:p>
          <a:p>
            <a:pPr marL="457200" indent="-457200">
              <a:buAutoNum type="arabicPeriod"/>
            </a:pPr>
            <a:r>
              <a:rPr lang="en-GB" dirty="0">
                <a:solidFill>
                  <a:schemeClr val="tx1"/>
                </a:solidFill>
              </a:rPr>
              <a:t>Processes and methods</a:t>
            </a:r>
          </a:p>
          <a:p>
            <a:pPr marL="457200" indent="-457200">
              <a:buAutoNum type="arabicPeriod"/>
            </a:pPr>
            <a:r>
              <a:rPr lang="en-GB" dirty="0">
                <a:solidFill>
                  <a:schemeClr val="tx1"/>
                </a:solidFill>
              </a:rPr>
              <a:t>The role of the researcher</a:t>
            </a:r>
          </a:p>
          <a:p>
            <a:pPr marL="457200" indent="-457200">
              <a:buAutoNum type="arabicPeriod"/>
            </a:pPr>
            <a:r>
              <a:rPr lang="en-GB" dirty="0">
                <a:solidFill>
                  <a:schemeClr val="tx1"/>
                </a:solidFill>
              </a:rPr>
              <a:t>Validity and Reliability</a:t>
            </a:r>
          </a:p>
          <a:p>
            <a:pPr marL="457200" indent="-457200">
              <a:buAutoNum type="arabicPeriod"/>
            </a:pPr>
            <a:r>
              <a:rPr lang="en-GB" dirty="0">
                <a:solidFill>
                  <a:schemeClr val="tx1"/>
                </a:solidFill>
              </a:rPr>
              <a:t>Summary of strengths and weaknesses</a:t>
            </a:r>
          </a:p>
          <a:p>
            <a:pPr marL="457200" indent="-457200">
              <a:buAutoNum type="arabicPeriod"/>
            </a:pPr>
            <a:endParaRPr lang="en-GB" dirty="0">
              <a:solidFill>
                <a:schemeClr val="tx1"/>
              </a:solidFill>
            </a:endParaRPr>
          </a:p>
        </p:txBody>
      </p:sp>
    </p:spTree>
    <p:extLst>
      <p:ext uri="{BB962C8B-B14F-4D97-AF65-F5344CB8AC3E}">
        <p14:creationId xmlns:p14="http://schemas.microsoft.com/office/powerpoint/2010/main" val="38480006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1DA1EA8-6BFA-467A-91D1-DC4F961B8D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80060" y="639704"/>
            <a:ext cx="2474684" cy="5577840"/>
          </a:xfrm>
        </p:spPr>
        <p:txBody>
          <a:bodyPr anchor="ctr">
            <a:normAutofit/>
          </a:bodyPr>
          <a:lstStyle/>
          <a:p>
            <a:pPr algn="ctr"/>
            <a:r>
              <a:rPr lang="en-GB" dirty="0"/>
              <a:t>Case Studies</a:t>
            </a:r>
            <a:endParaRPr lang="en-GB"/>
          </a:p>
        </p:txBody>
      </p:sp>
      <p:graphicFrame>
        <p:nvGraphicFramePr>
          <p:cNvPr id="5" name="Content Placeholder 2">
            <a:extLst>
              <a:ext uri="{FF2B5EF4-FFF2-40B4-BE49-F238E27FC236}">
                <a16:creationId xmlns:a16="http://schemas.microsoft.com/office/drawing/2014/main" id="{0D0DEDEE-408B-4EB6-A916-0952DAB1A853}"/>
              </a:ext>
            </a:extLst>
          </p:cNvPr>
          <p:cNvGraphicFramePr>
            <a:graphicFrameLocks noGrp="1"/>
          </p:cNvGraphicFramePr>
          <p:nvPr>
            <p:ph idx="1"/>
            <p:extLst>
              <p:ext uri="{D42A27DB-BD31-4B8C-83A1-F6EECF244321}">
                <p14:modId xmlns:p14="http://schemas.microsoft.com/office/powerpoint/2010/main" val="1097140693"/>
              </p:ext>
            </p:extLst>
          </p:nvPr>
        </p:nvGraphicFramePr>
        <p:xfrm>
          <a:off x="3676104" y="639705"/>
          <a:ext cx="4879728" cy="55778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096965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812C54-7AEF-4ABB-826E-221F51CB0F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522898" y="685800"/>
            <a:ext cx="5778873" cy="1485900"/>
          </a:xfrm>
        </p:spPr>
        <p:txBody>
          <a:bodyPr>
            <a:normAutofit/>
          </a:bodyPr>
          <a:lstStyle/>
          <a:p>
            <a:r>
              <a:rPr lang="en-GB" dirty="0"/>
              <a:t>1. Definitions</a:t>
            </a:r>
          </a:p>
        </p:txBody>
      </p:sp>
      <p:sp>
        <p:nvSpPr>
          <p:cNvPr id="10" name="Rectangle 9">
            <a:extLst>
              <a:ext uri="{FF2B5EF4-FFF2-40B4-BE49-F238E27FC236}">
                <a16:creationId xmlns:a16="http://schemas.microsoft.com/office/drawing/2014/main" id="{891F40E4-8A76-44CF-91EC-9073673526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76"/>
            <a:ext cx="2283308"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72171013-D973-4187-9CF2-EE098EEF81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1857"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p:nvPr>
        </p:nvSpPr>
        <p:spPr>
          <a:xfrm>
            <a:off x="2522898" y="2286000"/>
            <a:ext cx="5778873" cy="3581400"/>
          </a:xfrm>
        </p:spPr>
        <p:txBody>
          <a:bodyPr>
            <a:normAutofit lnSpcReduction="10000"/>
          </a:bodyPr>
          <a:lstStyle/>
          <a:p>
            <a:pPr marL="0" indent="0">
              <a:buNone/>
            </a:pPr>
            <a:r>
              <a:rPr lang="en-GB" sz="2800" dirty="0">
                <a:solidFill>
                  <a:schemeClr val="tx1"/>
                </a:solidFill>
              </a:rPr>
              <a:t>“The case study method is a kind of research that concentrates on one thing, looking at it in detail, not seeking to generalise from it. </a:t>
            </a:r>
          </a:p>
          <a:p>
            <a:pPr marL="0" indent="0">
              <a:buNone/>
            </a:pPr>
            <a:r>
              <a:rPr lang="en-GB" sz="2800" dirty="0">
                <a:solidFill>
                  <a:schemeClr val="tx1"/>
                </a:solidFill>
              </a:rPr>
              <a:t>When you do a case study, you are interested in that thing in itself, as a whole”</a:t>
            </a:r>
          </a:p>
          <a:p>
            <a:endParaRPr lang="en-GB" dirty="0">
              <a:solidFill>
                <a:schemeClr val="tx1"/>
              </a:solidFill>
            </a:endParaRPr>
          </a:p>
          <a:p>
            <a:pPr marL="0" indent="0">
              <a:buNone/>
            </a:pPr>
            <a:r>
              <a:rPr lang="en-GB" dirty="0">
                <a:solidFill>
                  <a:schemeClr val="tx1"/>
                </a:solidFill>
              </a:rPr>
              <a:t>(Thomas 2011: 3)</a:t>
            </a:r>
          </a:p>
        </p:txBody>
      </p:sp>
    </p:spTree>
    <p:extLst>
      <p:ext uri="{BB962C8B-B14F-4D97-AF65-F5344CB8AC3E}">
        <p14:creationId xmlns:p14="http://schemas.microsoft.com/office/powerpoint/2010/main" val="18590158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49E6C1D-9E0E-44B7-83FE-9F8C5CF5D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825618" y="685800"/>
            <a:ext cx="4632582" cy="1485900"/>
          </a:xfrm>
        </p:spPr>
        <p:txBody>
          <a:bodyPr>
            <a:normAutofit/>
          </a:bodyPr>
          <a:lstStyle/>
          <a:p>
            <a:r>
              <a:rPr lang="en-GB" dirty="0"/>
              <a:t>…more definitions</a:t>
            </a:r>
          </a:p>
        </p:txBody>
      </p:sp>
      <p:pic>
        <p:nvPicPr>
          <p:cNvPr id="7" name="Graphic 6" descr="Quotes">
            <a:extLst>
              <a:ext uri="{FF2B5EF4-FFF2-40B4-BE49-F238E27FC236}">
                <a16:creationId xmlns:a16="http://schemas.microsoft.com/office/drawing/2014/main" id="{CF964CE9-F685-4F4D-8637-A6278731463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75707" y="2268603"/>
            <a:ext cx="2320041" cy="2320041"/>
          </a:xfrm>
          <a:prstGeom prst="rect">
            <a:avLst/>
          </a:prstGeom>
        </p:spPr>
      </p:pic>
      <p:sp>
        <p:nvSpPr>
          <p:cNvPr id="12" name="Rectangle 11">
            <a:extLst>
              <a:ext uri="{FF2B5EF4-FFF2-40B4-BE49-F238E27FC236}">
                <a16:creationId xmlns:a16="http://schemas.microsoft.com/office/drawing/2014/main" id="{5D796277-2489-4573-A1C1-1EA0AA2F47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80158"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p:nvPr>
        </p:nvSpPr>
        <p:spPr>
          <a:xfrm>
            <a:off x="3635895" y="1772816"/>
            <a:ext cx="5032397" cy="4680520"/>
          </a:xfrm>
        </p:spPr>
        <p:txBody>
          <a:bodyPr>
            <a:normAutofit/>
          </a:bodyPr>
          <a:lstStyle/>
          <a:p>
            <a:pPr marL="0" indent="0">
              <a:buNone/>
            </a:pPr>
            <a:r>
              <a:rPr lang="en-GB" sz="2400" dirty="0">
                <a:solidFill>
                  <a:schemeClr val="tx1"/>
                </a:solidFill>
              </a:rPr>
              <a:t>“a method of studying social phenomena through the thorough analysis of an individual case. All data relevant to the case are gathered, and all available data are organised in terms of the case. CS gives a unitary character to the data being studied by interrelating a variety of facts to a single case. ..intensive analysis of many specific details…”</a:t>
            </a:r>
          </a:p>
          <a:p>
            <a:pPr marL="0" indent="0">
              <a:buNone/>
            </a:pPr>
            <a:r>
              <a:rPr lang="en-GB" dirty="0"/>
              <a:t>(Cited in Punch 2009: 120 – adapted)</a:t>
            </a:r>
          </a:p>
        </p:txBody>
      </p:sp>
    </p:spTree>
    <p:extLst>
      <p:ext uri="{BB962C8B-B14F-4D97-AF65-F5344CB8AC3E}">
        <p14:creationId xmlns:p14="http://schemas.microsoft.com/office/powerpoint/2010/main" val="17410898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2. Characteristics </a:t>
            </a:r>
            <a:r>
              <a:rPr lang="en-GB" sz="2200" dirty="0"/>
              <a:t>(Thomas 2009)</a:t>
            </a:r>
          </a:p>
        </p:txBody>
      </p:sp>
      <p:sp>
        <p:nvSpPr>
          <p:cNvPr id="3" name="Content Placeholder 2"/>
          <p:cNvSpPr>
            <a:spLocks noGrp="1"/>
          </p:cNvSpPr>
          <p:nvPr>
            <p:ph idx="1"/>
          </p:nvPr>
        </p:nvSpPr>
        <p:spPr/>
        <p:txBody>
          <a:bodyPr>
            <a:noAutofit/>
          </a:bodyPr>
          <a:lstStyle/>
          <a:p>
            <a:r>
              <a:rPr lang="en-GB" sz="2800" dirty="0"/>
              <a:t>No sampling!</a:t>
            </a:r>
          </a:p>
          <a:p>
            <a:r>
              <a:rPr lang="en-GB" sz="2800" dirty="0"/>
              <a:t>No generalisation!</a:t>
            </a:r>
          </a:p>
          <a:p>
            <a:r>
              <a:rPr lang="en-GB" sz="2800" dirty="0"/>
              <a:t>No major concern with ‘validity’ and ‘reliability’</a:t>
            </a:r>
          </a:p>
          <a:p>
            <a:r>
              <a:rPr lang="en-GB" sz="2800" dirty="0"/>
              <a:t>Case study is not a method or a set of procedures, it is a </a:t>
            </a:r>
            <a:r>
              <a:rPr lang="en-GB" sz="2800" b="1" dirty="0"/>
              <a:t>focus</a:t>
            </a:r>
            <a:r>
              <a:rPr lang="en-GB" sz="2800" dirty="0"/>
              <a:t>, a </a:t>
            </a:r>
            <a:r>
              <a:rPr lang="en-GB" sz="2800" b="1" dirty="0"/>
              <a:t>frame</a:t>
            </a:r>
            <a:r>
              <a:rPr lang="en-GB" sz="2800" dirty="0"/>
              <a:t> that delineates a </a:t>
            </a:r>
            <a:r>
              <a:rPr lang="en-GB" sz="2800" b="1" dirty="0"/>
              <a:t>boundary</a:t>
            </a:r>
            <a:r>
              <a:rPr lang="en-GB" sz="2800" dirty="0"/>
              <a:t> for your research</a:t>
            </a:r>
          </a:p>
        </p:txBody>
      </p:sp>
    </p:spTree>
    <p:extLst>
      <p:ext uri="{BB962C8B-B14F-4D97-AF65-F5344CB8AC3E}">
        <p14:creationId xmlns:p14="http://schemas.microsoft.com/office/powerpoint/2010/main" val="3610166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4 key characteristics </a:t>
            </a:r>
            <a:r>
              <a:rPr lang="en-GB" sz="2200" dirty="0"/>
              <a:t>(Punch 2009)</a:t>
            </a:r>
          </a:p>
        </p:txBody>
      </p:sp>
      <p:sp>
        <p:nvSpPr>
          <p:cNvPr id="3" name="Content Placeholder 2"/>
          <p:cNvSpPr>
            <a:spLocks noGrp="1"/>
          </p:cNvSpPr>
          <p:nvPr>
            <p:ph idx="1"/>
          </p:nvPr>
        </p:nvSpPr>
        <p:spPr>
          <a:xfrm>
            <a:off x="1028700" y="2286000"/>
            <a:ext cx="7647756" cy="4167336"/>
          </a:xfrm>
        </p:spPr>
        <p:txBody>
          <a:bodyPr>
            <a:noAutofit/>
          </a:bodyPr>
          <a:lstStyle/>
          <a:p>
            <a:r>
              <a:rPr lang="en-GB" sz="2800" dirty="0">
                <a:solidFill>
                  <a:schemeClr val="tx1"/>
                </a:solidFill>
              </a:rPr>
              <a:t>The case is a ‘bounded system’</a:t>
            </a:r>
          </a:p>
          <a:p>
            <a:r>
              <a:rPr lang="en-GB" sz="2800" dirty="0">
                <a:solidFill>
                  <a:schemeClr val="tx1"/>
                </a:solidFill>
              </a:rPr>
              <a:t>The case is a case of something</a:t>
            </a:r>
          </a:p>
          <a:p>
            <a:r>
              <a:rPr lang="en-GB" sz="2800" dirty="0">
                <a:solidFill>
                  <a:schemeClr val="tx1"/>
                </a:solidFill>
              </a:rPr>
              <a:t>An explicit focus on the ‘wholeness’ of the case - </a:t>
            </a:r>
            <a:r>
              <a:rPr lang="en-US" sz="2800" dirty="0">
                <a:solidFill>
                  <a:schemeClr val="tx1"/>
                </a:solidFill>
              </a:rPr>
              <a:t>Rich, vivid and holistic description (‘thick description’) and portrayal of events, contexts and situations through the eyes of participants (including the researcher).</a:t>
            </a:r>
          </a:p>
          <a:p>
            <a:r>
              <a:rPr lang="en-US" sz="2800" dirty="0">
                <a:solidFill>
                  <a:schemeClr val="tx1"/>
                </a:solidFill>
              </a:rPr>
              <a:t>Uses multiple sources of data and methods.</a:t>
            </a:r>
          </a:p>
          <a:p>
            <a:endParaRPr lang="en-GB" sz="2800" dirty="0"/>
          </a:p>
        </p:txBody>
      </p:sp>
    </p:spTree>
    <p:extLst>
      <p:ext uri="{BB962C8B-B14F-4D97-AF65-F5344CB8AC3E}">
        <p14:creationId xmlns:p14="http://schemas.microsoft.com/office/powerpoint/2010/main" val="41665798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The question of generalisability…</a:t>
            </a:r>
          </a:p>
        </p:txBody>
      </p:sp>
      <p:sp>
        <p:nvSpPr>
          <p:cNvPr id="3" name="Content Placeholder 2"/>
          <p:cNvSpPr>
            <a:spLocks noGrp="1"/>
          </p:cNvSpPr>
          <p:nvPr>
            <p:ph idx="1"/>
          </p:nvPr>
        </p:nvSpPr>
        <p:spPr/>
        <p:txBody>
          <a:bodyPr>
            <a:normAutofit/>
          </a:bodyPr>
          <a:lstStyle/>
          <a:p>
            <a:r>
              <a:rPr lang="en-GB" sz="2800" dirty="0">
                <a:solidFill>
                  <a:schemeClr val="tx1"/>
                </a:solidFill>
              </a:rPr>
              <a:t>If the case is so interesting –or misunderstood – it deserves study in its own right. An intrinsic study. No need to generalise</a:t>
            </a:r>
          </a:p>
          <a:p>
            <a:r>
              <a:rPr lang="en-GB" sz="2800" dirty="0">
                <a:solidFill>
                  <a:schemeClr val="tx1"/>
                </a:solidFill>
              </a:rPr>
              <a:t>A negative case, i.e. so different from general pattern. An instrumental case. We study the atypical to learn about the typical..</a:t>
            </a:r>
          </a:p>
        </p:txBody>
      </p:sp>
    </p:spTree>
    <p:extLst>
      <p:ext uri="{BB962C8B-B14F-4D97-AF65-F5344CB8AC3E}">
        <p14:creationId xmlns:p14="http://schemas.microsoft.com/office/powerpoint/2010/main" val="1050758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Classic Case Studies</a:t>
            </a:r>
          </a:p>
        </p:txBody>
      </p:sp>
      <p:sp>
        <p:nvSpPr>
          <p:cNvPr id="3" name="Content Placeholder 2"/>
          <p:cNvSpPr>
            <a:spLocks noGrp="1"/>
          </p:cNvSpPr>
          <p:nvPr>
            <p:ph idx="1"/>
          </p:nvPr>
        </p:nvSpPr>
        <p:spPr/>
        <p:txBody>
          <a:bodyPr>
            <a:normAutofit/>
          </a:bodyPr>
          <a:lstStyle/>
          <a:p>
            <a:r>
              <a:rPr lang="en-GB" sz="2800" dirty="0">
                <a:solidFill>
                  <a:schemeClr val="tx1"/>
                </a:solidFill>
              </a:rPr>
              <a:t>Stephen Ball (1982) </a:t>
            </a:r>
            <a:r>
              <a:rPr lang="en-GB" sz="2800" i="1" dirty="0">
                <a:solidFill>
                  <a:schemeClr val="tx1"/>
                </a:solidFill>
              </a:rPr>
              <a:t>Beachside Comprehensive</a:t>
            </a:r>
          </a:p>
          <a:p>
            <a:r>
              <a:rPr lang="en-GB" sz="2800" dirty="0">
                <a:solidFill>
                  <a:schemeClr val="tx1"/>
                </a:solidFill>
              </a:rPr>
              <a:t>James Patrick (1973) </a:t>
            </a:r>
            <a:r>
              <a:rPr lang="en-GB" sz="2800" i="1" dirty="0">
                <a:solidFill>
                  <a:schemeClr val="tx1"/>
                </a:solidFill>
              </a:rPr>
              <a:t>A Glasgow Gang Observed</a:t>
            </a:r>
            <a:endParaRPr lang="en-GB" sz="2800" dirty="0">
              <a:solidFill>
                <a:schemeClr val="tx1"/>
              </a:solidFill>
            </a:endParaRPr>
          </a:p>
          <a:p>
            <a:r>
              <a:rPr lang="en-GB" sz="2800" dirty="0">
                <a:solidFill>
                  <a:schemeClr val="tx1"/>
                </a:solidFill>
              </a:rPr>
              <a:t>William Foote Whyte(1955/1993) </a:t>
            </a:r>
            <a:r>
              <a:rPr lang="en-GB" sz="2800" i="1" dirty="0">
                <a:solidFill>
                  <a:schemeClr val="tx1"/>
                </a:solidFill>
              </a:rPr>
              <a:t>Street Corner Society</a:t>
            </a:r>
          </a:p>
          <a:p>
            <a:r>
              <a:rPr lang="en-GB" sz="2800" dirty="0">
                <a:solidFill>
                  <a:schemeClr val="tx1"/>
                </a:solidFill>
              </a:rPr>
              <a:t>Colin </a:t>
            </a:r>
            <a:r>
              <a:rPr lang="en-GB" sz="2800" dirty="0" err="1">
                <a:solidFill>
                  <a:schemeClr val="tx1"/>
                </a:solidFill>
              </a:rPr>
              <a:t>Lacey</a:t>
            </a:r>
            <a:r>
              <a:rPr lang="en-GB" sz="2800" dirty="0">
                <a:solidFill>
                  <a:schemeClr val="tx1"/>
                </a:solidFill>
              </a:rPr>
              <a:t> (1970) </a:t>
            </a:r>
            <a:r>
              <a:rPr lang="en-GB" sz="2800" i="1" dirty="0" err="1">
                <a:solidFill>
                  <a:schemeClr val="tx1"/>
                </a:solidFill>
              </a:rPr>
              <a:t>Hightown</a:t>
            </a:r>
            <a:r>
              <a:rPr lang="en-GB" sz="2800" i="1" dirty="0">
                <a:solidFill>
                  <a:schemeClr val="tx1"/>
                </a:solidFill>
              </a:rPr>
              <a:t> Grammar</a:t>
            </a:r>
            <a:endParaRPr lang="en-GB" sz="2800" dirty="0">
              <a:solidFill>
                <a:schemeClr val="tx1"/>
              </a:solidFill>
            </a:endParaRPr>
          </a:p>
        </p:txBody>
      </p:sp>
    </p:spTree>
    <p:extLst>
      <p:ext uri="{BB962C8B-B14F-4D97-AF65-F5344CB8AC3E}">
        <p14:creationId xmlns:p14="http://schemas.microsoft.com/office/powerpoint/2010/main" val="16809501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solidFill>
                  <a:srgbClr val="0070C0"/>
                </a:solidFill>
              </a:rPr>
              <a:t>Task:</a:t>
            </a:r>
            <a:br>
              <a:rPr lang="en-GB" b="1" dirty="0">
                <a:solidFill>
                  <a:srgbClr val="0070C0"/>
                </a:solidFill>
              </a:rPr>
            </a:br>
            <a:r>
              <a:rPr lang="en-GB" sz="3100" b="1" dirty="0" err="1">
                <a:solidFill>
                  <a:srgbClr val="0070C0"/>
                </a:solidFill>
              </a:rPr>
              <a:t>Hightown</a:t>
            </a:r>
            <a:r>
              <a:rPr lang="en-GB" sz="3100" b="1" dirty="0">
                <a:solidFill>
                  <a:srgbClr val="0070C0"/>
                </a:solidFill>
              </a:rPr>
              <a:t> Grammar (</a:t>
            </a:r>
            <a:r>
              <a:rPr lang="en-GB" sz="3100" b="1" dirty="0" err="1">
                <a:solidFill>
                  <a:srgbClr val="0070C0"/>
                </a:solidFill>
              </a:rPr>
              <a:t>Lacey</a:t>
            </a:r>
            <a:r>
              <a:rPr lang="en-GB" sz="3100" b="1" dirty="0">
                <a:solidFill>
                  <a:srgbClr val="0070C0"/>
                </a:solidFill>
              </a:rPr>
              <a:t> 1970)</a:t>
            </a:r>
          </a:p>
        </p:txBody>
      </p:sp>
      <p:sp>
        <p:nvSpPr>
          <p:cNvPr id="3" name="Content Placeholder 2"/>
          <p:cNvSpPr>
            <a:spLocks noGrp="1"/>
          </p:cNvSpPr>
          <p:nvPr>
            <p:ph idx="1"/>
          </p:nvPr>
        </p:nvSpPr>
        <p:spPr/>
        <p:txBody>
          <a:bodyPr>
            <a:normAutofit/>
          </a:bodyPr>
          <a:lstStyle/>
          <a:p>
            <a:r>
              <a:rPr lang="en-GB" sz="2800" b="1" dirty="0">
                <a:solidFill>
                  <a:srgbClr val="0070C0"/>
                </a:solidFill>
              </a:rPr>
              <a:t>Have a quick read over the study details from </a:t>
            </a:r>
            <a:r>
              <a:rPr lang="en-GB" sz="2800" b="1" dirty="0" err="1">
                <a:solidFill>
                  <a:srgbClr val="0070C0"/>
                </a:solidFill>
              </a:rPr>
              <a:t>Lacey’s</a:t>
            </a:r>
            <a:r>
              <a:rPr lang="en-GB" sz="2800" b="1" dirty="0">
                <a:solidFill>
                  <a:srgbClr val="0070C0"/>
                </a:solidFill>
              </a:rPr>
              <a:t> case study.</a:t>
            </a:r>
          </a:p>
          <a:p>
            <a:r>
              <a:rPr lang="en-GB" sz="2800" b="1" dirty="0">
                <a:solidFill>
                  <a:srgbClr val="0070C0"/>
                </a:solidFill>
              </a:rPr>
              <a:t>What elements or issues in particular strike you? Why?</a:t>
            </a:r>
          </a:p>
          <a:p>
            <a:endParaRPr lang="en-GB" sz="2800" b="1" dirty="0">
              <a:solidFill>
                <a:srgbClr val="0070C0"/>
              </a:solidFill>
            </a:endParaRPr>
          </a:p>
          <a:p>
            <a:r>
              <a:rPr lang="en-GB" sz="2800" b="1" dirty="0">
                <a:solidFill>
                  <a:srgbClr val="0070C0"/>
                </a:solidFill>
                <a:hlinkClick r:id="rId2"/>
              </a:rPr>
              <a:t>http://www.edu.plymouth.ac.uk/resined/Case_study/hightown.htm</a:t>
            </a:r>
            <a:endParaRPr lang="en-GB" sz="2800" b="1" dirty="0">
              <a:solidFill>
                <a:srgbClr val="0070C0"/>
              </a:solidFill>
            </a:endParaRPr>
          </a:p>
          <a:p>
            <a:endParaRPr lang="en-GB" sz="2800" b="1" dirty="0">
              <a:solidFill>
                <a:srgbClr val="0070C0"/>
              </a:solidFill>
            </a:endParaRPr>
          </a:p>
        </p:txBody>
      </p:sp>
    </p:spTree>
    <p:extLst>
      <p:ext uri="{BB962C8B-B14F-4D97-AF65-F5344CB8AC3E}">
        <p14:creationId xmlns:p14="http://schemas.microsoft.com/office/powerpoint/2010/main" val="14128405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Case: event or box?</a:t>
            </a:r>
          </a:p>
        </p:txBody>
      </p:sp>
      <p:sp>
        <p:nvSpPr>
          <p:cNvPr id="3" name="Content Placeholder 2"/>
          <p:cNvSpPr>
            <a:spLocks noGrp="1"/>
          </p:cNvSpPr>
          <p:nvPr>
            <p:ph idx="1"/>
          </p:nvPr>
        </p:nvSpPr>
        <p:spPr/>
        <p:txBody>
          <a:bodyPr>
            <a:noAutofit/>
          </a:bodyPr>
          <a:lstStyle/>
          <a:p>
            <a:r>
              <a:rPr lang="en-GB" sz="2800" dirty="0">
                <a:solidFill>
                  <a:schemeClr val="tx1"/>
                </a:solidFill>
              </a:rPr>
              <a:t>The case as a ‘container’</a:t>
            </a:r>
          </a:p>
          <a:p>
            <a:r>
              <a:rPr lang="en-GB" sz="2800" dirty="0">
                <a:solidFill>
                  <a:schemeClr val="tx1"/>
                </a:solidFill>
              </a:rPr>
              <a:t>The case as an ‘event’ or ‘situation’</a:t>
            </a:r>
          </a:p>
          <a:p>
            <a:r>
              <a:rPr lang="en-GB" sz="2800" dirty="0">
                <a:solidFill>
                  <a:schemeClr val="tx1"/>
                </a:solidFill>
              </a:rPr>
              <a:t>The case as argument</a:t>
            </a:r>
          </a:p>
          <a:p>
            <a:r>
              <a:rPr lang="en-GB" sz="2800" dirty="0">
                <a:solidFill>
                  <a:schemeClr val="tx1"/>
                </a:solidFill>
              </a:rPr>
              <a:t>A case becomes a case “when you can explain the analytical frame through which</a:t>
            </a:r>
          </a:p>
          <a:p>
            <a:pPr marL="0" indent="0">
              <a:buNone/>
            </a:pPr>
            <a:r>
              <a:rPr lang="en-GB" sz="2800" dirty="0">
                <a:solidFill>
                  <a:schemeClr val="tx1"/>
                </a:solidFill>
              </a:rPr>
              <a:t>you might be viewing it”</a:t>
            </a:r>
          </a:p>
        </p:txBody>
      </p:sp>
      <p:pic>
        <p:nvPicPr>
          <p:cNvPr id="1027" name="Picture 3" descr="C:\Documents and Settings\edse0a\Temporary Internet Files\Content.IE5\ZU3MFZKM\MP900305798[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404664"/>
            <a:ext cx="1512945" cy="1459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55016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When is a case </a:t>
            </a:r>
            <a:r>
              <a:rPr lang="en-GB" i="1" dirty="0"/>
              <a:t>not</a:t>
            </a:r>
            <a:r>
              <a:rPr lang="en-GB" dirty="0"/>
              <a:t> a case?</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185178035"/>
              </p:ext>
            </p:extLst>
          </p:nvPr>
        </p:nvGraphicFramePr>
        <p:xfrm>
          <a:off x="755575" y="1268760"/>
          <a:ext cx="8208912" cy="4682124"/>
        </p:xfrm>
        <a:graphic>
          <a:graphicData uri="http://schemas.openxmlformats.org/drawingml/2006/table">
            <a:tbl>
              <a:tblPr firstRow="1" bandRow="1">
                <a:tableStyleId>{5C22544A-7EE6-4342-B048-85BDC9FD1C3A}</a:tableStyleId>
              </a:tblPr>
              <a:tblGrid>
                <a:gridCol w="2736304">
                  <a:extLst>
                    <a:ext uri="{9D8B030D-6E8A-4147-A177-3AD203B41FA5}">
                      <a16:colId xmlns:a16="http://schemas.microsoft.com/office/drawing/2014/main" val="20000"/>
                    </a:ext>
                  </a:extLst>
                </a:gridCol>
                <a:gridCol w="2736304">
                  <a:extLst>
                    <a:ext uri="{9D8B030D-6E8A-4147-A177-3AD203B41FA5}">
                      <a16:colId xmlns:a16="http://schemas.microsoft.com/office/drawing/2014/main" val="20001"/>
                    </a:ext>
                  </a:extLst>
                </a:gridCol>
                <a:gridCol w="2736304">
                  <a:extLst>
                    <a:ext uri="{9D8B030D-6E8A-4147-A177-3AD203B41FA5}">
                      <a16:colId xmlns:a16="http://schemas.microsoft.com/office/drawing/2014/main" val="20002"/>
                    </a:ext>
                  </a:extLst>
                </a:gridCol>
              </a:tblGrid>
              <a:tr h="720080">
                <a:tc>
                  <a:txBody>
                    <a:bodyPr/>
                    <a:lstStyle/>
                    <a:p>
                      <a:r>
                        <a:rPr lang="en-GB" dirty="0"/>
                        <a:t>Subject</a:t>
                      </a:r>
                    </a:p>
                  </a:txBody>
                  <a:tcPr/>
                </a:tc>
                <a:tc>
                  <a:txBody>
                    <a:bodyPr/>
                    <a:lstStyle/>
                    <a:p>
                      <a:r>
                        <a:rPr lang="en-GB" dirty="0"/>
                        <a:t>NOT a </a:t>
                      </a:r>
                    </a:p>
                    <a:p>
                      <a:r>
                        <a:rPr lang="en-GB" dirty="0"/>
                        <a:t>case study X</a:t>
                      </a:r>
                    </a:p>
                  </a:txBody>
                  <a:tcPr/>
                </a:tc>
                <a:tc>
                  <a:txBody>
                    <a:bodyPr/>
                    <a:lstStyle/>
                    <a:p>
                      <a:r>
                        <a:rPr lang="en-GB" dirty="0"/>
                        <a:t>a case study √</a:t>
                      </a:r>
                    </a:p>
                  </a:txBody>
                  <a:tcPr/>
                </a:tc>
                <a:extLst>
                  <a:ext uri="{0D108BD9-81ED-4DB2-BD59-A6C34878D82A}">
                    <a16:rowId xmlns:a16="http://schemas.microsoft.com/office/drawing/2014/main" val="10000"/>
                  </a:ext>
                </a:extLst>
              </a:tr>
              <a:tr h="1218964">
                <a:tc>
                  <a:txBody>
                    <a:bodyPr/>
                    <a:lstStyle/>
                    <a:p>
                      <a:r>
                        <a:rPr lang="en-GB" sz="2000" dirty="0">
                          <a:solidFill>
                            <a:schemeClr val="tx1"/>
                          </a:solidFill>
                        </a:rPr>
                        <a:t>The</a:t>
                      </a:r>
                      <a:r>
                        <a:rPr lang="en-GB" sz="2000" baseline="0" dirty="0">
                          <a:solidFill>
                            <a:schemeClr val="tx1"/>
                          </a:solidFill>
                        </a:rPr>
                        <a:t> local kindergarten</a:t>
                      </a:r>
                      <a:endParaRPr lang="en-GB" sz="2000" dirty="0">
                        <a:solidFill>
                          <a:schemeClr val="tx1"/>
                        </a:solidFill>
                      </a:endParaRPr>
                    </a:p>
                  </a:txBody>
                  <a:tcPr/>
                </a:tc>
                <a:tc>
                  <a:txBody>
                    <a:bodyPr/>
                    <a:lstStyle/>
                    <a:p>
                      <a:r>
                        <a:rPr lang="en-GB" sz="2000" dirty="0">
                          <a:solidFill>
                            <a:schemeClr val="tx1"/>
                          </a:solidFill>
                        </a:rPr>
                        <a:t>A simple description/overview</a:t>
                      </a:r>
                      <a:r>
                        <a:rPr lang="en-GB" sz="2000" baseline="0" dirty="0">
                          <a:solidFill>
                            <a:schemeClr val="tx1"/>
                          </a:solidFill>
                        </a:rPr>
                        <a:t> of the kindergarten</a:t>
                      </a:r>
                      <a:endParaRPr lang="en-GB" sz="2000" dirty="0">
                        <a:solidFill>
                          <a:schemeClr val="tx1"/>
                        </a:solidFill>
                      </a:endParaRPr>
                    </a:p>
                  </a:txBody>
                  <a:tcPr/>
                </a:tc>
                <a:tc>
                  <a:txBody>
                    <a:bodyPr/>
                    <a:lstStyle/>
                    <a:p>
                      <a:r>
                        <a:rPr lang="en-GB" sz="2000" dirty="0">
                          <a:solidFill>
                            <a:schemeClr val="tx1"/>
                          </a:solidFill>
                        </a:rPr>
                        <a:t>An analysis of</a:t>
                      </a:r>
                      <a:r>
                        <a:rPr lang="en-GB" sz="2000" baseline="0" dirty="0">
                          <a:solidFill>
                            <a:schemeClr val="tx1"/>
                          </a:solidFill>
                        </a:rPr>
                        <a:t> why is it considered an outstanding kindergarten</a:t>
                      </a:r>
                      <a:endParaRPr lang="en-GB" sz="2000" dirty="0">
                        <a:solidFill>
                          <a:schemeClr val="tx1"/>
                        </a:solidFill>
                      </a:endParaRPr>
                    </a:p>
                  </a:txBody>
                  <a:tcPr/>
                </a:tc>
                <a:extLst>
                  <a:ext uri="{0D108BD9-81ED-4DB2-BD59-A6C34878D82A}">
                    <a16:rowId xmlns:a16="http://schemas.microsoft.com/office/drawing/2014/main" val="10001"/>
                  </a:ext>
                </a:extLst>
              </a:tr>
              <a:tr h="1325702">
                <a:tc>
                  <a:txBody>
                    <a:bodyPr/>
                    <a:lstStyle/>
                    <a:p>
                      <a:r>
                        <a:rPr lang="en-GB" sz="2000" dirty="0" err="1">
                          <a:solidFill>
                            <a:schemeClr val="tx1"/>
                          </a:solidFill>
                        </a:rPr>
                        <a:t>Aleksandr</a:t>
                      </a:r>
                      <a:r>
                        <a:rPr lang="en-GB" sz="2000" dirty="0">
                          <a:solidFill>
                            <a:schemeClr val="tx1"/>
                          </a:solidFill>
                        </a:rPr>
                        <a:t> the </a:t>
                      </a:r>
                      <a:r>
                        <a:rPr lang="en-GB" sz="2000" dirty="0" err="1">
                          <a:solidFill>
                            <a:schemeClr val="tx1"/>
                          </a:solidFill>
                        </a:rPr>
                        <a:t>meerkat</a:t>
                      </a:r>
                      <a:endParaRPr lang="en-GB" sz="2000" dirty="0">
                        <a:solidFill>
                          <a:schemeClr val="tx1"/>
                        </a:solidFill>
                      </a:endParaRPr>
                    </a:p>
                  </a:txBody>
                  <a:tcPr/>
                </a:tc>
                <a:tc>
                  <a:txBody>
                    <a:bodyPr/>
                    <a:lstStyle/>
                    <a:p>
                      <a:r>
                        <a:rPr lang="en-GB" sz="2000" dirty="0">
                          <a:solidFill>
                            <a:schemeClr val="tx1"/>
                          </a:solidFill>
                        </a:rPr>
                        <a:t>The rise of this advertising phenomenon</a:t>
                      </a:r>
                    </a:p>
                  </a:txBody>
                  <a:tcPr/>
                </a:tc>
                <a:tc>
                  <a:txBody>
                    <a:bodyPr/>
                    <a:lstStyle/>
                    <a:p>
                      <a:r>
                        <a:rPr lang="en-GB" sz="2000" dirty="0">
                          <a:solidFill>
                            <a:schemeClr val="tx1"/>
                          </a:solidFill>
                        </a:rPr>
                        <a:t>A case study</a:t>
                      </a:r>
                      <a:r>
                        <a:rPr lang="en-GB" sz="2000" baseline="0" dirty="0">
                          <a:solidFill>
                            <a:schemeClr val="tx1"/>
                          </a:solidFill>
                        </a:rPr>
                        <a:t> analysis of the exemplary use of personality and a storyline in advertising</a:t>
                      </a:r>
                      <a:endParaRPr lang="en-GB" sz="2000" dirty="0">
                        <a:solidFill>
                          <a:schemeClr val="tx1"/>
                        </a:solidFill>
                      </a:endParaRPr>
                    </a:p>
                  </a:txBody>
                  <a:tcPr/>
                </a:tc>
                <a:extLst>
                  <a:ext uri="{0D108BD9-81ED-4DB2-BD59-A6C34878D82A}">
                    <a16:rowId xmlns:a16="http://schemas.microsoft.com/office/drawing/2014/main" val="10002"/>
                  </a:ext>
                </a:extLst>
              </a:tr>
              <a:tr h="1325702">
                <a:tc>
                  <a:txBody>
                    <a:bodyPr/>
                    <a:lstStyle/>
                    <a:p>
                      <a:r>
                        <a:rPr lang="en-GB" sz="2000" dirty="0">
                          <a:solidFill>
                            <a:schemeClr val="tx1"/>
                          </a:solidFill>
                        </a:rPr>
                        <a:t>Stories about </a:t>
                      </a:r>
                      <a:r>
                        <a:rPr lang="en-GB" sz="2000" baseline="0" dirty="0">
                          <a:solidFill>
                            <a:schemeClr val="tx1"/>
                          </a:solidFill>
                        </a:rPr>
                        <a:t>children in the Guardian over a 6 month period</a:t>
                      </a:r>
                      <a:endParaRPr lang="en-GB" sz="2000" dirty="0">
                        <a:solidFill>
                          <a:schemeClr val="tx1"/>
                        </a:solidFill>
                      </a:endParaRPr>
                    </a:p>
                  </a:txBody>
                  <a:tcPr/>
                </a:tc>
                <a:tc>
                  <a:txBody>
                    <a:bodyPr/>
                    <a:lstStyle/>
                    <a:p>
                      <a:r>
                        <a:rPr lang="en-GB" sz="2000" dirty="0">
                          <a:solidFill>
                            <a:schemeClr val="tx1"/>
                          </a:solidFill>
                        </a:rPr>
                        <a:t>a</a:t>
                      </a:r>
                      <a:r>
                        <a:rPr lang="en-GB" sz="2000" baseline="0" dirty="0">
                          <a:solidFill>
                            <a:schemeClr val="tx1"/>
                          </a:solidFill>
                        </a:rPr>
                        <a:t> content analysis of each story</a:t>
                      </a:r>
                      <a:endParaRPr lang="en-GB" sz="2000" dirty="0">
                        <a:solidFill>
                          <a:schemeClr val="tx1"/>
                        </a:solidFill>
                      </a:endParaRPr>
                    </a:p>
                  </a:txBody>
                  <a:tcPr/>
                </a:tc>
                <a:tc>
                  <a:txBody>
                    <a:bodyPr/>
                    <a:lstStyle/>
                    <a:p>
                      <a:r>
                        <a:rPr lang="en-GB" sz="2000" dirty="0">
                          <a:solidFill>
                            <a:schemeClr val="tx1"/>
                          </a:solidFill>
                        </a:rPr>
                        <a:t>A case</a:t>
                      </a:r>
                      <a:r>
                        <a:rPr lang="en-GB" sz="2000" baseline="0" dirty="0">
                          <a:solidFill>
                            <a:schemeClr val="tx1"/>
                          </a:solidFill>
                        </a:rPr>
                        <a:t> study analysis of a newspaper’s use of emotive language in articles about children</a:t>
                      </a:r>
                      <a:endParaRPr lang="en-GB" sz="2000" dirty="0">
                        <a:solidFill>
                          <a:schemeClr val="tx1"/>
                        </a:solidFill>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5607403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 what is a case?</a:t>
            </a:r>
          </a:p>
        </p:txBody>
      </p:sp>
      <p:sp>
        <p:nvSpPr>
          <p:cNvPr id="3" name="Content Placeholder 2"/>
          <p:cNvSpPr>
            <a:spLocks noGrp="1"/>
          </p:cNvSpPr>
          <p:nvPr>
            <p:ph idx="1"/>
          </p:nvPr>
        </p:nvSpPr>
        <p:spPr>
          <a:xfrm>
            <a:off x="1028700" y="1700808"/>
            <a:ext cx="7200900" cy="4166592"/>
          </a:xfrm>
        </p:spPr>
        <p:txBody>
          <a:bodyPr>
            <a:normAutofit/>
          </a:bodyPr>
          <a:lstStyle/>
          <a:p>
            <a:r>
              <a:rPr lang="en-GB" sz="2400" dirty="0">
                <a:solidFill>
                  <a:schemeClr val="tx1"/>
                </a:solidFill>
              </a:rPr>
              <a:t>“a phenomenon of some sort occurring in a bounded context” (Punch 2009: 119)</a:t>
            </a:r>
          </a:p>
          <a:p>
            <a:r>
              <a:rPr lang="en-GB" sz="2400" dirty="0">
                <a:solidFill>
                  <a:schemeClr val="tx1"/>
                </a:solidFill>
              </a:rPr>
              <a:t>A case could be:</a:t>
            </a:r>
          </a:p>
          <a:p>
            <a:pPr lvl="1"/>
            <a:r>
              <a:rPr lang="en-GB" sz="2400" dirty="0">
                <a:solidFill>
                  <a:schemeClr val="tx1"/>
                </a:solidFill>
              </a:rPr>
              <a:t>An individual</a:t>
            </a:r>
          </a:p>
          <a:p>
            <a:pPr lvl="1"/>
            <a:r>
              <a:rPr lang="en-GB" sz="2400" dirty="0">
                <a:solidFill>
                  <a:schemeClr val="tx1"/>
                </a:solidFill>
              </a:rPr>
              <a:t>A role</a:t>
            </a:r>
          </a:p>
          <a:p>
            <a:pPr lvl="1"/>
            <a:r>
              <a:rPr lang="en-GB" sz="2400" dirty="0">
                <a:solidFill>
                  <a:schemeClr val="tx1"/>
                </a:solidFill>
              </a:rPr>
              <a:t>A small group</a:t>
            </a:r>
          </a:p>
          <a:p>
            <a:pPr lvl="1"/>
            <a:r>
              <a:rPr lang="en-GB" sz="2400" dirty="0">
                <a:solidFill>
                  <a:schemeClr val="tx1"/>
                </a:solidFill>
              </a:rPr>
              <a:t>An organisation</a:t>
            </a:r>
          </a:p>
          <a:p>
            <a:pPr lvl="1"/>
            <a:r>
              <a:rPr lang="en-GB" sz="2400" dirty="0">
                <a:solidFill>
                  <a:schemeClr val="tx1"/>
                </a:solidFill>
              </a:rPr>
              <a:t>A community</a:t>
            </a:r>
          </a:p>
        </p:txBody>
      </p:sp>
      <p:pic>
        <p:nvPicPr>
          <p:cNvPr id="4" name="Picture 3" descr="C:\Documents and Settings\edse0a\Temporary Internet Files\Content.IE5\ZU3MFZKM\MP900305798[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4941168"/>
            <a:ext cx="1512945" cy="1459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48357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b="1" dirty="0">
              <a:solidFill>
                <a:srgbClr val="0070C0"/>
              </a:solidFill>
            </a:endParaRPr>
          </a:p>
        </p:txBody>
      </p:sp>
      <p:sp>
        <p:nvSpPr>
          <p:cNvPr id="3" name="Content Placeholder 2"/>
          <p:cNvSpPr>
            <a:spLocks noGrp="1"/>
          </p:cNvSpPr>
          <p:nvPr>
            <p:ph idx="1"/>
          </p:nvPr>
        </p:nvSpPr>
        <p:spPr/>
        <p:txBody>
          <a:bodyPr>
            <a:normAutofit/>
          </a:bodyPr>
          <a:lstStyle/>
          <a:p>
            <a:r>
              <a:rPr lang="en-GB" sz="2800" b="1" dirty="0">
                <a:solidFill>
                  <a:schemeClr val="tx1"/>
                </a:solidFill>
              </a:rPr>
              <a:t>Can you think of a relevant “case” in your work or personal life which might be the focus of an interesting case study</a:t>
            </a:r>
          </a:p>
          <a:p>
            <a:r>
              <a:rPr lang="en-GB" sz="2800" b="1" dirty="0">
                <a:solidFill>
                  <a:schemeClr val="tx1"/>
                </a:solidFill>
              </a:rPr>
              <a:t>Explain to your partner why you think it is a ‘case’ i.e. why is it of particular interest?</a:t>
            </a:r>
          </a:p>
          <a:p>
            <a:pPr marL="0" indent="0">
              <a:buNone/>
            </a:pPr>
            <a:endParaRPr lang="en-GB" sz="2800" b="1" dirty="0">
              <a:solidFill>
                <a:schemeClr val="tx1"/>
              </a:solidFill>
            </a:endParaRPr>
          </a:p>
        </p:txBody>
      </p:sp>
    </p:spTree>
    <p:extLst>
      <p:ext uri="{BB962C8B-B14F-4D97-AF65-F5344CB8AC3E}">
        <p14:creationId xmlns:p14="http://schemas.microsoft.com/office/powerpoint/2010/main" val="11397410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Routes to choosing a case</a:t>
            </a:r>
            <a:br>
              <a:rPr lang="en-GB" dirty="0"/>
            </a:br>
            <a:r>
              <a:rPr lang="en-GB" sz="2200" dirty="0"/>
              <a:t>(from Thomas – typology – 2011)</a:t>
            </a:r>
          </a:p>
        </p:txBody>
      </p:sp>
      <p:sp>
        <p:nvSpPr>
          <p:cNvPr id="3" name="Content Placeholder 2"/>
          <p:cNvSpPr>
            <a:spLocks noGrp="1"/>
          </p:cNvSpPr>
          <p:nvPr>
            <p:ph idx="1"/>
          </p:nvPr>
        </p:nvSpPr>
        <p:spPr/>
        <p:txBody>
          <a:bodyPr>
            <a:normAutofit/>
          </a:bodyPr>
          <a:lstStyle/>
          <a:p>
            <a:r>
              <a:rPr lang="en-GB" sz="2800" dirty="0">
                <a:solidFill>
                  <a:schemeClr val="tx1"/>
                </a:solidFill>
              </a:rPr>
              <a:t>A local knowledge case</a:t>
            </a:r>
          </a:p>
          <a:p>
            <a:endParaRPr lang="en-GB" sz="2800" dirty="0">
              <a:solidFill>
                <a:schemeClr val="tx1"/>
              </a:solidFill>
            </a:endParaRPr>
          </a:p>
          <a:p>
            <a:r>
              <a:rPr lang="en-GB" sz="2800" dirty="0">
                <a:solidFill>
                  <a:schemeClr val="tx1"/>
                </a:solidFill>
              </a:rPr>
              <a:t>A key case</a:t>
            </a:r>
          </a:p>
          <a:p>
            <a:endParaRPr lang="en-GB" sz="2800" dirty="0">
              <a:solidFill>
                <a:schemeClr val="tx1"/>
              </a:solidFill>
            </a:endParaRPr>
          </a:p>
          <a:p>
            <a:r>
              <a:rPr lang="en-GB" sz="2800" dirty="0">
                <a:solidFill>
                  <a:schemeClr val="tx1"/>
                </a:solidFill>
              </a:rPr>
              <a:t>An outlier case</a:t>
            </a:r>
          </a:p>
        </p:txBody>
      </p:sp>
      <p:pic>
        <p:nvPicPr>
          <p:cNvPr id="4" name="Picture 3" descr="C:\Documents and Settings\edse0a\Temporary Internet Files\Content.IE5\ZU3MFZKM\MP900305798[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48264" y="4653136"/>
            <a:ext cx="1512945" cy="1459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21991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3. Types of Case Study</a:t>
            </a:r>
            <a:br>
              <a:rPr lang="en-GB" dirty="0"/>
            </a:br>
            <a:endParaRPr lang="en-GB" dirty="0"/>
          </a:p>
        </p:txBody>
      </p:sp>
      <p:sp>
        <p:nvSpPr>
          <p:cNvPr id="3" name="Content Placeholder 2"/>
          <p:cNvSpPr>
            <a:spLocks noGrp="1"/>
          </p:cNvSpPr>
          <p:nvPr>
            <p:ph idx="1"/>
          </p:nvPr>
        </p:nvSpPr>
        <p:spPr/>
        <p:txBody>
          <a:bodyPr>
            <a:normAutofit/>
          </a:bodyPr>
          <a:lstStyle/>
          <a:p>
            <a:r>
              <a:rPr lang="en-GB" sz="2800" dirty="0">
                <a:solidFill>
                  <a:schemeClr val="tx1"/>
                </a:solidFill>
              </a:rPr>
              <a:t>Single case design:</a:t>
            </a:r>
          </a:p>
          <a:p>
            <a:pPr lvl="1"/>
            <a:r>
              <a:rPr lang="en-GB" sz="2800" dirty="0">
                <a:solidFill>
                  <a:schemeClr val="tx1"/>
                </a:solidFill>
              </a:rPr>
              <a:t>Intrinsic case study</a:t>
            </a:r>
          </a:p>
          <a:p>
            <a:pPr lvl="1"/>
            <a:r>
              <a:rPr lang="en-GB" sz="2800" dirty="0">
                <a:solidFill>
                  <a:schemeClr val="tx1"/>
                </a:solidFill>
              </a:rPr>
              <a:t>Instrumental case study</a:t>
            </a:r>
          </a:p>
          <a:p>
            <a:pPr lvl="1"/>
            <a:r>
              <a:rPr lang="en-GB" sz="2800" dirty="0">
                <a:solidFill>
                  <a:schemeClr val="tx1"/>
                </a:solidFill>
              </a:rPr>
              <a:t>Embedded case </a:t>
            </a:r>
          </a:p>
          <a:p>
            <a:r>
              <a:rPr lang="en-GB" sz="2800" dirty="0">
                <a:solidFill>
                  <a:schemeClr val="tx1"/>
                </a:solidFill>
              </a:rPr>
              <a:t>Multiple or comparative case design</a:t>
            </a:r>
          </a:p>
          <a:p>
            <a:pPr lvl="1"/>
            <a:r>
              <a:rPr lang="en-GB" sz="2800" dirty="0">
                <a:solidFill>
                  <a:schemeClr val="tx1"/>
                </a:solidFill>
              </a:rPr>
              <a:t>Collective case study</a:t>
            </a:r>
          </a:p>
        </p:txBody>
      </p:sp>
    </p:spTree>
    <p:extLst>
      <p:ext uri="{BB962C8B-B14F-4D97-AF65-F5344CB8AC3E}">
        <p14:creationId xmlns:p14="http://schemas.microsoft.com/office/powerpoint/2010/main" val="40564290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type of Case?</a:t>
            </a:r>
          </a:p>
        </p:txBody>
      </p:sp>
      <p:sp>
        <p:nvSpPr>
          <p:cNvPr id="3" name="Content Placeholder 2"/>
          <p:cNvSpPr>
            <a:spLocks noGrp="1"/>
          </p:cNvSpPr>
          <p:nvPr>
            <p:ph idx="1"/>
          </p:nvPr>
        </p:nvSpPr>
        <p:spPr/>
        <p:txBody>
          <a:bodyPr>
            <a:normAutofit/>
          </a:bodyPr>
          <a:lstStyle/>
          <a:p>
            <a:r>
              <a:rPr lang="en-GB" sz="2800" b="1" dirty="0">
                <a:solidFill>
                  <a:srgbClr val="0070C0"/>
                </a:solidFill>
              </a:rPr>
              <a:t>Think of the case you were thinking about earlier – what “type” of case is it?</a:t>
            </a:r>
          </a:p>
          <a:p>
            <a:endParaRPr lang="en-GB" sz="2800" dirty="0"/>
          </a:p>
        </p:txBody>
      </p:sp>
    </p:spTree>
    <p:extLst>
      <p:ext uri="{BB962C8B-B14F-4D97-AF65-F5344CB8AC3E}">
        <p14:creationId xmlns:p14="http://schemas.microsoft.com/office/powerpoint/2010/main" val="1998461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4. Methods in Case Study</a:t>
            </a:r>
          </a:p>
        </p:txBody>
      </p:sp>
      <p:sp>
        <p:nvSpPr>
          <p:cNvPr id="3" name="Content Placeholder 2"/>
          <p:cNvSpPr>
            <a:spLocks noGrp="1"/>
          </p:cNvSpPr>
          <p:nvPr>
            <p:ph idx="1"/>
          </p:nvPr>
        </p:nvSpPr>
        <p:spPr>
          <a:xfrm>
            <a:off x="1028700" y="2286000"/>
            <a:ext cx="7431732" cy="4167336"/>
          </a:xfrm>
        </p:spPr>
        <p:txBody>
          <a:bodyPr>
            <a:normAutofit lnSpcReduction="10000"/>
          </a:bodyPr>
          <a:lstStyle/>
          <a:p>
            <a:r>
              <a:rPr lang="en-IE" sz="2800" dirty="0">
                <a:solidFill>
                  <a:schemeClr val="tx1"/>
                </a:solidFill>
              </a:rPr>
              <a:t>A case study will often use a variety of different methods, including looking at:</a:t>
            </a:r>
          </a:p>
          <a:p>
            <a:pPr>
              <a:buFontTx/>
              <a:buChar char="-"/>
            </a:pPr>
            <a:r>
              <a:rPr lang="en-IE" sz="2800" dirty="0">
                <a:solidFill>
                  <a:schemeClr val="tx1"/>
                </a:solidFill>
              </a:rPr>
              <a:t>Documents</a:t>
            </a:r>
          </a:p>
          <a:p>
            <a:pPr>
              <a:buFontTx/>
              <a:buChar char="-"/>
            </a:pPr>
            <a:r>
              <a:rPr lang="en-IE" sz="2800" dirty="0">
                <a:solidFill>
                  <a:schemeClr val="tx1"/>
                </a:solidFill>
              </a:rPr>
              <a:t>Observations</a:t>
            </a:r>
          </a:p>
          <a:p>
            <a:pPr>
              <a:buFontTx/>
              <a:buChar char="-"/>
            </a:pPr>
            <a:r>
              <a:rPr lang="en-IE" sz="2800" dirty="0">
                <a:solidFill>
                  <a:schemeClr val="tx1"/>
                </a:solidFill>
              </a:rPr>
              <a:t>Questionnaires</a:t>
            </a:r>
          </a:p>
          <a:p>
            <a:pPr>
              <a:buFontTx/>
              <a:buChar char="-"/>
            </a:pPr>
            <a:r>
              <a:rPr lang="en-IE" sz="2800" dirty="0">
                <a:solidFill>
                  <a:schemeClr val="tx1"/>
                </a:solidFill>
              </a:rPr>
              <a:t>Interviews</a:t>
            </a:r>
          </a:p>
          <a:p>
            <a:pPr>
              <a:buFontTx/>
              <a:buChar char="-"/>
            </a:pPr>
            <a:r>
              <a:rPr lang="en-IE" sz="2800" dirty="0">
                <a:solidFill>
                  <a:schemeClr val="tx1"/>
                </a:solidFill>
              </a:rPr>
              <a:t>Focus Groups</a:t>
            </a:r>
          </a:p>
          <a:p>
            <a:pPr>
              <a:buFontTx/>
              <a:buChar char="-"/>
            </a:pPr>
            <a:r>
              <a:rPr lang="en-IE" sz="2800" dirty="0">
                <a:solidFill>
                  <a:schemeClr val="tx1"/>
                </a:solidFill>
              </a:rPr>
              <a:t>Diaries</a:t>
            </a:r>
          </a:p>
          <a:p>
            <a:endParaRPr lang="en-GB" dirty="0"/>
          </a:p>
        </p:txBody>
      </p:sp>
    </p:spTree>
    <p:extLst>
      <p:ext uri="{BB962C8B-B14F-4D97-AF65-F5344CB8AC3E}">
        <p14:creationId xmlns:p14="http://schemas.microsoft.com/office/powerpoint/2010/main" val="28313647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sz="2800" b="1" dirty="0">
                <a:solidFill>
                  <a:srgbClr val="0070C0"/>
                </a:solidFill>
              </a:rPr>
              <a:t>Think again of the case you were thinking about earlier. What sources of evidence might you use in relation to this case?</a:t>
            </a:r>
          </a:p>
          <a:p>
            <a:endParaRPr lang="en-GB" sz="2800" dirty="0"/>
          </a:p>
        </p:txBody>
      </p:sp>
    </p:spTree>
    <p:extLst>
      <p:ext uri="{BB962C8B-B14F-4D97-AF65-F5344CB8AC3E}">
        <p14:creationId xmlns:p14="http://schemas.microsoft.com/office/powerpoint/2010/main" val="22523699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15728389"/>
              </p:ext>
            </p:extLst>
          </p:nvPr>
        </p:nvGraphicFramePr>
        <p:xfrm>
          <a:off x="533400" y="609600"/>
          <a:ext cx="8229600" cy="5538153"/>
        </p:xfrm>
        <a:graphic>
          <a:graphicData uri="http://schemas.openxmlformats.org/drawingml/2006/table">
            <a:tbl>
              <a:tblPr firstRow="1" bandRow="1">
                <a:tableStyleId>{5C22544A-7EE6-4342-B048-85BDC9FD1C3A}</a:tableStyleId>
              </a:tblPr>
              <a:tblGrid>
                <a:gridCol w="2026568">
                  <a:extLst>
                    <a:ext uri="{9D8B030D-6E8A-4147-A177-3AD203B41FA5}">
                      <a16:colId xmlns:a16="http://schemas.microsoft.com/office/drawing/2014/main" val="20000"/>
                    </a:ext>
                  </a:extLst>
                </a:gridCol>
                <a:gridCol w="3312368">
                  <a:extLst>
                    <a:ext uri="{9D8B030D-6E8A-4147-A177-3AD203B41FA5}">
                      <a16:colId xmlns:a16="http://schemas.microsoft.com/office/drawing/2014/main" val="20001"/>
                    </a:ext>
                  </a:extLst>
                </a:gridCol>
                <a:gridCol w="2890664">
                  <a:extLst>
                    <a:ext uri="{9D8B030D-6E8A-4147-A177-3AD203B41FA5}">
                      <a16:colId xmlns:a16="http://schemas.microsoft.com/office/drawing/2014/main" val="20002"/>
                    </a:ext>
                  </a:extLst>
                </a:gridCol>
              </a:tblGrid>
              <a:tr h="966153">
                <a:tc>
                  <a:txBody>
                    <a:bodyPr/>
                    <a:lstStyle/>
                    <a:p>
                      <a:r>
                        <a:rPr lang="en-GB" sz="1200" dirty="0"/>
                        <a:t>Source of Evidence</a:t>
                      </a:r>
                    </a:p>
                  </a:txBody>
                  <a:tcPr/>
                </a:tc>
                <a:tc>
                  <a:txBody>
                    <a:bodyPr/>
                    <a:lstStyle/>
                    <a:p>
                      <a:r>
                        <a:rPr lang="en-GB" sz="1200" dirty="0"/>
                        <a:t>Strengths</a:t>
                      </a:r>
                    </a:p>
                  </a:txBody>
                  <a:tcPr/>
                </a:tc>
                <a:tc>
                  <a:txBody>
                    <a:bodyPr/>
                    <a:lstStyle/>
                    <a:p>
                      <a:r>
                        <a:rPr lang="en-GB" sz="1200" dirty="0"/>
                        <a:t>Weaknesses</a:t>
                      </a:r>
                    </a:p>
                  </a:txBody>
                  <a:tcPr/>
                </a:tc>
                <a:extLst>
                  <a:ext uri="{0D108BD9-81ED-4DB2-BD59-A6C34878D82A}">
                    <a16:rowId xmlns:a16="http://schemas.microsoft.com/office/drawing/2014/main" val="10000"/>
                  </a:ext>
                </a:extLst>
              </a:tr>
              <a:tr h="370840">
                <a:tc>
                  <a:txBody>
                    <a:bodyPr/>
                    <a:lstStyle/>
                    <a:p>
                      <a:r>
                        <a:rPr lang="en-GB" sz="1200" dirty="0"/>
                        <a:t>Documentation</a:t>
                      </a:r>
                    </a:p>
                  </a:txBody>
                  <a:tcPr/>
                </a:tc>
                <a:tc>
                  <a:txBody>
                    <a:bodyPr/>
                    <a:lstStyle/>
                    <a:p>
                      <a:pPr>
                        <a:buFont typeface="Arial" charset="0"/>
                        <a:buChar char="•"/>
                      </a:pPr>
                      <a:r>
                        <a:rPr lang="en-GB" sz="1200" dirty="0"/>
                        <a:t>Stable – can be reviewed repeatedly</a:t>
                      </a:r>
                    </a:p>
                    <a:p>
                      <a:pPr>
                        <a:buFont typeface="Arial" charset="0"/>
                        <a:buChar char="•"/>
                      </a:pPr>
                      <a:r>
                        <a:rPr lang="en-GB" sz="1200" dirty="0"/>
                        <a:t>Unobtrusive – not created as a</a:t>
                      </a:r>
                      <a:r>
                        <a:rPr lang="en-GB" sz="1200" baseline="0" dirty="0"/>
                        <a:t> result of the study</a:t>
                      </a:r>
                    </a:p>
                    <a:p>
                      <a:pPr>
                        <a:buFont typeface="Arial" charset="0"/>
                        <a:buChar char="•"/>
                      </a:pPr>
                      <a:r>
                        <a:rPr lang="en-GB" sz="1200" baseline="0" dirty="0"/>
                        <a:t> Exact – contains exact and accurate information</a:t>
                      </a:r>
                    </a:p>
                    <a:p>
                      <a:pPr>
                        <a:buFont typeface="Arial" charset="0"/>
                        <a:buChar char="•"/>
                      </a:pPr>
                      <a:r>
                        <a:rPr lang="en-GB" sz="1200" baseline="0" dirty="0"/>
                        <a:t>Broad coverage – can span time and settings</a:t>
                      </a:r>
                      <a:endParaRPr lang="en-GB" sz="1200" dirty="0"/>
                    </a:p>
                  </a:txBody>
                  <a:tcPr/>
                </a:tc>
                <a:tc>
                  <a:txBody>
                    <a:bodyPr/>
                    <a:lstStyle/>
                    <a:p>
                      <a:pPr>
                        <a:buFont typeface="Arial" charset="0"/>
                        <a:buChar char="•"/>
                      </a:pPr>
                      <a:r>
                        <a:rPr lang="en-GB" sz="1200" dirty="0"/>
                        <a:t>Retrievability /</a:t>
                      </a:r>
                      <a:r>
                        <a:rPr lang="en-GB" sz="1200" baseline="0" dirty="0"/>
                        <a:t> Access</a:t>
                      </a:r>
                      <a:endParaRPr lang="en-GB" sz="1200" dirty="0"/>
                    </a:p>
                    <a:p>
                      <a:pPr>
                        <a:buFont typeface="Arial" charset="0"/>
                        <a:buChar char="•"/>
                      </a:pPr>
                      <a:r>
                        <a:rPr lang="en-GB" sz="1200" dirty="0"/>
                        <a:t> Biased</a:t>
                      </a:r>
                      <a:r>
                        <a:rPr lang="en-GB" sz="1200" baseline="0" dirty="0"/>
                        <a:t> selectivity</a:t>
                      </a:r>
                    </a:p>
                    <a:p>
                      <a:pPr>
                        <a:buFont typeface="Arial" charset="0"/>
                        <a:buChar char="•"/>
                      </a:pPr>
                      <a:r>
                        <a:rPr lang="en-GB" sz="1200" baseline="0" dirty="0"/>
                        <a:t> Potential author bias</a:t>
                      </a:r>
                    </a:p>
                    <a:p>
                      <a:pPr>
                        <a:buFont typeface="Arial" charset="0"/>
                        <a:buChar char="•"/>
                      </a:pPr>
                      <a:endParaRPr lang="en-GB" sz="1200" dirty="0"/>
                    </a:p>
                  </a:txBody>
                  <a:tcPr/>
                </a:tc>
                <a:extLst>
                  <a:ext uri="{0D108BD9-81ED-4DB2-BD59-A6C34878D82A}">
                    <a16:rowId xmlns:a16="http://schemas.microsoft.com/office/drawing/2014/main" val="10001"/>
                  </a:ext>
                </a:extLst>
              </a:tr>
              <a:tr h="370840">
                <a:tc>
                  <a:txBody>
                    <a:bodyPr/>
                    <a:lstStyle/>
                    <a:p>
                      <a:r>
                        <a:rPr lang="en-GB" sz="1200" dirty="0"/>
                        <a:t>Interviews</a:t>
                      </a:r>
                    </a:p>
                  </a:txBody>
                  <a:tcPr/>
                </a:tc>
                <a:tc>
                  <a:txBody>
                    <a:bodyPr/>
                    <a:lstStyle/>
                    <a:p>
                      <a:pPr>
                        <a:buFont typeface="Arial" charset="0"/>
                        <a:buChar char="•"/>
                      </a:pPr>
                      <a:r>
                        <a:rPr lang="en-GB" sz="1200" dirty="0"/>
                        <a:t>Targetted – focuses directly on the case</a:t>
                      </a:r>
                    </a:p>
                    <a:p>
                      <a:pPr>
                        <a:buFont typeface="Arial" charset="0"/>
                        <a:buChar char="•"/>
                      </a:pPr>
                      <a:r>
                        <a:rPr lang="en-GB" sz="1200" dirty="0"/>
                        <a:t> Insightful</a:t>
                      </a:r>
                      <a:r>
                        <a:rPr lang="en-GB" sz="1200" baseline="0" dirty="0"/>
                        <a:t> – provides insights</a:t>
                      </a:r>
                      <a:r>
                        <a:rPr lang="en-GB" sz="1200" dirty="0"/>
                        <a:t> </a:t>
                      </a:r>
                    </a:p>
                  </a:txBody>
                  <a:tcPr/>
                </a:tc>
                <a:tc>
                  <a:txBody>
                    <a:bodyPr/>
                    <a:lstStyle/>
                    <a:p>
                      <a:pPr>
                        <a:buFont typeface="Arial" charset="0"/>
                        <a:buChar char="•"/>
                      </a:pPr>
                      <a:r>
                        <a:rPr lang="en-GB" sz="1200" dirty="0"/>
                        <a:t>Bias based on questions asked</a:t>
                      </a:r>
                    </a:p>
                    <a:p>
                      <a:pPr>
                        <a:buFont typeface="Arial" charset="0"/>
                        <a:buChar char="•"/>
                      </a:pPr>
                      <a:r>
                        <a:rPr lang="en-GB" sz="1200" dirty="0"/>
                        <a:t> response bias</a:t>
                      </a:r>
                    </a:p>
                    <a:p>
                      <a:pPr>
                        <a:buFont typeface="Arial" charset="0"/>
                        <a:buChar char="•"/>
                      </a:pPr>
                      <a:r>
                        <a:rPr lang="en-GB" sz="1200" dirty="0"/>
                        <a:t>Inaccuracies due to poor recall</a:t>
                      </a:r>
                    </a:p>
                    <a:p>
                      <a:pPr>
                        <a:buFont typeface="Arial" charset="0"/>
                        <a:buChar char="•"/>
                      </a:pPr>
                      <a:r>
                        <a:rPr lang="en-GB" sz="1200" dirty="0"/>
                        <a:t> Reflexivity</a:t>
                      </a:r>
                    </a:p>
                  </a:txBody>
                  <a:tcPr/>
                </a:tc>
                <a:extLst>
                  <a:ext uri="{0D108BD9-81ED-4DB2-BD59-A6C34878D82A}">
                    <a16:rowId xmlns:a16="http://schemas.microsoft.com/office/drawing/2014/main" val="10002"/>
                  </a:ext>
                </a:extLst>
              </a:tr>
              <a:tr h="370840">
                <a:tc>
                  <a:txBody>
                    <a:bodyPr/>
                    <a:lstStyle/>
                    <a:p>
                      <a:r>
                        <a:rPr lang="en-GB" sz="1200" dirty="0"/>
                        <a:t>Questionnaires</a:t>
                      </a:r>
                    </a:p>
                  </a:txBody>
                  <a:tcPr/>
                </a:tc>
                <a:tc>
                  <a:txBody>
                    <a:bodyPr/>
                    <a:lstStyle/>
                    <a:p>
                      <a:pPr>
                        <a:buFont typeface="Arial" charset="0"/>
                        <a:buChar char="•"/>
                      </a:pPr>
                      <a:r>
                        <a:rPr lang="en-GB" sz="1200" dirty="0"/>
                        <a:t>Targetted – focuses directly on the case</a:t>
                      </a:r>
                    </a:p>
                    <a:p>
                      <a:pPr>
                        <a:buFont typeface="Arial" charset="0"/>
                        <a:buChar char="•"/>
                      </a:pPr>
                      <a:r>
                        <a:rPr lang="en-GB" sz="1200" dirty="0"/>
                        <a:t>Breadth of coverage</a:t>
                      </a:r>
                    </a:p>
                    <a:p>
                      <a:pPr>
                        <a:buFont typeface="Arial" charset="0"/>
                        <a:buNone/>
                      </a:pPr>
                      <a:endParaRPr lang="en-GB" sz="1200" dirty="0"/>
                    </a:p>
                  </a:txBody>
                  <a:tcPr/>
                </a:tc>
                <a:tc>
                  <a:txBody>
                    <a:bodyPr/>
                    <a:lstStyle/>
                    <a:p>
                      <a:pPr>
                        <a:buFont typeface="Arial" charset="0"/>
                        <a:buChar char="•"/>
                      </a:pPr>
                      <a:r>
                        <a:rPr lang="en-GB" sz="1200" dirty="0"/>
                        <a:t>As above</a:t>
                      </a:r>
                    </a:p>
                    <a:p>
                      <a:pPr>
                        <a:buFont typeface="Arial" charset="0"/>
                        <a:buChar char="•"/>
                      </a:pPr>
                      <a:endParaRPr lang="en-GB" sz="1200" dirty="0"/>
                    </a:p>
                  </a:txBody>
                  <a:tcPr/>
                </a:tc>
                <a:extLst>
                  <a:ext uri="{0D108BD9-81ED-4DB2-BD59-A6C34878D82A}">
                    <a16:rowId xmlns:a16="http://schemas.microsoft.com/office/drawing/2014/main" val="10003"/>
                  </a:ext>
                </a:extLst>
              </a:tr>
              <a:tr h="370840">
                <a:tc>
                  <a:txBody>
                    <a:bodyPr/>
                    <a:lstStyle/>
                    <a:p>
                      <a:r>
                        <a:rPr lang="en-GB" sz="1200" dirty="0"/>
                        <a:t>Direct Observations</a:t>
                      </a:r>
                    </a:p>
                  </a:txBody>
                  <a:tcPr/>
                </a:tc>
                <a:tc>
                  <a:txBody>
                    <a:bodyPr/>
                    <a:lstStyle/>
                    <a:p>
                      <a:pPr>
                        <a:buFont typeface="Arial" charset="0"/>
                        <a:buChar char="•"/>
                      </a:pPr>
                      <a:r>
                        <a:rPr lang="en-GB" sz="1200" dirty="0"/>
                        <a:t> Reality – covers events in real time</a:t>
                      </a:r>
                    </a:p>
                    <a:p>
                      <a:pPr>
                        <a:buFont typeface="Arial" charset="0"/>
                        <a:buChar char="•"/>
                      </a:pPr>
                      <a:r>
                        <a:rPr lang="en-GB" sz="1200" baseline="0" dirty="0"/>
                        <a:t> </a:t>
                      </a:r>
                      <a:r>
                        <a:rPr lang="en-GB" sz="1200" dirty="0"/>
                        <a:t>Contextual – covers context of event</a:t>
                      </a:r>
                    </a:p>
                  </a:txBody>
                  <a:tcPr/>
                </a:tc>
                <a:tc>
                  <a:txBody>
                    <a:bodyPr/>
                    <a:lstStyle/>
                    <a:p>
                      <a:pPr>
                        <a:buFont typeface="Arial" charset="0"/>
                        <a:buChar char="•"/>
                      </a:pPr>
                      <a:r>
                        <a:rPr lang="en-GB" sz="1200" dirty="0"/>
                        <a:t>Time consuming</a:t>
                      </a:r>
                    </a:p>
                    <a:p>
                      <a:pPr>
                        <a:buFont typeface="Arial" charset="0"/>
                        <a:buChar char="•"/>
                      </a:pPr>
                      <a:r>
                        <a:rPr lang="en-GB" sz="1200" dirty="0"/>
                        <a:t> Selectivity</a:t>
                      </a:r>
                    </a:p>
                    <a:p>
                      <a:pPr>
                        <a:buFont typeface="Arial" charset="0"/>
                        <a:buChar char="•"/>
                      </a:pPr>
                      <a:r>
                        <a:rPr lang="en-GB" sz="1200" dirty="0"/>
                        <a:t> Reflexivity</a:t>
                      </a:r>
                    </a:p>
                    <a:p>
                      <a:pPr>
                        <a:buFont typeface="Arial" charset="0"/>
                        <a:buChar char="•"/>
                      </a:pPr>
                      <a:r>
                        <a:rPr lang="en-GB" sz="1200" dirty="0"/>
                        <a:t> Cost </a:t>
                      </a:r>
                    </a:p>
                  </a:txBody>
                  <a:tcPr/>
                </a:tc>
                <a:extLst>
                  <a:ext uri="{0D108BD9-81ED-4DB2-BD59-A6C34878D82A}">
                    <a16:rowId xmlns:a16="http://schemas.microsoft.com/office/drawing/2014/main" val="10004"/>
                  </a:ext>
                </a:extLst>
              </a:tr>
              <a:tr h="370840">
                <a:tc>
                  <a:txBody>
                    <a:bodyPr/>
                    <a:lstStyle/>
                    <a:p>
                      <a:r>
                        <a:rPr lang="en-GB" sz="1200" dirty="0"/>
                        <a:t>Participant Observations</a:t>
                      </a:r>
                    </a:p>
                  </a:txBody>
                  <a:tcPr/>
                </a:tc>
                <a:tc>
                  <a:txBody>
                    <a:bodyPr/>
                    <a:lstStyle/>
                    <a:p>
                      <a:r>
                        <a:rPr lang="en-GB" sz="1200" dirty="0"/>
                        <a:t>As above</a:t>
                      </a:r>
                    </a:p>
                    <a:p>
                      <a:pPr>
                        <a:buFont typeface="Arial" charset="0"/>
                        <a:buChar char="•"/>
                      </a:pPr>
                      <a:r>
                        <a:rPr lang="en-GB" sz="1200" dirty="0"/>
                        <a:t>Insight</a:t>
                      </a:r>
                    </a:p>
                    <a:p>
                      <a:pPr>
                        <a:buFont typeface="Arial" charset="0"/>
                        <a:buNone/>
                      </a:pPr>
                      <a:endParaRPr lang="en-GB" sz="1200" dirty="0"/>
                    </a:p>
                  </a:txBody>
                  <a:tcPr/>
                </a:tc>
                <a:tc>
                  <a:txBody>
                    <a:bodyPr/>
                    <a:lstStyle/>
                    <a:p>
                      <a:r>
                        <a:rPr lang="en-GB" sz="1200" dirty="0"/>
                        <a:t>As above</a:t>
                      </a:r>
                    </a:p>
                    <a:p>
                      <a:pPr>
                        <a:buFont typeface="Arial" charset="0"/>
                        <a:buChar char="•"/>
                      </a:pPr>
                      <a:r>
                        <a:rPr lang="en-GB" sz="1200" dirty="0"/>
                        <a:t>Bias</a:t>
                      </a:r>
                    </a:p>
                  </a:txBody>
                  <a:tcPr/>
                </a:tc>
                <a:extLst>
                  <a:ext uri="{0D108BD9-81ED-4DB2-BD59-A6C34878D82A}">
                    <a16:rowId xmlns:a16="http://schemas.microsoft.com/office/drawing/2014/main" val="10005"/>
                  </a:ext>
                </a:extLst>
              </a:tr>
              <a:tr h="370840">
                <a:tc>
                  <a:txBody>
                    <a:bodyPr/>
                    <a:lstStyle/>
                    <a:p>
                      <a:r>
                        <a:rPr lang="en-GB" sz="1200" dirty="0"/>
                        <a:t>Physical </a:t>
                      </a:r>
                      <a:r>
                        <a:rPr lang="en-GB" sz="1200" dirty="0" err="1"/>
                        <a:t>Artifacts</a:t>
                      </a:r>
                      <a:endParaRPr lang="en-GB" sz="1200" dirty="0"/>
                    </a:p>
                  </a:txBody>
                  <a:tcPr/>
                </a:tc>
                <a:tc>
                  <a:txBody>
                    <a:bodyPr/>
                    <a:lstStyle/>
                    <a:p>
                      <a:pPr>
                        <a:buFont typeface="Arial" charset="0"/>
                        <a:buChar char="•"/>
                      </a:pPr>
                      <a:r>
                        <a:rPr lang="en-GB" sz="1200" baseline="0" dirty="0"/>
                        <a:t>Insightful into cultural features</a:t>
                      </a:r>
                    </a:p>
                    <a:p>
                      <a:pPr>
                        <a:buFont typeface="Arial" charset="0"/>
                        <a:buChar char="•"/>
                      </a:pPr>
                      <a:r>
                        <a:rPr lang="en-GB" sz="1200" baseline="0" dirty="0"/>
                        <a:t> Insightful into technical operations</a:t>
                      </a:r>
                      <a:endParaRPr lang="en-GB" sz="1200" dirty="0"/>
                    </a:p>
                  </a:txBody>
                  <a:tcPr/>
                </a:tc>
                <a:tc>
                  <a:txBody>
                    <a:bodyPr/>
                    <a:lstStyle/>
                    <a:p>
                      <a:pPr>
                        <a:buFont typeface="Arial" charset="0"/>
                        <a:buChar char="•"/>
                      </a:pPr>
                      <a:r>
                        <a:rPr lang="en-GB" sz="1200" dirty="0"/>
                        <a:t>Selectivity</a:t>
                      </a:r>
                    </a:p>
                    <a:p>
                      <a:pPr>
                        <a:buFont typeface="Arial" charset="0"/>
                        <a:buChar char="•"/>
                      </a:pPr>
                      <a:r>
                        <a:rPr lang="en-GB" sz="1200" dirty="0"/>
                        <a:t> Availability</a:t>
                      </a:r>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4870446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Building Theory</a:t>
            </a:r>
          </a:p>
        </p:txBody>
      </p:sp>
      <p:sp>
        <p:nvSpPr>
          <p:cNvPr id="3" name="Content Placeholder 2"/>
          <p:cNvSpPr>
            <a:spLocks noGrp="1"/>
          </p:cNvSpPr>
          <p:nvPr>
            <p:ph idx="1"/>
          </p:nvPr>
        </p:nvSpPr>
        <p:spPr/>
        <p:txBody>
          <a:bodyPr/>
          <a:lstStyle/>
          <a:p>
            <a:r>
              <a:rPr lang="en-GB" sz="2800" dirty="0">
                <a:solidFill>
                  <a:schemeClr val="tx1"/>
                </a:solidFill>
              </a:rPr>
              <a:t>Theory usually derives or emerges from the case study rather than controlling it</a:t>
            </a:r>
          </a:p>
          <a:p>
            <a:r>
              <a:rPr lang="en-GB" sz="2800" dirty="0">
                <a:solidFill>
                  <a:schemeClr val="tx1"/>
                </a:solidFill>
              </a:rPr>
              <a:t>i.e. theory is generated as the research progresses, rather than setting out to test predetermined hypotheses</a:t>
            </a:r>
          </a:p>
          <a:p>
            <a:r>
              <a:rPr lang="en-GB" sz="2800" dirty="0">
                <a:solidFill>
                  <a:schemeClr val="tx1"/>
                </a:solidFill>
              </a:rPr>
              <a:t>Interpretivism is the classic approach to doing a case study</a:t>
            </a:r>
          </a:p>
          <a:p>
            <a:endParaRPr lang="en-GB" sz="2800" dirty="0">
              <a:solidFill>
                <a:schemeClr val="tx1"/>
              </a:solidFill>
            </a:endParaRPr>
          </a:p>
          <a:p>
            <a:endParaRPr lang="en-GB" dirty="0"/>
          </a:p>
        </p:txBody>
      </p:sp>
    </p:spTree>
    <p:extLst>
      <p:ext uri="{BB962C8B-B14F-4D97-AF65-F5344CB8AC3E}">
        <p14:creationId xmlns:p14="http://schemas.microsoft.com/office/powerpoint/2010/main" val="39941616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5. The role of the researcher</a:t>
            </a:r>
          </a:p>
        </p:txBody>
      </p:sp>
      <p:sp>
        <p:nvSpPr>
          <p:cNvPr id="3" name="Content Placeholder 2"/>
          <p:cNvSpPr>
            <a:spLocks noGrp="1"/>
          </p:cNvSpPr>
          <p:nvPr>
            <p:ph idx="1"/>
          </p:nvPr>
        </p:nvSpPr>
        <p:spPr>
          <a:xfrm>
            <a:off x="1028700" y="1412776"/>
            <a:ext cx="7200900" cy="5184576"/>
          </a:xfrm>
        </p:spPr>
        <p:txBody>
          <a:bodyPr>
            <a:noAutofit/>
          </a:bodyPr>
          <a:lstStyle/>
          <a:p>
            <a:pPr algn="ctr">
              <a:buNone/>
            </a:pPr>
            <a:r>
              <a:rPr lang="en-IE" sz="2800" b="1" dirty="0">
                <a:solidFill>
                  <a:srgbClr val="0070C0"/>
                </a:solidFill>
              </a:rPr>
              <a:t>4 potential issues that can arise (as a participant or non-participant observer)</a:t>
            </a:r>
          </a:p>
          <a:p>
            <a:pPr marL="514350" indent="-514350">
              <a:buAutoNum type="arabicPeriod"/>
            </a:pPr>
            <a:r>
              <a:rPr lang="en-IE" sz="2800" dirty="0">
                <a:solidFill>
                  <a:schemeClr val="tx1"/>
                </a:solidFill>
              </a:rPr>
              <a:t>Overestimating your understanding of a situation or environment</a:t>
            </a:r>
          </a:p>
          <a:p>
            <a:pPr marL="514350" indent="-514350">
              <a:buAutoNum type="arabicPeriod"/>
            </a:pPr>
            <a:r>
              <a:rPr lang="en-IE" sz="2800" dirty="0">
                <a:solidFill>
                  <a:schemeClr val="tx1"/>
                </a:solidFill>
              </a:rPr>
              <a:t>Not being systematic enough (can be particularly the case if you are familiar with the environment)</a:t>
            </a:r>
          </a:p>
          <a:p>
            <a:pPr marL="514350" indent="-514350">
              <a:buAutoNum type="arabicPeriod"/>
            </a:pPr>
            <a:r>
              <a:rPr lang="en-IE" sz="2800" dirty="0">
                <a:solidFill>
                  <a:schemeClr val="tx1"/>
                </a:solidFill>
              </a:rPr>
              <a:t>Overlooking routine events</a:t>
            </a:r>
          </a:p>
          <a:p>
            <a:pPr marL="514350" indent="-514350">
              <a:buAutoNum type="arabicPeriod"/>
            </a:pPr>
            <a:r>
              <a:rPr lang="en-IE" sz="2800" dirty="0">
                <a:solidFill>
                  <a:schemeClr val="tx1"/>
                </a:solidFill>
              </a:rPr>
              <a:t>Over identifying with subjects, losing objectivity</a:t>
            </a:r>
          </a:p>
          <a:p>
            <a:endParaRPr lang="en-GB" sz="2800" dirty="0">
              <a:solidFill>
                <a:schemeClr val="tx1"/>
              </a:solidFill>
            </a:endParaRPr>
          </a:p>
        </p:txBody>
      </p:sp>
    </p:spTree>
    <p:extLst>
      <p:ext uri="{BB962C8B-B14F-4D97-AF65-F5344CB8AC3E}">
        <p14:creationId xmlns:p14="http://schemas.microsoft.com/office/powerpoint/2010/main" val="20906529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Non-participant case study</a:t>
            </a:r>
          </a:p>
        </p:txBody>
      </p:sp>
      <p:sp>
        <p:nvSpPr>
          <p:cNvPr id="3" name="Content Placeholder 2"/>
          <p:cNvSpPr>
            <a:spLocks noGrp="1"/>
          </p:cNvSpPr>
          <p:nvPr>
            <p:ph idx="1"/>
          </p:nvPr>
        </p:nvSpPr>
        <p:spPr/>
        <p:txBody>
          <a:bodyPr>
            <a:normAutofit/>
          </a:bodyPr>
          <a:lstStyle/>
          <a:p>
            <a:r>
              <a:rPr lang="en-GB" sz="3200" b="1" dirty="0">
                <a:solidFill>
                  <a:srgbClr val="0070C0"/>
                </a:solidFill>
              </a:rPr>
              <a:t>How difficult would you find it to be a ‘non participant’ if you investigate your own institution?</a:t>
            </a:r>
          </a:p>
          <a:p>
            <a:endParaRPr lang="en-GB" sz="3200" dirty="0"/>
          </a:p>
        </p:txBody>
      </p:sp>
    </p:spTree>
    <p:extLst>
      <p:ext uri="{BB962C8B-B14F-4D97-AF65-F5344CB8AC3E}">
        <p14:creationId xmlns:p14="http://schemas.microsoft.com/office/powerpoint/2010/main" val="18277193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6. Validity and Reliability</a:t>
            </a:r>
            <a:br>
              <a:rPr lang="en-GB" dirty="0"/>
            </a:br>
            <a:r>
              <a:rPr lang="en-GB" sz="2200" dirty="0"/>
              <a:t>(from Thomas 2011)</a:t>
            </a:r>
          </a:p>
        </p:txBody>
      </p:sp>
      <p:sp>
        <p:nvSpPr>
          <p:cNvPr id="3" name="Content Placeholder 2"/>
          <p:cNvSpPr>
            <a:spLocks noGrp="1"/>
          </p:cNvSpPr>
          <p:nvPr>
            <p:ph idx="1"/>
          </p:nvPr>
        </p:nvSpPr>
        <p:spPr/>
        <p:txBody>
          <a:bodyPr>
            <a:noAutofit/>
          </a:bodyPr>
          <a:lstStyle/>
          <a:p>
            <a:r>
              <a:rPr lang="en-GB" sz="2800" b="1" dirty="0">
                <a:solidFill>
                  <a:schemeClr val="tx1"/>
                </a:solidFill>
              </a:rPr>
              <a:t>Q: </a:t>
            </a:r>
            <a:r>
              <a:rPr lang="en-GB" sz="2800" dirty="0">
                <a:solidFill>
                  <a:schemeClr val="tx1"/>
                </a:solidFill>
              </a:rPr>
              <a:t>“Do I have to worry about reliability and validity in a case study”?</a:t>
            </a:r>
          </a:p>
          <a:p>
            <a:r>
              <a:rPr lang="en-GB" sz="2800" b="1" dirty="0">
                <a:solidFill>
                  <a:schemeClr val="tx1"/>
                </a:solidFill>
              </a:rPr>
              <a:t>A:</a:t>
            </a:r>
            <a:r>
              <a:rPr lang="en-GB" sz="2800" dirty="0">
                <a:solidFill>
                  <a:schemeClr val="tx1"/>
                </a:solidFill>
              </a:rPr>
              <a:t> “No”. </a:t>
            </a:r>
            <a:endParaRPr lang="en-GB" sz="2800" b="1" dirty="0">
              <a:solidFill>
                <a:schemeClr val="tx1"/>
              </a:solidFill>
            </a:endParaRPr>
          </a:p>
          <a:p>
            <a:r>
              <a:rPr lang="en-GB" sz="2800" b="1" dirty="0">
                <a:solidFill>
                  <a:schemeClr val="tx1"/>
                </a:solidFill>
              </a:rPr>
              <a:t>Reliability</a:t>
            </a:r>
            <a:r>
              <a:rPr lang="en-GB" sz="2800" dirty="0">
                <a:solidFill>
                  <a:schemeClr val="tx1"/>
                </a:solidFill>
              </a:rPr>
              <a:t> as a criterion for assessing all research…</a:t>
            </a:r>
          </a:p>
          <a:p>
            <a:r>
              <a:rPr lang="en-GB" sz="2800" b="1" dirty="0">
                <a:solidFill>
                  <a:schemeClr val="tx1"/>
                </a:solidFill>
              </a:rPr>
              <a:t>Validity</a:t>
            </a:r>
            <a:r>
              <a:rPr lang="en-GB" sz="2800" dirty="0">
                <a:solidFill>
                  <a:schemeClr val="tx1"/>
                </a:solidFill>
              </a:rPr>
              <a:t> -  making judgements about its value..</a:t>
            </a:r>
            <a:endParaRPr lang="en-GB" sz="2800" b="1" dirty="0">
              <a:solidFill>
                <a:schemeClr val="tx1"/>
              </a:solidFill>
            </a:endParaRPr>
          </a:p>
        </p:txBody>
      </p:sp>
    </p:spTree>
    <p:extLst>
      <p:ext uri="{BB962C8B-B14F-4D97-AF65-F5344CB8AC3E}">
        <p14:creationId xmlns:p14="http://schemas.microsoft.com/office/powerpoint/2010/main" val="16226639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Ethics</a:t>
            </a:r>
          </a:p>
        </p:txBody>
      </p:sp>
      <p:sp>
        <p:nvSpPr>
          <p:cNvPr id="3" name="Content Placeholder 2"/>
          <p:cNvSpPr>
            <a:spLocks noGrp="1"/>
          </p:cNvSpPr>
          <p:nvPr>
            <p:ph idx="1"/>
          </p:nvPr>
        </p:nvSpPr>
        <p:spPr>
          <a:xfrm>
            <a:off x="1028700" y="1412776"/>
            <a:ext cx="7200900" cy="4454624"/>
          </a:xfrm>
        </p:spPr>
        <p:txBody>
          <a:bodyPr>
            <a:noAutofit/>
          </a:bodyPr>
          <a:lstStyle/>
          <a:p>
            <a:r>
              <a:rPr lang="en-GB" sz="2800" dirty="0">
                <a:solidFill>
                  <a:schemeClr val="tx1"/>
                </a:solidFill>
              </a:rPr>
              <a:t>Some key questions to ask yourself when doing a case study:</a:t>
            </a:r>
          </a:p>
          <a:p>
            <a:pPr lvl="1"/>
            <a:r>
              <a:rPr lang="en-GB" sz="2800" dirty="0">
                <a:solidFill>
                  <a:schemeClr val="tx1"/>
                </a:solidFill>
              </a:rPr>
              <a:t>Who benefits?</a:t>
            </a:r>
          </a:p>
          <a:p>
            <a:pPr lvl="1"/>
            <a:r>
              <a:rPr lang="en-GB" sz="2800" dirty="0">
                <a:solidFill>
                  <a:schemeClr val="tx1"/>
                </a:solidFill>
              </a:rPr>
              <a:t>Do you have the right to take people’s time and energy?</a:t>
            </a:r>
          </a:p>
          <a:p>
            <a:pPr lvl="1"/>
            <a:r>
              <a:rPr lang="en-GB" sz="2800" dirty="0">
                <a:solidFill>
                  <a:schemeClr val="tx1"/>
                </a:solidFill>
              </a:rPr>
              <a:t>Anticipated discomfort/unease for participants?</a:t>
            </a:r>
          </a:p>
          <a:p>
            <a:pPr lvl="1"/>
            <a:r>
              <a:rPr lang="en-GB" sz="2800" dirty="0">
                <a:solidFill>
                  <a:schemeClr val="tx1"/>
                </a:solidFill>
              </a:rPr>
              <a:t>Invasion of participants privacy?</a:t>
            </a:r>
          </a:p>
          <a:p>
            <a:pPr lvl="1"/>
            <a:r>
              <a:rPr lang="en-GB" sz="2800" dirty="0">
                <a:solidFill>
                  <a:schemeClr val="tx1"/>
                </a:solidFill>
              </a:rPr>
              <a:t>Compromising their status/role?</a:t>
            </a:r>
          </a:p>
        </p:txBody>
      </p:sp>
    </p:spTree>
    <p:extLst>
      <p:ext uri="{BB962C8B-B14F-4D97-AF65-F5344CB8AC3E}">
        <p14:creationId xmlns:p14="http://schemas.microsoft.com/office/powerpoint/2010/main" val="24855113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Quality</a:t>
            </a:r>
          </a:p>
        </p:txBody>
      </p:sp>
      <p:sp>
        <p:nvSpPr>
          <p:cNvPr id="3" name="Content Placeholder 2"/>
          <p:cNvSpPr>
            <a:spLocks noGrp="1"/>
          </p:cNvSpPr>
          <p:nvPr>
            <p:ph idx="1"/>
          </p:nvPr>
        </p:nvSpPr>
        <p:spPr>
          <a:xfrm>
            <a:off x="1028700" y="1484784"/>
            <a:ext cx="7200900" cy="4382616"/>
          </a:xfrm>
        </p:spPr>
        <p:txBody>
          <a:bodyPr>
            <a:noAutofit/>
          </a:bodyPr>
          <a:lstStyle/>
          <a:p>
            <a:r>
              <a:rPr lang="en-GB" sz="2800" dirty="0">
                <a:solidFill>
                  <a:schemeClr val="tx1"/>
                </a:solidFill>
              </a:rPr>
              <a:t>Clarity of writing</a:t>
            </a:r>
          </a:p>
          <a:p>
            <a:r>
              <a:rPr lang="en-GB" sz="2800" dirty="0">
                <a:solidFill>
                  <a:schemeClr val="tx1"/>
                </a:solidFill>
              </a:rPr>
              <a:t>Clear and sufficient rationale provided</a:t>
            </a:r>
          </a:p>
          <a:p>
            <a:r>
              <a:rPr lang="en-GB" sz="2800" dirty="0">
                <a:solidFill>
                  <a:schemeClr val="tx1"/>
                </a:solidFill>
              </a:rPr>
              <a:t>Clearly outlined problem or question</a:t>
            </a:r>
          </a:p>
          <a:p>
            <a:r>
              <a:rPr lang="en-GB" sz="2800" dirty="0">
                <a:solidFill>
                  <a:schemeClr val="tx1"/>
                </a:solidFill>
              </a:rPr>
              <a:t>Effectiveness of choice of methods</a:t>
            </a:r>
          </a:p>
          <a:p>
            <a:r>
              <a:rPr lang="en-GB" sz="2800" dirty="0">
                <a:solidFill>
                  <a:schemeClr val="tx1"/>
                </a:solidFill>
              </a:rPr>
              <a:t>Sufficient information about the research process and the researcher</a:t>
            </a:r>
          </a:p>
          <a:p>
            <a:r>
              <a:rPr lang="en-GB" sz="2800" dirty="0">
                <a:solidFill>
                  <a:schemeClr val="tx1"/>
                </a:solidFill>
              </a:rPr>
              <a:t>Clarity: of claims? Relationship between claims and evidence?</a:t>
            </a:r>
          </a:p>
        </p:txBody>
      </p:sp>
    </p:spTree>
    <p:extLst>
      <p:ext uri="{BB962C8B-B14F-4D97-AF65-F5344CB8AC3E}">
        <p14:creationId xmlns:p14="http://schemas.microsoft.com/office/powerpoint/2010/main" val="15146124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218785661"/>
              </p:ext>
            </p:extLst>
          </p:nvPr>
        </p:nvGraphicFramePr>
        <p:xfrm>
          <a:off x="0" y="2"/>
          <a:ext cx="9144000" cy="6508840"/>
        </p:xfrm>
        <a:graphic>
          <a:graphicData uri="http://schemas.openxmlformats.org/drawingml/2006/table">
            <a:tbl>
              <a:tblPr firstRow="1" bandRow="1">
                <a:tableStyleId>{5C22544A-7EE6-4342-B048-85BDC9FD1C3A}</a:tableStyleId>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385809">
                <a:tc>
                  <a:txBody>
                    <a:bodyPr/>
                    <a:lstStyle/>
                    <a:p>
                      <a:r>
                        <a:rPr lang="en-GB" dirty="0"/>
                        <a:t>Strengths</a:t>
                      </a:r>
                    </a:p>
                  </a:txBody>
                  <a:tcPr marL="100344" marR="100344"/>
                </a:tc>
                <a:tc>
                  <a:txBody>
                    <a:bodyPr/>
                    <a:lstStyle/>
                    <a:p>
                      <a:r>
                        <a:rPr lang="en-GB" dirty="0"/>
                        <a:t>Weaknesses</a:t>
                      </a:r>
                    </a:p>
                  </a:txBody>
                  <a:tcPr marL="100344" marR="100344"/>
                </a:tc>
                <a:extLst>
                  <a:ext uri="{0D108BD9-81ED-4DB2-BD59-A6C34878D82A}">
                    <a16:rowId xmlns:a16="http://schemas.microsoft.com/office/drawing/2014/main" val="10000"/>
                  </a:ext>
                </a:extLst>
              </a:tr>
              <a:tr h="830665">
                <a:tc>
                  <a:txBody>
                    <a:bodyPr/>
                    <a:lstStyle/>
                    <a:p>
                      <a:r>
                        <a:rPr kumimoji="0" lang="en-GB" sz="2000" kern="1200" baseline="0" dirty="0">
                          <a:solidFill>
                            <a:schemeClr val="dk1"/>
                          </a:solidFill>
                          <a:latin typeface="+mn-lt"/>
                          <a:ea typeface="+mn-ea"/>
                          <a:cs typeface="+mn-cs"/>
                        </a:rPr>
                        <a:t>Grounded, in a way that other instruments and methodologies are not</a:t>
                      </a:r>
                      <a:endParaRPr lang="en-GB" sz="2000" dirty="0"/>
                    </a:p>
                  </a:txBody>
                  <a:tcPr marL="100344" marR="100344"/>
                </a:tc>
                <a:tc>
                  <a:txBody>
                    <a:bodyPr/>
                    <a:lstStyle/>
                    <a:p>
                      <a:r>
                        <a:rPr lang="en-GB" sz="2000" dirty="0"/>
                        <a:t>May not be generalizable</a:t>
                      </a:r>
                    </a:p>
                  </a:txBody>
                  <a:tcPr marL="100344" marR="100344"/>
                </a:tc>
                <a:extLst>
                  <a:ext uri="{0D108BD9-81ED-4DB2-BD59-A6C34878D82A}">
                    <a16:rowId xmlns:a16="http://schemas.microsoft.com/office/drawing/2014/main" val="10001"/>
                  </a:ext>
                </a:extLst>
              </a:tr>
              <a:tr h="918104">
                <a:tc>
                  <a:txBody>
                    <a:bodyPr/>
                    <a:lstStyle/>
                    <a:p>
                      <a:r>
                        <a:rPr kumimoji="0" lang="en-GB" sz="2000" kern="1200" baseline="0" dirty="0">
                          <a:solidFill>
                            <a:schemeClr val="dk1"/>
                          </a:solidFill>
                          <a:latin typeface="+mn-lt"/>
                          <a:ea typeface="+mn-ea"/>
                          <a:cs typeface="+mn-cs"/>
                        </a:rPr>
                        <a:t>Pays attention to the subtlety and complexity of a case in its own right</a:t>
                      </a:r>
                    </a:p>
                  </a:txBody>
                  <a:tcPr marL="100344" marR="100344"/>
                </a:tc>
                <a:tc>
                  <a:txBody>
                    <a:bodyPr/>
                    <a:lstStyle/>
                    <a:p>
                      <a:r>
                        <a:rPr lang="en-GB" sz="2000" dirty="0"/>
                        <a:t>Open to biases, and difficulties in crosschecking</a:t>
                      </a:r>
                    </a:p>
                  </a:txBody>
                  <a:tcPr marL="100344" marR="100344"/>
                </a:tc>
                <a:extLst>
                  <a:ext uri="{0D108BD9-81ED-4DB2-BD59-A6C34878D82A}">
                    <a16:rowId xmlns:a16="http://schemas.microsoft.com/office/drawing/2014/main" val="10002"/>
                  </a:ext>
                </a:extLst>
              </a:tr>
              <a:tr h="59922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GB" sz="2000" kern="1200" baseline="0" dirty="0">
                          <a:solidFill>
                            <a:schemeClr val="dk1"/>
                          </a:solidFill>
                          <a:latin typeface="+mn-lt"/>
                          <a:ea typeface="+mn-ea"/>
                          <a:cs typeface="+mn-cs"/>
                        </a:rPr>
                        <a:t>Recognises the “embededness” of social truths.</a:t>
                      </a:r>
                    </a:p>
                    <a:p>
                      <a:endParaRPr lang="en-GB" sz="2000" dirty="0"/>
                    </a:p>
                  </a:txBody>
                  <a:tcPr marL="100344" marR="100344"/>
                </a:tc>
                <a:tc>
                  <a:txBody>
                    <a:bodyPr/>
                    <a:lstStyle/>
                    <a:p>
                      <a:r>
                        <a:rPr lang="en-GB" sz="2000" dirty="0"/>
                        <a:t>Issues in relation to access</a:t>
                      </a:r>
                    </a:p>
                  </a:txBody>
                  <a:tcPr marL="100344" marR="100344"/>
                </a:tc>
                <a:extLst>
                  <a:ext uri="{0D108BD9-81ED-4DB2-BD59-A6C34878D82A}">
                    <a16:rowId xmlns:a16="http://schemas.microsoft.com/office/drawing/2014/main" val="10003"/>
                  </a:ext>
                </a:extLst>
              </a:tr>
              <a:tr h="86660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GB" sz="2000" kern="1200" baseline="0" dirty="0">
                          <a:solidFill>
                            <a:schemeClr val="dk1"/>
                          </a:solidFill>
                          <a:latin typeface="+mn-lt"/>
                          <a:ea typeface="+mn-ea"/>
                          <a:cs typeface="+mn-cs"/>
                        </a:rPr>
                        <a:t>Data can subsequently be reinterpreted if necessary</a:t>
                      </a:r>
                    </a:p>
                    <a:p>
                      <a:endParaRPr lang="en-GB" sz="2000" dirty="0"/>
                    </a:p>
                  </a:txBody>
                  <a:tcPr marL="100344" marR="100344"/>
                </a:tc>
                <a:tc>
                  <a:txBody>
                    <a:bodyPr/>
                    <a:lstStyle/>
                    <a:p>
                      <a:r>
                        <a:rPr lang="en-GB" sz="2000" dirty="0"/>
                        <a:t>Cost and time in conducting</a:t>
                      </a:r>
                    </a:p>
                  </a:txBody>
                  <a:tcPr marL="100344" marR="100344"/>
                </a:tc>
                <a:extLst>
                  <a:ext uri="{0D108BD9-81ED-4DB2-BD59-A6C34878D82A}">
                    <a16:rowId xmlns:a16="http://schemas.microsoft.com/office/drawing/2014/main" val="10004"/>
                  </a:ext>
                </a:extLst>
              </a:tr>
              <a:tr h="531917">
                <a:tc>
                  <a:txBody>
                    <a:bodyPr/>
                    <a:lstStyle/>
                    <a:p>
                      <a:r>
                        <a:rPr lang="en-GB" sz="2000" dirty="0"/>
                        <a:t>Can bring about direct action</a:t>
                      </a:r>
                    </a:p>
                  </a:txBody>
                  <a:tcPr marL="100344" marR="100344"/>
                </a:tc>
                <a:tc>
                  <a:txBody>
                    <a:bodyPr/>
                    <a:lstStyle/>
                    <a:p>
                      <a:endParaRPr lang="en-GB" sz="2000" dirty="0"/>
                    </a:p>
                  </a:txBody>
                  <a:tcPr marL="100344" marR="100344"/>
                </a:tc>
                <a:extLst>
                  <a:ext uri="{0D108BD9-81ED-4DB2-BD59-A6C34878D82A}">
                    <a16:rowId xmlns:a16="http://schemas.microsoft.com/office/drawing/2014/main" val="10005"/>
                  </a:ext>
                </a:extLst>
              </a:tr>
              <a:tr h="830665">
                <a:tc>
                  <a:txBody>
                    <a:bodyPr/>
                    <a:lstStyle/>
                    <a:p>
                      <a:r>
                        <a:rPr lang="en-GB" sz="2000" dirty="0"/>
                        <a:t>More publically accessible than other instruments, more readable</a:t>
                      </a:r>
                    </a:p>
                  </a:txBody>
                  <a:tcPr marL="100344" marR="100344"/>
                </a:tc>
                <a:tc>
                  <a:txBody>
                    <a:bodyPr/>
                    <a:lstStyle/>
                    <a:p>
                      <a:endParaRPr lang="en-GB" sz="2000" dirty="0"/>
                    </a:p>
                  </a:txBody>
                  <a:tcPr marL="100344" marR="100344"/>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130688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Key points about case study</a:t>
            </a:r>
            <a:br>
              <a:rPr lang="en-GB" dirty="0"/>
            </a:br>
            <a:r>
              <a:rPr lang="en-GB" sz="2200" dirty="0"/>
              <a:t>(adapted from Hayes 2006)</a:t>
            </a:r>
          </a:p>
        </p:txBody>
      </p:sp>
      <p:sp>
        <p:nvSpPr>
          <p:cNvPr id="3" name="Content Placeholder 2"/>
          <p:cNvSpPr>
            <a:spLocks noGrp="1"/>
          </p:cNvSpPr>
          <p:nvPr>
            <p:ph idx="1"/>
          </p:nvPr>
        </p:nvSpPr>
        <p:spPr>
          <a:xfrm>
            <a:off x="1028700" y="1700808"/>
            <a:ext cx="7200900" cy="4166592"/>
          </a:xfrm>
        </p:spPr>
        <p:txBody>
          <a:bodyPr>
            <a:noAutofit/>
          </a:bodyPr>
          <a:lstStyle/>
          <a:p>
            <a:r>
              <a:rPr lang="en-GB" sz="2400" dirty="0">
                <a:solidFill>
                  <a:schemeClr val="tx1"/>
                </a:solidFill>
              </a:rPr>
              <a:t>sometimes (wrongly) viewed as a soft option in research...</a:t>
            </a:r>
          </a:p>
          <a:p>
            <a:r>
              <a:rPr lang="en-GB" sz="2400" dirty="0">
                <a:solidFill>
                  <a:schemeClr val="tx1"/>
                </a:solidFill>
              </a:rPr>
              <a:t>In practice, case study is complex and involve a variety of different research instruments or measures</a:t>
            </a:r>
          </a:p>
          <a:p>
            <a:r>
              <a:rPr lang="en-GB" sz="2400" dirty="0">
                <a:solidFill>
                  <a:schemeClr val="tx1"/>
                </a:solidFill>
              </a:rPr>
              <a:t>may be carried out in a variety of situations...</a:t>
            </a:r>
          </a:p>
          <a:p>
            <a:r>
              <a:rPr lang="en-GB" sz="2400" dirty="0">
                <a:solidFill>
                  <a:schemeClr val="tx1"/>
                </a:solidFill>
              </a:rPr>
              <a:t>Case studies are, by their very nature, qualitative and ethnographic….</a:t>
            </a:r>
          </a:p>
          <a:p>
            <a:r>
              <a:rPr lang="en-GB" sz="2400" dirty="0">
                <a:solidFill>
                  <a:schemeClr val="tx1"/>
                </a:solidFill>
              </a:rPr>
              <a:t> The case study method needs to take close account of the researcher</a:t>
            </a:r>
          </a:p>
          <a:p>
            <a:r>
              <a:rPr lang="en-GB" sz="2400" dirty="0">
                <a:solidFill>
                  <a:schemeClr val="tx1"/>
                </a:solidFill>
              </a:rPr>
              <a:t>There is a relationship between case study and action research</a:t>
            </a:r>
          </a:p>
        </p:txBody>
      </p:sp>
    </p:spTree>
    <p:extLst>
      <p:ext uri="{BB962C8B-B14F-4D97-AF65-F5344CB8AC3E}">
        <p14:creationId xmlns:p14="http://schemas.microsoft.com/office/powerpoint/2010/main" val="34998469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Summary</a:t>
            </a:r>
          </a:p>
        </p:txBody>
      </p:sp>
      <p:sp>
        <p:nvSpPr>
          <p:cNvPr id="3" name="Content Placeholder 2"/>
          <p:cNvSpPr>
            <a:spLocks noGrp="1"/>
          </p:cNvSpPr>
          <p:nvPr>
            <p:ph idx="1"/>
          </p:nvPr>
        </p:nvSpPr>
        <p:spPr>
          <a:xfrm>
            <a:off x="1028700" y="1700808"/>
            <a:ext cx="7200900" cy="4166592"/>
          </a:xfrm>
        </p:spPr>
        <p:txBody>
          <a:bodyPr>
            <a:noAutofit/>
          </a:bodyPr>
          <a:lstStyle/>
          <a:p>
            <a:pPr>
              <a:buFont typeface="Arial" charset="0"/>
              <a:buChar char="•"/>
            </a:pPr>
            <a:r>
              <a:rPr lang="en-GB" sz="2400" dirty="0">
                <a:solidFill>
                  <a:schemeClr val="tx1"/>
                </a:solidFill>
              </a:rPr>
              <a:t>It focuses on individual actors or groups of actors, and seeks to understand their perceptions of events.</a:t>
            </a:r>
          </a:p>
          <a:p>
            <a:pPr>
              <a:buFont typeface="Arial" charset="0"/>
              <a:buChar char="•"/>
            </a:pPr>
            <a:r>
              <a:rPr lang="en-GB" sz="2400" dirty="0">
                <a:solidFill>
                  <a:schemeClr val="tx1"/>
                </a:solidFill>
              </a:rPr>
              <a:t>It highlights specific events that are relevant to the case.</a:t>
            </a:r>
          </a:p>
          <a:p>
            <a:pPr>
              <a:buFont typeface="Arial" charset="0"/>
              <a:buChar char="•"/>
            </a:pPr>
            <a:r>
              <a:rPr lang="en-GB" sz="2400" dirty="0">
                <a:solidFill>
                  <a:schemeClr val="tx1"/>
                </a:solidFill>
              </a:rPr>
              <a:t>The researcher can be integrally involved in the case.</a:t>
            </a:r>
          </a:p>
          <a:p>
            <a:pPr>
              <a:buFont typeface="Arial" charset="0"/>
              <a:buChar char="•"/>
            </a:pPr>
            <a:r>
              <a:rPr lang="en-GB" sz="2400" dirty="0">
                <a:solidFill>
                  <a:schemeClr val="tx1"/>
                </a:solidFill>
              </a:rPr>
              <a:t>An attempt is made to portray the richness of the case in writing up the report.</a:t>
            </a:r>
          </a:p>
          <a:p>
            <a:pPr>
              <a:buFont typeface="Arial" charset="0"/>
              <a:buChar char="•"/>
            </a:pPr>
            <a:r>
              <a:rPr lang="en-US" sz="2400" dirty="0">
                <a:solidFill>
                  <a:schemeClr val="tx1"/>
                </a:solidFill>
              </a:rPr>
              <a:t>Let the data speak for themselves (don’t over-interpret).</a:t>
            </a:r>
            <a:endParaRPr lang="en-AU" sz="2400" dirty="0">
              <a:solidFill>
                <a:schemeClr val="tx1"/>
              </a:solidFill>
            </a:endParaRPr>
          </a:p>
          <a:p>
            <a:endParaRPr lang="en-GB" sz="2400" dirty="0">
              <a:solidFill>
                <a:schemeClr val="tx1"/>
              </a:solidFill>
            </a:endParaRPr>
          </a:p>
        </p:txBody>
      </p:sp>
      <p:pic>
        <p:nvPicPr>
          <p:cNvPr id="4" name="Picture 3" descr="C:\Documents and Settings\edse0a\Temporary Internet Files\Content.IE5\ZU3MFZKM\MP900305798[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73127" y="116632"/>
            <a:ext cx="1512945" cy="1459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74045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Content Placeholder 2"/>
          <p:cNvSpPr>
            <a:spLocks noGrp="1"/>
          </p:cNvSpPr>
          <p:nvPr>
            <p:ph idx="1"/>
          </p:nvPr>
        </p:nvSpPr>
        <p:spPr/>
        <p:txBody>
          <a:bodyPr>
            <a:normAutofit fontScale="92500" lnSpcReduction="10000"/>
          </a:bodyPr>
          <a:lstStyle/>
          <a:p>
            <a:r>
              <a:rPr lang="en-GB" sz="1900" dirty="0">
                <a:solidFill>
                  <a:schemeClr val="tx1"/>
                </a:solidFill>
              </a:rPr>
              <a:t>Cohen, L, </a:t>
            </a:r>
            <a:r>
              <a:rPr lang="en-GB" sz="1900" dirty="0" err="1">
                <a:solidFill>
                  <a:schemeClr val="tx1"/>
                </a:solidFill>
              </a:rPr>
              <a:t>Manion</a:t>
            </a:r>
            <a:r>
              <a:rPr lang="en-GB" sz="1900" dirty="0">
                <a:solidFill>
                  <a:schemeClr val="tx1"/>
                </a:solidFill>
              </a:rPr>
              <a:t>, L, &amp; Morrison, K. (2011) </a:t>
            </a:r>
            <a:r>
              <a:rPr lang="en-GB" sz="1900" i="1" dirty="0">
                <a:solidFill>
                  <a:schemeClr val="tx1"/>
                </a:solidFill>
              </a:rPr>
              <a:t>Research Methods in Education</a:t>
            </a:r>
            <a:r>
              <a:rPr lang="en-GB" sz="1900" dirty="0">
                <a:solidFill>
                  <a:schemeClr val="tx1"/>
                </a:solidFill>
              </a:rPr>
              <a:t>: Chapter 14: Case Studies. London; Routledge</a:t>
            </a:r>
          </a:p>
          <a:p>
            <a:r>
              <a:rPr lang="en-GB" sz="1900" dirty="0" err="1">
                <a:solidFill>
                  <a:schemeClr val="tx1"/>
                </a:solidFill>
              </a:rPr>
              <a:t>Flyvbjerg</a:t>
            </a:r>
            <a:r>
              <a:rPr lang="en-GB" sz="1900" dirty="0">
                <a:solidFill>
                  <a:schemeClr val="tx1"/>
                </a:solidFill>
              </a:rPr>
              <a:t>, B (2006). Five Misunderstandings About Case-Study Research.  </a:t>
            </a:r>
            <a:r>
              <a:rPr lang="en-GB" sz="1900" i="1" dirty="0">
                <a:solidFill>
                  <a:schemeClr val="tx1"/>
                </a:solidFill>
              </a:rPr>
              <a:t>Qualitative Inquiry, </a:t>
            </a:r>
            <a:r>
              <a:rPr lang="en-GB" sz="1900" dirty="0">
                <a:solidFill>
                  <a:schemeClr val="tx1"/>
                </a:solidFill>
              </a:rPr>
              <a:t>12(2), 219-245</a:t>
            </a:r>
          </a:p>
          <a:p>
            <a:r>
              <a:rPr lang="en-GB" sz="1900" dirty="0">
                <a:solidFill>
                  <a:schemeClr val="tx1"/>
                </a:solidFill>
              </a:rPr>
              <a:t>Hayes, D. (2006) </a:t>
            </a:r>
            <a:r>
              <a:rPr lang="en-GB" sz="1900" i="1" dirty="0">
                <a:solidFill>
                  <a:schemeClr val="tx1"/>
                </a:solidFill>
              </a:rPr>
              <a:t>Case Study</a:t>
            </a:r>
            <a:r>
              <a:rPr lang="en-GB" sz="1900" dirty="0">
                <a:solidFill>
                  <a:schemeClr val="tx1"/>
                </a:solidFill>
              </a:rPr>
              <a:t>, available at </a:t>
            </a:r>
            <a:r>
              <a:rPr lang="en-GB" sz="1900" dirty="0">
                <a:solidFill>
                  <a:schemeClr val="tx1"/>
                </a:solidFill>
                <a:hlinkClick r:id="rId2"/>
              </a:rPr>
              <a:t>www.edu.plymouth.ac.uk/resined</a:t>
            </a:r>
            <a:endParaRPr lang="en-GB" sz="1900" dirty="0">
              <a:solidFill>
                <a:schemeClr val="tx1"/>
              </a:solidFill>
            </a:endParaRPr>
          </a:p>
          <a:p>
            <a:r>
              <a:rPr lang="en-GB" sz="1900" dirty="0">
                <a:solidFill>
                  <a:schemeClr val="tx1"/>
                </a:solidFill>
              </a:rPr>
              <a:t>Thomas, G. (2011a) </a:t>
            </a:r>
            <a:r>
              <a:rPr lang="en-GB" sz="1900" i="1" dirty="0">
                <a:solidFill>
                  <a:schemeClr val="tx1"/>
                </a:solidFill>
              </a:rPr>
              <a:t>How to do your case study</a:t>
            </a:r>
            <a:r>
              <a:rPr lang="en-GB" sz="1900" dirty="0">
                <a:solidFill>
                  <a:schemeClr val="tx1"/>
                </a:solidFill>
              </a:rPr>
              <a:t>, Sage publications</a:t>
            </a:r>
          </a:p>
          <a:p>
            <a:r>
              <a:rPr lang="en-GB" sz="1900" dirty="0">
                <a:solidFill>
                  <a:schemeClr val="tx1"/>
                </a:solidFill>
              </a:rPr>
              <a:t>Thomas, G. (2011b) A Typology for the case study in social science…, </a:t>
            </a:r>
            <a:r>
              <a:rPr lang="en-GB" sz="1900" i="1" dirty="0">
                <a:solidFill>
                  <a:schemeClr val="tx1"/>
                </a:solidFill>
              </a:rPr>
              <a:t>Qualitative Inquiry</a:t>
            </a:r>
            <a:r>
              <a:rPr lang="en-GB" sz="1900" dirty="0">
                <a:solidFill>
                  <a:schemeClr val="tx1"/>
                </a:solidFill>
              </a:rPr>
              <a:t>, 17(6) 511-521</a:t>
            </a:r>
          </a:p>
          <a:p>
            <a:r>
              <a:rPr lang="en-GB" sz="1900" dirty="0">
                <a:solidFill>
                  <a:schemeClr val="tx1"/>
                </a:solidFill>
              </a:rPr>
              <a:t>Yin, R.K. </a:t>
            </a:r>
            <a:r>
              <a:rPr lang="en-GB" sz="1900">
                <a:solidFill>
                  <a:schemeClr val="tx1"/>
                </a:solidFill>
              </a:rPr>
              <a:t>(2009/2018 6</a:t>
            </a:r>
            <a:r>
              <a:rPr lang="en-GB" sz="1900" baseline="30000">
                <a:solidFill>
                  <a:schemeClr val="tx1"/>
                </a:solidFill>
              </a:rPr>
              <a:t>th</a:t>
            </a:r>
            <a:r>
              <a:rPr lang="en-GB" sz="1900">
                <a:solidFill>
                  <a:schemeClr val="tx1"/>
                </a:solidFill>
              </a:rPr>
              <a:t> ed) </a:t>
            </a:r>
            <a:r>
              <a:rPr lang="en-GB" sz="1900" i="1" dirty="0">
                <a:solidFill>
                  <a:schemeClr val="tx1"/>
                </a:solidFill>
              </a:rPr>
              <a:t>Case Study research: design and methods, </a:t>
            </a:r>
            <a:r>
              <a:rPr lang="en-GB" sz="1900" dirty="0">
                <a:solidFill>
                  <a:schemeClr val="tx1"/>
                </a:solidFill>
              </a:rPr>
              <a:t>4th edition, Sage Publications</a:t>
            </a:r>
          </a:p>
          <a:p>
            <a:endParaRPr lang="en-GB" dirty="0"/>
          </a:p>
        </p:txBody>
      </p:sp>
    </p:spTree>
    <p:extLst>
      <p:ext uri="{BB962C8B-B14F-4D97-AF65-F5344CB8AC3E}">
        <p14:creationId xmlns:p14="http://schemas.microsoft.com/office/powerpoint/2010/main" val="4003583589"/>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4A2318"/>
      </a:dk2>
      <a:lt2>
        <a:srgbClr val="EDECEB"/>
      </a:lt2>
      <a:accent1>
        <a:srgbClr val="F3C82E"/>
      </a:accent1>
      <a:accent2>
        <a:srgbClr val="A26176"/>
      </a:accent2>
      <a:accent3>
        <a:srgbClr val="74A94E"/>
      </a:accent3>
      <a:accent4>
        <a:srgbClr val="188E8D"/>
      </a:accent4>
      <a:accent5>
        <a:srgbClr val="EE913A"/>
      </a:accent5>
      <a:accent6>
        <a:srgbClr val="DF5D4A"/>
      </a:accent6>
      <a:hlink>
        <a:srgbClr val="188E8D"/>
      </a:hlink>
      <a:folHlink>
        <a:srgbClr val="A26176"/>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D7AA1D6E-F3E9-4763-A3BC-84DF2E02F60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Badge</Template>
  <TotalTime>19</TotalTime>
  <Words>1636</Words>
  <Application>Microsoft Office PowerPoint</Application>
  <PresentationFormat>On-screen Show (4:3)</PresentationFormat>
  <Paragraphs>220</Paragraphs>
  <Slides>30</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Calibri</vt:lpstr>
      <vt:lpstr>Franklin Gothic Book</vt:lpstr>
      <vt:lpstr>Crop</vt:lpstr>
      <vt:lpstr>Case Studies</vt:lpstr>
      <vt:lpstr>Overview of case study research</vt:lpstr>
      <vt:lpstr>Case Studies</vt:lpstr>
      <vt:lpstr>1. Definitions</vt:lpstr>
      <vt:lpstr>…more definitions</vt:lpstr>
      <vt:lpstr>2. Characteristics (Thomas 2009)</vt:lpstr>
      <vt:lpstr>4 key characteristics (Punch 2009)</vt:lpstr>
      <vt:lpstr>The question of generalisability…</vt:lpstr>
      <vt:lpstr>Classic Case Studies</vt:lpstr>
      <vt:lpstr>Task: Hightown Grammar (Lacey 1970)</vt:lpstr>
      <vt:lpstr>Case: event or box?</vt:lpstr>
      <vt:lpstr>When is a case not a case?</vt:lpstr>
      <vt:lpstr>So what is a case?</vt:lpstr>
      <vt:lpstr>PowerPoint Presentation</vt:lpstr>
      <vt:lpstr>Routes to choosing a case (from Thomas – typology – 2011)</vt:lpstr>
      <vt:lpstr>3. Types of Case Study </vt:lpstr>
      <vt:lpstr>What type of Case?</vt:lpstr>
      <vt:lpstr>4. Methods in Case Study</vt:lpstr>
      <vt:lpstr>PowerPoint Presentation</vt:lpstr>
      <vt:lpstr>PowerPoint Presentation</vt:lpstr>
      <vt:lpstr>Building Theory</vt:lpstr>
      <vt:lpstr>5. The role of the researcher</vt:lpstr>
      <vt:lpstr>Non-participant case study</vt:lpstr>
      <vt:lpstr>6. Validity and Reliability (from Thomas 2011)</vt:lpstr>
      <vt:lpstr>Ethics</vt:lpstr>
      <vt:lpstr>Quality</vt:lpstr>
      <vt:lpstr>PowerPoint Presentation</vt:lpstr>
      <vt:lpstr>Key points about case study (adapted from Hayes 2006)</vt:lpstr>
      <vt:lpstr>Summary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Case Studies</dc:title>
  <dc:creator>Dr Smith</dc:creator>
  <cp:lastModifiedBy>Jessica Clapham</cp:lastModifiedBy>
  <cp:revision>4</cp:revision>
  <dcterms:created xsi:type="dcterms:W3CDTF">2020-01-31T17:13:59Z</dcterms:created>
  <dcterms:modified xsi:type="dcterms:W3CDTF">2020-11-03T13:59:14Z</dcterms:modified>
</cp:coreProperties>
</file>