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72" r:id="rId6"/>
    <p:sldId id="262" r:id="rId7"/>
    <p:sldId id="263" r:id="rId8"/>
    <p:sldId id="264" r:id="rId9"/>
    <p:sldId id="265" r:id="rId10"/>
    <p:sldId id="266" r:id="rId11"/>
    <p:sldId id="267" r:id="rId12"/>
    <p:sldId id="268" r:id="rId13"/>
    <p:sldId id="269" r:id="rId14"/>
    <p:sldId id="273"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647E503-49D8-924F-8159-A78745925307}" v="45" dt="2026-10-14T21:01:20.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574" autoAdjust="0"/>
    <p:restoredTop sz="69000" autoAdjust="0"/>
  </p:normalViewPr>
  <p:slideViewPr>
    <p:cSldViewPr snapToGrid="0" snapToObjects="1">
      <p:cViewPr>
        <p:scale>
          <a:sx n="70" d="100"/>
          <a:sy n="70" d="100"/>
        </p:scale>
        <p:origin x="912" y="1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560610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lang="en-GB" dirty="0"/>
          </a:p>
          <a:p>
            <a:pPr algn="just">
              <a:lnSpc>
                <a:spcPct val="200000"/>
              </a:lnSpc>
            </a:pPr>
            <a:r>
              <a:rPr lang="en-GB" sz="2800" dirty="0">
                <a:latin typeface="Aptos" panose="020B0004020202020204" pitchFamily="34" charset="0"/>
              </a:rPr>
              <a:t>This presentation critically examines how health, wellbeing and sustainable development are integrated within UK health and social care. Health outcomes depend on clinical services, but they are also shaped by income, education, housing, employment and the environment. Integration therefore requires preventive services and cooperation between healthcare, social care, local government and communities. I will apply relevant health models, the Sustainable Development Goals and UK policy before evaluating the NHS Diabetes Prevention Programme. The programme illustrates how prevention may improve health and wellbeing while reducing future demand on services. However, its contribution to sustainable development also depends on whether different population groups can access and complete the programme.</a:t>
            </a:r>
          </a:p>
          <a:p>
            <a:pPr marL="0" marR="0" lvl="0" indent="0" algn="just" defTabSz="914400" rtl="0" eaLnBrk="1" fontAlgn="auto" latinLnBrk="0" hangingPunct="1">
              <a:lnSpc>
                <a:spcPct val="200000"/>
              </a:lnSpc>
              <a:spcBef>
                <a:spcPts val="0"/>
              </a:spcBef>
              <a:spcAft>
                <a:spcPts val="0"/>
              </a:spcAft>
              <a:buClrTx/>
              <a:buSzTx/>
              <a:buFontTx/>
              <a:buNone/>
              <a:tabLst/>
              <a:defRPr/>
            </a:pPr>
            <a:r>
              <a:rPr lang="en-GB" sz="2800" dirty="0">
                <a:latin typeface="Aptos" panose="020B0004020202020204" pitchFamily="34" charset="0"/>
              </a:rPr>
              <a:t>(World Health Organisation, 2024; NHS England, 2019).</a:t>
            </a:r>
          </a:p>
          <a:p>
            <a:pPr algn="just">
              <a:lnSpc>
                <a:spcPct val="150000"/>
              </a:lnSpc>
            </a:pPr>
            <a:endParaRPr lang="en-GB" sz="1400" dirty="0">
              <a:latin typeface="Aptos" panose="020B0004020202020204" pitchFamily="34"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latin typeface="Aptos" panose="020B0004020202020204" pitchFamily="34" charset="0"/>
              </a:rPr>
              <a:t>World Health Organisation (2024), defines health as physical, mental and social wellbeing rather than merely the absence of illness. This broad definition supports a holistic approach, although the idea of “complete” wellbeing may be unrealistic for people living well with long-term conditions.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ptos" panose="020B0004020202020204" pitchFamily="34" charset="0"/>
              </a:rPr>
              <a:t>Wellbeing includes subjective and objective dimensions. Subjective wellbeing concerns people’s own evaluations and experiences, such as life satisfaction, positive emotions and sense of purpose. Objective wellbeing concerns measurable circumstances, including health, income, housing, relationships and access to services (</a:t>
            </a:r>
            <a:r>
              <a:rPr lang="en-GB" sz="1200" kern="1200" dirty="0">
                <a:solidFill>
                  <a:schemeClr val="tx1"/>
                </a:solidFill>
                <a:effectLst/>
                <a:latin typeface="Aptos" panose="020B0004020202020204" pitchFamily="34" charset="0"/>
                <a:ea typeface="+mn-ea"/>
                <a:cs typeface="+mn-cs"/>
              </a:rPr>
              <a:t>Office for National Statistics, 2025)</a:t>
            </a:r>
            <a:endParaRPr lang="en-GB" dirty="0">
              <a:latin typeface="Aptos" panose="020B0004020202020204" pitchFamily="34" charset="0"/>
            </a:endParaRPr>
          </a:p>
          <a:p>
            <a:r>
              <a:rPr lang="en-GB" dirty="0">
                <a:latin typeface="Aptos" panose="020B0004020202020204" pitchFamily="34" charset="0"/>
              </a:rPr>
              <a:t>The United Nations explains sustainable development as meeting present needs without compromising future generations. It combines social inclusion, economic development and environmental protection. These concepts are connected because poor housing, poverty, pollution and limited service access can damage health and wellbeing now while also creating future pressures (United Nation, 2023)</a:t>
            </a:r>
          </a:p>
          <a:p>
            <a:endParaRPr lang="en-GB" dirty="0">
              <a:latin typeface="Aptos" panose="020B0004020202020204" pitchFamily="34" charset="0"/>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ptos" panose="020B0004020202020204" pitchFamily="34" charset="0"/>
              </a:rPr>
              <a:t>The biomedical approach mainly focuses on disease and biological processes. The biopsychosocial model </a:t>
            </a:r>
            <a:r>
              <a:rPr dirty="0" err="1">
                <a:latin typeface="Aptos" panose="020B0004020202020204" pitchFamily="34" charset="0"/>
              </a:rPr>
              <a:t>recognises</a:t>
            </a:r>
            <a:r>
              <a:rPr dirty="0">
                <a:latin typeface="Aptos" panose="020B0004020202020204" pitchFamily="34" charset="0"/>
              </a:rPr>
              <a:t> relationships between biological, psychological and social factors. Ecological approaches consider broader environmental influences, while holistic models consider the person as a whole. These wider models offer more comprehensive explanations of health and wellbeing, although their complexity can make implementation more difficult (Bolton, 2023).</a:t>
            </a:r>
            <a:r>
              <a:rPr lang="en-GB" dirty="0">
                <a:latin typeface="Aptos" panose="020B0004020202020204" pitchFamily="34" charset="0"/>
              </a:rPr>
              <a:t> </a:t>
            </a:r>
          </a:p>
          <a:p>
            <a:endParaRPr lang="en-GB" dirty="0">
              <a:latin typeface="Aptos" panose="020B0004020202020204" pitchFamily="34" charset="0"/>
            </a:endParaRPr>
          </a:p>
          <a:p>
            <a:r>
              <a:rPr lang="en-GB" dirty="0">
                <a:latin typeface="Aptos" panose="020B0004020202020204" pitchFamily="34" charset="0"/>
              </a:rPr>
              <a:t>Biomedical – Health is defined as the absence of disease or disability. Focuses on diagnosis, treatment, and cure using medical science. Criticised for ignoring social, psychological, and preventive aspects. </a:t>
            </a:r>
          </a:p>
          <a:p>
            <a:r>
              <a:rPr lang="en-GB" dirty="0">
                <a:latin typeface="Aptos" panose="020B0004020202020204" pitchFamily="34" charset="0"/>
              </a:rPr>
              <a:t>Biopsychosocial – recognises the influence of social and psychological factors on health. Health is shaped by emotion, behaviour, stress, and relationships. </a:t>
            </a:r>
          </a:p>
          <a:p>
            <a:r>
              <a:rPr lang="en-GB" dirty="0">
                <a:latin typeface="Aptos" panose="020B0004020202020204" pitchFamily="34" charset="0"/>
              </a:rPr>
              <a:t>Ecological – Health results from a dynamic balance between people and their environment. </a:t>
            </a:r>
          </a:p>
          <a:p>
            <a:r>
              <a:rPr lang="en-GB" dirty="0">
                <a:latin typeface="Aptos" panose="020B0004020202020204" pitchFamily="34" charset="0"/>
              </a:rPr>
              <a:t>Holistic - Views the individual as a whole person – Body, mind and spirit</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4396AC-70B0-0548-106A-AEB847D867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36EC8-5D32-16F9-2C99-3F11F837D3B5}"/>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8DE0F01C-72D0-19C0-D128-42C96BE438AE}"/>
              </a:ext>
            </a:extLst>
          </p:cNvPr>
          <p:cNvSpPr>
            <a:spLocks noGrp="1"/>
          </p:cNvSpPr>
          <p:nvPr>
            <p:ph type="body" sz="quarter" idx="3"/>
          </p:nvPr>
        </p:nvSpPr>
        <p:spPr/>
        <p:txBody>
          <a:bodyPr/>
          <a:lstStyle/>
          <a:p>
            <a:endParaRPr lang="en-GB" sz="1200" kern="1200" dirty="0">
              <a:solidFill>
                <a:schemeClr val="tx1"/>
              </a:solidFill>
              <a:effectLst/>
              <a:latin typeface="+mn-lt"/>
              <a:ea typeface="+mn-ea"/>
              <a:cs typeface="+mn-cs"/>
            </a:endParaRPr>
          </a:p>
          <a:p>
            <a:pPr algn="just">
              <a:lnSpc>
                <a:spcPct val="100000"/>
              </a:lnSpc>
            </a:pPr>
            <a:r>
              <a:rPr lang="en-GB" sz="1200" kern="1200" dirty="0">
                <a:solidFill>
                  <a:schemeClr val="tx1"/>
                </a:solidFill>
                <a:effectLst/>
                <a:latin typeface="Aptos" panose="020B0004020202020204" pitchFamily="34" charset="0"/>
                <a:ea typeface="+mn-ea"/>
                <a:cs typeface="+mn-cs"/>
              </a:rPr>
              <a:t>The United Nations adopted 17 Sustainable Development Goals within the 2030 Agenda. These connect social inclusion, economic development and environmental protection, recognising that health depends on conditions such as housing, education and access to nutritious food.</a:t>
            </a:r>
          </a:p>
          <a:p>
            <a:pPr algn="just">
              <a:lnSpc>
                <a:spcPct val="100000"/>
              </a:lnSpc>
            </a:pPr>
            <a:r>
              <a:rPr lang="en-GB" sz="1200" kern="1200" dirty="0">
                <a:solidFill>
                  <a:schemeClr val="tx1"/>
                </a:solidFill>
                <a:effectLst/>
                <a:latin typeface="Aptos" panose="020B0004020202020204" pitchFamily="34" charset="0"/>
                <a:ea typeface="+mn-ea"/>
                <a:cs typeface="+mn-cs"/>
              </a:rPr>
              <a:t>SDG 3 promotes healthy lives and wellbeing at all ages. Target 3.4 aims to reduce premature deaths from noncommunicable diseases by one-third by 2030 through prevention and treatment. Target 3.8 focuses on access to essential healthcare without financial hardship (United Nations, 2015).</a:t>
            </a:r>
          </a:p>
          <a:p>
            <a:pPr algn="just">
              <a:lnSpc>
                <a:spcPct val="100000"/>
              </a:lnSpc>
            </a:pPr>
            <a:r>
              <a:rPr lang="en-GB" sz="1200" kern="1200" dirty="0">
                <a:solidFill>
                  <a:schemeClr val="tx1"/>
                </a:solidFill>
                <a:effectLst/>
                <a:latin typeface="Aptos" panose="020B0004020202020204" pitchFamily="34" charset="0"/>
                <a:ea typeface="+mn-ea"/>
                <a:cs typeface="+mn-cs"/>
              </a:rPr>
              <a:t>In England, the NHS Diabetes Prevention Programme supports these prevention aims through advice on healthier eating, physical activity and weight management. It may support wellbeing and help sustain services by reducing avoidable illness and future care needs. However, these benefits depend on people being able to access and engage with the programme (Bower </a:t>
            </a:r>
            <a:r>
              <a:rPr lang="en-GB" sz="1200" i="1" kern="1200" dirty="0">
                <a:solidFill>
                  <a:schemeClr val="tx1"/>
                </a:solidFill>
                <a:effectLst/>
                <a:latin typeface="Aptos" panose="020B0004020202020204" pitchFamily="34" charset="0"/>
                <a:ea typeface="+mn-ea"/>
                <a:cs typeface="+mn-cs"/>
              </a:rPr>
              <a:t>et al., </a:t>
            </a:r>
            <a:r>
              <a:rPr lang="en-GB" sz="1200" kern="1200" dirty="0">
                <a:solidFill>
                  <a:schemeClr val="tx1"/>
                </a:solidFill>
                <a:effectLst/>
                <a:latin typeface="Aptos" panose="020B0004020202020204" pitchFamily="34" charset="0"/>
                <a:ea typeface="+mn-ea"/>
                <a:cs typeface="+mn-cs"/>
              </a:rPr>
              <a:t>2023).</a:t>
            </a:r>
          </a:p>
          <a:p>
            <a:pPr algn="just">
              <a:lnSpc>
                <a:spcPct val="100000"/>
              </a:lnSpc>
            </a:pPr>
            <a:r>
              <a:rPr lang="en-GB" sz="1200" kern="1200" dirty="0">
                <a:solidFill>
                  <a:schemeClr val="tx1"/>
                </a:solidFill>
                <a:effectLst/>
                <a:latin typeface="Aptos" panose="020B0004020202020204" pitchFamily="34" charset="0"/>
                <a:ea typeface="+mn-ea"/>
                <a:cs typeface="+mn-cs"/>
              </a:rPr>
              <a:t>SDGs 2, 10 and 11 also connect health with nutrition, reduced inequalities and sustainable communities, showing why cooperation beyond healthcare is necessary (United Nations, 2015).</a:t>
            </a:r>
          </a:p>
          <a:p>
            <a:pPr>
              <a:lnSpc>
                <a:spcPct val="100000"/>
              </a:lnSpc>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dirty="0"/>
          </a:p>
        </p:txBody>
      </p:sp>
      <p:sp>
        <p:nvSpPr>
          <p:cNvPr id="4" name="Slide Number Placeholder 3">
            <a:extLst>
              <a:ext uri="{FF2B5EF4-FFF2-40B4-BE49-F238E27FC236}">
                <a16:creationId xmlns:a16="http://schemas.microsoft.com/office/drawing/2014/main" id="{E987E410-87C2-C747-CDDC-2FBFFE317ED4}"/>
              </a:ext>
            </a:extLst>
          </p:cNvPr>
          <p:cNvSpPr>
            <a:spLocks noGrp="1"/>
          </p:cNvSpPr>
          <p:nvPr>
            <p:ph type="sldNum" sz="quarter" idx="5"/>
          </p:nvPr>
        </p:nvSpPr>
        <p:spPr/>
      </p:sp>
    </p:spTree>
    <p:extLst>
      <p:ext uri="{BB962C8B-B14F-4D97-AF65-F5344CB8AC3E}">
        <p14:creationId xmlns:p14="http://schemas.microsoft.com/office/powerpoint/2010/main" val="26680011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ptos" panose="020B0004020202020204" pitchFamily="34" charset="0"/>
              </a:rPr>
              <a:t>Health in All Policies </a:t>
            </a:r>
            <a:r>
              <a:rPr dirty="0" err="1">
                <a:latin typeface="Aptos" panose="020B0004020202020204" pitchFamily="34" charset="0"/>
              </a:rPr>
              <a:t>recognises</a:t>
            </a:r>
            <a:r>
              <a:rPr dirty="0">
                <a:latin typeface="Aptos" panose="020B0004020202020204" pitchFamily="34" charset="0"/>
              </a:rPr>
              <a:t> that policies outside the health sector can influence population health. Prevention is therefore an important element of health policy because acting earlier can reduce health risks. Effective implementation also depends on governance, funding and cross-sector coordination. </a:t>
            </a:r>
            <a:r>
              <a:rPr dirty="0" err="1">
                <a:latin typeface="Aptos" panose="020B0004020202020204" pitchFamily="34" charset="0"/>
              </a:rPr>
              <a:t>Organisational</a:t>
            </a:r>
            <a:r>
              <a:rPr dirty="0">
                <a:latin typeface="Aptos" panose="020B0004020202020204" pitchFamily="34" charset="0"/>
              </a:rPr>
              <a:t> priorities, regulatory requirements and available resources can shape how policy intentions are translated into practice (Greer et al., 2022).</a:t>
            </a:r>
            <a:endParaRPr lang="en-GB" dirty="0">
              <a:latin typeface="Aptos" panose="020B0004020202020204" pitchFamily="34" charset="0"/>
            </a:endParaRPr>
          </a:p>
          <a:p>
            <a:r>
              <a:rPr lang="en-US" sz="1200" kern="1200" dirty="0">
                <a:solidFill>
                  <a:schemeClr val="tx1"/>
                </a:solidFill>
                <a:effectLst/>
                <a:latin typeface="Aptos" panose="020B0004020202020204" pitchFamily="34" charset="0"/>
                <a:ea typeface="+mn-ea"/>
                <a:cs typeface="+mn-cs"/>
              </a:rPr>
              <a:t>Policy guides services, while governance determines decisions, funding and accountability. WHO’s Health in All Policies promotes cooperation across sectors to improve health and equity (WHO, 2023).</a:t>
            </a:r>
            <a:endParaRPr lang="en-GB" sz="1200" kern="1200" dirty="0">
              <a:solidFill>
                <a:schemeClr val="tx1"/>
              </a:solidFill>
              <a:effectLst/>
              <a:latin typeface="Aptos" panose="020B0004020202020204" pitchFamily="34" charset="0"/>
              <a:ea typeface="+mn-ea"/>
              <a:cs typeface="+mn-cs"/>
            </a:endParaRPr>
          </a:p>
          <a:p>
            <a:r>
              <a:rPr lang="en-US" sz="1200" kern="1200" dirty="0">
                <a:solidFill>
                  <a:schemeClr val="tx1"/>
                </a:solidFill>
                <a:effectLst/>
                <a:latin typeface="Aptos" panose="020B0004020202020204" pitchFamily="34" charset="0"/>
                <a:ea typeface="+mn-ea"/>
                <a:cs typeface="+mn-cs"/>
              </a:rPr>
              <a:t>In England, the NHS Long Term Plan and 2025 Health Plan </a:t>
            </a:r>
            <a:r>
              <a:rPr lang="en-US" sz="1200" kern="1200" dirty="0" err="1">
                <a:solidFill>
                  <a:schemeClr val="tx1"/>
                </a:solidFill>
                <a:effectLst/>
                <a:latin typeface="Aptos" panose="020B0004020202020204" pitchFamily="34" charset="0"/>
                <a:ea typeface="+mn-ea"/>
                <a:cs typeface="+mn-cs"/>
              </a:rPr>
              <a:t>emphasise</a:t>
            </a:r>
            <a:r>
              <a:rPr lang="en-US" sz="1200" kern="1200" dirty="0">
                <a:solidFill>
                  <a:schemeClr val="tx1"/>
                </a:solidFill>
                <a:effectLst/>
                <a:latin typeface="Aptos" panose="020B0004020202020204" pitchFamily="34" charset="0"/>
                <a:ea typeface="+mn-ea"/>
                <a:cs typeface="+mn-cs"/>
              </a:rPr>
              <a:t> prevention and coordinated care (NHS England, 2019; DHSC, 2025). The Health and Care Act 2022 supports joint NHS and local authority planning.</a:t>
            </a:r>
            <a:endParaRPr lang="en-GB" sz="1200" kern="1200" dirty="0">
              <a:solidFill>
                <a:schemeClr val="tx1"/>
              </a:solidFill>
              <a:effectLst/>
              <a:latin typeface="Aptos" panose="020B0004020202020204" pitchFamily="34" charset="0"/>
              <a:ea typeface="+mn-ea"/>
              <a:cs typeface="+mn-cs"/>
            </a:endParaRPr>
          </a:p>
          <a:p>
            <a:r>
              <a:rPr lang="en-US" sz="1200" kern="1200" dirty="0">
                <a:solidFill>
                  <a:schemeClr val="tx1"/>
                </a:solidFill>
                <a:effectLst/>
                <a:latin typeface="Aptos" panose="020B0004020202020204" pitchFamily="34" charset="0"/>
                <a:ea typeface="+mn-ea"/>
                <a:cs typeface="+mn-cs"/>
              </a:rPr>
              <a:t>However, policies promoting individual responsibility must </a:t>
            </a:r>
            <a:r>
              <a:rPr lang="en-US" sz="1200" kern="1200" dirty="0" err="1">
                <a:solidFill>
                  <a:schemeClr val="tx1"/>
                </a:solidFill>
                <a:effectLst/>
                <a:latin typeface="Aptos" panose="020B0004020202020204" pitchFamily="34" charset="0"/>
                <a:ea typeface="+mn-ea"/>
                <a:cs typeface="+mn-cs"/>
              </a:rPr>
              <a:t>recognise</a:t>
            </a:r>
            <a:r>
              <a:rPr lang="en-US" sz="1200" kern="1200" dirty="0">
                <a:solidFill>
                  <a:schemeClr val="tx1"/>
                </a:solidFill>
                <a:effectLst/>
                <a:latin typeface="Aptos" panose="020B0004020202020204" pitchFamily="34" charset="0"/>
                <a:ea typeface="+mn-ea"/>
                <a:cs typeface="+mn-cs"/>
              </a:rPr>
              <a:t> barriers such as poverty and insecure work. Effective delivery therefore requires accessible support, adequate resources and shared accountability.</a:t>
            </a:r>
            <a:br>
              <a:rPr lang="en-GB" sz="1200" kern="1200" dirty="0">
                <a:solidFill>
                  <a:schemeClr val="tx1"/>
                </a:solidFill>
                <a:effectLst/>
                <a:latin typeface="Aptos" panose="020B0004020202020204" pitchFamily="34" charset="0"/>
                <a:ea typeface="+mn-ea"/>
                <a:cs typeface="+mn-cs"/>
              </a:rPr>
            </a:br>
            <a:endParaRPr lang="en-GB" sz="1200" kern="1200" dirty="0">
              <a:solidFill>
                <a:schemeClr val="tx1"/>
              </a:solidFill>
              <a:effectLst/>
              <a:latin typeface="Aptos" panose="020B0004020202020204" pitchFamily="34" charset="0"/>
              <a:ea typeface="+mn-ea"/>
              <a:cs typeface="+mn-cs"/>
            </a:endParaRP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ptos" panose="020B0004020202020204" pitchFamily="34" charset="0"/>
              </a:rPr>
              <a:t>Telehealth can increase flexibility by allowing some services to be delivered remotely, while community programs can bring prevention closer to people’s everyday environments. Digital services can therefore increase convenience and access. However, digital exclusion remains a concern because older age, lower socioeconomic status, disability and lower education are associated with internet non-use in the UK (Ueno, Dennis and </a:t>
            </a:r>
            <a:r>
              <a:rPr dirty="0" err="1">
                <a:latin typeface="Aptos" panose="020B0004020202020204" pitchFamily="34" charset="0"/>
              </a:rPr>
              <a:t>Dafoulas</a:t>
            </a:r>
            <a:r>
              <a:rPr dirty="0">
                <a:latin typeface="Aptos" panose="020B0004020202020204" pitchFamily="34" charset="0"/>
              </a:rPr>
              <a:t>, 2023).</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ptos" panose="020B0004020202020204" pitchFamily="34" charset="0"/>
              </a:rPr>
              <a:t>The NHS Diabetes Prevention </a:t>
            </a:r>
            <a:r>
              <a:rPr dirty="0" err="1">
                <a:latin typeface="Aptos" panose="020B0004020202020204" pitchFamily="34" charset="0"/>
              </a:rPr>
              <a:t>Programme</a:t>
            </a:r>
            <a:r>
              <a:rPr dirty="0">
                <a:latin typeface="Aptos" panose="020B0004020202020204" pitchFamily="34" charset="0"/>
              </a:rPr>
              <a:t> is an England-wide pro</a:t>
            </a:r>
            <a:r>
              <a:rPr lang="en-GB" dirty="0" err="1">
                <a:latin typeface="Aptos" panose="020B0004020202020204" pitchFamily="34" charset="0"/>
              </a:rPr>
              <a:t>ject</a:t>
            </a:r>
            <a:r>
              <a:rPr dirty="0">
                <a:latin typeface="Aptos" panose="020B0004020202020204" pitchFamily="34" charset="0"/>
              </a:rPr>
              <a:t> for people at high risk of developing type 2 diabetes. It encourages healthier eating, physical activity, weight management and </a:t>
            </a:r>
            <a:r>
              <a:rPr dirty="0" err="1">
                <a:latin typeface="Aptos" panose="020B0004020202020204" pitchFamily="34" charset="0"/>
              </a:rPr>
              <a:t>personalised</a:t>
            </a:r>
            <a:r>
              <a:rPr dirty="0">
                <a:latin typeface="Aptos" panose="020B0004020202020204" pitchFamily="34" charset="0"/>
              </a:rPr>
              <a:t> support. The </a:t>
            </a:r>
            <a:r>
              <a:rPr dirty="0" err="1">
                <a:latin typeface="Aptos" panose="020B0004020202020204" pitchFamily="34" charset="0"/>
              </a:rPr>
              <a:t>programme</a:t>
            </a:r>
            <a:r>
              <a:rPr dirty="0">
                <a:latin typeface="Aptos" panose="020B0004020202020204" pitchFamily="34" charset="0"/>
              </a:rPr>
              <a:t> focuses on preventing disease rather than treating established disease, potentially reducing future disease burden while supporting healthier lifestyles (Bower </a:t>
            </a:r>
            <a:r>
              <a:rPr i="1" dirty="0">
                <a:latin typeface="Aptos" panose="020B0004020202020204" pitchFamily="34" charset="0"/>
              </a:rPr>
              <a:t>et al., </a:t>
            </a:r>
            <a:r>
              <a:rPr dirty="0">
                <a:latin typeface="Aptos" panose="020B0004020202020204" pitchFamily="34" charset="0"/>
              </a:rPr>
              <a:t>2023).</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Aptos" panose="020B0004020202020204" pitchFamily="34" charset="0"/>
                <a:ea typeface="+mn-ea"/>
                <a:cs typeface="+mn-cs"/>
              </a:rPr>
              <a:t>The Health Belief Model can inform diabetes prevention planning by addressing perceived risk, severity, benefits and barriers. GP invitations provide cues to action, while achievable goals build self-efficacy, or confidence to change. However, differences in engagement identified by Bower </a:t>
            </a:r>
            <a:r>
              <a:rPr lang="en-GB" sz="1200" i="1" kern="1200" dirty="0">
                <a:solidFill>
                  <a:schemeClr val="tx1"/>
                </a:solidFill>
                <a:effectLst/>
                <a:latin typeface="Aptos" panose="020B0004020202020204" pitchFamily="34" charset="0"/>
                <a:ea typeface="+mn-ea"/>
                <a:cs typeface="+mn-cs"/>
              </a:rPr>
              <a:t>et al. </a:t>
            </a:r>
            <a:r>
              <a:rPr lang="en-GB" sz="1200" kern="1200" dirty="0">
                <a:solidFill>
                  <a:schemeClr val="tx1"/>
                </a:solidFill>
                <a:effectLst/>
                <a:latin typeface="Aptos" panose="020B0004020202020204" pitchFamily="34" charset="0"/>
                <a:ea typeface="+mn-ea"/>
                <a:cs typeface="+mn-cs"/>
              </a:rPr>
              <a:t>(2023) highlight the need to consider practical circumstances alongside beliefs. The model explains motivation but gives less attention to poverty and unequal access.</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ptos" panose="020B0004020202020204" pitchFamily="34" charset="0"/>
              </a:rPr>
              <a:t>Health inequalities refer to differences in health outcomes or access to health services between population groups. Social and economic disadvantage can contribute to poorer health, while digital exclusion can create additional barriers to modern services. Sustainable healthcare should therefore consider disadvantaged groups and combine universal services with tailored interventions to improve equitable access (</a:t>
            </a:r>
            <a:r>
              <a:rPr dirty="0" err="1">
                <a:latin typeface="Aptos" panose="020B0004020202020204" pitchFamily="34" charset="0"/>
              </a:rPr>
              <a:t>Parbery</a:t>
            </a:r>
            <a:r>
              <a:rPr dirty="0">
                <a:latin typeface="Aptos" panose="020B0004020202020204" pitchFamily="34" charset="0"/>
              </a:rPr>
              <a:t>-Clark </a:t>
            </a:r>
            <a:r>
              <a:rPr i="1" dirty="0">
                <a:latin typeface="Aptos" panose="020B0004020202020204" pitchFamily="34" charset="0"/>
              </a:rPr>
              <a:t>et al., </a:t>
            </a:r>
            <a:r>
              <a:rPr dirty="0">
                <a:latin typeface="Aptos" panose="020B0004020202020204" pitchFamily="34" charset="0"/>
              </a:rPr>
              <a:t>2024).</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latin typeface="Aptos" panose="020B0004020202020204" pitchFamily="34" charset="0"/>
              </a:rPr>
              <a:t>Holistic models provide a wider conception of health than disease-focused approaches. Integrated care can strengthen prevention and continuity, while digital services can improve flexibility. However, these approaches also have limitations. Resource constraints, </a:t>
            </a:r>
            <a:r>
              <a:rPr dirty="0" err="1">
                <a:latin typeface="Aptos" panose="020B0004020202020204" pitchFamily="34" charset="0"/>
              </a:rPr>
              <a:t>organisational</a:t>
            </a:r>
            <a:r>
              <a:rPr dirty="0">
                <a:latin typeface="Aptos" panose="020B0004020202020204" pitchFamily="34" charset="0"/>
              </a:rPr>
              <a:t> barriers and unequal access can reduce effectiveness. The NHS Diabetes Prevention </a:t>
            </a:r>
            <a:r>
              <a:rPr dirty="0" err="1">
                <a:latin typeface="Aptos" panose="020B0004020202020204" pitchFamily="34" charset="0"/>
              </a:rPr>
              <a:t>Programme</a:t>
            </a:r>
            <a:r>
              <a:rPr dirty="0">
                <a:latin typeface="Aptos" panose="020B0004020202020204" pitchFamily="34" charset="0"/>
              </a:rPr>
              <a:t> evaluation illustrates that implementation challenges and inequalities can remain even where evidence of effectiveness exists (Bower </a:t>
            </a:r>
            <a:r>
              <a:rPr i="1" dirty="0">
                <a:latin typeface="Aptos" panose="020B0004020202020204" pitchFamily="34" charset="0"/>
              </a:rPr>
              <a:t>et al., </a:t>
            </a:r>
            <a:r>
              <a:rPr dirty="0">
                <a:latin typeface="Aptos" panose="020B0004020202020204" pitchFamily="34" charset="0"/>
              </a:rPr>
              <a:t>2023).</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15A1B5-2BC1-451C-737D-D6FE05A596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BCA7FC-9918-5AAB-555C-B8A79D503A91}"/>
              </a:ext>
            </a:extLst>
          </p:cNvPr>
          <p:cNvSpPr>
            <a:spLocks noGrp="1" noRot="1" noChangeAspect="1"/>
          </p:cNvSpPr>
          <p:nvPr>
            <p:ph type="sldImg" idx="2"/>
          </p:nvPr>
        </p:nvSpPr>
        <p:spPr/>
      </p:sp>
      <p:sp>
        <p:nvSpPr>
          <p:cNvPr id="3" name="Notes Placeholder 2">
            <a:extLst>
              <a:ext uri="{FF2B5EF4-FFF2-40B4-BE49-F238E27FC236}">
                <a16:creationId xmlns:a16="http://schemas.microsoft.com/office/drawing/2014/main" id="{BD2F75D0-AB4E-49D3-FB8D-DCC93A3C4BA3}"/>
              </a:ext>
            </a:extLst>
          </p:cNvPr>
          <p:cNvSpPr>
            <a:spLocks noGrp="1"/>
          </p:cNvSpPr>
          <p:nvPr>
            <p:ph type="body" sz="quarter" idx="3"/>
          </p:nvPr>
        </p:nvSpPr>
        <p:spPr/>
        <p:txBody>
          <a:bodyPr/>
          <a:lstStyle/>
          <a:p>
            <a:endParaRPr dirty="0"/>
          </a:p>
        </p:txBody>
      </p:sp>
      <p:sp>
        <p:nvSpPr>
          <p:cNvPr id="4" name="Slide Number Placeholder 3">
            <a:extLst>
              <a:ext uri="{FF2B5EF4-FFF2-40B4-BE49-F238E27FC236}">
                <a16:creationId xmlns:a16="http://schemas.microsoft.com/office/drawing/2014/main" id="{82E07A7E-D9A8-0C4F-30A9-5D97DFAAA81A}"/>
              </a:ext>
            </a:extLst>
          </p:cNvPr>
          <p:cNvSpPr>
            <a:spLocks noGrp="1"/>
          </p:cNvSpPr>
          <p:nvPr>
            <p:ph type="sldNum" sz="quarter" idx="5"/>
          </p:nvPr>
        </p:nvSpPr>
        <p:spPr/>
      </p:sp>
    </p:spTree>
    <p:extLst>
      <p:ext uri="{BB962C8B-B14F-4D97-AF65-F5344CB8AC3E}">
        <p14:creationId xmlns:p14="http://schemas.microsoft.com/office/powerpoint/2010/main" val="3343252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vectorstock.com/royalty-free-vector/woman-and-man-avatar-with-light-bulb-ladder-vector-32033874" TargetMode="External"/><Relationship Id="rId3" Type="http://schemas.openxmlformats.org/officeDocument/2006/relationships/hyperlink" Target="https://www.treasury.act.gov.au/capital-framework/prove/business-case/strategic-and-policy-alignment" TargetMode="External"/><Relationship Id="rId7" Type="http://schemas.openxmlformats.org/officeDocument/2006/relationships/hyperlink" Target="https://www.diabetes.org.uk/about-us/about-the-charity/our-strategy/statistics" TargetMode="External"/><Relationship Id="rId12" Type="http://schemas.openxmlformats.org/officeDocument/2006/relationships/hyperlink" Target="https://www.england.nhs.uk/diabetes/diabetes-prevention/"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gov.uk/government/publications/10-year-health-plan-for-england-fit-for-the-future/fit-for-the-future-10-year-health-plan-for-england-accessible-version" TargetMode="External"/><Relationship Id="rId11" Type="http://schemas.openxmlformats.org/officeDocument/2006/relationships/hyperlink" Target="https://www.england.nhs.uk/commissioning/wp-content/uploads/2022/07/nhs-long-term-plan-version-1.2.pdf" TargetMode="External"/><Relationship Id="rId5" Type="http://schemas.openxmlformats.org/officeDocument/2006/relationships/hyperlink" Target="https://doi.org/10.1111/dme.15209" TargetMode="External"/><Relationship Id="rId10" Type="http://schemas.openxmlformats.org/officeDocument/2006/relationships/hyperlink" Target="https://www.legislation.gov.uk/ukpga/2022/31/contents" TargetMode="External"/><Relationship Id="rId4" Type="http://schemas.openxmlformats.org/officeDocument/2006/relationships/hyperlink" Target="https://doi.org/10.1017/S0033291723002660" TargetMode="External"/><Relationship Id="rId9" Type="http://schemas.openxmlformats.org/officeDocument/2006/relationships/hyperlink" Target="https://doi.org/10.1016/S2468-2667(22)00155-4"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sdgs.un.org/goals" TargetMode="External"/><Relationship Id="rId3" Type="http://schemas.openxmlformats.org/officeDocument/2006/relationships/hyperlink" Target="https://fingertips.phe.org.uk/profile/diabetes-ft/data" TargetMode="External"/><Relationship Id="rId7" Type="http://schemas.openxmlformats.org/officeDocument/2006/relationships/hyperlink" Target="https://sdgs.un.org/2030agenda"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doi.org/10.1016/j.techfore.2023.122935" TargetMode="External"/><Relationship Id="rId11" Type="http://schemas.openxmlformats.org/officeDocument/2006/relationships/hyperlink" Target="https://www.who.int/publications/i/item/9789240067530" TargetMode="External"/><Relationship Id="rId5" Type="http://schemas.openxmlformats.org/officeDocument/2006/relationships/hyperlink" Target="https://doi.org/10.1186/s12889-024-19531-5" TargetMode="External"/><Relationship Id="rId10" Type="http://schemas.openxmlformats.org/officeDocument/2006/relationships/hyperlink" Target="https://www.who.int/about/governance/constitution" TargetMode="External"/><Relationship Id="rId4" Type="http://schemas.openxmlformats.org/officeDocument/2006/relationships/hyperlink" Target="https://www.ons.gov.uk/peoplepopulationandcommunity/wellbeing/methodologies/personalwellbeingsurveyuserguide" TargetMode="External"/><Relationship Id="rId9" Type="http://schemas.openxmlformats.org/officeDocument/2006/relationships/hyperlink" Target="https://www.un.org/sustainabledevelopment/development-goals/"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46304"/>
            <a:ext cx="3657600" cy="6711696"/>
          </a:xfrm>
          <a:prstGeom prst="rect">
            <a:avLst/>
          </a:prstGeom>
          <a:solidFill>
            <a:srgbClr val="18273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3657600" y="146304"/>
            <a:ext cx="109728" cy="6711696"/>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4251960" y="1325880"/>
            <a:ext cx="7597918" cy="3077766"/>
          </a:xfrm>
          <a:prstGeom prst="rect">
            <a:avLst/>
          </a:prstGeom>
          <a:noFill/>
        </p:spPr>
        <p:txBody>
          <a:bodyPr wrap="square">
            <a:spAutoFit/>
          </a:bodyPr>
          <a:lstStyle/>
          <a:p>
            <a:pPr>
              <a:defRPr sz="3400" b="1">
                <a:solidFill>
                  <a:srgbClr val="182739"/>
                </a:solidFill>
                <a:latin typeface="Aptos Display"/>
              </a:defRPr>
            </a:pPr>
            <a:r>
              <a:rPr lang="en-GB" sz="2400" dirty="0"/>
              <a:t>Assignment 1 • Presentation</a:t>
            </a:r>
          </a:p>
          <a:p>
            <a:pPr>
              <a:defRPr sz="3400" b="1">
                <a:solidFill>
                  <a:srgbClr val="182739"/>
                </a:solidFill>
                <a:latin typeface="Aptos Display"/>
              </a:defRPr>
            </a:pPr>
            <a:r>
              <a:rPr lang="en-GB" sz="2400" dirty="0"/>
              <a:t> </a:t>
            </a:r>
          </a:p>
          <a:p>
            <a:pPr>
              <a:defRPr sz="3400" b="1">
                <a:solidFill>
                  <a:srgbClr val="182739"/>
                </a:solidFill>
                <a:latin typeface="Aptos Display"/>
              </a:defRPr>
            </a:pPr>
            <a:r>
              <a:rPr dirty="0"/>
              <a:t>Integrating Health, Wellbeing</a:t>
            </a:r>
            <a:br>
              <a:rPr dirty="0"/>
            </a:br>
            <a:r>
              <a:rPr dirty="0"/>
              <a:t>and Sustainable Development</a:t>
            </a:r>
          </a:p>
          <a:p>
            <a:pPr>
              <a:defRPr sz="2000">
                <a:solidFill>
                  <a:srgbClr val="1F8282"/>
                </a:solidFill>
                <a:latin typeface="Aptos"/>
              </a:defRPr>
            </a:pPr>
            <a:endParaRPr dirty="0"/>
          </a:p>
          <a:p>
            <a:r>
              <a:rPr sz="2000" dirty="0">
                <a:latin typeface="Aptos" panose="020B0004020202020204" pitchFamily="34" charset="0"/>
              </a:rPr>
              <a:t>BMHP6030 </a:t>
            </a:r>
            <a:r>
              <a:rPr lang="en-GB" sz="2000" dirty="0">
                <a:latin typeface="Aptos" panose="020B0004020202020204" pitchFamily="34" charset="0"/>
              </a:rPr>
              <a:t>– Health, Wellbeing &amp; Sustainable Development.</a:t>
            </a:r>
          </a:p>
          <a:p>
            <a:r>
              <a:rPr lang="en-GB" sz="2000" dirty="0">
                <a:latin typeface="Aptos" panose="020B0004020202020204" pitchFamily="34" charset="0"/>
              </a:rPr>
              <a:t>Rozilene Araujo - 2319163</a:t>
            </a:r>
          </a:p>
          <a:p>
            <a:endParaRPr dirty="0"/>
          </a:p>
        </p:txBody>
      </p:sp>
      <p:sp>
        <p:nvSpPr>
          <p:cNvPr id="6" name="TextBox 5"/>
          <p:cNvSpPr txBox="1"/>
          <p:nvPr/>
        </p:nvSpPr>
        <p:spPr>
          <a:xfrm>
            <a:off x="640080" y="5166360"/>
            <a:ext cx="2651760" cy="731520"/>
          </a:xfrm>
          <a:prstGeom prst="rect">
            <a:avLst/>
          </a:prstGeom>
          <a:noFill/>
        </p:spPr>
        <p:txBody>
          <a:bodyPr wrap="none">
            <a:spAutoFit/>
          </a:bodyPr>
          <a:lstStyle/>
          <a:p>
            <a:pPr>
              <a:defRPr sz="1400" b="1">
                <a:solidFill>
                  <a:srgbClr val="FFFFFF"/>
                </a:solidFill>
                <a:latin typeface="Aptos"/>
              </a:defRPr>
            </a:pPr>
            <a:r>
              <a:rPr dirty="0"/>
              <a:t>Health • Wellbeing • Sustainability</a:t>
            </a:r>
          </a:p>
        </p:txBody>
      </p:sp>
      <p:pic>
        <p:nvPicPr>
          <p:cNvPr id="7" name="Picture 6"/>
          <p:cNvPicPr>
            <a:picLocks noChangeAspect="1"/>
          </p:cNvPicPr>
          <p:nvPr/>
        </p:nvPicPr>
        <p:blipFill>
          <a:blip r:embed="rId3"/>
          <a:stretch>
            <a:fillRect/>
          </a:stretch>
        </p:blipFill>
        <p:spPr>
          <a:xfrm>
            <a:off x="6224435" y="4166095"/>
            <a:ext cx="2181529" cy="1000265"/>
          </a:xfrm>
          <a:prstGeom prst="rect">
            <a:avLst/>
          </a:prstGeom>
        </p:spPr>
      </p:pic>
      <p:pic>
        <p:nvPicPr>
          <p:cNvPr id="8" name="Picture 7">
            <a:extLst>
              <a:ext uri="{FF2B5EF4-FFF2-40B4-BE49-F238E27FC236}">
                <a16:creationId xmlns:a16="http://schemas.microsoft.com/office/drawing/2014/main" id="{720FDAE8-2FEB-449A-0C45-457AE420F21C}"/>
              </a:ext>
            </a:extLst>
          </p:cNvPr>
          <p:cNvPicPr>
            <a:picLocks noChangeAspect="1"/>
          </p:cNvPicPr>
          <p:nvPr/>
        </p:nvPicPr>
        <p:blipFill>
          <a:blip r:embed="rId3"/>
          <a:stretch>
            <a:fillRect/>
          </a:stretch>
        </p:blipFill>
        <p:spPr>
          <a:xfrm>
            <a:off x="6376835" y="4318495"/>
            <a:ext cx="2181529" cy="100026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1139524" cy="523220"/>
          </a:xfrm>
          <a:prstGeom prst="rect">
            <a:avLst/>
          </a:prstGeom>
          <a:noFill/>
        </p:spPr>
        <p:txBody>
          <a:bodyPr wrap="none">
            <a:spAutoFit/>
          </a:bodyPr>
          <a:lstStyle/>
          <a:p>
            <a:pPr>
              <a:defRPr sz="2800" b="1">
                <a:solidFill>
                  <a:srgbClr val="182739"/>
                </a:solidFill>
                <a:latin typeface="Aptos Display"/>
              </a:defRPr>
            </a:pPr>
            <a:r>
              <a:rPr lang="en-GB" dirty="0">
                <a:latin typeface="+mj-lt"/>
              </a:rPr>
              <a:t>Introduction: Integrated Health, Wellbeing and Sustainable Development</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1028078" y="1805940"/>
            <a:ext cx="266420" cy="276999"/>
          </a:xfrm>
          <a:prstGeom prst="rect">
            <a:avLst/>
          </a:prstGeom>
          <a:noFill/>
        </p:spPr>
        <p:txBody>
          <a:bodyPr wrap="none">
            <a:spAutoFit/>
          </a:bodyPr>
          <a:lstStyle/>
          <a:p>
            <a:pPr algn="ctr">
              <a:defRPr sz="1200" b="1">
                <a:solidFill>
                  <a:srgbClr val="FFFFFF"/>
                </a:solidFill>
                <a:latin typeface="Aptos"/>
              </a:defRPr>
            </a:pPr>
            <a:r>
              <a:rPr lang="en-GB" dirty="0"/>
              <a:t>1</a:t>
            </a:r>
            <a:endParaRPr dirty="0"/>
          </a:p>
        </p:txBody>
      </p:sp>
      <p:sp>
        <p:nvSpPr>
          <p:cNvPr id="7" name="TextBox 6"/>
          <p:cNvSpPr txBox="1"/>
          <p:nvPr/>
        </p:nvSpPr>
        <p:spPr>
          <a:xfrm>
            <a:off x="1554480" y="1558714"/>
            <a:ext cx="4243598" cy="1015663"/>
          </a:xfrm>
          <a:prstGeom prst="rect">
            <a:avLst/>
          </a:prstGeom>
          <a:noFill/>
        </p:spPr>
        <p:txBody>
          <a:bodyPr wrap="none" anchor="ctr">
            <a:spAutoFit/>
          </a:bodyPr>
          <a:lstStyle/>
          <a:p>
            <a:pPr lvl="0"/>
            <a:r>
              <a:rPr lang="en-GB" sz="2000" dirty="0">
                <a:latin typeface="Aptos" panose="020B0004020202020204" pitchFamily="34" charset="0"/>
              </a:rPr>
              <a:t>Health -  not just absence of disease </a:t>
            </a:r>
          </a:p>
          <a:p>
            <a:pPr lvl="0"/>
            <a:r>
              <a:rPr lang="en-GB" sz="2000" dirty="0">
                <a:latin typeface="Aptos" panose="020B0004020202020204" pitchFamily="34" charset="0"/>
              </a:rPr>
              <a:t>or infirmity (WHO, 2024) </a:t>
            </a:r>
          </a:p>
          <a:p>
            <a:pPr lvl="0"/>
            <a:r>
              <a:rPr lang="en-GB" sz="2000" dirty="0"/>
              <a:t>                                               </a:t>
            </a:r>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a:t>And </a:t>
            </a:r>
            <a:endParaRPr dirty="0"/>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1028078" y="2939796"/>
            <a:ext cx="266420" cy="276999"/>
          </a:xfrm>
          <a:prstGeom prst="rect">
            <a:avLst/>
          </a:prstGeom>
          <a:noFill/>
        </p:spPr>
        <p:txBody>
          <a:bodyPr wrap="none">
            <a:spAutoFit/>
          </a:bodyPr>
          <a:lstStyle/>
          <a:p>
            <a:pPr algn="ctr">
              <a:defRPr sz="1200" b="1">
                <a:solidFill>
                  <a:srgbClr val="FFFFFF"/>
                </a:solidFill>
                <a:latin typeface="Aptos"/>
              </a:defRPr>
            </a:pPr>
            <a:r>
              <a:rPr lang="en-GB" dirty="0"/>
              <a:t>2</a:t>
            </a:r>
            <a:endParaRPr dirty="0"/>
          </a:p>
        </p:txBody>
      </p:sp>
      <p:sp>
        <p:nvSpPr>
          <p:cNvPr id="11" name="TextBox 10"/>
          <p:cNvSpPr txBox="1"/>
          <p:nvPr/>
        </p:nvSpPr>
        <p:spPr>
          <a:xfrm>
            <a:off x="1554480" y="2846457"/>
            <a:ext cx="3933641" cy="707886"/>
          </a:xfrm>
          <a:prstGeom prst="rect">
            <a:avLst/>
          </a:prstGeom>
          <a:noFill/>
        </p:spPr>
        <p:txBody>
          <a:bodyPr wrap="none" anchor="ctr">
            <a:spAutoFit/>
          </a:bodyPr>
          <a:lstStyle/>
          <a:p>
            <a:pPr lvl="0"/>
            <a:r>
              <a:rPr lang="en-GB" sz="2000" dirty="0">
                <a:latin typeface="Aptos" panose="020B0004020202020204" pitchFamily="34" charset="0"/>
              </a:rPr>
              <a:t>Prevention can improve wellbeing </a:t>
            </a:r>
          </a:p>
          <a:p>
            <a:pPr lvl="0"/>
            <a:r>
              <a:rPr lang="en-GB" sz="2000" dirty="0">
                <a:latin typeface="Aptos" panose="020B0004020202020204" pitchFamily="34" charset="0"/>
              </a:rPr>
              <a:t>And reduce future demand</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3980314"/>
            <a:ext cx="4022127" cy="707886"/>
          </a:xfrm>
          <a:prstGeom prst="rect">
            <a:avLst/>
          </a:prstGeom>
          <a:noFill/>
        </p:spPr>
        <p:txBody>
          <a:bodyPr wrap="none" anchor="ctr">
            <a:spAutoFit/>
          </a:bodyPr>
          <a:lstStyle/>
          <a:p>
            <a:pPr>
              <a:defRPr sz="1800">
                <a:solidFill>
                  <a:srgbClr val="2D3741"/>
                </a:solidFill>
                <a:latin typeface="Aptos"/>
              </a:defRPr>
            </a:pPr>
            <a:r>
              <a:rPr lang="en-GB" sz="2000" dirty="0"/>
              <a:t>Sustainable services must remain </a:t>
            </a:r>
          </a:p>
          <a:p>
            <a:pPr>
              <a:defRPr sz="1800">
                <a:solidFill>
                  <a:srgbClr val="2D3741"/>
                </a:solidFill>
                <a:latin typeface="Aptos"/>
              </a:defRPr>
            </a:pPr>
            <a:r>
              <a:rPr lang="en-GB" sz="2000" dirty="0"/>
              <a:t>effective, accessible and equitable</a:t>
            </a:r>
            <a:endParaRPr sz="2000" dirty="0"/>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4975671"/>
            <a:ext cx="4432304" cy="984885"/>
          </a:xfrm>
          <a:prstGeom prst="rect">
            <a:avLst/>
          </a:prstGeom>
          <a:noFill/>
        </p:spPr>
        <p:txBody>
          <a:bodyPr wrap="none" anchor="ctr">
            <a:spAutoFit/>
          </a:bodyPr>
          <a:lstStyle/>
          <a:p>
            <a:pPr>
              <a:defRPr sz="1800">
                <a:solidFill>
                  <a:srgbClr val="2D3741"/>
                </a:solidFill>
                <a:latin typeface="Aptos"/>
              </a:defRPr>
            </a:pPr>
            <a:r>
              <a:rPr lang="en-GB" sz="2000" dirty="0"/>
              <a:t>Case study: NHS Diabetes Prevention </a:t>
            </a:r>
          </a:p>
          <a:p>
            <a:pPr>
              <a:defRPr sz="1800">
                <a:solidFill>
                  <a:srgbClr val="2D3741"/>
                </a:solidFill>
                <a:latin typeface="Aptos"/>
              </a:defRPr>
            </a:pPr>
            <a:r>
              <a:rPr lang="en-GB" sz="2000" dirty="0"/>
              <a:t>Programme ( NHS England, 2019)</a:t>
            </a:r>
          </a:p>
          <a:p>
            <a:pPr>
              <a:defRPr sz="1800">
                <a:solidFill>
                  <a:srgbClr val="2D3741"/>
                </a:solidFill>
                <a:latin typeface="Aptos"/>
              </a:defRPr>
            </a:pPr>
            <a:endParaRPr dirty="0"/>
          </a:p>
        </p:txBody>
      </p:sp>
      <p:sp>
        <p:nvSpPr>
          <p:cNvPr id="20" name="Rectangle 19"/>
          <p:cNvSpPr/>
          <p:nvPr/>
        </p:nvSpPr>
        <p:spPr>
          <a:xfrm>
            <a:off x="8602824" y="6215908"/>
            <a:ext cx="3000912" cy="523220"/>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dirty="0">
                <a:solidFill>
                  <a:schemeClr val="tx1"/>
                </a:solidFill>
                <a:latin typeface="Aptos" panose="020B0004020202020204" pitchFamily="34" charset="0"/>
              </a:rPr>
              <a:t>(ACT Government, n. d.)</a:t>
            </a:r>
            <a:endParaRPr sz="2000" dirty="0">
              <a:solidFill>
                <a:schemeClr val="tx1"/>
              </a:solidFill>
              <a:latin typeface="Aptos" panose="020B0004020202020204" pitchFamily="34" charset="0"/>
            </a:endParaRPr>
          </a:p>
        </p:txBody>
      </p:sp>
      <p:pic>
        <p:nvPicPr>
          <p:cNvPr id="22" name="Picture 21" descr="Domains and indicators - ACT Wellbeing Framework">
            <a:extLst>
              <a:ext uri="{FF2B5EF4-FFF2-40B4-BE49-F238E27FC236}">
                <a16:creationId xmlns:a16="http://schemas.microsoft.com/office/drawing/2014/main" id="{ECB440BC-0A8B-7F34-1674-4E1BE1B3B954}"/>
              </a:ext>
            </a:extLst>
          </p:cNvPr>
          <p:cNvPicPr>
            <a:picLocks noChangeAspect="1"/>
          </p:cNvPicPr>
          <p:nvPr/>
        </p:nvPicPr>
        <p:blipFill>
          <a:blip r:embed="rId3"/>
          <a:stretch>
            <a:fillRect/>
          </a:stretch>
        </p:blipFill>
        <p:spPr>
          <a:xfrm>
            <a:off x="6257036" y="943844"/>
            <a:ext cx="5346700" cy="53594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8882753" cy="523220"/>
          </a:xfrm>
          <a:prstGeom prst="rect">
            <a:avLst/>
          </a:prstGeom>
          <a:noFill/>
        </p:spPr>
        <p:txBody>
          <a:bodyPr wrap="none">
            <a:spAutoFit/>
          </a:bodyPr>
          <a:lstStyle/>
          <a:p>
            <a:pPr>
              <a:defRPr sz="2800" b="1">
                <a:solidFill>
                  <a:srgbClr val="182739"/>
                </a:solidFill>
                <a:latin typeface="Aptos Display"/>
              </a:defRPr>
            </a:pPr>
            <a:r>
              <a:rPr dirty="0">
                <a:latin typeface="Aptos Display" panose="020B0004020202020204" pitchFamily="34" charset="0"/>
              </a:rPr>
              <a:t>Defining Health, Wellbeing and Sustainable Development</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866489"/>
            <a:ext cx="10120463" cy="400110"/>
          </a:xfrm>
          <a:prstGeom prst="rect">
            <a:avLst/>
          </a:prstGeom>
          <a:noFill/>
        </p:spPr>
        <p:txBody>
          <a:bodyPr wrap="none" anchor="ctr">
            <a:spAutoFit/>
          </a:bodyPr>
          <a:lstStyle/>
          <a:p>
            <a:pPr>
              <a:defRPr sz="1800">
                <a:solidFill>
                  <a:srgbClr val="2D3741"/>
                </a:solidFill>
                <a:latin typeface="Aptos"/>
              </a:defRPr>
            </a:pPr>
            <a:r>
              <a:rPr lang="en-GB" sz="2000" dirty="0"/>
              <a:t>Health physical, mental and social wellbeing, beyond the absence of disease (WHO, 2024)</a:t>
            </a:r>
            <a:endParaRPr sz="2000" dirty="0"/>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91056" y="2637704"/>
            <a:ext cx="9107424" cy="1015663"/>
          </a:xfrm>
          <a:prstGeom prst="rect">
            <a:avLst/>
          </a:prstGeom>
          <a:noFill/>
        </p:spPr>
        <p:txBody>
          <a:bodyPr wrap="square" anchor="ctr">
            <a:spAutoFit/>
          </a:bodyPr>
          <a:lstStyle/>
          <a:p>
            <a:pPr lvl="0"/>
            <a:r>
              <a:rPr lang="en-GB" sz="2000" dirty="0">
                <a:solidFill>
                  <a:schemeClr val="tx1">
                    <a:lumMod val="75000"/>
                    <a:lumOff val="25000"/>
                  </a:schemeClr>
                </a:solidFill>
                <a:latin typeface="Aptos" panose="020B0004020202020204" pitchFamily="34" charset="0"/>
              </a:rPr>
              <a:t>Wellbeing</a:t>
            </a:r>
          </a:p>
          <a:p>
            <a:r>
              <a:rPr lang="en-GB" sz="2000" dirty="0">
                <a:solidFill>
                  <a:schemeClr val="tx1">
                    <a:lumMod val="75000"/>
                    <a:lumOff val="25000"/>
                  </a:schemeClr>
                </a:solidFill>
                <a:latin typeface="Aptos" panose="020B0004020202020204" pitchFamily="34" charset="0"/>
              </a:rPr>
              <a:t>Subjective: how people experience and evaluate their lives (ONS, 2025)</a:t>
            </a:r>
          </a:p>
          <a:p>
            <a:pPr lvl="0"/>
            <a:r>
              <a:rPr lang="en-GB" sz="2000" dirty="0">
                <a:solidFill>
                  <a:schemeClr val="tx1">
                    <a:lumMod val="75000"/>
                    <a:lumOff val="25000"/>
                  </a:schemeClr>
                </a:solidFill>
                <a:latin typeface="Aptos" panose="020B0004020202020204" pitchFamily="34" charset="0"/>
              </a:rPr>
              <a:t>Objective: living conditions, income, health, relationships and access to services</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4134201"/>
            <a:ext cx="10183685" cy="400110"/>
          </a:xfrm>
          <a:prstGeom prst="rect">
            <a:avLst/>
          </a:prstGeom>
          <a:noFill/>
        </p:spPr>
        <p:txBody>
          <a:bodyPr wrap="none" anchor="ctr">
            <a:spAutoFit/>
          </a:bodyPr>
          <a:lstStyle/>
          <a:p>
            <a:pPr>
              <a:defRPr sz="1800">
                <a:solidFill>
                  <a:srgbClr val="2D3741"/>
                </a:solidFill>
                <a:latin typeface="Aptos"/>
              </a:defRPr>
            </a:pPr>
            <a:r>
              <a:rPr sz="2000" dirty="0"/>
              <a:t>Sustainable </a:t>
            </a:r>
            <a:r>
              <a:rPr lang="en-GB" sz="2000" dirty="0"/>
              <a:t>Development: meeting today’s  needs while safeguarding the future (UN, 2023)</a:t>
            </a:r>
            <a:endParaRPr sz="2000" dirty="0"/>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268057"/>
            <a:ext cx="8982459" cy="400110"/>
          </a:xfrm>
          <a:prstGeom prst="rect">
            <a:avLst/>
          </a:prstGeom>
          <a:noFill/>
        </p:spPr>
        <p:txBody>
          <a:bodyPr wrap="none" anchor="ctr">
            <a:spAutoFit/>
          </a:bodyPr>
          <a:lstStyle/>
          <a:p>
            <a:r>
              <a:rPr lang="en-GB" sz="2000" dirty="0">
                <a:latin typeface="Aptos" panose="020B0004020202020204" pitchFamily="34" charset="0"/>
              </a:rPr>
              <a:t>Connection: Social, economic and environmental conditions influence all three.</a:t>
            </a:r>
          </a:p>
        </p:txBody>
      </p:sp>
      <p:sp>
        <p:nvSpPr>
          <p:cNvPr id="20" name="Rectangle 19"/>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5775427" cy="523220"/>
          </a:xfrm>
          <a:prstGeom prst="rect">
            <a:avLst/>
          </a:prstGeom>
          <a:noFill/>
        </p:spPr>
        <p:txBody>
          <a:bodyPr wrap="none">
            <a:spAutoFit/>
          </a:bodyPr>
          <a:lstStyle/>
          <a:p>
            <a:pPr>
              <a:defRPr sz="2800" b="1">
                <a:solidFill>
                  <a:srgbClr val="182739"/>
                </a:solidFill>
                <a:latin typeface="Aptos Display"/>
              </a:defRPr>
            </a:pPr>
            <a:r>
              <a:rPr dirty="0">
                <a:latin typeface="Aptos Display" panose="020B0004020202020204" pitchFamily="34" charset="0"/>
              </a:rPr>
              <a:t>Models and Theoretical Perspectives</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866489"/>
            <a:ext cx="5586786" cy="400110"/>
          </a:xfrm>
          <a:prstGeom prst="rect">
            <a:avLst/>
          </a:prstGeom>
          <a:noFill/>
        </p:spPr>
        <p:txBody>
          <a:bodyPr wrap="none" anchor="ctr">
            <a:spAutoFit/>
          </a:bodyPr>
          <a:lstStyle/>
          <a:p>
            <a:pPr>
              <a:defRPr sz="1800">
                <a:solidFill>
                  <a:srgbClr val="2D3741"/>
                </a:solidFill>
                <a:latin typeface="Aptos"/>
              </a:defRPr>
            </a:pPr>
            <a:r>
              <a:rPr sz="2000" dirty="0"/>
              <a:t>Biomedical approaches focus mainly on disease.</a:t>
            </a:r>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54480" y="3000345"/>
            <a:ext cx="6038576" cy="400110"/>
          </a:xfrm>
          <a:prstGeom prst="rect">
            <a:avLst/>
          </a:prstGeom>
          <a:noFill/>
        </p:spPr>
        <p:txBody>
          <a:bodyPr wrap="none" anchor="ctr">
            <a:spAutoFit/>
          </a:bodyPr>
          <a:lstStyle/>
          <a:p>
            <a:pPr>
              <a:defRPr sz="1800">
                <a:solidFill>
                  <a:srgbClr val="2D3741"/>
                </a:solidFill>
                <a:latin typeface="Aptos"/>
              </a:defRPr>
            </a:pPr>
            <a:r>
              <a:rPr sz="2000" dirty="0"/>
              <a:t>Biopsychosocial models include wider determinants.</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4134201"/>
            <a:ext cx="6169061" cy="400110"/>
          </a:xfrm>
          <a:prstGeom prst="rect">
            <a:avLst/>
          </a:prstGeom>
          <a:noFill/>
        </p:spPr>
        <p:txBody>
          <a:bodyPr wrap="none" anchor="ctr">
            <a:spAutoFit/>
          </a:bodyPr>
          <a:lstStyle/>
          <a:p>
            <a:pPr>
              <a:defRPr sz="1800">
                <a:solidFill>
                  <a:srgbClr val="2D3741"/>
                </a:solidFill>
                <a:latin typeface="Aptos"/>
              </a:defRPr>
            </a:pPr>
            <a:r>
              <a:rPr sz="2000" dirty="0"/>
              <a:t>Ecological models consider environmental influences</a:t>
            </a:r>
            <a:r>
              <a:rPr lang="en-GB" sz="2000" dirty="0"/>
              <a:t>.</a:t>
            </a:r>
            <a:endParaRPr sz="2000" dirty="0"/>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268057"/>
            <a:ext cx="6812699" cy="400110"/>
          </a:xfrm>
          <a:prstGeom prst="rect">
            <a:avLst/>
          </a:prstGeom>
          <a:noFill/>
        </p:spPr>
        <p:txBody>
          <a:bodyPr wrap="none" anchor="ctr">
            <a:spAutoFit/>
          </a:bodyPr>
          <a:lstStyle/>
          <a:p>
            <a:pPr>
              <a:defRPr sz="1800">
                <a:solidFill>
                  <a:srgbClr val="2D3741"/>
                </a:solidFill>
                <a:latin typeface="Aptos"/>
              </a:defRPr>
            </a:pPr>
            <a:r>
              <a:rPr sz="2000" dirty="0"/>
              <a:t>Holistic models incorporate the whole person</a:t>
            </a:r>
            <a:r>
              <a:rPr lang="en-GB" sz="2000" dirty="0"/>
              <a:t> (Bolton, 2023)</a:t>
            </a:r>
            <a:endParaRPr sz="2000" dirty="0"/>
          </a:p>
        </p:txBody>
      </p:sp>
      <p:sp>
        <p:nvSpPr>
          <p:cNvPr id="20" name="Rectangle 19"/>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FD52E2FF-0A6A-22D6-4467-413A90C7F477}"/>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46070F19-3DA8-FCD7-D7B2-4C07537EE0AC}"/>
              </a:ext>
            </a:extLst>
          </p:cNvPr>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a:extLst>
              <a:ext uri="{FF2B5EF4-FFF2-40B4-BE49-F238E27FC236}">
                <a16:creationId xmlns:a16="http://schemas.microsoft.com/office/drawing/2014/main" id="{DA102792-20C1-4789-D64A-1BF25158C4F6}"/>
              </a:ext>
            </a:extLst>
          </p:cNvPr>
          <p:cNvSpPr/>
          <p:nvPr/>
        </p:nvSpPr>
        <p:spPr>
          <a:xfrm>
            <a:off x="9180576" y="6739128"/>
            <a:ext cx="2651760" cy="340340"/>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lvl="0" defTabSz="914400">
              <a:defRPr/>
            </a:pPr>
            <a:r>
              <a:rPr lang="en-GB" sz="2000" dirty="0">
                <a:solidFill>
                  <a:schemeClr val="tx1"/>
                </a:solidFill>
                <a:latin typeface="Aptos" panose="020B0004020202020204" pitchFamily="34" charset="0"/>
              </a:rPr>
              <a:t>(United Nations , </a:t>
            </a:r>
            <a:r>
              <a:rPr lang="en-GB" sz="2000" dirty="0" err="1">
                <a:solidFill>
                  <a:schemeClr val="tx1"/>
                </a:solidFill>
                <a:latin typeface="Aptos" panose="020B0004020202020204" pitchFamily="34" charset="0"/>
              </a:rPr>
              <a:t>n.d</a:t>
            </a:r>
            <a:r>
              <a:rPr lang="en-GB" sz="2000" dirty="0">
                <a:solidFill>
                  <a:schemeClr val="tx1"/>
                </a:solidFill>
                <a:latin typeface="Aptos" panose="020B0004020202020204" pitchFamily="34" charset="0"/>
              </a:rPr>
              <a:t>)</a:t>
            </a:r>
          </a:p>
        </p:txBody>
      </p:sp>
      <p:pic>
        <p:nvPicPr>
          <p:cNvPr id="22" name="Picture 21" descr="SDG.png (1414×904)">
            <a:extLst>
              <a:ext uri="{FF2B5EF4-FFF2-40B4-BE49-F238E27FC236}">
                <a16:creationId xmlns:a16="http://schemas.microsoft.com/office/drawing/2014/main" id="{FB0345E6-5A06-730C-C536-B304059445F5}"/>
              </a:ext>
            </a:extLst>
          </p:cNvPr>
          <p:cNvPicPr>
            <a:picLocks noChangeAspect="1"/>
          </p:cNvPicPr>
          <p:nvPr/>
        </p:nvPicPr>
        <p:blipFill>
          <a:blip r:embed="rId3"/>
          <a:stretch>
            <a:fillRect/>
          </a:stretch>
        </p:blipFill>
        <p:spPr>
          <a:xfrm>
            <a:off x="786384" y="852404"/>
            <a:ext cx="10789920" cy="5703844"/>
          </a:xfrm>
          <a:prstGeom prst="rect">
            <a:avLst/>
          </a:prstGeom>
        </p:spPr>
      </p:pic>
      <p:sp>
        <p:nvSpPr>
          <p:cNvPr id="24" name="TextBox 23">
            <a:extLst>
              <a:ext uri="{FF2B5EF4-FFF2-40B4-BE49-F238E27FC236}">
                <a16:creationId xmlns:a16="http://schemas.microsoft.com/office/drawing/2014/main" id="{63D61590-0446-8A2C-10A9-4FE3C3CA6935}"/>
              </a:ext>
            </a:extLst>
          </p:cNvPr>
          <p:cNvSpPr txBox="1"/>
          <p:nvPr/>
        </p:nvSpPr>
        <p:spPr>
          <a:xfrm>
            <a:off x="256032" y="329184"/>
            <a:ext cx="10529587" cy="523220"/>
          </a:xfrm>
          <a:prstGeom prst="rect">
            <a:avLst/>
          </a:prstGeom>
          <a:noFill/>
        </p:spPr>
        <p:txBody>
          <a:bodyPr wrap="square" rtlCol="0">
            <a:spAutoFit/>
          </a:bodyPr>
          <a:lstStyle/>
          <a:p>
            <a:r>
              <a:rPr lang="en-US" sz="2800" b="1" dirty="0">
                <a:latin typeface="Aptos Display" panose="020B0004020202020204" pitchFamily="34" charset="0"/>
              </a:rPr>
              <a:t>Sustainable Development Goals and UK Health and Social Care</a:t>
            </a:r>
          </a:p>
        </p:txBody>
      </p:sp>
    </p:spTree>
    <p:extLst>
      <p:ext uri="{BB962C8B-B14F-4D97-AF65-F5344CB8AC3E}">
        <p14:creationId xmlns:p14="http://schemas.microsoft.com/office/powerpoint/2010/main" val="3054834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685800"/>
          </a:xfrm>
          <a:prstGeom prst="rect">
            <a:avLst/>
          </a:prstGeom>
          <a:noFill/>
        </p:spPr>
        <p:txBody>
          <a:bodyPr wrap="none">
            <a:spAutoFit/>
          </a:bodyPr>
          <a:lstStyle/>
          <a:p>
            <a:pPr>
              <a:defRPr sz="2800" b="1">
                <a:solidFill>
                  <a:srgbClr val="182739"/>
                </a:solidFill>
                <a:latin typeface="Aptos Display"/>
              </a:defRPr>
            </a:pPr>
            <a:r>
              <a:rPr dirty="0"/>
              <a:t>Policy and Governance</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574103"/>
            <a:ext cx="9760814" cy="984885"/>
          </a:xfrm>
          <a:prstGeom prst="rect">
            <a:avLst/>
          </a:prstGeom>
          <a:noFill/>
        </p:spPr>
        <p:txBody>
          <a:bodyPr wrap="none" anchor="ctr">
            <a:spAutoFit/>
          </a:bodyPr>
          <a:lstStyle/>
          <a:p>
            <a:pPr>
              <a:defRPr sz="1800">
                <a:solidFill>
                  <a:srgbClr val="2D3741"/>
                </a:solidFill>
                <a:latin typeface="Aptos"/>
              </a:defRPr>
            </a:pPr>
            <a:r>
              <a:rPr lang="en-US" sz="2000" dirty="0">
                <a:solidFill>
                  <a:srgbClr val="2D3741"/>
                </a:solidFill>
                <a:latin typeface="Aptos"/>
              </a:rPr>
              <a:t>WHO Health in All Policies: collaboration across government sectors to improve health </a:t>
            </a:r>
          </a:p>
          <a:p>
            <a:pPr>
              <a:defRPr sz="1800">
                <a:solidFill>
                  <a:srgbClr val="2D3741"/>
                </a:solidFill>
                <a:latin typeface="Aptos"/>
              </a:defRPr>
            </a:pPr>
            <a:r>
              <a:rPr lang="en-US" sz="2000" dirty="0">
                <a:solidFill>
                  <a:srgbClr val="2D3741"/>
                </a:solidFill>
                <a:latin typeface="Aptos"/>
              </a:rPr>
              <a:t>and reduce health inequalities (WHO, 2023).</a:t>
            </a:r>
            <a:endParaRPr lang="en-GB" sz="2000" dirty="0">
              <a:solidFill>
                <a:srgbClr val="2D3741"/>
              </a:solidFill>
              <a:latin typeface="Aptos"/>
            </a:endParaRPr>
          </a:p>
          <a:p>
            <a:pPr>
              <a:defRPr sz="1800">
                <a:solidFill>
                  <a:srgbClr val="2D3741"/>
                </a:solidFill>
                <a:latin typeface="Aptos"/>
              </a:defRPr>
            </a:pPr>
            <a:r>
              <a:rPr dirty="0"/>
              <a:t>.</a:t>
            </a:r>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54480" y="2707959"/>
            <a:ext cx="9453806" cy="984885"/>
          </a:xfrm>
          <a:prstGeom prst="rect">
            <a:avLst/>
          </a:prstGeom>
          <a:noFill/>
        </p:spPr>
        <p:txBody>
          <a:bodyPr wrap="none" anchor="ctr">
            <a:spAutoFit/>
          </a:bodyPr>
          <a:lstStyle/>
          <a:p>
            <a:pPr>
              <a:defRPr sz="1800">
                <a:solidFill>
                  <a:srgbClr val="2D3741"/>
                </a:solidFill>
                <a:latin typeface="Aptos"/>
              </a:defRPr>
            </a:pPr>
            <a:r>
              <a:rPr lang="en-US" sz="2000" dirty="0">
                <a:solidFill>
                  <a:srgbClr val="2D3741"/>
                </a:solidFill>
                <a:latin typeface="Aptos"/>
              </a:rPr>
              <a:t>National policy: prevention and coordinated care in the NHS Long Term Plan and the </a:t>
            </a:r>
          </a:p>
          <a:p>
            <a:pPr>
              <a:defRPr sz="1800">
                <a:solidFill>
                  <a:srgbClr val="2D3741"/>
                </a:solidFill>
                <a:latin typeface="Aptos"/>
              </a:defRPr>
            </a:pPr>
            <a:r>
              <a:rPr lang="en-US" sz="2000" dirty="0">
                <a:solidFill>
                  <a:srgbClr val="2D3741"/>
                </a:solidFill>
                <a:latin typeface="Aptos"/>
              </a:rPr>
              <a:t>2025 Health Plan (NHS England, 2019; DHSC, 2025).</a:t>
            </a:r>
            <a:endParaRPr lang="en-GB" sz="2000" dirty="0">
              <a:solidFill>
                <a:srgbClr val="2D3741"/>
              </a:solidFill>
              <a:latin typeface="Aptos"/>
            </a:endParaRPr>
          </a:p>
          <a:p>
            <a:pPr>
              <a:defRPr sz="1800">
                <a:solidFill>
                  <a:srgbClr val="2D3741"/>
                </a:solidFill>
                <a:latin typeface="Aptos"/>
              </a:defRPr>
            </a:pPr>
            <a:endParaRPr dirty="0"/>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3817511"/>
            <a:ext cx="10500217" cy="984885"/>
          </a:xfrm>
          <a:prstGeom prst="rect">
            <a:avLst/>
          </a:prstGeom>
          <a:noFill/>
        </p:spPr>
        <p:txBody>
          <a:bodyPr wrap="square" anchor="ctr">
            <a:spAutoFit/>
          </a:bodyPr>
          <a:lstStyle/>
          <a:p>
            <a:pPr>
              <a:defRPr sz="1800">
                <a:solidFill>
                  <a:srgbClr val="2D3741"/>
                </a:solidFill>
                <a:latin typeface="Aptos"/>
              </a:defRPr>
            </a:pPr>
            <a:r>
              <a:rPr lang="en-US" sz="2000" dirty="0">
                <a:solidFill>
                  <a:srgbClr val="2D3741"/>
                </a:solidFill>
                <a:latin typeface="Aptos"/>
              </a:rPr>
              <a:t>Health and Care Act 2022: statutory arrangements for joint NHS and local authority </a:t>
            </a:r>
          </a:p>
          <a:p>
            <a:pPr>
              <a:defRPr sz="1800">
                <a:solidFill>
                  <a:srgbClr val="2D3741"/>
                </a:solidFill>
                <a:latin typeface="Aptos"/>
              </a:defRPr>
            </a:pPr>
            <a:r>
              <a:rPr lang="en-US" sz="2000" dirty="0">
                <a:solidFill>
                  <a:srgbClr val="2D3741"/>
                </a:solidFill>
                <a:latin typeface="Aptos"/>
              </a:rPr>
              <a:t>planning.</a:t>
            </a:r>
            <a:endParaRPr lang="en-GB" sz="2000" dirty="0">
              <a:solidFill>
                <a:srgbClr val="2D3741"/>
              </a:solidFill>
              <a:latin typeface="Aptos"/>
            </a:endParaRPr>
          </a:p>
          <a:p>
            <a:pPr>
              <a:defRPr sz="1800">
                <a:solidFill>
                  <a:srgbClr val="2D3741"/>
                </a:solidFill>
                <a:latin typeface="Aptos"/>
              </a:defRPr>
            </a:pPr>
            <a:endParaRPr dirty="0"/>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129559"/>
            <a:ext cx="9353586" cy="677108"/>
          </a:xfrm>
          <a:prstGeom prst="rect">
            <a:avLst/>
          </a:prstGeom>
          <a:noFill/>
        </p:spPr>
        <p:txBody>
          <a:bodyPr wrap="none" anchor="ctr">
            <a:spAutoFit/>
          </a:bodyPr>
          <a:lstStyle/>
          <a:p>
            <a:pPr>
              <a:defRPr sz="1800">
                <a:solidFill>
                  <a:srgbClr val="2D3741"/>
                </a:solidFill>
                <a:latin typeface="Aptos"/>
              </a:defRPr>
            </a:pPr>
            <a:r>
              <a:rPr lang="en-US" sz="2000" dirty="0">
                <a:solidFill>
                  <a:srgbClr val="2D3741"/>
                </a:solidFill>
                <a:latin typeface="Aptos"/>
              </a:rPr>
              <a:t>Implementation: funding, workforce capacity and accountability influence delivery. </a:t>
            </a:r>
            <a:endParaRPr lang="en-GB" sz="2000" dirty="0">
              <a:solidFill>
                <a:srgbClr val="2D3741"/>
              </a:solidFill>
              <a:latin typeface="Aptos"/>
            </a:endParaRPr>
          </a:p>
          <a:p>
            <a:pPr>
              <a:defRPr sz="1800">
                <a:solidFill>
                  <a:srgbClr val="2D3741"/>
                </a:solidFill>
                <a:latin typeface="Aptos"/>
              </a:defRPr>
            </a:pPr>
            <a:endParaRPr dirty="0"/>
          </a:p>
        </p:txBody>
      </p:sp>
      <p:sp>
        <p:nvSpPr>
          <p:cNvPr id="20" name="Rectangle 19"/>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685800"/>
          </a:xfrm>
          <a:prstGeom prst="rect">
            <a:avLst/>
          </a:prstGeom>
          <a:noFill/>
        </p:spPr>
        <p:txBody>
          <a:bodyPr wrap="none">
            <a:spAutoFit/>
          </a:bodyPr>
          <a:lstStyle/>
          <a:p>
            <a:pPr>
              <a:defRPr sz="2800" b="1">
                <a:solidFill>
                  <a:srgbClr val="182739"/>
                </a:solidFill>
                <a:latin typeface="Aptos Display"/>
              </a:defRPr>
            </a:pPr>
            <a:r>
              <a:rPr dirty="0"/>
              <a:t>Service Delivery: Digital, Community and Preventive Care</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866489"/>
            <a:ext cx="5134547" cy="400110"/>
          </a:xfrm>
          <a:prstGeom prst="rect">
            <a:avLst/>
          </a:prstGeom>
          <a:noFill/>
        </p:spPr>
        <p:txBody>
          <a:bodyPr wrap="none" anchor="ctr">
            <a:spAutoFit/>
          </a:bodyPr>
          <a:lstStyle/>
          <a:p>
            <a:pPr>
              <a:defRPr sz="1800">
                <a:solidFill>
                  <a:srgbClr val="2D3741"/>
                </a:solidFill>
                <a:latin typeface="Aptos"/>
              </a:defRPr>
            </a:pPr>
            <a:r>
              <a:rPr sz="2000" dirty="0"/>
              <a:t>Telehealth can increase service accessibility.</a:t>
            </a:r>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54480" y="3000345"/>
            <a:ext cx="5163786" cy="400110"/>
          </a:xfrm>
          <a:prstGeom prst="rect">
            <a:avLst/>
          </a:prstGeom>
          <a:noFill/>
        </p:spPr>
        <p:txBody>
          <a:bodyPr wrap="none" anchor="ctr">
            <a:spAutoFit/>
          </a:bodyPr>
          <a:lstStyle/>
          <a:p>
            <a:pPr>
              <a:defRPr sz="1800">
                <a:solidFill>
                  <a:srgbClr val="2D3741"/>
                </a:solidFill>
                <a:latin typeface="Aptos"/>
              </a:defRPr>
            </a:pPr>
            <a:r>
              <a:rPr sz="2000" dirty="0"/>
              <a:t>Community </a:t>
            </a:r>
            <a:r>
              <a:rPr sz="2000" dirty="0" err="1"/>
              <a:t>programmes</a:t>
            </a:r>
            <a:r>
              <a:rPr sz="2000" dirty="0"/>
              <a:t> support prevention.</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4134201"/>
            <a:ext cx="7866128" cy="400110"/>
          </a:xfrm>
          <a:prstGeom prst="rect">
            <a:avLst/>
          </a:prstGeom>
          <a:noFill/>
        </p:spPr>
        <p:txBody>
          <a:bodyPr wrap="none" anchor="ctr">
            <a:spAutoFit/>
          </a:bodyPr>
          <a:lstStyle/>
          <a:p>
            <a:pPr>
              <a:defRPr sz="1800">
                <a:solidFill>
                  <a:srgbClr val="2D3741"/>
                </a:solidFill>
                <a:latin typeface="Aptos"/>
              </a:defRPr>
            </a:pPr>
            <a:r>
              <a:rPr sz="2000" dirty="0"/>
              <a:t>Digital services increase flexibility</a:t>
            </a:r>
            <a:r>
              <a:rPr lang="en-GB" sz="2000" dirty="0"/>
              <a:t> (Ueno, Dennis and </a:t>
            </a:r>
            <a:r>
              <a:rPr lang="en-GB" sz="2000" dirty="0" err="1"/>
              <a:t>Dafoulas</a:t>
            </a:r>
            <a:r>
              <a:rPr lang="en-GB" sz="2000" dirty="0"/>
              <a:t>, 2023).</a:t>
            </a:r>
            <a:endParaRPr sz="2000" dirty="0"/>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268057"/>
            <a:ext cx="4959819" cy="400110"/>
          </a:xfrm>
          <a:prstGeom prst="rect">
            <a:avLst/>
          </a:prstGeom>
          <a:noFill/>
        </p:spPr>
        <p:txBody>
          <a:bodyPr wrap="none" anchor="ctr">
            <a:spAutoFit/>
          </a:bodyPr>
          <a:lstStyle/>
          <a:p>
            <a:pPr>
              <a:defRPr sz="1800">
                <a:solidFill>
                  <a:srgbClr val="2D3741"/>
                </a:solidFill>
                <a:latin typeface="Aptos"/>
              </a:defRPr>
            </a:pPr>
            <a:r>
              <a:rPr sz="2000" dirty="0"/>
              <a:t>Digital inequality can exacerbate exclusion.</a:t>
            </a:r>
          </a:p>
        </p:txBody>
      </p:sp>
      <p:sp>
        <p:nvSpPr>
          <p:cNvPr id="20" name="Rectangle 19"/>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685800"/>
          </a:xfrm>
          <a:prstGeom prst="rect">
            <a:avLst/>
          </a:prstGeom>
          <a:noFill/>
        </p:spPr>
        <p:txBody>
          <a:bodyPr wrap="none">
            <a:spAutoFit/>
          </a:bodyPr>
          <a:lstStyle/>
          <a:p>
            <a:pPr>
              <a:defRPr sz="2800" b="1">
                <a:solidFill>
                  <a:srgbClr val="182739"/>
                </a:solidFill>
                <a:latin typeface="Aptos Display"/>
              </a:defRPr>
            </a:pPr>
            <a:r>
              <a:rPr dirty="0"/>
              <a:t>UK Case Study: NHS Diabetes Prevention </a:t>
            </a:r>
            <a:r>
              <a:rPr dirty="0" err="1"/>
              <a:t>Programme</a:t>
            </a:r>
            <a:endParaRPr dirty="0"/>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866489"/>
            <a:ext cx="7137851" cy="400110"/>
          </a:xfrm>
          <a:prstGeom prst="rect">
            <a:avLst/>
          </a:prstGeom>
          <a:noFill/>
        </p:spPr>
        <p:txBody>
          <a:bodyPr wrap="none" anchor="ctr">
            <a:spAutoFit/>
          </a:bodyPr>
          <a:lstStyle/>
          <a:p>
            <a:pPr>
              <a:defRPr sz="1800">
                <a:solidFill>
                  <a:srgbClr val="2D3741"/>
                </a:solidFill>
                <a:latin typeface="Aptos"/>
              </a:defRPr>
            </a:pPr>
            <a:r>
              <a:rPr sz="2000" dirty="0"/>
              <a:t>National prevention </a:t>
            </a:r>
            <a:r>
              <a:rPr sz="2000" dirty="0" err="1"/>
              <a:t>programme</a:t>
            </a:r>
            <a:r>
              <a:rPr sz="2000" dirty="0"/>
              <a:t> in England</a:t>
            </a:r>
            <a:r>
              <a:rPr lang="en-GB" sz="2000" dirty="0"/>
              <a:t> (Bower </a:t>
            </a:r>
            <a:r>
              <a:rPr lang="en-GB" sz="2000" i="1" dirty="0"/>
              <a:t>et al., </a:t>
            </a:r>
            <a:r>
              <a:rPr lang="en-GB" sz="2000" dirty="0"/>
              <a:t>2023).</a:t>
            </a:r>
            <a:endParaRPr sz="2000" dirty="0"/>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54480" y="3000345"/>
            <a:ext cx="4822089" cy="400110"/>
          </a:xfrm>
          <a:prstGeom prst="rect">
            <a:avLst/>
          </a:prstGeom>
          <a:noFill/>
        </p:spPr>
        <p:txBody>
          <a:bodyPr wrap="none" anchor="ctr">
            <a:spAutoFit/>
          </a:bodyPr>
          <a:lstStyle/>
          <a:p>
            <a:pPr>
              <a:defRPr sz="1800">
                <a:solidFill>
                  <a:srgbClr val="2D3741"/>
                </a:solidFill>
                <a:latin typeface="Aptos"/>
              </a:defRPr>
            </a:pPr>
            <a:r>
              <a:rPr sz="2000" dirty="0"/>
              <a:t>Targets individuals at high risk of diabetes.</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4134201"/>
            <a:ext cx="5154296" cy="400110"/>
          </a:xfrm>
          <a:prstGeom prst="rect">
            <a:avLst/>
          </a:prstGeom>
          <a:noFill/>
        </p:spPr>
        <p:txBody>
          <a:bodyPr wrap="none" anchor="ctr">
            <a:spAutoFit/>
          </a:bodyPr>
          <a:lstStyle/>
          <a:p>
            <a:pPr>
              <a:defRPr sz="1800">
                <a:solidFill>
                  <a:srgbClr val="2D3741"/>
                </a:solidFill>
                <a:latin typeface="Aptos"/>
              </a:defRPr>
            </a:pPr>
            <a:r>
              <a:rPr sz="2000" dirty="0"/>
              <a:t>Encourages lifestyle and behavioral change.</a:t>
            </a:r>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268057"/>
            <a:ext cx="5671617" cy="400110"/>
          </a:xfrm>
          <a:prstGeom prst="rect">
            <a:avLst/>
          </a:prstGeom>
          <a:noFill/>
        </p:spPr>
        <p:txBody>
          <a:bodyPr wrap="none" anchor="ctr">
            <a:spAutoFit/>
          </a:bodyPr>
          <a:lstStyle/>
          <a:p>
            <a:pPr>
              <a:defRPr sz="1800">
                <a:solidFill>
                  <a:srgbClr val="2D3741"/>
                </a:solidFill>
                <a:latin typeface="Aptos"/>
              </a:defRPr>
            </a:pPr>
            <a:r>
              <a:rPr sz="2000" dirty="0"/>
              <a:t>Connects prevention with sustainable healthcare.</a:t>
            </a:r>
          </a:p>
        </p:txBody>
      </p:sp>
      <p:sp>
        <p:nvSpPr>
          <p:cNvPr id="20" name="Rectangle 19"/>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685800"/>
          </a:xfrm>
          <a:prstGeom prst="rect">
            <a:avLst/>
          </a:prstGeom>
          <a:noFill/>
        </p:spPr>
        <p:txBody>
          <a:bodyPr wrap="none">
            <a:spAutoFit/>
          </a:bodyPr>
          <a:lstStyle/>
          <a:p>
            <a:pPr>
              <a:defRPr sz="2800" b="1">
                <a:solidFill>
                  <a:srgbClr val="182739"/>
                </a:solidFill>
                <a:latin typeface="Aptos Display"/>
              </a:defRPr>
            </a:pPr>
            <a:r>
              <a:rPr dirty="0"/>
              <a:t>Case Study Evaluation Using the Health Belief Model</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712601"/>
            <a:ext cx="4007315" cy="707886"/>
          </a:xfrm>
          <a:prstGeom prst="rect">
            <a:avLst/>
          </a:prstGeom>
          <a:noFill/>
        </p:spPr>
        <p:txBody>
          <a:bodyPr wrap="none" anchor="ctr">
            <a:spAutoFit/>
          </a:bodyPr>
          <a:lstStyle/>
          <a:p>
            <a:pPr>
              <a:defRPr sz="1800">
                <a:solidFill>
                  <a:srgbClr val="2D3741"/>
                </a:solidFill>
                <a:latin typeface="Aptos"/>
              </a:defRPr>
            </a:pPr>
            <a:r>
              <a:rPr sz="2000" dirty="0"/>
              <a:t>Behavior is affected by perceived </a:t>
            </a:r>
            <a:endParaRPr lang="en-GB" sz="2000" dirty="0"/>
          </a:p>
          <a:p>
            <a:pPr>
              <a:defRPr sz="1800">
                <a:solidFill>
                  <a:srgbClr val="2D3741"/>
                </a:solidFill>
                <a:latin typeface="Aptos"/>
              </a:defRPr>
            </a:pPr>
            <a:r>
              <a:rPr sz="2000" dirty="0"/>
              <a:t>susceptibility.</a:t>
            </a:r>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54480" y="3000345"/>
            <a:ext cx="5023555" cy="400110"/>
          </a:xfrm>
          <a:prstGeom prst="rect">
            <a:avLst/>
          </a:prstGeom>
          <a:noFill/>
        </p:spPr>
        <p:txBody>
          <a:bodyPr wrap="none" anchor="ctr">
            <a:spAutoFit/>
          </a:bodyPr>
          <a:lstStyle/>
          <a:p>
            <a:pPr>
              <a:defRPr sz="1800">
                <a:solidFill>
                  <a:srgbClr val="2D3741"/>
                </a:solidFill>
                <a:latin typeface="Aptos"/>
              </a:defRPr>
            </a:pPr>
            <a:r>
              <a:rPr sz="2000" dirty="0"/>
              <a:t>Perceived severity can influence motivation.</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3980313"/>
            <a:ext cx="3951338" cy="707886"/>
          </a:xfrm>
          <a:prstGeom prst="rect">
            <a:avLst/>
          </a:prstGeom>
          <a:noFill/>
        </p:spPr>
        <p:txBody>
          <a:bodyPr wrap="none" anchor="ctr">
            <a:spAutoFit/>
          </a:bodyPr>
          <a:lstStyle/>
          <a:p>
            <a:pPr>
              <a:defRPr sz="1800">
                <a:solidFill>
                  <a:srgbClr val="2D3741"/>
                </a:solidFill>
                <a:latin typeface="Aptos"/>
              </a:defRPr>
            </a:pPr>
            <a:r>
              <a:rPr sz="2000" dirty="0"/>
              <a:t>Perceived benefits can encourage </a:t>
            </a:r>
            <a:endParaRPr lang="en-GB" sz="2000" dirty="0"/>
          </a:p>
          <a:p>
            <a:pPr>
              <a:defRPr sz="1800">
                <a:solidFill>
                  <a:srgbClr val="2D3741"/>
                </a:solidFill>
                <a:latin typeface="Aptos"/>
              </a:defRPr>
            </a:pPr>
            <a:r>
              <a:rPr sz="2000" dirty="0"/>
              <a:t>participation.</a:t>
            </a:r>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114169"/>
            <a:ext cx="3536866" cy="707886"/>
          </a:xfrm>
          <a:prstGeom prst="rect">
            <a:avLst/>
          </a:prstGeom>
          <a:noFill/>
        </p:spPr>
        <p:txBody>
          <a:bodyPr wrap="none" anchor="ctr">
            <a:spAutoFit/>
          </a:bodyPr>
          <a:lstStyle/>
          <a:p>
            <a:pPr>
              <a:defRPr sz="1800">
                <a:solidFill>
                  <a:srgbClr val="2D3741"/>
                </a:solidFill>
                <a:latin typeface="Aptos"/>
              </a:defRPr>
            </a:pPr>
            <a:r>
              <a:rPr sz="2000" dirty="0"/>
              <a:t>Barriers can limit engagement</a:t>
            </a:r>
            <a:r>
              <a:rPr lang="en-GB" sz="2000" dirty="0"/>
              <a:t> </a:t>
            </a:r>
          </a:p>
          <a:p>
            <a:pPr>
              <a:defRPr sz="1800">
                <a:solidFill>
                  <a:srgbClr val="2D3741"/>
                </a:solidFill>
                <a:latin typeface="Aptos"/>
              </a:defRPr>
            </a:pPr>
            <a:r>
              <a:rPr lang="en-GB" sz="2000" dirty="0"/>
              <a:t>(Bower </a:t>
            </a:r>
            <a:r>
              <a:rPr lang="en-GB" sz="2000" i="1" dirty="0"/>
              <a:t>et al., </a:t>
            </a:r>
            <a:r>
              <a:rPr lang="en-GB" sz="2000" dirty="0"/>
              <a:t>2023).</a:t>
            </a:r>
            <a:endParaRPr sz="2000" dirty="0"/>
          </a:p>
        </p:txBody>
      </p:sp>
      <p:sp>
        <p:nvSpPr>
          <p:cNvPr id="20" name="Rectangle 19"/>
          <p:cNvSpPr/>
          <p:nvPr/>
        </p:nvSpPr>
        <p:spPr>
          <a:xfrm rot="10800000" flipV="1">
            <a:off x="9162288" y="6177611"/>
            <a:ext cx="2359152" cy="561516"/>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000" dirty="0">
                <a:solidFill>
                  <a:schemeClr val="tx1"/>
                </a:solidFill>
                <a:latin typeface="Aptos" panose="020B0004020202020204" pitchFamily="34" charset="0"/>
              </a:rPr>
              <a:t>(Giuseppe, 2020)</a:t>
            </a:r>
            <a:endParaRPr sz="2000" dirty="0">
              <a:solidFill>
                <a:schemeClr val="tx1"/>
              </a:solidFill>
              <a:latin typeface="Aptos" panose="020B0004020202020204" pitchFamily="34" charset="0"/>
            </a:endParaRPr>
          </a:p>
        </p:txBody>
      </p:sp>
      <p:pic>
        <p:nvPicPr>
          <p:cNvPr id="22" name="Picture 21">
            <a:extLst>
              <a:ext uri="{FF2B5EF4-FFF2-40B4-BE49-F238E27FC236}">
                <a16:creationId xmlns:a16="http://schemas.microsoft.com/office/drawing/2014/main" id="{96777D26-DB86-7997-587F-AD2BC8B58EE5}"/>
              </a:ext>
            </a:extLst>
          </p:cNvPr>
          <p:cNvPicPr>
            <a:picLocks noChangeAspect="1"/>
          </p:cNvPicPr>
          <p:nvPr/>
        </p:nvPicPr>
        <p:blipFill>
          <a:blip r:embed="rId3"/>
          <a:stretch>
            <a:fillRect/>
          </a:stretch>
        </p:blipFill>
        <p:spPr>
          <a:xfrm>
            <a:off x="6626352" y="1280160"/>
            <a:ext cx="5123688" cy="489745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685800"/>
          </a:xfrm>
          <a:prstGeom prst="rect">
            <a:avLst/>
          </a:prstGeom>
          <a:noFill/>
        </p:spPr>
        <p:txBody>
          <a:bodyPr wrap="none">
            <a:spAutoFit/>
          </a:bodyPr>
          <a:lstStyle/>
          <a:p>
            <a:pPr>
              <a:defRPr sz="2800" b="1">
                <a:solidFill>
                  <a:srgbClr val="182739"/>
                </a:solidFill>
                <a:latin typeface="Aptos Display"/>
              </a:defRPr>
            </a:pPr>
            <a:r>
              <a:rPr dirty="0"/>
              <a:t>Equity, Access and Health Inequalities</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866489"/>
            <a:ext cx="5184111" cy="400110"/>
          </a:xfrm>
          <a:prstGeom prst="rect">
            <a:avLst/>
          </a:prstGeom>
          <a:noFill/>
        </p:spPr>
        <p:txBody>
          <a:bodyPr wrap="none" anchor="ctr">
            <a:spAutoFit/>
          </a:bodyPr>
          <a:lstStyle/>
          <a:p>
            <a:pPr>
              <a:defRPr sz="1800">
                <a:solidFill>
                  <a:srgbClr val="2D3741"/>
                </a:solidFill>
                <a:latin typeface="Aptos"/>
              </a:defRPr>
            </a:pPr>
            <a:r>
              <a:rPr sz="2000" dirty="0"/>
              <a:t>Health inequalities remain a major challenge.</a:t>
            </a:r>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54480" y="3000345"/>
            <a:ext cx="5078698" cy="400110"/>
          </a:xfrm>
          <a:prstGeom prst="rect">
            <a:avLst/>
          </a:prstGeom>
          <a:noFill/>
        </p:spPr>
        <p:txBody>
          <a:bodyPr wrap="none" anchor="ctr">
            <a:spAutoFit/>
          </a:bodyPr>
          <a:lstStyle/>
          <a:p>
            <a:pPr>
              <a:defRPr sz="1800">
                <a:solidFill>
                  <a:srgbClr val="2D3741"/>
                </a:solidFill>
                <a:latin typeface="Aptos"/>
              </a:defRPr>
            </a:pPr>
            <a:r>
              <a:rPr sz="2000" dirty="0"/>
              <a:t>Deprivation is connected with poorer health.</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4134201"/>
            <a:ext cx="4705455" cy="400110"/>
          </a:xfrm>
          <a:prstGeom prst="rect">
            <a:avLst/>
          </a:prstGeom>
          <a:noFill/>
        </p:spPr>
        <p:txBody>
          <a:bodyPr wrap="none" anchor="ctr">
            <a:spAutoFit/>
          </a:bodyPr>
          <a:lstStyle/>
          <a:p>
            <a:pPr>
              <a:defRPr sz="1800">
                <a:solidFill>
                  <a:srgbClr val="2D3741"/>
                </a:solidFill>
                <a:latin typeface="Aptos"/>
              </a:defRPr>
            </a:pPr>
            <a:r>
              <a:rPr sz="2000" dirty="0"/>
              <a:t>Digital exclusion creates access barriers.</a:t>
            </a:r>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268057"/>
            <a:ext cx="7815601" cy="400110"/>
          </a:xfrm>
          <a:prstGeom prst="rect">
            <a:avLst/>
          </a:prstGeom>
          <a:noFill/>
        </p:spPr>
        <p:txBody>
          <a:bodyPr wrap="none" anchor="ctr">
            <a:spAutoFit/>
          </a:bodyPr>
          <a:lstStyle/>
          <a:p>
            <a:pPr>
              <a:defRPr sz="1800">
                <a:solidFill>
                  <a:srgbClr val="2D3741"/>
                </a:solidFill>
                <a:latin typeface="Aptos"/>
              </a:defRPr>
            </a:pPr>
            <a:r>
              <a:rPr sz="2000" dirty="0"/>
              <a:t>Targeted interventions can support equity</a:t>
            </a:r>
            <a:r>
              <a:rPr lang="en-GB" sz="2000" dirty="0"/>
              <a:t> (</a:t>
            </a:r>
            <a:r>
              <a:rPr lang="en-GB" sz="2000" dirty="0" err="1"/>
              <a:t>Parbery</a:t>
            </a:r>
            <a:r>
              <a:rPr lang="en-GB" sz="2000" dirty="0"/>
              <a:t>-Clark </a:t>
            </a:r>
            <a:r>
              <a:rPr lang="en-GB" sz="2000" i="1" dirty="0"/>
              <a:t>et al.,</a:t>
            </a:r>
            <a:r>
              <a:rPr lang="en-GB" sz="2000" dirty="0"/>
              <a:t> 2024).</a:t>
            </a:r>
            <a:endParaRPr sz="2000" dirty="0"/>
          </a:p>
        </p:txBody>
      </p:sp>
      <p:sp>
        <p:nvSpPr>
          <p:cNvPr id="20" name="Rectangle 19"/>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0881360" cy="685800"/>
          </a:xfrm>
          <a:prstGeom prst="rect">
            <a:avLst/>
          </a:prstGeom>
          <a:noFill/>
        </p:spPr>
        <p:txBody>
          <a:bodyPr wrap="none">
            <a:spAutoFit/>
          </a:bodyPr>
          <a:lstStyle/>
          <a:p>
            <a:pPr>
              <a:defRPr sz="2800" b="1">
                <a:solidFill>
                  <a:srgbClr val="182739"/>
                </a:solidFill>
                <a:latin typeface="Aptos Display"/>
              </a:defRPr>
            </a:pPr>
            <a:r>
              <a:rPr dirty="0"/>
              <a:t>Critical Evaluation: Strengths, Limitations and Barriers</a:t>
            </a:r>
          </a:p>
        </p:txBody>
      </p:sp>
      <p:sp>
        <p:nvSpPr>
          <p:cNvPr id="4" name="Rounded Rectangle 3"/>
          <p:cNvSpPr/>
          <p:nvPr/>
        </p:nvSpPr>
        <p:spPr>
          <a:xfrm>
            <a:off x="731520" y="1600200"/>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Oval 4"/>
          <p:cNvSpPr/>
          <p:nvPr/>
        </p:nvSpPr>
        <p:spPr>
          <a:xfrm>
            <a:off x="941832" y="1801368"/>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41832" y="1805940"/>
            <a:ext cx="438912" cy="411480"/>
          </a:xfrm>
          <a:prstGeom prst="rect">
            <a:avLst/>
          </a:prstGeom>
          <a:noFill/>
        </p:spPr>
        <p:txBody>
          <a:bodyPr wrap="none">
            <a:spAutoFit/>
          </a:bodyPr>
          <a:lstStyle/>
          <a:p>
            <a:pPr algn="ctr">
              <a:defRPr sz="1200" b="1">
                <a:solidFill>
                  <a:srgbClr val="FFFFFF"/>
                </a:solidFill>
                <a:latin typeface="Aptos"/>
              </a:defRPr>
            </a:pPr>
            <a:r>
              <a:t>1</a:t>
            </a:r>
          </a:p>
        </p:txBody>
      </p:sp>
      <p:sp>
        <p:nvSpPr>
          <p:cNvPr id="7" name="TextBox 6"/>
          <p:cNvSpPr txBox="1"/>
          <p:nvPr/>
        </p:nvSpPr>
        <p:spPr>
          <a:xfrm>
            <a:off x="1554480" y="1866489"/>
            <a:ext cx="7820795" cy="400110"/>
          </a:xfrm>
          <a:prstGeom prst="rect">
            <a:avLst/>
          </a:prstGeom>
          <a:noFill/>
        </p:spPr>
        <p:txBody>
          <a:bodyPr wrap="none" anchor="ctr">
            <a:spAutoFit/>
          </a:bodyPr>
          <a:lstStyle/>
          <a:p>
            <a:pPr>
              <a:defRPr sz="1800">
                <a:solidFill>
                  <a:srgbClr val="2D3741"/>
                </a:solidFill>
                <a:latin typeface="Aptos"/>
              </a:defRPr>
            </a:pPr>
            <a:r>
              <a:rPr sz="2000" dirty="0"/>
              <a:t>Holistic models broaden understanding of health</a:t>
            </a:r>
            <a:r>
              <a:rPr lang="en-GB" sz="2000" dirty="0"/>
              <a:t> (Bower </a:t>
            </a:r>
            <a:r>
              <a:rPr lang="en-GB" sz="2000" i="1" dirty="0"/>
              <a:t>et al., </a:t>
            </a:r>
            <a:r>
              <a:rPr lang="en-GB" sz="2000" dirty="0"/>
              <a:t>2023).</a:t>
            </a:r>
            <a:endParaRPr sz="2000" dirty="0"/>
          </a:p>
        </p:txBody>
      </p:sp>
      <p:sp>
        <p:nvSpPr>
          <p:cNvPr id="8" name="Rounded Rectangle 7"/>
          <p:cNvSpPr/>
          <p:nvPr/>
        </p:nvSpPr>
        <p:spPr>
          <a:xfrm>
            <a:off x="731520" y="2734056"/>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Oval 8"/>
          <p:cNvSpPr/>
          <p:nvPr/>
        </p:nvSpPr>
        <p:spPr>
          <a:xfrm>
            <a:off x="941832" y="2935224"/>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41832" y="2939796"/>
            <a:ext cx="438912" cy="411480"/>
          </a:xfrm>
          <a:prstGeom prst="rect">
            <a:avLst/>
          </a:prstGeom>
          <a:noFill/>
        </p:spPr>
        <p:txBody>
          <a:bodyPr wrap="none">
            <a:spAutoFit/>
          </a:bodyPr>
          <a:lstStyle/>
          <a:p>
            <a:pPr algn="ctr">
              <a:defRPr sz="1200" b="1">
                <a:solidFill>
                  <a:srgbClr val="FFFFFF"/>
                </a:solidFill>
                <a:latin typeface="Aptos"/>
              </a:defRPr>
            </a:pPr>
            <a:r>
              <a:t>2</a:t>
            </a:r>
          </a:p>
        </p:txBody>
      </p:sp>
      <p:sp>
        <p:nvSpPr>
          <p:cNvPr id="11" name="TextBox 10"/>
          <p:cNvSpPr txBox="1"/>
          <p:nvPr/>
        </p:nvSpPr>
        <p:spPr>
          <a:xfrm>
            <a:off x="1554480" y="3000345"/>
            <a:ext cx="4196277" cy="400110"/>
          </a:xfrm>
          <a:prstGeom prst="rect">
            <a:avLst/>
          </a:prstGeom>
          <a:noFill/>
        </p:spPr>
        <p:txBody>
          <a:bodyPr wrap="none" anchor="ctr">
            <a:spAutoFit/>
          </a:bodyPr>
          <a:lstStyle/>
          <a:p>
            <a:pPr>
              <a:defRPr sz="1800">
                <a:solidFill>
                  <a:srgbClr val="2D3741"/>
                </a:solidFill>
                <a:latin typeface="Aptos"/>
              </a:defRPr>
            </a:pPr>
            <a:r>
              <a:rPr sz="2000" dirty="0"/>
              <a:t>Integrated care supports prevention.</a:t>
            </a:r>
          </a:p>
        </p:txBody>
      </p:sp>
      <p:sp>
        <p:nvSpPr>
          <p:cNvPr id="12" name="Rounded Rectangle 11"/>
          <p:cNvSpPr/>
          <p:nvPr/>
        </p:nvSpPr>
        <p:spPr>
          <a:xfrm>
            <a:off x="731520" y="3867912"/>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Oval 12"/>
          <p:cNvSpPr/>
          <p:nvPr/>
        </p:nvSpPr>
        <p:spPr>
          <a:xfrm>
            <a:off x="941832" y="4069080"/>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41832" y="4073652"/>
            <a:ext cx="438912" cy="411480"/>
          </a:xfrm>
          <a:prstGeom prst="rect">
            <a:avLst/>
          </a:prstGeom>
          <a:noFill/>
        </p:spPr>
        <p:txBody>
          <a:bodyPr wrap="none">
            <a:spAutoFit/>
          </a:bodyPr>
          <a:lstStyle/>
          <a:p>
            <a:pPr algn="ctr">
              <a:defRPr sz="1200" b="1">
                <a:solidFill>
                  <a:srgbClr val="FFFFFF"/>
                </a:solidFill>
                <a:latin typeface="Aptos"/>
              </a:defRPr>
            </a:pPr>
            <a:r>
              <a:t>3</a:t>
            </a:r>
          </a:p>
        </p:txBody>
      </p:sp>
      <p:sp>
        <p:nvSpPr>
          <p:cNvPr id="15" name="TextBox 14"/>
          <p:cNvSpPr txBox="1"/>
          <p:nvPr/>
        </p:nvSpPr>
        <p:spPr>
          <a:xfrm>
            <a:off x="1554480" y="4134201"/>
            <a:ext cx="4601773" cy="400110"/>
          </a:xfrm>
          <a:prstGeom prst="rect">
            <a:avLst/>
          </a:prstGeom>
          <a:noFill/>
        </p:spPr>
        <p:txBody>
          <a:bodyPr wrap="none" anchor="ctr">
            <a:spAutoFit/>
          </a:bodyPr>
          <a:lstStyle/>
          <a:p>
            <a:pPr>
              <a:defRPr sz="1800">
                <a:solidFill>
                  <a:srgbClr val="2D3741"/>
                </a:solidFill>
                <a:latin typeface="Aptos"/>
              </a:defRPr>
            </a:pPr>
            <a:r>
              <a:rPr sz="2000" dirty="0"/>
              <a:t>Digital innovation can improve flexibility.</a:t>
            </a:r>
          </a:p>
        </p:txBody>
      </p:sp>
      <p:sp>
        <p:nvSpPr>
          <p:cNvPr id="16" name="Rounded Rectangle 15"/>
          <p:cNvSpPr/>
          <p:nvPr/>
        </p:nvSpPr>
        <p:spPr>
          <a:xfrm>
            <a:off x="731520" y="5001768"/>
            <a:ext cx="10698480" cy="932688"/>
          </a:xfrm>
          <a:prstGeom prst="roundRect">
            <a:avLst/>
          </a:prstGeom>
          <a:solidFill>
            <a:srgbClr val="F4F8F8"/>
          </a:solidFill>
          <a:ln>
            <a:solidFill>
              <a:srgbClr val="DCE8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41832" y="5202936"/>
            <a:ext cx="438912" cy="438912"/>
          </a:xfrm>
          <a:prstGeom prst="ellipse">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41832" y="5207508"/>
            <a:ext cx="438912" cy="411480"/>
          </a:xfrm>
          <a:prstGeom prst="rect">
            <a:avLst/>
          </a:prstGeom>
          <a:noFill/>
        </p:spPr>
        <p:txBody>
          <a:bodyPr wrap="none">
            <a:spAutoFit/>
          </a:bodyPr>
          <a:lstStyle/>
          <a:p>
            <a:pPr algn="ctr">
              <a:defRPr sz="1200" b="1">
                <a:solidFill>
                  <a:srgbClr val="FFFFFF"/>
                </a:solidFill>
                <a:latin typeface="Aptos"/>
              </a:defRPr>
            </a:pPr>
            <a:r>
              <a:t>4</a:t>
            </a:r>
          </a:p>
        </p:txBody>
      </p:sp>
      <p:sp>
        <p:nvSpPr>
          <p:cNvPr id="19" name="TextBox 18"/>
          <p:cNvSpPr txBox="1"/>
          <p:nvPr/>
        </p:nvSpPr>
        <p:spPr>
          <a:xfrm>
            <a:off x="1554480" y="5268057"/>
            <a:ext cx="5957208" cy="400110"/>
          </a:xfrm>
          <a:prstGeom prst="rect">
            <a:avLst/>
          </a:prstGeom>
          <a:noFill/>
        </p:spPr>
        <p:txBody>
          <a:bodyPr wrap="none" anchor="ctr">
            <a:spAutoFit/>
          </a:bodyPr>
          <a:lstStyle/>
          <a:p>
            <a:pPr>
              <a:defRPr sz="1800">
                <a:solidFill>
                  <a:srgbClr val="2D3741"/>
                </a:solidFill>
                <a:latin typeface="Aptos"/>
              </a:defRPr>
            </a:pPr>
            <a:r>
              <a:rPr sz="2000" dirty="0"/>
              <a:t>Resources and inequality constrain implementation.</a:t>
            </a:r>
          </a:p>
        </p:txBody>
      </p:sp>
      <p:sp>
        <p:nvSpPr>
          <p:cNvPr id="20" name="Rectangle 19"/>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84048"/>
            <a:ext cx="1925527" cy="523220"/>
          </a:xfrm>
          <a:prstGeom prst="rect">
            <a:avLst/>
          </a:prstGeom>
          <a:noFill/>
        </p:spPr>
        <p:txBody>
          <a:bodyPr wrap="none">
            <a:spAutoFit/>
          </a:bodyPr>
          <a:lstStyle/>
          <a:p>
            <a:pPr>
              <a:defRPr sz="2800" b="1">
                <a:solidFill>
                  <a:srgbClr val="182739"/>
                </a:solidFill>
                <a:latin typeface="Aptos Display"/>
              </a:defRPr>
            </a:pPr>
            <a:r>
              <a:rPr dirty="0"/>
              <a:t>Conclusion</a:t>
            </a:r>
          </a:p>
        </p:txBody>
      </p:sp>
      <p:sp>
        <p:nvSpPr>
          <p:cNvPr id="20" name="Rectangle 19"/>
          <p:cNvSpPr/>
          <p:nvPr/>
        </p:nvSpPr>
        <p:spPr>
          <a:xfrm>
            <a:off x="786384" y="2209472"/>
            <a:ext cx="10735056" cy="3002608"/>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a:extLst>
              <a:ext uri="{FF2B5EF4-FFF2-40B4-BE49-F238E27FC236}">
                <a16:creationId xmlns:a16="http://schemas.microsoft.com/office/drawing/2014/main" id="{A1D7D48E-668C-B21A-BA07-B71A1F9CF0C0}"/>
              </a:ext>
            </a:extLst>
          </p:cNvPr>
          <p:cNvSpPr txBox="1"/>
          <p:nvPr/>
        </p:nvSpPr>
        <p:spPr>
          <a:xfrm>
            <a:off x="786384" y="1554480"/>
            <a:ext cx="10735056" cy="4293483"/>
          </a:xfrm>
          <a:prstGeom prst="rect">
            <a:avLst/>
          </a:prstGeom>
          <a:noFill/>
        </p:spPr>
        <p:txBody>
          <a:bodyPr wrap="square" rtlCol="0">
            <a:spAutoFit/>
          </a:bodyPr>
          <a:lstStyle/>
          <a:p>
            <a:pPr algn="just"/>
            <a:endParaRPr lang="en-US" sz="2400" dirty="0"/>
          </a:p>
          <a:p>
            <a:pPr algn="just"/>
            <a:endParaRPr lang="en-US" sz="2400" dirty="0"/>
          </a:p>
          <a:p>
            <a:pPr algn="just">
              <a:lnSpc>
                <a:spcPct val="150000"/>
              </a:lnSpc>
            </a:pPr>
            <a:endParaRPr lang="en-US" dirty="0"/>
          </a:p>
          <a:p>
            <a:pPr algn="just">
              <a:lnSpc>
                <a:spcPct val="150000"/>
              </a:lnSpc>
            </a:pPr>
            <a:r>
              <a:rPr lang="en-US" sz="2000" dirty="0">
                <a:latin typeface="Aptos" panose="020B0004020202020204" pitchFamily="34" charset="0"/>
              </a:rPr>
              <a:t>The SDGs support integrated, equitable and sustainable health and social care by promoting prevention, coordinated care and fair access to services. Schemes such as the NHS Diabetes Prevention </a:t>
            </a:r>
            <a:r>
              <a:rPr lang="en-US" sz="2000" dirty="0" err="1">
                <a:latin typeface="Aptos" panose="020B0004020202020204" pitchFamily="34" charset="0"/>
              </a:rPr>
              <a:t>Programme</a:t>
            </a:r>
            <a:r>
              <a:rPr lang="en-US" sz="2000" dirty="0">
                <a:latin typeface="Aptos" panose="020B0004020202020204" pitchFamily="34" charset="0"/>
              </a:rPr>
              <a:t> demonstrate these principles, but inequalities and barriers can affect participation. Achieving the SDGs requires continued collaboration, resources and targeted support for disadvantaged communities.</a:t>
            </a:r>
          </a:p>
          <a:p>
            <a:pPr algn="just">
              <a:lnSpc>
                <a:spcPct val="150000"/>
              </a:lnSpc>
            </a:pPr>
            <a:endParaRPr lang="en-US" sz="2000" dirty="0">
              <a:latin typeface="Aptos" panose="020B0004020202020204" pitchFamily="34" charset="0"/>
            </a:endParaRPr>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38912" y="73152"/>
            <a:ext cx="11082528" cy="523220"/>
          </a:xfrm>
          <a:prstGeom prst="rect">
            <a:avLst/>
          </a:prstGeom>
          <a:noFill/>
        </p:spPr>
        <p:txBody>
          <a:bodyPr wrap="square">
            <a:spAutoFit/>
          </a:bodyPr>
          <a:lstStyle/>
          <a:p>
            <a:pPr>
              <a:defRPr sz="2800" b="1">
                <a:solidFill>
                  <a:srgbClr val="182739"/>
                </a:solidFill>
                <a:latin typeface="Aptos Display"/>
              </a:defRPr>
            </a:pPr>
            <a:r>
              <a:rPr dirty="0"/>
              <a:t>References</a:t>
            </a:r>
          </a:p>
        </p:txBody>
      </p:sp>
      <p:sp>
        <p:nvSpPr>
          <p:cNvPr id="5" name="TextBox 4"/>
          <p:cNvSpPr txBox="1"/>
          <p:nvPr/>
        </p:nvSpPr>
        <p:spPr>
          <a:xfrm>
            <a:off x="201168" y="596372"/>
            <a:ext cx="11800332" cy="6386364"/>
          </a:xfrm>
          <a:prstGeom prst="rect">
            <a:avLst/>
          </a:prstGeom>
          <a:noFill/>
        </p:spPr>
        <p:txBody>
          <a:bodyPr wrap="square">
            <a:spAutoFit/>
          </a:bodyPr>
          <a:lstStyle/>
          <a:p>
            <a:r>
              <a:rPr lang="en-GB" sz="1600" dirty="0">
                <a:latin typeface="Aptos" panose="020B0004020202020204" pitchFamily="34" charset="0"/>
              </a:rPr>
              <a:t>ACT Government (n.d.) </a:t>
            </a:r>
            <a:r>
              <a:rPr lang="en-GB" sz="1600" i="1" dirty="0">
                <a:latin typeface="Aptos" panose="020B0004020202020204" pitchFamily="34" charset="0"/>
              </a:rPr>
              <a:t>Twelve domains of the ACT Wellbeing Framework</a:t>
            </a:r>
            <a:r>
              <a:rPr lang="en-GB" sz="1600" dirty="0">
                <a:latin typeface="Aptos" panose="020B0004020202020204" pitchFamily="34" charset="0"/>
              </a:rPr>
              <a:t> [image]. Available at: </a:t>
            </a:r>
            <a:r>
              <a:rPr lang="en-GB" sz="1600" u="sng" dirty="0">
                <a:latin typeface="Aptos" panose="020B0004020202020204" pitchFamily="34" charset="0"/>
                <a:hlinkClick r:id="rId3"/>
              </a:rPr>
              <a:t>https://www.treasury.act.gov.au/capital-framework/prove/business-case/strategic-and-policy-alignment</a:t>
            </a:r>
            <a:r>
              <a:rPr lang="en-GB" sz="1600" dirty="0">
                <a:latin typeface="Aptos" panose="020B0004020202020204" pitchFamily="34" charset="0"/>
              </a:rPr>
              <a:t> (Accessed: 11 October 2026).</a:t>
            </a:r>
          </a:p>
          <a:p>
            <a:r>
              <a:rPr lang="en-GB" sz="1600" dirty="0">
                <a:latin typeface="Aptos" panose="020B0004020202020204" pitchFamily="34" charset="0"/>
              </a:rPr>
              <a:t>Bolton, D. (2023) ‘A revitalised biopsychosocial model: core theory, research paradigms, and clinical implications’, </a:t>
            </a:r>
            <a:r>
              <a:rPr lang="en-GB" sz="1600" i="1" dirty="0">
                <a:latin typeface="Aptos" panose="020B0004020202020204" pitchFamily="34" charset="0"/>
              </a:rPr>
              <a:t>Psychological Medicine</a:t>
            </a:r>
            <a:r>
              <a:rPr lang="en-GB" sz="1600" dirty="0">
                <a:latin typeface="Aptos" panose="020B0004020202020204" pitchFamily="34" charset="0"/>
              </a:rPr>
              <a:t>, 53(16), pp. 7504–7511. Available at: </a:t>
            </a:r>
            <a:r>
              <a:rPr lang="en-GB" sz="1600" u="sng" dirty="0">
                <a:latin typeface="Aptos" panose="020B0004020202020204" pitchFamily="34" charset="0"/>
                <a:hlinkClick r:id="rId4"/>
              </a:rPr>
              <a:t>https://doi.org/10.1017/S0033291723002660</a:t>
            </a:r>
            <a:r>
              <a:rPr lang="en-GB" sz="1600" dirty="0">
                <a:latin typeface="Aptos" panose="020B0004020202020204" pitchFamily="34" charset="0"/>
              </a:rPr>
              <a:t>.</a:t>
            </a:r>
          </a:p>
          <a:p>
            <a:r>
              <a:rPr lang="en-GB" sz="1600" dirty="0">
                <a:latin typeface="Aptos" panose="020B0004020202020204" pitchFamily="34" charset="0"/>
              </a:rPr>
              <a:t>Bower, P., </a:t>
            </a:r>
            <a:r>
              <a:rPr lang="en-GB" sz="1600" dirty="0" err="1">
                <a:latin typeface="Aptos" panose="020B0004020202020204" pitchFamily="34" charset="0"/>
              </a:rPr>
              <a:t>Soiland</a:t>
            </a:r>
            <a:r>
              <a:rPr lang="en-GB" sz="1600" dirty="0">
                <a:latin typeface="Aptos" panose="020B0004020202020204" pitchFamily="34" charset="0"/>
              </a:rPr>
              <a:t>-Reyes, C., Heller, S., Wilson, P., Cotterill, S., French, D. and Sutton, M. (2023) ‘Diabetes prevention at scale: narrative review of findings and lessons from the DIPLOMA evaluation of the NHS Diabetes Prevention Programme in England’, </a:t>
            </a:r>
            <a:r>
              <a:rPr lang="en-GB" sz="1600" i="1" dirty="0">
                <a:latin typeface="Aptos" panose="020B0004020202020204" pitchFamily="34" charset="0"/>
              </a:rPr>
              <a:t>Diabetic Medicine</a:t>
            </a:r>
            <a:r>
              <a:rPr lang="en-GB" sz="1600" dirty="0">
                <a:latin typeface="Aptos" panose="020B0004020202020204" pitchFamily="34" charset="0"/>
              </a:rPr>
              <a:t>, 40(11), article e15209. Available at: </a:t>
            </a:r>
            <a:r>
              <a:rPr lang="en-GB" sz="1600" u="sng" dirty="0">
                <a:latin typeface="Aptos" panose="020B0004020202020204" pitchFamily="34" charset="0"/>
                <a:hlinkClick r:id="rId5"/>
              </a:rPr>
              <a:t>https://doi.org/10.1111/dme.15209</a:t>
            </a:r>
            <a:r>
              <a:rPr lang="en-GB" sz="1600" dirty="0">
                <a:latin typeface="Aptos" panose="020B0004020202020204" pitchFamily="34" charset="0"/>
              </a:rPr>
              <a:t>.</a:t>
            </a:r>
          </a:p>
          <a:p>
            <a:r>
              <a:rPr lang="en-GB" sz="1600" dirty="0">
                <a:latin typeface="Aptos" panose="020B0004020202020204" pitchFamily="34" charset="0"/>
              </a:rPr>
              <a:t>Department of Health and Social Care (2025) </a:t>
            </a:r>
            <a:r>
              <a:rPr lang="en-GB" sz="1600" i="1" dirty="0">
                <a:latin typeface="Aptos" panose="020B0004020202020204" pitchFamily="34" charset="0"/>
              </a:rPr>
              <a:t>Fit for the future: 10 Year Health Plan for England</a:t>
            </a:r>
            <a:r>
              <a:rPr lang="en-GB" sz="1600" dirty="0">
                <a:latin typeface="Aptos" panose="020B0004020202020204" pitchFamily="34" charset="0"/>
              </a:rPr>
              <a:t>. Available at: </a:t>
            </a:r>
            <a:r>
              <a:rPr lang="en-GB" sz="1600" u="sng" dirty="0">
                <a:latin typeface="Aptos" panose="020B0004020202020204" pitchFamily="34" charset="0"/>
                <a:hlinkClick r:id="rId6"/>
              </a:rPr>
              <a:t>https://www.gov.uk/government/publications/10-year-health-plan-for-england-fit-for-the-future/fit-for-the-future-10-year-health-plan-for-england-accessible-version</a:t>
            </a:r>
            <a:r>
              <a:rPr lang="en-GB" sz="1600" dirty="0">
                <a:latin typeface="Aptos" panose="020B0004020202020204" pitchFamily="34" charset="0"/>
              </a:rPr>
              <a:t> (Accessed: 10 October 2026). </a:t>
            </a:r>
          </a:p>
          <a:p>
            <a:r>
              <a:rPr lang="en-GB" sz="1600" dirty="0">
                <a:latin typeface="Aptos" panose="020B0004020202020204" pitchFamily="34" charset="0"/>
              </a:rPr>
              <a:t>Diabetes UK (n.d.) </a:t>
            </a:r>
            <a:r>
              <a:rPr lang="en-GB" sz="1600" i="1" dirty="0">
                <a:latin typeface="Aptos" panose="020B0004020202020204" pitchFamily="34" charset="0"/>
              </a:rPr>
              <a:t>How many people in the UK have diabetes?</a:t>
            </a:r>
            <a:r>
              <a:rPr lang="en-GB" sz="1600" dirty="0">
                <a:latin typeface="Aptos" panose="020B0004020202020204" pitchFamily="34" charset="0"/>
              </a:rPr>
              <a:t> Available at: </a:t>
            </a:r>
            <a:r>
              <a:rPr lang="en-GB" sz="1600" u="sng" dirty="0">
                <a:latin typeface="Aptos" panose="020B0004020202020204" pitchFamily="34" charset="0"/>
                <a:hlinkClick r:id="rId7"/>
              </a:rPr>
              <a:t>https://www.diabetes.org.uk/about-us/about-the-charity/our-strategy/statistics</a:t>
            </a:r>
            <a:r>
              <a:rPr lang="en-GB" sz="1600" dirty="0">
                <a:latin typeface="Aptos" panose="020B0004020202020204" pitchFamily="34" charset="0"/>
              </a:rPr>
              <a:t> (Accessed: 14 October 2026).</a:t>
            </a:r>
          </a:p>
          <a:p>
            <a:r>
              <a:rPr lang="en-GB" sz="1600" dirty="0" err="1">
                <a:latin typeface="Aptos" panose="020B0004020202020204" pitchFamily="34" charset="0"/>
              </a:rPr>
              <a:t>Giuseppe_R</a:t>
            </a:r>
            <a:r>
              <a:rPr lang="en-GB" sz="1600" dirty="0">
                <a:latin typeface="Aptos" panose="020B0004020202020204" pitchFamily="34" charset="0"/>
              </a:rPr>
              <a:t> (2020) </a:t>
            </a:r>
            <a:r>
              <a:rPr lang="en-GB" sz="1600" i="1" dirty="0">
                <a:latin typeface="Aptos" panose="020B0004020202020204" pitchFamily="34" charset="0"/>
              </a:rPr>
              <a:t>Woman and man avatar with light bulb ladder</a:t>
            </a:r>
            <a:r>
              <a:rPr lang="en-GB" sz="1600" dirty="0">
                <a:latin typeface="Aptos" panose="020B0004020202020204" pitchFamily="34" charset="0"/>
              </a:rPr>
              <a:t> [vector image]. </a:t>
            </a:r>
            <a:r>
              <a:rPr lang="en-GB" sz="1600" dirty="0" err="1">
                <a:latin typeface="Aptos" panose="020B0004020202020204" pitchFamily="34" charset="0"/>
              </a:rPr>
              <a:t>VectorStock</a:t>
            </a:r>
            <a:r>
              <a:rPr lang="en-GB" sz="1600" dirty="0">
                <a:latin typeface="Aptos" panose="020B0004020202020204" pitchFamily="34" charset="0"/>
              </a:rPr>
              <a:t>. Available at: </a:t>
            </a:r>
            <a:r>
              <a:rPr lang="en-GB" sz="1600" u="sng" dirty="0">
                <a:latin typeface="Aptos" panose="020B0004020202020204" pitchFamily="34" charset="0"/>
                <a:hlinkClick r:id="rId8"/>
              </a:rPr>
              <a:t>https://www.vectorstock.com/royalty-free-vector/woman-and-man-avatar-with-light-bulb-ladder-vector-32033874</a:t>
            </a:r>
            <a:r>
              <a:rPr lang="en-GB" sz="1600" dirty="0">
                <a:latin typeface="Aptos" panose="020B0004020202020204" pitchFamily="34" charset="0"/>
              </a:rPr>
              <a:t> (Accessed: 11 October 2026).</a:t>
            </a:r>
          </a:p>
          <a:p>
            <a:r>
              <a:rPr lang="en-GB" sz="1600" dirty="0">
                <a:latin typeface="Aptos" panose="020B0004020202020204" pitchFamily="34" charset="0"/>
              </a:rPr>
              <a:t>Greer, S.L., Falkenbach, M., Siciliani, L., McKee, M., Wismar, M. and Figueras, J. (2022) ‘From Health in All Policies to Health for All Policies’, </a:t>
            </a:r>
            <a:r>
              <a:rPr lang="en-GB" sz="1600" i="1" dirty="0">
                <a:latin typeface="Aptos" panose="020B0004020202020204" pitchFamily="34" charset="0"/>
              </a:rPr>
              <a:t>The Lancet Public Health</a:t>
            </a:r>
            <a:r>
              <a:rPr lang="en-GB" sz="1600" dirty="0">
                <a:latin typeface="Aptos" panose="020B0004020202020204" pitchFamily="34" charset="0"/>
              </a:rPr>
              <a:t>, 7(8), pp. e718–e720. Available at: </a:t>
            </a:r>
            <a:r>
              <a:rPr lang="en-GB" sz="1600" u="sng" dirty="0">
                <a:latin typeface="Aptos" panose="020B0004020202020204" pitchFamily="34" charset="0"/>
                <a:hlinkClick r:id="rId9"/>
              </a:rPr>
              <a:t>https://doi.org/10.1016/S2468-2667(22)00155-4</a:t>
            </a:r>
            <a:r>
              <a:rPr lang="en-GB" sz="1600" dirty="0">
                <a:latin typeface="Aptos" panose="020B0004020202020204" pitchFamily="34" charset="0"/>
              </a:rPr>
              <a:t>.</a:t>
            </a:r>
          </a:p>
          <a:p>
            <a:r>
              <a:rPr lang="en-GB" sz="1600" i="1" dirty="0">
                <a:latin typeface="Aptos" panose="020B0004020202020204" pitchFamily="34" charset="0"/>
              </a:rPr>
              <a:t>Health and Care Act 2022</a:t>
            </a:r>
            <a:r>
              <a:rPr lang="en-GB" sz="1600" dirty="0">
                <a:latin typeface="Aptos" panose="020B0004020202020204" pitchFamily="34" charset="0"/>
              </a:rPr>
              <a:t>, c. 31. Available at: </a:t>
            </a:r>
            <a:r>
              <a:rPr lang="en-GB" sz="1600" u="sng" dirty="0">
                <a:latin typeface="Aptos" panose="020B0004020202020204" pitchFamily="34" charset="0"/>
                <a:hlinkClick r:id="rId10"/>
              </a:rPr>
              <a:t>https://www.legislation.gov.uk/ukpga/2022/31/contents</a:t>
            </a:r>
            <a:r>
              <a:rPr lang="en-GB" sz="1600" dirty="0">
                <a:latin typeface="Aptos" panose="020B0004020202020204" pitchFamily="34" charset="0"/>
              </a:rPr>
              <a:t> (Accessed: 11 October 2026).</a:t>
            </a:r>
          </a:p>
          <a:p>
            <a:r>
              <a:rPr lang="en-GB" sz="1600" dirty="0">
                <a:latin typeface="Aptos" panose="020B0004020202020204" pitchFamily="34" charset="0"/>
              </a:rPr>
              <a:t>NHS England (2019) </a:t>
            </a:r>
            <a:r>
              <a:rPr lang="en-GB" sz="1600" i="1" dirty="0">
                <a:latin typeface="Aptos" panose="020B0004020202020204" pitchFamily="34" charset="0"/>
              </a:rPr>
              <a:t>The NHS Long Term Plan</a:t>
            </a:r>
            <a:r>
              <a:rPr lang="en-GB" sz="1600" dirty="0">
                <a:latin typeface="Aptos" panose="020B0004020202020204" pitchFamily="34" charset="0"/>
              </a:rPr>
              <a:t>. Available at: </a:t>
            </a:r>
            <a:r>
              <a:rPr lang="en-GB" sz="1600" u="sng" dirty="0">
                <a:latin typeface="Aptos" panose="020B0004020202020204" pitchFamily="34" charset="0"/>
                <a:hlinkClick r:id="rId11"/>
              </a:rPr>
              <a:t>https://www.england.nhs.uk/commissioning/wp-content/uploads/2022/07/nhs-long-term-plan-version-1.2.pdf</a:t>
            </a:r>
            <a:r>
              <a:rPr lang="en-GB" sz="1600" dirty="0">
                <a:latin typeface="Aptos" panose="020B0004020202020204" pitchFamily="34" charset="0"/>
              </a:rPr>
              <a:t> (Accessed: 10 October 2026). </a:t>
            </a:r>
          </a:p>
          <a:p>
            <a:r>
              <a:rPr lang="en-GB" sz="1600" dirty="0">
                <a:latin typeface="Aptos" panose="020B0004020202020204" pitchFamily="34" charset="0"/>
              </a:rPr>
              <a:t>NHS England (n.d.) </a:t>
            </a:r>
            <a:r>
              <a:rPr lang="en-GB" sz="1600" i="1" dirty="0">
                <a:latin typeface="Aptos" panose="020B0004020202020204" pitchFamily="34" charset="0"/>
              </a:rPr>
              <a:t>NHS Diabetes Prevention Programme (NHS DPP)</a:t>
            </a:r>
            <a:r>
              <a:rPr lang="en-GB" sz="1600" dirty="0">
                <a:latin typeface="Aptos" panose="020B0004020202020204" pitchFamily="34" charset="0"/>
              </a:rPr>
              <a:t>. Available at: </a:t>
            </a:r>
            <a:r>
              <a:rPr lang="en-GB" sz="1600" u="sng" dirty="0">
                <a:latin typeface="Aptos" panose="020B0004020202020204" pitchFamily="34" charset="0"/>
                <a:hlinkClick r:id="rId12"/>
              </a:rPr>
              <a:t>https://www.england.nhs.uk/diabetes/diabetes-prevention/</a:t>
            </a:r>
            <a:r>
              <a:rPr lang="en-GB" sz="1600" dirty="0">
                <a:latin typeface="Aptos" panose="020B0004020202020204" pitchFamily="34" charset="0"/>
              </a:rPr>
              <a:t> (Accessed: 14 October 2026).</a:t>
            </a:r>
          </a:p>
          <a:p>
            <a:endParaRPr lang="en-GB" dirty="0">
              <a:latin typeface="Aptos" panose="020B0004020202020204" pitchFamily="34" charset="0"/>
            </a:endParaRPr>
          </a:p>
          <a:p>
            <a:endParaRPr lang="en-GB" sz="1200" dirty="0"/>
          </a:p>
          <a:p>
            <a:pPr>
              <a:spcAft>
                <a:spcPts val="700"/>
              </a:spcAft>
              <a:defRPr sz="1100">
                <a:solidFill>
                  <a:srgbClr val="2D3741"/>
                </a:solidFill>
                <a:latin typeface="Aptos"/>
              </a:defRPr>
            </a:pPr>
            <a:endParaRPr dirty="0"/>
          </a:p>
        </p:txBody>
      </p:sp>
      <p:sp>
        <p:nvSpPr>
          <p:cNvPr id="7" name="Rectangle 6"/>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A6A09543-83BC-D2F9-FB66-7A9B7B66603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0251EDE0-C522-864C-16CE-05C1AB58FEA9}"/>
              </a:ext>
            </a:extLst>
          </p:cNvPr>
          <p:cNvSpPr/>
          <p:nvPr/>
        </p:nvSpPr>
        <p:spPr>
          <a:xfrm>
            <a:off x="0" y="0"/>
            <a:ext cx="12191695" cy="146304"/>
          </a:xfrm>
          <a:prstGeom prst="rect">
            <a:avLst/>
          </a:prstGeom>
          <a:solidFill>
            <a:srgbClr val="1F828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id="{2604BB46-31C9-A71C-4C73-B73F4F5E0A28}"/>
              </a:ext>
            </a:extLst>
          </p:cNvPr>
          <p:cNvSpPr txBox="1"/>
          <p:nvPr/>
        </p:nvSpPr>
        <p:spPr>
          <a:xfrm>
            <a:off x="640080" y="384048"/>
            <a:ext cx="10881360" cy="685800"/>
          </a:xfrm>
          <a:prstGeom prst="rect">
            <a:avLst/>
          </a:prstGeom>
          <a:noFill/>
        </p:spPr>
        <p:txBody>
          <a:bodyPr wrap="none">
            <a:spAutoFit/>
          </a:bodyPr>
          <a:lstStyle/>
          <a:p>
            <a:pPr>
              <a:defRPr sz="2800" b="1">
                <a:solidFill>
                  <a:srgbClr val="182739"/>
                </a:solidFill>
                <a:latin typeface="Aptos Display"/>
              </a:defRPr>
            </a:pPr>
            <a:r>
              <a:t>References</a:t>
            </a:r>
          </a:p>
        </p:txBody>
      </p:sp>
      <p:sp>
        <p:nvSpPr>
          <p:cNvPr id="5" name="TextBox 4">
            <a:extLst>
              <a:ext uri="{FF2B5EF4-FFF2-40B4-BE49-F238E27FC236}">
                <a16:creationId xmlns:a16="http://schemas.microsoft.com/office/drawing/2014/main" id="{35FEF0D3-047A-E358-0011-C322416A701F}"/>
              </a:ext>
            </a:extLst>
          </p:cNvPr>
          <p:cNvSpPr txBox="1"/>
          <p:nvPr/>
        </p:nvSpPr>
        <p:spPr>
          <a:xfrm>
            <a:off x="457200" y="896112"/>
            <a:ext cx="11544300" cy="5678478"/>
          </a:xfrm>
          <a:prstGeom prst="rect">
            <a:avLst/>
          </a:prstGeom>
          <a:noFill/>
        </p:spPr>
        <p:txBody>
          <a:bodyPr wrap="square">
            <a:spAutoFit/>
          </a:bodyPr>
          <a:lstStyle/>
          <a:p>
            <a:r>
              <a:rPr lang="en-GB" sz="1600" dirty="0">
                <a:latin typeface="Aptos" panose="020B0004020202020204" pitchFamily="34" charset="0"/>
              </a:rPr>
              <a:t>Office for Health Improvement and Disparities (2026) </a:t>
            </a:r>
            <a:r>
              <a:rPr lang="en-GB" sz="1600" i="1" dirty="0">
                <a:latin typeface="Aptos" panose="020B0004020202020204" pitchFamily="34" charset="0"/>
              </a:rPr>
              <a:t>Public health profiles: diabetes—QOF prevalence, England, 2024/25</a:t>
            </a:r>
            <a:r>
              <a:rPr lang="en-GB" sz="1600" dirty="0">
                <a:latin typeface="Aptos" panose="020B0004020202020204" pitchFamily="34" charset="0"/>
              </a:rPr>
              <a:t>. Available at: </a:t>
            </a:r>
            <a:r>
              <a:rPr lang="en-GB" sz="1600" u="sng" dirty="0">
                <a:latin typeface="Aptos" panose="020B0004020202020204" pitchFamily="34" charset="0"/>
                <a:hlinkClick r:id="rId3"/>
              </a:rPr>
              <a:t>https://fingertips.phe.org.uk/profile/diabetes-ft/data</a:t>
            </a:r>
            <a:r>
              <a:rPr lang="en-GB" sz="1600" dirty="0">
                <a:latin typeface="Aptos" panose="020B0004020202020204" pitchFamily="34" charset="0"/>
              </a:rPr>
              <a:t> (Accessed: 14 October 2026).</a:t>
            </a:r>
          </a:p>
          <a:p>
            <a:r>
              <a:rPr lang="en-GB" sz="1600" dirty="0">
                <a:latin typeface="Aptos" panose="020B0004020202020204" pitchFamily="34" charset="0"/>
              </a:rPr>
              <a:t>Office for National Statistics (2025) </a:t>
            </a:r>
            <a:r>
              <a:rPr lang="en-GB" sz="1600" i="1" dirty="0">
                <a:latin typeface="Aptos" panose="020B0004020202020204" pitchFamily="34" charset="0"/>
              </a:rPr>
              <a:t>Personal well-being user guidance</a:t>
            </a:r>
            <a:r>
              <a:rPr lang="en-GB" sz="1600" dirty="0">
                <a:latin typeface="Aptos" panose="020B0004020202020204" pitchFamily="34" charset="0"/>
              </a:rPr>
              <a:t>. Available at: </a:t>
            </a:r>
            <a:r>
              <a:rPr lang="en-GB" sz="1600" u="sng" dirty="0">
                <a:latin typeface="Aptos" panose="020B0004020202020204" pitchFamily="34" charset="0"/>
                <a:hlinkClick r:id="rId4"/>
              </a:rPr>
              <a:t>https://www.ons.gov.uk/peoplepopulationandcommunity/wellbeing/methodologies/personalwellbeingsurveyuserguide</a:t>
            </a:r>
            <a:r>
              <a:rPr lang="en-GB" sz="1600" dirty="0">
                <a:latin typeface="Aptos" panose="020B0004020202020204" pitchFamily="34" charset="0"/>
              </a:rPr>
              <a:t> (Accessed: 11 October 2026).</a:t>
            </a:r>
          </a:p>
          <a:p>
            <a:r>
              <a:rPr lang="en-GB" sz="1600" dirty="0" err="1">
                <a:latin typeface="Aptos" panose="020B0004020202020204" pitchFamily="34" charset="0"/>
              </a:rPr>
              <a:t>Parbery</a:t>
            </a:r>
            <a:r>
              <a:rPr lang="en-GB" sz="1600" dirty="0">
                <a:latin typeface="Aptos" panose="020B0004020202020204" pitchFamily="34" charset="0"/>
              </a:rPr>
              <a:t>-Clark, C., McSweeney, L., Lally, J. and Sowden, S. (2024) ‘How can health systems approach reducing health inequalities? An in-depth qualitative case study in the UK’, </a:t>
            </a:r>
            <a:r>
              <a:rPr lang="en-GB" sz="1600" i="1" dirty="0">
                <a:latin typeface="Aptos" panose="020B0004020202020204" pitchFamily="34" charset="0"/>
              </a:rPr>
              <a:t>BMC Public Health</a:t>
            </a:r>
            <a:r>
              <a:rPr lang="en-GB" sz="1600" dirty="0">
                <a:latin typeface="Aptos" panose="020B0004020202020204" pitchFamily="34" charset="0"/>
              </a:rPr>
              <a:t>, 24, article 2168. Available at: </a:t>
            </a:r>
            <a:r>
              <a:rPr lang="en-GB" sz="1600" u="sng" dirty="0">
                <a:latin typeface="Aptos" panose="020B0004020202020204" pitchFamily="34" charset="0"/>
                <a:hlinkClick r:id="rId5"/>
              </a:rPr>
              <a:t>https://doi.org/10.1186/s12889-024-19531-5</a:t>
            </a:r>
            <a:r>
              <a:rPr lang="en-GB" sz="1600" dirty="0">
                <a:latin typeface="Aptos" panose="020B0004020202020204" pitchFamily="34" charset="0"/>
              </a:rPr>
              <a:t>.</a:t>
            </a:r>
          </a:p>
          <a:p>
            <a:r>
              <a:rPr lang="en-GB" sz="1600" dirty="0">
                <a:latin typeface="Aptos" panose="020B0004020202020204" pitchFamily="34" charset="0"/>
              </a:rPr>
              <a:t>Ueno, A., Dennis, C. and </a:t>
            </a:r>
            <a:r>
              <a:rPr lang="en-GB" sz="1600" dirty="0" err="1">
                <a:latin typeface="Aptos" panose="020B0004020202020204" pitchFamily="34" charset="0"/>
              </a:rPr>
              <a:t>Dafoulas</a:t>
            </a:r>
            <a:r>
              <a:rPr lang="en-GB" sz="1600" dirty="0">
                <a:latin typeface="Aptos" panose="020B0004020202020204" pitchFamily="34" charset="0"/>
              </a:rPr>
              <a:t>, G.A. (2023) ‘Digital exclusion and relative digital deprivation: exploring factors and moderators of internet non-use in the UK’, </a:t>
            </a:r>
            <a:r>
              <a:rPr lang="en-GB" sz="1600" i="1" dirty="0">
                <a:latin typeface="Aptos" panose="020B0004020202020204" pitchFamily="34" charset="0"/>
              </a:rPr>
              <a:t>Technological Forecasting and Social Change</a:t>
            </a:r>
            <a:r>
              <a:rPr lang="en-GB" sz="1600" dirty="0">
                <a:latin typeface="Aptos" panose="020B0004020202020204" pitchFamily="34" charset="0"/>
              </a:rPr>
              <a:t>, 197, article 122935. Available at: </a:t>
            </a:r>
            <a:r>
              <a:rPr lang="en-GB" sz="1600" u="sng" dirty="0">
                <a:latin typeface="Aptos" panose="020B0004020202020204" pitchFamily="34" charset="0"/>
                <a:hlinkClick r:id="rId6"/>
              </a:rPr>
              <a:t>https://doi.org/10.1016/j.techfore.2023.122935</a:t>
            </a:r>
            <a:r>
              <a:rPr lang="en-GB" sz="1600" dirty="0">
                <a:latin typeface="Aptos" panose="020B0004020202020204" pitchFamily="34" charset="0"/>
              </a:rPr>
              <a:t>.</a:t>
            </a:r>
          </a:p>
          <a:p>
            <a:r>
              <a:rPr lang="en-GB" sz="1600" dirty="0">
                <a:latin typeface="Aptos" panose="020B0004020202020204" pitchFamily="34" charset="0"/>
              </a:rPr>
              <a:t>United Nations (2015) </a:t>
            </a:r>
            <a:r>
              <a:rPr lang="en-GB" sz="1600" i="1" dirty="0">
                <a:latin typeface="Aptos" panose="020B0004020202020204" pitchFamily="34" charset="0"/>
              </a:rPr>
              <a:t>Transforming our world: the 2030 Agenda for Sustainable Development</a:t>
            </a:r>
            <a:r>
              <a:rPr lang="en-GB" sz="1600" dirty="0">
                <a:latin typeface="Aptos" panose="020B0004020202020204" pitchFamily="34" charset="0"/>
              </a:rPr>
              <a:t>. Available at: </a:t>
            </a:r>
            <a:r>
              <a:rPr lang="en-GB" sz="1600" u="sng" dirty="0">
                <a:latin typeface="Aptos" panose="020B0004020202020204" pitchFamily="34" charset="0"/>
                <a:hlinkClick r:id="rId7"/>
              </a:rPr>
              <a:t>https://sdgs.un.org/2030agenda</a:t>
            </a:r>
            <a:r>
              <a:rPr lang="en-GB" sz="1600" dirty="0">
                <a:latin typeface="Aptos" panose="020B0004020202020204" pitchFamily="34" charset="0"/>
              </a:rPr>
              <a:t> (Accessed: 10 October 2026).</a:t>
            </a:r>
          </a:p>
          <a:p>
            <a:r>
              <a:rPr lang="en-GB" sz="1600" dirty="0">
                <a:latin typeface="Aptos" panose="020B0004020202020204" pitchFamily="34" charset="0"/>
              </a:rPr>
              <a:t>United Nations (</a:t>
            </a:r>
            <a:r>
              <a:rPr lang="en-GB" sz="1600" dirty="0" err="1">
                <a:latin typeface="Aptos" panose="020B0004020202020204" pitchFamily="34" charset="0"/>
              </a:rPr>
              <a:t>n.d.a</a:t>
            </a:r>
            <a:r>
              <a:rPr lang="en-GB" sz="1600" dirty="0">
                <a:latin typeface="Aptos" panose="020B0004020202020204" pitchFamily="34" charset="0"/>
              </a:rPr>
              <a:t>) </a:t>
            </a:r>
            <a:r>
              <a:rPr lang="en-GB" sz="1600" i="1" dirty="0">
                <a:latin typeface="Aptos" panose="020B0004020202020204" pitchFamily="34" charset="0"/>
              </a:rPr>
              <a:t>The 17 Goals</a:t>
            </a:r>
            <a:r>
              <a:rPr lang="en-GB" sz="1600" dirty="0">
                <a:latin typeface="Aptos" panose="020B0004020202020204" pitchFamily="34" charset="0"/>
              </a:rPr>
              <a:t> [image]. Available at: </a:t>
            </a:r>
            <a:r>
              <a:rPr lang="en-GB" sz="1600" u="sng" dirty="0">
                <a:latin typeface="Aptos" panose="020B0004020202020204" pitchFamily="34" charset="0"/>
                <a:hlinkClick r:id="rId8"/>
              </a:rPr>
              <a:t>https://sdgs.un.org/goals</a:t>
            </a:r>
            <a:r>
              <a:rPr lang="en-GB" sz="1600" dirty="0">
                <a:latin typeface="Aptos" panose="020B0004020202020204" pitchFamily="34" charset="0"/>
              </a:rPr>
              <a:t> (Accessed: 11 October 2026).</a:t>
            </a:r>
          </a:p>
          <a:p>
            <a:r>
              <a:rPr lang="en-GB" sz="1600" dirty="0">
                <a:latin typeface="Aptos" panose="020B0004020202020204" pitchFamily="34" charset="0"/>
              </a:rPr>
              <a:t>United Nations (</a:t>
            </a:r>
            <a:r>
              <a:rPr lang="en-GB" sz="1600" dirty="0" err="1">
                <a:latin typeface="Aptos" panose="020B0004020202020204" pitchFamily="34" charset="0"/>
              </a:rPr>
              <a:t>n.d.b</a:t>
            </a:r>
            <a:r>
              <a:rPr lang="en-GB" sz="1600" dirty="0">
                <a:latin typeface="Aptos" panose="020B0004020202020204" pitchFamily="34" charset="0"/>
              </a:rPr>
              <a:t>) </a:t>
            </a:r>
            <a:r>
              <a:rPr lang="en-GB" sz="1600" i="1" dirty="0">
                <a:latin typeface="Aptos" panose="020B0004020202020204" pitchFamily="34" charset="0"/>
              </a:rPr>
              <a:t>The Sustainable Development Goals</a:t>
            </a:r>
            <a:r>
              <a:rPr lang="en-GB" sz="1600" dirty="0">
                <a:latin typeface="Aptos" panose="020B0004020202020204" pitchFamily="34" charset="0"/>
              </a:rPr>
              <a:t>. Available at: </a:t>
            </a:r>
            <a:r>
              <a:rPr lang="en-GB" sz="1600" u="sng" dirty="0">
                <a:latin typeface="Aptos" panose="020B0004020202020204" pitchFamily="34" charset="0"/>
                <a:hlinkClick r:id="rId9"/>
              </a:rPr>
              <a:t>https://www.un.org/sustainabledevelopment/development-goals/</a:t>
            </a:r>
            <a:r>
              <a:rPr lang="en-GB" sz="1600" dirty="0">
                <a:latin typeface="Aptos" panose="020B0004020202020204" pitchFamily="34" charset="0"/>
              </a:rPr>
              <a:t> (Accessed: 13 October 2026).</a:t>
            </a:r>
          </a:p>
          <a:p>
            <a:r>
              <a:rPr lang="en-GB" sz="1600" dirty="0">
                <a:latin typeface="Aptos" panose="020B0004020202020204" pitchFamily="34" charset="0"/>
              </a:rPr>
              <a:t>World Health Organization (n.d.) </a:t>
            </a:r>
            <a:r>
              <a:rPr lang="en-GB" sz="1600" i="1" dirty="0">
                <a:latin typeface="Aptos" panose="020B0004020202020204" pitchFamily="34" charset="0"/>
              </a:rPr>
              <a:t>WHO Constitution</a:t>
            </a:r>
            <a:r>
              <a:rPr lang="en-GB" sz="1600" dirty="0">
                <a:latin typeface="Aptos" panose="020B0004020202020204" pitchFamily="34" charset="0"/>
              </a:rPr>
              <a:t>. Available at: </a:t>
            </a:r>
            <a:r>
              <a:rPr lang="en-GB" sz="1600" u="sng" dirty="0">
                <a:latin typeface="Aptos" panose="020B0004020202020204" pitchFamily="34" charset="0"/>
                <a:hlinkClick r:id="rId10"/>
              </a:rPr>
              <a:t>https://www.who.int/about/governance/constitution</a:t>
            </a:r>
            <a:r>
              <a:rPr lang="en-GB" sz="1600" dirty="0">
                <a:latin typeface="Aptos" panose="020B0004020202020204" pitchFamily="34" charset="0"/>
              </a:rPr>
              <a:t> (Accessed: 11 October 2026).</a:t>
            </a:r>
          </a:p>
          <a:p>
            <a:r>
              <a:rPr lang="en-GB" sz="1600" dirty="0">
                <a:latin typeface="Aptos" panose="020B0004020202020204" pitchFamily="34" charset="0"/>
              </a:rPr>
              <a:t>World Health Organization (2023) </a:t>
            </a:r>
            <a:r>
              <a:rPr lang="en-GB" sz="1600" i="1" dirty="0">
                <a:latin typeface="Aptos" panose="020B0004020202020204" pitchFamily="34" charset="0"/>
              </a:rPr>
              <a:t>Working together for equity and healthier populations: sustainable multisectoral collaboration based on health in all policies approaches</a:t>
            </a:r>
            <a:r>
              <a:rPr lang="en-GB" sz="1600" dirty="0">
                <a:latin typeface="Aptos" panose="020B0004020202020204" pitchFamily="34" charset="0"/>
              </a:rPr>
              <a:t>. Geneva: World Health Organization. Available at: </a:t>
            </a:r>
            <a:r>
              <a:rPr lang="en-GB" sz="1600" u="sng" dirty="0">
                <a:latin typeface="Aptos" panose="020B0004020202020204" pitchFamily="34" charset="0"/>
                <a:hlinkClick r:id="rId11"/>
              </a:rPr>
              <a:t>https://www.who.int/publications/i/item/9789240067530</a:t>
            </a:r>
            <a:r>
              <a:rPr lang="en-GB" sz="1600" dirty="0">
                <a:latin typeface="Aptos" panose="020B0004020202020204" pitchFamily="34" charset="0"/>
              </a:rPr>
              <a:t> (Accessed: 13 October 2026).</a:t>
            </a:r>
          </a:p>
          <a:p>
            <a:endParaRPr lang="en-GB" sz="1600" dirty="0">
              <a:latin typeface="Aptos" panose="020B0004020202020204" pitchFamily="34" charset="0"/>
            </a:endParaRPr>
          </a:p>
          <a:p>
            <a:pPr>
              <a:spcAft>
                <a:spcPts val="700"/>
              </a:spcAft>
              <a:defRPr sz="1100">
                <a:solidFill>
                  <a:srgbClr val="2D3741"/>
                </a:solidFill>
                <a:latin typeface="Aptos"/>
              </a:defRPr>
            </a:pPr>
            <a:endParaRPr dirty="0"/>
          </a:p>
        </p:txBody>
      </p:sp>
      <p:sp>
        <p:nvSpPr>
          <p:cNvPr id="7" name="Rectangle 6">
            <a:extLst>
              <a:ext uri="{FF2B5EF4-FFF2-40B4-BE49-F238E27FC236}">
                <a16:creationId xmlns:a16="http://schemas.microsoft.com/office/drawing/2014/main" id="{39785178-ED9C-4E5C-B1AD-B976F0A14998}"/>
              </a:ext>
            </a:extLst>
          </p:cNvPr>
          <p:cNvSpPr/>
          <p:nvPr/>
        </p:nvSpPr>
        <p:spPr>
          <a:xfrm>
            <a:off x="640080" y="6510528"/>
            <a:ext cx="10881360" cy="9144"/>
          </a:xfrm>
          <a:prstGeom prst="rect">
            <a:avLst/>
          </a:prstGeom>
          <a:solidFill>
            <a:srgbClr val="DCE8E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extLst>
      <p:ext uri="{BB962C8B-B14F-4D97-AF65-F5344CB8AC3E}">
        <p14:creationId xmlns:p14="http://schemas.microsoft.com/office/powerpoint/2010/main" val="2762786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530600" y="1109439"/>
            <a:ext cx="4902200" cy="4991601"/>
          </a:xfrm>
          <a:prstGeom prst="rect">
            <a:avLst/>
          </a:prstGeom>
        </p:spPr>
      </p:pic>
    </p:spTree>
    <p:extLst>
      <p:ext uri="{BB962C8B-B14F-4D97-AF65-F5344CB8AC3E}">
        <p14:creationId xmlns:p14="http://schemas.microsoft.com/office/powerpoint/2010/main" val="10283920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11587</TotalTime>
  <Words>2649</Words>
  <Application>Microsoft Macintosh PowerPoint</Application>
  <PresentationFormat>Widescreen</PresentationFormat>
  <Paragraphs>161</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Sarah Stevenson</dc:creator>
  <cp:keywords/>
  <dc:description>generated using python-pptx</dc:description>
  <cp:lastModifiedBy>Rose Araujo</cp:lastModifiedBy>
  <cp:revision>16</cp:revision>
  <dcterms:created xsi:type="dcterms:W3CDTF">2013-01-27T09:14:16Z</dcterms:created>
  <dcterms:modified xsi:type="dcterms:W3CDTF">2026-10-14T21:08:17Z</dcterms:modified>
  <cp:category/>
</cp:coreProperties>
</file>