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2.xml" ContentType="application/vnd.openxmlformats-officedocument.theme+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 id="2147483660" r:id="rId5"/>
    <p:sldMasterId id="2147483671" r:id="rId6"/>
  </p:sldMasterIdLst>
  <p:notesMasterIdLst>
    <p:notesMasterId r:id="rId54"/>
  </p:notesMasterIdLst>
  <p:sldIdLst>
    <p:sldId id="258" r:id="rId7"/>
    <p:sldId id="391" r:id="rId8"/>
    <p:sldId id="434" r:id="rId9"/>
    <p:sldId id="439" r:id="rId10"/>
    <p:sldId id="440" r:id="rId11"/>
    <p:sldId id="447" r:id="rId12"/>
    <p:sldId id="430" r:id="rId13"/>
    <p:sldId id="431" r:id="rId14"/>
    <p:sldId id="441" r:id="rId15"/>
    <p:sldId id="448" r:id="rId16"/>
    <p:sldId id="393" r:id="rId17"/>
    <p:sldId id="452" r:id="rId18"/>
    <p:sldId id="435" r:id="rId19"/>
    <p:sldId id="2182" r:id="rId20"/>
    <p:sldId id="429" r:id="rId21"/>
    <p:sldId id="432" r:id="rId22"/>
    <p:sldId id="443" r:id="rId23"/>
    <p:sldId id="328" r:id="rId24"/>
    <p:sldId id="444" r:id="rId25"/>
    <p:sldId id="398" r:id="rId26"/>
    <p:sldId id="445" r:id="rId27"/>
    <p:sldId id="446" r:id="rId28"/>
    <p:sldId id="433" r:id="rId29"/>
    <p:sldId id="399" r:id="rId30"/>
    <p:sldId id="438" r:id="rId31"/>
    <p:sldId id="437" r:id="rId32"/>
    <p:sldId id="436" r:id="rId33"/>
    <p:sldId id="2183" r:id="rId34"/>
    <p:sldId id="395" r:id="rId35"/>
    <p:sldId id="401" r:id="rId36"/>
    <p:sldId id="402" r:id="rId37"/>
    <p:sldId id="403" r:id="rId38"/>
    <p:sldId id="405" r:id="rId39"/>
    <p:sldId id="408" r:id="rId40"/>
    <p:sldId id="409" r:id="rId41"/>
    <p:sldId id="451" r:id="rId42"/>
    <p:sldId id="406" r:id="rId43"/>
    <p:sldId id="419" r:id="rId44"/>
    <p:sldId id="390" r:id="rId45"/>
    <p:sldId id="407" r:id="rId46"/>
    <p:sldId id="418" r:id="rId47"/>
    <p:sldId id="421" r:id="rId48"/>
    <p:sldId id="422" r:id="rId49"/>
    <p:sldId id="423" r:id="rId50"/>
    <p:sldId id="424" r:id="rId51"/>
    <p:sldId id="425" r:id="rId52"/>
    <p:sldId id="426" r:id="rId53"/>
  </p:sldIdLst>
  <p:sldSz cx="9144000" cy="6858000" type="screen4x3"/>
  <p:notesSz cx="6858000" cy="100965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00"/>
  </p:clrMru>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DCAF9ED-07DC-4A11-8D7F-57B35C25682E}" styleName="Medium Style 1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a:noFill/>
            </a:ln>
          </a:insideV>
        </a:tcBdr>
        <a:fill>
          <a:solidFill>
            <a:schemeClr val="lt1"/>
          </a:solidFill>
        </a:fill>
      </a:tcStyle>
    </a:wholeTbl>
    <a:band1H>
      <a:tcStyle>
        <a:tcBdr/>
        <a:fill>
          <a:solidFill>
            <a:schemeClr val="accent2">
              <a:tint val="20000"/>
            </a:schemeClr>
          </a:solidFill>
        </a:fill>
      </a:tcStyle>
    </a:band1H>
    <a:band1V>
      <a:tcStyle>
        <a:tcBdr/>
        <a:fill>
          <a:solidFill>
            <a:schemeClr val="accent2">
              <a:tint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solidFill>
            <a:schemeClr val="lt1"/>
          </a:solidFill>
        </a:fill>
      </a:tcStyle>
    </a:lastRow>
    <a:firstRow>
      <a:tcTxStyle b="on">
        <a:fontRef idx="minor">
          <a:scrgbClr r="0" g="0" b="0"/>
        </a:fontRef>
        <a:schemeClr val="lt1"/>
      </a:tcTxStyle>
      <a:tcStyle>
        <a:tcBdr/>
        <a:fill>
          <a:solidFill>
            <a:schemeClr val="accent2"/>
          </a:solidFill>
        </a:fill>
      </a:tcStyle>
    </a:firstRow>
  </a:tblStyle>
  <a:tblStyle styleId="{1FECB4D8-DB02-4DC6-A0A2-4F2EBAE1DC90}" styleName="Medium Style 1 - Accent 3">
    <a:wholeTbl>
      <a:tcTxStyle>
        <a:fontRef idx="minor">
          <a:scrgbClr r="0" g="0" b="0"/>
        </a:fontRef>
        <a:schemeClr val="dk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a:noFill/>
            </a:ln>
          </a:insideV>
        </a:tcBdr>
        <a:fill>
          <a:solidFill>
            <a:schemeClr val="lt1"/>
          </a:solidFill>
        </a:fill>
      </a:tcStyle>
    </a:wholeTbl>
    <a:band1H>
      <a:tcStyle>
        <a:tcBdr/>
        <a:fill>
          <a:solidFill>
            <a:schemeClr val="accent3">
              <a:tint val="20000"/>
            </a:schemeClr>
          </a:solidFill>
        </a:fill>
      </a:tcStyle>
    </a:band1H>
    <a:band1V>
      <a:tcStyle>
        <a:tcBdr/>
        <a:fill>
          <a:solidFill>
            <a:schemeClr val="accent3">
              <a:tint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solidFill>
            <a:schemeClr val="lt1"/>
          </a:solidFill>
        </a:fill>
      </a:tcStyle>
    </a:lastRow>
    <a:firstRow>
      <a:tcTxStyle b="on">
        <a:fontRef idx="minor">
          <a:scrgbClr r="0" g="0" b="0"/>
        </a:fontRef>
        <a:schemeClr val="lt1"/>
      </a:tcTxStyle>
      <a:tcStyle>
        <a:tcBdr/>
        <a:fill>
          <a:solidFill>
            <a:schemeClr val="accent3"/>
          </a:solidFill>
        </a:fill>
      </a:tcStyle>
    </a:firstRow>
  </a:tblStyle>
  <a:tblStyle styleId="{1E171933-4619-4E11-9A3F-F7608DF75F80}" styleName="Medium Style 1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a:noFill/>
            </a:ln>
          </a:insideV>
        </a:tcBdr>
        <a:fill>
          <a:solidFill>
            <a:schemeClr val="lt1"/>
          </a:solidFill>
        </a:fill>
      </a:tcStyle>
    </a:wholeTbl>
    <a:band1H>
      <a:tcStyle>
        <a:tcBdr/>
        <a:fill>
          <a:solidFill>
            <a:schemeClr val="accent4">
              <a:tint val="20000"/>
            </a:schemeClr>
          </a:solidFill>
        </a:fill>
      </a:tcStyle>
    </a:band1H>
    <a:band1V>
      <a:tcStyle>
        <a:tcBdr/>
        <a:fill>
          <a:solidFill>
            <a:schemeClr val="accent4">
              <a:tint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solidFill>
            <a:schemeClr val="lt1"/>
          </a:solidFill>
        </a:fill>
      </a:tcStyle>
    </a:lastRow>
    <a:firstRow>
      <a:tcTxStyle b="on">
        <a:fontRef idx="minor">
          <a:scrgbClr r="0" g="0" b="0"/>
        </a:fontRef>
        <a:schemeClr val="lt1"/>
      </a:tcTxStyle>
      <a:tcStyle>
        <a:tcBdr/>
        <a:fill>
          <a:solidFill>
            <a:schemeClr val="accent4"/>
          </a:solidFill>
        </a:fill>
      </a:tcStyle>
    </a:firstRow>
  </a:tblStyle>
  <a:tblStyle styleId="{FABFCF23-3B69-468F-B69F-88F6DE6A72F2}" styleName="Medium Style 1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a:noFill/>
            </a:ln>
          </a:insideV>
        </a:tcBdr>
        <a:fill>
          <a:solidFill>
            <a:schemeClr val="lt1"/>
          </a:solidFill>
        </a:fill>
      </a:tcStyle>
    </a:wholeTbl>
    <a:band1H>
      <a:tcStyle>
        <a:tcBdr/>
        <a:fill>
          <a:solidFill>
            <a:schemeClr val="accent5">
              <a:tint val="20000"/>
            </a:schemeClr>
          </a:solidFill>
        </a:fill>
      </a:tcStyle>
    </a:band1H>
    <a:band1V>
      <a:tcStyle>
        <a:tcBdr/>
        <a:fill>
          <a:solidFill>
            <a:schemeClr val="accent5">
              <a:tint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solidFill>
            <a:schemeClr val="lt1"/>
          </a:solidFill>
        </a:fill>
      </a:tcStyle>
    </a:lastRow>
    <a:firstRow>
      <a:tcTxStyle b="on">
        <a:fontRef idx="minor">
          <a:scrgbClr r="0" g="0" b="0"/>
        </a:fontRef>
        <a:schemeClr val="lt1"/>
      </a:tcTxStyle>
      <a:tcStyle>
        <a:tcBdr/>
        <a:fill>
          <a:solidFill>
            <a:schemeClr val="accent5"/>
          </a:solidFill>
        </a:fill>
      </a:tcStyle>
    </a:firstRow>
  </a:tblStyle>
  <a:tblStyle styleId="{10A1B5D5-9B99-4C35-A422-299274C87663}" styleName="Medium Style 1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a:noFill/>
            </a:ln>
          </a:insideV>
        </a:tcBdr>
        <a:fill>
          <a:solidFill>
            <a:schemeClr val="lt1"/>
          </a:solidFill>
        </a:fill>
      </a:tcStyle>
    </a:wholeTbl>
    <a:band1H>
      <a:tcStyle>
        <a:tcBdr/>
        <a:fill>
          <a:solidFill>
            <a:schemeClr val="accent6">
              <a:tint val="20000"/>
            </a:schemeClr>
          </a:solidFill>
        </a:fill>
      </a:tcStyle>
    </a:band1H>
    <a:band1V>
      <a:tcStyle>
        <a:tcBdr/>
        <a:fill>
          <a:solidFill>
            <a:schemeClr val="accent6">
              <a:tint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solidFill>
            <a:schemeClr val="lt1"/>
          </a:solidFill>
        </a:fill>
      </a:tcStyle>
    </a:lastRow>
    <a:firstRow>
      <a:tcTxStyle b="on">
        <a:fontRef idx="minor">
          <a:scrgbClr r="0" g="0" b="0"/>
        </a:fontRef>
        <a:schemeClr val="lt1"/>
      </a:tcTxStyle>
      <a:tcStyle>
        <a:tcBdr/>
        <a:fill>
          <a:solidFill>
            <a:schemeClr val="accent6"/>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37CE84F3-28C3-443E-9E96-99CF82512B78}" styleName="Dark Style 1 - Accent 2">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2"/>
          </a:solidFill>
        </a:fill>
      </a:tcStyle>
    </a:wholeTbl>
    <a:band1H>
      <a:tcStyle>
        <a:tcBdr/>
        <a:fill>
          <a:solidFill>
            <a:schemeClr val="accent2">
              <a:shade val="60000"/>
            </a:schemeClr>
          </a:solidFill>
        </a:fill>
      </a:tcStyle>
    </a:band1H>
    <a:band1V>
      <a:tcStyle>
        <a:tcBdr/>
        <a:fill>
          <a:solidFill>
            <a:schemeClr val="accent2">
              <a:shade val="60000"/>
            </a:schemeClr>
          </a:solidFill>
        </a:fill>
      </a:tcStyle>
    </a:band1V>
    <a:lastCol>
      <a:tcTxStyle b="on"/>
      <a:tcStyle>
        <a:tcBdr>
          <a:left>
            <a:ln w="25400" cmpd="sng">
              <a:solidFill>
                <a:schemeClr val="lt1"/>
              </a:solidFill>
            </a:ln>
          </a:left>
        </a:tcBdr>
        <a:fill>
          <a:solidFill>
            <a:schemeClr val="accent2">
              <a:shade val="60000"/>
            </a:schemeClr>
          </a:solidFill>
        </a:fill>
      </a:tcStyle>
    </a:lastCol>
    <a:firstCol>
      <a:tcTxStyle b="on"/>
      <a:tcStyle>
        <a:tcBdr>
          <a:right>
            <a:ln w="25400" cmpd="sng">
              <a:solidFill>
                <a:schemeClr val="lt1"/>
              </a:solidFill>
            </a:ln>
          </a:right>
        </a:tcBdr>
        <a:fill>
          <a:solidFill>
            <a:schemeClr val="accent2">
              <a:shade val="60000"/>
            </a:schemeClr>
          </a:solidFill>
        </a:fill>
      </a:tcStyle>
    </a:firstCol>
    <a:lastRow>
      <a:tcTxStyle b="on"/>
      <a:tcStyle>
        <a:tcBdr>
          <a:top>
            <a:ln w="25400" cmpd="sng">
              <a:solidFill>
                <a:schemeClr val="lt1"/>
              </a:solidFill>
            </a:ln>
          </a:top>
        </a:tcBdr>
        <a:fill>
          <a:solidFill>
            <a:schemeClr val="accent2">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64" d="100"/>
          <a:sy n="64" d="100"/>
        </p:scale>
        <p:origin x="1566" y="66"/>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slide" Target="slides/slide20.xml"/><Relationship Id="rId39" Type="http://schemas.openxmlformats.org/officeDocument/2006/relationships/slide" Target="slides/slide33.xml"/><Relationship Id="rId21" Type="http://schemas.openxmlformats.org/officeDocument/2006/relationships/slide" Target="slides/slide15.xml"/><Relationship Id="rId34" Type="http://schemas.openxmlformats.org/officeDocument/2006/relationships/slide" Target="slides/slide28.xml"/><Relationship Id="rId42" Type="http://schemas.openxmlformats.org/officeDocument/2006/relationships/slide" Target="slides/slide36.xml"/><Relationship Id="rId47" Type="http://schemas.openxmlformats.org/officeDocument/2006/relationships/slide" Target="slides/slide41.xml"/><Relationship Id="rId50" Type="http://schemas.openxmlformats.org/officeDocument/2006/relationships/slide" Target="slides/slide44.xml"/><Relationship Id="rId55" Type="http://schemas.openxmlformats.org/officeDocument/2006/relationships/presProps" Target="presProps.xml"/><Relationship Id="rId7" Type="http://schemas.openxmlformats.org/officeDocument/2006/relationships/slide" Target="slides/slide1.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slide" Target="slides/slide27.xml"/><Relationship Id="rId38" Type="http://schemas.openxmlformats.org/officeDocument/2006/relationships/slide" Target="slides/slide32.xml"/><Relationship Id="rId46" Type="http://schemas.openxmlformats.org/officeDocument/2006/relationships/slide" Target="slides/slide40.xml"/><Relationship Id="rId59"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slide" Target="slides/slide10.xml"/><Relationship Id="rId20" Type="http://schemas.openxmlformats.org/officeDocument/2006/relationships/slide" Target="slides/slide14.xml"/><Relationship Id="rId29" Type="http://schemas.openxmlformats.org/officeDocument/2006/relationships/slide" Target="slides/slide23.xml"/><Relationship Id="rId41" Type="http://schemas.openxmlformats.org/officeDocument/2006/relationships/slide" Target="slides/slide35.xml"/><Relationship Id="rId54"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slide" Target="slides/slide26.xml"/><Relationship Id="rId37" Type="http://schemas.openxmlformats.org/officeDocument/2006/relationships/slide" Target="slides/slide31.xml"/><Relationship Id="rId40" Type="http://schemas.openxmlformats.org/officeDocument/2006/relationships/slide" Target="slides/slide34.xml"/><Relationship Id="rId45" Type="http://schemas.openxmlformats.org/officeDocument/2006/relationships/slide" Target="slides/slide39.xml"/><Relationship Id="rId53" Type="http://schemas.openxmlformats.org/officeDocument/2006/relationships/slide" Target="slides/slide47.xml"/><Relationship Id="rId58" Type="http://schemas.openxmlformats.org/officeDocument/2006/relationships/tableStyles" Target="tableStyles.xml"/><Relationship Id="rId5" Type="http://schemas.openxmlformats.org/officeDocument/2006/relationships/slideMaster" Target="slideMasters/slideMaster2.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slide" Target="slides/slide30.xml"/><Relationship Id="rId49" Type="http://schemas.openxmlformats.org/officeDocument/2006/relationships/slide" Target="slides/slide43.xml"/><Relationship Id="rId57" Type="http://schemas.openxmlformats.org/officeDocument/2006/relationships/theme" Target="theme/theme1.xml"/><Relationship Id="rId10" Type="http://schemas.openxmlformats.org/officeDocument/2006/relationships/slide" Target="slides/slide4.xml"/><Relationship Id="rId19" Type="http://schemas.openxmlformats.org/officeDocument/2006/relationships/slide" Target="slides/slide13.xml"/><Relationship Id="rId31" Type="http://schemas.openxmlformats.org/officeDocument/2006/relationships/slide" Target="slides/slide25.xml"/><Relationship Id="rId44" Type="http://schemas.openxmlformats.org/officeDocument/2006/relationships/slide" Target="slides/slide38.xml"/><Relationship Id="rId52" Type="http://schemas.openxmlformats.org/officeDocument/2006/relationships/slide" Target="slides/slide46.xml"/><Relationship Id="rId4" Type="http://schemas.openxmlformats.org/officeDocument/2006/relationships/slideMaster" Target="slideMasters/slideMaster1.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slide" Target="slides/slide29.xml"/><Relationship Id="rId43" Type="http://schemas.openxmlformats.org/officeDocument/2006/relationships/slide" Target="slides/slide37.xml"/><Relationship Id="rId48" Type="http://schemas.openxmlformats.org/officeDocument/2006/relationships/slide" Target="slides/slide42.xml"/><Relationship Id="rId56" Type="http://schemas.openxmlformats.org/officeDocument/2006/relationships/viewProps" Target="viewProps.xml"/><Relationship Id="rId8" Type="http://schemas.openxmlformats.org/officeDocument/2006/relationships/slide" Target="slides/slide2.xml"/><Relationship Id="rId51" Type="http://schemas.openxmlformats.org/officeDocument/2006/relationships/slide" Target="slides/slide45.xml"/><Relationship Id="rId3" Type="http://schemas.openxmlformats.org/officeDocument/2006/relationships/customXml" Target="../customXml/item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icky Hagendyk" userId="c9c5a065-5b0a-4f97-8bad-c82f05340c42" providerId="ADAL" clId="{F47462E2-69B8-4559-A218-848C6E0810E9}"/>
    <pc:docChg chg="custSel delSld modSld modNotesMaster">
      <pc:chgData name="Nicky Hagendyk" userId="c9c5a065-5b0a-4f97-8bad-c82f05340c42" providerId="ADAL" clId="{F47462E2-69B8-4559-A218-848C6E0810E9}" dt="2019-09-27T11:21:41.050" v="43"/>
      <pc:docMkLst>
        <pc:docMk/>
      </pc:docMkLst>
      <pc:sldChg chg="modSp">
        <pc:chgData name="Nicky Hagendyk" userId="c9c5a065-5b0a-4f97-8bad-c82f05340c42" providerId="ADAL" clId="{F47462E2-69B8-4559-A218-848C6E0810E9}" dt="2019-09-27T11:20:17.148" v="41" actId="20577"/>
        <pc:sldMkLst>
          <pc:docMk/>
          <pc:sldMk cId="4059550383" sldId="418"/>
        </pc:sldMkLst>
        <pc:spChg chg="mod">
          <ac:chgData name="Nicky Hagendyk" userId="c9c5a065-5b0a-4f97-8bad-c82f05340c42" providerId="ADAL" clId="{F47462E2-69B8-4559-A218-848C6E0810E9}" dt="2019-09-27T11:20:17.148" v="41" actId="20577"/>
          <ac:spMkLst>
            <pc:docMk/>
            <pc:sldMk cId="4059550383" sldId="418"/>
            <ac:spMk id="6" creationId="{00000000-0000-0000-0000-000000000000}"/>
          </ac:spMkLst>
        </pc:spChg>
      </pc:sldChg>
      <pc:sldChg chg="del">
        <pc:chgData name="Nicky Hagendyk" userId="c9c5a065-5b0a-4f97-8bad-c82f05340c42" providerId="ADAL" clId="{F47462E2-69B8-4559-A218-848C6E0810E9}" dt="2019-09-27T11:19:30.544" v="1" actId="2696"/>
        <pc:sldMkLst>
          <pc:docMk/>
          <pc:sldMk cId="290427101" sldId="420"/>
        </pc:sldMkLst>
      </pc:sldChg>
      <pc:sldChg chg="del">
        <pc:chgData name="Nicky Hagendyk" userId="c9c5a065-5b0a-4f97-8bad-c82f05340c42" providerId="ADAL" clId="{F47462E2-69B8-4559-A218-848C6E0810E9}" dt="2019-09-27T11:19:29.917" v="0" actId="2696"/>
        <pc:sldMkLst>
          <pc:docMk/>
          <pc:sldMk cId="3171636367" sldId="427"/>
        </pc:sldMkLst>
      </pc:sldChg>
      <pc:sldChg chg="del">
        <pc:chgData name="Nicky Hagendyk" userId="c9c5a065-5b0a-4f97-8bad-c82f05340c42" providerId="ADAL" clId="{F47462E2-69B8-4559-A218-848C6E0810E9}" dt="2019-09-27T11:19:34.656" v="2" actId="2696"/>
        <pc:sldMkLst>
          <pc:docMk/>
          <pc:sldMk cId="3506075308" sldId="428"/>
        </pc:sldMkLst>
      </pc:sldChg>
      <pc:sldChg chg="del">
        <pc:chgData name="Nicky Hagendyk" userId="c9c5a065-5b0a-4f97-8bad-c82f05340c42" providerId="ADAL" clId="{F47462E2-69B8-4559-A218-848C6E0810E9}" dt="2019-09-27T11:19:35.330" v="3" actId="2696"/>
        <pc:sldMkLst>
          <pc:docMk/>
          <pc:sldMk cId="2810943208" sldId="449"/>
        </pc:sldMkLst>
      </pc:sldChg>
    </pc:docChg>
  </pc:docChgLst>
  <pc:docChgLst>
    <pc:chgData name="Nicky Hagendyk" userId="c9c5a065-5b0a-4f97-8bad-c82f05340c42" providerId="ADAL" clId="{69446CC4-427C-49E1-833F-214FA783A2F7}"/>
    <pc:docChg chg="delSld">
      <pc:chgData name="Nicky Hagendyk" userId="c9c5a065-5b0a-4f97-8bad-c82f05340c42" providerId="ADAL" clId="{69446CC4-427C-49E1-833F-214FA783A2F7}" dt="2019-11-08T10:51:42.311" v="0" actId="2696"/>
      <pc:docMkLst>
        <pc:docMk/>
      </pc:docMkLst>
      <pc:sldChg chg="del">
        <pc:chgData name="Nicky Hagendyk" userId="c9c5a065-5b0a-4f97-8bad-c82f05340c42" providerId="ADAL" clId="{69446CC4-427C-49E1-833F-214FA783A2F7}" dt="2019-11-08T10:51:42.311" v="0" actId="2696"/>
        <pc:sldMkLst>
          <pc:docMk/>
          <pc:sldMk cId="3969374755" sldId="450"/>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3"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4" y="0"/>
            <a:ext cx="2971800" cy="458788"/>
          </a:xfrm>
          <a:prstGeom prst="rect">
            <a:avLst/>
          </a:prstGeom>
        </p:spPr>
        <p:txBody>
          <a:bodyPr vert="horz" lIns="91440" tIns="45720" rIns="91440" bIns="45720" rtlCol="0"/>
          <a:lstStyle>
            <a:lvl1pPr algn="r">
              <a:defRPr sz="1200"/>
            </a:lvl1pPr>
          </a:lstStyle>
          <a:p>
            <a:fld id="{DFEFA967-AA2C-49E8-947D-19C6E131E459}" type="datetimeFigureOut">
              <a:rPr lang="en-US"/>
              <a:t>11/8/2019</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3" y="8685214"/>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4" y="8685214"/>
            <a:ext cx="2971800" cy="458787"/>
          </a:xfrm>
          <a:prstGeom prst="rect">
            <a:avLst/>
          </a:prstGeom>
        </p:spPr>
        <p:txBody>
          <a:bodyPr vert="horz" lIns="91440" tIns="45720" rIns="91440" bIns="45720" rtlCol="0" anchor="b"/>
          <a:lstStyle>
            <a:lvl1pPr algn="r">
              <a:defRPr sz="1200"/>
            </a:lvl1pPr>
          </a:lstStyle>
          <a:p>
            <a:fld id="{2163150E-0E6C-4538-A479-EA12EA747824}" type="slidenum">
              <a:rPr lang="en-US"/>
              <a:t>‹#›</a:t>
            </a:fld>
            <a:endParaRPr lang="en-US"/>
          </a:p>
        </p:txBody>
      </p:sp>
    </p:spTree>
    <p:extLst>
      <p:ext uri="{BB962C8B-B14F-4D97-AF65-F5344CB8AC3E}">
        <p14:creationId xmlns:p14="http://schemas.microsoft.com/office/powerpoint/2010/main" val="360344098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2163150E-0E6C-4538-A479-EA12EA747824}" type="slidenum">
              <a:rPr lang="en-US"/>
              <a:t>1</a:t>
            </a:fld>
            <a:endParaRPr lang="en-US"/>
          </a:p>
        </p:txBody>
      </p:sp>
    </p:spTree>
    <p:extLst>
      <p:ext uri="{BB962C8B-B14F-4D97-AF65-F5344CB8AC3E}">
        <p14:creationId xmlns:p14="http://schemas.microsoft.com/office/powerpoint/2010/main" val="13286805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163150E-0E6C-4538-A479-EA12EA747824}" type="slidenum">
              <a:rPr lang="en-US" smtClean="0"/>
              <a:t>2</a:t>
            </a:fld>
            <a:endParaRPr lang="en-US"/>
          </a:p>
        </p:txBody>
      </p:sp>
    </p:spTree>
    <p:extLst>
      <p:ext uri="{BB962C8B-B14F-4D97-AF65-F5344CB8AC3E}">
        <p14:creationId xmlns:p14="http://schemas.microsoft.com/office/powerpoint/2010/main" val="77813315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163150E-0E6C-4538-A479-EA12EA747824}" type="slidenum">
              <a:rPr lang="en-US" smtClean="0"/>
              <a:t>3</a:t>
            </a:fld>
            <a:endParaRPr lang="en-US"/>
          </a:p>
        </p:txBody>
      </p:sp>
    </p:spTree>
    <p:extLst>
      <p:ext uri="{BB962C8B-B14F-4D97-AF65-F5344CB8AC3E}">
        <p14:creationId xmlns:p14="http://schemas.microsoft.com/office/powerpoint/2010/main" val="256287004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163150E-0E6C-4538-A479-EA12EA747824}" type="slidenum">
              <a:rPr lang="en-US" smtClean="0"/>
              <a:t>4</a:t>
            </a:fld>
            <a:endParaRPr lang="en-US"/>
          </a:p>
        </p:txBody>
      </p:sp>
    </p:spTree>
    <p:extLst>
      <p:ext uri="{BB962C8B-B14F-4D97-AF65-F5344CB8AC3E}">
        <p14:creationId xmlns:p14="http://schemas.microsoft.com/office/powerpoint/2010/main" val="267188161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163150E-0E6C-4538-A479-EA12EA747824}" type="slidenum">
              <a:rPr lang="en-US" smtClean="0"/>
              <a:t>5</a:t>
            </a:fld>
            <a:endParaRPr lang="en-US"/>
          </a:p>
        </p:txBody>
      </p:sp>
    </p:spTree>
    <p:extLst>
      <p:ext uri="{BB962C8B-B14F-4D97-AF65-F5344CB8AC3E}">
        <p14:creationId xmlns:p14="http://schemas.microsoft.com/office/powerpoint/2010/main" val="231457418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163150E-0E6C-4538-A479-EA12EA747824}" type="slidenum">
              <a:rPr lang="en-US" smtClean="0"/>
              <a:t>6</a:t>
            </a:fld>
            <a:endParaRPr lang="en-US"/>
          </a:p>
        </p:txBody>
      </p:sp>
    </p:spTree>
    <p:extLst>
      <p:ext uri="{BB962C8B-B14F-4D97-AF65-F5344CB8AC3E}">
        <p14:creationId xmlns:p14="http://schemas.microsoft.com/office/powerpoint/2010/main" val="42440955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solidFill>
                  <a:schemeClr val="tx2"/>
                </a:solidFill>
                <a:cs typeface="Calibri"/>
              </a:rPr>
              <a:t>Dan </a:t>
            </a:r>
          </a:p>
          <a:p>
            <a:endParaRPr lang="en-GB"/>
          </a:p>
        </p:txBody>
      </p:sp>
      <p:sp>
        <p:nvSpPr>
          <p:cNvPr id="4" name="Slide Number Placeholder 3"/>
          <p:cNvSpPr>
            <a:spLocks noGrp="1"/>
          </p:cNvSpPr>
          <p:nvPr>
            <p:ph type="sldNum" sz="quarter" idx="5"/>
          </p:nvPr>
        </p:nvSpPr>
        <p:spPr/>
        <p:txBody>
          <a:bodyPr/>
          <a:lstStyle/>
          <a:p>
            <a:fld id="{2163150E-0E6C-4538-A479-EA12EA747824}" type="slidenum">
              <a:rPr lang="en-US" smtClean="0"/>
              <a:t>7</a:t>
            </a:fld>
            <a:endParaRPr lang="en-US"/>
          </a:p>
        </p:txBody>
      </p:sp>
    </p:spTree>
    <p:extLst>
      <p:ext uri="{BB962C8B-B14F-4D97-AF65-F5344CB8AC3E}">
        <p14:creationId xmlns:p14="http://schemas.microsoft.com/office/powerpoint/2010/main" val="154137962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163150E-0E6C-4538-A479-EA12EA747824}" type="slidenum">
              <a:rPr lang="en-US" smtClean="0"/>
              <a:t>8</a:t>
            </a:fld>
            <a:endParaRPr lang="en-US"/>
          </a:p>
        </p:txBody>
      </p:sp>
    </p:spTree>
    <p:extLst>
      <p:ext uri="{BB962C8B-B14F-4D97-AF65-F5344CB8AC3E}">
        <p14:creationId xmlns:p14="http://schemas.microsoft.com/office/powerpoint/2010/main" val="140018834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163150E-0E6C-4538-A479-EA12EA747824}" type="slidenum">
              <a:rPr lang="en-US" smtClean="0"/>
              <a:t>9</a:t>
            </a:fld>
            <a:endParaRPr lang="en-US"/>
          </a:p>
        </p:txBody>
      </p:sp>
    </p:spTree>
    <p:extLst>
      <p:ext uri="{BB962C8B-B14F-4D97-AF65-F5344CB8AC3E}">
        <p14:creationId xmlns:p14="http://schemas.microsoft.com/office/powerpoint/2010/main" val="190626216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163150E-0E6C-4538-A479-EA12EA747824}" type="slidenum">
              <a:rPr lang="en-US" smtClean="0"/>
              <a:t>10</a:t>
            </a:fld>
            <a:endParaRPr lang="en-US"/>
          </a:p>
        </p:txBody>
      </p:sp>
    </p:spTree>
    <p:extLst>
      <p:ext uri="{BB962C8B-B14F-4D97-AF65-F5344CB8AC3E}">
        <p14:creationId xmlns:p14="http://schemas.microsoft.com/office/powerpoint/2010/main" val="398556210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Start</a:t>
            </a:r>
            <a:r>
              <a:rPr lang="en-GB" baseline="0"/>
              <a:t> with the question to the group. What is pedagogy? Individuals to decide upon definition</a:t>
            </a:r>
          </a:p>
          <a:p>
            <a:r>
              <a:rPr lang="en-GB" baseline="0"/>
              <a:t>Follow-up question, “What does Donaldson say pedagogy is?” followed by discussion about where their brains are. Present or future?</a:t>
            </a:r>
          </a:p>
          <a:p>
            <a:r>
              <a:rPr lang="en-GB" baseline="0"/>
              <a:t>Old brain/new brain analogy </a:t>
            </a:r>
          </a:p>
          <a:p>
            <a:endParaRPr lang="en-GB"/>
          </a:p>
        </p:txBody>
      </p:sp>
      <p:sp>
        <p:nvSpPr>
          <p:cNvPr id="4" name="Slide Number Placeholder 3"/>
          <p:cNvSpPr>
            <a:spLocks noGrp="1"/>
          </p:cNvSpPr>
          <p:nvPr>
            <p:ph type="sldNum" sz="quarter" idx="10"/>
          </p:nvPr>
        </p:nvSpPr>
        <p:spPr/>
        <p:txBody>
          <a:bodyPr/>
          <a:lstStyle/>
          <a:p>
            <a:fld id="{2163150E-0E6C-4538-A479-EA12EA747824}" type="slidenum">
              <a:rPr lang="en-US" smtClean="0"/>
              <a:t>11</a:t>
            </a:fld>
            <a:endParaRPr lang="en-US"/>
          </a:p>
        </p:txBody>
      </p:sp>
    </p:spTree>
    <p:extLst>
      <p:ext uri="{BB962C8B-B14F-4D97-AF65-F5344CB8AC3E}">
        <p14:creationId xmlns:p14="http://schemas.microsoft.com/office/powerpoint/2010/main" val="173233546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163150E-0E6C-4538-A479-EA12EA747824}" type="slidenum">
              <a:rPr lang="en-US" smtClean="0"/>
              <a:t>12</a:t>
            </a:fld>
            <a:endParaRPr lang="en-US"/>
          </a:p>
        </p:txBody>
      </p:sp>
    </p:spTree>
    <p:extLst>
      <p:ext uri="{BB962C8B-B14F-4D97-AF65-F5344CB8AC3E}">
        <p14:creationId xmlns:p14="http://schemas.microsoft.com/office/powerpoint/2010/main" val="270869476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163150E-0E6C-4538-A479-EA12EA747824}" type="slidenum">
              <a:rPr lang="en-US" smtClean="0"/>
              <a:t>13</a:t>
            </a:fld>
            <a:endParaRPr lang="en-US"/>
          </a:p>
        </p:txBody>
      </p:sp>
    </p:spTree>
    <p:extLst>
      <p:ext uri="{BB962C8B-B14F-4D97-AF65-F5344CB8AC3E}">
        <p14:creationId xmlns:p14="http://schemas.microsoft.com/office/powerpoint/2010/main" val="161726321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7A0A74E-2E15-48A0-B073-007007F5B25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7367372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163150E-0E6C-4538-A479-EA12EA747824}" type="slidenum">
              <a:rPr lang="en-US" smtClean="0"/>
              <a:t>15</a:t>
            </a:fld>
            <a:endParaRPr lang="en-US"/>
          </a:p>
        </p:txBody>
      </p:sp>
    </p:spTree>
    <p:extLst>
      <p:ext uri="{BB962C8B-B14F-4D97-AF65-F5344CB8AC3E}">
        <p14:creationId xmlns:p14="http://schemas.microsoft.com/office/powerpoint/2010/main" val="349976713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163150E-0E6C-4538-A479-EA12EA747824}" type="slidenum">
              <a:rPr lang="en-US" smtClean="0"/>
              <a:t>16</a:t>
            </a:fld>
            <a:endParaRPr lang="en-US"/>
          </a:p>
        </p:txBody>
      </p:sp>
    </p:spTree>
    <p:extLst>
      <p:ext uri="{BB962C8B-B14F-4D97-AF65-F5344CB8AC3E}">
        <p14:creationId xmlns:p14="http://schemas.microsoft.com/office/powerpoint/2010/main" val="124764086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163150E-0E6C-4538-A479-EA12EA747824}" type="slidenum">
              <a:rPr lang="en-US" smtClean="0"/>
              <a:t>17</a:t>
            </a:fld>
            <a:endParaRPr lang="en-US"/>
          </a:p>
        </p:txBody>
      </p:sp>
    </p:spTree>
    <p:extLst>
      <p:ext uri="{BB962C8B-B14F-4D97-AF65-F5344CB8AC3E}">
        <p14:creationId xmlns:p14="http://schemas.microsoft.com/office/powerpoint/2010/main" val="281464351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These are the 12 principles of pedagogy in SF – How many people familiar with them?</a:t>
            </a:r>
          </a:p>
          <a:p>
            <a:endParaRPr lang="en-GB"/>
          </a:p>
        </p:txBody>
      </p:sp>
      <p:sp>
        <p:nvSpPr>
          <p:cNvPr id="4" name="Slide Number Placeholder 3"/>
          <p:cNvSpPr>
            <a:spLocks noGrp="1"/>
          </p:cNvSpPr>
          <p:nvPr>
            <p:ph type="sldNum" sz="quarter" idx="5"/>
          </p:nvPr>
        </p:nvSpPr>
        <p:spPr/>
        <p:txBody>
          <a:bodyPr/>
          <a:lstStyle/>
          <a:p>
            <a:fld id="{07A0A74E-2E15-48A0-B073-007007F5B25A}" type="slidenum">
              <a:rPr lang="en-GB" smtClean="0"/>
              <a:t>18</a:t>
            </a:fld>
            <a:endParaRPr lang="en-GB"/>
          </a:p>
        </p:txBody>
      </p:sp>
    </p:spTree>
    <p:extLst>
      <p:ext uri="{BB962C8B-B14F-4D97-AF65-F5344CB8AC3E}">
        <p14:creationId xmlns:p14="http://schemas.microsoft.com/office/powerpoint/2010/main" val="314443560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163150E-0E6C-4538-A479-EA12EA747824}" type="slidenum">
              <a:rPr lang="en-US" smtClean="0"/>
              <a:t>19</a:t>
            </a:fld>
            <a:endParaRPr lang="en-US"/>
          </a:p>
        </p:txBody>
      </p:sp>
    </p:spTree>
    <p:extLst>
      <p:ext uri="{BB962C8B-B14F-4D97-AF65-F5344CB8AC3E}">
        <p14:creationId xmlns:p14="http://schemas.microsoft.com/office/powerpoint/2010/main" val="57989100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What does Donaldson say in Chapter 5?</a:t>
            </a:r>
          </a:p>
        </p:txBody>
      </p:sp>
      <p:sp>
        <p:nvSpPr>
          <p:cNvPr id="4" name="Slide Number Placeholder 3"/>
          <p:cNvSpPr>
            <a:spLocks noGrp="1"/>
          </p:cNvSpPr>
          <p:nvPr>
            <p:ph type="sldNum" sz="quarter" idx="10"/>
          </p:nvPr>
        </p:nvSpPr>
        <p:spPr/>
        <p:txBody>
          <a:bodyPr/>
          <a:lstStyle/>
          <a:p>
            <a:fld id="{2163150E-0E6C-4538-A479-EA12EA747824}" type="slidenum">
              <a:rPr lang="en-US" smtClean="0"/>
              <a:t>20</a:t>
            </a:fld>
            <a:endParaRPr lang="en-US"/>
          </a:p>
        </p:txBody>
      </p:sp>
    </p:spTree>
    <p:extLst>
      <p:ext uri="{BB962C8B-B14F-4D97-AF65-F5344CB8AC3E}">
        <p14:creationId xmlns:p14="http://schemas.microsoft.com/office/powerpoint/2010/main" val="28111293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163150E-0E6C-4538-A479-EA12EA747824}" type="slidenum">
              <a:rPr lang="en-US" smtClean="0"/>
              <a:t>21</a:t>
            </a:fld>
            <a:endParaRPr lang="en-US"/>
          </a:p>
        </p:txBody>
      </p:sp>
    </p:spTree>
    <p:extLst>
      <p:ext uri="{BB962C8B-B14F-4D97-AF65-F5344CB8AC3E}">
        <p14:creationId xmlns:p14="http://schemas.microsoft.com/office/powerpoint/2010/main" val="172284688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163150E-0E6C-4538-A479-EA12EA747824}" type="slidenum">
              <a:rPr lang="en-US" smtClean="0"/>
              <a:t>22</a:t>
            </a:fld>
            <a:endParaRPr lang="en-US"/>
          </a:p>
        </p:txBody>
      </p:sp>
    </p:spTree>
    <p:extLst>
      <p:ext uri="{BB962C8B-B14F-4D97-AF65-F5344CB8AC3E}">
        <p14:creationId xmlns:p14="http://schemas.microsoft.com/office/powerpoint/2010/main" val="422361827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Discussion</a:t>
            </a:r>
          </a:p>
        </p:txBody>
      </p:sp>
      <p:sp>
        <p:nvSpPr>
          <p:cNvPr id="4" name="Slide Number Placeholder 3"/>
          <p:cNvSpPr>
            <a:spLocks noGrp="1"/>
          </p:cNvSpPr>
          <p:nvPr>
            <p:ph type="sldNum" sz="quarter" idx="5"/>
          </p:nvPr>
        </p:nvSpPr>
        <p:spPr/>
        <p:txBody>
          <a:bodyPr/>
          <a:lstStyle/>
          <a:p>
            <a:fld id="{2163150E-0E6C-4538-A479-EA12EA747824}" type="slidenum">
              <a:rPr lang="en-US"/>
              <a:t>23</a:t>
            </a:fld>
            <a:endParaRPr lang="en-US"/>
          </a:p>
        </p:txBody>
      </p:sp>
    </p:spTree>
    <p:extLst>
      <p:ext uri="{BB962C8B-B14F-4D97-AF65-F5344CB8AC3E}">
        <p14:creationId xmlns:p14="http://schemas.microsoft.com/office/powerpoint/2010/main" val="419993157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How would the Michaela School approach sit in Wales? Within the new curriculum?</a:t>
            </a:r>
          </a:p>
        </p:txBody>
      </p:sp>
      <p:sp>
        <p:nvSpPr>
          <p:cNvPr id="4" name="Slide Number Placeholder 3"/>
          <p:cNvSpPr>
            <a:spLocks noGrp="1"/>
          </p:cNvSpPr>
          <p:nvPr>
            <p:ph type="sldNum" sz="quarter" idx="10"/>
          </p:nvPr>
        </p:nvSpPr>
        <p:spPr/>
        <p:txBody>
          <a:bodyPr/>
          <a:lstStyle/>
          <a:p>
            <a:fld id="{2163150E-0E6C-4538-A479-EA12EA747824}" type="slidenum">
              <a:rPr lang="en-US" smtClean="0"/>
              <a:t>24</a:t>
            </a:fld>
            <a:endParaRPr lang="en-US"/>
          </a:p>
        </p:txBody>
      </p:sp>
    </p:spTree>
    <p:extLst>
      <p:ext uri="{BB962C8B-B14F-4D97-AF65-F5344CB8AC3E}">
        <p14:creationId xmlns:p14="http://schemas.microsoft.com/office/powerpoint/2010/main" val="216072003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163150E-0E6C-4538-A479-EA12EA747824}" type="slidenum">
              <a:rPr lang="en-US" smtClean="0"/>
              <a:t>25</a:t>
            </a:fld>
            <a:endParaRPr lang="en-US"/>
          </a:p>
        </p:txBody>
      </p:sp>
    </p:spTree>
    <p:extLst>
      <p:ext uri="{BB962C8B-B14F-4D97-AF65-F5344CB8AC3E}">
        <p14:creationId xmlns:p14="http://schemas.microsoft.com/office/powerpoint/2010/main" val="425015202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Marks video – recipe clip.</a:t>
            </a:r>
            <a:endParaRPr lang="en-US"/>
          </a:p>
        </p:txBody>
      </p:sp>
      <p:sp>
        <p:nvSpPr>
          <p:cNvPr id="4" name="Slide Number Placeholder 3"/>
          <p:cNvSpPr>
            <a:spLocks noGrp="1"/>
          </p:cNvSpPr>
          <p:nvPr>
            <p:ph type="sldNum" sz="quarter" idx="5"/>
          </p:nvPr>
        </p:nvSpPr>
        <p:spPr/>
        <p:txBody>
          <a:bodyPr/>
          <a:lstStyle/>
          <a:p>
            <a:fld id="{2163150E-0E6C-4538-A479-EA12EA747824}" type="slidenum">
              <a:rPr lang="en-US"/>
              <a:t>26</a:t>
            </a:fld>
            <a:endParaRPr lang="en-US"/>
          </a:p>
        </p:txBody>
      </p:sp>
    </p:spTree>
    <p:extLst>
      <p:ext uri="{BB962C8B-B14F-4D97-AF65-F5344CB8AC3E}">
        <p14:creationId xmlns:p14="http://schemas.microsoft.com/office/powerpoint/2010/main" val="3658567173"/>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163150E-0E6C-4538-A479-EA12EA747824}" type="slidenum">
              <a:rPr lang="en-US" smtClean="0"/>
              <a:t>27</a:t>
            </a:fld>
            <a:endParaRPr lang="en-US"/>
          </a:p>
        </p:txBody>
      </p:sp>
    </p:spTree>
    <p:extLst>
      <p:ext uri="{BB962C8B-B14F-4D97-AF65-F5344CB8AC3E}">
        <p14:creationId xmlns:p14="http://schemas.microsoft.com/office/powerpoint/2010/main" val="2972019417"/>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163150E-0E6C-4538-A479-EA12EA747824}" type="slidenum">
              <a:rPr lang="en-US" smtClean="0"/>
              <a:t>28</a:t>
            </a:fld>
            <a:endParaRPr lang="en-US"/>
          </a:p>
        </p:txBody>
      </p:sp>
    </p:spTree>
    <p:extLst>
      <p:ext uri="{BB962C8B-B14F-4D97-AF65-F5344CB8AC3E}">
        <p14:creationId xmlns:p14="http://schemas.microsoft.com/office/powerpoint/2010/main" val="1864169216"/>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163150E-0E6C-4538-A479-EA12EA747824}" type="slidenum">
              <a:rPr lang="en-US" smtClean="0"/>
              <a:t>29</a:t>
            </a:fld>
            <a:endParaRPr lang="en-US"/>
          </a:p>
        </p:txBody>
      </p:sp>
    </p:spTree>
    <p:extLst>
      <p:ext uri="{BB962C8B-B14F-4D97-AF65-F5344CB8AC3E}">
        <p14:creationId xmlns:p14="http://schemas.microsoft.com/office/powerpoint/2010/main" val="2949869837"/>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Word docs supplied plus access to Chapter 5. </a:t>
            </a:r>
          </a:p>
          <a:p>
            <a:r>
              <a:rPr lang="en-GB"/>
              <a:t>Once all the discussions have been had put out three pieces of flip chart paper with the headings – Learners, Teachers, Leaders and sub-divide</a:t>
            </a:r>
            <a:r>
              <a:rPr lang="en-GB" baseline="0"/>
              <a:t> the page into Challenges and opportunities and then the groups can populate the flip chart paper.</a:t>
            </a:r>
          </a:p>
          <a:p>
            <a:r>
              <a:rPr lang="en-GB" baseline="0"/>
              <a:t>Then complete a feedback session with the whole group on similarities and differences.</a:t>
            </a:r>
            <a:endParaRPr lang="en-GB"/>
          </a:p>
        </p:txBody>
      </p:sp>
      <p:sp>
        <p:nvSpPr>
          <p:cNvPr id="4" name="Slide Number Placeholder 3"/>
          <p:cNvSpPr>
            <a:spLocks noGrp="1"/>
          </p:cNvSpPr>
          <p:nvPr>
            <p:ph type="sldNum" sz="quarter" idx="10"/>
          </p:nvPr>
        </p:nvSpPr>
        <p:spPr/>
        <p:txBody>
          <a:bodyPr/>
          <a:lstStyle/>
          <a:p>
            <a:fld id="{2163150E-0E6C-4538-A479-EA12EA747824}" type="slidenum">
              <a:rPr lang="en-US" smtClean="0"/>
              <a:t>30</a:t>
            </a:fld>
            <a:endParaRPr lang="en-US"/>
          </a:p>
        </p:txBody>
      </p:sp>
    </p:spTree>
    <p:extLst>
      <p:ext uri="{BB962C8B-B14F-4D97-AF65-F5344CB8AC3E}">
        <p14:creationId xmlns:p14="http://schemas.microsoft.com/office/powerpoint/2010/main" val="1178806056"/>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Big questions to answer…..</a:t>
            </a:r>
          </a:p>
        </p:txBody>
      </p:sp>
      <p:sp>
        <p:nvSpPr>
          <p:cNvPr id="4" name="Slide Number Placeholder 3"/>
          <p:cNvSpPr>
            <a:spLocks noGrp="1"/>
          </p:cNvSpPr>
          <p:nvPr>
            <p:ph type="sldNum" sz="quarter" idx="10"/>
          </p:nvPr>
        </p:nvSpPr>
        <p:spPr/>
        <p:txBody>
          <a:bodyPr/>
          <a:lstStyle/>
          <a:p>
            <a:fld id="{2163150E-0E6C-4538-A479-EA12EA747824}" type="slidenum">
              <a:rPr lang="en-US" smtClean="0"/>
              <a:t>31</a:t>
            </a:fld>
            <a:endParaRPr lang="en-US"/>
          </a:p>
        </p:txBody>
      </p:sp>
    </p:spTree>
    <p:extLst>
      <p:ext uri="{BB962C8B-B14F-4D97-AF65-F5344CB8AC3E}">
        <p14:creationId xmlns:p14="http://schemas.microsoft.com/office/powerpoint/2010/main" val="2565513209"/>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Quick visual critique of the nine factors listed above against the 12 principles…..</a:t>
            </a:r>
          </a:p>
          <a:p>
            <a:r>
              <a:rPr lang="en-GB"/>
              <a:t>10 minutes to consider – 5 mins of a group discussion….</a:t>
            </a:r>
          </a:p>
        </p:txBody>
      </p:sp>
      <p:sp>
        <p:nvSpPr>
          <p:cNvPr id="4" name="Slide Number Placeholder 3"/>
          <p:cNvSpPr>
            <a:spLocks noGrp="1"/>
          </p:cNvSpPr>
          <p:nvPr>
            <p:ph type="sldNum" sz="quarter" idx="10"/>
          </p:nvPr>
        </p:nvSpPr>
        <p:spPr/>
        <p:txBody>
          <a:bodyPr/>
          <a:lstStyle/>
          <a:p>
            <a:fld id="{2163150E-0E6C-4538-A479-EA12EA747824}" type="slidenum">
              <a:rPr lang="en-US" smtClean="0"/>
              <a:t>32</a:t>
            </a:fld>
            <a:endParaRPr lang="en-US"/>
          </a:p>
        </p:txBody>
      </p:sp>
    </p:spTree>
    <p:extLst>
      <p:ext uri="{BB962C8B-B14F-4D97-AF65-F5344CB8AC3E}">
        <p14:creationId xmlns:p14="http://schemas.microsoft.com/office/powerpoint/2010/main" val="3625651244"/>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Quick visual critique of the six factors listed above against the 12 principles…..</a:t>
            </a:r>
          </a:p>
          <a:p>
            <a:r>
              <a:rPr lang="en-GB"/>
              <a:t>10 minutes to consider – 5 mins of a group discussion….</a:t>
            </a:r>
          </a:p>
          <a:p>
            <a:endParaRPr lang="en-GB"/>
          </a:p>
        </p:txBody>
      </p:sp>
      <p:sp>
        <p:nvSpPr>
          <p:cNvPr id="4" name="Slide Number Placeholder 3"/>
          <p:cNvSpPr>
            <a:spLocks noGrp="1"/>
          </p:cNvSpPr>
          <p:nvPr>
            <p:ph type="sldNum" sz="quarter" idx="10"/>
          </p:nvPr>
        </p:nvSpPr>
        <p:spPr/>
        <p:txBody>
          <a:bodyPr/>
          <a:lstStyle/>
          <a:p>
            <a:fld id="{2163150E-0E6C-4538-A479-EA12EA747824}" type="slidenum">
              <a:rPr lang="en-US" smtClean="0"/>
              <a:t>33</a:t>
            </a:fld>
            <a:endParaRPr lang="en-US"/>
          </a:p>
        </p:txBody>
      </p:sp>
    </p:spTree>
    <p:extLst>
      <p:ext uri="{BB962C8B-B14F-4D97-AF65-F5344CB8AC3E}">
        <p14:creationId xmlns:p14="http://schemas.microsoft.com/office/powerpoint/2010/main" val="2478462658"/>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Can do the same with Hattie’s effect sizes.</a:t>
            </a:r>
          </a:p>
        </p:txBody>
      </p:sp>
      <p:sp>
        <p:nvSpPr>
          <p:cNvPr id="4" name="Slide Number Placeholder 3"/>
          <p:cNvSpPr>
            <a:spLocks noGrp="1"/>
          </p:cNvSpPr>
          <p:nvPr>
            <p:ph type="sldNum" sz="quarter" idx="10"/>
          </p:nvPr>
        </p:nvSpPr>
        <p:spPr/>
        <p:txBody>
          <a:bodyPr/>
          <a:lstStyle/>
          <a:p>
            <a:fld id="{2163150E-0E6C-4538-A479-EA12EA747824}" type="slidenum">
              <a:rPr lang="en-US" smtClean="0"/>
              <a:t>34</a:t>
            </a:fld>
            <a:endParaRPr lang="en-US"/>
          </a:p>
        </p:txBody>
      </p:sp>
    </p:spTree>
    <p:extLst>
      <p:ext uri="{BB962C8B-B14F-4D97-AF65-F5344CB8AC3E}">
        <p14:creationId xmlns:p14="http://schemas.microsoft.com/office/powerpoint/2010/main" val="210181039"/>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The next section begins to draw in the importance of assessment</a:t>
            </a:r>
            <a:r>
              <a:rPr lang="en-GB" baseline="0"/>
              <a:t> from Chapter 6 to look at how the group will begin to look at their assignment.</a:t>
            </a:r>
          </a:p>
          <a:p>
            <a:r>
              <a:rPr lang="en-GB" baseline="0"/>
              <a:t>Comparison of Prof standards on Pedagogy and Successful Futures? </a:t>
            </a:r>
            <a:endParaRPr lang="en-GB"/>
          </a:p>
        </p:txBody>
      </p:sp>
      <p:sp>
        <p:nvSpPr>
          <p:cNvPr id="4" name="Slide Number Placeholder 3"/>
          <p:cNvSpPr>
            <a:spLocks noGrp="1"/>
          </p:cNvSpPr>
          <p:nvPr>
            <p:ph type="sldNum" sz="quarter" idx="10"/>
          </p:nvPr>
        </p:nvSpPr>
        <p:spPr/>
        <p:txBody>
          <a:bodyPr/>
          <a:lstStyle/>
          <a:p>
            <a:fld id="{2163150E-0E6C-4538-A479-EA12EA747824}" type="slidenum">
              <a:rPr lang="en-US" smtClean="0"/>
              <a:t>35</a:t>
            </a:fld>
            <a:endParaRPr lang="en-US"/>
          </a:p>
        </p:txBody>
      </p:sp>
    </p:spTree>
    <p:extLst>
      <p:ext uri="{BB962C8B-B14F-4D97-AF65-F5344CB8AC3E}">
        <p14:creationId xmlns:p14="http://schemas.microsoft.com/office/powerpoint/2010/main" val="492631836"/>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163150E-0E6C-4538-A479-EA12EA747824}" type="slidenum">
              <a:rPr lang="en-US" smtClean="0"/>
              <a:t>36</a:t>
            </a:fld>
            <a:endParaRPr lang="en-US"/>
          </a:p>
        </p:txBody>
      </p:sp>
    </p:spTree>
    <p:extLst>
      <p:ext uri="{BB962C8B-B14F-4D97-AF65-F5344CB8AC3E}">
        <p14:creationId xmlns:p14="http://schemas.microsoft.com/office/powerpoint/2010/main" val="1544158589"/>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Final task is to take a leadership perspective on Professional development for the three recommendations….</a:t>
            </a:r>
          </a:p>
          <a:p>
            <a:r>
              <a:rPr lang="en-GB"/>
              <a:t>Word doc supplied.</a:t>
            </a:r>
          </a:p>
          <a:p>
            <a:endParaRPr lang="en-GB"/>
          </a:p>
        </p:txBody>
      </p:sp>
      <p:sp>
        <p:nvSpPr>
          <p:cNvPr id="4" name="Slide Number Placeholder 3"/>
          <p:cNvSpPr>
            <a:spLocks noGrp="1"/>
          </p:cNvSpPr>
          <p:nvPr>
            <p:ph type="sldNum" sz="quarter" idx="10"/>
          </p:nvPr>
        </p:nvSpPr>
        <p:spPr/>
        <p:txBody>
          <a:bodyPr/>
          <a:lstStyle/>
          <a:p>
            <a:fld id="{2163150E-0E6C-4538-A479-EA12EA747824}" type="slidenum">
              <a:rPr lang="en-US" smtClean="0"/>
              <a:t>37</a:t>
            </a:fld>
            <a:endParaRPr lang="en-US"/>
          </a:p>
        </p:txBody>
      </p:sp>
    </p:spTree>
    <p:extLst>
      <p:ext uri="{BB962C8B-B14F-4D97-AF65-F5344CB8AC3E}">
        <p14:creationId xmlns:p14="http://schemas.microsoft.com/office/powerpoint/2010/main" val="1914026763"/>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163150E-0E6C-4538-A479-EA12EA747824}" type="slidenum">
              <a:rPr lang="en-US" smtClean="0"/>
              <a:t>38</a:t>
            </a:fld>
            <a:endParaRPr lang="en-US"/>
          </a:p>
        </p:txBody>
      </p:sp>
    </p:spTree>
    <p:extLst>
      <p:ext uri="{BB962C8B-B14F-4D97-AF65-F5344CB8AC3E}">
        <p14:creationId xmlns:p14="http://schemas.microsoft.com/office/powerpoint/2010/main" val="2537100956"/>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163150E-0E6C-4538-A479-EA12EA747824}" type="slidenum">
              <a:rPr lang="en-US" smtClean="0"/>
              <a:t>39</a:t>
            </a:fld>
            <a:endParaRPr lang="en-US"/>
          </a:p>
        </p:txBody>
      </p:sp>
    </p:spTree>
    <p:extLst>
      <p:ext uri="{BB962C8B-B14F-4D97-AF65-F5344CB8AC3E}">
        <p14:creationId xmlns:p14="http://schemas.microsoft.com/office/powerpoint/2010/main" val="1931809360"/>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163150E-0E6C-4538-A479-EA12EA747824}" type="slidenum">
              <a:rPr lang="en-US" smtClean="0"/>
              <a:t>40</a:t>
            </a:fld>
            <a:endParaRPr lang="en-US"/>
          </a:p>
        </p:txBody>
      </p:sp>
    </p:spTree>
    <p:extLst>
      <p:ext uri="{BB962C8B-B14F-4D97-AF65-F5344CB8AC3E}">
        <p14:creationId xmlns:p14="http://schemas.microsoft.com/office/powerpoint/2010/main" val="2594514083"/>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163150E-0E6C-4538-A479-EA12EA747824}" type="slidenum">
              <a:rPr lang="en-US" smtClean="0"/>
              <a:t>41</a:t>
            </a:fld>
            <a:endParaRPr lang="en-US"/>
          </a:p>
        </p:txBody>
      </p:sp>
    </p:spTree>
    <p:extLst>
      <p:ext uri="{BB962C8B-B14F-4D97-AF65-F5344CB8AC3E}">
        <p14:creationId xmlns:p14="http://schemas.microsoft.com/office/powerpoint/2010/main" val="356595398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115521" y="2718699"/>
            <a:ext cx="2675541" cy="1662642"/>
          </a:xfrm>
        </p:spPr>
        <p:txBody>
          <a:bodyPr lIns="0" tIns="0" rIns="0" bIns="0" anchor="t" anchorCtr="0">
            <a:noAutofit/>
          </a:bodyPr>
          <a:lstStyle>
            <a:lvl1pPr algn="l">
              <a:defRPr sz="2800" baseline="0">
                <a:solidFill>
                  <a:schemeClr val="bg1"/>
                </a:solidFill>
              </a:defRPr>
            </a:lvl1pPr>
          </a:lstStyle>
          <a:p>
            <a:r>
              <a:rPr lang="en-GB"/>
              <a:t>Click to edit Master title style</a:t>
            </a:r>
            <a:endParaRPr lang="en-US"/>
          </a:p>
        </p:txBody>
      </p:sp>
      <p:sp>
        <p:nvSpPr>
          <p:cNvPr id="3" name="Subtitle 2"/>
          <p:cNvSpPr>
            <a:spLocks noGrp="1"/>
          </p:cNvSpPr>
          <p:nvPr>
            <p:ph type="subTitle" idx="1"/>
          </p:nvPr>
        </p:nvSpPr>
        <p:spPr>
          <a:xfrm>
            <a:off x="6115520" y="4624116"/>
            <a:ext cx="2675542" cy="1220571"/>
          </a:xfrm>
        </p:spPr>
        <p:txBody>
          <a:bodyPr lIns="0" tIns="0" rIns="0" bIns="0">
            <a:normAutofit/>
          </a:bodyPr>
          <a:lstStyle>
            <a:lvl1pPr marL="0" indent="0" algn="l">
              <a:buNone/>
              <a:defRPr sz="2000" baseline="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a:p>
        </p:txBody>
      </p:sp>
      <p:sp>
        <p:nvSpPr>
          <p:cNvPr id="4" name="Date Placeholder 3"/>
          <p:cNvSpPr>
            <a:spLocks noGrp="1"/>
          </p:cNvSpPr>
          <p:nvPr>
            <p:ph type="dt" sz="half" idx="10"/>
          </p:nvPr>
        </p:nvSpPr>
        <p:spPr/>
        <p:txBody>
          <a:bodyPr/>
          <a:lstStyle/>
          <a:p>
            <a:fld id="{9E43F856-A049-2E47-956D-5E9F5B4BE13E}" type="datetimeFigureOut">
              <a:rPr lang="en-US" smtClean="0"/>
              <a:t>11/8/2019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9531BC2-9DD1-A247-957E-4797F21AE5E9}" type="slidenum">
              <a:rPr lang="en-US" smtClean="0"/>
              <a:t>‹#›</a:t>
            </a:fld>
            <a:endParaRPr lang="en-US"/>
          </a:p>
        </p:txBody>
      </p:sp>
      <p:cxnSp>
        <p:nvCxnSpPr>
          <p:cNvPr id="9" name="Straight Connector 8"/>
          <p:cNvCxnSpPr/>
          <p:nvPr userDrawn="1"/>
        </p:nvCxnSpPr>
        <p:spPr bwMode="auto">
          <a:xfrm>
            <a:off x="6115521" y="2621937"/>
            <a:ext cx="2507226" cy="0"/>
          </a:xfrm>
          <a:prstGeom prst="line">
            <a:avLst/>
          </a:prstGeom>
          <a:blipFill dpi="0" rotWithShape="0">
            <a:blip r:embed="rId2"/>
            <a:srcRect/>
            <a:tile tx="0" ty="0" sx="100000" sy="100000" flip="none" algn="tl"/>
          </a:blipFill>
          <a:ln w="6350" cap="flat" cmpd="sng" algn="ctr">
            <a:solidFill>
              <a:srgbClr val="FFFFFF"/>
            </a:solidFill>
            <a:prstDash val="sysDash"/>
            <a:round/>
            <a:headEnd type="none" w="med" len="med"/>
            <a:tailEnd type="none" w="med" len="me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cxnSp>
    </p:spTree>
    <p:extLst>
      <p:ext uri="{BB962C8B-B14F-4D97-AF65-F5344CB8AC3E}">
        <p14:creationId xmlns:p14="http://schemas.microsoft.com/office/powerpoint/2010/main" val="59735441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12993"/>
            <a:ext cx="8229600" cy="859629"/>
          </a:xfrm>
          <a:prstGeom prst="rect">
            <a:avLst/>
          </a:prstGeom>
        </p:spPr>
        <p:txBody>
          <a:bodyPr anchor="b" anchorCtr="0"/>
          <a:lstStyle/>
          <a:p>
            <a:r>
              <a:rPr lang="en-GB"/>
              <a:t>Click to edit Master title style</a:t>
            </a:r>
            <a:endParaRPr lang="en-US"/>
          </a:p>
        </p:txBody>
      </p:sp>
      <p:sp>
        <p:nvSpPr>
          <p:cNvPr id="3" name="Content Placeholder 2"/>
          <p:cNvSpPr>
            <a:spLocks noGrp="1"/>
          </p:cNvSpPr>
          <p:nvPr>
            <p:ph idx="1"/>
          </p:nvPr>
        </p:nvSpPr>
        <p:spPr>
          <a:xfrm>
            <a:off x="457200" y="1242660"/>
            <a:ext cx="8229600" cy="4525963"/>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C1AF7FF5-605B-584D-A353-B67D7E109A0B}" type="datetimeFigureOut">
              <a:rPr lang="en-US" smtClean="0"/>
              <a:t>11/8/2019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5D2C774-90EE-4843-8B22-6175E33F7952}" type="slidenum">
              <a:rPr lang="en-US" smtClean="0"/>
              <a:t>‹#›</a:t>
            </a:fld>
            <a:endParaRPr lang="en-US"/>
          </a:p>
        </p:txBody>
      </p:sp>
    </p:spTree>
    <p:extLst>
      <p:ext uri="{BB962C8B-B14F-4D97-AF65-F5344CB8AC3E}">
        <p14:creationId xmlns:p14="http://schemas.microsoft.com/office/powerpoint/2010/main" val="333680614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12993"/>
            <a:ext cx="8229600" cy="859629"/>
          </a:xfrm>
          <a:prstGeom prst="rect">
            <a:avLst/>
          </a:prstGeom>
        </p:spPr>
        <p:txBody>
          <a:bodyPr anchor="b" anchorCtr="0"/>
          <a:lstStyle/>
          <a:p>
            <a:r>
              <a:rPr lang="en-GB"/>
              <a:t>Click to edit Master title style</a:t>
            </a:r>
            <a:endParaRPr lang="en-US"/>
          </a:p>
        </p:txBody>
      </p:sp>
      <p:sp>
        <p:nvSpPr>
          <p:cNvPr id="3" name="Content Placeholder 2"/>
          <p:cNvSpPr>
            <a:spLocks noGrp="1"/>
          </p:cNvSpPr>
          <p:nvPr>
            <p:ph sz="half" idx="1"/>
          </p:nvPr>
        </p:nvSpPr>
        <p:spPr>
          <a:xfrm>
            <a:off x="457200" y="1600200"/>
            <a:ext cx="4038600" cy="4525963"/>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4648200" y="1600200"/>
            <a:ext cx="4038600" cy="4525963"/>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C1AF7FF5-605B-584D-A353-B67D7E109A0B}" type="datetimeFigureOut">
              <a:rPr lang="en-US" smtClean="0"/>
              <a:t>11/8/2019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5D2C774-90EE-4843-8B22-6175E33F7952}" type="slidenum">
              <a:rPr lang="en-US" smtClean="0"/>
              <a:t>‹#›</a:t>
            </a:fld>
            <a:endParaRPr lang="en-US"/>
          </a:p>
        </p:txBody>
      </p:sp>
    </p:spTree>
    <p:extLst>
      <p:ext uri="{BB962C8B-B14F-4D97-AF65-F5344CB8AC3E}">
        <p14:creationId xmlns:p14="http://schemas.microsoft.com/office/powerpoint/2010/main" val="295819050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212993"/>
            <a:ext cx="8229600" cy="859629"/>
          </a:xfrm>
          <a:prstGeom prst="rect">
            <a:avLst/>
          </a:prstGeom>
        </p:spPr>
        <p:txBody>
          <a:bodyPr anchor="b" anchorCtr="0"/>
          <a:lstStyle/>
          <a:p>
            <a:r>
              <a:rPr lang="en-GB"/>
              <a:t>Click to edit Master title style</a:t>
            </a:r>
            <a:endParaRPr lang="en-US"/>
          </a:p>
        </p:txBody>
      </p:sp>
      <p:sp>
        <p:nvSpPr>
          <p:cNvPr id="3" name="Date Placeholder 2"/>
          <p:cNvSpPr>
            <a:spLocks noGrp="1"/>
          </p:cNvSpPr>
          <p:nvPr>
            <p:ph type="dt" sz="half" idx="10"/>
          </p:nvPr>
        </p:nvSpPr>
        <p:spPr/>
        <p:txBody>
          <a:bodyPr/>
          <a:lstStyle/>
          <a:p>
            <a:fld id="{C1AF7FF5-605B-584D-A353-B67D7E109A0B}" type="datetimeFigureOut">
              <a:rPr lang="en-US" smtClean="0"/>
              <a:t>11/8/2019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95D2C774-90EE-4843-8B22-6175E33F7952}" type="slidenum">
              <a:rPr lang="en-US" smtClean="0"/>
              <a:t>‹#›</a:t>
            </a:fld>
            <a:endParaRPr lang="en-US"/>
          </a:p>
        </p:txBody>
      </p:sp>
    </p:spTree>
    <p:extLst>
      <p:ext uri="{BB962C8B-B14F-4D97-AF65-F5344CB8AC3E}">
        <p14:creationId xmlns:p14="http://schemas.microsoft.com/office/powerpoint/2010/main" val="10557513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1AF7FF5-605B-584D-A353-B67D7E109A0B}" type="datetimeFigureOut">
              <a:rPr lang="en-US" smtClean="0"/>
              <a:t>11/8/2019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95D2C774-90EE-4843-8B22-6175E33F7952}" type="slidenum">
              <a:rPr lang="en-US" smtClean="0"/>
              <a:t>‹#›</a:t>
            </a:fld>
            <a:endParaRPr lang="en-US"/>
          </a:p>
        </p:txBody>
      </p:sp>
    </p:spTree>
    <p:extLst>
      <p:ext uri="{BB962C8B-B14F-4D97-AF65-F5344CB8AC3E}">
        <p14:creationId xmlns:p14="http://schemas.microsoft.com/office/powerpoint/2010/main" val="34624199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sp>
        <p:nvSpPr>
          <p:cNvPr id="3" name="Picture Placeholder 2"/>
          <p:cNvSpPr>
            <a:spLocks noGrp="1"/>
          </p:cNvSpPr>
          <p:nvPr>
            <p:ph type="pic" idx="1"/>
          </p:nvPr>
        </p:nvSpPr>
        <p:spPr>
          <a:xfrm>
            <a:off x="1792288" y="1252538"/>
            <a:ext cx="5486400" cy="4114800"/>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C1AF7FF5-605B-584D-A353-B67D7E109A0B}" type="datetimeFigureOut">
              <a:rPr lang="en-US" smtClean="0"/>
              <a:t>11/8/2019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5D2C774-90EE-4843-8B22-6175E33F7952}" type="slidenum">
              <a:rPr lang="en-US" smtClean="0"/>
              <a:t>‹#›</a:t>
            </a:fld>
            <a:endParaRPr lang="en-US"/>
          </a:p>
        </p:txBody>
      </p:sp>
    </p:spTree>
    <p:extLst>
      <p:ext uri="{BB962C8B-B14F-4D97-AF65-F5344CB8AC3E}">
        <p14:creationId xmlns:p14="http://schemas.microsoft.com/office/powerpoint/2010/main" val="397382712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a:prstGeom prst="rect">
            <a:avLst/>
          </a:prstGeom>
        </p:spPr>
        <p:txBody>
          <a:bodyPr anchor="b"/>
          <a:lstStyle>
            <a:lvl1pPr algn="ctr">
              <a:defRPr sz="45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a:prstGeom prst="rect">
            <a:avLst/>
          </a:prstGeo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266C3C58-C49F-45E7-AF14-B3E1EE35F012}" type="datetimeFigureOut">
              <a:rPr lang="en-GB" smtClean="0"/>
              <a:t>08/11/2019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C4C6E5E-B997-4E44-9FC0-D7B420BBFA04}" type="slidenum">
              <a:rPr lang="en-GB" smtClean="0"/>
              <a:t>‹#›</a:t>
            </a:fld>
            <a:endParaRPr lang="en-GB"/>
          </a:p>
        </p:txBody>
      </p:sp>
    </p:spTree>
    <p:extLst>
      <p:ext uri="{BB962C8B-B14F-4D97-AF65-F5344CB8AC3E}">
        <p14:creationId xmlns:p14="http://schemas.microsoft.com/office/powerpoint/2010/main" val="37073844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12995"/>
            <a:ext cx="8229600" cy="859629"/>
          </a:xfrm>
          <a:prstGeom prst="rect">
            <a:avLst/>
          </a:prstGeom>
        </p:spPr>
        <p:txBody>
          <a:bodyPr anchor="b" anchorCtr="0"/>
          <a:lstStyle/>
          <a:p>
            <a:r>
              <a:rPr lang="en-GB"/>
              <a:t>Click to edit Master title style</a:t>
            </a:r>
            <a:endParaRPr lang="en-US"/>
          </a:p>
        </p:txBody>
      </p:sp>
      <p:sp>
        <p:nvSpPr>
          <p:cNvPr id="3" name="Content Placeholder 2"/>
          <p:cNvSpPr>
            <a:spLocks noGrp="1"/>
          </p:cNvSpPr>
          <p:nvPr>
            <p:ph idx="1"/>
          </p:nvPr>
        </p:nvSpPr>
        <p:spPr>
          <a:xfrm>
            <a:off x="457200" y="1242661"/>
            <a:ext cx="8229600" cy="4525963"/>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C1AF7FF5-605B-584D-A353-B67D7E109A0B}" type="datetimeFigureOut">
              <a:rPr lang="en-US" smtClean="0"/>
              <a:t>11/8/2019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5D2C774-90EE-4843-8B22-6175E33F7952}" type="slidenum">
              <a:rPr lang="en-US" smtClean="0"/>
              <a:t>‹#›</a:t>
            </a:fld>
            <a:endParaRPr lang="en-US"/>
          </a:p>
        </p:txBody>
      </p:sp>
    </p:spTree>
    <p:extLst>
      <p:ext uri="{BB962C8B-B14F-4D97-AF65-F5344CB8AC3E}">
        <p14:creationId xmlns:p14="http://schemas.microsoft.com/office/powerpoint/2010/main" val="227103228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12995"/>
            <a:ext cx="8229600" cy="859629"/>
          </a:xfrm>
          <a:prstGeom prst="rect">
            <a:avLst/>
          </a:prstGeom>
        </p:spPr>
        <p:txBody>
          <a:bodyPr anchor="b" anchorCtr="0"/>
          <a:lstStyle/>
          <a:p>
            <a:r>
              <a:rPr lang="en-GB"/>
              <a:t>Click to edit Master title style</a:t>
            </a:r>
            <a:endParaRPr lang="en-US"/>
          </a:p>
        </p:txBody>
      </p:sp>
      <p:sp>
        <p:nvSpPr>
          <p:cNvPr id="3" name="Content Placeholder 2"/>
          <p:cNvSpPr>
            <a:spLocks noGrp="1"/>
          </p:cNvSpPr>
          <p:nvPr>
            <p:ph sz="half" idx="1"/>
          </p:nvPr>
        </p:nvSpPr>
        <p:spPr>
          <a:xfrm>
            <a:off x="457200" y="1600202"/>
            <a:ext cx="4038600" cy="4525963"/>
          </a:xfrm>
          <a:prstGeom prst="rect">
            <a:avLst/>
          </a:prstGeo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4648200" y="1600202"/>
            <a:ext cx="4038600" cy="4525963"/>
          </a:xfrm>
          <a:prstGeom prst="rect">
            <a:avLst/>
          </a:prstGeo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C1AF7FF5-605B-584D-A353-B67D7E109A0B}" type="datetimeFigureOut">
              <a:rPr lang="en-US" smtClean="0"/>
              <a:t>11/8/2019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5D2C774-90EE-4843-8B22-6175E33F7952}" type="slidenum">
              <a:rPr lang="en-US" smtClean="0"/>
              <a:t>‹#›</a:t>
            </a:fld>
            <a:endParaRPr lang="en-US"/>
          </a:p>
        </p:txBody>
      </p:sp>
    </p:spTree>
    <p:extLst>
      <p:ext uri="{BB962C8B-B14F-4D97-AF65-F5344CB8AC3E}">
        <p14:creationId xmlns:p14="http://schemas.microsoft.com/office/powerpoint/2010/main" val="80398363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212995"/>
            <a:ext cx="8229600" cy="859629"/>
          </a:xfrm>
          <a:prstGeom prst="rect">
            <a:avLst/>
          </a:prstGeom>
        </p:spPr>
        <p:txBody>
          <a:bodyPr anchor="b" anchorCtr="0"/>
          <a:lstStyle/>
          <a:p>
            <a:r>
              <a:rPr lang="en-GB"/>
              <a:t>Click to edit Master title style</a:t>
            </a:r>
            <a:endParaRPr lang="en-US"/>
          </a:p>
        </p:txBody>
      </p:sp>
      <p:sp>
        <p:nvSpPr>
          <p:cNvPr id="3" name="Date Placeholder 2"/>
          <p:cNvSpPr>
            <a:spLocks noGrp="1"/>
          </p:cNvSpPr>
          <p:nvPr>
            <p:ph type="dt" sz="half" idx="10"/>
          </p:nvPr>
        </p:nvSpPr>
        <p:spPr/>
        <p:txBody>
          <a:bodyPr/>
          <a:lstStyle/>
          <a:p>
            <a:fld id="{C1AF7FF5-605B-584D-A353-B67D7E109A0B}" type="datetimeFigureOut">
              <a:rPr lang="en-US" smtClean="0"/>
              <a:t>11/8/2019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95D2C774-90EE-4843-8B22-6175E33F7952}" type="slidenum">
              <a:rPr lang="en-US" smtClean="0"/>
              <a:t>‹#›</a:t>
            </a:fld>
            <a:endParaRPr lang="en-US"/>
          </a:p>
        </p:txBody>
      </p:sp>
    </p:spTree>
    <p:extLst>
      <p:ext uri="{BB962C8B-B14F-4D97-AF65-F5344CB8AC3E}">
        <p14:creationId xmlns:p14="http://schemas.microsoft.com/office/powerpoint/2010/main" val="38018495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1AF7FF5-605B-584D-A353-B67D7E109A0B}" type="datetimeFigureOut">
              <a:rPr lang="en-US" smtClean="0"/>
              <a:t>11/8/2019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95D2C774-90EE-4843-8B22-6175E33F7952}" type="slidenum">
              <a:rPr lang="en-US" smtClean="0"/>
              <a:t>‹#›</a:t>
            </a:fld>
            <a:endParaRPr lang="en-US"/>
          </a:p>
        </p:txBody>
      </p:sp>
    </p:spTree>
    <p:extLst>
      <p:ext uri="{BB962C8B-B14F-4D97-AF65-F5344CB8AC3E}">
        <p14:creationId xmlns:p14="http://schemas.microsoft.com/office/powerpoint/2010/main" val="117160343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sp>
        <p:nvSpPr>
          <p:cNvPr id="3" name="Picture Placeholder 2"/>
          <p:cNvSpPr>
            <a:spLocks noGrp="1"/>
          </p:cNvSpPr>
          <p:nvPr>
            <p:ph type="pic" idx="1"/>
          </p:nvPr>
        </p:nvSpPr>
        <p:spPr>
          <a:xfrm>
            <a:off x="1792288" y="1252538"/>
            <a:ext cx="5486400" cy="4114800"/>
          </a:xfrm>
          <a:prstGeom prst="rect">
            <a:avLst/>
          </a:prstGeo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US"/>
          </a:p>
        </p:txBody>
      </p:sp>
      <p:sp>
        <p:nvSpPr>
          <p:cNvPr id="4" name="Text Placeholder 3"/>
          <p:cNvSpPr>
            <a:spLocks noGrp="1"/>
          </p:cNvSpPr>
          <p:nvPr>
            <p:ph type="body" sz="half" idx="2"/>
          </p:nvPr>
        </p:nvSpPr>
        <p:spPr>
          <a:xfrm>
            <a:off x="1792288" y="5367338"/>
            <a:ext cx="5486400" cy="804862"/>
          </a:xfrm>
          <a:prstGeom prst="rect">
            <a:avLst/>
          </a:prstGeo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GB"/>
              <a:t>Click to edit Master text styles</a:t>
            </a:r>
          </a:p>
        </p:txBody>
      </p:sp>
      <p:sp>
        <p:nvSpPr>
          <p:cNvPr id="5" name="Date Placeholder 4"/>
          <p:cNvSpPr>
            <a:spLocks noGrp="1"/>
          </p:cNvSpPr>
          <p:nvPr>
            <p:ph type="dt" sz="half" idx="10"/>
          </p:nvPr>
        </p:nvSpPr>
        <p:spPr/>
        <p:txBody>
          <a:bodyPr/>
          <a:lstStyle/>
          <a:p>
            <a:fld id="{C1AF7FF5-605B-584D-A353-B67D7E109A0B}" type="datetimeFigureOut">
              <a:rPr lang="en-US" smtClean="0"/>
              <a:t>11/8/2019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5D2C774-90EE-4843-8B22-6175E33F7952}" type="slidenum">
              <a:rPr lang="en-US" smtClean="0"/>
              <a:t>‹#›</a:t>
            </a:fld>
            <a:endParaRPr lang="en-US"/>
          </a:p>
        </p:txBody>
      </p:sp>
    </p:spTree>
    <p:extLst>
      <p:ext uri="{BB962C8B-B14F-4D97-AF65-F5344CB8AC3E}">
        <p14:creationId xmlns:p14="http://schemas.microsoft.com/office/powerpoint/2010/main" val="277404054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x">
  <p:cSld name="Title and body">
    <p:spTree>
      <p:nvGrpSpPr>
        <p:cNvPr id="1" name="Shape 18"/>
        <p:cNvGrpSpPr/>
        <p:nvPr/>
      </p:nvGrpSpPr>
      <p:grpSpPr>
        <a:xfrm>
          <a:off x="0" y="0"/>
          <a:ext cx="0" cy="0"/>
          <a:chOff x="0" y="0"/>
          <a:chExt cx="0" cy="0"/>
        </a:xfrm>
      </p:grpSpPr>
      <p:sp>
        <p:nvSpPr>
          <p:cNvPr id="19" name="Shape 19"/>
          <p:cNvSpPr/>
          <p:nvPr/>
        </p:nvSpPr>
        <p:spPr>
          <a:xfrm rot="10800000" flipH="1">
            <a:off x="0" y="2248000"/>
            <a:ext cx="9144000" cy="4610000"/>
          </a:xfrm>
          <a:prstGeom prst="rect">
            <a:avLst/>
          </a:prstGeom>
          <a:solidFill>
            <a:schemeClr val="accent4"/>
          </a:solidFill>
          <a:ln>
            <a:noFill/>
          </a:ln>
        </p:spPr>
        <p:txBody>
          <a:bodyPr lIns="68569" tIns="68569" rIns="68569" bIns="68569" anchor="ctr" anchorCtr="0">
            <a:noAutofit/>
          </a:bodyPr>
          <a:lstStyle/>
          <a:p>
            <a:pPr lvl="0">
              <a:spcBef>
                <a:spcPts val="0"/>
              </a:spcBef>
              <a:buNone/>
            </a:pPr>
            <a:endParaRPr sz="1350"/>
          </a:p>
        </p:txBody>
      </p:sp>
      <p:sp>
        <p:nvSpPr>
          <p:cNvPr id="20" name="Shape 20"/>
          <p:cNvSpPr/>
          <p:nvPr/>
        </p:nvSpPr>
        <p:spPr>
          <a:xfrm>
            <a:off x="0" y="2248000"/>
            <a:ext cx="9144000" cy="144800"/>
          </a:xfrm>
          <a:prstGeom prst="rect">
            <a:avLst/>
          </a:prstGeom>
          <a:gradFill>
            <a:gsLst>
              <a:gs pos="0">
                <a:srgbClr val="F9F9F9"/>
              </a:gs>
              <a:gs pos="36000">
                <a:srgbClr val="F9F9F9"/>
              </a:gs>
              <a:gs pos="80000">
                <a:srgbClr val="DEDEDE"/>
              </a:gs>
              <a:gs pos="100000">
                <a:srgbClr val="999999"/>
              </a:gs>
            </a:gsLst>
            <a:lin ang="16200038" scaled="0"/>
          </a:gradFill>
          <a:ln>
            <a:noFill/>
          </a:ln>
        </p:spPr>
        <p:txBody>
          <a:bodyPr lIns="68569" tIns="68569" rIns="68569" bIns="68569" anchor="ctr" anchorCtr="0">
            <a:noAutofit/>
          </a:bodyPr>
          <a:lstStyle/>
          <a:p>
            <a:pPr lvl="0">
              <a:spcBef>
                <a:spcPts val="0"/>
              </a:spcBef>
              <a:buNone/>
            </a:pPr>
            <a:endParaRPr sz="1350"/>
          </a:p>
        </p:txBody>
      </p:sp>
      <p:sp>
        <p:nvSpPr>
          <p:cNvPr id="21" name="Shape 21"/>
          <p:cNvSpPr txBox="1">
            <a:spLocks noGrp="1"/>
          </p:cNvSpPr>
          <p:nvPr>
            <p:ph type="title"/>
          </p:nvPr>
        </p:nvSpPr>
        <p:spPr>
          <a:xfrm>
            <a:off x="471900" y="984967"/>
            <a:ext cx="8222100" cy="1023600"/>
          </a:xfrm>
          <a:prstGeom prst="rect">
            <a:avLst/>
          </a:prstGeom>
        </p:spPr>
        <p:txBody>
          <a:bodyPr lIns="91425" tIns="91425" rIns="91425" bIns="91425" anchor="b" anchorCtr="0"/>
          <a:lstStyle>
            <a:lvl1pPr lvl="0">
              <a:spcBef>
                <a:spcPts val="0"/>
              </a:spcBef>
              <a:defRPr/>
            </a:lvl1pPr>
            <a:lvl2pPr lvl="1">
              <a:spcBef>
                <a:spcPts val="0"/>
              </a:spcBef>
              <a:defRPr/>
            </a:lvl2pPr>
            <a:lvl3pPr lvl="2">
              <a:spcBef>
                <a:spcPts val="0"/>
              </a:spcBef>
              <a:defRPr/>
            </a:lvl3pPr>
            <a:lvl4pPr lvl="3">
              <a:spcBef>
                <a:spcPts val="0"/>
              </a:spcBef>
              <a:defRPr/>
            </a:lvl4pPr>
            <a:lvl5pPr lvl="4">
              <a:spcBef>
                <a:spcPts val="0"/>
              </a:spcBef>
              <a:defRPr/>
            </a:lvl5pPr>
            <a:lvl6pPr lvl="5">
              <a:spcBef>
                <a:spcPts val="0"/>
              </a:spcBef>
              <a:defRPr/>
            </a:lvl6pPr>
            <a:lvl7pPr lvl="6">
              <a:spcBef>
                <a:spcPts val="0"/>
              </a:spcBef>
              <a:defRPr/>
            </a:lvl7pPr>
            <a:lvl8pPr lvl="7">
              <a:spcBef>
                <a:spcPts val="0"/>
              </a:spcBef>
              <a:defRPr/>
            </a:lvl8pPr>
            <a:lvl9pPr lvl="8">
              <a:spcBef>
                <a:spcPts val="0"/>
              </a:spcBef>
              <a:defRPr/>
            </a:lvl9pPr>
          </a:lstStyle>
          <a:p>
            <a:endParaRPr/>
          </a:p>
        </p:txBody>
      </p:sp>
      <p:sp>
        <p:nvSpPr>
          <p:cNvPr id="22" name="Shape 22"/>
          <p:cNvSpPr txBox="1">
            <a:spLocks noGrp="1"/>
          </p:cNvSpPr>
          <p:nvPr>
            <p:ph type="body" idx="1"/>
          </p:nvPr>
        </p:nvSpPr>
        <p:spPr>
          <a:xfrm>
            <a:off x="471900" y="2558767"/>
            <a:ext cx="8222100" cy="3613600"/>
          </a:xfrm>
          <a:prstGeom prst="rect">
            <a:avLst/>
          </a:prstGeom>
        </p:spPr>
        <p:txBody>
          <a:bodyPr lIns="91425" tIns="91425" rIns="91425" bIns="91425" anchor="t" anchorCtr="0"/>
          <a:lstStyle>
            <a:lvl1pPr lvl="0">
              <a:spcBef>
                <a:spcPts val="0"/>
              </a:spcBef>
              <a:defRPr/>
            </a:lvl1pPr>
            <a:lvl2pPr lvl="1">
              <a:spcBef>
                <a:spcPts val="0"/>
              </a:spcBef>
              <a:defRPr/>
            </a:lvl2pPr>
            <a:lvl3pPr lvl="2">
              <a:spcBef>
                <a:spcPts val="0"/>
              </a:spcBef>
              <a:defRPr/>
            </a:lvl3pPr>
            <a:lvl4pPr lvl="3">
              <a:spcBef>
                <a:spcPts val="0"/>
              </a:spcBef>
              <a:defRPr/>
            </a:lvl4pPr>
            <a:lvl5pPr lvl="4">
              <a:spcBef>
                <a:spcPts val="0"/>
              </a:spcBef>
              <a:defRPr/>
            </a:lvl5pPr>
            <a:lvl6pPr lvl="5">
              <a:spcBef>
                <a:spcPts val="0"/>
              </a:spcBef>
              <a:defRPr/>
            </a:lvl6pPr>
            <a:lvl7pPr lvl="6">
              <a:spcBef>
                <a:spcPts val="0"/>
              </a:spcBef>
              <a:defRPr/>
            </a:lvl7pPr>
            <a:lvl8pPr lvl="7">
              <a:spcBef>
                <a:spcPts val="0"/>
              </a:spcBef>
              <a:defRPr/>
            </a:lvl8pPr>
            <a:lvl9pPr lvl="8">
              <a:spcBef>
                <a:spcPts val="0"/>
              </a:spcBef>
              <a:defRPr/>
            </a:lvl9pPr>
          </a:lstStyle>
          <a:p>
            <a:endParaRPr/>
          </a:p>
        </p:txBody>
      </p:sp>
      <p:sp>
        <p:nvSpPr>
          <p:cNvPr id="23" name="Shape 23"/>
          <p:cNvSpPr txBox="1">
            <a:spLocks noGrp="1"/>
          </p:cNvSpPr>
          <p:nvPr>
            <p:ph type="sldNum" idx="12"/>
          </p:nvPr>
        </p:nvSpPr>
        <p:spPr>
          <a:xfrm>
            <a:off x="8523541" y="6260831"/>
            <a:ext cx="548700" cy="524800"/>
          </a:xfrm>
          <a:prstGeom prst="rect">
            <a:avLst/>
          </a:prstGeom>
        </p:spPr>
        <p:txBody>
          <a:bodyPr lIns="91425" tIns="91425" rIns="91425" bIns="91425" anchor="ctr" anchorCtr="0">
            <a:noAutofit/>
          </a:bodyPr>
          <a:lstStyle/>
          <a:p>
            <a:fld id="{00000000-1234-1234-1234-123412341234}" type="slidenum">
              <a:rPr lang="en-GB" smtClean="0"/>
              <a:pPr/>
              <a:t>‹#›</a:t>
            </a:fld>
            <a:endParaRPr lang="en-GB"/>
          </a:p>
        </p:txBody>
      </p:sp>
    </p:spTree>
    <p:extLst>
      <p:ext uri="{BB962C8B-B14F-4D97-AF65-F5344CB8AC3E}">
        <p14:creationId xmlns:p14="http://schemas.microsoft.com/office/powerpoint/2010/main" val="419414172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4500"/>
            </a:lvl1pPr>
          </a:lstStyle>
          <a:p>
            <a:r>
              <a:rPr lang="en-US"/>
              <a:t>Click to edit Master title style</a:t>
            </a:r>
          </a:p>
        </p:txBody>
      </p:sp>
      <p:sp>
        <p:nvSpPr>
          <p:cNvPr id="3" name="Subtitle 2"/>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p>
        </p:txBody>
      </p:sp>
      <p:sp>
        <p:nvSpPr>
          <p:cNvPr id="4" name="Date Placeholder 3"/>
          <p:cNvSpPr>
            <a:spLocks noGrp="1"/>
          </p:cNvSpPr>
          <p:nvPr>
            <p:ph type="dt" sz="half" idx="10"/>
          </p:nvPr>
        </p:nvSpPr>
        <p:spPr/>
        <p:txBody>
          <a:bodyPr/>
          <a:lstStyle/>
          <a:p>
            <a:fld id="{A6F06806-A632-47E9-A67C-F6F6E40AC14C}" type="datetimeFigureOut">
              <a:rPr lang="en-GB" smtClean="0"/>
              <a:t>08/11/2019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184BEB9-CB91-4109-9604-A377539DA0AC}" type="slidenum">
              <a:rPr lang="en-GB" smtClean="0"/>
              <a:t>‹#›</a:t>
            </a:fld>
            <a:endParaRPr lang="en-GB"/>
          </a:p>
        </p:txBody>
      </p:sp>
    </p:spTree>
    <p:extLst>
      <p:ext uri="{BB962C8B-B14F-4D97-AF65-F5344CB8AC3E}">
        <p14:creationId xmlns:p14="http://schemas.microsoft.com/office/powerpoint/2010/main" val="3081671577"/>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 Id="rId4" Type="http://schemas.openxmlformats.org/officeDocument/2006/relationships/image" Target="../media/image2.png"/></Relationships>
</file>

<file path=ppt/slideMasters/_rels/slideMaster2.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slideLayout" Target="../slideLayouts/slideLayout4.xml"/><Relationship Id="rId7" Type="http://schemas.openxmlformats.org/officeDocument/2006/relationships/theme" Target="../theme/theme2.xml"/><Relationship Id="rId2" Type="http://schemas.openxmlformats.org/officeDocument/2006/relationships/slideLayout" Target="../slideLayouts/slideLayout3.xml"/><Relationship Id="rId1" Type="http://schemas.openxmlformats.org/officeDocument/2006/relationships/slideLayout" Target="../slideLayouts/slideLayout2.xml"/><Relationship Id="rId6" Type="http://schemas.openxmlformats.org/officeDocument/2006/relationships/slideLayout" Target="../slideLayouts/slideLayout7.xml"/><Relationship Id="rId5" Type="http://schemas.openxmlformats.org/officeDocument/2006/relationships/slideLayout" Target="../slideLayouts/slideLayout6.xml"/><Relationship Id="rId4" Type="http://schemas.openxmlformats.org/officeDocument/2006/relationships/slideLayout" Target="../slideLayouts/slideLayout5.xml"/></Relationships>
</file>

<file path=ppt/slideMasters/_rels/slideMaster3.xml.rels><?xml version="1.0" encoding="UTF-8" standalone="yes"?>
<Relationships xmlns="http://schemas.openxmlformats.org/package/2006/relationships"><Relationship Id="rId8" Type="http://schemas.openxmlformats.org/officeDocument/2006/relationships/theme" Target="../theme/theme3.xml"/><Relationship Id="rId3" Type="http://schemas.openxmlformats.org/officeDocument/2006/relationships/slideLayout" Target="../slideLayouts/slideLayout10.xml"/><Relationship Id="rId7" Type="http://schemas.openxmlformats.org/officeDocument/2006/relationships/slideLayout" Target="../slideLayouts/slideLayout14.xml"/><Relationship Id="rId2" Type="http://schemas.openxmlformats.org/officeDocument/2006/relationships/slideLayout" Target="../slideLayouts/slideLayout9.xml"/><Relationship Id="rId1" Type="http://schemas.openxmlformats.org/officeDocument/2006/relationships/slideLayout" Target="../slideLayouts/slideLayout8.xml"/><Relationship Id="rId6" Type="http://schemas.openxmlformats.org/officeDocument/2006/relationships/slideLayout" Target="../slideLayouts/slideLayout13.xml"/><Relationship Id="rId5" Type="http://schemas.openxmlformats.org/officeDocument/2006/relationships/slideLayout" Target="../slideLayouts/slideLayout12.xml"/><Relationship Id="rId4" Type="http://schemas.openxmlformats.org/officeDocument/2006/relationships/slideLayout" Target="../slideLayouts/slideLayout11.xml"/><Relationship Id="rId9"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E43F856-A049-2E47-956D-5E9F5B4BE13E}" type="datetimeFigureOut">
              <a:rPr lang="en-US" smtClean="0"/>
              <a:t>11/8/2019</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9531BC2-9DD1-A247-957E-4797F21AE5E9}" type="slidenum">
              <a:rPr lang="en-US" smtClean="0"/>
              <a:t>‹#›</a:t>
            </a:fld>
            <a:endParaRPr lang="en-US"/>
          </a:p>
        </p:txBody>
      </p:sp>
      <p:sp>
        <p:nvSpPr>
          <p:cNvPr id="8" name="Rectangle 7"/>
          <p:cNvSpPr/>
          <p:nvPr/>
        </p:nvSpPr>
        <p:spPr bwMode="auto">
          <a:xfrm>
            <a:off x="0" y="-1"/>
            <a:ext cx="9144000" cy="6980903"/>
          </a:xfrm>
          <a:prstGeom prst="rect">
            <a:avLst/>
          </a:prstGeom>
          <a:solidFill>
            <a:srgbClr val="64B546"/>
          </a:solidFill>
          <a:ln w="25400"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endParaRPr kumimoji="0" lang="en-US" sz="4200" b="0" i="0" u="none" strike="noStrike" cap="none" normalizeH="0" baseline="0">
              <a:ln>
                <a:noFill/>
              </a:ln>
              <a:solidFill>
                <a:srgbClr val="000000"/>
              </a:solidFill>
              <a:effectLst/>
              <a:latin typeface="GillSans" charset="0"/>
              <a:ea typeface="ヒラギノ角ゴ ProN W3" charset="0"/>
              <a:cs typeface="ヒラギノ角ゴ ProN W3" charset="0"/>
              <a:sym typeface="GillSans" charset="0"/>
            </a:endParaRPr>
          </a:p>
        </p:txBody>
      </p:sp>
      <p:pic>
        <p:nvPicPr>
          <p:cNvPr id="13" name="Picture 12" descr="arrow star crop_left_rev.png"/>
          <p:cNvPicPr>
            <a:picLocks noChangeAspect="1"/>
          </p:cNvPicPr>
          <p:nvPr/>
        </p:nvPicPr>
        <p:blipFill>
          <a:blip r:embed="rId3">
            <a:alphaModFix amt="52000"/>
            <a:extLst>
              <a:ext uri="{28A0092B-C50C-407E-A947-70E740481C1C}">
                <a14:useLocalDpi xmlns:a14="http://schemas.microsoft.com/office/drawing/2010/main" val="0"/>
              </a:ext>
            </a:extLst>
          </a:blip>
          <a:stretch>
            <a:fillRect/>
          </a:stretch>
        </p:blipFill>
        <p:spPr>
          <a:xfrm>
            <a:off x="0" y="3490450"/>
            <a:ext cx="3146323" cy="3491488"/>
          </a:xfrm>
          <a:prstGeom prst="rect">
            <a:avLst/>
          </a:prstGeom>
        </p:spPr>
      </p:pic>
      <p:pic>
        <p:nvPicPr>
          <p:cNvPr id="14" name="Picture 13" descr="EAS_logo_white.pn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965290" y="323982"/>
            <a:ext cx="3097161" cy="1642468"/>
          </a:xfrm>
          <a:prstGeom prst="rect">
            <a:avLst/>
          </a:prstGeom>
        </p:spPr>
      </p:pic>
    </p:spTree>
    <p:extLst>
      <p:ext uri="{BB962C8B-B14F-4D97-AF65-F5344CB8AC3E}">
        <p14:creationId xmlns:p14="http://schemas.microsoft.com/office/powerpoint/2010/main" val="1223493926"/>
      </p:ext>
    </p:extLst>
  </p:cSld>
  <p:clrMap bg1="lt1" tx1="dk1" bg2="lt2" tx2="dk2" accent1="accent1" accent2="accent2" accent3="accent3" accent4="accent4" accent5="accent5" accent6="accent6" hlink="hlink" folHlink="folHlink"/>
  <p:sldLayoutIdLst>
    <p:sldLayoutId id="2147483649" r:id="rId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7" name="Rectangle 6"/>
          <p:cNvSpPr/>
          <p:nvPr userDrawn="1"/>
        </p:nvSpPr>
        <p:spPr bwMode="auto">
          <a:xfrm>
            <a:off x="-1" y="-1"/>
            <a:ext cx="9144001" cy="1023307"/>
          </a:xfrm>
          <a:prstGeom prst="rect">
            <a:avLst/>
          </a:prstGeom>
          <a:solidFill>
            <a:srgbClr val="64B546"/>
          </a:solidFill>
          <a:ln w="25400"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endParaRPr kumimoji="0" lang="en-US" sz="4200" b="0" i="0" u="none" strike="noStrike" cap="none" normalizeH="0" baseline="0">
              <a:ln>
                <a:noFill/>
              </a:ln>
              <a:solidFill>
                <a:srgbClr val="000000"/>
              </a:solidFill>
              <a:effectLst/>
              <a:latin typeface="GillSans" charset="0"/>
              <a:ea typeface="ヒラギノ角ゴ ProN W3" charset="0"/>
              <a:cs typeface="ヒラギノ角ゴ ProN W3" charset="0"/>
              <a:sym typeface="GillSans" charset="0"/>
            </a:endParaRP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1AF7FF5-605B-584D-A353-B67D7E109A0B}" type="datetimeFigureOut">
              <a:rPr lang="en-US" smtClean="0"/>
              <a:t>11/8/2019</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5D2C774-90EE-4843-8B22-6175E33F7952}" type="slidenum">
              <a:rPr lang="en-US" smtClean="0"/>
              <a:t>‹#›</a:t>
            </a:fld>
            <a:endParaRPr lang="en-US"/>
          </a:p>
        </p:txBody>
      </p:sp>
      <p:pic>
        <p:nvPicPr>
          <p:cNvPr id="8" name="Picture 7" descr="arrow star crop_left_rev.png"/>
          <p:cNvPicPr>
            <a:picLocks noChangeAspect="1"/>
          </p:cNvPicPr>
          <p:nvPr userDrawn="1"/>
        </p:nvPicPr>
        <p:blipFill rotWithShape="1">
          <a:blip r:embed="rId8">
            <a:alphaModFix amt="50000"/>
            <a:extLst>
              <a:ext uri="{28A0092B-C50C-407E-A947-70E740481C1C}">
                <a14:useLocalDpi xmlns:a14="http://schemas.microsoft.com/office/drawing/2010/main" val="0"/>
              </a:ext>
            </a:extLst>
          </a:blip>
          <a:srcRect t="27433" b="15745"/>
          <a:stretch/>
        </p:blipFill>
        <p:spPr>
          <a:xfrm flipH="1" flipV="1">
            <a:off x="7521106" y="-1"/>
            <a:ext cx="1622892" cy="1023307"/>
          </a:xfrm>
          <a:prstGeom prst="rect">
            <a:avLst/>
          </a:prstGeom>
        </p:spPr>
      </p:pic>
    </p:spTree>
    <p:extLst>
      <p:ext uri="{BB962C8B-B14F-4D97-AF65-F5344CB8AC3E}">
        <p14:creationId xmlns:p14="http://schemas.microsoft.com/office/powerpoint/2010/main" val="1311017377"/>
      </p:ext>
    </p:extLst>
  </p:cSld>
  <p:clrMap bg1="lt1" tx1="dk1" bg2="lt2" tx2="dk2" accent1="accent1" accent2="accent2" accent3="accent3" accent4="accent4" accent5="accent5" accent6="accent6" hlink="hlink" folHlink="folHlink"/>
  <p:sldLayoutIdLst>
    <p:sldLayoutId id="2147483662" r:id="rId1"/>
    <p:sldLayoutId id="2147483664" r:id="rId2"/>
    <p:sldLayoutId id="2147483666" r:id="rId3"/>
    <p:sldLayoutId id="2147483667" r:id="rId4"/>
    <p:sldLayoutId id="2147483669" r:id="rId5"/>
    <p:sldLayoutId id="2147483670" r:id="rId6"/>
  </p:sldLayoutIdLst>
  <p:txStyles>
    <p:titleStyle>
      <a:lvl1pPr algn="l" defTabSz="457200" rtl="0" eaLnBrk="1" latinLnBrk="0" hangingPunct="1">
        <a:spcBef>
          <a:spcPct val="0"/>
        </a:spcBef>
        <a:buNone/>
        <a:defRPr sz="2800" kern="1200" baseline="0">
          <a:solidFill>
            <a:schemeClr val="bg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7" name="Rectangle 6"/>
          <p:cNvSpPr/>
          <p:nvPr userDrawn="1"/>
        </p:nvSpPr>
        <p:spPr bwMode="auto">
          <a:xfrm>
            <a:off x="-1" y="-1"/>
            <a:ext cx="9144001" cy="1023307"/>
          </a:xfrm>
          <a:prstGeom prst="rect">
            <a:avLst/>
          </a:prstGeom>
          <a:solidFill>
            <a:srgbClr val="64B546"/>
          </a:solidFill>
          <a:ln w="25400" cap="flat" cmpd="sng" algn="ctr">
            <a:noFill/>
            <a:prstDash val="solid"/>
            <a:round/>
            <a:headEnd type="none" w="med" len="med"/>
            <a:tailEnd type="none" w="med" len="med"/>
          </a:ln>
          <a:effectLst/>
        </p:spPr>
        <p:txBody>
          <a:bodyPr vert="horz" wrap="square" lIns="68580" tIns="34290" rIns="68580" bIns="34290" numCol="1" rtlCol="0" anchor="t" anchorCtr="0" compatLnSpc="1">
            <a:prstTxWarp prst="textNoShape">
              <a:avLst/>
            </a:prstTxWarp>
          </a:bodyPr>
          <a:lstStyle/>
          <a:p>
            <a:pPr marL="0" marR="0" indent="0" algn="ctr" defTabSz="685800" rtl="0" eaLnBrk="1" fontAlgn="base" latinLnBrk="0" hangingPunct="1">
              <a:lnSpc>
                <a:spcPct val="100000"/>
              </a:lnSpc>
              <a:spcBef>
                <a:spcPct val="0"/>
              </a:spcBef>
              <a:spcAft>
                <a:spcPct val="0"/>
              </a:spcAft>
              <a:buClrTx/>
              <a:buSzTx/>
              <a:buFontTx/>
              <a:buNone/>
              <a:tabLst/>
            </a:pPr>
            <a:endParaRPr kumimoji="0" lang="en-US" sz="3150" b="0" i="0" u="none" strike="noStrike" cap="none" normalizeH="0" baseline="0">
              <a:ln>
                <a:noFill/>
              </a:ln>
              <a:solidFill>
                <a:srgbClr val="000000"/>
              </a:solidFill>
              <a:effectLst/>
              <a:latin typeface="GillSans" charset="0"/>
              <a:ea typeface="ヒラギノ角ゴ ProN W3" charset="0"/>
              <a:cs typeface="ヒラギノ角ゴ ProN W3" charset="0"/>
              <a:sym typeface="GillSans" charset="0"/>
            </a:endParaRPr>
          </a:p>
        </p:txBody>
      </p:sp>
      <p:sp>
        <p:nvSpPr>
          <p:cNvPr id="4" name="Date Placeholder 3"/>
          <p:cNvSpPr>
            <a:spLocks noGrp="1"/>
          </p:cNvSpPr>
          <p:nvPr>
            <p:ph type="dt" sz="half" idx="2"/>
          </p:nvPr>
        </p:nvSpPr>
        <p:spPr>
          <a:xfrm>
            <a:off x="457200" y="6356352"/>
            <a:ext cx="21336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C1AF7FF5-605B-584D-A353-B67D7E109A0B}" type="datetimeFigureOut">
              <a:rPr lang="en-US" smtClean="0"/>
              <a:t>11/8/2019</a:t>
            </a:fld>
            <a:endParaRPr lang="en-US"/>
          </a:p>
        </p:txBody>
      </p:sp>
      <p:sp>
        <p:nvSpPr>
          <p:cNvPr id="5" name="Footer Placeholder 4"/>
          <p:cNvSpPr>
            <a:spLocks noGrp="1"/>
          </p:cNvSpPr>
          <p:nvPr>
            <p:ph type="ftr" sz="quarter" idx="3"/>
          </p:nvPr>
        </p:nvSpPr>
        <p:spPr>
          <a:xfrm>
            <a:off x="3124200" y="6356352"/>
            <a:ext cx="28956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2"/>
            <a:ext cx="21336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95D2C774-90EE-4843-8B22-6175E33F7952}" type="slidenum">
              <a:rPr lang="en-US" smtClean="0"/>
              <a:t>‹#›</a:t>
            </a:fld>
            <a:endParaRPr lang="en-US"/>
          </a:p>
        </p:txBody>
      </p:sp>
      <p:pic>
        <p:nvPicPr>
          <p:cNvPr id="8" name="Picture 7" descr="arrow star crop_left_rev.png"/>
          <p:cNvPicPr>
            <a:picLocks noChangeAspect="1"/>
          </p:cNvPicPr>
          <p:nvPr userDrawn="1"/>
        </p:nvPicPr>
        <p:blipFill rotWithShape="1">
          <a:blip r:embed="rId9">
            <a:alphaModFix amt="50000"/>
            <a:extLst>
              <a:ext uri="{28A0092B-C50C-407E-A947-70E740481C1C}">
                <a14:useLocalDpi xmlns:a14="http://schemas.microsoft.com/office/drawing/2010/main" val="0"/>
              </a:ext>
            </a:extLst>
          </a:blip>
          <a:srcRect t="27433" b="15745"/>
          <a:stretch/>
        </p:blipFill>
        <p:spPr>
          <a:xfrm flipH="1" flipV="1">
            <a:off x="7521106" y="-1"/>
            <a:ext cx="1622892" cy="1023307"/>
          </a:xfrm>
          <a:prstGeom prst="rect">
            <a:avLst/>
          </a:prstGeom>
        </p:spPr>
      </p:pic>
    </p:spTree>
    <p:extLst>
      <p:ext uri="{BB962C8B-B14F-4D97-AF65-F5344CB8AC3E}">
        <p14:creationId xmlns:p14="http://schemas.microsoft.com/office/powerpoint/2010/main" val="1860426146"/>
      </p:ext>
    </p:extLst>
  </p:cSld>
  <p:clrMap bg1="lt1" tx1="dk1" bg2="lt2" tx2="dk2" accent1="accent1" accent2="accent2" accent3="accent3" accent4="accent4" accent5="accent5" accent6="accent6" hlink="hlink" folHlink="folHlink"/>
  <p:sldLayoutIdLst>
    <p:sldLayoutId id="2147483672" r:id="rId1"/>
    <p:sldLayoutId id="2147483673" r:id="rId2"/>
    <p:sldLayoutId id="2147483674" r:id="rId3"/>
    <p:sldLayoutId id="2147483675" r:id="rId4"/>
    <p:sldLayoutId id="2147483676" r:id="rId5"/>
    <p:sldLayoutId id="2147483677" r:id="rId6"/>
    <p:sldLayoutId id="2147483678" r:id="rId7"/>
  </p:sldLayoutIdLst>
  <p:txStyles>
    <p:titleStyle>
      <a:lvl1pPr algn="l" defTabSz="342900" rtl="0" eaLnBrk="1" latinLnBrk="0" hangingPunct="1">
        <a:spcBef>
          <a:spcPct val="0"/>
        </a:spcBef>
        <a:buNone/>
        <a:defRPr sz="2100" kern="1200" baseline="0">
          <a:solidFill>
            <a:schemeClr val="bg1"/>
          </a:solidFill>
          <a:latin typeface="+mj-lt"/>
          <a:ea typeface="+mj-ea"/>
          <a:cs typeface="+mj-cs"/>
        </a:defRPr>
      </a:lvl1pPr>
    </p:titleStyle>
    <p:bodyStyle>
      <a:lvl1pPr marL="257175" indent="-257175" algn="l" defTabSz="342900" rtl="0" eaLnBrk="1" latinLnBrk="0" hangingPunct="1">
        <a:spcBef>
          <a:spcPct val="20000"/>
        </a:spcBef>
        <a:buFont typeface="Arial"/>
        <a:buChar char="•"/>
        <a:defRPr sz="2400" kern="1200">
          <a:solidFill>
            <a:schemeClr val="tx1"/>
          </a:solidFill>
          <a:latin typeface="+mn-lt"/>
          <a:ea typeface="+mn-ea"/>
          <a:cs typeface="+mn-cs"/>
        </a:defRPr>
      </a:lvl1pPr>
      <a:lvl2pPr marL="557213" indent="-214313" algn="l" defTabSz="342900" rtl="0" eaLnBrk="1" latinLnBrk="0" hangingPunct="1">
        <a:spcBef>
          <a:spcPct val="20000"/>
        </a:spcBef>
        <a:buFont typeface="Arial"/>
        <a:buChar char="–"/>
        <a:defRPr sz="2100" kern="1200">
          <a:solidFill>
            <a:schemeClr val="tx1"/>
          </a:solidFill>
          <a:latin typeface="+mn-lt"/>
          <a:ea typeface="+mn-ea"/>
          <a:cs typeface="+mn-cs"/>
        </a:defRPr>
      </a:lvl2pPr>
      <a:lvl3pPr marL="857250" indent="-171450" algn="l" defTabSz="342900" rtl="0" eaLnBrk="1" latinLnBrk="0" hangingPunct="1">
        <a:spcBef>
          <a:spcPct val="20000"/>
        </a:spcBef>
        <a:buFont typeface="Arial"/>
        <a:buChar char="•"/>
        <a:defRPr sz="1800" kern="1200">
          <a:solidFill>
            <a:schemeClr val="tx1"/>
          </a:solidFill>
          <a:latin typeface="+mn-lt"/>
          <a:ea typeface="+mn-ea"/>
          <a:cs typeface="+mn-cs"/>
        </a:defRPr>
      </a:lvl3pPr>
      <a:lvl4pPr marL="1200150" indent="-171450" algn="l" defTabSz="342900" rtl="0" eaLnBrk="1" latinLnBrk="0" hangingPunct="1">
        <a:spcBef>
          <a:spcPct val="20000"/>
        </a:spcBef>
        <a:buFont typeface="Arial"/>
        <a:buChar char="–"/>
        <a:defRPr sz="1500" kern="1200">
          <a:solidFill>
            <a:schemeClr val="tx1"/>
          </a:solidFill>
          <a:latin typeface="+mn-lt"/>
          <a:ea typeface="+mn-ea"/>
          <a:cs typeface="+mn-cs"/>
        </a:defRPr>
      </a:lvl4pPr>
      <a:lvl5pPr marL="1543050" indent="-171450" algn="l" defTabSz="342900" rtl="0" eaLnBrk="1" latinLnBrk="0" hangingPunct="1">
        <a:spcBef>
          <a:spcPct val="20000"/>
        </a:spcBef>
        <a:buFont typeface="Arial"/>
        <a:buChar char="»"/>
        <a:defRPr sz="1500" kern="1200">
          <a:solidFill>
            <a:schemeClr val="tx1"/>
          </a:solidFill>
          <a:latin typeface="+mn-lt"/>
          <a:ea typeface="+mn-ea"/>
          <a:cs typeface="+mn-cs"/>
        </a:defRPr>
      </a:lvl5pPr>
      <a:lvl6pPr marL="1885950" indent="-171450" algn="l" defTabSz="342900" rtl="0" eaLnBrk="1" latinLnBrk="0" hangingPunct="1">
        <a:spcBef>
          <a:spcPct val="20000"/>
        </a:spcBef>
        <a:buFont typeface="Arial"/>
        <a:buChar char="•"/>
        <a:defRPr sz="1500" kern="1200">
          <a:solidFill>
            <a:schemeClr val="tx1"/>
          </a:solidFill>
          <a:latin typeface="+mn-lt"/>
          <a:ea typeface="+mn-ea"/>
          <a:cs typeface="+mn-cs"/>
        </a:defRPr>
      </a:lvl6pPr>
      <a:lvl7pPr marL="2228850" indent="-171450" algn="l" defTabSz="342900" rtl="0" eaLnBrk="1" latinLnBrk="0" hangingPunct="1">
        <a:spcBef>
          <a:spcPct val="20000"/>
        </a:spcBef>
        <a:buFont typeface="Arial"/>
        <a:buChar char="•"/>
        <a:defRPr sz="1500" kern="1200">
          <a:solidFill>
            <a:schemeClr val="tx1"/>
          </a:solidFill>
          <a:latin typeface="+mn-lt"/>
          <a:ea typeface="+mn-ea"/>
          <a:cs typeface="+mn-cs"/>
        </a:defRPr>
      </a:lvl7pPr>
      <a:lvl8pPr marL="2571750" indent="-171450" algn="l" defTabSz="342900" rtl="0" eaLnBrk="1" latinLnBrk="0" hangingPunct="1">
        <a:spcBef>
          <a:spcPct val="20000"/>
        </a:spcBef>
        <a:buFont typeface="Arial"/>
        <a:buChar char="•"/>
        <a:defRPr sz="1500" kern="1200">
          <a:solidFill>
            <a:schemeClr val="tx1"/>
          </a:solidFill>
          <a:latin typeface="+mn-lt"/>
          <a:ea typeface="+mn-ea"/>
          <a:cs typeface="+mn-cs"/>
        </a:defRPr>
      </a:lvl8pPr>
      <a:lvl9pPr marL="2914650" indent="-171450" algn="l" defTabSz="342900" rtl="0" eaLnBrk="1" latinLnBrk="0" hangingPunct="1">
        <a:spcBef>
          <a:spcPct val="20000"/>
        </a:spcBef>
        <a:buFont typeface="Arial"/>
        <a:buChar char="•"/>
        <a:defRPr sz="1500" kern="1200">
          <a:solidFill>
            <a:schemeClr val="tx1"/>
          </a:solidFill>
          <a:latin typeface="+mn-lt"/>
          <a:ea typeface="+mn-ea"/>
          <a:cs typeface="+mn-cs"/>
        </a:defRPr>
      </a:lvl9pPr>
    </p:bodyStyle>
    <p:otherStyle>
      <a:defPPr>
        <a:defRPr lang="en-US"/>
      </a:defPPr>
      <a:lvl1pPr marL="0" algn="l" defTabSz="342900" rtl="0" eaLnBrk="1" latinLnBrk="0" hangingPunct="1">
        <a:defRPr sz="1350" kern="1200">
          <a:solidFill>
            <a:schemeClr val="tx1"/>
          </a:solidFill>
          <a:latin typeface="+mn-lt"/>
          <a:ea typeface="+mn-ea"/>
          <a:cs typeface="+mn-cs"/>
        </a:defRPr>
      </a:lvl1pPr>
      <a:lvl2pPr marL="342900" algn="l" defTabSz="342900" rtl="0" eaLnBrk="1" latinLnBrk="0" hangingPunct="1">
        <a:defRPr sz="1350" kern="1200">
          <a:solidFill>
            <a:schemeClr val="tx1"/>
          </a:solidFill>
          <a:latin typeface="+mn-lt"/>
          <a:ea typeface="+mn-ea"/>
          <a:cs typeface="+mn-cs"/>
        </a:defRPr>
      </a:lvl2pPr>
      <a:lvl3pPr marL="685800" algn="l" defTabSz="342900" rtl="0" eaLnBrk="1" latinLnBrk="0" hangingPunct="1">
        <a:defRPr sz="1350" kern="1200">
          <a:solidFill>
            <a:schemeClr val="tx1"/>
          </a:solidFill>
          <a:latin typeface="+mn-lt"/>
          <a:ea typeface="+mn-ea"/>
          <a:cs typeface="+mn-cs"/>
        </a:defRPr>
      </a:lvl3pPr>
      <a:lvl4pPr marL="1028700" algn="l" defTabSz="342900" rtl="0" eaLnBrk="1" latinLnBrk="0" hangingPunct="1">
        <a:defRPr sz="1350" kern="1200">
          <a:solidFill>
            <a:schemeClr val="tx1"/>
          </a:solidFill>
          <a:latin typeface="+mn-lt"/>
          <a:ea typeface="+mn-ea"/>
          <a:cs typeface="+mn-cs"/>
        </a:defRPr>
      </a:lvl4pPr>
      <a:lvl5pPr marL="1371600" algn="l" defTabSz="342900" rtl="0" eaLnBrk="1" latinLnBrk="0" hangingPunct="1">
        <a:defRPr sz="1350" kern="1200">
          <a:solidFill>
            <a:schemeClr val="tx1"/>
          </a:solidFill>
          <a:latin typeface="+mn-lt"/>
          <a:ea typeface="+mn-ea"/>
          <a:cs typeface="+mn-cs"/>
        </a:defRPr>
      </a:lvl5pPr>
      <a:lvl6pPr marL="1714500" algn="l" defTabSz="342900" rtl="0" eaLnBrk="1" latinLnBrk="0" hangingPunct="1">
        <a:defRPr sz="1350" kern="1200">
          <a:solidFill>
            <a:schemeClr val="tx1"/>
          </a:solidFill>
          <a:latin typeface="+mn-lt"/>
          <a:ea typeface="+mn-ea"/>
          <a:cs typeface="+mn-cs"/>
        </a:defRPr>
      </a:lvl6pPr>
      <a:lvl7pPr marL="2057400" algn="l" defTabSz="342900" rtl="0" eaLnBrk="1" latinLnBrk="0" hangingPunct="1">
        <a:defRPr sz="1350" kern="1200">
          <a:solidFill>
            <a:schemeClr val="tx1"/>
          </a:solidFill>
          <a:latin typeface="+mn-lt"/>
          <a:ea typeface="+mn-ea"/>
          <a:cs typeface="+mn-cs"/>
        </a:defRPr>
      </a:lvl7pPr>
      <a:lvl8pPr marL="2400300" algn="l" defTabSz="342900" rtl="0" eaLnBrk="1" latinLnBrk="0" hangingPunct="1">
        <a:defRPr sz="1350" kern="1200">
          <a:solidFill>
            <a:schemeClr val="tx1"/>
          </a:solidFill>
          <a:latin typeface="+mn-lt"/>
          <a:ea typeface="+mn-ea"/>
          <a:cs typeface="+mn-cs"/>
        </a:defRPr>
      </a:lvl8pPr>
      <a:lvl9pPr marL="2743200" algn="l" defTabSz="3429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6.jpeg"/></Relationships>
</file>

<file path=ppt/slides/_rels/slide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www.youtube.com/watch?v=-y3tN_1CiRk" TargetMode="External"/><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4.xml"/><Relationship Id="rId1" Type="http://schemas.openxmlformats.org/officeDocument/2006/relationships/slideLayout" Target="../slideLayouts/slideLayout8.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1.xml"/><Relationship Id="rId1" Type="http://schemas.openxmlformats.org/officeDocument/2006/relationships/slideLayout" Target="../slideLayouts/slideLayout2.xml"/><Relationship Id="rId4" Type="http://schemas.openxmlformats.org/officeDocument/2006/relationships/hyperlink" Target="https://www.youtube.com/watch?v=TiNZkJXIwT8" TargetMode="External"/></Relationships>
</file>

<file path=ppt/slides/_rels/slide22.xml.rels><?xml version="1.0" encoding="UTF-8" standalone="yes"?>
<Relationships xmlns="http://schemas.openxmlformats.org/package/2006/relationships"><Relationship Id="rId3" Type="http://schemas.openxmlformats.org/officeDocument/2006/relationships/hyperlink" Target="https://www.youtube.com/watch?v=1xit73jpCyw" TargetMode="External"/><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3.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34.xml"/><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hyperlink" Target="https://hwb.gov.wales/professional-development/professional-standards" TargetMode="External"/><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hyperlink" Target="http://www.stanleyparkhigh.org.uk/" TargetMode="External"/><Relationship Id="rId2" Type="http://schemas.openxmlformats.org/officeDocument/2006/relationships/notesSlide" Target="../notesSlides/notesSlide39.xml"/><Relationship Id="rId1" Type="http://schemas.openxmlformats.org/officeDocument/2006/relationships/slideLayout" Target="../slideLayouts/slideLayout2.xml"/><Relationship Id="rId6" Type="http://schemas.openxmlformats.org/officeDocument/2006/relationships/hyperlink" Target="http://www.erw.wales/media/98468/pls-case-study-priory-ciw-school-delivering-outstanding-pedagogy.pdf" TargetMode="External"/><Relationship Id="rId5" Type="http://schemas.openxmlformats.org/officeDocument/2006/relationships/hyperlink" Target="http://ewsacademy.org.uk/" TargetMode="External"/><Relationship Id="rId4" Type="http://schemas.openxmlformats.org/officeDocument/2006/relationships/hyperlink" Target="http://www.pembrokedockcommunityschool.co.uk/visible-learning/" TargetMode="Externa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slideLayout" Target="../slideLayouts/slideLayout2.xml"/><Relationship Id="rId1" Type="http://schemas.openxmlformats.org/officeDocument/2006/relationships/video" Target="https://www.youtube.com/embed/deY7mYwT1L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982639" y="2718698"/>
            <a:ext cx="7630999" cy="1905417"/>
          </a:xfrm>
        </p:spPr>
        <p:txBody>
          <a:bodyPr/>
          <a:lstStyle/>
          <a:p>
            <a:r>
              <a:rPr lang="en-US" sz="4000" b="1">
                <a:latin typeface="Calibri" charset="0"/>
                <a:ea typeface="Calibri" charset="0"/>
                <a:cs typeface="Calibri" charset="0"/>
              </a:rPr>
              <a:t>Level 7 PG Cert Teaching &amp; Learning “Successful Futures”</a:t>
            </a:r>
            <a:endParaRPr lang="en-US" sz="4000">
              <a:latin typeface="Calibri" charset="0"/>
              <a:ea typeface="Calibri" charset="0"/>
              <a:cs typeface="Calibri" charset="0"/>
            </a:endParaRPr>
          </a:p>
        </p:txBody>
      </p:sp>
      <p:sp>
        <p:nvSpPr>
          <p:cNvPr id="3" name="Subtitle 2"/>
          <p:cNvSpPr>
            <a:spLocks noGrp="1"/>
          </p:cNvSpPr>
          <p:nvPr>
            <p:ph type="subTitle" idx="1"/>
          </p:nvPr>
        </p:nvSpPr>
        <p:spPr>
          <a:xfrm>
            <a:off x="3980329" y="4624116"/>
            <a:ext cx="4633309" cy="1220571"/>
          </a:xfrm>
        </p:spPr>
        <p:txBody>
          <a:bodyPr vert="horz" lIns="0" tIns="0" rIns="0" bIns="0" rtlCol="0" anchor="t">
            <a:normAutofit/>
          </a:bodyPr>
          <a:lstStyle/>
          <a:p>
            <a:pPr algn="r"/>
            <a:r>
              <a:rPr lang="en-US">
                <a:latin typeface="Calibri" charset="0"/>
                <a:ea typeface="Calibri" charset="0"/>
                <a:cs typeface="Calibri" charset="0"/>
              </a:rPr>
              <a:t>Module 2 – Pedagogy – October 2019</a:t>
            </a:r>
          </a:p>
          <a:p>
            <a:pPr algn="r"/>
            <a:r>
              <a:rPr lang="en-US">
                <a:latin typeface="Calibri" charset="0"/>
                <a:ea typeface="Calibri" charset="0"/>
                <a:cs typeface="Calibri" charset="0"/>
              </a:rPr>
              <a:t>Daniel Davies, Nicky Hagendyk, Junnine Thomas-Walters. </a:t>
            </a: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82639" y="359708"/>
            <a:ext cx="2997690" cy="1594597"/>
          </a:xfrm>
          <a:prstGeom prst="rect">
            <a:avLst/>
          </a:prstGeom>
        </p:spPr>
      </p:pic>
    </p:spTree>
    <p:extLst>
      <p:ext uri="{BB962C8B-B14F-4D97-AF65-F5344CB8AC3E}">
        <p14:creationId xmlns:p14="http://schemas.microsoft.com/office/powerpoint/2010/main" val="239990040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600"/>
              <a:t>Welcome back……</a:t>
            </a:r>
          </a:p>
        </p:txBody>
      </p:sp>
      <p:sp>
        <p:nvSpPr>
          <p:cNvPr id="5" name="Content Placeholder 4"/>
          <p:cNvSpPr>
            <a:spLocks noGrp="1"/>
          </p:cNvSpPr>
          <p:nvPr>
            <p:ph idx="1"/>
          </p:nvPr>
        </p:nvSpPr>
        <p:spPr>
          <a:xfrm>
            <a:off x="457200" y="1603718"/>
            <a:ext cx="8229600" cy="3743506"/>
          </a:xfrm>
        </p:spPr>
        <p:txBody>
          <a:bodyPr anchor="t"/>
          <a:lstStyle/>
          <a:p>
            <a:pPr algn="just"/>
            <a:r>
              <a:rPr lang="en-GB">
                <a:solidFill>
                  <a:schemeClr val="tx2"/>
                </a:solidFill>
              </a:rPr>
              <a:t>What was the biggest Impact on your professional practice as a result of module 1?</a:t>
            </a:r>
          </a:p>
          <a:p>
            <a:pPr algn="just"/>
            <a:endParaRPr lang="en-GB">
              <a:solidFill>
                <a:schemeClr val="tx2"/>
              </a:solidFill>
              <a:cs typeface="Calibri"/>
            </a:endParaRPr>
          </a:p>
          <a:p>
            <a:pPr algn="just"/>
            <a:r>
              <a:rPr lang="en-GB">
                <a:solidFill>
                  <a:schemeClr val="tx2"/>
                </a:solidFill>
              </a:rPr>
              <a:t>Get up, say hello, share your reflections…listen to what people say…..</a:t>
            </a:r>
            <a:endParaRPr lang="en-GB">
              <a:solidFill>
                <a:schemeClr val="tx2"/>
              </a:solidFill>
              <a:cs typeface="Calibri"/>
            </a:endParaRPr>
          </a:p>
          <a:p>
            <a:pPr marL="0" indent="0" algn="just">
              <a:buNone/>
            </a:pPr>
            <a:endParaRPr lang="en-GB">
              <a:solidFill>
                <a:schemeClr val="tx2"/>
              </a:solidFill>
              <a:cs typeface="Calibri"/>
            </a:endParaRPr>
          </a:p>
        </p:txBody>
      </p:sp>
    </p:spTree>
    <p:extLst>
      <p:ext uri="{BB962C8B-B14F-4D97-AF65-F5344CB8AC3E}">
        <p14:creationId xmlns:p14="http://schemas.microsoft.com/office/powerpoint/2010/main" val="5741056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7EE8FC-51A8-4E21-9FC7-C46A436EF224}"/>
              </a:ext>
            </a:extLst>
          </p:cNvPr>
          <p:cNvSpPr>
            <a:spLocks noGrp="1"/>
          </p:cNvSpPr>
          <p:nvPr>
            <p:ph type="title"/>
          </p:nvPr>
        </p:nvSpPr>
        <p:spPr/>
        <p:txBody>
          <a:bodyPr/>
          <a:lstStyle/>
          <a:p>
            <a:r>
              <a:rPr lang="en-GB" sz="3200" b="1">
                <a:cs typeface="Calibri"/>
              </a:rPr>
              <a:t>Reflections of Module 1</a:t>
            </a:r>
            <a:endParaRPr lang="en-GB" sz="3200" b="1"/>
          </a:p>
        </p:txBody>
      </p:sp>
      <p:sp>
        <p:nvSpPr>
          <p:cNvPr id="3" name="Content Placeholder 2">
            <a:extLst>
              <a:ext uri="{FF2B5EF4-FFF2-40B4-BE49-F238E27FC236}">
                <a16:creationId xmlns:a16="http://schemas.microsoft.com/office/drawing/2014/main" id="{5C537DDA-8D59-425F-B534-13E7F93E71CB}"/>
              </a:ext>
            </a:extLst>
          </p:cNvPr>
          <p:cNvSpPr>
            <a:spLocks noGrp="1"/>
          </p:cNvSpPr>
          <p:nvPr>
            <p:ph idx="1"/>
          </p:nvPr>
        </p:nvSpPr>
        <p:spPr>
          <a:xfrm>
            <a:off x="457200" y="1242660"/>
            <a:ext cx="8229600" cy="5216076"/>
          </a:xfrm>
        </p:spPr>
        <p:txBody>
          <a:bodyPr anchor="t"/>
          <a:lstStyle/>
          <a:p>
            <a:r>
              <a:rPr lang="en-GB">
                <a:solidFill>
                  <a:schemeClr val="tx2"/>
                </a:solidFill>
                <a:cs typeface="Calibri"/>
              </a:rPr>
              <a:t>What is curriculum?</a:t>
            </a:r>
          </a:p>
          <a:p>
            <a:r>
              <a:rPr lang="en-GB">
                <a:solidFill>
                  <a:schemeClr val="tx2"/>
                </a:solidFill>
                <a:cs typeface="Calibri"/>
              </a:rPr>
              <a:t>Types of curriculum</a:t>
            </a:r>
            <a:endParaRPr lang="en-GB">
              <a:solidFill>
                <a:schemeClr val="tx2"/>
              </a:solidFill>
            </a:endParaRPr>
          </a:p>
          <a:p>
            <a:r>
              <a:rPr lang="en-GB">
                <a:solidFill>
                  <a:schemeClr val="tx2"/>
                </a:solidFill>
                <a:cs typeface="Calibri"/>
              </a:rPr>
              <a:t>Principles and nature of the Curriculum for Wales</a:t>
            </a:r>
          </a:p>
          <a:p>
            <a:r>
              <a:rPr lang="en-GB">
                <a:solidFill>
                  <a:schemeClr val="tx2"/>
                </a:solidFill>
              </a:rPr>
              <a:t>Reviewed the draft curriculum for Wales</a:t>
            </a:r>
            <a:endParaRPr lang="en-GB">
              <a:solidFill>
                <a:schemeClr val="tx2"/>
              </a:solidFill>
              <a:cs typeface="Calibri"/>
            </a:endParaRPr>
          </a:p>
          <a:p>
            <a:r>
              <a:rPr lang="en-GB">
                <a:solidFill>
                  <a:schemeClr val="tx2"/>
                </a:solidFill>
                <a:cs typeface="Calibri"/>
              </a:rPr>
              <a:t>International comparisons</a:t>
            </a:r>
          </a:p>
          <a:p>
            <a:r>
              <a:rPr lang="en-GB">
                <a:solidFill>
                  <a:schemeClr val="tx2"/>
                </a:solidFill>
                <a:cs typeface="Calibri"/>
              </a:rPr>
              <a:t>Curriculum development in UK</a:t>
            </a:r>
          </a:p>
          <a:p>
            <a:r>
              <a:rPr lang="en-GB">
                <a:solidFill>
                  <a:schemeClr val="tx2"/>
                </a:solidFill>
                <a:cs typeface="Calibri"/>
              </a:rPr>
              <a:t>Learning Visit</a:t>
            </a:r>
          </a:p>
          <a:p>
            <a:endParaRPr lang="en-GB">
              <a:solidFill>
                <a:srgbClr val="1A1818"/>
              </a:solidFill>
              <a:cs typeface="Calibri"/>
            </a:endParaRPr>
          </a:p>
          <a:p>
            <a:endParaRPr lang="en-GB">
              <a:solidFill>
                <a:srgbClr val="1A1818"/>
              </a:solidFill>
              <a:cs typeface="Calibri"/>
            </a:endParaRPr>
          </a:p>
          <a:p>
            <a:endParaRPr lang="en-GB">
              <a:cs typeface="Calibri"/>
            </a:endParaRPr>
          </a:p>
          <a:p>
            <a:pPr marL="0" indent="0">
              <a:buNone/>
            </a:pPr>
            <a:endParaRPr lang="en-GB">
              <a:cs typeface="Calibri"/>
            </a:endParaRPr>
          </a:p>
        </p:txBody>
      </p:sp>
    </p:spTree>
    <p:extLst>
      <p:ext uri="{BB962C8B-B14F-4D97-AF65-F5344CB8AC3E}">
        <p14:creationId xmlns:p14="http://schemas.microsoft.com/office/powerpoint/2010/main" val="18842980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3C53D0-7FEE-4652-A50B-DA95A8998FE0}"/>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8ACCAB71-12DE-4C84-964F-9974EC455210}"/>
              </a:ext>
            </a:extLst>
          </p:cNvPr>
          <p:cNvSpPr>
            <a:spLocks noGrp="1"/>
          </p:cNvSpPr>
          <p:nvPr>
            <p:ph idx="1"/>
          </p:nvPr>
        </p:nvSpPr>
        <p:spPr>
          <a:xfrm>
            <a:off x="457200" y="5159233"/>
            <a:ext cx="8229600" cy="609390"/>
          </a:xfrm>
        </p:spPr>
        <p:txBody>
          <a:bodyPr/>
          <a:lstStyle/>
          <a:p>
            <a:pPr marL="0" indent="0">
              <a:buNone/>
            </a:pPr>
            <a:r>
              <a:rPr lang="en-GB" sz="5400">
                <a:solidFill>
                  <a:srgbClr val="0070C0"/>
                </a:solidFill>
              </a:rPr>
              <a:t>Think ethically</a:t>
            </a:r>
            <a:r>
              <a:rPr lang="en-GB"/>
              <a:t> </a:t>
            </a:r>
          </a:p>
        </p:txBody>
      </p:sp>
      <p:pic>
        <p:nvPicPr>
          <p:cNvPr id="1026" name="Picture 2">
            <a:extLst>
              <a:ext uri="{FF2B5EF4-FFF2-40B4-BE49-F238E27FC236}">
                <a16:creationId xmlns:a16="http://schemas.microsoft.com/office/drawing/2014/main" id="{7B213812-2F0E-43FB-91B0-3788B642C03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7125" y="627239"/>
            <a:ext cx="6042659" cy="4531994"/>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a:extLst>
              <a:ext uri="{FF2B5EF4-FFF2-40B4-BE49-F238E27FC236}">
                <a16:creationId xmlns:a16="http://schemas.microsoft.com/office/drawing/2014/main" id="{77B3FB6C-0003-4A7D-8E03-2DD2038F227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667500" y="2233612"/>
            <a:ext cx="2019300" cy="23907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3842925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a:extLst>
              <a:ext uri="{FF2B5EF4-FFF2-40B4-BE49-F238E27FC236}">
                <a16:creationId xmlns:a16="http://schemas.microsoft.com/office/drawing/2014/main" id="{D19CC7CC-1AED-47B9-8EE4-FB9EC27609E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 y="1789"/>
            <a:ext cx="9146386" cy="685621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0796342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A2AC36-627F-44A0-88CC-8B3F2839CEED}"/>
              </a:ext>
            </a:extLst>
          </p:cNvPr>
          <p:cNvSpPr>
            <a:spLocks noGrp="1"/>
          </p:cNvSpPr>
          <p:nvPr>
            <p:ph type="title"/>
          </p:nvPr>
        </p:nvSpPr>
        <p:spPr/>
        <p:txBody>
          <a:bodyPr/>
          <a:lstStyle/>
          <a:p>
            <a:r>
              <a:rPr lang="en-US" sz="3600" b="1">
                <a:cs typeface="Calibri"/>
              </a:rPr>
              <a:t>Module 2 Outline</a:t>
            </a:r>
            <a:endParaRPr lang="en-US" sz="3600">
              <a:cs typeface="Calibri"/>
            </a:endParaRPr>
          </a:p>
        </p:txBody>
      </p:sp>
      <p:sp>
        <p:nvSpPr>
          <p:cNvPr id="3" name="Content Placeholder 2">
            <a:extLst>
              <a:ext uri="{FF2B5EF4-FFF2-40B4-BE49-F238E27FC236}">
                <a16:creationId xmlns:a16="http://schemas.microsoft.com/office/drawing/2014/main" id="{C0541654-6FCB-4DAE-958F-341BDA551BBA}"/>
              </a:ext>
            </a:extLst>
          </p:cNvPr>
          <p:cNvSpPr>
            <a:spLocks noGrp="1"/>
          </p:cNvSpPr>
          <p:nvPr>
            <p:ph idx="1"/>
          </p:nvPr>
        </p:nvSpPr>
        <p:spPr>
          <a:xfrm>
            <a:off x="457200" y="1242660"/>
            <a:ext cx="8229600" cy="5244830"/>
          </a:xfrm>
        </p:spPr>
        <p:txBody>
          <a:bodyPr anchor="t"/>
          <a:lstStyle/>
          <a:p>
            <a:pPr algn="just"/>
            <a:r>
              <a:rPr lang="en-US" sz="2000">
                <a:solidFill>
                  <a:schemeClr val="tx2"/>
                </a:solidFill>
                <a:ea typeface="+mn-lt"/>
                <a:cs typeface="+mn-lt"/>
              </a:rPr>
              <a:t>Your portfolio should contain the following elements:</a:t>
            </a:r>
            <a:endParaRPr lang="en-US" sz="2000">
              <a:solidFill>
                <a:schemeClr val="tx2"/>
              </a:solidFill>
              <a:cs typeface="Calibri"/>
            </a:endParaRPr>
          </a:p>
          <a:p>
            <a:pPr algn="just"/>
            <a:endParaRPr lang="en-US" sz="2000">
              <a:solidFill>
                <a:schemeClr val="tx2"/>
              </a:solidFill>
              <a:ea typeface="+mn-lt"/>
              <a:cs typeface="+mn-lt"/>
            </a:endParaRPr>
          </a:p>
          <a:p>
            <a:r>
              <a:rPr lang="en-US" sz="2000">
                <a:solidFill>
                  <a:schemeClr val="tx2"/>
                </a:solidFill>
                <a:ea typeface="+mn-lt"/>
                <a:cs typeface="+mn-lt"/>
              </a:rPr>
              <a:t>A consideration of the opportunities and challenges for the development of a pedagogy to deliver Successful Futures including:</a:t>
            </a:r>
            <a:endParaRPr lang="en-US" sz="2000">
              <a:solidFill>
                <a:schemeClr val="tx2"/>
              </a:solidFill>
              <a:cs typeface="Calibri"/>
            </a:endParaRPr>
          </a:p>
          <a:p>
            <a:r>
              <a:rPr lang="en-US" sz="2000">
                <a:solidFill>
                  <a:schemeClr val="tx2"/>
                </a:solidFill>
                <a:ea typeface="+mn-lt"/>
                <a:cs typeface="+mn-lt"/>
              </a:rPr>
              <a:t>a review of relevant research and literature which has:</a:t>
            </a:r>
            <a:br>
              <a:rPr lang="en-US" sz="2000">
                <a:solidFill>
                  <a:schemeClr val="tx2"/>
                </a:solidFill>
                <a:ea typeface="+mn-lt"/>
                <a:cs typeface="+mn-lt"/>
              </a:rPr>
            </a:br>
            <a:r>
              <a:rPr lang="en-US" sz="2000">
                <a:solidFill>
                  <a:schemeClr val="tx2"/>
                </a:solidFill>
                <a:ea typeface="+mn-lt"/>
                <a:cs typeface="+mn-lt"/>
              </a:rPr>
              <a:t>(a) informed your professional practice and</a:t>
            </a:r>
            <a:br>
              <a:rPr lang="en-US" sz="2000">
                <a:solidFill>
                  <a:schemeClr val="tx2"/>
                </a:solidFill>
                <a:ea typeface="+mn-lt"/>
                <a:cs typeface="+mn-lt"/>
              </a:rPr>
            </a:br>
            <a:r>
              <a:rPr lang="en-US" sz="2000">
                <a:solidFill>
                  <a:schemeClr val="tx2"/>
                </a:solidFill>
                <a:ea typeface="+mn-lt"/>
                <a:cs typeface="+mn-lt"/>
              </a:rPr>
              <a:t>(b) opportunities and challenges that should be considered by practitioners/ schools when developing a pedagogical approach to Successful Futures.</a:t>
            </a:r>
          </a:p>
          <a:p>
            <a:r>
              <a:rPr lang="en-US" sz="2000">
                <a:solidFill>
                  <a:schemeClr val="tx2"/>
                </a:solidFill>
                <a:ea typeface="+mn-lt"/>
                <a:cs typeface="+mn-lt"/>
              </a:rPr>
              <a:t>a detailed strategic plan, that can be delivered to SMT, for the implementation of Successful Futures in your setting based on an initial SWOT analysis.</a:t>
            </a:r>
          </a:p>
          <a:p>
            <a:r>
              <a:rPr lang="en-US" sz="2000">
                <a:solidFill>
                  <a:schemeClr val="tx2"/>
                </a:solidFill>
                <a:ea typeface="+mn-lt"/>
                <a:cs typeface="+mn-lt"/>
              </a:rPr>
              <a:t>the construction of an A3 poster intended to engage your colleagues in a dialogue about Successful Futures. Include a rationale and critical evaluation of your work. </a:t>
            </a:r>
            <a:endParaRPr lang="en-US" sz="2000">
              <a:solidFill>
                <a:schemeClr val="tx2"/>
              </a:solidFill>
            </a:endParaRPr>
          </a:p>
          <a:p>
            <a:endParaRPr lang="en-US">
              <a:cs typeface="Calibri"/>
            </a:endParaRPr>
          </a:p>
        </p:txBody>
      </p:sp>
    </p:spTree>
    <p:extLst>
      <p:ext uri="{BB962C8B-B14F-4D97-AF65-F5344CB8AC3E}">
        <p14:creationId xmlns:p14="http://schemas.microsoft.com/office/powerpoint/2010/main" val="51028019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EA9059-04A5-4157-99CD-E176A252E372}"/>
              </a:ext>
            </a:extLst>
          </p:cNvPr>
          <p:cNvSpPr>
            <a:spLocks noGrp="1"/>
          </p:cNvSpPr>
          <p:nvPr>
            <p:ph type="title"/>
          </p:nvPr>
        </p:nvSpPr>
        <p:spPr/>
        <p:txBody>
          <a:bodyPr/>
          <a:lstStyle/>
          <a:p>
            <a:r>
              <a:rPr lang="en-GB" sz="3200" b="1">
                <a:cs typeface="Calibri"/>
              </a:rPr>
              <a:t>Pedagogy V Curriculum</a:t>
            </a:r>
            <a:endParaRPr lang="en-GB" sz="3200" b="1"/>
          </a:p>
        </p:txBody>
      </p:sp>
      <p:sp>
        <p:nvSpPr>
          <p:cNvPr id="3" name="Content Placeholder 2">
            <a:extLst>
              <a:ext uri="{FF2B5EF4-FFF2-40B4-BE49-F238E27FC236}">
                <a16:creationId xmlns:a16="http://schemas.microsoft.com/office/drawing/2014/main" id="{1031BEED-9EFF-463F-824B-FFAD1F384033}"/>
              </a:ext>
            </a:extLst>
          </p:cNvPr>
          <p:cNvSpPr>
            <a:spLocks noGrp="1"/>
          </p:cNvSpPr>
          <p:nvPr>
            <p:ph idx="1"/>
          </p:nvPr>
        </p:nvSpPr>
        <p:spPr/>
        <p:txBody>
          <a:bodyPr anchor="t"/>
          <a:lstStyle/>
          <a:p>
            <a:endParaRPr lang="en-GB">
              <a:solidFill>
                <a:schemeClr val="tx2"/>
              </a:solidFill>
            </a:endParaRPr>
          </a:p>
          <a:p>
            <a:r>
              <a:rPr lang="en-GB">
                <a:hlinkClick r:id="rId3"/>
              </a:rPr>
              <a:t>https://www.youtube.com/watch?v=-y3tN_1CiRk</a:t>
            </a:r>
            <a:endParaRPr lang="en-GB"/>
          </a:p>
          <a:p>
            <a:endParaRPr lang="en-GB">
              <a:solidFill>
                <a:schemeClr val="tx2"/>
              </a:solidFill>
              <a:cs typeface="Calibri"/>
            </a:endParaRPr>
          </a:p>
          <a:p>
            <a:endParaRPr lang="en-GB">
              <a:solidFill>
                <a:srgbClr val="1A1818"/>
              </a:solidFill>
              <a:cs typeface="Calibri"/>
            </a:endParaRPr>
          </a:p>
          <a:p>
            <a:endParaRPr lang="en-GB">
              <a:solidFill>
                <a:srgbClr val="1A1818"/>
              </a:solidFill>
              <a:cs typeface="Calibri"/>
            </a:endParaRPr>
          </a:p>
          <a:p>
            <a:endParaRPr lang="en-GB">
              <a:cs typeface="Calibri"/>
            </a:endParaRPr>
          </a:p>
          <a:p>
            <a:endParaRPr lang="en-GB">
              <a:cs typeface="Calibri"/>
            </a:endParaRPr>
          </a:p>
        </p:txBody>
      </p:sp>
    </p:spTree>
    <p:extLst>
      <p:ext uri="{BB962C8B-B14F-4D97-AF65-F5344CB8AC3E}">
        <p14:creationId xmlns:p14="http://schemas.microsoft.com/office/powerpoint/2010/main" val="4836364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C00076-E030-40D2-8D13-6F77D1C1A92C}"/>
              </a:ext>
            </a:extLst>
          </p:cNvPr>
          <p:cNvSpPr>
            <a:spLocks noGrp="1"/>
          </p:cNvSpPr>
          <p:nvPr>
            <p:ph type="title"/>
          </p:nvPr>
        </p:nvSpPr>
        <p:spPr/>
        <p:txBody>
          <a:bodyPr/>
          <a:lstStyle/>
          <a:p>
            <a:r>
              <a:rPr lang="en-GB" sz="3200" b="1">
                <a:cs typeface="Calibri"/>
              </a:rPr>
              <a:t>Pedagogy V Curriculum</a:t>
            </a:r>
            <a:endParaRPr lang="en-GB" sz="3200" b="1"/>
          </a:p>
        </p:txBody>
      </p:sp>
      <p:sp>
        <p:nvSpPr>
          <p:cNvPr id="3" name="Content Placeholder 2">
            <a:extLst>
              <a:ext uri="{FF2B5EF4-FFF2-40B4-BE49-F238E27FC236}">
                <a16:creationId xmlns:a16="http://schemas.microsoft.com/office/drawing/2014/main" id="{953E6B40-0DD1-4A1C-87B7-D4F17514979A}"/>
              </a:ext>
            </a:extLst>
          </p:cNvPr>
          <p:cNvSpPr>
            <a:spLocks noGrp="1"/>
          </p:cNvSpPr>
          <p:nvPr>
            <p:ph idx="1"/>
          </p:nvPr>
        </p:nvSpPr>
        <p:spPr/>
        <p:txBody>
          <a:bodyPr anchor="t"/>
          <a:lstStyle/>
          <a:p>
            <a:r>
              <a:rPr lang="en-GB">
                <a:solidFill>
                  <a:schemeClr val="tx2"/>
                </a:solidFill>
              </a:rPr>
              <a:t>Pedagogy trumps Curriculum every time. A great curriculum badly taught is always a worse experience that a bad curriculum well taught. </a:t>
            </a:r>
          </a:p>
          <a:p>
            <a:endParaRPr lang="en-GB">
              <a:solidFill>
                <a:schemeClr val="tx2"/>
              </a:solidFill>
            </a:endParaRPr>
          </a:p>
          <a:p>
            <a:r>
              <a:rPr lang="en-GB">
                <a:solidFill>
                  <a:schemeClr val="tx2"/>
                </a:solidFill>
              </a:rPr>
              <a:t>Do you agree? </a:t>
            </a:r>
          </a:p>
        </p:txBody>
      </p:sp>
    </p:spTree>
    <p:extLst>
      <p:ext uri="{BB962C8B-B14F-4D97-AF65-F5344CB8AC3E}">
        <p14:creationId xmlns:p14="http://schemas.microsoft.com/office/powerpoint/2010/main" val="92363143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C00076-E030-40D2-8D13-6F77D1C1A92C}"/>
              </a:ext>
            </a:extLst>
          </p:cNvPr>
          <p:cNvSpPr>
            <a:spLocks noGrp="1"/>
          </p:cNvSpPr>
          <p:nvPr>
            <p:ph type="title"/>
          </p:nvPr>
        </p:nvSpPr>
        <p:spPr/>
        <p:txBody>
          <a:bodyPr/>
          <a:lstStyle/>
          <a:p>
            <a:r>
              <a:rPr lang="en-GB" sz="3200"/>
              <a:t>Pedagogy</a:t>
            </a:r>
            <a:r>
              <a:rPr lang="en-GB"/>
              <a:t> </a:t>
            </a:r>
          </a:p>
        </p:txBody>
      </p:sp>
      <p:sp>
        <p:nvSpPr>
          <p:cNvPr id="3" name="Content Placeholder 2">
            <a:extLst>
              <a:ext uri="{FF2B5EF4-FFF2-40B4-BE49-F238E27FC236}">
                <a16:creationId xmlns:a16="http://schemas.microsoft.com/office/drawing/2014/main" id="{953E6B40-0DD1-4A1C-87B7-D4F17514979A}"/>
              </a:ext>
            </a:extLst>
          </p:cNvPr>
          <p:cNvSpPr>
            <a:spLocks noGrp="1"/>
          </p:cNvSpPr>
          <p:nvPr>
            <p:ph idx="1"/>
          </p:nvPr>
        </p:nvSpPr>
        <p:spPr>
          <a:xfrm>
            <a:off x="583809" y="1200456"/>
            <a:ext cx="8229600" cy="5216076"/>
          </a:xfrm>
        </p:spPr>
        <p:txBody>
          <a:bodyPr anchor="t"/>
          <a:lstStyle/>
          <a:p>
            <a:r>
              <a:rPr lang="en-GB">
                <a:solidFill>
                  <a:schemeClr val="tx2"/>
                </a:solidFill>
              </a:rPr>
              <a:t>When did you first hear the word Pedagogy for the first time? </a:t>
            </a:r>
          </a:p>
          <a:p>
            <a:endParaRPr lang="en-GB">
              <a:solidFill>
                <a:schemeClr val="tx2"/>
              </a:solidFill>
            </a:endParaRPr>
          </a:p>
          <a:p>
            <a:r>
              <a:rPr lang="en-GB">
                <a:solidFill>
                  <a:schemeClr val="tx2"/>
                </a:solidFill>
              </a:rPr>
              <a:t>Have all teachers in your school heard of the word? Do teachers and leaders use the word?</a:t>
            </a:r>
          </a:p>
          <a:p>
            <a:endParaRPr lang="en-GB">
              <a:solidFill>
                <a:schemeClr val="tx2"/>
              </a:solidFill>
              <a:cs typeface="Calibri"/>
            </a:endParaRPr>
          </a:p>
          <a:p>
            <a:endParaRPr lang="en-GB">
              <a:solidFill>
                <a:schemeClr val="tx2"/>
              </a:solidFill>
              <a:cs typeface="Calibri"/>
            </a:endParaRPr>
          </a:p>
          <a:p>
            <a:endParaRPr lang="en-GB">
              <a:solidFill>
                <a:schemeClr val="tx2"/>
              </a:solidFill>
              <a:cs typeface="Calibri"/>
            </a:endParaRPr>
          </a:p>
          <a:p>
            <a:endParaRPr lang="en-GB">
              <a:solidFill>
                <a:schemeClr val="tx2"/>
              </a:solidFill>
              <a:cs typeface="Calibri"/>
            </a:endParaRPr>
          </a:p>
        </p:txBody>
      </p:sp>
    </p:spTree>
    <p:extLst>
      <p:ext uri="{BB962C8B-B14F-4D97-AF65-F5344CB8AC3E}">
        <p14:creationId xmlns:p14="http://schemas.microsoft.com/office/powerpoint/2010/main" val="427060251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E3752-7B09-48C9-804C-F763D5D09729}"/>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84881F48-5645-4076-97D4-59EC47B91567}"/>
              </a:ext>
            </a:extLst>
          </p:cNvPr>
          <p:cNvSpPr>
            <a:spLocks noGrp="1"/>
          </p:cNvSpPr>
          <p:nvPr>
            <p:ph idx="1"/>
          </p:nvPr>
        </p:nvSpPr>
        <p:spPr/>
        <p:txBody>
          <a:bodyPr anchor="t"/>
          <a:lstStyle/>
          <a:p>
            <a:endParaRPr lang="en-GB">
              <a:solidFill>
                <a:schemeClr val="tx2"/>
              </a:solidFill>
              <a:cs typeface="Calibri"/>
            </a:endParaRPr>
          </a:p>
          <a:p>
            <a:endParaRPr lang="en-GB">
              <a:solidFill>
                <a:schemeClr val="tx2"/>
              </a:solidFill>
              <a:cs typeface="Calibri"/>
            </a:endParaRPr>
          </a:p>
          <a:p>
            <a:r>
              <a:rPr lang="en-GB">
                <a:solidFill>
                  <a:schemeClr val="tx2"/>
                </a:solidFill>
                <a:cs typeface="Calibri"/>
              </a:rPr>
              <a:t>What is pedagogy?  </a:t>
            </a:r>
            <a:endParaRPr lang="en-US">
              <a:solidFill>
                <a:schemeClr val="tx2"/>
              </a:solidFill>
              <a:ea typeface="+mn-lt"/>
              <a:cs typeface="+mn-lt"/>
            </a:endParaRPr>
          </a:p>
          <a:p>
            <a:endParaRPr lang="en-GB">
              <a:ea typeface="+mn-lt"/>
              <a:cs typeface="+mn-lt"/>
            </a:endParaRPr>
          </a:p>
        </p:txBody>
      </p:sp>
    </p:spTree>
    <p:extLst>
      <p:ext uri="{BB962C8B-B14F-4D97-AF65-F5344CB8AC3E}">
        <p14:creationId xmlns:p14="http://schemas.microsoft.com/office/powerpoint/2010/main" val="10847563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sz="3600"/>
              <a:t>What is pedagogy?</a:t>
            </a:r>
          </a:p>
        </p:txBody>
      </p:sp>
      <p:sp>
        <p:nvSpPr>
          <p:cNvPr id="6" name="Content Placeholder 5"/>
          <p:cNvSpPr>
            <a:spLocks noGrp="1"/>
          </p:cNvSpPr>
          <p:nvPr>
            <p:ph idx="1"/>
          </p:nvPr>
        </p:nvSpPr>
        <p:spPr>
          <a:xfrm>
            <a:off x="457199" y="1242660"/>
            <a:ext cx="8404167" cy="5086422"/>
          </a:xfrm>
        </p:spPr>
        <p:txBody>
          <a:bodyPr anchor="t"/>
          <a:lstStyle/>
          <a:p>
            <a:pPr marL="0" indent="0" algn="just">
              <a:buNone/>
            </a:pPr>
            <a:r>
              <a:rPr lang="en-US" b="1">
                <a:solidFill>
                  <a:schemeClr val="tx2"/>
                </a:solidFill>
              </a:rPr>
              <a:t>Pedagogy</a:t>
            </a:r>
            <a:r>
              <a:rPr lang="en-US">
                <a:solidFill>
                  <a:schemeClr val="tx2"/>
                </a:solidFill>
              </a:rPr>
              <a:t> is the discipline that deals with the theory and practice of education; it thus concerns the study and practice of how best to teach. (Wikipedia)</a:t>
            </a:r>
            <a:endParaRPr lang="en-US" sz="4000">
              <a:solidFill>
                <a:schemeClr val="tx2"/>
              </a:solidFill>
            </a:endParaRPr>
          </a:p>
          <a:p>
            <a:endParaRPr lang="en-US">
              <a:solidFill>
                <a:schemeClr val="tx2"/>
              </a:solidFill>
              <a:cs typeface="Calibri"/>
            </a:endParaRPr>
          </a:p>
          <a:p>
            <a:pPr marL="0" indent="0">
              <a:buNone/>
            </a:pPr>
            <a:r>
              <a:rPr lang="en-GB">
                <a:solidFill>
                  <a:schemeClr val="tx2"/>
                </a:solidFill>
              </a:rPr>
              <a:t>The act of teaching, together with the discourse of theories and policies that shape it.  </a:t>
            </a:r>
            <a:r>
              <a:rPr lang="en-GB" sz="2400" i="1">
                <a:solidFill>
                  <a:schemeClr val="tx2"/>
                </a:solidFill>
              </a:rPr>
              <a:t>(Alexander, R. (2008). Pedagogy, Curriculum and Culture. In K. Hall, P. Murphy, &amp; J. Soler, Pedagogy and practice. Culture and Identities (pp. 3-27). London: SAGE publications.)</a:t>
            </a:r>
            <a:br>
              <a:rPr lang="en-US" sz="2400">
                <a:cs typeface="Calibri"/>
              </a:rPr>
            </a:br>
            <a:endParaRPr lang="en-GB" sz="2400">
              <a:solidFill>
                <a:schemeClr val="tx2"/>
              </a:solidFill>
              <a:cs typeface="Calibri"/>
            </a:endParaRPr>
          </a:p>
        </p:txBody>
      </p:sp>
    </p:spTree>
    <p:extLst>
      <p:ext uri="{BB962C8B-B14F-4D97-AF65-F5344CB8AC3E}">
        <p14:creationId xmlns:p14="http://schemas.microsoft.com/office/powerpoint/2010/main" val="20697953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C8CCEF-AB7B-44A9-9090-F6DF930ECF6F}"/>
              </a:ext>
            </a:extLst>
          </p:cNvPr>
          <p:cNvSpPr>
            <a:spLocks noGrp="1"/>
          </p:cNvSpPr>
          <p:nvPr>
            <p:ph type="title"/>
          </p:nvPr>
        </p:nvSpPr>
        <p:spPr/>
        <p:txBody>
          <a:bodyPr/>
          <a:lstStyle/>
          <a:p>
            <a:r>
              <a:rPr lang="en-GB" sz="3200"/>
              <a:t>What is Pedagogy? </a:t>
            </a:r>
          </a:p>
        </p:txBody>
      </p:sp>
      <p:sp>
        <p:nvSpPr>
          <p:cNvPr id="3" name="Content Placeholder 2">
            <a:extLst>
              <a:ext uri="{FF2B5EF4-FFF2-40B4-BE49-F238E27FC236}">
                <a16:creationId xmlns:a16="http://schemas.microsoft.com/office/drawing/2014/main" id="{6C931B89-5E78-4763-8ACE-7EED24F2599F}"/>
              </a:ext>
            </a:extLst>
          </p:cNvPr>
          <p:cNvSpPr>
            <a:spLocks noGrp="1"/>
          </p:cNvSpPr>
          <p:nvPr>
            <p:ph idx="1"/>
          </p:nvPr>
        </p:nvSpPr>
        <p:spPr/>
        <p:txBody>
          <a:bodyPr/>
          <a:lstStyle/>
          <a:p>
            <a:pPr marL="0" indent="0">
              <a:buNone/>
            </a:pPr>
            <a:r>
              <a:rPr lang="en-US">
                <a:solidFill>
                  <a:schemeClr val="tx2"/>
                </a:solidFill>
                <a:cs typeface="Calibri"/>
              </a:rPr>
              <a:t>By pedagogy we mean the dynamic relationship between learning, teaching and culture. Teachers’ actions in the classroom…are underpinned by the ideas and values that they have about education.</a:t>
            </a:r>
          </a:p>
          <a:p>
            <a:pPr marL="0" indent="0">
              <a:buNone/>
            </a:pPr>
            <a:r>
              <a:rPr lang="en-US">
                <a:solidFill>
                  <a:schemeClr val="tx2"/>
                </a:solidFill>
                <a:cs typeface="Calibri"/>
              </a:rPr>
              <a:t>Pedagogy interacts with and draws together beliefs about learners and learning, teacher and teaching, and curriculum.  </a:t>
            </a:r>
          </a:p>
          <a:p>
            <a:pPr marL="0" indent="0">
              <a:buNone/>
            </a:pPr>
            <a:endParaRPr lang="en-US" sz="2400" i="1">
              <a:solidFill>
                <a:schemeClr val="tx2"/>
              </a:solidFill>
              <a:cs typeface="Calibri"/>
            </a:endParaRPr>
          </a:p>
          <a:p>
            <a:pPr marL="0" indent="0">
              <a:buNone/>
            </a:pPr>
            <a:r>
              <a:rPr lang="en-US" sz="2400" i="1">
                <a:solidFill>
                  <a:schemeClr val="tx2"/>
                </a:solidFill>
                <a:cs typeface="Calibri"/>
              </a:rPr>
              <a:t>(Livingston et al, May 2017, Why Pedagogy Matters. The role of Pedagogy in Education 2030.)</a:t>
            </a:r>
            <a:endParaRPr lang="en-GB"/>
          </a:p>
        </p:txBody>
      </p:sp>
    </p:spTree>
    <p:extLst>
      <p:ext uri="{BB962C8B-B14F-4D97-AF65-F5344CB8AC3E}">
        <p14:creationId xmlns:p14="http://schemas.microsoft.com/office/powerpoint/2010/main" val="222990561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44D91C-AB2B-4142-BF93-392051DC9F39}"/>
              </a:ext>
            </a:extLst>
          </p:cNvPr>
          <p:cNvSpPr>
            <a:spLocks noGrp="1"/>
          </p:cNvSpPr>
          <p:nvPr>
            <p:ph type="title"/>
          </p:nvPr>
        </p:nvSpPr>
        <p:spPr/>
        <p:txBody>
          <a:bodyPr/>
          <a:lstStyle/>
          <a:p>
            <a:r>
              <a:rPr lang="en-GB"/>
              <a:t>What is Pedagogy? </a:t>
            </a:r>
          </a:p>
        </p:txBody>
      </p:sp>
      <p:sp>
        <p:nvSpPr>
          <p:cNvPr id="3" name="Content Placeholder 2">
            <a:extLst>
              <a:ext uri="{FF2B5EF4-FFF2-40B4-BE49-F238E27FC236}">
                <a16:creationId xmlns:a16="http://schemas.microsoft.com/office/drawing/2014/main" id="{8EDBA0A9-20BF-4B45-BF34-CE6FC7CEB4A1}"/>
              </a:ext>
            </a:extLst>
          </p:cNvPr>
          <p:cNvSpPr>
            <a:spLocks noGrp="1"/>
          </p:cNvSpPr>
          <p:nvPr>
            <p:ph idx="1"/>
          </p:nvPr>
        </p:nvSpPr>
        <p:spPr>
          <a:xfrm>
            <a:off x="457201" y="1365524"/>
            <a:ext cx="8503920" cy="4525963"/>
          </a:xfrm>
        </p:spPr>
        <p:txBody>
          <a:bodyPr anchor="t"/>
          <a:lstStyle/>
          <a:p>
            <a:pPr marL="0" indent="0">
              <a:buNone/>
            </a:pPr>
            <a:r>
              <a:rPr lang="en-GB" sz="2800">
                <a:solidFill>
                  <a:schemeClr val="tx2"/>
                </a:solidFill>
              </a:rPr>
              <a:t>Sociocultural definitions include the issues that are important to people as they engage in learning, including social order and associated cultural beliefs </a:t>
            </a:r>
            <a:r>
              <a:rPr lang="en-GB" sz="2800" i="1">
                <a:solidFill>
                  <a:schemeClr val="tx2"/>
                </a:solidFill>
              </a:rPr>
              <a:t>(Hall, Murphy, &amp; Soler, 2008). </a:t>
            </a:r>
          </a:p>
          <a:p>
            <a:endParaRPr lang="en-GB" sz="2800">
              <a:solidFill>
                <a:schemeClr val="tx2"/>
              </a:solidFill>
            </a:endParaRPr>
          </a:p>
          <a:p>
            <a:endParaRPr lang="en-GB" sz="2800">
              <a:solidFill>
                <a:schemeClr val="tx2"/>
              </a:solidFill>
            </a:endParaRPr>
          </a:p>
          <a:p>
            <a:pPr marL="0" indent="0">
              <a:buNone/>
            </a:pPr>
            <a:r>
              <a:rPr lang="en-GB" sz="2800">
                <a:solidFill>
                  <a:schemeClr val="tx2"/>
                </a:solidFill>
              </a:rPr>
              <a:t>Particularly important are how teachers’ beliefs and experiences, coupled with cultural factors and policy directives, shape pedagogy. (</a:t>
            </a:r>
            <a:r>
              <a:rPr lang="en-US" sz="2400" i="1">
                <a:solidFill>
                  <a:schemeClr val="tx2"/>
                </a:solidFill>
              </a:rPr>
              <a:t>Bryan, H., Carpenter, C., &amp; Hoult, S. (2010). Learning and teaching at M-level. London: SAGE publications)</a:t>
            </a:r>
            <a:endParaRPr lang="en-GB" sz="2000" i="1">
              <a:solidFill>
                <a:schemeClr val="tx2"/>
              </a:solidFill>
            </a:endParaRPr>
          </a:p>
          <a:p>
            <a:endParaRPr lang="en-GB"/>
          </a:p>
        </p:txBody>
      </p:sp>
    </p:spTree>
    <p:extLst>
      <p:ext uri="{BB962C8B-B14F-4D97-AF65-F5344CB8AC3E}">
        <p14:creationId xmlns:p14="http://schemas.microsoft.com/office/powerpoint/2010/main" val="67740841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F6FECC-9C9C-4B18-98EC-FD7648BA0EFA}"/>
              </a:ext>
            </a:extLst>
          </p:cNvPr>
          <p:cNvSpPr>
            <a:spLocks noGrp="1"/>
          </p:cNvSpPr>
          <p:nvPr>
            <p:ph type="title"/>
          </p:nvPr>
        </p:nvSpPr>
        <p:spPr/>
        <p:txBody>
          <a:bodyPr/>
          <a:lstStyle/>
          <a:p>
            <a:r>
              <a:rPr lang="en-US" sz="3600">
                <a:cs typeface="Calibri"/>
              </a:rPr>
              <a:t>Is Pedagogy part of Curriculum? </a:t>
            </a:r>
            <a:endParaRPr lang="en-US" sz="3600"/>
          </a:p>
        </p:txBody>
      </p:sp>
      <p:pic>
        <p:nvPicPr>
          <p:cNvPr id="4" name="Picture 4" descr="A close up of an umbrella&#10;&#10;Description generated with high confidence">
            <a:extLst>
              <a:ext uri="{FF2B5EF4-FFF2-40B4-BE49-F238E27FC236}">
                <a16:creationId xmlns:a16="http://schemas.microsoft.com/office/drawing/2014/main" id="{91747E7B-44CB-4337-AE1A-8E8DF9BAC3C5}"/>
              </a:ext>
            </a:extLst>
          </p:cNvPr>
          <p:cNvPicPr>
            <a:picLocks noGrp="1" noChangeAspect="1"/>
          </p:cNvPicPr>
          <p:nvPr>
            <p:ph idx="1"/>
          </p:nvPr>
        </p:nvPicPr>
        <p:blipFill>
          <a:blip r:embed="rId3"/>
          <a:stretch>
            <a:fillRect/>
          </a:stretch>
        </p:blipFill>
        <p:spPr>
          <a:xfrm>
            <a:off x="180994" y="1072625"/>
            <a:ext cx="8238621" cy="5178546"/>
          </a:xfrm>
          <a:prstGeom prst="rect">
            <a:avLst/>
          </a:prstGeom>
        </p:spPr>
      </p:pic>
      <p:sp>
        <p:nvSpPr>
          <p:cNvPr id="6" name="TextBox 5">
            <a:extLst>
              <a:ext uri="{FF2B5EF4-FFF2-40B4-BE49-F238E27FC236}">
                <a16:creationId xmlns:a16="http://schemas.microsoft.com/office/drawing/2014/main" id="{4975FF01-9691-4F1E-92A5-61585B70F043}"/>
              </a:ext>
            </a:extLst>
          </p:cNvPr>
          <p:cNvSpPr txBox="1"/>
          <p:nvPr/>
        </p:nvSpPr>
        <p:spPr>
          <a:xfrm>
            <a:off x="6447988" y="3711079"/>
            <a:ext cx="2057400" cy="992579"/>
          </a:xfrm>
          <a:prstGeom prst="rect">
            <a:avLst/>
          </a:prstGeom>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pPr algn="ctr" defTabSz="685800"/>
            <a:r>
              <a:rPr lang="en-US" sz="1500">
                <a:solidFill>
                  <a:srgbClr val="1A1818"/>
                </a:solidFill>
                <a:latin typeface="Arial"/>
                <a:cs typeface="Arial"/>
              </a:rPr>
              <a:t>From Mark </a:t>
            </a:r>
            <a:r>
              <a:rPr lang="en-US" sz="1500" err="1">
                <a:solidFill>
                  <a:srgbClr val="1A1818"/>
                </a:solidFill>
                <a:latin typeface="Arial"/>
                <a:cs typeface="Arial"/>
              </a:rPr>
              <a:t>Preistley's</a:t>
            </a:r>
            <a:r>
              <a:rPr lang="en-US" sz="1500">
                <a:solidFill>
                  <a:srgbClr val="1A1818"/>
                </a:solidFill>
                <a:latin typeface="Arial"/>
                <a:cs typeface="Arial"/>
              </a:rPr>
              <a:t> session for </a:t>
            </a:r>
            <a:r>
              <a:rPr lang="en-US" sz="1500" err="1">
                <a:solidFill>
                  <a:srgbClr val="1A1818"/>
                </a:solidFill>
                <a:latin typeface="Arial"/>
                <a:cs typeface="Arial"/>
              </a:rPr>
              <a:t>AoLE</a:t>
            </a:r>
            <a:r>
              <a:rPr lang="en-US" sz="1500">
                <a:solidFill>
                  <a:srgbClr val="1A1818"/>
                </a:solidFill>
                <a:latin typeface="Arial"/>
                <a:cs typeface="Arial"/>
              </a:rPr>
              <a:t> leads (September 2017)</a:t>
            </a:r>
          </a:p>
        </p:txBody>
      </p:sp>
    </p:spTree>
    <p:extLst>
      <p:ext uri="{BB962C8B-B14F-4D97-AF65-F5344CB8AC3E}">
        <p14:creationId xmlns:p14="http://schemas.microsoft.com/office/powerpoint/2010/main" val="218805917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3FAD58-68D9-4D5F-BF4C-BD79E1973585}"/>
              </a:ext>
            </a:extLst>
          </p:cNvPr>
          <p:cNvSpPr>
            <a:spLocks noGrp="1"/>
          </p:cNvSpPr>
          <p:nvPr>
            <p:ph type="title"/>
          </p:nvPr>
        </p:nvSpPr>
        <p:spPr>
          <a:xfrm>
            <a:off x="227162" y="112351"/>
            <a:ext cx="8686800" cy="859629"/>
          </a:xfrm>
        </p:spPr>
        <p:txBody>
          <a:bodyPr/>
          <a:lstStyle/>
          <a:p>
            <a:r>
              <a:rPr lang="en-GB" sz="3200" b="1"/>
              <a:t>What does Successful Futures say about Pedagogy?</a:t>
            </a:r>
          </a:p>
        </p:txBody>
      </p:sp>
      <p:sp>
        <p:nvSpPr>
          <p:cNvPr id="3" name="Content Placeholder 2">
            <a:extLst>
              <a:ext uri="{FF2B5EF4-FFF2-40B4-BE49-F238E27FC236}">
                <a16:creationId xmlns:a16="http://schemas.microsoft.com/office/drawing/2014/main" id="{49F403BB-ECBD-4D4E-9764-44F5C6E02A9E}"/>
              </a:ext>
            </a:extLst>
          </p:cNvPr>
          <p:cNvSpPr>
            <a:spLocks noGrp="1"/>
          </p:cNvSpPr>
          <p:nvPr>
            <p:ph idx="1"/>
          </p:nvPr>
        </p:nvSpPr>
        <p:spPr/>
        <p:txBody>
          <a:bodyPr anchor="t"/>
          <a:lstStyle/>
          <a:p>
            <a:endParaRPr lang="en-GB">
              <a:solidFill>
                <a:schemeClr val="tx2"/>
              </a:solidFill>
              <a:cs typeface="Calibri"/>
            </a:endParaRPr>
          </a:p>
          <a:p>
            <a:endParaRPr lang="en-GB"/>
          </a:p>
          <a:p>
            <a:pPr marL="0" indent="0">
              <a:buNone/>
            </a:pPr>
            <a:endParaRPr lang="en-GB"/>
          </a:p>
        </p:txBody>
      </p:sp>
      <p:sp>
        <p:nvSpPr>
          <p:cNvPr id="4" name="TextBox 3">
            <a:extLst>
              <a:ext uri="{FF2B5EF4-FFF2-40B4-BE49-F238E27FC236}">
                <a16:creationId xmlns:a16="http://schemas.microsoft.com/office/drawing/2014/main" id="{B5252C9A-0395-45BB-AAE5-629C4AF3C377}"/>
              </a:ext>
            </a:extLst>
          </p:cNvPr>
          <p:cNvSpPr txBox="1"/>
          <p:nvPr/>
        </p:nvSpPr>
        <p:spPr>
          <a:xfrm>
            <a:off x="281797" y="1316967"/>
            <a:ext cx="8407878" cy="553997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US" sz="2400" i="1">
                <a:solidFill>
                  <a:srgbClr val="1A1818"/>
                </a:solidFill>
                <a:cs typeface="Arial"/>
              </a:rPr>
              <a:t>Pedagogy is about more than ‘teaching’ in the narrow sense of methods used in the classroom. </a:t>
            </a:r>
            <a:r>
              <a:rPr lang="en-US" sz="2400">
                <a:cs typeface="Arial"/>
              </a:rPr>
              <a:t>​</a:t>
            </a:r>
            <a:endParaRPr lang="en-US" sz="2400">
              <a:cs typeface="Calibri"/>
            </a:endParaRPr>
          </a:p>
          <a:p>
            <a:pPr algn="just"/>
            <a:endParaRPr lang="en-US" sz="2400" i="1">
              <a:solidFill>
                <a:srgbClr val="1A1818"/>
              </a:solidFill>
              <a:cs typeface="Arial"/>
            </a:endParaRPr>
          </a:p>
          <a:p>
            <a:pPr algn="just"/>
            <a:r>
              <a:rPr lang="en-US" sz="2400" i="1">
                <a:solidFill>
                  <a:srgbClr val="1A1818"/>
                </a:solidFill>
                <a:cs typeface="Arial"/>
              </a:rPr>
              <a:t>It represents the considered selection of those methods in light of the purposes of the curriculum and the needs and developmental stage of the children and young people. </a:t>
            </a:r>
            <a:r>
              <a:rPr lang="en-US" sz="2400">
                <a:cs typeface="Arial"/>
              </a:rPr>
              <a:t>​</a:t>
            </a:r>
            <a:endParaRPr lang="en-US" sz="2400">
              <a:cs typeface="Calibri"/>
            </a:endParaRPr>
          </a:p>
          <a:p>
            <a:pPr algn="just"/>
            <a:endParaRPr lang="en-US" sz="2400" i="1">
              <a:solidFill>
                <a:srgbClr val="1A1818"/>
              </a:solidFill>
              <a:cs typeface="Arial"/>
            </a:endParaRPr>
          </a:p>
          <a:p>
            <a:pPr algn="just"/>
            <a:r>
              <a:rPr lang="en-US" sz="2400" i="1">
                <a:solidFill>
                  <a:srgbClr val="1A1818"/>
                </a:solidFill>
                <a:cs typeface="Arial"/>
              </a:rPr>
              <a:t>It combines theoretical and practical knowledge and skills with fine judgement about what is required to promote effective learning in particular contexts. </a:t>
            </a:r>
            <a:r>
              <a:rPr lang="en-US" sz="2400">
                <a:cs typeface="Arial"/>
              </a:rPr>
              <a:t>​</a:t>
            </a:r>
            <a:endParaRPr lang="en-US" sz="2400">
              <a:cs typeface="Calibri"/>
            </a:endParaRPr>
          </a:p>
          <a:p>
            <a:pPr algn="just"/>
            <a:endParaRPr lang="en-US" sz="2400" i="1">
              <a:solidFill>
                <a:srgbClr val="1A1818"/>
              </a:solidFill>
              <a:cs typeface="Arial"/>
            </a:endParaRPr>
          </a:p>
          <a:p>
            <a:pPr algn="just"/>
            <a:r>
              <a:rPr lang="en-US" sz="2400" i="1">
                <a:solidFill>
                  <a:srgbClr val="1A1818"/>
                </a:solidFill>
                <a:cs typeface="Arial"/>
              </a:rPr>
              <a:t>It lies at the heart of what it means to be an excellent teacher.</a:t>
            </a:r>
            <a:r>
              <a:rPr lang="en-US" sz="2400">
                <a:cs typeface="Arial"/>
              </a:rPr>
              <a:t>​</a:t>
            </a:r>
          </a:p>
          <a:p>
            <a:pPr algn="just"/>
            <a:endParaRPr lang="en-US" sz="2400">
              <a:solidFill>
                <a:srgbClr val="64B546"/>
              </a:solidFill>
              <a:cs typeface="Arial"/>
            </a:endParaRPr>
          </a:p>
          <a:p>
            <a:r>
              <a:rPr lang="en-US" sz="2400">
                <a:solidFill>
                  <a:srgbClr val="1A1818"/>
                </a:solidFill>
                <a:cs typeface="Arial"/>
              </a:rPr>
              <a:t>Donaldson report, p.63 (2015)</a:t>
            </a:r>
          </a:p>
          <a:p>
            <a:endParaRPr lang="en-US"/>
          </a:p>
        </p:txBody>
      </p:sp>
    </p:spTree>
    <p:extLst>
      <p:ext uri="{BB962C8B-B14F-4D97-AF65-F5344CB8AC3E}">
        <p14:creationId xmlns:p14="http://schemas.microsoft.com/office/powerpoint/2010/main" val="149576248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E5DDDB-78B8-4000-90FA-31FEE5085385}"/>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36D5A529-4FE7-4613-91D7-4D30BA6F8171}"/>
              </a:ext>
            </a:extLst>
          </p:cNvPr>
          <p:cNvSpPr>
            <a:spLocks noGrp="1"/>
          </p:cNvSpPr>
          <p:nvPr>
            <p:ph idx="1"/>
          </p:nvPr>
        </p:nvSpPr>
        <p:spPr/>
        <p:txBody>
          <a:bodyPr anchor="t"/>
          <a:lstStyle/>
          <a:p>
            <a:r>
              <a:rPr lang="en-GB">
                <a:solidFill>
                  <a:schemeClr val="tx2"/>
                </a:solidFill>
              </a:rPr>
              <a:t>What are the characteristics of a pedagogically effective teacher? </a:t>
            </a:r>
          </a:p>
          <a:p>
            <a:endParaRPr lang="en-GB"/>
          </a:p>
          <a:p>
            <a:endParaRPr lang="en-GB"/>
          </a:p>
          <a:p>
            <a:endParaRPr lang="en-GB"/>
          </a:p>
          <a:p>
            <a:endParaRPr lang="en-GB">
              <a:solidFill>
                <a:schemeClr val="tx2"/>
              </a:solidFill>
              <a:cs typeface="Calibri"/>
            </a:endParaRPr>
          </a:p>
          <a:p>
            <a:endParaRPr lang="en-GB">
              <a:solidFill>
                <a:schemeClr val="tx2"/>
              </a:solidFill>
              <a:cs typeface="Calibri"/>
            </a:endParaRPr>
          </a:p>
          <a:p>
            <a:endParaRPr lang="en-GB">
              <a:solidFill>
                <a:schemeClr val="tx2"/>
              </a:solidFill>
            </a:endParaRPr>
          </a:p>
          <a:p>
            <a:r>
              <a:rPr lang="en-GB">
                <a:solidFill>
                  <a:schemeClr val="tx2"/>
                </a:solidFill>
              </a:rPr>
              <a:t>What would you see, hear, smell in school with effective pedagogy? </a:t>
            </a:r>
            <a:endParaRPr lang="en-GB">
              <a:solidFill>
                <a:schemeClr val="tx2"/>
              </a:solidFill>
              <a:cs typeface="Calibri"/>
            </a:endParaRPr>
          </a:p>
          <a:p>
            <a:endParaRPr lang="en-GB"/>
          </a:p>
          <a:p>
            <a:r>
              <a:rPr lang="en-GB"/>
              <a:t>Learning Walk, debrief then lunch. </a:t>
            </a:r>
          </a:p>
          <a:p>
            <a:endParaRPr lang="en-GB"/>
          </a:p>
        </p:txBody>
      </p:sp>
      <p:pic>
        <p:nvPicPr>
          <p:cNvPr id="4" name="Picture 3">
            <a:extLst>
              <a:ext uri="{FF2B5EF4-FFF2-40B4-BE49-F238E27FC236}">
                <a16:creationId xmlns:a16="http://schemas.microsoft.com/office/drawing/2014/main" id="{3A210186-75BC-4358-B1BA-10BB0DBDCC02}"/>
              </a:ext>
            </a:extLst>
          </p:cNvPr>
          <p:cNvPicPr>
            <a:picLocks noChangeAspect="1"/>
          </p:cNvPicPr>
          <p:nvPr/>
        </p:nvPicPr>
        <p:blipFill>
          <a:blip r:embed="rId3"/>
          <a:stretch>
            <a:fillRect/>
          </a:stretch>
        </p:blipFill>
        <p:spPr>
          <a:xfrm>
            <a:off x="2731037" y="2283697"/>
            <a:ext cx="3993320" cy="3121814"/>
          </a:xfrm>
          <a:prstGeom prst="rect">
            <a:avLst/>
          </a:prstGeom>
        </p:spPr>
      </p:pic>
    </p:spTree>
    <p:extLst>
      <p:ext uri="{BB962C8B-B14F-4D97-AF65-F5344CB8AC3E}">
        <p14:creationId xmlns:p14="http://schemas.microsoft.com/office/powerpoint/2010/main" val="355651425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94BFF3-4E97-4D0F-8561-71F204FFC62A}"/>
              </a:ext>
            </a:extLst>
          </p:cNvPr>
          <p:cNvSpPr>
            <a:spLocks noGrp="1"/>
          </p:cNvSpPr>
          <p:nvPr>
            <p:ph type="title"/>
          </p:nvPr>
        </p:nvSpPr>
        <p:spPr/>
        <p:txBody>
          <a:bodyPr/>
          <a:lstStyle/>
          <a:p>
            <a:r>
              <a:rPr lang="en-GB"/>
              <a:t>What does Successful Futures say?</a:t>
            </a:r>
          </a:p>
        </p:txBody>
      </p:sp>
      <p:pic>
        <p:nvPicPr>
          <p:cNvPr id="3" name="Picture 2">
            <a:extLst>
              <a:ext uri="{FF2B5EF4-FFF2-40B4-BE49-F238E27FC236}">
                <a16:creationId xmlns:a16="http://schemas.microsoft.com/office/drawing/2014/main" id="{ED2D9750-12EB-4F65-8E56-2F9B5CF3DE43}"/>
              </a:ext>
            </a:extLst>
          </p:cNvPr>
          <p:cNvPicPr>
            <a:picLocks noChangeAspect="1"/>
          </p:cNvPicPr>
          <p:nvPr/>
        </p:nvPicPr>
        <p:blipFill>
          <a:blip r:embed="rId3"/>
          <a:stretch>
            <a:fillRect/>
          </a:stretch>
        </p:blipFill>
        <p:spPr>
          <a:xfrm>
            <a:off x="1048110" y="1639508"/>
            <a:ext cx="6501698" cy="1819128"/>
          </a:xfrm>
          <a:prstGeom prst="rect">
            <a:avLst/>
          </a:prstGeom>
        </p:spPr>
      </p:pic>
      <p:sp>
        <p:nvSpPr>
          <p:cNvPr id="4" name="TextBox 3">
            <a:extLst>
              <a:ext uri="{FF2B5EF4-FFF2-40B4-BE49-F238E27FC236}">
                <a16:creationId xmlns:a16="http://schemas.microsoft.com/office/drawing/2014/main" id="{AA1DAA95-5575-4907-96AD-11074D5B9ED7}"/>
              </a:ext>
            </a:extLst>
          </p:cNvPr>
          <p:cNvSpPr txBox="1"/>
          <p:nvPr/>
        </p:nvSpPr>
        <p:spPr>
          <a:xfrm>
            <a:off x="1048110" y="4192172"/>
            <a:ext cx="6501698" cy="2308324"/>
          </a:xfrm>
          <a:prstGeom prst="rect">
            <a:avLst/>
          </a:prstGeom>
          <a:noFill/>
        </p:spPr>
        <p:txBody>
          <a:bodyPr wrap="square" rtlCol="0" anchor="t">
            <a:spAutoFit/>
          </a:bodyPr>
          <a:lstStyle/>
          <a:p>
            <a:r>
              <a:rPr lang="en-GB" sz="2800">
                <a:solidFill>
                  <a:schemeClr val="tx2"/>
                </a:solidFill>
              </a:rPr>
              <a:t>Arrange the Pedagogical Principles to show how you understanding them. </a:t>
            </a:r>
          </a:p>
          <a:p>
            <a:endParaRPr lang="en-GB" sz="2800">
              <a:solidFill>
                <a:schemeClr val="tx2"/>
              </a:solidFill>
              <a:cs typeface="Calibri"/>
            </a:endParaRPr>
          </a:p>
          <a:p>
            <a:r>
              <a:rPr lang="en-GB" sz="2000" i="1">
                <a:solidFill>
                  <a:schemeClr val="tx2"/>
                </a:solidFill>
                <a:cs typeface="Calibri"/>
              </a:rPr>
              <a:t>Links</a:t>
            </a:r>
          </a:p>
          <a:p>
            <a:r>
              <a:rPr lang="en-GB" sz="2000" i="1">
                <a:solidFill>
                  <a:schemeClr val="tx2"/>
                </a:solidFill>
                <a:cs typeface="Calibri"/>
              </a:rPr>
              <a:t>Importance</a:t>
            </a:r>
          </a:p>
          <a:p>
            <a:r>
              <a:rPr lang="en-GB" sz="2000" i="1">
                <a:solidFill>
                  <a:schemeClr val="tx2"/>
                </a:solidFill>
                <a:cs typeface="Calibri"/>
              </a:rPr>
              <a:t>Order</a:t>
            </a:r>
          </a:p>
        </p:txBody>
      </p:sp>
    </p:spTree>
    <p:extLst>
      <p:ext uri="{BB962C8B-B14F-4D97-AF65-F5344CB8AC3E}">
        <p14:creationId xmlns:p14="http://schemas.microsoft.com/office/powerpoint/2010/main" val="281548176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E3AE7CF2-3CC4-458D-87FE-57F067EAE769}"/>
              </a:ext>
            </a:extLst>
          </p:cNvPr>
          <p:cNvSpPr>
            <a:spLocks noGrp="1"/>
          </p:cNvSpPr>
          <p:nvPr>
            <p:ph type="title"/>
          </p:nvPr>
        </p:nvSpPr>
        <p:spPr>
          <a:xfrm>
            <a:off x="457200" y="857250"/>
            <a:ext cx="8229600" cy="644722"/>
          </a:xfrm>
        </p:spPr>
        <p:txBody>
          <a:bodyPr/>
          <a:lstStyle/>
          <a:p>
            <a:r>
              <a:rPr lang="en-GB" sz="2400" b="1"/>
              <a:t>12 pedagogical principles</a:t>
            </a:r>
          </a:p>
        </p:txBody>
      </p:sp>
      <p:graphicFrame>
        <p:nvGraphicFramePr>
          <p:cNvPr id="17" name="Content Placeholder 16">
            <a:extLst>
              <a:ext uri="{FF2B5EF4-FFF2-40B4-BE49-F238E27FC236}">
                <a16:creationId xmlns:a16="http://schemas.microsoft.com/office/drawing/2014/main" id="{2E176B49-2DE0-4FBC-9111-83E759588143}"/>
              </a:ext>
            </a:extLst>
          </p:cNvPr>
          <p:cNvGraphicFramePr>
            <a:graphicFrameLocks noGrp="1"/>
          </p:cNvGraphicFramePr>
          <p:nvPr>
            <p:ph idx="1"/>
          </p:nvPr>
        </p:nvGraphicFramePr>
        <p:xfrm>
          <a:off x="235498" y="1646259"/>
          <a:ext cx="8684048" cy="4402213"/>
        </p:xfrm>
        <a:graphic>
          <a:graphicData uri="http://schemas.openxmlformats.org/drawingml/2006/table">
            <a:tbl>
              <a:tblPr/>
              <a:tblGrid>
                <a:gridCol w="2772752">
                  <a:extLst>
                    <a:ext uri="{9D8B030D-6E8A-4147-A177-3AD203B41FA5}">
                      <a16:colId xmlns:a16="http://schemas.microsoft.com/office/drawing/2014/main" val="894911608"/>
                    </a:ext>
                  </a:extLst>
                </a:gridCol>
                <a:gridCol w="128270">
                  <a:extLst>
                    <a:ext uri="{9D8B030D-6E8A-4147-A177-3AD203B41FA5}">
                      <a16:colId xmlns:a16="http://schemas.microsoft.com/office/drawing/2014/main" val="3617030230"/>
                    </a:ext>
                  </a:extLst>
                </a:gridCol>
                <a:gridCol w="2917575">
                  <a:extLst>
                    <a:ext uri="{9D8B030D-6E8A-4147-A177-3AD203B41FA5}">
                      <a16:colId xmlns:a16="http://schemas.microsoft.com/office/drawing/2014/main" val="1607291509"/>
                    </a:ext>
                  </a:extLst>
                </a:gridCol>
                <a:gridCol w="128270">
                  <a:extLst>
                    <a:ext uri="{9D8B030D-6E8A-4147-A177-3AD203B41FA5}">
                      <a16:colId xmlns:a16="http://schemas.microsoft.com/office/drawing/2014/main" val="1875485209"/>
                    </a:ext>
                  </a:extLst>
                </a:gridCol>
                <a:gridCol w="2737181">
                  <a:extLst>
                    <a:ext uri="{9D8B030D-6E8A-4147-A177-3AD203B41FA5}">
                      <a16:colId xmlns:a16="http://schemas.microsoft.com/office/drawing/2014/main" val="383445423"/>
                    </a:ext>
                  </a:extLst>
                </a:gridCol>
              </a:tblGrid>
              <a:tr h="869507">
                <a:tc>
                  <a:txBody>
                    <a:bodyPr/>
                    <a:lstStyle/>
                    <a:p>
                      <a:pPr marR="0" indent="0" algn="ctr" rtl="0">
                        <a:lnSpc>
                          <a:spcPct val="105000"/>
                        </a:lnSpc>
                        <a:spcBef>
                          <a:spcPts val="0"/>
                        </a:spcBef>
                        <a:spcAft>
                          <a:spcPts val="0"/>
                        </a:spcAft>
                      </a:pPr>
                      <a:r>
                        <a:rPr lang="en-US" sz="1400" b="1" kern="1200" spc="25">
                          <a:ln>
                            <a:noFill/>
                          </a:ln>
                          <a:solidFill>
                            <a:srgbClr val="000000"/>
                          </a:solidFill>
                          <a:effectLst/>
                          <a:latin typeface="Calibri" panose="020F0502020204030204" pitchFamily="34" charset="0"/>
                        </a:rPr>
                        <a:t>1.Consistent focus on the four purposes.</a:t>
                      </a:r>
                      <a:endParaRPr lang="en-US" sz="1400" b="1" kern="1400">
                        <a:ln>
                          <a:noFill/>
                        </a:ln>
                        <a:solidFill>
                          <a:srgbClr val="000000"/>
                        </a:solidFill>
                        <a:effectLst/>
                        <a:latin typeface="Calibri" panose="020F0502020204030204" pitchFamily="34" charset="0"/>
                      </a:endParaRPr>
                    </a:p>
                  </a:txBody>
                  <a:tcPr marL="51435" marR="51435" marT="7144"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9DC3E6"/>
                    </a:solidFill>
                  </a:tcPr>
                </a:tc>
                <a:tc>
                  <a:txBody>
                    <a:bodyPr/>
                    <a:lstStyle/>
                    <a:p>
                      <a:pPr marR="0" indent="0" algn="ctr" rtl="0">
                        <a:lnSpc>
                          <a:spcPct val="105000"/>
                        </a:lnSpc>
                        <a:spcBef>
                          <a:spcPts val="0"/>
                        </a:spcBef>
                        <a:spcAft>
                          <a:spcPts val="0"/>
                        </a:spcAft>
                      </a:pPr>
                      <a:r>
                        <a:rPr lang="en-GB" sz="1400" b="1" kern="1200" spc="25">
                          <a:ln>
                            <a:noFill/>
                          </a:ln>
                          <a:solidFill>
                            <a:srgbClr val="000000"/>
                          </a:solidFill>
                          <a:effectLst/>
                          <a:latin typeface="Calibri" panose="020F0502020204030204" pitchFamily="34" charset="0"/>
                        </a:rPr>
                        <a:t> </a:t>
                      </a:r>
                      <a:endParaRPr lang="en-GB" sz="1400" b="1" kern="1400">
                        <a:ln>
                          <a:noFill/>
                        </a:ln>
                        <a:solidFill>
                          <a:srgbClr val="000000"/>
                        </a:solidFill>
                        <a:effectLst/>
                        <a:latin typeface="Calibri" panose="020F0502020204030204" pitchFamily="34" charset="0"/>
                      </a:endParaRPr>
                    </a:p>
                  </a:txBody>
                  <a:tcPr marL="51435" marR="51435" marT="7144"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tcPr>
                </a:tc>
                <a:tc>
                  <a:txBody>
                    <a:bodyPr/>
                    <a:lstStyle/>
                    <a:p>
                      <a:pPr marL="0" marR="0" lvl="0" indent="0" algn="ctr" defTabSz="457200" rtl="0" eaLnBrk="1" fontAlgn="auto" latinLnBrk="0" hangingPunct="1">
                        <a:lnSpc>
                          <a:spcPct val="105000"/>
                        </a:lnSpc>
                        <a:spcBef>
                          <a:spcPts val="0"/>
                        </a:spcBef>
                        <a:spcAft>
                          <a:spcPts val="0"/>
                        </a:spcAft>
                        <a:buClrTx/>
                        <a:buSzTx/>
                        <a:buFontTx/>
                        <a:buNone/>
                        <a:tabLst/>
                        <a:defRPr/>
                      </a:pPr>
                      <a:r>
                        <a:rPr lang="en-US" sz="1400" b="1" kern="1200" spc="25">
                          <a:ln>
                            <a:noFill/>
                          </a:ln>
                          <a:solidFill>
                            <a:srgbClr val="000000"/>
                          </a:solidFill>
                          <a:effectLst/>
                          <a:latin typeface="Calibri" panose="020F0502020204030204" pitchFamily="34" charset="0"/>
                        </a:rPr>
                        <a:t>5. Build on prior knowledge and experience and engage interest.</a:t>
                      </a:r>
                      <a:endParaRPr lang="en-US" sz="1400" b="1" kern="1400">
                        <a:ln>
                          <a:noFill/>
                        </a:ln>
                        <a:solidFill>
                          <a:srgbClr val="000000"/>
                        </a:solidFill>
                        <a:effectLst/>
                        <a:latin typeface="Calibri" panose="020F0502020204030204" pitchFamily="34" charset="0"/>
                      </a:endParaRPr>
                    </a:p>
                    <a:p>
                      <a:pPr marR="0" indent="0" algn="ctr" rtl="0">
                        <a:lnSpc>
                          <a:spcPct val="105000"/>
                        </a:lnSpc>
                        <a:spcBef>
                          <a:spcPts val="0"/>
                        </a:spcBef>
                        <a:spcAft>
                          <a:spcPts val="0"/>
                        </a:spcAft>
                      </a:pPr>
                      <a:endParaRPr lang="en-US" sz="1400" b="1" kern="1400">
                        <a:ln>
                          <a:noFill/>
                        </a:ln>
                        <a:solidFill>
                          <a:srgbClr val="000000"/>
                        </a:solidFill>
                        <a:effectLst/>
                        <a:latin typeface="Calibri" panose="020F0502020204030204" pitchFamily="34" charset="0"/>
                      </a:endParaRPr>
                    </a:p>
                  </a:txBody>
                  <a:tcPr marL="51435" marR="51435" marT="7144"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9DC3E6"/>
                    </a:solidFill>
                  </a:tcPr>
                </a:tc>
                <a:tc>
                  <a:txBody>
                    <a:bodyPr/>
                    <a:lstStyle/>
                    <a:p>
                      <a:pPr marR="0" indent="0" algn="ctr" rtl="0">
                        <a:lnSpc>
                          <a:spcPct val="105000"/>
                        </a:lnSpc>
                        <a:spcBef>
                          <a:spcPts val="0"/>
                        </a:spcBef>
                        <a:spcAft>
                          <a:spcPts val="0"/>
                        </a:spcAft>
                      </a:pPr>
                      <a:r>
                        <a:rPr lang="en-GB" sz="1400" b="1" kern="1200" spc="25">
                          <a:ln>
                            <a:noFill/>
                          </a:ln>
                          <a:solidFill>
                            <a:srgbClr val="000000"/>
                          </a:solidFill>
                          <a:effectLst/>
                          <a:latin typeface="Calibri" panose="020F0502020204030204" pitchFamily="34" charset="0"/>
                        </a:rPr>
                        <a:t> </a:t>
                      </a:r>
                      <a:endParaRPr lang="en-GB" sz="1400" b="1" kern="1400">
                        <a:ln>
                          <a:noFill/>
                        </a:ln>
                        <a:solidFill>
                          <a:srgbClr val="000000"/>
                        </a:solidFill>
                        <a:effectLst/>
                        <a:latin typeface="Calibri" panose="020F0502020204030204" pitchFamily="34" charset="0"/>
                      </a:endParaRPr>
                    </a:p>
                  </a:txBody>
                  <a:tcPr marL="51435" marR="51435" marT="7144"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tcPr>
                </a:tc>
                <a:tc>
                  <a:txBody>
                    <a:bodyPr/>
                    <a:lstStyle/>
                    <a:p>
                      <a:pPr marL="0" marR="0" lvl="0" indent="0" algn="ctr" defTabSz="457200" rtl="0" eaLnBrk="1" fontAlgn="auto" latinLnBrk="0" hangingPunct="1">
                        <a:lnSpc>
                          <a:spcPct val="105000"/>
                        </a:lnSpc>
                        <a:spcBef>
                          <a:spcPts val="0"/>
                        </a:spcBef>
                        <a:spcAft>
                          <a:spcPts val="0"/>
                        </a:spcAft>
                        <a:buClrTx/>
                        <a:buSzTx/>
                        <a:buFontTx/>
                        <a:buNone/>
                        <a:tabLst/>
                        <a:defRPr/>
                      </a:pPr>
                      <a:r>
                        <a:rPr lang="en-US" sz="1400" b="1" kern="1200" spc="25">
                          <a:ln>
                            <a:noFill/>
                          </a:ln>
                          <a:solidFill>
                            <a:srgbClr val="000000"/>
                          </a:solidFill>
                          <a:effectLst/>
                          <a:latin typeface="Calibri" panose="020F0502020204030204" pitchFamily="34" charset="0"/>
                        </a:rPr>
                        <a:t>10.Encourage learners to take responsibility for their own learning.</a:t>
                      </a:r>
                      <a:endParaRPr lang="en-US" sz="1400" b="1" kern="1400">
                        <a:ln>
                          <a:noFill/>
                        </a:ln>
                        <a:solidFill>
                          <a:srgbClr val="000000"/>
                        </a:solidFill>
                        <a:effectLst/>
                        <a:latin typeface="Calibri" panose="020F0502020204030204" pitchFamily="34" charset="0"/>
                      </a:endParaRPr>
                    </a:p>
                    <a:p>
                      <a:pPr marR="0" indent="0" algn="ctr" rtl="0">
                        <a:lnSpc>
                          <a:spcPct val="105000"/>
                        </a:lnSpc>
                        <a:spcBef>
                          <a:spcPts val="0"/>
                        </a:spcBef>
                        <a:spcAft>
                          <a:spcPts val="0"/>
                        </a:spcAft>
                      </a:pPr>
                      <a:r>
                        <a:rPr lang="en-GB" sz="1400" b="1" kern="1200" spc="25">
                          <a:ln>
                            <a:noFill/>
                          </a:ln>
                          <a:solidFill>
                            <a:srgbClr val="000000"/>
                          </a:solidFill>
                          <a:effectLst/>
                          <a:latin typeface="Calibri" panose="020F0502020204030204" pitchFamily="34" charset="0"/>
                        </a:rPr>
                        <a:t> </a:t>
                      </a:r>
                      <a:endParaRPr lang="en-GB" sz="1400" b="1" kern="1400">
                        <a:ln>
                          <a:noFill/>
                        </a:ln>
                        <a:solidFill>
                          <a:srgbClr val="000000"/>
                        </a:solidFill>
                        <a:effectLst/>
                        <a:latin typeface="Calibri" panose="020F0502020204030204" pitchFamily="34" charset="0"/>
                      </a:endParaRPr>
                    </a:p>
                  </a:txBody>
                  <a:tcPr marL="51435" marR="51435" marT="7144"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9DC3E6"/>
                    </a:solidFill>
                  </a:tcPr>
                </a:tc>
                <a:extLst>
                  <a:ext uri="{0D108BD9-81ED-4DB2-BD59-A6C34878D82A}">
                    <a16:rowId xmlns:a16="http://schemas.microsoft.com/office/drawing/2014/main" val="1403862187"/>
                  </a:ext>
                </a:extLst>
              </a:tr>
              <a:tr h="214408">
                <a:tc>
                  <a:txBody>
                    <a:bodyPr/>
                    <a:lstStyle/>
                    <a:p>
                      <a:pPr marR="0" indent="0" algn="ctr" rtl="0">
                        <a:lnSpc>
                          <a:spcPct val="105000"/>
                        </a:lnSpc>
                        <a:spcBef>
                          <a:spcPts val="0"/>
                        </a:spcBef>
                        <a:spcAft>
                          <a:spcPts val="0"/>
                        </a:spcAft>
                      </a:pPr>
                      <a:r>
                        <a:rPr lang="en-GB" sz="1400" b="1" kern="1200" spc="25">
                          <a:ln>
                            <a:noFill/>
                          </a:ln>
                          <a:solidFill>
                            <a:srgbClr val="000000"/>
                          </a:solidFill>
                          <a:effectLst/>
                          <a:latin typeface="Calibri" panose="020F0502020204030204" pitchFamily="34" charset="0"/>
                        </a:rPr>
                        <a:t> </a:t>
                      </a:r>
                      <a:endParaRPr lang="en-GB" sz="1400" b="1" kern="1400">
                        <a:ln>
                          <a:noFill/>
                        </a:ln>
                        <a:solidFill>
                          <a:srgbClr val="000000"/>
                        </a:solidFill>
                        <a:effectLst/>
                        <a:latin typeface="Calibri" panose="020F0502020204030204" pitchFamily="34" charset="0"/>
                      </a:endParaRPr>
                    </a:p>
                  </a:txBody>
                  <a:tcPr marL="51435" marR="51435" marT="7144" marB="0" anchor="ctr">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R="0" indent="0" algn="ctr" rtl="0">
                        <a:lnSpc>
                          <a:spcPct val="105000"/>
                        </a:lnSpc>
                        <a:spcBef>
                          <a:spcPts val="0"/>
                        </a:spcBef>
                        <a:spcAft>
                          <a:spcPts val="0"/>
                        </a:spcAft>
                      </a:pPr>
                      <a:r>
                        <a:rPr lang="en-GB" sz="1400" b="1" kern="1200" spc="25">
                          <a:ln>
                            <a:noFill/>
                          </a:ln>
                          <a:solidFill>
                            <a:srgbClr val="000000"/>
                          </a:solidFill>
                          <a:effectLst/>
                          <a:latin typeface="Calibri" panose="020F0502020204030204" pitchFamily="34" charset="0"/>
                        </a:rPr>
                        <a:t> </a:t>
                      </a:r>
                      <a:endParaRPr lang="en-GB" sz="1400" b="1" kern="1400">
                        <a:ln>
                          <a:noFill/>
                        </a:ln>
                        <a:solidFill>
                          <a:srgbClr val="000000"/>
                        </a:solidFill>
                        <a:effectLst/>
                        <a:latin typeface="Calibri" panose="020F0502020204030204" pitchFamily="34" charset="0"/>
                      </a:endParaRPr>
                    </a:p>
                  </a:txBody>
                  <a:tcPr marL="51435" marR="51435" marT="7144" marB="0" anchor="ctr">
                    <a:lnL>
                      <a:noFill/>
                    </a:lnL>
                    <a:lnR>
                      <a:noFill/>
                    </a:lnR>
                    <a:lnT>
                      <a:noFill/>
                    </a:lnT>
                    <a:lnB>
                      <a:noFill/>
                    </a:lnB>
                  </a:tcPr>
                </a:tc>
                <a:tc>
                  <a:txBody>
                    <a:bodyPr/>
                    <a:lstStyle/>
                    <a:p>
                      <a:pPr marR="0" indent="0" algn="ctr" rtl="0">
                        <a:lnSpc>
                          <a:spcPct val="105000"/>
                        </a:lnSpc>
                        <a:spcBef>
                          <a:spcPts val="0"/>
                        </a:spcBef>
                        <a:spcAft>
                          <a:spcPts val="0"/>
                        </a:spcAft>
                      </a:pPr>
                      <a:r>
                        <a:rPr lang="en-GB" sz="1400" b="1" kern="1200" spc="25">
                          <a:ln>
                            <a:noFill/>
                          </a:ln>
                          <a:solidFill>
                            <a:srgbClr val="000000"/>
                          </a:solidFill>
                          <a:effectLst/>
                          <a:latin typeface="Calibri" panose="020F0502020204030204" pitchFamily="34" charset="0"/>
                        </a:rPr>
                        <a:t> </a:t>
                      </a:r>
                      <a:endParaRPr lang="en-GB" sz="1400" b="1" kern="1400">
                        <a:ln>
                          <a:noFill/>
                        </a:ln>
                        <a:solidFill>
                          <a:srgbClr val="000000"/>
                        </a:solidFill>
                        <a:effectLst/>
                        <a:latin typeface="Calibri" panose="020F0502020204030204" pitchFamily="34" charset="0"/>
                      </a:endParaRPr>
                    </a:p>
                  </a:txBody>
                  <a:tcPr marL="51435" marR="51435" marT="7144" marB="0" anchor="ctr">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R="0" indent="0" algn="ctr" rtl="0">
                        <a:lnSpc>
                          <a:spcPct val="105000"/>
                        </a:lnSpc>
                        <a:spcBef>
                          <a:spcPts val="0"/>
                        </a:spcBef>
                        <a:spcAft>
                          <a:spcPts val="0"/>
                        </a:spcAft>
                      </a:pPr>
                      <a:r>
                        <a:rPr lang="en-GB" sz="1400" b="1" kern="1200" spc="25">
                          <a:ln>
                            <a:noFill/>
                          </a:ln>
                          <a:solidFill>
                            <a:srgbClr val="000000"/>
                          </a:solidFill>
                          <a:effectLst/>
                          <a:latin typeface="Calibri" panose="020F0502020204030204" pitchFamily="34" charset="0"/>
                        </a:rPr>
                        <a:t> </a:t>
                      </a:r>
                      <a:endParaRPr lang="en-GB" sz="1400" b="1" kern="1400">
                        <a:ln>
                          <a:noFill/>
                        </a:ln>
                        <a:solidFill>
                          <a:srgbClr val="000000"/>
                        </a:solidFill>
                        <a:effectLst/>
                        <a:latin typeface="Calibri" panose="020F0502020204030204" pitchFamily="34" charset="0"/>
                      </a:endParaRPr>
                    </a:p>
                  </a:txBody>
                  <a:tcPr marL="51435" marR="51435" marT="7144" marB="0" anchor="ctr">
                    <a:lnL>
                      <a:noFill/>
                    </a:lnL>
                    <a:lnR>
                      <a:noFill/>
                    </a:lnR>
                    <a:lnT>
                      <a:noFill/>
                    </a:lnT>
                    <a:lnB>
                      <a:noFill/>
                    </a:lnB>
                  </a:tcPr>
                </a:tc>
                <a:tc>
                  <a:txBody>
                    <a:bodyPr/>
                    <a:lstStyle/>
                    <a:p>
                      <a:pPr marR="0" indent="0" algn="ctr" rtl="0">
                        <a:lnSpc>
                          <a:spcPct val="105000"/>
                        </a:lnSpc>
                        <a:spcBef>
                          <a:spcPts val="0"/>
                        </a:spcBef>
                        <a:spcAft>
                          <a:spcPts val="0"/>
                        </a:spcAft>
                      </a:pPr>
                      <a:r>
                        <a:rPr lang="en-GB" sz="1400" b="1" kern="1200" spc="25">
                          <a:ln>
                            <a:noFill/>
                          </a:ln>
                          <a:solidFill>
                            <a:srgbClr val="000000"/>
                          </a:solidFill>
                          <a:effectLst/>
                          <a:latin typeface="Calibri" panose="020F0502020204030204" pitchFamily="34" charset="0"/>
                        </a:rPr>
                        <a:t> </a:t>
                      </a:r>
                      <a:endParaRPr lang="en-GB" sz="1400" b="1" kern="1400">
                        <a:ln>
                          <a:noFill/>
                        </a:ln>
                        <a:solidFill>
                          <a:srgbClr val="000000"/>
                        </a:solidFill>
                        <a:effectLst/>
                        <a:latin typeface="Calibri" panose="020F0502020204030204" pitchFamily="34" charset="0"/>
                      </a:endParaRPr>
                    </a:p>
                  </a:txBody>
                  <a:tcPr marL="51435" marR="51435" marT="7144" marB="0" anchor="ctr">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52572132"/>
                  </a:ext>
                </a:extLst>
              </a:tr>
              <a:tr h="1036763">
                <a:tc>
                  <a:txBody>
                    <a:bodyPr/>
                    <a:lstStyle/>
                    <a:p>
                      <a:pPr marR="0" indent="0" algn="ctr" rtl="0">
                        <a:lnSpc>
                          <a:spcPct val="105000"/>
                        </a:lnSpc>
                        <a:spcBef>
                          <a:spcPts val="0"/>
                        </a:spcBef>
                        <a:spcAft>
                          <a:spcPts val="0"/>
                        </a:spcAft>
                      </a:pPr>
                      <a:r>
                        <a:rPr lang="en-US" sz="1400" b="1" kern="1200" spc="25">
                          <a:ln>
                            <a:noFill/>
                          </a:ln>
                          <a:solidFill>
                            <a:srgbClr val="000000"/>
                          </a:solidFill>
                          <a:effectLst/>
                          <a:latin typeface="Calibri" panose="020F0502020204030204" pitchFamily="34" charset="0"/>
                        </a:rPr>
                        <a:t>2.Challenge learners to make sustained effort to meet high, achievable targets.</a:t>
                      </a:r>
                      <a:endParaRPr lang="en-US" sz="1400" b="1" kern="1400">
                        <a:ln>
                          <a:noFill/>
                        </a:ln>
                        <a:solidFill>
                          <a:srgbClr val="000000"/>
                        </a:solidFill>
                        <a:effectLst/>
                        <a:latin typeface="Calibri" panose="020F0502020204030204" pitchFamily="34" charset="0"/>
                      </a:endParaRPr>
                    </a:p>
                  </a:txBody>
                  <a:tcPr marL="51435" marR="51435" marT="7144"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9DC3E6"/>
                    </a:solidFill>
                  </a:tcPr>
                </a:tc>
                <a:tc>
                  <a:txBody>
                    <a:bodyPr/>
                    <a:lstStyle/>
                    <a:p>
                      <a:pPr marR="0" indent="0" algn="ctr" rtl="0">
                        <a:lnSpc>
                          <a:spcPct val="105000"/>
                        </a:lnSpc>
                        <a:spcBef>
                          <a:spcPts val="0"/>
                        </a:spcBef>
                        <a:spcAft>
                          <a:spcPts val="0"/>
                        </a:spcAft>
                      </a:pPr>
                      <a:r>
                        <a:rPr lang="en-GB" sz="1400" b="1" kern="1200" spc="25">
                          <a:ln>
                            <a:noFill/>
                          </a:ln>
                          <a:solidFill>
                            <a:srgbClr val="000000"/>
                          </a:solidFill>
                          <a:effectLst/>
                          <a:latin typeface="Calibri" panose="020F0502020204030204" pitchFamily="34" charset="0"/>
                        </a:rPr>
                        <a:t> </a:t>
                      </a:r>
                      <a:endParaRPr lang="en-GB" sz="1400" b="1" kern="1400">
                        <a:ln>
                          <a:noFill/>
                        </a:ln>
                        <a:solidFill>
                          <a:srgbClr val="000000"/>
                        </a:solidFill>
                        <a:effectLst/>
                        <a:latin typeface="Calibri" panose="020F0502020204030204" pitchFamily="34" charset="0"/>
                      </a:endParaRPr>
                    </a:p>
                  </a:txBody>
                  <a:tcPr marL="51435" marR="51435" marT="7144"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tcPr>
                </a:tc>
                <a:tc>
                  <a:txBody>
                    <a:bodyPr/>
                    <a:lstStyle/>
                    <a:p>
                      <a:pPr marL="0" marR="0" lvl="0" indent="0" algn="ctr" defTabSz="457200" rtl="0" eaLnBrk="1" fontAlgn="auto" latinLnBrk="0" hangingPunct="1">
                        <a:lnSpc>
                          <a:spcPct val="105000"/>
                        </a:lnSpc>
                        <a:spcBef>
                          <a:spcPts val="0"/>
                        </a:spcBef>
                        <a:spcAft>
                          <a:spcPts val="0"/>
                        </a:spcAft>
                        <a:buClrTx/>
                        <a:buSzTx/>
                        <a:buFontTx/>
                        <a:buNone/>
                        <a:tabLst/>
                        <a:defRPr/>
                      </a:pPr>
                      <a:r>
                        <a:rPr lang="en-US" sz="1400" b="1" kern="1200" spc="25">
                          <a:ln>
                            <a:noFill/>
                          </a:ln>
                          <a:solidFill>
                            <a:srgbClr val="000000"/>
                          </a:solidFill>
                          <a:effectLst/>
                          <a:latin typeface="Calibri" panose="020F0502020204030204" pitchFamily="34" charset="0"/>
                        </a:rPr>
                        <a:t>6. Provide authentic contexts for learning.</a:t>
                      </a:r>
                      <a:endParaRPr lang="en-US" sz="1400" b="1" kern="1400">
                        <a:ln>
                          <a:noFill/>
                        </a:ln>
                        <a:solidFill>
                          <a:srgbClr val="000000"/>
                        </a:solidFill>
                        <a:effectLst/>
                        <a:latin typeface="Calibri" panose="020F0502020204030204" pitchFamily="34" charset="0"/>
                      </a:endParaRPr>
                    </a:p>
                    <a:p>
                      <a:pPr marR="0" indent="0" algn="ctr" rtl="0">
                        <a:lnSpc>
                          <a:spcPct val="105000"/>
                        </a:lnSpc>
                        <a:spcBef>
                          <a:spcPts val="0"/>
                        </a:spcBef>
                        <a:spcAft>
                          <a:spcPts val="0"/>
                        </a:spcAft>
                      </a:pPr>
                      <a:endParaRPr lang="en-US" sz="1400" b="1" kern="1400">
                        <a:ln>
                          <a:noFill/>
                        </a:ln>
                        <a:solidFill>
                          <a:srgbClr val="000000"/>
                        </a:solidFill>
                        <a:effectLst/>
                        <a:latin typeface="Calibri" panose="020F0502020204030204" pitchFamily="34" charset="0"/>
                      </a:endParaRPr>
                    </a:p>
                  </a:txBody>
                  <a:tcPr marL="51435" marR="51435" marT="7144"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9DC3E6"/>
                    </a:solidFill>
                  </a:tcPr>
                </a:tc>
                <a:tc>
                  <a:txBody>
                    <a:bodyPr/>
                    <a:lstStyle/>
                    <a:p>
                      <a:pPr marR="0" indent="0" algn="ctr" rtl="0">
                        <a:lnSpc>
                          <a:spcPct val="105000"/>
                        </a:lnSpc>
                        <a:spcBef>
                          <a:spcPts val="0"/>
                        </a:spcBef>
                        <a:spcAft>
                          <a:spcPts val="0"/>
                        </a:spcAft>
                      </a:pPr>
                      <a:r>
                        <a:rPr lang="en-GB" sz="1400" b="1" kern="1200" spc="25">
                          <a:ln>
                            <a:noFill/>
                          </a:ln>
                          <a:solidFill>
                            <a:srgbClr val="000000"/>
                          </a:solidFill>
                          <a:effectLst/>
                          <a:latin typeface="Calibri" panose="020F0502020204030204" pitchFamily="34" charset="0"/>
                        </a:rPr>
                        <a:t> </a:t>
                      </a:r>
                      <a:endParaRPr lang="en-GB" sz="1400" b="1" kern="1400">
                        <a:ln>
                          <a:noFill/>
                        </a:ln>
                        <a:solidFill>
                          <a:srgbClr val="000000"/>
                        </a:solidFill>
                        <a:effectLst/>
                        <a:latin typeface="Calibri" panose="020F0502020204030204" pitchFamily="34" charset="0"/>
                      </a:endParaRPr>
                    </a:p>
                  </a:txBody>
                  <a:tcPr marL="51435" marR="51435" marT="7144"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tcPr>
                </a:tc>
                <a:tc>
                  <a:txBody>
                    <a:bodyPr/>
                    <a:lstStyle/>
                    <a:p>
                      <a:pPr marL="0" marR="0" lvl="0" indent="0" algn="ctr" defTabSz="457200" rtl="0" eaLnBrk="1" fontAlgn="auto" latinLnBrk="0" hangingPunct="1">
                        <a:lnSpc>
                          <a:spcPct val="105000"/>
                        </a:lnSpc>
                        <a:spcBef>
                          <a:spcPts val="0"/>
                        </a:spcBef>
                        <a:spcAft>
                          <a:spcPts val="0"/>
                        </a:spcAft>
                        <a:buClrTx/>
                        <a:buSzTx/>
                        <a:buFontTx/>
                        <a:buNone/>
                        <a:tabLst/>
                        <a:defRPr/>
                      </a:pPr>
                      <a:r>
                        <a:rPr lang="en-US" sz="1400" b="1" kern="1200" spc="25">
                          <a:ln>
                            <a:noFill/>
                          </a:ln>
                          <a:solidFill>
                            <a:srgbClr val="000000"/>
                          </a:solidFill>
                          <a:effectLst/>
                          <a:latin typeface="Calibri" panose="020F0502020204030204" pitchFamily="34" charset="0"/>
                        </a:rPr>
                        <a:t>11. Support social and emotional development, and positive relationships.</a:t>
                      </a:r>
                      <a:endParaRPr lang="en-US" sz="1400" b="1" kern="1400">
                        <a:ln>
                          <a:noFill/>
                        </a:ln>
                        <a:solidFill>
                          <a:srgbClr val="000000"/>
                        </a:solidFill>
                        <a:effectLst/>
                        <a:latin typeface="Calibri" panose="020F0502020204030204" pitchFamily="34" charset="0"/>
                      </a:endParaRPr>
                    </a:p>
                    <a:p>
                      <a:pPr marR="0" indent="0" algn="ctr" rtl="0">
                        <a:lnSpc>
                          <a:spcPct val="105000"/>
                        </a:lnSpc>
                        <a:spcBef>
                          <a:spcPts val="0"/>
                        </a:spcBef>
                        <a:spcAft>
                          <a:spcPts val="0"/>
                        </a:spcAft>
                      </a:pPr>
                      <a:endParaRPr lang="en-US" sz="1400" b="1" kern="1400">
                        <a:ln>
                          <a:noFill/>
                        </a:ln>
                        <a:solidFill>
                          <a:srgbClr val="000000"/>
                        </a:solidFill>
                        <a:effectLst/>
                        <a:latin typeface="Calibri" panose="020F0502020204030204" pitchFamily="34" charset="0"/>
                      </a:endParaRPr>
                    </a:p>
                  </a:txBody>
                  <a:tcPr marL="51435" marR="51435" marT="7144"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9DC3E6"/>
                    </a:solidFill>
                  </a:tcPr>
                </a:tc>
                <a:extLst>
                  <a:ext uri="{0D108BD9-81ED-4DB2-BD59-A6C34878D82A}">
                    <a16:rowId xmlns:a16="http://schemas.microsoft.com/office/drawing/2014/main" val="1826518914"/>
                  </a:ext>
                </a:extLst>
              </a:tr>
              <a:tr h="214408">
                <a:tc>
                  <a:txBody>
                    <a:bodyPr/>
                    <a:lstStyle/>
                    <a:p>
                      <a:pPr marR="0" indent="0" algn="ctr" rtl="0">
                        <a:lnSpc>
                          <a:spcPct val="105000"/>
                        </a:lnSpc>
                        <a:spcBef>
                          <a:spcPts val="0"/>
                        </a:spcBef>
                        <a:spcAft>
                          <a:spcPts val="0"/>
                        </a:spcAft>
                      </a:pPr>
                      <a:r>
                        <a:rPr lang="en-GB" sz="1400" b="1" kern="1200" spc="25">
                          <a:ln>
                            <a:noFill/>
                          </a:ln>
                          <a:solidFill>
                            <a:srgbClr val="000000"/>
                          </a:solidFill>
                          <a:effectLst/>
                          <a:latin typeface="Calibri" panose="020F0502020204030204" pitchFamily="34" charset="0"/>
                        </a:rPr>
                        <a:t> </a:t>
                      </a:r>
                      <a:endParaRPr lang="en-GB" sz="1400" b="1" kern="1400">
                        <a:ln>
                          <a:noFill/>
                        </a:ln>
                        <a:solidFill>
                          <a:srgbClr val="000000"/>
                        </a:solidFill>
                        <a:effectLst/>
                        <a:latin typeface="Calibri" panose="020F0502020204030204" pitchFamily="34" charset="0"/>
                      </a:endParaRPr>
                    </a:p>
                  </a:txBody>
                  <a:tcPr marL="51435" marR="51435" marT="7144" marB="0" anchor="ctr">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R="0" indent="0" algn="ctr" rtl="0">
                        <a:lnSpc>
                          <a:spcPct val="105000"/>
                        </a:lnSpc>
                        <a:spcBef>
                          <a:spcPts val="0"/>
                        </a:spcBef>
                        <a:spcAft>
                          <a:spcPts val="0"/>
                        </a:spcAft>
                      </a:pPr>
                      <a:r>
                        <a:rPr lang="en-GB" sz="1400" b="1" kern="1200" spc="25">
                          <a:ln>
                            <a:noFill/>
                          </a:ln>
                          <a:solidFill>
                            <a:srgbClr val="000000"/>
                          </a:solidFill>
                          <a:effectLst/>
                          <a:latin typeface="Calibri" panose="020F0502020204030204" pitchFamily="34" charset="0"/>
                        </a:rPr>
                        <a:t> </a:t>
                      </a:r>
                      <a:endParaRPr lang="en-GB" sz="1400" b="1" kern="1400">
                        <a:ln>
                          <a:noFill/>
                        </a:ln>
                        <a:solidFill>
                          <a:srgbClr val="000000"/>
                        </a:solidFill>
                        <a:effectLst/>
                        <a:latin typeface="Calibri" panose="020F0502020204030204" pitchFamily="34" charset="0"/>
                      </a:endParaRPr>
                    </a:p>
                  </a:txBody>
                  <a:tcPr marL="51435" marR="51435" marT="7144" marB="0" anchor="ctr">
                    <a:lnL>
                      <a:noFill/>
                    </a:lnL>
                    <a:lnR>
                      <a:noFill/>
                    </a:lnR>
                    <a:lnT>
                      <a:noFill/>
                    </a:lnT>
                    <a:lnB>
                      <a:noFill/>
                    </a:lnB>
                  </a:tcPr>
                </a:tc>
                <a:tc>
                  <a:txBody>
                    <a:bodyPr/>
                    <a:lstStyle/>
                    <a:p>
                      <a:pPr marR="0" indent="0" algn="ctr" rtl="0">
                        <a:lnSpc>
                          <a:spcPct val="105000"/>
                        </a:lnSpc>
                        <a:spcBef>
                          <a:spcPts val="0"/>
                        </a:spcBef>
                        <a:spcAft>
                          <a:spcPts val="0"/>
                        </a:spcAft>
                      </a:pPr>
                      <a:r>
                        <a:rPr lang="en-GB" sz="1400" b="1" kern="1200" spc="25">
                          <a:ln>
                            <a:noFill/>
                          </a:ln>
                          <a:solidFill>
                            <a:srgbClr val="000000"/>
                          </a:solidFill>
                          <a:effectLst/>
                          <a:latin typeface="Calibri" panose="020F0502020204030204" pitchFamily="34" charset="0"/>
                        </a:rPr>
                        <a:t> </a:t>
                      </a:r>
                      <a:endParaRPr lang="en-GB" sz="1400" b="1" kern="1400">
                        <a:ln>
                          <a:noFill/>
                        </a:ln>
                        <a:solidFill>
                          <a:srgbClr val="000000"/>
                        </a:solidFill>
                        <a:effectLst/>
                        <a:latin typeface="Calibri" panose="020F0502020204030204" pitchFamily="34" charset="0"/>
                      </a:endParaRPr>
                    </a:p>
                  </a:txBody>
                  <a:tcPr marL="51435" marR="51435" marT="7144" marB="0" anchor="ctr">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R="0" indent="0" algn="ctr" rtl="0">
                        <a:lnSpc>
                          <a:spcPct val="105000"/>
                        </a:lnSpc>
                        <a:spcBef>
                          <a:spcPts val="0"/>
                        </a:spcBef>
                        <a:spcAft>
                          <a:spcPts val="0"/>
                        </a:spcAft>
                      </a:pPr>
                      <a:r>
                        <a:rPr lang="en-GB" sz="1400" b="1" kern="1200" spc="25">
                          <a:ln>
                            <a:noFill/>
                          </a:ln>
                          <a:solidFill>
                            <a:srgbClr val="000000"/>
                          </a:solidFill>
                          <a:effectLst/>
                          <a:latin typeface="Calibri" panose="020F0502020204030204" pitchFamily="34" charset="0"/>
                        </a:rPr>
                        <a:t> </a:t>
                      </a:r>
                      <a:endParaRPr lang="en-GB" sz="1400" b="1" kern="1400">
                        <a:ln>
                          <a:noFill/>
                        </a:ln>
                        <a:solidFill>
                          <a:srgbClr val="000000"/>
                        </a:solidFill>
                        <a:effectLst/>
                        <a:latin typeface="Calibri" panose="020F0502020204030204" pitchFamily="34" charset="0"/>
                      </a:endParaRPr>
                    </a:p>
                  </a:txBody>
                  <a:tcPr marL="51435" marR="51435" marT="7144" marB="0" anchor="ctr">
                    <a:lnL>
                      <a:noFill/>
                    </a:lnL>
                    <a:lnR>
                      <a:noFill/>
                    </a:lnR>
                    <a:lnT>
                      <a:noFill/>
                    </a:lnT>
                    <a:lnB>
                      <a:noFill/>
                    </a:lnB>
                  </a:tcPr>
                </a:tc>
                <a:tc>
                  <a:txBody>
                    <a:bodyPr/>
                    <a:lstStyle/>
                    <a:p>
                      <a:pPr marR="0" indent="0" algn="ctr" rtl="0">
                        <a:lnSpc>
                          <a:spcPct val="105000"/>
                        </a:lnSpc>
                        <a:spcBef>
                          <a:spcPts val="0"/>
                        </a:spcBef>
                        <a:spcAft>
                          <a:spcPts val="0"/>
                        </a:spcAft>
                      </a:pPr>
                      <a:r>
                        <a:rPr lang="en-GB" sz="1400" b="1" kern="1200" spc="25">
                          <a:ln>
                            <a:noFill/>
                          </a:ln>
                          <a:solidFill>
                            <a:srgbClr val="000000"/>
                          </a:solidFill>
                          <a:effectLst/>
                          <a:latin typeface="Calibri" panose="020F0502020204030204" pitchFamily="34" charset="0"/>
                        </a:rPr>
                        <a:t> </a:t>
                      </a:r>
                      <a:endParaRPr lang="en-GB" sz="1400" b="1" kern="1400">
                        <a:ln>
                          <a:noFill/>
                        </a:ln>
                        <a:solidFill>
                          <a:srgbClr val="000000"/>
                        </a:solidFill>
                        <a:effectLst/>
                        <a:latin typeface="Calibri" panose="020F0502020204030204" pitchFamily="34" charset="0"/>
                      </a:endParaRPr>
                    </a:p>
                  </a:txBody>
                  <a:tcPr marL="51435" marR="51435" marT="7144" marB="0" anchor="ctr">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663112016"/>
                  </a:ext>
                </a:extLst>
              </a:tr>
              <a:tr h="902499">
                <a:tc>
                  <a:txBody>
                    <a:bodyPr/>
                    <a:lstStyle/>
                    <a:p>
                      <a:pPr marR="0" indent="0" algn="ctr" rtl="0">
                        <a:lnSpc>
                          <a:spcPct val="105000"/>
                        </a:lnSpc>
                        <a:spcBef>
                          <a:spcPts val="0"/>
                        </a:spcBef>
                        <a:spcAft>
                          <a:spcPts val="0"/>
                        </a:spcAft>
                      </a:pPr>
                      <a:r>
                        <a:rPr lang="en-US" sz="1400" b="1" kern="1200" spc="25">
                          <a:ln>
                            <a:noFill/>
                          </a:ln>
                          <a:solidFill>
                            <a:srgbClr val="000000"/>
                          </a:solidFill>
                          <a:effectLst/>
                          <a:latin typeface="Calibri" panose="020F0502020204030204" pitchFamily="34" charset="0"/>
                        </a:rPr>
                        <a:t>3. Employ a blend of approaches including direct teaching.</a:t>
                      </a:r>
                      <a:endParaRPr lang="en-US" sz="1400" b="1" kern="1400">
                        <a:ln>
                          <a:noFill/>
                        </a:ln>
                        <a:solidFill>
                          <a:srgbClr val="000000"/>
                        </a:solidFill>
                        <a:effectLst/>
                        <a:latin typeface="Calibri" panose="020F0502020204030204" pitchFamily="34" charset="0"/>
                      </a:endParaRPr>
                    </a:p>
                  </a:txBody>
                  <a:tcPr marL="51435" marR="51435" marT="7144"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9DC3E6"/>
                    </a:solidFill>
                  </a:tcPr>
                </a:tc>
                <a:tc>
                  <a:txBody>
                    <a:bodyPr/>
                    <a:lstStyle/>
                    <a:p>
                      <a:pPr marR="0" indent="0" algn="ctr" rtl="0">
                        <a:lnSpc>
                          <a:spcPct val="105000"/>
                        </a:lnSpc>
                        <a:spcBef>
                          <a:spcPts val="0"/>
                        </a:spcBef>
                        <a:spcAft>
                          <a:spcPts val="0"/>
                        </a:spcAft>
                      </a:pPr>
                      <a:r>
                        <a:rPr lang="en-GB" sz="1400" b="1" kern="1200" spc="25">
                          <a:ln>
                            <a:noFill/>
                          </a:ln>
                          <a:solidFill>
                            <a:srgbClr val="000000"/>
                          </a:solidFill>
                          <a:effectLst/>
                          <a:latin typeface="Calibri" panose="020F0502020204030204" pitchFamily="34" charset="0"/>
                        </a:rPr>
                        <a:t> </a:t>
                      </a:r>
                      <a:endParaRPr lang="en-GB" sz="1400" b="1" kern="1400">
                        <a:ln>
                          <a:noFill/>
                        </a:ln>
                        <a:solidFill>
                          <a:srgbClr val="000000"/>
                        </a:solidFill>
                        <a:effectLst/>
                        <a:latin typeface="Calibri" panose="020F0502020204030204" pitchFamily="34" charset="0"/>
                      </a:endParaRPr>
                    </a:p>
                  </a:txBody>
                  <a:tcPr marL="51435" marR="51435" marT="7144"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tcPr>
                </a:tc>
                <a:tc>
                  <a:txBody>
                    <a:bodyPr/>
                    <a:lstStyle/>
                    <a:p>
                      <a:pPr marL="0" marR="0" lvl="0" indent="0" algn="ctr" defTabSz="457200" rtl="0" eaLnBrk="1" fontAlgn="auto" latinLnBrk="0" hangingPunct="1">
                        <a:lnSpc>
                          <a:spcPct val="105000"/>
                        </a:lnSpc>
                        <a:spcBef>
                          <a:spcPts val="0"/>
                        </a:spcBef>
                        <a:spcAft>
                          <a:spcPts val="0"/>
                        </a:spcAft>
                        <a:buClrTx/>
                        <a:buSzTx/>
                        <a:buFontTx/>
                        <a:buNone/>
                        <a:tabLst/>
                        <a:defRPr/>
                      </a:pPr>
                      <a:r>
                        <a:rPr lang="en-GB" sz="1400" b="1" kern="1200" spc="25">
                          <a:ln>
                            <a:noFill/>
                          </a:ln>
                          <a:solidFill>
                            <a:srgbClr val="000000"/>
                          </a:solidFill>
                          <a:effectLst/>
                          <a:latin typeface="Calibri" panose="020F0502020204030204" pitchFamily="34" charset="0"/>
                        </a:rPr>
                        <a:t>7. Assessment for learning. </a:t>
                      </a:r>
                      <a:endParaRPr lang="en-GB" sz="1400" b="1" kern="1400">
                        <a:ln>
                          <a:noFill/>
                        </a:ln>
                        <a:solidFill>
                          <a:srgbClr val="000000"/>
                        </a:solidFill>
                        <a:effectLst/>
                        <a:latin typeface="Calibri" panose="020F0502020204030204" pitchFamily="34" charset="0"/>
                      </a:endParaRPr>
                    </a:p>
                    <a:p>
                      <a:pPr marR="0" indent="0" algn="ctr" rtl="0">
                        <a:lnSpc>
                          <a:spcPct val="105000"/>
                        </a:lnSpc>
                        <a:spcBef>
                          <a:spcPts val="0"/>
                        </a:spcBef>
                        <a:spcAft>
                          <a:spcPts val="0"/>
                        </a:spcAft>
                      </a:pPr>
                      <a:endParaRPr lang="en-US" sz="1400" b="1" kern="1400">
                        <a:ln>
                          <a:noFill/>
                        </a:ln>
                        <a:solidFill>
                          <a:srgbClr val="000000"/>
                        </a:solidFill>
                        <a:effectLst/>
                        <a:latin typeface="Calibri" panose="020F0502020204030204" pitchFamily="34" charset="0"/>
                      </a:endParaRPr>
                    </a:p>
                  </a:txBody>
                  <a:tcPr marL="51435" marR="51435" marT="7144"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9DC3E6"/>
                    </a:solidFill>
                  </a:tcPr>
                </a:tc>
                <a:tc>
                  <a:txBody>
                    <a:bodyPr/>
                    <a:lstStyle/>
                    <a:p>
                      <a:pPr marR="0" indent="0" algn="ctr" rtl="0">
                        <a:lnSpc>
                          <a:spcPct val="105000"/>
                        </a:lnSpc>
                        <a:spcBef>
                          <a:spcPts val="0"/>
                        </a:spcBef>
                        <a:spcAft>
                          <a:spcPts val="0"/>
                        </a:spcAft>
                      </a:pPr>
                      <a:r>
                        <a:rPr lang="en-GB" sz="1400" b="1" kern="1200" spc="25">
                          <a:ln>
                            <a:noFill/>
                          </a:ln>
                          <a:solidFill>
                            <a:srgbClr val="000000"/>
                          </a:solidFill>
                          <a:effectLst/>
                          <a:latin typeface="Calibri" panose="020F0502020204030204" pitchFamily="34" charset="0"/>
                        </a:rPr>
                        <a:t> </a:t>
                      </a:r>
                      <a:endParaRPr lang="en-GB" sz="1400" b="1" kern="1400">
                        <a:ln>
                          <a:noFill/>
                        </a:ln>
                        <a:solidFill>
                          <a:srgbClr val="000000"/>
                        </a:solidFill>
                        <a:effectLst/>
                        <a:latin typeface="Calibri" panose="020F0502020204030204" pitchFamily="34" charset="0"/>
                      </a:endParaRPr>
                    </a:p>
                  </a:txBody>
                  <a:tcPr marL="51435" marR="51435" marT="7144"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tcPr>
                </a:tc>
                <a:tc>
                  <a:txBody>
                    <a:bodyPr/>
                    <a:lstStyle/>
                    <a:p>
                      <a:pPr marR="0" indent="0" algn="ctr" rtl="0">
                        <a:lnSpc>
                          <a:spcPct val="105000"/>
                        </a:lnSpc>
                        <a:spcBef>
                          <a:spcPts val="0"/>
                        </a:spcBef>
                        <a:spcAft>
                          <a:spcPts val="0"/>
                        </a:spcAft>
                      </a:pPr>
                      <a:r>
                        <a:rPr lang="en-US" sz="1400" b="1" kern="1200" spc="25">
                          <a:ln>
                            <a:noFill/>
                          </a:ln>
                          <a:solidFill>
                            <a:srgbClr val="000000"/>
                          </a:solidFill>
                          <a:effectLst/>
                          <a:latin typeface="Calibri" panose="020F0502020204030204" pitchFamily="34" charset="0"/>
                        </a:rPr>
                        <a:t>9. Reinforce cross curriculum responsibilities of literacy, numeracy and digital competence.</a:t>
                      </a:r>
                      <a:endParaRPr lang="en-US" sz="1400" b="1" kern="1400">
                        <a:ln>
                          <a:noFill/>
                        </a:ln>
                        <a:solidFill>
                          <a:srgbClr val="000000"/>
                        </a:solidFill>
                        <a:effectLst/>
                        <a:latin typeface="Calibri" panose="020F0502020204030204" pitchFamily="34" charset="0"/>
                      </a:endParaRPr>
                    </a:p>
                  </a:txBody>
                  <a:tcPr marL="51435" marR="51435" marT="7144"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9DC3E6"/>
                    </a:solidFill>
                  </a:tcPr>
                </a:tc>
                <a:extLst>
                  <a:ext uri="{0D108BD9-81ED-4DB2-BD59-A6C34878D82A}">
                    <a16:rowId xmlns:a16="http://schemas.microsoft.com/office/drawing/2014/main" val="2040983677"/>
                  </a:ext>
                </a:extLst>
              </a:tr>
              <a:tr h="214408">
                <a:tc>
                  <a:txBody>
                    <a:bodyPr/>
                    <a:lstStyle/>
                    <a:p>
                      <a:pPr marR="0" indent="0" algn="ctr" rtl="0">
                        <a:lnSpc>
                          <a:spcPct val="105000"/>
                        </a:lnSpc>
                        <a:spcBef>
                          <a:spcPts val="0"/>
                        </a:spcBef>
                        <a:spcAft>
                          <a:spcPts val="0"/>
                        </a:spcAft>
                      </a:pPr>
                      <a:r>
                        <a:rPr lang="en-GB" sz="1400" b="1" kern="1200" spc="25">
                          <a:ln>
                            <a:noFill/>
                          </a:ln>
                          <a:solidFill>
                            <a:srgbClr val="000000"/>
                          </a:solidFill>
                          <a:effectLst/>
                          <a:latin typeface="Calibri" panose="020F0502020204030204" pitchFamily="34" charset="0"/>
                        </a:rPr>
                        <a:t> </a:t>
                      </a:r>
                      <a:endParaRPr lang="en-GB" sz="1400" b="1" kern="1400">
                        <a:ln>
                          <a:noFill/>
                        </a:ln>
                        <a:solidFill>
                          <a:srgbClr val="000000"/>
                        </a:solidFill>
                        <a:effectLst/>
                        <a:latin typeface="Calibri" panose="020F0502020204030204" pitchFamily="34" charset="0"/>
                      </a:endParaRPr>
                    </a:p>
                  </a:txBody>
                  <a:tcPr marL="51435" marR="51435" marT="7144" marB="0" anchor="ctr">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R="0" indent="0" algn="ctr" rtl="0">
                        <a:lnSpc>
                          <a:spcPct val="105000"/>
                        </a:lnSpc>
                        <a:spcBef>
                          <a:spcPts val="0"/>
                        </a:spcBef>
                        <a:spcAft>
                          <a:spcPts val="0"/>
                        </a:spcAft>
                      </a:pPr>
                      <a:r>
                        <a:rPr lang="en-GB" sz="1400" b="1" kern="1200" spc="25">
                          <a:ln>
                            <a:noFill/>
                          </a:ln>
                          <a:solidFill>
                            <a:srgbClr val="000000"/>
                          </a:solidFill>
                          <a:effectLst/>
                          <a:latin typeface="Calibri" panose="020F0502020204030204" pitchFamily="34" charset="0"/>
                        </a:rPr>
                        <a:t> </a:t>
                      </a:r>
                      <a:endParaRPr lang="en-GB" sz="1400" b="1" kern="1400">
                        <a:ln>
                          <a:noFill/>
                        </a:ln>
                        <a:solidFill>
                          <a:srgbClr val="000000"/>
                        </a:solidFill>
                        <a:effectLst/>
                        <a:latin typeface="Calibri" panose="020F0502020204030204" pitchFamily="34" charset="0"/>
                      </a:endParaRPr>
                    </a:p>
                  </a:txBody>
                  <a:tcPr marL="51435" marR="51435" marT="7144" marB="0" anchor="ctr">
                    <a:lnL>
                      <a:noFill/>
                    </a:lnL>
                    <a:lnR>
                      <a:noFill/>
                    </a:lnR>
                    <a:lnT>
                      <a:noFill/>
                    </a:lnT>
                    <a:lnB>
                      <a:noFill/>
                    </a:lnB>
                  </a:tcPr>
                </a:tc>
                <a:tc>
                  <a:txBody>
                    <a:bodyPr/>
                    <a:lstStyle/>
                    <a:p>
                      <a:pPr marR="0" indent="0" algn="ctr" rtl="0">
                        <a:lnSpc>
                          <a:spcPct val="105000"/>
                        </a:lnSpc>
                        <a:spcBef>
                          <a:spcPts val="0"/>
                        </a:spcBef>
                        <a:spcAft>
                          <a:spcPts val="0"/>
                        </a:spcAft>
                      </a:pPr>
                      <a:r>
                        <a:rPr lang="en-GB" sz="1400" b="1" kern="1200" spc="25">
                          <a:ln>
                            <a:noFill/>
                          </a:ln>
                          <a:solidFill>
                            <a:srgbClr val="000000"/>
                          </a:solidFill>
                          <a:effectLst/>
                          <a:latin typeface="Calibri" panose="020F0502020204030204" pitchFamily="34" charset="0"/>
                        </a:rPr>
                        <a:t> </a:t>
                      </a:r>
                      <a:endParaRPr lang="en-GB" sz="1400" b="1" kern="1400">
                        <a:ln>
                          <a:noFill/>
                        </a:ln>
                        <a:solidFill>
                          <a:srgbClr val="000000"/>
                        </a:solidFill>
                        <a:effectLst/>
                        <a:latin typeface="Calibri" panose="020F0502020204030204" pitchFamily="34" charset="0"/>
                      </a:endParaRPr>
                    </a:p>
                  </a:txBody>
                  <a:tcPr marL="51435" marR="51435" marT="7144" marB="0" anchor="ctr">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R="0" indent="0" algn="ctr" rtl="0">
                        <a:lnSpc>
                          <a:spcPct val="105000"/>
                        </a:lnSpc>
                        <a:spcBef>
                          <a:spcPts val="0"/>
                        </a:spcBef>
                        <a:spcAft>
                          <a:spcPts val="0"/>
                        </a:spcAft>
                      </a:pPr>
                      <a:r>
                        <a:rPr lang="en-GB" sz="1400" b="1" kern="1200" spc="25">
                          <a:ln>
                            <a:noFill/>
                          </a:ln>
                          <a:solidFill>
                            <a:srgbClr val="000000"/>
                          </a:solidFill>
                          <a:effectLst/>
                          <a:latin typeface="Calibri" panose="020F0502020204030204" pitchFamily="34" charset="0"/>
                        </a:rPr>
                        <a:t> </a:t>
                      </a:r>
                      <a:endParaRPr lang="en-GB" sz="1400" b="1" kern="1400">
                        <a:ln>
                          <a:noFill/>
                        </a:ln>
                        <a:solidFill>
                          <a:srgbClr val="000000"/>
                        </a:solidFill>
                        <a:effectLst/>
                        <a:latin typeface="Calibri" panose="020F0502020204030204" pitchFamily="34" charset="0"/>
                      </a:endParaRPr>
                    </a:p>
                  </a:txBody>
                  <a:tcPr marL="51435" marR="51435" marT="7144" marB="0" anchor="ctr">
                    <a:lnL>
                      <a:noFill/>
                    </a:lnL>
                    <a:lnR>
                      <a:noFill/>
                    </a:lnR>
                    <a:lnT>
                      <a:noFill/>
                    </a:lnT>
                    <a:lnB>
                      <a:noFill/>
                    </a:lnB>
                  </a:tcPr>
                </a:tc>
                <a:tc>
                  <a:txBody>
                    <a:bodyPr/>
                    <a:lstStyle/>
                    <a:p>
                      <a:pPr marR="0" indent="0" algn="ctr" rtl="0">
                        <a:lnSpc>
                          <a:spcPct val="105000"/>
                        </a:lnSpc>
                        <a:spcBef>
                          <a:spcPts val="0"/>
                        </a:spcBef>
                        <a:spcAft>
                          <a:spcPts val="0"/>
                        </a:spcAft>
                      </a:pPr>
                      <a:r>
                        <a:rPr lang="en-GB" sz="1400" b="1" kern="1200" spc="25">
                          <a:ln>
                            <a:noFill/>
                          </a:ln>
                          <a:solidFill>
                            <a:srgbClr val="000000"/>
                          </a:solidFill>
                          <a:effectLst/>
                          <a:latin typeface="Calibri" panose="020F0502020204030204" pitchFamily="34" charset="0"/>
                        </a:rPr>
                        <a:t> </a:t>
                      </a:r>
                      <a:endParaRPr lang="en-GB" sz="1400" b="1" kern="1400">
                        <a:ln>
                          <a:noFill/>
                        </a:ln>
                        <a:solidFill>
                          <a:srgbClr val="000000"/>
                        </a:solidFill>
                        <a:effectLst/>
                        <a:latin typeface="Calibri" panose="020F0502020204030204" pitchFamily="34" charset="0"/>
                      </a:endParaRPr>
                    </a:p>
                  </a:txBody>
                  <a:tcPr marL="51435" marR="51435" marT="7144" marB="0" anchor="ctr">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090336520"/>
                  </a:ext>
                </a:extLst>
              </a:tr>
              <a:tr h="902499">
                <a:tc>
                  <a:txBody>
                    <a:bodyPr/>
                    <a:lstStyle/>
                    <a:p>
                      <a:pPr marL="0" marR="0" lvl="0" indent="0" algn="ctr" defTabSz="457200" rtl="0" eaLnBrk="1" fontAlgn="auto" latinLnBrk="0" hangingPunct="1">
                        <a:lnSpc>
                          <a:spcPct val="105000"/>
                        </a:lnSpc>
                        <a:spcBef>
                          <a:spcPts val="0"/>
                        </a:spcBef>
                        <a:spcAft>
                          <a:spcPts val="0"/>
                        </a:spcAft>
                        <a:buClrTx/>
                        <a:buSzTx/>
                        <a:buFontTx/>
                        <a:buNone/>
                        <a:tabLst/>
                        <a:defRPr/>
                      </a:pPr>
                      <a:r>
                        <a:rPr lang="en-US" sz="1400" b="1" kern="1200" spc="25">
                          <a:ln>
                            <a:noFill/>
                          </a:ln>
                          <a:solidFill>
                            <a:srgbClr val="000000"/>
                          </a:solidFill>
                          <a:effectLst/>
                          <a:latin typeface="Calibri" panose="020F0502020204030204" pitchFamily="34" charset="0"/>
                        </a:rPr>
                        <a:t>4. A blend of approaches to promote problem solving, creative and critical thinking.</a:t>
                      </a:r>
                      <a:endParaRPr lang="en-US" sz="1400" b="1" kern="1400">
                        <a:ln>
                          <a:noFill/>
                        </a:ln>
                        <a:solidFill>
                          <a:srgbClr val="000000"/>
                        </a:solidFill>
                        <a:effectLst/>
                        <a:latin typeface="Calibri" panose="020F0502020204030204" pitchFamily="34" charset="0"/>
                      </a:endParaRPr>
                    </a:p>
                    <a:p>
                      <a:pPr marR="0" indent="0" algn="ctr" rtl="0">
                        <a:lnSpc>
                          <a:spcPct val="105000"/>
                        </a:lnSpc>
                        <a:spcBef>
                          <a:spcPts val="0"/>
                        </a:spcBef>
                        <a:spcAft>
                          <a:spcPts val="0"/>
                        </a:spcAft>
                      </a:pPr>
                      <a:endParaRPr lang="en-US" sz="1400" b="1" kern="1400">
                        <a:ln>
                          <a:noFill/>
                        </a:ln>
                        <a:solidFill>
                          <a:srgbClr val="000000"/>
                        </a:solidFill>
                        <a:effectLst/>
                        <a:latin typeface="Calibri" panose="020F0502020204030204" pitchFamily="34" charset="0"/>
                      </a:endParaRPr>
                    </a:p>
                  </a:txBody>
                  <a:tcPr marL="51435" marR="51435" marT="7144"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9DC3E6"/>
                    </a:solidFill>
                  </a:tcPr>
                </a:tc>
                <a:tc>
                  <a:txBody>
                    <a:bodyPr/>
                    <a:lstStyle/>
                    <a:p>
                      <a:pPr marR="0" indent="0" algn="ctr" rtl="0">
                        <a:lnSpc>
                          <a:spcPct val="105000"/>
                        </a:lnSpc>
                        <a:spcBef>
                          <a:spcPts val="0"/>
                        </a:spcBef>
                        <a:spcAft>
                          <a:spcPts val="0"/>
                        </a:spcAft>
                      </a:pPr>
                      <a:r>
                        <a:rPr lang="en-GB" sz="1400" b="1" kern="1200" spc="25">
                          <a:ln>
                            <a:noFill/>
                          </a:ln>
                          <a:solidFill>
                            <a:srgbClr val="000000"/>
                          </a:solidFill>
                          <a:effectLst/>
                          <a:latin typeface="Calibri" panose="020F0502020204030204" pitchFamily="34" charset="0"/>
                        </a:rPr>
                        <a:t> </a:t>
                      </a:r>
                      <a:endParaRPr lang="en-GB" sz="1400" b="1" kern="1400">
                        <a:ln>
                          <a:noFill/>
                        </a:ln>
                        <a:solidFill>
                          <a:srgbClr val="000000"/>
                        </a:solidFill>
                        <a:effectLst/>
                        <a:latin typeface="Calibri" panose="020F0502020204030204" pitchFamily="34" charset="0"/>
                      </a:endParaRPr>
                    </a:p>
                  </a:txBody>
                  <a:tcPr marL="51435" marR="51435" marT="7144"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tcPr>
                </a:tc>
                <a:tc>
                  <a:txBody>
                    <a:bodyPr/>
                    <a:lstStyle/>
                    <a:p>
                      <a:pPr marL="0" marR="0" lvl="0" indent="0" algn="ctr" defTabSz="457200" rtl="0" eaLnBrk="1" fontAlgn="auto" latinLnBrk="0" hangingPunct="1">
                        <a:lnSpc>
                          <a:spcPct val="105000"/>
                        </a:lnSpc>
                        <a:spcBef>
                          <a:spcPts val="0"/>
                        </a:spcBef>
                        <a:spcAft>
                          <a:spcPts val="0"/>
                        </a:spcAft>
                        <a:buClrTx/>
                        <a:buSzTx/>
                        <a:buFontTx/>
                        <a:buNone/>
                        <a:tabLst/>
                        <a:defRPr/>
                      </a:pPr>
                      <a:r>
                        <a:rPr lang="en-US" sz="1400" b="1" kern="1200" spc="25">
                          <a:ln>
                            <a:noFill/>
                          </a:ln>
                          <a:solidFill>
                            <a:srgbClr val="000000"/>
                          </a:solidFill>
                          <a:effectLst/>
                          <a:latin typeface="Calibri" panose="020F0502020204030204" pitchFamily="34" charset="0"/>
                        </a:rPr>
                        <a:t>8. Make connections within and between Areas of Learning and Experience.</a:t>
                      </a:r>
                      <a:endParaRPr lang="en-US" sz="1400" b="1" kern="1400">
                        <a:ln>
                          <a:noFill/>
                        </a:ln>
                        <a:solidFill>
                          <a:srgbClr val="000000"/>
                        </a:solidFill>
                        <a:effectLst/>
                        <a:latin typeface="Calibri" panose="020F0502020204030204" pitchFamily="34" charset="0"/>
                      </a:endParaRPr>
                    </a:p>
                    <a:p>
                      <a:pPr marR="0" indent="0" algn="ctr" rtl="0">
                        <a:lnSpc>
                          <a:spcPct val="105000"/>
                        </a:lnSpc>
                        <a:spcBef>
                          <a:spcPts val="0"/>
                        </a:spcBef>
                        <a:spcAft>
                          <a:spcPts val="0"/>
                        </a:spcAft>
                      </a:pPr>
                      <a:endParaRPr lang="en-US" sz="1400" b="1" kern="1400">
                        <a:ln>
                          <a:noFill/>
                        </a:ln>
                        <a:solidFill>
                          <a:srgbClr val="000000"/>
                        </a:solidFill>
                        <a:effectLst/>
                        <a:latin typeface="Calibri" panose="020F0502020204030204" pitchFamily="34" charset="0"/>
                      </a:endParaRPr>
                    </a:p>
                  </a:txBody>
                  <a:tcPr marL="51435" marR="51435" marT="7144"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9DC3E6"/>
                    </a:solidFill>
                  </a:tcPr>
                </a:tc>
                <a:tc>
                  <a:txBody>
                    <a:bodyPr/>
                    <a:lstStyle/>
                    <a:p>
                      <a:pPr marR="0" indent="0" algn="ctr" rtl="0">
                        <a:lnSpc>
                          <a:spcPct val="105000"/>
                        </a:lnSpc>
                        <a:spcBef>
                          <a:spcPts val="0"/>
                        </a:spcBef>
                        <a:spcAft>
                          <a:spcPts val="0"/>
                        </a:spcAft>
                      </a:pPr>
                      <a:r>
                        <a:rPr lang="en-GB" sz="1400" b="1" kern="1200" spc="25">
                          <a:ln>
                            <a:noFill/>
                          </a:ln>
                          <a:solidFill>
                            <a:srgbClr val="000000"/>
                          </a:solidFill>
                          <a:effectLst/>
                          <a:latin typeface="Calibri" panose="020F0502020204030204" pitchFamily="34" charset="0"/>
                        </a:rPr>
                        <a:t> </a:t>
                      </a:r>
                      <a:endParaRPr lang="en-GB" sz="1400" b="1" kern="1400">
                        <a:ln>
                          <a:noFill/>
                        </a:ln>
                        <a:solidFill>
                          <a:srgbClr val="000000"/>
                        </a:solidFill>
                        <a:effectLst/>
                        <a:latin typeface="Calibri" panose="020F0502020204030204" pitchFamily="34" charset="0"/>
                      </a:endParaRPr>
                    </a:p>
                  </a:txBody>
                  <a:tcPr marL="51435" marR="51435" marT="7144"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tcPr>
                </a:tc>
                <a:tc>
                  <a:txBody>
                    <a:bodyPr/>
                    <a:lstStyle/>
                    <a:p>
                      <a:pPr marL="0" marR="0" lvl="0" indent="0" algn="ctr" defTabSz="457200" rtl="0" eaLnBrk="1" fontAlgn="auto" latinLnBrk="0" hangingPunct="1">
                        <a:lnSpc>
                          <a:spcPct val="105000"/>
                        </a:lnSpc>
                        <a:spcBef>
                          <a:spcPts val="0"/>
                        </a:spcBef>
                        <a:spcAft>
                          <a:spcPts val="0"/>
                        </a:spcAft>
                        <a:buClrTx/>
                        <a:buSzTx/>
                        <a:buFontTx/>
                        <a:buNone/>
                        <a:tabLst/>
                        <a:defRPr/>
                      </a:pPr>
                      <a:r>
                        <a:rPr lang="en-GB" sz="1400" b="1" kern="1200" spc="25">
                          <a:ln>
                            <a:noFill/>
                          </a:ln>
                          <a:solidFill>
                            <a:srgbClr val="000000"/>
                          </a:solidFill>
                          <a:effectLst/>
                          <a:latin typeface="Calibri" panose="020F0502020204030204" pitchFamily="34" charset="0"/>
                        </a:rPr>
                        <a:t>12. Encourage collaboration.</a:t>
                      </a:r>
                      <a:endParaRPr lang="en-GB" sz="1400" b="1" kern="1400">
                        <a:ln>
                          <a:noFill/>
                        </a:ln>
                        <a:solidFill>
                          <a:srgbClr val="000000"/>
                        </a:solidFill>
                        <a:effectLst/>
                        <a:latin typeface="Calibri" panose="020F0502020204030204" pitchFamily="34" charset="0"/>
                      </a:endParaRPr>
                    </a:p>
                    <a:p>
                      <a:pPr marR="0" indent="0" algn="ctr" rtl="0">
                        <a:lnSpc>
                          <a:spcPct val="105000"/>
                        </a:lnSpc>
                        <a:spcBef>
                          <a:spcPts val="0"/>
                        </a:spcBef>
                        <a:spcAft>
                          <a:spcPts val="0"/>
                        </a:spcAft>
                      </a:pPr>
                      <a:endParaRPr lang="en-GB" sz="1400" b="1" kern="1400">
                        <a:ln>
                          <a:noFill/>
                        </a:ln>
                        <a:solidFill>
                          <a:srgbClr val="000000"/>
                        </a:solidFill>
                        <a:effectLst/>
                        <a:latin typeface="Calibri" panose="020F0502020204030204" pitchFamily="34" charset="0"/>
                      </a:endParaRPr>
                    </a:p>
                  </a:txBody>
                  <a:tcPr marL="51435" marR="51435" marT="7144"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9DC3E6"/>
                    </a:solidFill>
                  </a:tcPr>
                </a:tc>
                <a:extLst>
                  <a:ext uri="{0D108BD9-81ED-4DB2-BD59-A6C34878D82A}">
                    <a16:rowId xmlns:a16="http://schemas.microsoft.com/office/drawing/2014/main" val="334422311"/>
                  </a:ext>
                </a:extLst>
              </a:tr>
            </a:tbl>
          </a:graphicData>
        </a:graphic>
      </p:graphicFrame>
    </p:spTree>
    <p:extLst>
      <p:ext uri="{BB962C8B-B14F-4D97-AF65-F5344CB8AC3E}">
        <p14:creationId xmlns:p14="http://schemas.microsoft.com/office/powerpoint/2010/main" val="84882443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84A5B4-C6A3-4E87-BCCC-DC4C223707B1}"/>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118EBDA8-595B-4805-9458-30D8D84A3352}"/>
              </a:ext>
            </a:extLst>
          </p:cNvPr>
          <p:cNvSpPr>
            <a:spLocks noGrp="1"/>
          </p:cNvSpPr>
          <p:nvPr>
            <p:ph idx="1"/>
          </p:nvPr>
        </p:nvSpPr>
        <p:spPr/>
        <p:txBody>
          <a:bodyPr/>
          <a:lstStyle/>
          <a:p>
            <a:endParaRPr lang="en-GB"/>
          </a:p>
        </p:txBody>
      </p:sp>
      <p:pic>
        <p:nvPicPr>
          <p:cNvPr id="4" name="Picture 3">
            <a:extLst>
              <a:ext uri="{FF2B5EF4-FFF2-40B4-BE49-F238E27FC236}">
                <a16:creationId xmlns:a16="http://schemas.microsoft.com/office/drawing/2014/main" id="{BAF1F311-AB5F-483F-9494-971DEA1B8795}"/>
              </a:ext>
            </a:extLst>
          </p:cNvPr>
          <p:cNvPicPr>
            <a:picLocks noChangeAspect="1"/>
          </p:cNvPicPr>
          <p:nvPr/>
        </p:nvPicPr>
        <p:blipFill>
          <a:blip r:embed="rId3"/>
          <a:stretch>
            <a:fillRect/>
          </a:stretch>
        </p:blipFill>
        <p:spPr>
          <a:xfrm>
            <a:off x="457201" y="1243012"/>
            <a:ext cx="8250106" cy="5401995"/>
          </a:xfrm>
          <a:prstGeom prst="rect">
            <a:avLst/>
          </a:prstGeom>
        </p:spPr>
      </p:pic>
    </p:spTree>
    <p:extLst>
      <p:ext uri="{BB962C8B-B14F-4D97-AF65-F5344CB8AC3E}">
        <p14:creationId xmlns:p14="http://schemas.microsoft.com/office/powerpoint/2010/main" val="237165915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sz="3600"/>
              <a:t>What does Successful Futures say about pedagogy? </a:t>
            </a:r>
          </a:p>
        </p:txBody>
      </p:sp>
      <p:sp>
        <p:nvSpPr>
          <p:cNvPr id="6" name="Content Placeholder 5"/>
          <p:cNvSpPr>
            <a:spLocks noGrp="1"/>
          </p:cNvSpPr>
          <p:nvPr>
            <p:ph idx="1"/>
          </p:nvPr>
        </p:nvSpPr>
        <p:spPr/>
        <p:txBody>
          <a:bodyPr/>
          <a:lstStyle/>
          <a:p>
            <a:r>
              <a:rPr lang="en-GB" sz="2800">
                <a:solidFill>
                  <a:schemeClr val="tx2"/>
                </a:solidFill>
              </a:rPr>
              <a:t>“Central importance of good teaching to effective learning”</a:t>
            </a:r>
          </a:p>
          <a:p>
            <a:r>
              <a:rPr lang="en-GB" sz="2800">
                <a:solidFill>
                  <a:schemeClr val="tx2"/>
                </a:solidFill>
              </a:rPr>
              <a:t>“Fundamental interdependency between Curriculum and Pedagogy”</a:t>
            </a:r>
          </a:p>
          <a:p>
            <a:r>
              <a:rPr lang="en-GB" sz="2800">
                <a:solidFill>
                  <a:schemeClr val="tx2"/>
                </a:solidFill>
              </a:rPr>
              <a:t>Good teaching is;</a:t>
            </a:r>
          </a:p>
          <a:p>
            <a:pPr lvl="1">
              <a:buFont typeface="Wingdings" panose="05000000000000000000" pitchFamily="2" charset="2"/>
              <a:buChar char="§"/>
            </a:pPr>
            <a:r>
              <a:rPr lang="en-GB" sz="2000">
                <a:solidFill>
                  <a:schemeClr val="tx2"/>
                </a:solidFill>
              </a:rPr>
              <a:t>Subject and methodological expertise</a:t>
            </a:r>
          </a:p>
          <a:p>
            <a:pPr lvl="1">
              <a:buFont typeface="Wingdings" panose="05000000000000000000" pitchFamily="2" charset="2"/>
              <a:buChar char="§"/>
            </a:pPr>
            <a:r>
              <a:rPr lang="en-GB" sz="2000">
                <a:solidFill>
                  <a:schemeClr val="tx2"/>
                </a:solidFill>
              </a:rPr>
              <a:t>Sound classroom craft skills</a:t>
            </a:r>
          </a:p>
          <a:p>
            <a:pPr lvl="1">
              <a:buFont typeface="Wingdings" panose="05000000000000000000" pitchFamily="2" charset="2"/>
              <a:buChar char="§"/>
            </a:pPr>
            <a:r>
              <a:rPr lang="en-GB" sz="2000">
                <a:solidFill>
                  <a:schemeClr val="tx2"/>
                </a:solidFill>
              </a:rPr>
              <a:t>An understanding of the social and psychological factors that influence learning</a:t>
            </a:r>
          </a:p>
          <a:p>
            <a:pPr lvl="1">
              <a:buFont typeface="Wingdings" panose="05000000000000000000" pitchFamily="2" charset="2"/>
              <a:buChar char="§"/>
            </a:pPr>
            <a:r>
              <a:rPr lang="en-GB" sz="2000">
                <a:solidFill>
                  <a:schemeClr val="tx2"/>
                </a:solidFill>
              </a:rPr>
              <a:t>The ability to excite and inspire children to want to learn and be able to learn independently.</a:t>
            </a:r>
          </a:p>
        </p:txBody>
      </p:sp>
    </p:spTree>
    <p:extLst>
      <p:ext uri="{BB962C8B-B14F-4D97-AF65-F5344CB8AC3E}">
        <p14:creationId xmlns:p14="http://schemas.microsoft.com/office/powerpoint/2010/main" val="6505741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xEl>
                                              <p:pRg st="2" end="2"/>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6">
                                            <p:txEl>
                                              <p:pRg st="5" end="5"/>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6">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8E767D-1299-41C0-8C77-9D037D448E58}"/>
              </a:ext>
            </a:extLst>
          </p:cNvPr>
          <p:cNvSpPr>
            <a:spLocks noGrp="1"/>
          </p:cNvSpPr>
          <p:nvPr>
            <p:ph type="title"/>
          </p:nvPr>
        </p:nvSpPr>
        <p:spPr/>
        <p:txBody>
          <a:bodyPr/>
          <a:lstStyle/>
          <a:p>
            <a:endParaRPr lang="en-GB"/>
          </a:p>
        </p:txBody>
      </p:sp>
      <p:pic>
        <p:nvPicPr>
          <p:cNvPr id="5" name="Content Placeholder 4">
            <a:extLst>
              <a:ext uri="{FF2B5EF4-FFF2-40B4-BE49-F238E27FC236}">
                <a16:creationId xmlns:a16="http://schemas.microsoft.com/office/drawing/2014/main" id="{4D6DD98F-D49A-4475-B1B1-ED55E190E48D}"/>
              </a:ext>
            </a:extLst>
          </p:cNvPr>
          <p:cNvPicPr>
            <a:picLocks noGrp="1" noChangeAspect="1"/>
          </p:cNvPicPr>
          <p:nvPr>
            <p:ph idx="1"/>
          </p:nvPr>
        </p:nvPicPr>
        <p:blipFill>
          <a:blip r:embed="rId3"/>
          <a:stretch>
            <a:fillRect/>
          </a:stretch>
        </p:blipFill>
        <p:spPr>
          <a:xfrm>
            <a:off x="668215" y="1185163"/>
            <a:ext cx="5860736" cy="2356378"/>
          </a:xfrm>
        </p:spPr>
      </p:pic>
      <p:sp>
        <p:nvSpPr>
          <p:cNvPr id="6" name="TextBox 5">
            <a:extLst>
              <a:ext uri="{FF2B5EF4-FFF2-40B4-BE49-F238E27FC236}">
                <a16:creationId xmlns:a16="http://schemas.microsoft.com/office/drawing/2014/main" id="{27C38FE9-BC3D-4147-ABBA-734E285B8128}"/>
              </a:ext>
            </a:extLst>
          </p:cNvPr>
          <p:cNvSpPr txBox="1"/>
          <p:nvPr/>
        </p:nvSpPr>
        <p:spPr>
          <a:xfrm>
            <a:off x="1969476" y="4529797"/>
            <a:ext cx="5444197" cy="369332"/>
          </a:xfrm>
          <a:prstGeom prst="rect">
            <a:avLst/>
          </a:prstGeom>
          <a:noFill/>
        </p:spPr>
        <p:txBody>
          <a:bodyPr wrap="square" rtlCol="0">
            <a:spAutoFit/>
          </a:bodyPr>
          <a:lstStyle/>
          <a:p>
            <a:r>
              <a:rPr lang="en-GB">
                <a:hlinkClick r:id="rId4"/>
              </a:rPr>
              <a:t>https://www.youtube.com/watch?v=TiNZkJXIwT8</a:t>
            </a:r>
            <a:endParaRPr lang="en-GB"/>
          </a:p>
        </p:txBody>
      </p:sp>
    </p:spTree>
    <p:extLst>
      <p:ext uri="{BB962C8B-B14F-4D97-AF65-F5344CB8AC3E}">
        <p14:creationId xmlns:p14="http://schemas.microsoft.com/office/powerpoint/2010/main" val="404476621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235CC0-C95E-41B5-A810-CDD2D5F451BF}"/>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32379FD8-0462-40C9-A7E4-C6C386FACA85}"/>
              </a:ext>
            </a:extLst>
          </p:cNvPr>
          <p:cNvSpPr>
            <a:spLocks noGrp="1"/>
          </p:cNvSpPr>
          <p:nvPr>
            <p:ph idx="1"/>
          </p:nvPr>
        </p:nvSpPr>
        <p:spPr>
          <a:xfrm>
            <a:off x="457200" y="1441939"/>
            <a:ext cx="8229600" cy="4326684"/>
          </a:xfrm>
        </p:spPr>
        <p:txBody>
          <a:bodyPr anchor="t"/>
          <a:lstStyle/>
          <a:p>
            <a:r>
              <a:rPr lang="en-GB">
                <a:solidFill>
                  <a:schemeClr val="tx2"/>
                </a:solidFill>
                <a:cs typeface="Calibri"/>
              </a:rPr>
              <a:t>A contrasting Pedagogical approach? </a:t>
            </a:r>
          </a:p>
          <a:p>
            <a:endParaRPr lang="en-GB">
              <a:cs typeface="Calibri"/>
            </a:endParaRPr>
          </a:p>
          <a:p>
            <a:r>
              <a:rPr lang="en-GB">
                <a:hlinkClick r:id="rId3"/>
              </a:rPr>
              <a:t>https://www.youtube.com/watch?v=1xit73jpCyw</a:t>
            </a:r>
            <a:endParaRPr lang="en-GB">
              <a:cs typeface="Calibri"/>
            </a:endParaRPr>
          </a:p>
          <a:p>
            <a:endParaRPr lang="en-GB"/>
          </a:p>
        </p:txBody>
      </p:sp>
    </p:spTree>
    <p:extLst>
      <p:ext uri="{BB962C8B-B14F-4D97-AF65-F5344CB8AC3E}">
        <p14:creationId xmlns:p14="http://schemas.microsoft.com/office/powerpoint/2010/main" val="21378974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C7B4AE-EBD4-4271-A883-3967E5FFDF8D}"/>
              </a:ext>
            </a:extLst>
          </p:cNvPr>
          <p:cNvSpPr>
            <a:spLocks noGrp="1"/>
          </p:cNvSpPr>
          <p:nvPr>
            <p:ph type="title"/>
          </p:nvPr>
        </p:nvSpPr>
        <p:spPr/>
        <p:txBody>
          <a:bodyPr/>
          <a:lstStyle/>
          <a:p>
            <a:r>
              <a:rPr lang="en-GB"/>
              <a:t>What does successful Futures say about Pedagogy? </a:t>
            </a:r>
          </a:p>
        </p:txBody>
      </p:sp>
      <p:sp>
        <p:nvSpPr>
          <p:cNvPr id="3" name="Content Placeholder 2">
            <a:extLst>
              <a:ext uri="{FF2B5EF4-FFF2-40B4-BE49-F238E27FC236}">
                <a16:creationId xmlns:a16="http://schemas.microsoft.com/office/drawing/2014/main" id="{2239B323-9A42-47DD-9804-96CB16C65FD0}"/>
              </a:ext>
            </a:extLst>
          </p:cNvPr>
          <p:cNvSpPr>
            <a:spLocks noGrp="1"/>
          </p:cNvSpPr>
          <p:nvPr>
            <p:ph idx="1"/>
          </p:nvPr>
        </p:nvSpPr>
        <p:spPr/>
        <p:txBody>
          <a:bodyPr anchor="t"/>
          <a:lstStyle/>
          <a:p>
            <a:endParaRPr lang="en-GB">
              <a:cs typeface="Calibri"/>
            </a:endParaRPr>
          </a:p>
          <a:p>
            <a:r>
              <a:rPr lang="en-GB">
                <a:solidFill>
                  <a:schemeClr val="tx2"/>
                </a:solidFill>
              </a:rPr>
              <a:t>Could the 2 schools in the videos fit within the 12 principles in Successful Futures? </a:t>
            </a:r>
            <a:endParaRPr lang="en-GB">
              <a:cs typeface="Calibri"/>
            </a:endParaRPr>
          </a:p>
          <a:p>
            <a:endParaRPr lang="en-GB">
              <a:solidFill>
                <a:schemeClr val="tx2"/>
              </a:solidFill>
              <a:cs typeface="Calibri"/>
            </a:endParaRPr>
          </a:p>
          <a:p>
            <a:endParaRPr lang="en-GB">
              <a:solidFill>
                <a:schemeClr val="tx2"/>
              </a:solidFill>
              <a:cs typeface="Calibri"/>
            </a:endParaRPr>
          </a:p>
          <a:p>
            <a:endParaRPr lang="en-GB">
              <a:solidFill>
                <a:srgbClr val="64B546"/>
              </a:solidFill>
              <a:cs typeface="Calibri"/>
            </a:endParaRPr>
          </a:p>
          <a:p>
            <a:endParaRPr lang="en-GB">
              <a:solidFill>
                <a:srgbClr val="64B546"/>
              </a:solidFill>
              <a:cs typeface="Calibri"/>
            </a:endParaRPr>
          </a:p>
          <a:p>
            <a:endParaRPr lang="en-GB">
              <a:solidFill>
                <a:srgbClr val="1A1818"/>
              </a:solidFill>
              <a:cs typeface="Calibri"/>
            </a:endParaRPr>
          </a:p>
          <a:p>
            <a:endParaRPr lang="en-GB">
              <a:cs typeface="Calibri"/>
            </a:endParaRPr>
          </a:p>
        </p:txBody>
      </p:sp>
    </p:spTree>
    <p:extLst>
      <p:ext uri="{BB962C8B-B14F-4D97-AF65-F5344CB8AC3E}">
        <p14:creationId xmlns:p14="http://schemas.microsoft.com/office/powerpoint/2010/main" val="358010674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sz="3600" b="1"/>
              <a:t>What does Successful Futures say about Pedagogy?</a:t>
            </a:r>
            <a:endParaRPr lang="en-GB" sz="3600"/>
          </a:p>
        </p:txBody>
      </p:sp>
      <p:sp>
        <p:nvSpPr>
          <p:cNvPr id="6" name="Content Placeholder 5"/>
          <p:cNvSpPr>
            <a:spLocks noGrp="1"/>
          </p:cNvSpPr>
          <p:nvPr>
            <p:ph idx="1"/>
          </p:nvPr>
        </p:nvSpPr>
        <p:spPr/>
        <p:txBody>
          <a:bodyPr anchor="t"/>
          <a:lstStyle/>
          <a:p>
            <a:pPr algn="just"/>
            <a:r>
              <a:rPr lang="en-GB">
                <a:solidFill>
                  <a:schemeClr val="tx2"/>
                </a:solidFill>
              </a:rPr>
              <a:t>“</a:t>
            </a:r>
            <a:r>
              <a:rPr lang="en-GB" i="1">
                <a:solidFill>
                  <a:schemeClr val="tx2"/>
                </a:solidFill>
              </a:rPr>
              <a:t>To be clear, the recommendations of this Review do not imply an emphasis on any particular teaching approaches: decisions about teaching and learning are very context and purpose specific, and are best taken by teachers themselves. It would, therefore, not be appropriate for this Review to offer detailed prescriptions on teaching methods”</a:t>
            </a:r>
            <a:endParaRPr lang="en-US"/>
          </a:p>
          <a:p>
            <a:pPr algn="just"/>
            <a:r>
              <a:rPr lang="en-GB" i="1">
                <a:solidFill>
                  <a:schemeClr val="tx2"/>
                </a:solidFill>
              </a:rPr>
              <a:t>Can the traditional continue to exist? Does it have a place?</a:t>
            </a:r>
            <a:endParaRPr lang="en-GB">
              <a:solidFill>
                <a:schemeClr val="tx2"/>
              </a:solidFill>
              <a:cs typeface="Calibri"/>
            </a:endParaRPr>
          </a:p>
        </p:txBody>
      </p:sp>
    </p:spTree>
    <p:extLst>
      <p:ext uri="{BB962C8B-B14F-4D97-AF65-F5344CB8AC3E}">
        <p14:creationId xmlns:p14="http://schemas.microsoft.com/office/powerpoint/2010/main" val="91360727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F50B05-E524-4F1E-8DEF-152C247D536D}"/>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B0EEF5AD-1F4E-4423-B807-B364A548E8A4}"/>
              </a:ext>
            </a:extLst>
          </p:cNvPr>
          <p:cNvSpPr>
            <a:spLocks noGrp="1"/>
          </p:cNvSpPr>
          <p:nvPr>
            <p:ph sz="half" idx="1"/>
          </p:nvPr>
        </p:nvSpPr>
        <p:spPr>
          <a:xfrm>
            <a:off x="457200" y="1600200"/>
            <a:ext cx="4038600" cy="1348567"/>
          </a:xfrm>
        </p:spPr>
        <p:txBody>
          <a:bodyPr anchor="t"/>
          <a:lstStyle/>
          <a:p>
            <a:r>
              <a:rPr lang="en-US" sz="3600">
                <a:solidFill>
                  <a:schemeClr val="tx2"/>
                </a:solidFill>
                <a:cs typeface="Calibri"/>
              </a:rPr>
              <a:t>West Rise School</a:t>
            </a:r>
          </a:p>
        </p:txBody>
      </p:sp>
      <p:sp>
        <p:nvSpPr>
          <p:cNvPr id="4" name="Content Placeholder 3">
            <a:extLst>
              <a:ext uri="{FF2B5EF4-FFF2-40B4-BE49-F238E27FC236}">
                <a16:creationId xmlns:a16="http://schemas.microsoft.com/office/drawing/2014/main" id="{D34B16AC-F4DB-4DC2-8E7B-0938C71997AC}"/>
              </a:ext>
            </a:extLst>
          </p:cNvPr>
          <p:cNvSpPr>
            <a:spLocks noGrp="1"/>
          </p:cNvSpPr>
          <p:nvPr>
            <p:ph sz="half" idx="2"/>
          </p:nvPr>
        </p:nvSpPr>
        <p:spPr>
          <a:xfrm>
            <a:off x="4648200" y="1600200"/>
            <a:ext cx="4038600" cy="1291058"/>
          </a:xfrm>
        </p:spPr>
        <p:txBody>
          <a:bodyPr anchor="t"/>
          <a:lstStyle/>
          <a:p>
            <a:r>
              <a:rPr lang="en-US" sz="3600">
                <a:solidFill>
                  <a:schemeClr val="tx2"/>
                </a:solidFill>
                <a:cs typeface="Calibri"/>
              </a:rPr>
              <a:t>Michaela School</a:t>
            </a:r>
          </a:p>
          <a:p>
            <a:endParaRPr lang="en-US">
              <a:cs typeface="Calibri"/>
            </a:endParaRPr>
          </a:p>
          <a:p>
            <a:endParaRPr lang="en-US">
              <a:cs typeface="Calibri"/>
            </a:endParaRPr>
          </a:p>
          <a:p>
            <a:endParaRPr lang="en-US">
              <a:cs typeface="Calibri"/>
            </a:endParaRPr>
          </a:p>
          <a:p>
            <a:endParaRPr lang="en-US">
              <a:cs typeface="Calibri"/>
            </a:endParaRPr>
          </a:p>
        </p:txBody>
      </p:sp>
      <p:sp>
        <p:nvSpPr>
          <p:cNvPr id="5" name="Content Placeholder 3">
            <a:extLst>
              <a:ext uri="{FF2B5EF4-FFF2-40B4-BE49-F238E27FC236}">
                <a16:creationId xmlns:a16="http://schemas.microsoft.com/office/drawing/2014/main" id="{4AFF06D1-9912-4CC2-8311-20CBD04C0B20}"/>
              </a:ext>
            </a:extLst>
          </p:cNvPr>
          <p:cNvSpPr txBox="1">
            <a:spLocks/>
          </p:cNvSpPr>
          <p:nvPr/>
        </p:nvSpPr>
        <p:spPr>
          <a:xfrm>
            <a:off x="125636" y="3034552"/>
            <a:ext cx="8879411" cy="3099264"/>
          </a:xfrm>
          <a:prstGeom prst="rect">
            <a:avLst/>
          </a:prstGeom>
        </p:spPr>
        <p:txBody>
          <a:bodyPr anchor="t"/>
          <a:lstStyle>
            <a:lvl1pPr marL="342900" indent="-342900" algn="l" defTabSz="457200" rtl="0" eaLnBrk="1" latinLnBrk="0" hangingPunct="1">
              <a:spcBef>
                <a:spcPct val="20000"/>
              </a:spcBef>
              <a:buFont typeface="Arial"/>
              <a:buChar char="•"/>
              <a:defRPr sz="28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4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0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18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18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18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18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18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1800" kern="1200">
                <a:solidFill>
                  <a:schemeClr val="tx1"/>
                </a:solidFill>
                <a:latin typeface="+mn-lt"/>
                <a:ea typeface="+mn-ea"/>
                <a:cs typeface="+mn-cs"/>
              </a:defRPr>
            </a:lvl9pPr>
          </a:lstStyle>
          <a:p>
            <a:pPr marL="0" indent="0">
              <a:buNone/>
            </a:pPr>
            <a:r>
              <a:rPr lang="en-US">
                <a:solidFill>
                  <a:schemeClr val="tx2"/>
                </a:solidFill>
                <a:cs typeface="Calibri"/>
              </a:rPr>
              <a:t>Decide on the pedagogy you least agree with. </a:t>
            </a:r>
          </a:p>
          <a:p>
            <a:pPr marL="0" indent="0">
              <a:buNone/>
            </a:pPr>
            <a:endParaRPr lang="en-US">
              <a:solidFill>
                <a:schemeClr val="tx2"/>
              </a:solidFill>
              <a:cs typeface="Calibri"/>
            </a:endParaRPr>
          </a:p>
          <a:p>
            <a:pPr marL="0" indent="0">
              <a:buNone/>
            </a:pPr>
            <a:r>
              <a:rPr lang="en-US">
                <a:solidFill>
                  <a:schemeClr val="tx2"/>
                </a:solidFill>
                <a:cs typeface="Calibri"/>
              </a:rPr>
              <a:t>You are Headteacher an observe a lesson in one of the schools above. Is what you see ok? Does it fit with your personal philosophy?</a:t>
            </a:r>
          </a:p>
          <a:p>
            <a:pPr marL="0" indent="0">
              <a:buNone/>
            </a:pPr>
            <a:endParaRPr lang="en-US">
              <a:solidFill>
                <a:schemeClr val="tx2"/>
              </a:solidFill>
              <a:cs typeface="Calibri"/>
            </a:endParaRPr>
          </a:p>
          <a:p>
            <a:pPr marL="0" indent="0">
              <a:buNone/>
            </a:pPr>
            <a:r>
              <a:rPr lang="en-US">
                <a:solidFill>
                  <a:schemeClr val="tx2"/>
                </a:solidFill>
                <a:cs typeface="Calibri"/>
              </a:rPr>
              <a:t>Is it ok for the Welsh Education system to have schools as different as these? </a:t>
            </a:r>
          </a:p>
        </p:txBody>
      </p:sp>
    </p:spTree>
    <p:extLst>
      <p:ext uri="{BB962C8B-B14F-4D97-AF65-F5344CB8AC3E}">
        <p14:creationId xmlns:p14="http://schemas.microsoft.com/office/powerpoint/2010/main" val="175170196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1544BD-92A1-407C-BB13-9FA59646F84A}"/>
              </a:ext>
            </a:extLst>
          </p:cNvPr>
          <p:cNvSpPr>
            <a:spLocks noGrp="1"/>
          </p:cNvSpPr>
          <p:nvPr>
            <p:ph type="title"/>
          </p:nvPr>
        </p:nvSpPr>
        <p:spPr/>
        <p:txBody>
          <a:bodyPr/>
          <a:lstStyle/>
          <a:p>
            <a:r>
              <a:rPr lang="en-GB" sz="3200" b="1">
                <a:cs typeface="Calibri"/>
              </a:rPr>
              <a:t>How is your personal Pedagogy informed? </a:t>
            </a:r>
            <a:endParaRPr lang="en-GB" sz="3200" b="1"/>
          </a:p>
        </p:txBody>
      </p:sp>
      <p:sp>
        <p:nvSpPr>
          <p:cNvPr id="3" name="Content Placeholder 2">
            <a:extLst>
              <a:ext uri="{FF2B5EF4-FFF2-40B4-BE49-F238E27FC236}">
                <a16:creationId xmlns:a16="http://schemas.microsoft.com/office/drawing/2014/main" id="{7020E6F1-4824-4CF8-8503-F703EF3FDFC3}"/>
              </a:ext>
            </a:extLst>
          </p:cNvPr>
          <p:cNvSpPr>
            <a:spLocks noGrp="1"/>
          </p:cNvSpPr>
          <p:nvPr>
            <p:ph idx="1"/>
          </p:nvPr>
        </p:nvSpPr>
        <p:spPr/>
        <p:txBody>
          <a:bodyPr anchor="t"/>
          <a:lstStyle/>
          <a:p>
            <a:endParaRPr lang="en-GB"/>
          </a:p>
          <a:p>
            <a:endParaRPr lang="en-GB"/>
          </a:p>
          <a:p>
            <a:endParaRPr lang="en-GB"/>
          </a:p>
          <a:p>
            <a:endParaRPr lang="en-GB"/>
          </a:p>
          <a:p>
            <a:r>
              <a:rPr lang="en-GB">
                <a:solidFill>
                  <a:schemeClr val="tx2"/>
                </a:solidFill>
              </a:rPr>
              <a:t>Where are you personally on the spectrum of approach between these two schools?  Why? Are you ok with that? </a:t>
            </a:r>
            <a:endParaRPr lang="en-GB">
              <a:solidFill>
                <a:schemeClr val="tx2"/>
              </a:solidFill>
              <a:cs typeface="Calibri"/>
            </a:endParaRPr>
          </a:p>
          <a:p>
            <a:endParaRPr lang="en-GB" b="1">
              <a:solidFill>
                <a:schemeClr val="tx2"/>
              </a:solidFill>
            </a:endParaRPr>
          </a:p>
          <a:p>
            <a:r>
              <a:rPr lang="en-GB" b="1">
                <a:solidFill>
                  <a:schemeClr val="tx2"/>
                </a:solidFill>
              </a:rPr>
              <a:t>How is your personal pedagogy informed? </a:t>
            </a:r>
            <a:r>
              <a:rPr lang="en-GB">
                <a:solidFill>
                  <a:schemeClr val="tx2"/>
                </a:solidFill>
              </a:rPr>
              <a:t>Where and how do you learn about teaching?</a:t>
            </a:r>
            <a:endParaRPr lang="en-GB">
              <a:solidFill>
                <a:schemeClr val="tx2"/>
              </a:solidFill>
              <a:cs typeface="Calibri"/>
            </a:endParaRPr>
          </a:p>
          <a:p>
            <a:endParaRPr lang="en-GB">
              <a:solidFill>
                <a:schemeClr val="tx2"/>
              </a:solidFill>
              <a:cs typeface="Calibri"/>
            </a:endParaRPr>
          </a:p>
          <a:p>
            <a:endParaRPr lang="en-GB">
              <a:cs typeface="Calibri"/>
            </a:endParaRPr>
          </a:p>
        </p:txBody>
      </p:sp>
      <p:sp>
        <p:nvSpPr>
          <p:cNvPr id="4" name="Arrow: Left-Right 3">
            <a:extLst>
              <a:ext uri="{FF2B5EF4-FFF2-40B4-BE49-F238E27FC236}">
                <a16:creationId xmlns:a16="http://schemas.microsoft.com/office/drawing/2014/main" id="{A27BAE4E-2A61-4992-A358-7D9F83C554B5}"/>
              </a:ext>
            </a:extLst>
          </p:cNvPr>
          <p:cNvSpPr/>
          <p:nvPr/>
        </p:nvSpPr>
        <p:spPr>
          <a:xfrm>
            <a:off x="1994226" y="1576420"/>
            <a:ext cx="4968642" cy="1217878"/>
          </a:xfrm>
          <a:prstGeom prst="leftRightArrow">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8BBB86F6-5284-43AF-BCF3-7D9BC80D0E6D}"/>
              </a:ext>
            </a:extLst>
          </p:cNvPr>
          <p:cNvSpPr txBox="1"/>
          <p:nvPr/>
        </p:nvSpPr>
        <p:spPr>
          <a:xfrm>
            <a:off x="208112" y="1645848"/>
            <a:ext cx="1593012"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cs typeface="Calibri"/>
              </a:rPr>
              <a:t>Open ended,</a:t>
            </a:r>
            <a:endParaRPr lang="en-US"/>
          </a:p>
          <a:p>
            <a:r>
              <a:rPr lang="en-US">
                <a:cs typeface="Calibri"/>
              </a:rPr>
              <a:t>Enquiry based</a:t>
            </a:r>
          </a:p>
          <a:p>
            <a:r>
              <a:rPr lang="en-US">
                <a:cs typeface="Calibri"/>
              </a:rPr>
              <a:t>Outdoors</a:t>
            </a:r>
          </a:p>
          <a:p>
            <a:r>
              <a:rPr lang="en-US">
                <a:cs typeface="Calibri"/>
              </a:rPr>
              <a:t>Experiential</a:t>
            </a:r>
          </a:p>
        </p:txBody>
      </p:sp>
      <p:sp>
        <p:nvSpPr>
          <p:cNvPr id="7" name="TextBox 6">
            <a:extLst>
              <a:ext uri="{FF2B5EF4-FFF2-40B4-BE49-F238E27FC236}">
                <a16:creationId xmlns:a16="http://schemas.microsoft.com/office/drawing/2014/main" id="{E95D82AB-7727-4738-80FB-F2A64C0B95B0}"/>
              </a:ext>
            </a:extLst>
          </p:cNvPr>
          <p:cNvSpPr txBox="1"/>
          <p:nvPr/>
        </p:nvSpPr>
        <p:spPr>
          <a:xfrm>
            <a:off x="7238640" y="1703357"/>
            <a:ext cx="1593012" cy="95208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cs typeface="Calibri"/>
              </a:rPr>
              <a:t>Traditional, </a:t>
            </a:r>
          </a:p>
          <a:p>
            <a:r>
              <a:rPr lang="en-US">
                <a:cs typeface="Calibri"/>
              </a:rPr>
              <a:t> Didactic,</a:t>
            </a:r>
          </a:p>
          <a:p>
            <a:r>
              <a:rPr lang="en-US">
                <a:cs typeface="Calibri"/>
              </a:rPr>
              <a:t> Instructional</a:t>
            </a:r>
          </a:p>
        </p:txBody>
      </p:sp>
    </p:spTree>
    <p:extLst>
      <p:ext uri="{BB962C8B-B14F-4D97-AF65-F5344CB8AC3E}">
        <p14:creationId xmlns:p14="http://schemas.microsoft.com/office/powerpoint/2010/main" val="355319672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FC1248-259E-456F-98A1-4198820B5992}"/>
              </a:ext>
            </a:extLst>
          </p:cNvPr>
          <p:cNvSpPr>
            <a:spLocks noGrp="1"/>
          </p:cNvSpPr>
          <p:nvPr>
            <p:ph type="title"/>
          </p:nvPr>
        </p:nvSpPr>
        <p:spPr/>
        <p:txBody>
          <a:bodyPr/>
          <a:lstStyle/>
          <a:p>
            <a:r>
              <a:rPr lang="en-GB" b="1"/>
              <a:t>Does your school have a pedagogical ethos?</a:t>
            </a:r>
            <a:r>
              <a:rPr lang="en-GB"/>
              <a:t> </a:t>
            </a:r>
          </a:p>
        </p:txBody>
      </p:sp>
      <p:sp>
        <p:nvSpPr>
          <p:cNvPr id="3" name="Content Placeholder 2">
            <a:extLst>
              <a:ext uri="{FF2B5EF4-FFF2-40B4-BE49-F238E27FC236}">
                <a16:creationId xmlns:a16="http://schemas.microsoft.com/office/drawing/2014/main" id="{4CED7084-1D7A-4965-9982-CEF40ED218BD}"/>
              </a:ext>
            </a:extLst>
          </p:cNvPr>
          <p:cNvSpPr>
            <a:spLocks noGrp="1"/>
          </p:cNvSpPr>
          <p:nvPr>
            <p:ph idx="1"/>
          </p:nvPr>
        </p:nvSpPr>
        <p:spPr>
          <a:xfrm>
            <a:off x="457200" y="1918395"/>
            <a:ext cx="8229600" cy="3850228"/>
          </a:xfrm>
        </p:spPr>
        <p:txBody>
          <a:bodyPr anchor="t"/>
          <a:lstStyle/>
          <a:p>
            <a:r>
              <a:rPr lang="en-GB">
                <a:solidFill>
                  <a:schemeClr val="tx2"/>
                </a:solidFill>
              </a:rPr>
              <a:t>What is your </a:t>
            </a:r>
            <a:r>
              <a:rPr lang="en-GB" b="1">
                <a:solidFill>
                  <a:schemeClr val="tx2"/>
                </a:solidFill>
              </a:rPr>
              <a:t>schools' pedagogical approach/vision/ethos</a:t>
            </a:r>
            <a:r>
              <a:rPr lang="en-GB">
                <a:solidFill>
                  <a:schemeClr val="tx2"/>
                </a:solidFill>
              </a:rPr>
              <a:t>?   Does it have one? </a:t>
            </a:r>
            <a:endParaRPr lang="en-GB">
              <a:solidFill>
                <a:schemeClr val="tx2"/>
              </a:solidFill>
              <a:cs typeface="Calibri"/>
            </a:endParaRPr>
          </a:p>
          <a:p>
            <a:endParaRPr lang="en-GB">
              <a:solidFill>
                <a:schemeClr val="tx2"/>
              </a:solidFill>
              <a:ea typeface="+mn-lt"/>
              <a:cs typeface="+mn-lt"/>
            </a:endParaRPr>
          </a:p>
          <a:p>
            <a:r>
              <a:rPr lang="en-GB" b="1">
                <a:solidFill>
                  <a:schemeClr val="tx2"/>
                </a:solidFill>
                <a:ea typeface="+mn-lt"/>
                <a:cs typeface="+mn-lt"/>
              </a:rPr>
              <a:t>How do you know if your schools’ approach is successful? </a:t>
            </a:r>
            <a:r>
              <a:rPr lang="en-GB">
                <a:solidFill>
                  <a:schemeClr val="tx2"/>
                </a:solidFill>
                <a:ea typeface="+mn-lt"/>
                <a:cs typeface="+mn-lt"/>
              </a:rPr>
              <a:t>When is it? When is it not? Why is that?</a:t>
            </a:r>
            <a:endParaRPr lang="en-US">
              <a:solidFill>
                <a:schemeClr val="tx2"/>
              </a:solidFill>
              <a:ea typeface="+mn-lt"/>
              <a:cs typeface="+mn-lt"/>
            </a:endParaRPr>
          </a:p>
          <a:p>
            <a:endParaRPr lang="en-GB">
              <a:solidFill>
                <a:schemeClr val="tx2"/>
              </a:solidFill>
              <a:ea typeface="+mn-lt"/>
              <a:cs typeface="+mn-lt"/>
            </a:endParaRPr>
          </a:p>
          <a:p>
            <a:endParaRPr lang="en-GB">
              <a:solidFill>
                <a:schemeClr val="tx2"/>
              </a:solidFill>
              <a:cs typeface="Calibri"/>
            </a:endParaRPr>
          </a:p>
          <a:p>
            <a:endParaRPr lang="en-GB">
              <a:solidFill>
                <a:schemeClr val="tx2"/>
              </a:solidFill>
              <a:cs typeface="Calibri"/>
            </a:endParaRPr>
          </a:p>
          <a:p>
            <a:endParaRPr lang="en-GB"/>
          </a:p>
          <a:p>
            <a:endParaRPr lang="en-GB"/>
          </a:p>
        </p:txBody>
      </p:sp>
    </p:spTree>
    <p:extLst>
      <p:ext uri="{BB962C8B-B14F-4D97-AF65-F5344CB8AC3E}">
        <p14:creationId xmlns:p14="http://schemas.microsoft.com/office/powerpoint/2010/main" val="138312700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0AAB38-D749-4C0C-A4B5-78AB62E416DD}"/>
              </a:ext>
            </a:extLst>
          </p:cNvPr>
          <p:cNvSpPr>
            <a:spLocks noGrp="1"/>
          </p:cNvSpPr>
          <p:nvPr>
            <p:ph type="title"/>
          </p:nvPr>
        </p:nvSpPr>
        <p:spPr/>
        <p:txBody>
          <a:bodyPr/>
          <a:lstStyle/>
          <a:p>
            <a:r>
              <a:rPr lang="en-US">
                <a:cs typeface="Calibri"/>
              </a:rPr>
              <a:t>National </a:t>
            </a:r>
            <a:r>
              <a:rPr lang="en-US" err="1">
                <a:cs typeface="Calibri"/>
              </a:rPr>
              <a:t>Approcah</a:t>
            </a:r>
            <a:r>
              <a:rPr lang="en-US">
                <a:cs typeface="Calibri"/>
              </a:rPr>
              <a:t> to Professional Learning </a:t>
            </a:r>
            <a:endParaRPr lang="en-US"/>
          </a:p>
        </p:txBody>
      </p:sp>
      <p:pic>
        <p:nvPicPr>
          <p:cNvPr id="4" name="Picture 4" descr="A close up of a device&#10;&#10;Description generated with high confidence">
            <a:extLst>
              <a:ext uri="{FF2B5EF4-FFF2-40B4-BE49-F238E27FC236}">
                <a16:creationId xmlns:a16="http://schemas.microsoft.com/office/drawing/2014/main" id="{D8C94036-8637-468C-A2DE-7D0FC4BD3A9C}"/>
              </a:ext>
            </a:extLst>
          </p:cNvPr>
          <p:cNvPicPr>
            <a:picLocks noGrp="1" noChangeAspect="1"/>
          </p:cNvPicPr>
          <p:nvPr>
            <p:ph idx="1"/>
          </p:nvPr>
        </p:nvPicPr>
        <p:blipFill>
          <a:blip r:embed="rId3"/>
          <a:stretch>
            <a:fillRect/>
          </a:stretch>
        </p:blipFill>
        <p:spPr>
          <a:xfrm>
            <a:off x="1187591" y="1070132"/>
            <a:ext cx="6452515" cy="5719283"/>
          </a:xfrm>
          <a:prstGeom prst="rect">
            <a:avLst/>
          </a:prstGeom>
        </p:spPr>
      </p:pic>
    </p:spTree>
    <p:extLst>
      <p:ext uri="{BB962C8B-B14F-4D97-AF65-F5344CB8AC3E}">
        <p14:creationId xmlns:p14="http://schemas.microsoft.com/office/powerpoint/2010/main" val="168795376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457200" y="212993"/>
            <a:ext cx="8686800" cy="859629"/>
          </a:xfrm>
        </p:spPr>
        <p:txBody>
          <a:bodyPr/>
          <a:lstStyle/>
          <a:p>
            <a:r>
              <a:rPr lang="en-GB" sz="3600"/>
              <a:t>The Professional Learning Model. </a:t>
            </a:r>
          </a:p>
        </p:txBody>
      </p:sp>
      <p:pic>
        <p:nvPicPr>
          <p:cNvPr id="7" name="Content Placeholder 6"/>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021976" y="1072622"/>
            <a:ext cx="7297271" cy="5471613"/>
          </a:xfrm>
        </p:spPr>
      </p:pic>
      <p:sp>
        <p:nvSpPr>
          <p:cNvPr id="2" name="TextBox 1">
            <a:extLst>
              <a:ext uri="{FF2B5EF4-FFF2-40B4-BE49-F238E27FC236}">
                <a16:creationId xmlns:a16="http://schemas.microsoft.com/office/drawing/2014/main" id="{89B1C6ED-A554-44F2-90E6-60EA61F1CCAD}"/>
              </a:ext>
            </a:extLst>
          </p:cNvPr>
          <p:cNvSpPr txBox="1"/>
          <p:nvPr/>
        </p:nvSpPr>
        <p:spPr>
          <a:xfrm>
            <a:off x="73572" y="5946227"/>
            <a:ext cx="2743200" cy="369332"/>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a:t>Add </a:t>
            </a:r>
            <a:r>
              <a:rPr lang="en-US">
                <a:cs typeface="Calibri"/>
              </a:rPr>
              <a:t>pedagogy task</a:t>
            </a:r>
          </a:p>
        </p:txBody>
      </p:sp>
    </p:spTree>
    <p:extLst>
      <p:ext uri="{BB962C8B-B14F-4D97-AF65-F5344CB8AC3E}">
        <p14:creationId xmlns:p14="http://schemas.microsoft.com/office/powerpoint/2010/main" val="259605942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241069" y="194249"/>
            <a:ext cx="8229600" cy="859629"/>
          </a:xfrm>
        </p:spPr>
        <p:txBody>
          <a:bodyPr/>
          <a:lstStyle/>
          <a:p>
            <a:r>
              <a:rPr lang="en-GB" sz="3600"/>
              <a:t>Critique of the 12 pedagogical principles</a:t>
            </a:r>
          </a:p>
        </p:txBody>
      </p:sp>
      <p:sp>
        <p:nvSpPr>
          <p:cNvPr id="6" name="Content Placeholder 5"/>
          <p:cNvSpPr>
            <a:spLocks noGrp="1"/>
          </p:cNvSpPr>
          <p:nvPr>
            <p:ph idx="1"/>
          </p:nvPr>
        </p:nvSpPr>
        <p:spPr>
          <a:xfrm>
            <a:off x="457200" y="1346662"/>
            <a:ext cx="8229600" cy="4887274"/>
          </a:xfrm>
        </p:spPr>
        <p:txBody>
          <a:bodyPr anchor="t"/>
          <a:lstStyle/>
          <a:p>
            <a:pPr algn="just"/>
            <a:r>
              <a:rPr lang="en-GB" sz="2500">
                <a:solidFill>
                  <a:srgbClr val="1A1818"/>
                </a:solidFill>
                <a:cs typeface="Calibri"/>
              </a:rPr>
              <a:t>What might the “specific challenges” be that schools (learners, teachers &amp; leaders) will face in responding to the vision for pedagogy in Successful Futures? </a:t>
            </a:r>
          </a:p>
          <a:p>
            <a:pPr algn="just"/>
            <a:endParaRPr lang="en-GB" sz="2500">
              <a:solidFill>
                <a:srgbClr val="1A1818"/>
              </a:solidFill>
              <a:cs typeface="Calibri"/>
            </a:endParaRPr>
          </a:p>
          <a:p>
            <a:pPr algn="just"/>
            <a:r>
              <a:rPr lang="en-GB" sz="2500">
                <a:solidFill>
                  <a:srgbClr val="1A1818"/>
                </a:solidFill>
                <a:cs typeface="Calibri"/>
              </a:rPr>
              <a:t>How can you overcome these challenges so that the four purposes can be realised?</a:t>
            </a:r>
            <a:endParaRPr lang="en-US" sz="2500">
              <a:solidFill>
                <a:srgbClr val="64B546"/>
              </a:solidFill>
              <a:cs typeface="Calibri"/>
            </a:endParaRPr>
          </a:p>
          <a:p>
            <a:pPr algn="just"/>
            <a:endParaRPr lang="en-GB" sz="2500">
              <a:solidFill>
                <a:srgbClr val="1A1818"/>
              </a:solidFill>
              <a:cs typeface="Calibri"/>
            </a:endParaRPr>
          </a:p>
          <a:p>
            <a:pPr algn="just"/>
            <a:endParaRPr lang="en-GB" sz="2500">
              <a:solidFill>
                <a:srgbClr val="1A1818"/>
              </a:solidFill>
              <a:cs typeface="Calibri"/>
            </a:endParaRPr>
          </a:p>
          <a:p>
            <a:pPr lvl="1" algn="just"/>
            <a:r>
              <a:rPr lang="en-GB" sz="2100">
                <a:solidFill>
                  <a:srgbClr val="1A1818"/>
                </a:solidFill>
                <a:cs typeface="Calibri"/>
              </a:rPr>
              <a:t>Discuss in your triad</a:t>
            </a:r>
          </a:p>
          <a:p>
            <a:pPr lvl="1" algn="just"/>
            <a:r>
              <a:rPr lang="en-GB" sz="2100">
                <a:solidFill>
                  <a:srgbClr val="1A1818"/>
                </a:solidFill>
                <a:cs typeface="Calibri"/>
              </a:rPr>
              <a:t>Share your ideas with another triad</a:t>
            </a:r>
          </a:p>
          <a:p>
            <a:pPr lvl="1" algn="just"/>
            <a:r>
              <a:rPr lang="en-GB" sz="2100">
                <a:solidFill>
                  <a:srgbClr val="1A1818"/>
                </a:solidFill>
                <a:cs typeface="Calibri"/>
              </a:rPr>
              <a:t>Share with the group</a:t>
            </a:r>
            <a:endParaRPr lang="en-US" sz="2100">
              <a:solidFill>
                <a:srgbClr val="64B546"/>
              </a:solidFill>
              <a:cs typeface="Calibri"/>
            </a:endParaRPr>
          </a:p>
        </p:txBody>
      </p:sp>
    </p:spTree>
    <p:extLst>
      <p:ext uri="{BB962C8B-B14F-4D97-AF65-F5344CB8AC3E}">
        <p14:creationId xmlns:p14="http://schemas.microsoft.com/office/powerpoint/2010/main" val="29725748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5" end="5"/>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xEl>
                                              <p:pRg st="6" end="6"/>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xEl>
                                              <p:pRg st="7" end="7"/>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457200" y="212993"/>
            <a:ext cx="8617788" cy="859629"/>
          </a:xfrm>
        </p:spPr>
        <p:txBody>
          <a:bodyPr/>
          <a:lstStyle/>
          <a:p>
            <a:r>
              <a:rPr lang="en-GB" sz="3200"/>
              <a:t>Should we challenge Donaldson’s thinking and research</a:t>
            </a:r>
            <a:r>
              <a:rPr lang="en-GB"/>
              <a:t>?</a:t>
            </a:r>
          </a:p>
        </p:txBody>
      </p:sp>
      <p:sp>
        <p:nvSpPr>
          <p:cNvPr id="6" name="Content Placeholder 5"/>
          <p:cNvSpPr>
            <a:spLocks noGrp="1"/>
          </p:cNvSpPr>
          <p:nvPr>
            <p:ph idx="1"/>
          </p:nvPr>
        </p:nvSpPr>
        <p:spPr/>
        <p:txBody>
          <a:bodyPr/>
          <a:lstStyle/>
          <a:p>
            <a:r>
              <a:rPr lang="en-US" sz="2800">
                <a:solidFill>
                  <a:srgbClr val="000000"/>
                </a:solidFill>
              </a:rPr>
              <a:t>32. All teaching and learning should be directed to achieving the four curriculum purposes.</a:t>
            </a:r>
          </a:p>
          <a:p>
            <a:r>
              <a:rPr lang="en-US" sz="2800">
                <a:solidFill>
                  <a:srgbClr val="000000"/>
                </a:solidFill>
              </a:rPr>
              <a:t>33. Teachers should apply the pedagogical principles identified in this report when planning their teaching and learning, to ensure that the activities</a:t>
            </a:r>
            <a:br>
              <a:rPr lang="en-US" sz="2800">
                <a:solidFill>
                  <a:srgbClr val="000000"/>
                </a:solidFill>
              </a:rPr>
            </a:br>
            <a:r>
              <a:rPr lang="en-US" sz="2800">
                <a:solidFill>
                  <a:srgbClr val="000000"/>
                </a:solidFill>
              </a:rPr>
              <a:t>relate directly to the curriculum purposes.</a:t>
            </a:r>
          </a:p>
          <a:p>
            <a:r>
              <a:rPr lang="en-US" sz="2800">
                <a:solidFill>
                  <a:srgbClr val="000000"/>
                </a:solidFill>
              </a:rPr>
              <a:t>34. Children and young people should have opportunities to learn from expertise and experience from outside the school.</a:t>
            </a:r>
          </a:p>
          <a:p>
            <a:endParaRPr lang="en-US" sz="2800">
              <a:solidFill>
                <a:srgbClr val="000000"/>
              </a:solidFill>
            </a:endParaRPr>
          </a:p>
          <a:p>
            <a:r>
              <a:rPr lang="en-US" sz="2800">
                <a:solidFill>
                  <a:srgbClr val="000000"/>
                </a:solidFill>
              </a:rPr>
              <a:t>Has Donaldson missed anything in Chapter 5? </a:t>
            </a:r>
            <a:endParaRPr lang="en-GB" sz="2800">
              <a:solidFill>
                <a:schemeClr val="tx2"/>
              </a:solidFill>
            </a:endParaRPr>
          </a:p>
        </p:txBody>
      </p:sp>
    </p:spTree>
    <p:extLst>
      <p:ext uri="{BB962C8B-B14F-4D97-AF65-F5344CB8AC3E}">
        <p14:creationId xmlns:p14="http://schemas.microsoft.com/office/powerpoint/2010/main" val="344084137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457200" y="523585"/>
            <a:ext cx="8229600" cy="540042"/>
          </a:xfrm>
        </p:spPr>
        <p:txBody>
          <a:bodyPr/>
          <a:lstStyle/>
          <a:p>
            <a:r>
              <a:rPr lang="en-GB" sz="3600"/>
              <a:t>What does other research say about Pedagogy? </a:t>
            </a:r>
          </a:p>
        </p:txBody>
      </p:sp>
      <p:sp>
        <p:nvSpPr>
          <p:cNvPr id="6" name="Content Placeholder 5"/>
          <p:cNvSpPr>
            <a:spLocks noGrp="1"/>
          </p:cNvSpPr>
          <p:nvPr>
            <p:ph idx="1"/>
          </p:nvPr>
        </p:nvSpPr>
        <p:spPr>
          <a:xfrm>
            <a:off x="457200" y="1154099"/>
            <a:ext cx="8229600" cy="5462832"/>
          </a:xfrm>
        </p:spPr>
        <p:txBody>
          <a:bodyPr anchor="t"/>
          <a:lstStyle/>
          <a:p>
            <a:r>
              <a:rPr lang="en-GB" sz="2400" b="1" u="sng">
                <a:solidFill>
                  <a:srgbClr val="000000"/>
                </a:solidFill>
              </a:rPr>
              <a:t>National college for School Leadership, 2012</a:t>
            </a:r>
          </a:p>
          <a:p>
            <a:r>
              <a:rPr lang="en-US" sz="1900">
                <a:solidFill>
                  <a:srgbClr val="000000"/>
                </a:solidFill>
              </a:rPr>
              <a:t>Effective pedagogies give serious consideration to pupil voice.</a:t>
            </a:r>
            <a:endParaRPr lang="en-US" sz="1900">
              <a:solidFill>
                <a:srgbClr val="000000"/>
              </a:solidFill>
              <a:cs typeface="Calibri"/>
            </a:endParaRPr>
          </a:p>
          <a:p>
            <a:r>
              <a:rPr lang="en-US" sz="1900">
                <a:solidFill>
                  <a:srgbClr val="000000"/>
                </a:solidFill>
              </a:rPr>
              <a:t>Effective pedagogies depend on </a:t>
            </a:r>
            <a:r>
              <a:rPr lang="en-US" sz="1900" err="1">
                <a:solidFill>
                  <a:srgbClr val="000000"/>
                </a:solidFill>
              </a:rPr>
              <a:t>behaviour</a:t>
            </a:r>
            <a:r>
              <a:rPr lang="en-US" sz="1900">
                <a:solidFill>
                  <a:srgbClr val="000000"/>
                </a:solidFill>
              </a:rPr>
              <a:t> (what teachers do), knowledge and understanding (what teachers know) and beliefs (why teachers act as they do).</a:t>
            </a:r>
            <a:endParaRPr lang="en-US" sz="1900">
              <a:solidFill>
                <a:srgbClr val="000000"/>
              </a:solidFill>
              <a:cs typeface="Calibri"/>
            </a:endParaRPr>
          </a:p>
          <a:p>
            <a:r>
              <a:rPr lang="en-US" sz="1900">
                <a:solidFill>
                  <a:srgbClr val="000000"/>
                </a:solidFill>
              </a:rPr>
              <a:t>Effective pedagogies involve clear thinking about longer term learning outcomes as well as short-term goals.</a:t>
            </a:r>
            <a:endParaRPr lang="en-US" sz="1900">
              <a:solidFill>
                <a:srgbClr val="000000"/>
              </a:solidFill>
              <a:cs typeface="Calibri"/>
            </a:endParaRPr>
          </a:p>
          <a:p>
            <a:r>
              <a:rPr lang="en-US" sz="1900">
                <a:solidFill>
                  <a:srgbClr val="000000"/>
                </a:solidFill>
              </a:rPr>
              <a:t>Effective pedagogies build on pupils’ prior learning and experience.</a:t>
            </a:r>
            <a:endParaRPr lang="en-US" sz="1900">
              <a:solidFill>
                <a:srgbClr val="000000"/>
              </a:solidFill>
              <a:cs typeface="Calibri"/>
            </a:endParaRPr>
          </a:p>
          <a:p>
            <a:r>
              <a:rPr lang="en-US" sz="1900">
                <a:solidFill>
                  <a:srgbClr val="000000"/>
                </a:solidFill>
              </a:rPr>
              <a:t> Effective pedagogies involve scaffolding pupil learning.</a:t>
            </a:r>
            <a:endParaRPr lang="en-US" sz="1900">
              <a:solidFill>
                <a:srgbClr val="000000"/>
              </a:solidFill>
              <a:cs typeface="Calibri"/>
            </a:endParaRPr>
          </a:p>
          <a:p>
            <a:r>
              <a:rPr lang="en-US" sz="1900">
                <a:solidFill>
                  <a:srgbClr val="000000"/>
                </a:solidFill>
              </a:rPr>
              <a:t>Effective pedagogies involve a range of techniques, including whole-class and structured group work, guided learning and individual activity.</a:t>
            </a:r>
            <a:endParaRPr lang="en-US" sz="1900">
              <a:solidFill>
                <a:srgbClr val="000000"/>
              </a:solidFill>
              <a:cs typeface="Calibri"/>
            </a:endParaRPr>
          </a:p>
          <a:p>
            <a:r>
              <a:rPr lang="en-US" sz="1900">
                <a:solidFill>
                  <a:srgbClr val="000000"/>
                </a:solidFill>
              </a:rPr>
              <a:t>Effective pedagogies focus on developing higher order thinking and metacognition, and make good use of dialogue and questioning in order to do so.</a:t>
            </a:r>
            <a:endParaRPr lang="en-US" sz="1900">
              <a:solidFill>
                <a:srgbClr val="000000"/>
              </a:solidFill>
              <a:cs typeface="Calibri"/>
            </a:endParaRPr>
          </a:p>
          <a:p>
            <a:r>
              <a:rPr lang="en-US" sz="1900">
                <a:solidFill>
                  <a:srgbClr val="000000"/>
                </a:solidFill>
              </a:rPr>
              <a:t>Effective pedagogies embed assessment for learning.</a:t>
            </a:r>
            <a:endParaRPr lang="en-US" sz="1900">
              <a:solidFill>
                <a:srgbClr val="000000"/>
              </a:solidFill>
              <a:cs typeface="Calibri"/>
            </a:endParaRPr>
          </a:p>
          <a:p>
            <a:r>
              <a:rPr lang="en-US" sz="1900">
                <a:solidFill>
                  <a:srgbClr val="000000"/>
                </a:solidFill>
              </a:rPr>
              <a:t>Effective pedagogies are inclusive and take the diverse needs of a range of learners, as well as matters of student equity, into account. </a:t>
            </a:r>
            <a:endParaRPr lang="en-GB" sz="2000">
              <a:solidFill>
                <a:srgbClr val="000000"/>
              </a:solidFill>
            </a:endParaRPr>
          </a:p>
        </p:txBody>
      </p:sp>
    </p:spTree>
    <p:extLst>
      <p:ext uri="{BB962C8B-B14F-4D97-AF65-F5344CB8AC3E}">
        <p14:creationId xmlns:p14="http://schemas.microsoft.com/office/powerpoint/2010/main" val="370816337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a:t>What does other research say about Pedagogy? </a:t>
            </a:r>
          </a:p>
        </p:txBody>
      </p:sp>
      <p:sp>
        <p:nvSpPr>
          <p:cNvPr id="5" name="Content Placeholder 4"/>
          <p:cNvSpPr>
            <a:spLocks noGrp="1"/>
          </p:cNvSpPr>
          <p:nvPr>
            <p:ph idx="1"/>
          </p:nvPr>
        </p:nvSpPr>
        <p:spPr>
          <a:xfrm>
            <a:off x="228600" y="1166018"/>
            <a:ext cx="8686800" cy="4525963"/>
          </a:xfrm>
        </p:spPr>
        <p:txBody>
          <a:bodyPr/>
          <a:lstStyle/>
          <a:p>
            <a:pPr marL="0" indent="0">
              <a:buNone/>
            </a:pPr>
            <a:r>
              <a:rPr lang="en-US" sz="2400" b="1">
                <a:solidFill>
                  <a:schemeClr val="tx2"/>
                </a:solidFill>
              </a:rPr>
              <a:t>The Sutton Trust.  The six components of great teaching;</a:t>
            </a:r>
          </a:p>
          <a:p>
            <a:pPr marL="514350" indent="-514350">
              <a:buAutoNum type="arabicPeriod"/>
            </a:pPr>
            <a:r>
              <a:rPr lang="en-US" sz="2400">
                <a:solidFill>
                  <a:schemeClr val="tx2"/>
                </a:solidFill>
              </a:rPr>
              <a:t>(Pedagogical) content knowledge (Strong evidence of impact on student outcomes) </a:t>
            </a:r>
            <a:r>
              <a:rPr lang="en-US" sz="2400" b="1">
                <a:solidFill>
                  <a:schemeClr val="tx2"/>
                </a:solidFill>
              </a:rPr>
              <a:t>Knowledge of what you are teaching and of thinking and learning</a:t>
            </a:r>
          </a:p>
          <a:p>
            <a:pPr marL="514350" indent="-514350">
              <a:buAutoNum type="arabicPeriod"/>
            </a:pPr>
            <a:r>
              <a:rPr lang="en-US" sz="2400">
                <a:solidFill>
                  <a:schemeClr val="tx2"/>
                </a:solidFill>
              </a:rPr>
              <a:t>Quality of instruction (Strong evidence of impact on student outcomes) </a:t>
            </a:r>
            <a:r>
              <a:rPr lang="en-US" sz="2400" b="1">
                <a:solidFill>
                  <a:schemeClr val="tx2"/>
                </a:solidFill>
              </a:rPr>
              <a:t>time given to embed skills….</a:t>
            </a:r>
          </a:p>
          <a:p>
            <a:pPr marL="514350" indent="-514350">
              <a:buAutoNum type="arabicPeriod"/>
            </a:pPr>
            <a:r>
              <a:rPr lang="en-US" sz="2400">
                <a:solidFill>
                  <a:schemeClr val="tx2"/>
                </a:solidFill>
              </a:rPr>
              <a:t>Classroom climate (Moderate evidence of impact on student outcomes) </a:t>
            </a:r>
            <a:r>
              <a:rPr lang="en-US" sz="2400" b="1">
                <a:solidFill>
                  <a:schemeClr val="tx2"/>
                </a:solidFill>
              </a:rPr>
              <a:t>Teacher expectations, challenge, grit…..</a:t>
            </a:r>
          </a:p>
          <a:p>
            <a:pPr marL="514350" indent="-514350">
              <a:buAutoNum type="arabicPeriod"/>
            </a:pPr>
            <a:r>
              <a:rPr lang="en-US" sz="2400">
                <a:solidFill>
                  <a:schemeClr val="tx2"/>
                </a:solidFill>
              </a:rPr>
              <a:t>Classroom management (Moderate evidence of impact on student outcomes) </a:t>
            </a:r>
            <a:r>
              <a:rPr lang="en-US" sz="2400" b="1">
                <a:solidFill>
                  <a:schemeClr val="tx2"/>
                </a:solidFill>
              </a:rPr>
              <a:t>efficient use of time and resource</a:t>
            </a:r>
          </a:p>
          <a:p>
            <a:pPr marL="514350" indent="-514350">
              <a:buAutoNum type="arabicPeriod"/>
            </a:pPr>
            <a:r>
              <a:rPr lang="en-US" sz="2400">
                <a:solidFill>
                  <a:schemeClr val="tx2"/>
                </a:solidFill>
              </a:rPr>
              <a:t>Teacher beliefs (Some evidence of impact on student outcomes) </a:t>
            </a:r>
            <a:r>
              <a:rPr lang="en-US" sz="2400" b="1">
                <a:solidFill>
                  <a:schemeClr val="tx2"/>
                </a:solidFill>
              </a:rPr>
              <a:t>why teachers adopt certain practices.</a:t>
            </a:r>
          </a:p>
          <a:p>
            <a:pPr marL="514350" indent="-514350">
              <a:buAutoNum type="arabicPeriod"/>
            </a:pPr>
            <a:r>
              <a:rPr lang="en-US" sz="2400">
                <a:solidFill>
                  <a:schemeClr val="tx2"/>
                </a:solidFill>
              </a:rPr>
              <a:t>Professional </a:t>
            </a:r>
            <a:r>
              <a:rPr lang="en-US" sz="2400" err="1">
                <a:solidFill>
                  <a:schemeClr val="tx2"/>
                </a:solidFill>
              </a:rPr>
              <a:t>behaviours</a:t>
            </a:r>
            <a:r>
              <a:rPr lang="en-US" sz="2400">
                <a:solidFill>
                  <a:schemeClr val="tx2"/>
                </a:solidFill>
              </a:rPr>
              <a:t> (Some evidence of impact on student outcomes) </a:t>
            </a:r>
            <a:r>
              <a:rPr lang="en-US" sz="2400" b="1">
                <a:solidFill>
                  <a:schemeClr val="tx2"/>
                </a:solidFill>
              </a:rPr>
              <a:t>continuous professional learning….</a:t>
            </a:r>
            <a:endParaRPr lang="en-GB" sz="2400" b="1">
              <a:solidFill>
                <a:schemeClr val="tx2"/>
              </a:solidFill>
            </a:endParaRPr>
          </a:p>
        </p:txBody>
      </p:sp>
    </p:spTree>
    <p:extLst>
      <p:ext uri="{BB962C8B-B14F-4D97-AF65-F5344CB8AC3E}">
        <p14:creationId xmlns:p14="http://schemas.microsoft.com/office/powerpoint/2010/main" val="26601360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6" descr="A screenshot of a cell phone&#10;&#10;Description generated with very high confidence">
            <a:extLst>
              <a:ext uri="{FF2B5EF4-FFF2-40B4-BE49-F238E27FC236}">
                <a16:creationId xmlns:a16="http://schemas.microsoft.com/office/drawing/2014/main" id="{9685B60B-4214-43FC-AC96-35DF6F5AE253}"/>
              </a:ext>
            </a:extLst>
          </p:cNvPr>
          <p:cNvPicPr>
            <a:picLocks noChangeAspect="1"/>
          </p:cNvPicPr>
          <p:nvPr/>
        </p:nvPicPr>
        <p:blipFill>
          <a:blip r:embed="rId3"/>
          <a:stretch>
            <a:fillRect/>
          </a:stretch>
        </p:blipFill>
        <p:spPr>
          <a:xfrm>
            <a:off x="-5750" y="1027340"/>
            <a:ext cx="9112368" cy="5579694"/>
          </a:xfrm>
          <a:prstGeom prst="rect">
            <a:avLst/>
          </a:prstGeom>
        </p:spPr>
      </p:pic>
      <p:sp>
        <p:nvSpPr>
          <p:cNvPr id="8" name="Title 7">
            <a:extLst>
              <a:ext uri="{FF2B5EF4-FFF2-40B4-BE49-F238E27FC236}">
                <a16:creationId xmlns:a16="http://schemas.microsoft.com/office/drawing/2014/main" id="{58CA2BC5-BC1A-4DB2-A794-23A79D67F775}"/>
              </a:ext>
            </a:extLst>
          </p:cNvPr>
          <p:cNvSpPr>
            <a:spLocks noGrp="1"/>
          </p:cNvSpPr>
          <p:nvPr>
            <p:ph type="title"/>
          </p:nvPr>
        </p:nvSpPr>
        <p:spPr/>
        <p:txBody>
          <a:bodyPr/>
          <a:lstStyle/>
          <a:p>
            <a:r>
              <a:rPr lang="en-US" sz="3600">
                <a:cs typeface="Calibri"/>
              </a:rPr>
              <a:t>What does Hattie's research suggest?</a:t>
            </a:r>
            <a:endParaRPr lang="en-US" sz="3600"/>
          </a:p>
        </p:txBody>
      </p:sp>
    </p:spTree>
    <p:extLst>
      <p:ext uri="{BB962C8B-B14F-4D97-AF65-F5344CB8AC3E}">
        <p14:creationId xmlns:p14="http://schemas.microsoft.com/office/powerpoint/2010/main" val="342453650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414068" y="200121"/>
            <a:ext cx="8229600" cy="859629"/>
          </a:xfrm>
        </p:spPr>
        <p:txBody>
          <a:bodyPr/>
          <a:lstStyle/>
          <a:p>
            <a:r>
              <a:rPr lang="en-GB" sz="3600"/>
              <a:t>Furlong’s PD recommendations</a:t>
            </a:r>
            <a:r>
              <a:rPr lang="en-GB"/>
              <a:t>…</a:t>
            </a:r>
          </a:p>
        </p:txBody>
      </p:sp>
      <p:sp>
        <p:nvSpPr>
          <p:cNvPr id="6" name="Content Placeholder 5"/>
          <p:cNvSpPr>
            <a:spLocks noGrp="1"/>
          </p:cNvSpPr>
          <p:nvPr>
            <p:ph idx="1"/>
          </p:nvPr>
        </p:nvSpPr>
        <p:spPr>
          <a:xfrm>
            <a:off x="457200" y="973719"/>
            <a:ext cx="8229600" cy="4525963"/>
          </a:xfrm>
        </p:spPr>
        <p:txBody>
          <a:bodyPr anchor="t"/>
          <a:lstStyle/>
          <a:p>
            <a:pPr marL="0" indent="0">
              <a:buNone/>
            </a:pPr>
            <a:r>
              <a:rPr lang="en-US" sz="1800">
                <a:solidFill>
                  <a:schemeClr val="tx2"/>
                </a:solidFill>
              </a:rPr>
              <a:t>I</a:t>
            </a:r>
            <a:r>
              <a:rPr lang="en-US" sz="2000">
                <a:solidFill>
                  <a:schemeClr val="tx2"/>
                </a:solidFill>
              </a:rPr>
              <a:t>f Wales was to achieve the school system that it needs and wants in the future, then it seemed clear to us that the teaching profession needs to provide a lead. Wales, needs a new form of professionalism amongst its teachers. It needs teachers who:</a:t>
            </a:r>
            <a:br>
              <a:rPr lang="en-US" sz="2000">
                <a:solidFill>
                  <a:srgbClr val="1A1818"/>
                </a:solidFill>
                <a:cs typeface="Calibri"/>
              </a:rPr>
            </a:br>
            <a:r>
              <a:rPr lang="en-US" sz="2000" b="1">
                <a:solidFill>
                  <a:schemeClr val="tx2"/>
                </a:solidFill>
              </a:rPr>
              <a:t>• </a:t>
            </a:r>
            <a:r>
              <a:rPr lang="en-US" sz="2000">
                <a:solidFill>
                  <a:schemeClr val="tx2"/>
                </a:solidFill>
              </a:rPr>
              <a:t>have high expectations of and a commitment to the achievement of all pupils;</a:t>
            </a:r>
            <a:br>
              <a:rPr lang="en-US" sz="2000">
                <a:solidFill>
                  <a:schemeClr val="tx2"/>
                </a:solidFill>
                <a:cs typeface="Calibri"/>
              </a:rPr>
            </a:br>
            <a:r>
              <a:rPr lang="en-US" sz="2000" b="1">
                <a:solidFill>
                  <a:schemeClr val="tx2"/>
                </a:solidFill>
              </a:rPr>
              <a:t>• </a:t>
            </a:r>
            <a:r>
              <a:rPr lang="en-US" sz="2000">
                <a:solidFill>
                  <a:schemeClr val="tx2"/>
                </a:solidFill>
              </a:rPr>
              <a:t>take responsibility for innovation;</a:t>
            </a:r>
            <a:br>
              <a:rPr lang="en-US" sz="2000">
                <a:solidFill>
                  <a:schemeClr val="tx2"/>
                </a:solidFill>
                <a:cs typeface="Calibri"/>
              </a:rPr>
            </a:br>
            <a:r>
              <a:rPr lang="en-US" sz="2000" b="1">
                <a:solidFill>
                  <a:schemeClr val="tx2"/>
                </a:solidFill>
              </a:rPr>
              <a:t>• </a:t>
            </a:r>
            <a:r>
              <a:rPr lang="en-US" sz="2000">
                <a:solidFill>
                  <a:schemeClr val="tx2"/>
                </a:solidFill>
              </a:rPr>
              <a:t>relish change and help to lead it;</a:t>
            </a:r>
            <a:br>
              <a:rPr lang="en-US" sz="2000">
                <a:solidFill>
                  <a:schemeClr val="tx2"/>
                </a:solidFill>
                <a:cs typeface="Calibri"/>
              </a:rPr>
            </a:br>
            <a:r>
              <a:rPr lang="en-US" sz="2000" b="1">
                <a:solidFill>
                  <a:schemeClr val="tx2"/>
                </a:solidFill>
              </a:rPr>
              <a:t>• </a:t>
            </a:r>
            <a:r>
              <a:rPr lang="en-US" sz="2000">
                <a:solidFill>
                  <a:schemeClr val="tx2"/>
                </a:solidFill>
              </a:rPr>
              <a:t>are able to take a sharper focus on the needs of individual learners, including</a:t>
            </a:r>
            <a:br>
              <a:rPr lang="en-US" sz="2000">
                <a:solidFill>
                  <a:schemeClr val="tx2"/>
                </a:solidFill>
                <a:cs typeface="Calibri"/>
              </a:rPr>
            </a:br>
            <a:r>
              <a:rPr lang="en-US" sz="2000">
                <a:solidFill>
                  <a:schemeClr val="tx2"/>
                </a:solidFill>
              </a:rPr>
              <a:t>helping them in ‘learning how to learn’;</a:t>
            </a:r>
            <a:br>
              <a:rPr lang="en-US" sz="2000">
                <a:solidFill>
                  <a:schemeClr val="tx2"/>
                </a:solidFill>
                <a:cs typeface="Calibri"/>
              </a:rPr>
            </a:br>
            <a:r>
              <a:rPr lang="en-US" sz="2000" b="1">
                <a:solidFill>
                  <a:schemeClr val="tx2"/>
                </a:solidFill>
              </a:rPr>
              <a:t>• </a:t>
            </a:r>
            <a:r>
              <a:rPr lang="en-US" sz="2000">
                <a:solidFill>
                  <a:schemeClr val="tx2"/>
                </a:solidFill>
              </a:rPr>
              <a:t>accept and respond to demands for their accountability;</a:t>
            </a:r>
            <a:br>
              <a:rPr lang="en-US" sz="2000">
                <a:solidFill>
                  <a:schemeClr val="tx2"/>
                </a:solidFill>
                <a:cs typeface="Calibri"/>
              </a:rPr>
            </a:br>
            <a:r>
              <a:rPr lang="en-US" sz="2000" b="1">
                <a:solidFill>
                  <a:schemeClr val="tx2"/>
                </a:solidFill>
              </a:rPr>
              <a:t>• </a:t>
            </a:r>
            <a:r>
              <a:rPr lang="en-US" sz="2000">
                <a:solidFill>
                  <a:schemeClr val="tx2"/>
                </a:solidFill>
              </a:rPr>
              <a:t>take personal and collective responsibility for professional development;</a:t>
            </a:r>
            <a:br>
              <a:rPr lang="en-US" sz="2000">
                <a:solidFill>
                  <a:schemeClr val="tx2"/>
                </a:solidFill>
                <a:cs typeface="Calibri"/>
              </a:rPr>
            </a:br>
            <a:r>
              <a:rPr lang="en-US" sz="2000" b="1">
                <a:solidFill>
                  <a:schemeClr val="tx2"/>
                </a:solidFill>
              </a:rPr>
              <a:t>• </a:t>
            </a:r>
            <a:r>
              <a:rPr lang="en-US" sz="2000">
                <a:solidFill>
                  <a:schemeClr val="tx2"/>
                </a:solidFill>
              </a:rPr>
              <a:t>are able to evaluate and use different sorts of evidence relevant to the improvement of practice;</a:t>
            </a:r>
            <a:br>
              <a:rPr lang="en-US" sz="2000">
                <a:solidFill>
                  <a:schemeClr val="tx2"/>
                </a:solidFill>
                <a:cs typeface="Calibri"/>
              </a:rPr>
            </a:br>
            <a:r>
              <a:rPr lang="en-US" sz="2000" b="1">
                <a:solidFill>
                  <a:schemeClr val="tx2"/>
                </a:solidFill>
              </a:rPr>
              <a:t>• </a:t>
            </a:r>
            <a:r>
              <a:rPr lang="en-US" sz="2000">
                <a:solidFill>
                  <a:schemeClr val="tx2"/>
                </a:solidFill>
              </a:rPr>
              <a:t>are willing to work collaboratively with other teachers and other professionals both day to day and in the development of their practice;</a:t>
            </a:r>
            <a:br>
              <a:rPr lang="en-US" sz="2000">
                <a:solidFill>
                  <a:schemeClr val="tx2"/>
                </a:solidFill>
                <a:cs typeface="Calibri"/>
              </a:rPr>
            </a:br>
            <a:r>
              <a:rPr lang="en-US" sz="2000" b="1">
                <a:solidFill>
                  <a:schemeClr val="tx2"/>
                </a:solidFill>
              </a:rPr>
              <a:t>• </a:t>
            </a:r>
            <a:r>
              <a:rPr lang="en-US" sz="2000">
                <a:solidFill>
                  <a:schemeClr val="tx2"/>
                </a:solidFill>
              </a:rPr>
              <a:t>are willing and able to work in ways that draw on best practice from across the UK and internationally.</a:t>
            </a:r>
            <a:br>
              <a:rPr lang="en-US" sz="2000">
                <a:solidFill>
                  <a:srgbClr val="1A1818"/>
                </a:solidFill>
                <a:cs typeface="Calibri"/>
              </a:rPr>
            </a:br>
            <a:endParaRPr lang="en-GB" sz="1800">
              <a:solidFill>
                <a:schemeClr val="tx2"/>
              </a:solidFill>
              <a:cs typeface="Calibri"/>
            </a:endParaRPr>
          </a:p>
        </p:txBody>
      </p:sp>
    </p:spTree>
    <p:extLst>
      <p:ext uri="{BB962C8B-B14F-4D97-AF65-F5344CB8AC3E}">
        <p14:creationId xmlns:p14="http://schemas.microsoft.com/office/powerpoint/2010/main" val="133355960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64A368-B6E9-44FC-B2DD-378F1FD25DF6}"/>
              </a:ext>
            </a:extLst>
          </p:cNvPr>
          <p:cNvSpPr>
            <a:spLocks noGrp="1"/>
          </p:cNvSpPr>
          <p:nvPr>
            <p:ph type="title"/>
          </p:nvPr>
        </p:nvSpPr>
        <p:spPr/>
        <p:txBody>
          <a:bodyPr/>
          <a:lstStyle/>
          <a:p>
            <a:r>
              <a:rPr lang="en-GB" b="1"/>
              <a:t>How do the 12 Pedagogical principles compare to the Professional Standards? </a:t>
            </a:r>
          </a:p>
        </p:txBody>
      </p:sp>
      <p:sp>
        <p:nvSpPr>
          <p:cNvPr id="3" name="Content Placeholder 2">
            <a:extLst>
              <a:ext uri="{FF2B5EF4-FFF2-40B4-BE49-F238E27FC236}">
                <a16:creationId xmlns:a16="http://schemas.microsoft.com/office/drawing/2014/main" id="{7DC86D88-4485-45AA-B4AA-3C4A7E5256D1}"/>
              </a:ext>
            </a:extLst>
          </p:cNvPr>
          <p:cNvSpPr>
            <a:spLocks noGrp="1"/>
          </p:cNvSpPr>
          <p:nvPr>
            <p:ph idx="1"/>
          </p:nvPr>
        </p:nvSpPr>
        <p:spPr/>
        <p:txBody>
          <a:bodyPr/>
          <a:lstStyle/>
          <a:p>
            <a:r>
              <a:rPr lang="en-GB">
                <a:hlinkClick r:id="rId3"/>
              </a:rPr>
              <a:t>https://hwb.gov.wales/professional-development/professional-standards</a:t>
            </a:r>
            <a:endParaRPr lang="en-GB"/>
          </a:p>
          <a:p>
            <a:endParaRPr lang="en-GB"/>
          </a:p>
          <a:p>
            <a:endParaRPr lang="en-GB"/>
          </a:p>
        </p:txBody>
      </p:sp>
      <p:graphicFrame>
        <p:nvGraphicFramePr>
          <p:cNvPr id="4" name="Table 4">
            <a:extLst>
              <a:ext uri="{FF2B5EF4-FFF2-40B4-BE49-F238E27FC236}">
                <a16:creationId xmlns:a16="http://schemas.microsoft.com/office/drawing/2014/main" id="{62BBC263-824F-4F6E-9EAD-3C7A3ED24B41}"/>
              </a:ext>
            </a:extLst>
          </p:cNvPr>
          <p:cNvGraphicFramePr>
            <a:graphicFrameLocks noGrp="1"/>
          </p:cNvGraphicFramePr>
          <p:nvPr>
            <p:extLst>
              <p:ext uri="{D42A27DB-BD31-4B8C-83A1-F6EECF244321}">
                <p14:modId xmlns:p14="http://schemas.microsoft.com/office/powerpoint/2010/main" val="1425538380"/>
              </p:ext>
            </p:extLst>
          </p:nvPr>
        </p:nvGraphicFramePr>
        <p:xfrm>
          <a:off x="1524000" y="3674687"/>
          <a:ext cx="6096000" cy="762000"/>
        </p:xfrm>
        <a:graphic>
          <a:graphicData uri="http://schemas.openxmlformats.org/drawingml/2006/table">
            <a:tbl>
              <a:tblPr firstRow="1" bandRow="1">
                <a:tableStyleId>{5C22544A-7EE6-4342-B048-85BDC9FD1C3A}</a:tableStyleId>
              </a:tblPr>
              <a:tblGrid>
                <a:gridCol w="3048000">
                  <a:extLst>
                    <a:ext uri="{9D8B030D-6E8A-4147-A177-3AD203B41FA5}">
                      <a16:colId xmlns:a16="http://schemas.microsoft.com/office/drawing/2014/main" val="718362259"/>
                    </a:ext>
                  </a:extLst>
                </a:gridCol>
                <a:gridCol w="3048000">
                  <a:extLst>
                    <a:ext uri="{9D8B030D-6E8A-4147-A177-3AD203B41FA5}">
                      <a16:colId xmlns:a16="http://schemas.microsoft.com/office/drawing/2014/main" val="1818436038"/>
                    </a:ext>
                  </a:extLst>
                </a:gridCol>
              </a:tblGrid>
              <a:tr h="370840">
                <a:tc>
                  <a:txBody>
                    <a:bodyPr/>
                    <a:lstStyle/>
                    <a:p>
                      <a:r>
                        <a:rPr lang="en-GB" sz="4400">
                          <a:solidFill>
                            <a:srgbClr val="FF0000"/>
                          </a:solidFill>
                        </a:rPr>
                        <a:t>Similarities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r>
                        <a:rPr lang="en-GB" sz="4400">
                          <a:solidFill>
                            <a:srgbClr val="FF0000"/>
                          </a:solidFill>
                        </a:rPr>
                        <a:t>Differences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901371473"/>
                  </a:ext>
                </a:extLst>
              </a:tr>
            </a:tbl>
          </a:graphicData>
        </a:graphic>
      </p:graphicFrame>
    </p:spTree>
    <p:extLst>
      <p:ext uri="{BB962C8B-B14F-4D97-AF65-F5344CB8AC3E}">
        <p14:creationId xmlns:p14="http://schemas.microsoft.com/office/powerpoint/2010/main" val="317876925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600"/>
              <a:t>So what do we make of Chapter 5?</a:t>
            </a:r>
          </a:p>
        </p:txBody>
      </p:sp>
      <p:sp>
        <p:nvSpPr>
          <p:cNvPr id="5" name="Content Placeholder 4"/>
          <p:cNvSpPr>
            <a:spLocks noGrp="1"/>
          </p:cNvSpPr>
          <p:nvPr>
            <p:ph idx="1"/>
          </p:nvPr>
        </p:nvSpPr>
        <p:spPr>
          <a:xfrm>
            <a:off x="457200" y="1070132"/>
            <a:ext cx="8229600" cy="4525963"/>
          </a:xfrm>
        </p:spPr>
        <p:txBody>
          <a:bodyPr anchor="t"/>
          <a:lstStyle/>
          <a:p>
            <a:pPr algn="just"/>
            <a:r>
              <a:rPr lang="en-GB">
                <a:solidFill>
                  <a:schemeClr val="tx2"/>
                </a:solidFill>
              </a:rPr>
              <a:t>What status should it have in schools? </a:t>
            </a:r>
            <a:endParaRPr lang="en-US"/>
          </a:p>
          <a:p>
            <a:pPr marL="0" indent="0" algn="just">
              <a:buNone/>
            </a:pPr>
            <a:endParaRPr lang="en-GB">
              <a:solidFill>
                <a:schemeClr val="tx2"/>
              </a:solidFill>
              <a:cs typeface="Calibri"/>
            </a:endParaRPr>
          </a:p>
          <a:p>
            <a:pPr algn="just"/>
            <a:r>
              <a:rPr lang="en-GB">
                <a:solidFill>
                  <a:schemeClr val="tx2"/>
                </a:solidFill>
              </a:rPr>
              <a:t>What should schools be doing about it now and in the future?</a:t>
            </a:r>
            <a:endParaRPr lang="en-GB">
              <a:solidFill>
                <a:schemeClr val="tx2"/>
              </a:solidFill>
              <a:cs typeface="Calibri"/>
            </a:endParaRPr>
          </a:p>
          <a:p>
            <a:pPr marL="0" indent="0" algn="just">
              <a:buNone/>
            </a:pPr>
            <a:endParaRPr lang="en-GB">
              <a:solidFill>
                <a:schemeClr val="tx2"/>
              </a:solidFill>
              <a:cs typeface="Calibri"/>
            </a:endParaRPr>
          </a:p>
          <a:p>
            <a:pPr algn="just"/>
            <a:r>
              <a:rPr lang="en-GB">
                <a:solidFill>
                  <a:srgbClr val="FF0000"/>
                </a:solidFill>
              </a:rPr>
              <a:t>What are the Professional development requirements of the recommendations?</a:t>
            </a:r>
            <a:endParaRPr lang="en-GB">
              <a:solidFill>
                <a:srgbClr val="FF0000"/>
              </a:solidFill>
              <a:cs typeface="Calibri"/>
            </a:endParaRPr>
          </a:p>
          <a:p>
            <a:pPr marL="0" indent="0" algn="just">
              <a:buNone/>
            </a:pPr>
            <a:endParaRPr lang="en-GB">
              <a:solidFill>
                <a:srgbClr val="FF0000"/>
              </a:solidFill>
              <a:cs typeface="Calibri"/>
            </a:endParaRPr>
          </a:p>
          <a:p>
            <a:pPr algn="just"/>
            <a:r>
              <a:rPr lang="en-GB">
                <a:solidFill>
                  <a:schemeClr val="tx2"/>
                </a:solidFill>
              </a:rPr>
              <a:t>Should we as professionals challenge it? Because the politicians haven’t.</a:t>
            </a:r>
            <a:endParaRPr lang="en-GB">
              <a:solidFill>
                <a:schemeClr val="tx2"/>
              </a:solidFill>
              <a:cs typeface="Calibri"/>
            </a:endParaRPr>
          </a:p>
        </p:txBody>
      </p:sp>
    </p:spTree>
    <p:extLst>
      <p:ext uri="{BB962C8B-B14F-4D97-AF65-F5344CB8AC3E}">
        <p14:creationId xmlns:p14="http://schemas.microsoft.com/office/powerpoint/2010/main" val="36889593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sz="3600"/>
              <a:t>Assignment Brief</a:t>
            </a:r>
          </a:p>
        </p:txBody>
      </p:sp>
      <p:sp>
        <p:nvSpPr>
          <p:cNvPr id="8" name="Content Placeholder 7"/>
          <p:cNvSpPr>
            <a:spLocks noGrp="1"/>
          </p:cNvSpPr>
          <p:nvPr>
            <p:ph idx="1"/>
          </p:nvPr>
        </p:nvSpPr>
        <p:spPr>
          <a:xfrm>
            <a:off x="457200" y="1070132"/>
            <a:ext cx="8229600" cy="4770378"/>
          </a:xfrm>
        </p:spPr>
        <p:txBody>
          <a:bodyPr anchor="t"/>
          <a:lstStyle/>
          <a:p>
            <a:pPr algn="just" fontAlgn="base" hangingPunct="0"/>
            <a:r>
              <a:rPr lang="en-US" sz="2300">
                <a:solidFill>
                  <a:schemeClr val="tx2"/>
                </a:solidFill>
              </a:rPr>
              <a:t>Your portfolio should contain the following elements:</a:t>
            </a:r>
            <a:endParaRPr lang="en-GB" sz="2300">
              <a:solidFill>
                <a:schemeClr val="tx2"/>
              </a:solidFill>
              <a:cs typeface="Calibri"/>
            </a:endParaRPr>
          </a:p>
          <a:p>
            <a:pPr algn="just"/>
            <a:r>
              <a:rPr lang="en-US" sz="2300">
                <a:solidFill>
                  <a:schemeClr val="tx2"/>
                </a:solidFill>
              </a:rPr>
              <a:t>A consideration of the opportunities and challenges for the development of a pedagogy to deliver Successful Futures including:</a:t>
            </a:r>
            <a:endParaRPr lang="en-GB" sz="2300">
              <a:solidFill>
                <a:schemeClr val="tx2"/>
              </a:solidFill>
              <a:cs typeface="Calibri"/>
            </a:endParaRPr>
          </a:p>
          <a:p>
            <a:pPr lvl="0" algn="just"/>
            <a:r>
              <a:rPr lang="en-US" sz="2300">
                <a:solidFill>
                  <a:schemeClr val="tx2"/>
                </a:solidFill>
              </a:rPr>
              <a:t>a review of relevant research and literature which has:</a:t>
            </a:r>
            <a:endParaRPr lang="en-GB" sz="2300">
              <a:solidFill>
                <a:schemeClr val="tx2"/>
              </a:solidFill>
              <a:cs typeface="Calibri"/>
            </a:endParaRPr>
          </a:p>
          <a:p>
            <a:pPr marL="0" indent="0" algn="just">
              <a:buNone/>
            </a:pPr>
            <a:r>
              <a:rPr lang="en-US" sz="2300">
                <a:solidFill>
                  <a:schemeClr val="tx2"/>
                </a:solidFill>
              </a:rPr>
              <a:t>(a) informed your professional practice and</a:t>
            </a:r>
            <a:endParaRPr lang="en-GB" sz="2300">
              <a:solidFill>
                <a:schemeClr val="tx2"/>
              </a:solidFill>
              <a:cs typeface="Calibri"/>
            </a:endParaRPr>
          </a:p>
          <a:p>
            <a:pPr marL="0" indent="0" algn="just">
              <a:buNone/>
            </a:pPr>
            <a:r>
              <a:rPr lang="en-US" sz="2300">
                <a:solidFill>
                  <a:schemeClr val="tx2"/>
                </a:solidFill>
              </a:rPr>
              <a:t>(b) opportunities and challenges that should be considered by practitioners/ schools when developing a pedagogical approach to Successful Futures.</a:t>
            </a:r>
            <a:endParaRPr lang="en-GB" sz="2300">
              <a:solidFill>
                <a:schemeClr val="tx2"/>
              </a:solidFill>
              <a:cs typeface="Calibri"/>
            </a:endParaRPr>
          </a:p>
          <a:p>
            <a:pPr algn="just"/>
            <a:r>
              <a:rPr lang="en-US" sz="2300">
                <a:solidFill>
                  <a:schemeClr val="tx2"/>
                </a:solidFill>
              </a:rPr>
              <a:t>a detailed strategic plan, that can be delivered to SMT, for the implementation of Successful Futures in your setting based on an initial SWOT analysis. </a:t>
            </a:r>
            <a:endParaRPr lang="en-GB" sz="2300">
              <a:solidFill>
                <a:schemeClr val="tx2"/>
              </a:solidFill>
              <a:cs typeface="Calibri"/>
            </a:endParaRPr>
          </a:p>
          <a:p>
            <a:pPr lvl="0" algn="just"/>
            <a:r>
              <a:rPr lang="en-US" sz="2300">
                <a:solidFill>
                  <a:schemeClr val="tx2"/>
                </a:solidFill>
              </a:rPr>
              <a:t>the construction of an A3 poster intended to engage your colleagues in a dialogue about Successful Futures. Include a rationale and critical evaluation of your work. </a:t>
            </a:r>
            <a:endParaRPr lang="en-GB" sz="2300">
              <a:solidFill>
                <a:schemeClr val="tx2"/>
              </a:solidFill>
              <a:cs typeface="Calibri"/>
            </a:endParaRPr>
          </a:p>
          <a:p>
            <a:endParaRPr lang="en-GB"/>
          </a:p>
        </p:txBody>
      </p:sp>
    </p:spTree>
    <p:extLst>
      <p:ext uri="{BB962C8B-B14F-4D97-AF65-F5344CB8AC3E}">
        <p14:creationId xmlns:p14="http://schemas.microsoft.com/office/powerpoint/2010/main" val="357121381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sz="3600"/>
              <a:t>Learning Visits: Your responsibility…</a:t>
            </a:r>
          </a:p>
        </p:txBody>
      </p:sp>
      <p:sp>
        <p:nvSpPr>
          <p:cNvPr id="6" name="Content Placeholder 5"/>
          <p:cNvSpPr>
            <a:spLocks noGrp="1"/>
          </p:cNvSpPr>
          <p:nvPr>
            <p:ph idx="1"/>
          </p:nvPr>
        </p:nvSpPr>
        <p:spPr>
          <a:xfrm>
            <a:off x="457200" y="1078153"/>
            <a:ext cx="8229600" cy="4525963"/>
          </a:xfrm>
        </p:spPr>
        <p:txBody>
          <a:bodyPr anchor="t"/>
          <a:lstStyle/>
          <a:p>
            <a:r>
              <a:rPr lang="en-GB" sz="2800" b="1" i="1">
                <a:solidFill>
                  <a:schemeClr val="tx2"/>
                </a:solidFill>
              </a:rPr>
              <a:t>Examples</a:t>
            </a:r>
          </a:p>
          <a:p>
            <a:r>
              <a:rPr lang="en-GB" sz="2800">
                <a:solidFill>
                  <a:schemeClr val="tx2"/>
                </a:solidFill>
              </a:rPr>
              <a:t>Stanley Park High School, Surrey, England </a:t>
            </a:r>
            <a:r>
              <a:rPr lang="en-GB" sz="2800">
                <a:solidFill>
                  <a:schemeClr val="tx2"/>
                </a:solidFill>
                <a:hlinkClick r:id="rId3"/>
              </a:rPr>
              <a:t>http://www.stanleyparkhigh.org.uk/</a:t>
            </a:r>
            <a:endParaRPr lang="en-GB" sz="2800">
              <a:solidFill>
                <a:schemeClr val="tx2"/>
              </a:solidFill>
              <a:cs typeface="Calibri"/>
            </a:endParaRPr>
          </a:p>
          <a:p>
            <a:r>
              <a:rPr lang="en-GB" sz="2800">
                <a:solidFill>
                  <a:schemeClr val="tx2"/>
                </a:solidFill>
              </a:rPr>
              <a:t>Pembroke Dock Primary, Pembroke </a:t>
            </a:r>
            <a:r>
              <a:rPr lang="en-GB" sz="2800">
                <a:solidFill>
                  <a:schemeClr val="tx2"/>
                </a:solidFill>
                <a:hlinkClick r:id="rId4"/>
              </a:rPr>
              <a:t>http://www.pembrokedockcommunityschool.co.uk/visible-learning/</a:t>
            </a:r>
            <a:endParaRPr lang="en-GB" sz="2800">
              <a:solidFill>
                <a:schemeClr val="tx2"/>
              </a:solidFill>
              <a:cs typeface="Calibri"/>
            </a:endParaRPr>
          </a:p>
          <a:p>
            <a:r>
              <a:rPr lang="en-GB" sz="2800">
                <a:solidFill>
                  <a:schemeClr val="tx2"/>
                </a:solidFill>
              </a:rPr>
              <a:t>Elizabeth Woodville School, MK, England </a:t>
            </a:r>
            <a:r>
              <a:rPr lang="en-GB" sz="2800">
                <a:solidFill>
                  <a:schemeClr val="tx2"/>
                </a:solidFill>
                <a:hlinkClick r:id="rId5"/>
              </a:rPr>
              <a:t>http://ewsacademy.org.uk/</a:t>
            </a:r>
            <a:endParaRPr lang="en-GB" sz="2800">
              <a:solidFill>
                <a:schemeClr val="tx2"/>
              </a:solidFill>
              <a:cs typeface="Calibri"/>
            </a:endParaRPr>
          </a:p>
          <a:p>
            <a:r>
              <a:rPr lang="en-GB" sz="2800">
                <a:solidFill>
                  <a:schemeClr val="tx2"/>
                </a:solidFill>
              </a:rPr>
              <a:t>Priory CIW, Brecon </a:t>
            </a:r>
            <a:r>
              <a:rPr lang="en-GB" sz="2800">
                <a:solidFill>
                  <a:schemeClr val="tx2"/>
                </a:solidFill>
                <a:hlinkClick r:id="rId6"/>
              </a:rPr>
              <a:t>http://www.erw.wales/media/98468/pls-case-study-priory-ciw-school-delivering-outstanding-pedagogy.pdf</a:t>
            </a:r>
            <a:endParaRPr lang="en-GB" sz="2800">
              <a:solidFill>
                <a:schemeClr val="tx2"/>
              </a:solidFill>
              <a:cs typeface="Calibri"/>
            </a:endParaRPr>
          </a:p>
          <a:p>
            <a:endParaRPr lang="en-GB">
              <a:solidFill>
                <a:schemeClr val="tx2"/>
              </a:solidFill>
            </a:endParaRPr>
          </a:p>
          <a:p>
            <a:r>
              <a:rPr lang="en-GB">
                <a:solidFill>
                  <a:schemeClr val="tx2"/>
                </a:solidFill>
                <a:cs typeface="Calibri"/>
              </a:rPr>
              <a:t>Add PL Pioneers with Deb</a:t>
            </a:r>
            <a:endParaRPr lang="en-GB">
              <a:solidFill>
                <a:schemeClr val="tx2"/>
              </a:solidFill>
            </a:endParaRPr>
          </a:p>
        </p:txBody>
      </p:sp>
    </p:spTree>
    <p:extLst>
      <p:ext uri="{BB962C8B-B14F-4D97-AF65-F5344CB8AC3E}">
        <p14:creationId xmlns:p14="http://schemas.microsoft.com/office/powerpoint/2010/main" val="85184268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sz="3600"/>
              <a:t>Learning Visit focus</a:t>
            </a:r>
          </a:p>
        </p:txBody>
      </p:sp>
      <p:sp>
        <p:nvSpPr>
          <p:cNvPr id="6" name="Content Placeholder 5"/>
          <p:cNvSpPr>
            <a:spLocks noGrp="1"/>
          </p:cNvSpPr>
          <p:nvPr>
            <p:ph idx="1"/>
          </p:nvPr>
        </p:nvSpPr>
        <p:spPr>
          <a:xfrm>
            <a:off x="457200" y="1242660"/>
            <a:ext cx="8229600" cy="4885396"/>
          </a:xfrm>
        </p:spPr>
        <p:txBody>
          <a:bodyPr anchor="t"/>
          <a:lstStyle/>
          <a:p>
            <a:pPr lvl="0" algn="just"/>
            <a:r>
              <a:rPr lang="en-US" sz="2800">
                <a:solidFill>
                  <a:schemeClr val="tx2"/>
                </a:solidFill>
              </a:rPr>
              <a:t>Critical reflection on a range of pedagogic principles and practice from a national and </a:t>
            </a:r>
            <a:r>
              <a:rPr lang="en-US" sz="2800">
                <a:solidFill>
                  <a:srgbClr val="FF0000"/>
                </a:solidFill>
              </a:rPr>
              <a:t>international perspective;</a:t>
            </a:r>
            <a:endParaRPr lang="en-GB" sz="2800">
              <a:solidFill>
                <a:srgbClr val="FF0000"/>
              </a:solidFill>
              <a:cs typeface="Calibri"/>
            </a:endParaRPr>
          </a:p>
          <a:p>
            <a:pPr lvl="0" algn="just"/>
            <a:r>
              <a:rPr lang="en-US" sz="2800">
                <a:solidFill>
                  <a:schemeClr val="tx2"/>
                </a:solidFill>
              </a:rPr>
              <a:t>Compare and evaluate pedagogy principles and practice with those in Wales;</a:t>
            </a:r>
            <a:endParaRPr lang="en-GB" sz="2800">
              <a:solidFill>
                <a:schemeClr val="tx2"/>
              </a:solidFill>
              <a:cs typeface="Calibri"/>
            </a:endParaRPr>
          </a:p>
          <a:p>
            <a:pPr algn="just"/>
            <a:r>
              <a:rPr lang="en-US" sz="2800">
                <a:solidFill>
                  <a:schemeClr val="tx2"/>
                </a:solidFill>
              </a:rPr>
              <a:t>Identify the role of practitioners and school leaders in moving to a new model of pedagogic delivery. </a:t>
            </a:r>
            <a:endParaRPr lang="en-GB" sz="2800">
              <a:solidFill>
                <a:schemeClr val="tx2"/>
              </a:solidFill>
              <a:cs typeface="Calibri"/>
            </a:endParaRPr>
          </a:p>
          <a:p>
            <a:pPr lvl="0" algn="just"/>
            <a:r>
              <a:rPr lang="en-US" sz="2800">
                <a:solidFill>
                  <a:schemeClr val="tx2"/>
                </a:solidFill>
              </a:rPr>
              <a:t>Critically evaluate the practice observed during learning visits and that engaged with as part of the comparative study.</a:t>
            </a:r>
            <a:endParaRPr lang="en-GB" sz="2800">
              <a:solidFill>
                <a:schemeClr val="tx2"/>
              </a:solidFill>
              <a:cs typeface="Calibri"/>
            </a:endParaRPr>
          </a:p>
        </p:txBody>
      </p:sp>
    </p:spTree>
    <p:extLst>
      <p:ext uri="{BB962C8B-B14F-4D97-AF65-F5344CB8AC3E}">
        <p14:creationId xmlns:p14="http://schemas.microsoft.com/office/powerpoint/2010/main" val="98401637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sz="3600"/>
              <a:t>Gap Task, to be completed by ……..</a:t>
            </a:r>
          </a:p>
        </p:txBody>
      </p:sp>
      <p:sp>
        <p:nvSpPr>
          <p:cNvPr id="6" name="Content Placeholder 5"/>
          <p:cNvSpPr>
            <a:spLocks noGrp="1"/>
          </p:cNvSpPr>
          <p:nvPr>
            <p:ph idx="1"/>
          </p:nvPr>
        </p:nvSpPr>
        <p:spPr/>
        <p:txBody>
          <a:bodyPr anchor="t"/>
          <a:lstStyle/>
          <a:p>
            <a:r>
              <a:rPr lang="en-US" dirty="0">
                <a:solidFill>
                  <a:srgbClr val="FF0000"/>
                </a:solidFill>
              </a:rPr>
              <a:t>Understand the nature of assessment as related to Chapter 6 of Successful Futures – what are the main drivers of assessment?</a:t>
            </a:r>
            <a:endParaRPr lang="en-GB" dirty="0">
              <a:solidFill>
                <a:srgbClr val="FF0000"/>
              </a:solidFill>
            </a:endParaRPr>
          </a:p>
          <a:p>
            <a:pPr marL="0" indent="0">
              <a:buNone/>
            </a:pPr>
            <a:endParaRPr lang="en-US" dirty="0">
              <a:solidFill>
                <a:srgbClr val="FF0000"/>
              </a:solidFill>
              <a:cs typeface="Calibri"/>
            </a:endParaRPr>
          </a:p>
          <a:p>
            <a:r>
              <a:rPr lang="en-GB" dirty="0">
                <a:solidFill>
                  <a:srgbClr val="000000"/>
                </a:solidFill>
              </a:rPr>
              <a:t>Read Chapter 6 and consider recommendation 37 bringing back thoughts to share with the group…..</a:t>
            </a:r>
          </a:p>
          <a:p>
            <a:endParaRPr lang="en-GB" dirty="0">
              <a:solidFill>
                <a:srgbClr val="000000"/>
              </a:solidFill>
              <a:cs typeface="Calibri"/>
            </a:endParaRPr>
          </a:p>
        </p:txBody>
      </p:sp>
    </p:spTree>
    <p:extLst>
      <p:ext uri="{BB962C8B-B14F-4D97-AF65-F5344CB8AC3E}">
        <p14:creationId xmlns:p14="http://schemas.microsoft.com/office/powerpoint/2010/main" val="405955038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7DCCEF-62AF-4490-84B7-C0D8389F1587}"/>
              </a:ext>
            </a:extLst>
          </p:cNvPr>
          <p:cNvSpPr>
            <a:spLocks noGrp="1"/>
          </p:cNvSpPr>
          <p:nvPr>
            <p:ph type="title"/>
          </p:nvPr>
        </p:nvSpPr>
        <p:spPr/>
        <p:txBody>
          <a:bodyPr/>
          <a:lstStyle/>
          <a:p>
            <a:r>
              <a:rPr lang="en-US" sz="3600">
                <a:cs typeface="Calibri"/>
              </a:rPr>
              <a:t>Why Knowledge Matters (Hirsch, 2016)</a:t>
            </a:r>
            <a:endParaRPr lang="en-US" sz="3600"/>
          </a:p>
        </p:txBody>
      </p:sp>
      <p:sp>
        <p:nvSpPr>
          <p:cNvPr id="3" name="Content Placeholder 2">
            <a:extLst>
              <a:ext uri="{FF2B5EF4-FFF2-40B4-BE49-F238E27FC236}">
                <a16:creationId xmlns:a16="http://schemas.microsoft.com/office/drawing/2014/main" id="{35B7CCA6-C0B5-48BE-A3C6-4E9CEC822E6C}"/>
              </a:ext>
            </a:extLst>
          </p:cNvPr>
          <p:cNvSpPr>
            <a:spLocks noGrp="1"/>
          </p:cNvSpPr>
          <p:nvPr>
            <p:ph sz="half" idx="1"/>
          </p:nvPr>
        </p:nvSpPr>
        <p:spPr>
          <a:xfrm>
            <a:off x="457200" y="1212011"/>
            <a:ext cx="8538713" cy="4525963"/>
          </a:xfrm>
        </p:spPr>
        <p:txBody>
          <a:bodyPr anchor="t"/>
          <a:lstStyle/>
          <a:p>
            <a:pPr algn="just"/>
            <a:r>
              <a:rPr lang="en-US" sz="2300">
                <a:solidFill>
                  <a:srgbClr val="1A1818"/>
                </a:solidFill>
                <a:cs typeface="Calibri"/>
              </a:rPr>
              <a:t>Research rejects the classical views on human cognition in which general abilities such as learning, reasoning, problem solving, and concept formation correspond to capacities and abilities that can be studied independent of the content domains</a:t>
            </a:r>
            <a:endParaRPr lang="en-US" sz="2300">
              <a:cs typeface="Calibri"/>
            </a:endParaRPr>
          </a:p>
          <a:p>
            <a:pPr algn="just"/>
            <a:r>
              <a:rPr lang="en-US" sz="2300">
                <a:solidFill>
                  <a:srgbClr val="1A1818"/>
                </a:solidFill>
                <a:cs typeface="Calibri"/>
              </a:rPr>
              <a:t>On reading skills… “the basic principle for schools to keep in mind is that, once decoding has been mastered, the skill set that most determines reading comprehension is relevant knowledge”</a:t>
            </a:r>
          </a:p>
          <a:p>
            <a:pPr algn="just"/>
            <a:r>
              <a:rPr lang="en-US" sz="2300">
                <a:solidFill>
                  <a:srgbClr val="1A1818"/>
                </a:solidFill>
                <a:cs typeface="Calibri"/>
              </a:rPr>
              <a:t>Vocabulary is the </a:t>
            </a:r>
            <a:r>
              <a:rPr lang="en-US" sz="2300" b="1">
                <a:solidFill>
                  <a:srgbClr val="1A1818"/>
                </a:solidFill>
                <a:cs typeface="Calibri"/>
              </a:rPr>
              <a:t>single most reliable correlate </a:t>
            </a:r>
            <a:r>
              <a:rPr lang="en-US" sz="2300">
                <a:solidFill>
                  <a:srgbClr val="1A1818"/>
                </a:solidFill>
                <a:cs typeface="Calibri"/>
              </a:rPr>
              <a:t>to reading ability</a:t>
            </a:r>
          </a:p>
          <a:p>
            <a:pPr algn="just"/>
            <a:r>
              <a:rPr lang="en-US" sz="2300">
                <a:solidFill>
                  <a:srgbClr val="1A1818"/>
                </a:solidFill>
                <a:cs typeface="Calibri"/>
              </a:rPr>
              <a:t>In schools, the most effective route to highly </a:t>
            </a:r>
            <a:r>
              <a:rPr lang="en-US" sz="2300" err="1">
                <a:solidFill>
                  <a:srgbClr val="1A1818"/>
                </a:solidFill>
                <a:cs typeface="Calibri"/>
              </a:rPr>
              <a:t>contextualised</a:t>
            </a:r>
            <a:r>
              <a:rPr lang="en-US" sz="2300">
                <a:solidFill>
                  <a:srgbClr val="1A1818"/>
                </a:solidFill>
                <a:cs typeface="Calibri"/>
              </a:rPr>
              <a:t> verbal experiences is a highly coherent, well-planned out </a:t>
            </a:r>
            <a:r>
              <a:rPr lang="en-US" sz="2300" b="1">
                <a:solidFill>
                  <a:srgbClr val="1A1818"/>
                </a:solidFill>
                <a:cs typeface="Calibri"/>
              </a:rPr>
              <a:t>communal school</a:t>
            </a:r>
            <a:r>
              <a:rPr lang="en-US" sz="2300">
                <a:solidFill>
                  <a:srgbClr val="1A1818"/>
                </a:solidFill>
                <a:cs typeface="Calibri"/>
              </a:rPr>
              <a:t> curriculum centered on subject matters.</a:t>
            </a:r>
          </a:p>
          <a:p>
            <a:pPr algn="just"/>
            <a:r>
              <a:rPr lang="en-US" sz="2300">
                <a:solidFill>
                  <a:srgbClr val="1A1818"/>
                </a:solidFill>
                <a:cs typeface="Calibri"/>
              </a:rPr>
              <a:t>A well-stocked mind is the skill of skills – essential to critical thinking and to looking things up.</a:t>
            </a:r>
            <a:r>
              <a:rPr lang="en-US" sz="2200">
                <a:solidFill>
                  <a:srgbClr val="1A1818"/>
                </a:solidFill>
                <a:cs typeface="Calibri"/>
              </a:rPr>
              <a:t> </a:t>
            </a:r>
          </a:p>
          <a:p>
            <a:pPr marL="0" indent="0" algn="just">
              <a:buNone/>
            </a:pPr>
            <a:endParaRPr lang="en-US" sz="2200">
              <a:solidFill>
                <a:srgbClr val="1A1818"/>
              </a:solidFill>
              <a:cs typeface="Calibri"/>
            </a:endParaRPr>
          </a:p>
        </p:txBody>
      </p:sp>
    </p:spTree>
    <p:extLst>
      <p:ext uri="{BB962C8B-B14F-4D97-AF65-F5344CB8AC3E}">
        <p14:creationId xmlns:p14="http://schemas.microsoft.com/office/powerpoint/2010/main" val="3017465925"/>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061423B-0EC2-4064-B9B2-7F3C5A02A88A}"/>
              </a:ext>
            </a:extLst>
          </p:cNvPr>
          <p:cNvSpPr>
            <a:spLocks noGrp="1"/>
          </p:cNvSpPr>
          <p:nvPr>
            <p:ph idx="1"/>
          </p:nvPr>
        </p:nvSpPr>
        <p:spPr>
          <a:xfrm>
            <a:off x="442823" y="1070132"/>
            <a:ext cx="8589033" cy="4525963"/>
          </a:xfrm>
        </p:spPr>
        <p:txBody>
          <a:bodyPr anchor="t"/>
          <a:lstStyle/>
          <a:p>
            <a:pPr algn="just"/>
            <a:r>
              <a:rPr lang="en-US" sz="2200">
                <a:solidFill>
                  <a:srgbClr val="1A1818"/>
                </a:solidFill>
                <a:cs typeface="Calibri"/>
              </a:rPr>
              <a:t>The Internet mainly </a:t>
            </a:r>
            <a:r>
              <a:rPr lang="en-US" sz="2200" b="1">
                <a:solidFill>
                  <a:srgbClr val="1A1818"/>
                </a:solidFill>
                <a:cs typeface="Calibri"/>
              </a:rPr>
              <a:t>rewards people who already have a wide vocabulary</a:t>
            </a:r>
            <a:r>
              <a:rPr lang="en-US" sz="2200">
                <a:solidFill>
                  <a:srgbClr val="1A1818"/>
                </a:solidFill>
                <a:cs typeface="Calibri"/>
              </a:rPr>
              <a:t>...instead of being an agent of equality, </a:t>
            </a:r>
            <a:r>
              <a:rPr lang="en-US" sz="2200" b="1">
                <a:solidFill>
                  <a:srgbClr val="1A1818"/>
                </a:solidFill>
                <a:cs typeface="Calibri"/>
              </a:rPr>
              <a:t>Google just rewards cognitive insiders</a:t>
            </a:r>
            <a:r>
              <a:rPr lang="en-US" sz="2200">
                <a:solidFill>
                  <a:srgbClr val="1A1818"/>
                </a:solidFill>
                <a:cs typeface="Calibri"/>
              </a:rPr>
              <a:t>.</a:t>
            </a:r>
          </a:p>
          <a:p>
            <a:pPr algn="just"/>
            <a:r>
              <a:rPr lang="en-US" sz="2200">
                <a:solidFill>
                  <a:srgbClr val="1A1818"/>
                </a:solidFill>
                <a:cs typeface="Calibri"/>
              </a:rPr>
              <a:t>At age 3 or 4, poor children are significantly behind linguistically, but the vocabulary gap is only several hundred words…the chief aim from the standpoint of </a:t>
            </a:r>
            <a:r>
              <a:rPr lang="en-US" sz="2200" b="1">
                <a:solidFill>
                  <a:srgbClr val="1A1818"/>
                </a:solidFill>
                <a:cs typeface="Calibri"/>
              </a:rPr>
              <a:t>social justice </a:t>
            </a:r>
            <a:r>
              <a:rPr lang="en-US" sz="2200">
                <a:solidFill>
                  <a:srgbClr val="1A1818"/>
                </a:solidFill>
                <a:cs typeface="Calibri"/>
              </a:rPr>
              <a:t>is to enhance their </a:t>
            </a:r>
            <a:r>
              <a:rPr lang="en-US" sz="2200" b="1">
                <a:solidFill>
                  <a:srgbClr val="1A1818"/>
                </a:solidFill>
                <a:cs typeface="Calibri"/>
              </a:rPr>
              <a:t>knowledge</a:t>
            </a:r>
            <a:r>
              <a:rPr lang="en-US" sz="2200">
                <a:solidFill>
                  <a:srgbClr val="1A1818"/>
                </a:solidFill>
                <a:cs typeface="Calibri"/>
              </a:rPr>
              <a:t>, </a:t>
            </a:r>
            <a:r>
              <a:rPr lang="en-US" sz="2200" b="1">
                <a:solidFill>
                  <a:srgbClr val="1A1818"/>
                </a:solidFill>
                <a:cs typeface="Calibri"/>
              </a:rPr>
              <a:t>syntax</a:t>
            </a:r>
            <a:r>
              <a:rPr lang="en-US" sz="2200">
                <a:solidFill>
                  <a:srgbClr val="1A1818"/>
                </a:solidFill>
                <a:cs typeface="Calibri"/>
              </a:rPr>
              <a:t> and </a:t>
            </a:r>
            <a:r>
              <a:rPr lang="en-US" sz="2200" b="1">
                <a:solidFill>
                  <a:srgbClr val="1A1818"/>
                </a:solidFill>
                <a:cs typeface="Calibri"/>
              </a:rPr>
              <a:t>vocabularies</a:t>
            </a:r>
            <a:endParaRPr lang="en-US" sz="2200">
              <a:cs typeface="Calibri"/>
            </a:endParaRPr>
          </a:p>
          <a:p>
            <a:pPr algn="just"/>
            <a:r>
              <a:rPr lang="en-US" sz="2200">
                <a:solidFill>
                  <a:srgbClr val="1A1818"/>
                </a:solidFill>
                <a:cs typeface="Calibri"/>
              </a:rPr>
              <a:t>Encouraging children to follow their interests leaves them with big holes in their knowledge and vocabulary (anti-constructivist?).</a:t>
            </a:r>
          </a:p>
          <a:p>
            <a:pPr algn="just"/>
            <a:r>
              <a:rPr lang="en-US" sz="2200">
                <a:solidFill>
                  <a:srgbClr val="1A1818"/>
                </a:solidFill>
                <a:cs typeface="Calibri"/>
              </a:rPr>
              <a:t>Knowledge is the key to gap closing, and is best gained coherently by the cumulative, year by year study of domains – by a well-defined, cumulative curriculum.</a:t>
            </a:r>
          </a:p>
          <a:p>
            <a:pPr algn="just"/>
            <a:r>
              <a:rPr lang="en-US" sz="2200">
                <a:solidFill>
                  <a:srgbClr val="1A1818"/>
                </a:solidFill>
                <a:cs typeface="Calibri"/>
              </a:rPr>
              <a:t>In the absence of a well-integrated curriculum, reliable vocabulary gain depends on isolated word study, which is a method of limited effectiveness.</a:t>
            </a:r>
          </a:p>
          <a:p>
            <a:endParaRPr lang="en-US">
              <a:cs typeface="Calibri"/>
            </a:endParaRPr>
          </a:p>
        </p:txBody>
      </p:sp>
    </p:spTree>
    <p:extLst>
      <p:ext uri="{BB962C8B-B14F-4D97-AF65-F5344CB8AC3E}">
        <p14:creationId xmlns:p14="http://schemas.microsoft.com/office/powerpoint/2010/main" val="2968879982"/>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0BCA7F7-AD8F-4B26-9F08-A108396C670A}"/>
              </a:ext>
            </a:extLst>
          </p:cNvPr>
          <p:cNvSpPr>
            <a:spLocks noGrp="1"/>
          </p:cNvSpPr>
          <p:nvPr>
            <p:ph idx="1"/>
          </p:nvPr>
        </p:nvSpPr>
        <p:spPr/>
        <p:txBody>
          <a:bodyPr anchor="t"/>
          <a:lstStyle/>
          <a:p>
            <a:pPr marL="0" indent="0" algn="just">
              <a:buNone/>
            </a:pPr>
            <a:r>
              <a:rPr lang="en-US" sz="2400">
                <a:solidFill>
                  <a:srgbClr val="1A1818"/>
                </a:solidFill>
                <a:cs typeface="Calibri"/>
              </a:rPr>
              <a:t>The curricular sequences of the most successful PISA nations share six key characteristics – ensure universal competence and high equity:-</a:t>
            </a:r>
            <a:endParaRPr lang="en-US" sz="2400">
              <a:cs typeface="Calibri"/>
            </a:endParaRPr>
          </a:p>
          <a:p>
            <a:pPr marL="0" indent="0" algn="just">
              <a:buNone/>
            </a:pPr>
            <a:r>
              <a:rPr lang="en-US" sz="2400">
                <a:solidFill>
                  <a:srgbClr val="1A1818"/>
                </a:solidFill>
                <a:cs typeface="Calibri"/>
              </a:rPr>
              <a:t>• Field tested</a:t>
            </a:r>
          </a:p>
          <a:p>
            <a:pPr marL="0" indent="0" algn="just">
              <a:buNone/>
            </a:pPr>
            <a:r>
              <a:rPr lang="en-US" sz="2400">
                <a:solidFill>
                  <a:srgbClr val="1A1818"/>
                </a:solidFill>
                <a:cs typeface="Calibri"/>
              </a:rPr>
              <a:t>• Topic specific (all stakeholders know what is expected)</a:t>
            </a:r>
          </a:p>
          <a:p>
            <a:pPr marL="0" indent="0" algn="just">
              <a:buNone/>
            </a:pPr>
            <a:r>
              <a:rPr lang="en-US" sz="2400">
                <a:solidFill>
                  <a:srgbClr val="1A1818"/>
                </a:solidFill>
                <a:cs typeface="Calibri"/>
              </a:rPr>
              <a:t>• Well rounded</a:t>
            </a:r>
          </a:p>
          <a:p>
            <a:pPr marL="0" indent="0" algn="just">
              <a:buNone/>
            </a:pPr>
            <a:r>
              <a:rPr lang="en-US" sz="2400">
                <a:solidFill>
                  <a:srgbClr val="1A1818"/>
                </a:solidFill>
                <a:cs typeface="Calibri"/>
              </a:rPr>
              <a:t>• Coherent</a:t>
            </a:r>
          </a:p>
          <a:p>
            <a:pPr marL="0" indent="0" algn="just">
              <a:buNone/>
            </a:pPr>
            <a:r>
              <a:rPr lang="en-US" sz="2400">
                <a:solidFill>
                  <a:srgbClr val="1A1818"/>
                </a:solidFill>
                <a:cs typeface="Calibri"/>
              </a:rPr>
              <a:t>• Cumulative</a:t>
            </a:r>
          </a:p>
          <a:p>
            <a:pPr marL="0" indent="0" algn="just">
              <a:buNone/>
            </a:pPr>
            <a:r>
              <a:rPr lang="en-US" sz="2400">
                <a:solidFill>
                  <a:srgbClr val="1A1818"/>
                </a:solidFill>
                <a:cs typeface="Calibri"/>
              </a:rPr>
              <a:t>• Selective</a:t>
            </a:r>
          </a:p>
          <a:p>
            <a:endParaRPr lang="en-US" sz="2000">
              <a:solidFill>
                <a:srgbClr val="1A1818"/>
              </a:solidFill>
              <a:cs typeface="Calibri"/>
            </a:endParaRPr>
          </a:p>
        </p:txBody>
      </p:sp>
    </p:spTree>
    <p:extLst>
      <p:ext uri="{BB962C8B-B14F-4D97-AF65-F5344CB8AC3E}">
        <p14:creationId xmlns:p14="http://schemas.microsoft.com/office/powerpoint/2010/main" val="1573121842"/>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2A2BBB-6A5C-4F03-B2AD-77F0E64FE5DA}"/>
              </a:ext>
            </a:extLst>
          </p:cNvPr>
          <p:cNvSpPr>
            <a:spLocks noGrp="1"/>
          </p:cNvSpPr>
          <p:nvPr>
            <p:ph type="title"/>
          </p:nvPr>
        </p:nvSpPr>
        <p:spPr/>
        <p:txBody>
          <a:bodyPr/>
          <a:lstStyle/>
          <a:p>
            <a:r>
              <a:rPr lang="en-US" sz="3600">
                <a:cs typeface="Calibri"/>
              </a:rPr>
              <a:t>Remember Michael Young (2014)</a:t>
            </a:r>
            <a:endParaRPr lang="en-US" sz="3600"/>
          </a:p>
        </p:txBody>
      </p:sp>
      <p:sp>
        <p:nvSpPr>
          <p:cNvPr id="3" name="Content Placeholder 2">
            <a:extLst>
              <a:ext uri="{FF2B5EF4-FFF2-40B4-BE49-F238E27FC236}">
                <a16:creationId xmlns:a16="http://schemas.microsoft.com/office/drawing/2014/main" id="{E85DF237-020D-4C05-A4AC-17A8319E462E}"/>
              </a:ext>
            </a:extLst>
          </p:cNvPr>
          <p:cNvSpPr>
            <a:spLocks noGrp="1"/>
          </p:cNvSpPr>
          <p:nvPr>
            <p:ph idx="1"/>
          </p:nvPr>
        </p:nvSpPr>
        <p:spPr/>
        <p:txBody>
          <a:bodyPr anchor="t"/>
          <a:lstStyle/>
          <a:p>
            <a:pPr marL="228600">
              <a:buNone/>
            </a:pPr>
            <a:r>
              <a:rPr lang="en-US" sz="2000" b="1">
                <a:solidFill>
                  <a:srgbClr val="1A1818"/>
                </a:solidFill>
                <a:cs typeface="Calibri"/>
              </a:rPr>
              <a:t>Future 1</a:t>
            </a:r>
            <a:r>
              <a:rPr lang="en-US" sz="2000">
                <a:solidFill>
                  <a:srgbClr val="1A1818"/>
                </a:solidFill>
                <a:cs typeface="Calibri"/>
              </a:rPr>
              <a:t>:- Knowledge treated as largely given – established by tradition – route to higher education – one way ‘</a:t>
            </a:r>
            <a:r>
              <a:rPr lang="en-US" sz="2000" err="1">
                <a:solidFill>
                  <a:srgbClr val="1A1818"/>
                </a:solidFill>
                <a:cs typeface="Calibri"/>
              </a:rPr>
              <a:t>transmissionist</a:t>
            </a:r>
            <a:r>
              <a:rPr lang="en-US" sz="2000">
                <a:solidFill>
                  <a:srgbClr val="1A1818"/>
                </a:solidFill>
                <a:cs typeface="Calibri"/>
              </a:rPr>
              <a:t>' pedagogy, view of learning that expects compliance from pupils.</a:t>
            </a:r>
          </a:p>
          <a:p>
            <a:pPr marL="228600">
              <a:buNone/>
            </a:pPr>
            <a:r>
              <a:rPr lang="en-US" sz="2000" b="1">
                <a:solidFill>
                  <a:srgbClr val="1A1818"/>
                </a:solidFill>
                <a:cs typeface="Calibri"/>
              </a:rPr>
              <a:t>Future 2</a:t>
            </a:r>
            <a:r>
              <a:rPr lang="en-US" sz="2000">
                <a:solidFill>
                  <a:srgbClr val="1A1818"/>
                </a:solidFill>
                <a:cs typeface="Calibri"/>
              </a:rPr>
              <a:t>:- Social constructivism – social inclusion and widening participation. Celebrates the experience of pupils, rather than the idea that the purpose of schools is to introduce then to knowledge beyond their experience. </a:t>
            </a:r>
          </a:p>
          <a:p>
            <a:pPr marL="228600">
              <a:buNone/>
            </a:pPr>
            <a:r>
              <a:rPr lang="en-US" sz="2000" b="1">
                <a:solidFill>
                  <a:srgbClr val="1A1818"/>
                </a:solidFill>
                <a:cs typeface="Calibri"/>
              </a:rPr>
              <a:t>Future 3</a:t>
            </a:r>
            <a:r>
              <a:rPr lang="en-US" sz="2000">
                <a:solidFill>
                  <a:srgbClr val="1A1818"/>
                </a:solidFill>
                <a:cs typeface="Calibri"/>
              </a:rPr>
              <a:t>:-  Bound by epistemic rules of specialist communities. It’s a resource for teachers who seek to take their pupils beyond their experience in the most reliable ways.</a:t>
            </a:r>
          </a:p>
          <a:p>
            <a:pPr marL="228600">
              <a:buNone/>
            </a:pPr>
            <a:r>
              <a:rPr lang="en-US" sz="2000">
                <a:solidFill>
                  <a:srgbClr val="1A1818"/>
                </a:solidFill>
                <a:cs typeface="Calibri"/>
              </a:rPr>
              <a:t>Link between concepts, content and activities is key in that it balances:-</a:t>
            </a:r>
          </a:p>
          <a:p>
            <a:pPr marL="575310">
              <a:buNone/>
            </a:pPr>
            <a:r>
              <a:rPr lang="en-US" sz="2000" err="1">
                <a:solidFill>
                  <a:srgbClr val="1A1818"/>
                </a:solidFill>
                <a:cs typeface="Calibri"/>
              </a:rPr>
              <a:t>i</a:t>
            </a:r>
            <a:r>
              <a:rPr lang="en-US" sz="2000">
                <a:solidFill>
                  <a:srgbClr val="1A1818"/>
                </a:solidFill>
                <a:cs typeface="Calibri"/>
              </a:rPr>
              <a:t>) Stability of subject concepts (</a:t>
            </a:r>
            <a:r>
              <a:rPr lang="en-US" sz="2000" err="1">
                <a:solidFill>
                  <a:srgbClr val="1A1818"/>
                </a:solidFill>
                <a:cs typeface="Calibri"/>
              </a:rPr>
              <a:t>overemphasised</a:t>
            </a:r>
            <a:r>
              <a:rPr lang="en-US" sz="2000">
                <a:solidFill>
                  <a:srgbClr val="1A1818"/>
                </a:solidFill>
                <a:cs typeface="Calibri"/>
              </a:rPr>
              <a:t> in F1, </a:t>
            </a:r>
            <a:r>
              <a:rPr lang="en-US" sz="2000" err="1">
                <a:solidFill>
                  <a:srgbClr val="1A1818"/>
                </a:solidFill>
                <a:cs typeface="Calibri"/>
              </a:rPr>
              <a:t>underemphasised</a:t>
            </a:r>
            <a:r>
              <a:rPr lang="en-US" sz="2000">
                <a:solidFill>
                  <a:srgbClr val="1A1818"/>
                </a:solidFill>
                <a:cs typeface="Calibri"/>
              </a:rPr>
              <a:t> in F2)</a:t>
            </a:r>
          </a:p>
          <a:p>
            <a:pPr marL="575310">
              <a:buNone/>
            </a:pPr>
            <a:r>
              <a:rPr lang="en-US" sz="2000">
                <a:solidFill>
                  <a:srgbClr val="1A1818"/>
                </a:solidFill>
                <a:cs typeface="Calibri"/>
              </a:rPr>
              <a:t>ii) Changes in content (</a:t>
            </a:r>
            <a:r>
              <a:rPr lang="en-US" sz="2000" err="1">
                <a:solidFill>
                  <a:srgbClr val="1A1818"/>
                </a:solidFill>
                <a:cs typeface="Calibri"/>
              </a:rPr>
              <a:t>underemphasised</a:t>
            </a:r>
            <a:r>
              <a:rPr lang="en-US" sz="2000">
                <a:solidFill>
                  <a:srgbClr val="1A1818"/>
                </a:solidFill>
                <a:cs typeface="Calibri"/>
              </a:rPr>
              <a:t> in F2)</a:t>
            </a:r>
          </a:p>
          <a:p>
            <a:pPr marL="575310">
              <a:buNone/>
            </a:pPr>
            <a:r>
              <a:rPr lang="en-US" sz="2000">
                <a:solidFill>
                  <a:srgbClr val="1A1818"/>
                </a:solidFill>
                <a:cs typeface="Calibri"/>
              </a:rPr>
              <a:t>iii) Activities involved in learning (</a:t>
            </a:r>
            <a:r>
              <a:rPr lang="en-US" sz="2000" err="1">
                <a:solidFill>
                  <a:srgbClr val="1A1818"/>
                </a:solidFill>
                <a:cs typeface="Calibri"/>
              </a:rPr>
              <a:t>overemphasised</a:t>
            </a:r>
            <a:r>
              <a:rPr lang="en-US" sz="2000">
                <a:solidFill>
                  <a:srgbClr val="1A1818"/>
                </a:solidFill>
                <a:cs typeface="Calibri"/>
              </a:rPr>
              <a:t> in F2)</a:t>
            </a:r>
          </a:p>
          <a:p>
            <a:pPr marL="0">
              <a:buNone/>
            </a:pPr>
            <a:r>
              <a:rPr lang="en-US" sz="2000">
                <a:solidFill>
                  <a:srgbClr val="1A1818"/>
                </a:solidFill>
                <a:cs typeface="Calibri"/>
              </a:rPr>
              <a:t>Specified as being about ‘</a:t>
            </a:r>
            <a:r>
              <a:rPr lang="en-US" sz="2000" i="1">
                <a:solidFill>
                  <a:srgbClr val="1A1818"/>
                </a:solidFill>
                <a:cs typeface="Calibri"/>
              </a:rPr>
              <a:t>Powerful Knowledge</a:t>
            </a:r>
            <a:r>
              <a:rPr lang="en-US" sz="2000">
                <a:solidFill>
                  <a:srgbClr val="1A1818"/>
                </a:solidFill>
                <a:cs typeface="Calibri"/>
              </a:rPr>
              <a:t>’</a:t>
            </a:r>
          </a:p>
          <a:p>
            <a:pPr marL="0" indent="0">
              <a:buNone/>
            </a:pPr>
            <a:endParaRPr lang="en-US" sz="2000">
              <a:cs typeface="Calibri"/>
            </a:endParaRPr>
          </a:p>
        </p:txBody>
      </p:sp>
    </p:spTree>
    <p:extLst>
      <p:ext uri="{BB962C8B-B14F-4D97-AF65-F5344CB8AC3E}">
        <p14:creationId xmlns:p14="http://schemas.microsoft.com/office/powerpoint/2010/main" val="3092033592"/>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41A120-B7FD-438D-B29F-93A5BFD14160}"/>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074D47BF-3CFF-4D3E-A377-267323FA9A4E}"/>
              </a:ext>
            </a:extLst>
          </p:cNvPr>
          <p:cNvSpPr>
            <a:spLocks noGrp="1"/>
          </p:cNvSpPr>
          <p:nvPr>
            <p:ph idx="1"/>
          </p:nvPr>
        </p:nvSpPr>
        <p:spPr/>
        <p:txBody>
          <a:bodyPr anchor="t"/>
          <a:lstStyle/>
          <a:p>
            <a:pPr marL="0" indent="0">
              <a:buNone/>
            </a:pPr>
            <a:r>
              <a:rPr lang="en-US" sz="2400">
                <a:solidFill>
                  <a:srgbClr val="1A1818"/>
                </a:solidFill>
                <a:cs typeface="Calibri"/>
              </a:rPr>
              <a:t>• In his book Knowledge and the Future School (Curriculum and Social Justice) Michael Young defines knowledge as powerful </a:t>
            </a:r>
            <a:r>
              <a:rPr lang="en-US" sz="2400" b="1" i="1">
                <a:solidFill>
                  <a:srgbClr val="1A1818"/>
                </a:solidFill>
                <a:cs typeface="Calibri"/>
              </a:rPr>
              <a:t>’if it predicts, if it explains, if it enables you to envisage alternatives</a:t>
            </a:r>
            <a:r>
              <a:rPr lang="en-US" sz="2400" b="1">
                <a:solidFill>
                  <a:srgbClr val="1A1818"/>
                </a:solidFill>
                <a:cs typeface="Calibri"/>
              </a:rPr>
              <a:t>’</a:t>
            </a:r>
            <a:r>
              <a:rPr lang="en-US" sz="2400">
                <a:solidFill>
                  <a:srgbClr val="1A1818"/>
                </a:solidFill>
                <a:cs typeface="Calibri"/>
              </a:rPr>
              <a:t> (Young 2014)</a:t>
            </a:r>
            <a:endParaRPr lang="en-US" sz="2400">
              <a:cs typeface="Calibri"/>
            </a:endParaRPr>
          </a:p>
          <a:p>
            <a:pPr marL="0" indent="0">
              <a:buNone/>
            </a:pPr>
            <a:endParaRPr lang="en-US" sz="2400">
              <a:solidFill>
                <a:srgbClr val="1A1818"/>
              </a:solidFill>
              <a:cs typeface="Calibri"/>
            </a:endParaRPr>
          </a:p>
          <a:p>
            <a:pPr marL="0" indent="0">
              <a:buNone/>
            </a:pPr>
            <a:r>
              <a:rPr lang="en-US" sz="2400">
                <a:solidFill>
                  <a:srgbClr val="1A1818"/>
                </a:solidFill>
                <a:cs typeface="Calibri"/>
              </a:rPr>
              <a:t>• It is distinct from the ‘common-sense’ knowledge we acquire through our everyday experience</a:t>
            </a:r>
            <a:endParaRPr lang="en-US"/>
          </a:p>
          <a:p>
            <a:pPr marL="0" indent="0">
              <a:buNone/>
            </a:pPr>
            <a:endParaRPr lang="en-US" sz="2400">
              <a:solidFill>
                <a:srgbClr val="1A1818"/>
              </a:solidFill>
              <a:cs typeface="Calibri"/>
            </a:endParaRPr>
          </a:p>
          <a:p>
            <a:pPr marL="0" indent="0">
              <a:buNone/>
            </a:pPr>
            <a:r>
              <a:rPr lang="en-US" sz="2400">
                <a:solidFill>
                  <a:srgbClr val="1A1818"/>
                </a:solidFill>
                <a:cs typeface="Calibri"/>
              </a:rPr>
              <a:t>• It is </a:t>
            </a:r>
            <a:r>
              <a:rPr lang="en-US" sz="2400" b="1">
                <a:solidFill>
                  <a:srgbClr val="1A1818"/>
                </a:solidFill>
                <a:cs typeface="Calibri"/>
              </a:rPr>
              <a:t>systemic</a:t>
            </a:r>
            <a:r>
              <a:rPr lang="en-US" sz="2400">
                <a:solidFill>
                  <a:srgbClr val="1A1818"/>
                </a:solidFill>
                <a:cs typeface="Calibri"/>
              </a:rPr>
              <a:t> – Its concepts are systematically related to each other in groups that we refer to as subjects or disciplines</a:t>
            </a:r>
            <a:endParaRPr lang="en-US"/>
          </a:p>
          <a:p>
            <a:pPr marL="0" indent="0">
              <a:buNone/>
            </a:pPr>
            <a:endParaRPr lang="en-US" sz="2400">
              <a:solidFill>
                <a:srgbClr val="1A1818"/>
              </a:solidFill>
              <a:cs typeface="Calibri"/>
            </a:endParaRPr>
          </a:p>
          <a:p>
            <a:pPr marL="0" indent="0">
              <a:buNone/>
            </a:pPr>
            <a:r>
              <a:rPr lang="en-US" sz="2400">
                <a:solidFill>
                  <a:srgbClr val="1A1818"/>
                </a:solidFill>
                <a:cs typeface="Calibri"/>
              </a:rPr>
              <a:t>• It is </a:t>
            </a:r>
            <a:r>
              <a:rPr lang="en-US" sz="2400" b="1" err="1">
                <a:solidFill>
                  <a:srgbClr val="1A1818"/>
                </a:solidFill>
                <a:cs typeface="Calibri"/>
              </a:rPr>
              <a:t>specialised</a:t>
            </a:r>
            <a:r>
              <a:rPr lang="en-US" sz="2400">
                <a:solidFill>
                  <a:srgbClr val="1A1818"/>
                </a:solidFill>
                <a:cs typeface="Calibri"/>
              </a:rPr>
              <a:t> – developed by clearly distinguishable groups</a:t>
            </a:r>
            <a:endParaRPr lang="en-US"/>
          </a:p>
          <a:p>
            <a:endParaRPr lang="en-US">
              <a:cs typeface="Calibri"/>
            </a:endParaRPr>
          </a:p>
        </p:txBody>
      </p:sp>
    </p:spTree>
    <p:extLst>
      <p:ext uri="{BB962C8B-B14F-4D97-AF65-F5344CB8AC3E}">
        <p14:creationId xmlns:p14="http://schemas.microsoft.com/office/powerpoint/2010/main" val="2788668375"/>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5D8DCE-F555-4F43-8CEA-7947D5298393}"/>
              </a:ext>
            </a:extLst>
          </p:cNvPr>
          <p:cNvSpPr>
            <a:spLocks noGrp="1"/>
          </p:cNvSpPr>
          <p:nvPr>
            <p:ph type="title"/>
          </p:nvPr>
        </p:nvSpPr>
        <p:spPr/>
        <p:txBody>
          <a:bodyPr/>
          <a:lstStyle/>
          <a:p>
            <a:r>
              <a:rPr lang="en-US">
                <a:cs typeface="Calibri"/>
              </a:rPr>
              <a:t>and finally... Dylan Wiliam (knowledge-rich curriculum)</a:t>
            </a:r>
            <a:endParaRPr lang="en-US"/>
          </a:p>
        </p:txBody>
      </p:sp>
      <p:pic>
        <p:nvPicPr>
          <p:cNvPr id="4" name="Picture 4">
            <a:hlinkClick r:id="" action="ppaction://media"/>
            <a:extLst>
              <a:ext uri="{FF2B5EF4-FFF2-40B4-BE49-F238E27FC236}">
                <a16:creationId xmlns:a16="http://schemas.microsoft.com/office/drawing/2014/main" id="{DD4FEA4C-5E9C-4D5D-A134-D0FFFFEBD8E7}"/>
              </a:ext>
            </a:extLst>
          </p:cNvPr>
          <p:cNvPicPr>
            <a:picLocks noGrp="1" noRot="1" noChangeAspect="1"/>
          </p:cNvPicPr>
          <p:nvPr>
            <p:ph idx="1"/>
            <a:videoFile r:link="rId1"/>
          </p:nvPr>
        </p:nvPicPr>
        <p:blipFill>
          <a:blip r:embed="rId3"/>
          <a:stretch>
            <a:fillRect/>
          </a:stretch>
        </p:blipFill>
        <p:spPr>
          <a:xfrm>
            <a:off x="704491" y="1158891"/>
            <a:ext cx="8080075" cy="5355565"/>
          </a:xfrm>
          <a:prstGeom prst="rect">
            <a:avLst/>
          </a:prstGeom>
        </p:spPr>
      </p:pic>
    </p:spTree>
    <p:extLst>
      <p:ext uri="{BB962C8B-B14F-4D97-AF65-F5344CB8AC3E}">
        <p14:creationId xmlns:p14="http://schemas.microsoft.com/office/powerpoint/2010/main" val="375527846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Classic 2">
      <a:maj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Custom Design">
  <a:themeElements>
    <a:clrScheme name="Custom 2">
      <a:dk1>
        <a:srgbClr val="64B546"/>
      </a:dk1>
      <a:lt1>
        <a:sysClr val="window" lastClr="FFFFFF"/>
      </a:lt1>
      <a:dk2>
        <a:srgbClr val="1A1818"/>
      </a:dk2>
      <a:lt2>
        <a:srgbClr val="EEECE1"/>
      </a:lt2>
      <a:accent1>
        <a:srgbClr val="007F40"/>
      </a:accent1>
      <a:accent2>
        <a:srgbClr val="E00053"/>
      </a:accent2>
      <a:accent3>
        <a:srgbClr val="FBB500"/>
      </a:accent3>
      <a:accent4>
        <a:srgbClr val="64B546"/>
      </a:accent4>
      <a:accent5>
        <a:srgbClr val="C56383"/>
      </a:accent5>
      <a:accent6>
        <a:srgbClr val="FDF18B"/>
      </a:accent6>
      <a:hlink>
        <a:srgbClr val="E00053"/>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1_Custom Design">
  <a:themeElements>
    <a:clrScheme name="Custom 2">
      <a:dk1>
        <a:srgbClr val="64B546"/>
      </a:dk1>
      <a:lt1>
        <a:sysClr val="window" lastClr="FFFFFF"/>
      </a:lt1>
      <a:dk2>
        <a:srgbClr val="1A1818"/>
      </a:dk2>
      <a:lt2>
        <a:srgbClr val="EEECE1"/>
      </a:lt2>
      <a:accent1>
        <a:srgbClr val="007F40"/>
      </a:accent1>
      <a:accent2>
        <a:srgbClr val="E00053"/>
      </a:accent2>
      <a:accent3>
        <a:srgbClr val="FBB500"/>
      </a:accent3>
      <a:accent4>
        <a:srgbClr val="64B546"/>
      </a:accent4>
      <a:accent5>
        <a:srgbClr val="C56383"/>
      </a:accent5>
      <a:accent6>
        <a:srgbClr val="FDF18B"/>
      </a:accent6>
      <a:hlink>
        <a:srgbClr val="E00053"/>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EEC19EA20C0F9B4FA868ACD3FF698817" ma:contentTypeVersion="3" ma:contentTypeDescription="Create a new document." ma:contentTypeScope="" ma:versionID="e3c2343b091b7bf12197705bb7785f69">
  <xsd:schema xmlns:xsd="http://www.w3.org/2001/XMLSchema" xmlns:xs="http://www.w3.org/2001/XMLSchema" xmlns:p="http://schemas.microsoft.com/office/2006/metadata/properties" xmlns:ns2="678e83f9-efd1-41e5-af60-bba8f56bda52" targetNamespace="http://schemas.microsoft.com/office/2006/metadata/properties" ma:root="true" ma:fieldsID="38d7b29821fa9e1b429e39116bc8aa55" ns2:_="">
    <xsd:import namespace="678e83f9-efd1-41e5-af60-bba8f56bda52"/>
    <xsd:element name="properties">
      <xsd:complexType>
        <xsd:sequence>
          <xsd:element name="documentManagement">
            <xsd:complexType>
              <xsd:all>
                <xsd:element ref="ns2:SharedWithUsers" minOccurs="0"/>
                <xsd:element ref="ns2:SharingHintHash"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78e83f9-efd1-41e5-af60-bba8f56bda52"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ingHintHash" ma:index="9" nillable="true" ma:displayName="Sharing Hint Hash" ma:internalName="SharingHintHash" ma:readOnly="true">
      <xsd:simpleType>
        <xsd:restriction base="dms:Text"/>
      </xsd:simpleType>
    </xsd:element>
    <xsd:element name="SharedWithDetails" ma:index="10"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6601142-847B-4940-9B03-FF7250B3DE6A}">
  <ds:schemaRefs>
    <ds:schemaRef ds:uri="http://schemas.microsoft.com/office/2006/metadata/properties"/>
    <ds:schemaRef ds:uri="http://schemas.microsoft.com/office/infopath/2007/PartnerControls"/>
  </ds:schemaRefs>
</ds:datastoreItem>
</file>

<file path=customXml/itemProps2.xml><?xml version="1.0" encoding="utf-8"?>
<ds:datastoreItem xmlns:ds="http://schemas.openxmlformats.org/officeDocument/2006/customXml" ds:itemID="{497970E7-4E34-4C51-9F7B-017CC0DB950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678e83f9-efd1-41e5-af60-bba8f56bda52"/>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53310999-E977-4461-A44C-D2038BDE7684}">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1</TotalTime>
  <Words>3255</Words>
  <Application>Microsoft Office PowerPoint</Application>
  <PresentationFormat>On-screen Show (4:3)</PresentationFormat>
  <Paragraphs>352</Paragraphs>
  <Slides>47</Slides>
  <Notes>41</Notes>
  <HiddenSlides>0</HiddenSlides>
  <MMClips>1</MMClips>
  <ScaleCrop>false</ScaleCrop>
  <HeadingPairs>
    <vt:vector size="6" baseType="variant">
      <vt:variant>
        <vt:lpstr>Fonts Used</vt:lpstr>
      </vt:variant>
      <vt:variant>
        <vt:i4>4</vt:i4>
      </vt:variant>
      <vt:variant>
        <vt:lpstr>Theme</vt:lpstr>
      </vt:variant>
      <vt:variant>
        <vt:i4>3</vt:i4>
      </vt:variant>
      <vt:variant>
        <vt:lpstr>Slide Titles</vt:lpstr>
      </vt:variant>
      <vt:variant>
        <vt:i4>47</vt:i4>
      </vt:variant>
    </vt:vector>
  </HeadingPairs>
  <TitlesOfParts>
    <vt:vector size="54" baseType="lpstr">
      <vt:lpstr>Arial</vt:lpstr>
      <vt:lpstr>Calibri</vt:lpstr>
      <vt:lpstr>GillSans</vt:lpstr>
      <vt:lpstr>Wingdings</vt:lpstr>
      <vt:lpstr>Office Theme</vt:lpstr>
      <vt:lpstr>Custom Design</vt:lpstr>
      <vt:lpstr>1_Custom Design</vt:lpstr>
      <vt:lpstr>Level 7 PG Cert Teaching &amp; Learning “Successful Futures”</vt:lpstr>
      <vt:lpstr>Welcome back……</vt:lpstr>
      <vt:lpstr>Reflections of Module 1</vt:lpstr>
      <vt:lpstr>PowerPoint Presentation</vt:lpstr>
      <vt:lpstr>PowerPoint Presentation</vt:lpstr>
      <vt:lpstr>Module 2 Outline</vt:lpstr>
      <vt:lpstr>Pedagogy V Curriculum</vt:lpstr>
      <vt:lpstr>Pedagogy V Curriculum</vt:lpstr>
      <vt:lpstr>Pedagogy </vt:lpstr>
      <vt:lpstr>PowerPoint Presentation</vt:lpstr>
      <vt:lpstr>What is pedagogy?</vt:lpstr>
      <vt:lpstr>What is Pedagogy? </vt:lpstr>
      <vt:lpstr>What is Pedagogy? </vt:lpstr>
      <vt:lpstr>Is Pedagogy part of Curriculum? </vt:lpstr>
      <vt:lpstr>What does Successful Futures say about Pedagogy?</vt:lpstr>
      <vt:lpstr>PowerPoint Presentation</vt:lpstr>
      <vt:lpstr>What does Successful Futures say?</vt:lpstr>
      <vt:lpstr>12 pedagogical principles</vt:lpstr>
      <vt:lpstr>PowerPoint Presentation</vt:lpstr>
      <vt:lpstr>What does Successful Futures say about pedagogy? </vt:lpstr>
      <vt:lpstr>PowerPoint Presentation</vt:lpstr>
      <vt:lpstr>PowerPoint Presentation</vt:lpstr>
      <vt:lpstr>What does successful Futures say about Pedagogy? </vt:lpstr>
      <vt:lpstr>What does Successful Futures say about Pedagogy?</vt:lpstr>
      <vt:lpstr>PowerPoint Presentation</vt:lpstr>
      <vt:lpstr>How is your personal Pedagogy informed? </vt:lpstr>
      <vt:lpstr>Does your school have a pedagogical ethos? </vt:lpstr>
      <vt:lpstr>National Approcah to Professional Learning </vt:lpstr>
      <vt:lpstr>The Professional Learning Model. </vt:lpstr>
      <vt:lpstr>Critique of the 12 pedagogical principles</vt:lpstr>
      <vt:lpstr>Should we challenge Donaldson’s thinking and research?</vt:lpstr>
      <vt:lpstr>What does other research say about Pedagogy? </vt:lpstr>
      <vt:lpstr>What does other research say about Pedagogy? </vt:lpstr>
      <vt:lpstr>What does Hattie's research suggest?</vt:lpstr>
      <vt:lpstr>Furlong’s PD recommendations…</vt:lpstr>
      <vt:lpstr>How do the 12 Pedagogical principles compare to the Professional Standards? </vt:lpstr>
      <vt:lpstr>So what do we make of Chapter 5?</vt:lpstr>
      <vt:lpstr>Assignment Brief</vt:lpstr>
      <vt:lpstr>Learning Visits: Your responsibility…</vt:lpstr>
      <vt:lpstr>Learning Visit focus</vt:lpstr>
      <vt:lpstr>Gap Task, to be completed by ……..</vt:lpstr>
      <vt:lpstr>Why Knowledge Matters (Hirsch, 2016)</vt:lpstr>
      <vt:lpstr>PowerPoint Presentation</vt:lpstr>
      <vt:lpstr>PowerPoint Presentation</vt:lpstr>
      <vt:lpstr>Remember Michael Young (2014)</vt:lpstr>
      <vt:lpstr>PowerPoint Presentation</vt:lpstr>
      <vt:lpstr>and finally... Dylan Wiliam (knowledge-rich curriculum)</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chris carpenter</dc:creator>
  <cp:lastModifiedBy>Nicky Hagendyk</cp:lastModifiedBy>
  <cp:revision>1</cp:revision>
  <dcterms:modified xsi:type="dcterms:W3CDTF">2019-11-08T10:51:53Z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0x010100EEC19EA20C0F9B4FA868ACD3FF698817</vt:lpwstr>
  </property>
</Properties>
</file>