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E0E900-DAEF-4AFF-A0B9-FE37DABEF043}" v="544" dt="2023-07-20T17:40:51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605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5806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473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398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75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373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351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8423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093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779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9214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7/20/2023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007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2F4AD318-2FB6-4C6E-931E-58E404FA1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1A118E35-1CBF-4863-8497-F4DF1A166D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582" y="752748"/>
            <a:ext cx="1001483" cy="4744251"/>
          </a:xfrm>
          <a:custGeom>
            <a:avLst/>
            <a:gdLst>
              <a:gd name="connsiteX0" fmla="*/ 0 w 1001483"/>
              <a:gd name="connsiteY0" fmla="*/ 0 h 4744251"/>
              <a:gd name="connsiteX1" fmla="*/ 1001483 w 1001483"/>
              <a:gd name="connsiteY1" fmla="*/ 0 h 4744251"/>
              <a:gd name="connsiteX2" fmla="*/ 0 w 1001483"/>
              <a:gd name="connsiteY2" fmla="*/ 4744251 h 47442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001483" h="4744251">
                <a:moveTo>
                  <a:pt x="0" y="0"/>
                </a:moveTo>
                <a:lnTo>
                  <a:pt x="1001483" y="0"/>
                </a:lnTo>
                <a:lnTo>
                  <a:pt x="0" y="474425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Freeform: Shape 11">
            <a:extLst>
              <a:ext uri="{FF2B5EF4-FFF2-40B4-BE49-F238E27FC236}">
                <a16:creationId xmlns:a16="http://schemas.microsoft.com/office/drawing/2014/main" id="{6E187274-5DC2-4BE0-AF99-925D6D973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87094" y="761999"/>
            <a:ext cx="4208489" cy="5334001"/>
          </a:xfrm>
          <a:custGeom>
            <a:avLst/>
            <a:gdLst>
              <a:gd name="connsiteX0" fmla="*/ 1015642 w 4208489"/>
              <a:gd name="connsiteY0" fmla="*/ 0 h 5334001"/>
              <a:gd name="connsiteX1" fmla="*/ 4208489 w 4208489"/>
              <a:gd name="connsiteY1" fmla="*/ 0 h 5334001"/>
              <a:gd name="connsiteX2" fmla="*/ 4208489 w 4208489"/>
              <a:gd name="connsiteY2" fmla="*/ 5334001 h 5334001"/>
              <a:gd name="connsiteX3" fmla="*/ 0 w 4208489"/>
              <a:gd name="connsiteY3" fmla="*/ 5334001 h 5334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08489" h="5334001">
                <a:moveTo>
                  <a:pt x="1015642" y="0"/>
                </a:moveTo>
                <a:lnTo>
                  <a:pt x="4208489" y="0"/>
                </a:lnTo>
                <a:lnTo>
                  <a:pt x="4208489" y="5334001"/>
                </a:lnTo>
                <a:lnTo>
                  <a:pt x="0" y="533400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9" y="1298448"/>
            <a:ext cx="7056444" cy="3255264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  <a:ea typeface="Calibri Light"/>
                <a:cs typeface="Calibri Light"/>
              </a:rPr>
              <a:t>Unit 3- Topic 2</a:t>
            </a:r>
            <a:br>
              <a:rPr lang="en-GB">
                <a:solidFill>
                  <a:schemeClr val="accent1"/>
                </a:solidFill>
                <a:ea typeface="Calibri Light"/>
                <a:cs typeface="Calibri Light"/>
              </a:rPr>
            </a:br>
            <a:r>
              <a:rPr lang="en-GB">
                <a:solidFill>
                  <a:schemeClr val="accent1"/>
                </a:solidFill>
                <a:ea typeface="Calibri Light"/>
                <a:cs typeface="Calibri Light"/>
              </a:rPr>
              <a:t>Funding your idea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28702" y="2934701"/>
            <a:ext cx="3496073" cy="2859347"/>
          </a:xfrm>
        </p:spPr>
        <p:txBody>
          <a:bodyPr vert="horz" lIns="91440" tIns="45720" rIns="91440" bIns="45720" rtlCol="0">
            <a:normAutofit/>
          </a:bodyPr>
          <a:lstStyle/>
          <a:p>
            <a:pPr marL="457200" indent="-457200" algn="r">
              <a:buAutoNum type="arabicPeriod"/>
            </a:pPr>
            <a:r>
              <a:rPr lang="en-GB" sz="2400" dirty="0">
                <a:solidFill>
                  <a:srgbClr val="FFFFFF"/>
                </a:solidFill>
                <a:ea typeface="Calibri"/>
                <a:cs typeface="Calibri"/>
              </a:rPr>
              <a:t>-Sources of funding</a:t>
            </a:r>
          </a:p>
          <a:p>
            <a:pPr marL="457200" indent="-457200" algn="r">
              <a:buAutoNum type="arabicPeriod"/>
            </a:pPr>
            <a:r>
              <a:rPr lang="en-GB" sz="2400" dirty="0">
                <a:solidFill>
                  <a:srgbClr val="FFFFFF"/>
                </a:solidFill>
                <a:ea typeface="Calibri"/>
                <a:cs typeface="Calibri"/>
              </a:rPr>
              <a:t>-Creating a crowdfunding campaign</a:t>
            </a:r>
          </a:p>
          <a:p>
            <a:pPr marL="457200" indent="-457200" algn="r">
              <a:buAutoNum type="arabicPeriod"/>
            </a:pPr>
            <a:r>
              <a:rPr lang="en-GB" sz="2400" dirty="0">
                <a:solidFill>
                  <a:srgbClr val="FFFFFF"/>
                </a:solidFill>
                <a:ea typeface="Calibri"/>
                <a:cs typeface="Calibri"/>
              </a:rPr>
              <a:t>-Understanding social enterprise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DCCCDCCF-DDE7-4FF9-BA8E-DFD3AC93A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 descr="Person holding a puzzle piece">
            <a:extLst>
              <a:ext uri="{FF2B5EF4-FFF2-40B4-BE49-F238E27FC236}">
                <a16:creationId xmlns:a16="http://schemas.microsoft.com/office/drawing/2014/main" id="{420C342F-CF02-C516-8BFD-0B104FE8EE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953" r="-1" b="-1"/>
          <a:stretch/>
        </p:blipFill>
        <p:spPr>
          <a:xfrm>
            <a:off x="20" y="1"/>
            <a:ext cx="12188932" cy="6858000"/>
          </a:xfrm>
          <a:prstGeom prst="rect">
            <a:avLst/>
          </a:prstGeom>
        </p:spPr>
      </p:pic>
      <p:sp>
        <p:nvSpPr>
          <p:cNvPr id="61" name="Rectangle 60">
            <a:extLst>
              <a:ext uri="{FF2B5EF4-FFF2-40B4-BE49-F238E27FC236}">
                <a16:creationId xmlns:a16="http://schemas.microsoft.com/office/drawing/2014/main" id="{C2352FE0-ACFA-479E-A574-CED1C035D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0BE8FA-AFCC-08F1-F6EA-896E9798A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pc="-100"/>
              <a:t> Sources of funding</a:t>
            </a:r>
          </a:p>
          <a:p>
            <a:endParaRPr lang="en-US" spc="-100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401F5979-1992-492E-ABBD-62EBC1016C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97130" y="754144"/>
            <a:ext cx="7865196" cy="533576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F434DE27-EB55-163B-61C4-6703A4AD3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51206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success of a business depends of how much support and assistance you have.</a:t>
            </a:r>
          </a:p>
          <a:p>
            <a:r>
              <a:rPr lang="en-US" dirty="0"/>
              <a:t>Traditionals </a:t>
            </a:r>
            <a:r>
              <a:rPr lang="en-US" dirty="0" err="1"/>
              <a:t>tipes</a:t>
            </a:r>
            <a:r>
              <a:rPr lang="en-US" dirty="0"/>
              <a:t> of funding are: Loans, Bootstrapping, Venture capital, Angel investors.</a:t>
            </a:r>
          </a:p>
          <a:p>
            <a:r>
              <a:rPr lang="en" dirty="0">
                <a:latin typeface="Corbel"/>
                <a:ea typeface="Calibri Light"/>
                <a:cs typeface="Calibri Light"/>
              </a:rPr>
              <a:t>For a startup to be successful, a good idea, even a revolutionary one, is needed, but that is not enough, and that idea must fold to some elementary business elements: supply and demand, market and possibility of growth.</a:t>
            </a:r>
            <a:endParaRPr lang="en-US">
              <a:latin typeface="Corbel"/>
              <a:ea typeface="Calibri Light"/>
              <a:cs typeface="Calibri Light"/>
            </a:endParaRPr>
          </a:p>
          <a:p>
            <a:endParaRPr lang="en-US" dirty="0"/>
          </a:p>
          <a:p>
            <a:pPr marL="0" indent="0">
              <a:buNone/>
            </a:pPr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377CB93F-A0E2-4BBE-B2FC-E93932C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57434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2F722C1F-6D0C-A90F-7D81-40B62491F1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250"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A133C1E-CB83-47F3-8F35-94C2A7C58E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3578EF-3209-B31B-805E-B3E8CB793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1283461"/>
          </a:xfrm>
        </p:spPr>
        <p:txBody>
          <a:bodyPr anchor="b">
            <a:normAutofit/>
          </a:bodyPr>
          <a:lstStyle/>
          <a:p>
            <a:r>
              <a:rPr lang="en-GB" sz="2400"/>
              <a:t> Creating Crowdfunding campaign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D58FD3-7029-F511-2E15-1FAD85F89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20" y="2407298"/>
            <a:ext cx="2947482" cy="3498980"/>
          </a:xfrm>
        </p:spPr>
        <p:txBody>
          <a:bodyPr anchor="t">
            <a:normAutofit/>
          </a:bodyPr>
          <a:lstStyle/>
          <a:p>
            <a:r>
              <a:rPr lang="en-GB" sz="1800" dirty="0">
                <a:solidFill>
                  <a:srgbClr val="FFFFFF"/>
                </a:solidFill>
              </a:rPr>
              <a:t>To do a correct crowdfunding is necessary to fallow  some important steps. Few examples are: Do your research, Set goals, Create marketing materials, Spread the word etc</a:t>
            </a:r>
          </a:p>
          <a:p>
            <a:r>
              <a:rPr lang="en-GB" sz="1800" dirty="0">
                <a:solidFill>
                  <a:srgbClr val="FFFFFF"/>
                </a:solidFill>
              </a:rPr>
              <a:t>Crowdfunding campaign is a way to raise funds usually </a:t>
            </a:r>
            <a:r>
              <a:rPr lang="en-GB" sz="1800" err="1">
                <a:solidFill>
                  <a:srgbClr val="FFFFFF"/>
                </a:solidFill>
              </a:rPr>
              <a:t>proccesed</a:t>
            </a:r>
            <a:r>
              <a:rPr lang="en-GB" sz="1800" dirty="0">
                <a:solidFill>
                  <a:srgbClr val="FFFFFF"/>
                </a:solidFill>
              </a:rPr>
              <a:t> by backers </a:t>
            </a:r>
            <a:r>
              <a:rPr lang="en-GB" sz="1800" dirty="0">
                <a:solidFill>
                  <a:srgbClr val="FFFFFF"/>
                </a:solidFill>
                <a:ea typeface="+mn-lt"/>
                <a:cs typeface="+mn-lt"/>
              </a:rPr>
              <a:t>through an online platform.</a:t>
            </a:r>
            <a:endParaRPr lang="en-GB" sz="1800" dirty="0">
              <a:solidFill>
                <a:srgbClr val="FFFFFF"/>
              </a:solidFill>
            </a:endParaRPr>
          </a:p>
          <a:p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89E943A-225D-44B1-B345-D7FDBA43C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66088429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Frame</vt:lpstr>
      <vt:lpstr>Unit 3- Topic 2 Funding your idea</vt:lpstr>
      <vt:lpstr> Sources of funding </vt:lpstr>
      <vt:lpstr> Creating Crowdfunding campaign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190</cp:revision>
  <dcterms:created xsi:type="dcterms:W3CDTF">2023-07-20T16:53:58Z</dcterms:created>
  <dcterms:modified xsi:type="dcterms:W3CDTF">2023-07-20T19:56:27Z</dcterms:modified>
</cp:coreProperties>
</file>