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7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5" r:id="rId10"/>
    <p:sldId id="266" r:id="rId11"/>
    <p:sldId id="263" r:id="rId12"/>
    <p:sldId id="280" r:id="rId13"/>
    <p:sldId id="264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83" r:id="rId25"/>
    <p:sldId id="284" r:id="rId26"/>
    <p:sldId id="277" r:id="rId27"/>
    <p:sldId id="279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A261E3-9FE0-4DDD-B7C8-CF7B62A4C718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D39268-FAAA-485D-8DD2-5E888638A2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013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DBDFE-6082-4E3A-9BF3-A1CBAC2D2A75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C3CE7-A637-4FAD-83DA-4232D2B4A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559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DBDFE-6082-4E3A-9BF3-A1CBAC2D2A75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C3CE7-A637-4FAD-83DA-4232D2B4A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3506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DBDFE-6082-4E3A-9BF3-A1CBAC2D2A75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C3CE7-A637-4FAD-83DA-4232D2B4A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009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DBDFE-6082-4E3A-9BF3-A1CBAC2D2A75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C3CE7-A637-4FAD-83DA-4232D2B4A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4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DBDFE-6082-4E3A-9BF3-A1CBAC2D2A75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C3CE7-A637-4FAD-83DA-4232D2B4A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1626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DBDFE-6082-4E3A-9BF3-A1CBAC2D2A75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C3CE7-A637-4FAD-83DA-4232D2B4A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3617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DBDFE-6082-4E3A-9BF3-A1CBAC2D2A75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C3CE7-A637-4FAD-83DA-4232D2B4A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696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DBDFE-6082-4E3A-9BF3-A1CBAC2D2A75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C3CE7-A637-4FAD-83DA-4232D2B4A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597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DBDFE-6082-4E3A-9BF3-A1CBAC2D2A75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C3CE7-A637-4FAD-83DA-4232D2B4A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877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DBDFE-6082-4E3A-9BF3-A1CBAC2D2A75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C3CE7-A637-4FAD-83DA-4232D2B4A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78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DBDFE-6082-4E3A-9BF3-A1CBAC2D2A75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5C3CE7-A637-4FAD-83DA-4232D2B4A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39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CDBDFE-6082-4E3A-9BF3-A1CBAC2D2A75}" type="datetimeFigureOut">
              <a:rPr lang="en-GB" smtClean="0"/>
              <a:t>29/11/2016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5C3CE7-A637-4FAD-83DA-4232D2B4A4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257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WATLJl9fIAc&amp;list=RDWATLJl9fIAc#t=12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772400" cy="1470025"/>
          </a:xfrm>
        </p:spPr>
        <p:txBody>
          <a:bodyPr/>
          <a:lstStyle/>
          <a:p>
            <a:r>
              <a:rPr lang="en-GB" dirty="0" smtClean="0">
                <a:latin typeface="Kristen ITC" panose="03050502040202030202" pitchFamily="66" charset="0"/>
              </a:rPr>
              <a:t>From Data to Evidence</a:t>
            </a:r>
            <a:endParaRPr lang="en-GB" dirty="0">
              <a:latin typeface="Kristen ITC" panose="03050502040202030202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7624" y="3140968"/>
            <a:ext cx="6400800" cy="1752600"/>
          </a:xfrm>
        </p:spPr>
        <p:txBody>
          <a:bodyPr>
            <a:normAutofit/>
          </a:bodyPr>
          <a:lstStyle/>
          <a:p>
            <a:r>
              <a:rPr lang="en-GB" sz="5400" dirty="0" smtClean="0">
                <a:solidFill>
                  <a:schemeClr val="tx1"/>
                </a:solidFill>
              </a:rPr>
              <a:t>So….. What’s the point of it all?</a:t>
            </a:r>
            <a:endParaRPr lang="en-GB" sz="5400" dirty="0">
              <a:solidFill>
                <a:schemeClr val="tx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3488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764704"/>
            <a:ext cx="7772400" cy="1470025"/>
          </a:xfrm>
        </p:spPr>
        <p:txBody>
          <a:bodyPr>
            <a:noAutofit/>
          </a:bodyPr>
          <a:lstStyle/>
          <a:p>
            <a:r>
              <a:rPr lang="en-GB" sz="6600" dirty="0" smtClean="0">
                <a:latin typeface="Kristen ITC" panose="03050502040202030202" pitchFamily="66" charset="0"/>
              </a:rPr>
              <a:t>Portmead Primary</a:t>
            </a:r>
            <a:br>
              <a:rPr lang="en-GB" sz="6600" dirty="0" smtClean="0">
                <a:latin typeface="Kristen ITC" panose="03050502040202030202" pitchFamily="66" charset="0"/>
              </a:rPr>
            </a:br>
            <a:r>
              <a:rPr lang="en-GB" sz="6600" dirty="0" smtClean="0">
                <a:latin typeface="Kristen ITC" panose="03050502040202030202" pitchFamily="66" charset="0"/>
              </a:rPr>
              <a:t>Swansea</a:t>
            </a:r>
            <a:endParaRPr lang="en-GB" sz="6600" dirty="0">
              <a:latin typeface="Kristen ITC" panose="03050502040202030202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4" y="2564904"/>
            <a:ext cx="6400800" cy="3816424"/>
          </a:xfrm>
        </p:spPr>
        <p:txBody>
          <a:bodyPr>
            <a:normAutofit fontScale="92500" lnSpcReduction="20000"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FF0000"/>
                </a:solidFill>
              </a:rPr>
              <a:t>210FTE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FF0000"/>
                </a:solidFill>
              </a:rPr>
              <a:t>FS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FF0000"/>
                </a:solidFill>
              </a:rPr>
              <a:t>40-50% FSM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FF0000"/>
                </a:solidFill>
              </a:rPr>
              <a:t>50% SEN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FF0000"/>
                </a:solidFill>
              </a:rPr>
              <a:t>10-15% EAL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err="1" smtClean="0">
                <a:solidFill>
                  <a:srgbClr val="FF0000"/>
                </a:solidFill>
              </a:rPr>
              <a:t>Comm</a:t>
            </a:r>
            <a:r>
              <a:rPr lang="en-GB" dirty="0" smtClean="0">
                <a:solidFill>
                  <a:srgbClr val="FF0000"/>
                </a:solidFill>
              </a:rPr>
              <a:t> First area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rgbClr val="FF0000"/>
                </a:solidFill>
              </a:rPr>
              <a:t>Historically the worst attended primary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412776"/>
            <a:ext cx="1059679" cy="1529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866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>
                <a:latin typeface="Kristen ITC" panose="03050502040202030202" pitchFamily="66" charset="0"/>
              </a:rPr>
              <a:t>Bit of data for you…</a:t>
            </a:r>
            <a:endParaRPr lang="en-GB" sz="6000" dirty="0">
              <a:latin typeface="Kristen ITC" panose="03050502040202030202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Roughly 12957 days old</a:t>
            </a:r>
          </a:p>
          <a:p>
            <a:r>
              <a:rPr lang="en-GB" dirty="0" smtClean="0"/>
              <a:t>100% Non-FSM learner</a:t>
            </a:r>
          </a:p>
          <a:p>
            <a:r>
              <a:rPr lang="en-GB" dirty="0" smtClean="0"/>
              <a:t>0% EAL learner</a:t>
            </a:r>
          </a:p>
          <a:p>
            <a:r>
              <a:rPr lang="en-GB" dirty="0" smtClean="0"/>
              <a:t>0% SEN</a:t>
            </a:r>
          </a:p>
          <a:p>
            <a:r>
              <a:rPr lang="en-GB" dirty="0" smtClean="0"/>
              <a:t>100% B/G difference</a:t>
            </a:r>
          </a:p>
          <a:p>
            <a:r>
              <a:rPr lang="en-GB" dirty="0" smtClean="0"/>
              <a:t>90% attendance</a:t>
            </a:r>
          </a:p>
          <a:p>
            <a:r>
              <a:rPr lang="en-GB" dirty="0" smtClean="0"/>
              <a:t>85% CSI </a:t>
            </a:r>
          </a:p>
          <a:p>
            <a:r>
              <a:rPr lang="en-GB" dirty="0" smtClean="0"/>
              <a:t>88% FPI</a:t>
            </a:r>
          </a:p>
          <a:p>
            <a:r>
              <a:rPr lang="en-GB" dirty="0" smtClean="0"/>
              <a:t>0% MAT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3745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>
                <a:latin typeface="Kristen ITC" panose="03050502040202030202" pitchFamily="66" charset="0"/>
              </a:rPr>
              <a:t>TASK</a:t>
            </a:r>
            <a:endParaRPr lang="en-GB" sz="6000" dirty="0">
              <a:latin typeface="Kristen ITC" panose="03050502040202030202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5949280"/>
            <a:ext cx="3960440" cy="676672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What do they mean?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83568" y="2159287"/>
            <a:ext cx="3024336" cy="396044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 smtClean="0"/>
              <a:t>eFSM</a:t>
            </a:r>
            <a:endParaRPr lang="en-GB" dirty="0" smtClean="0"/>
          </a:p>
          <a:p>
            <a:r>
              <a:rPr lang="en-GB" dirty="0" smtClean="0"/>
              <a:t>Non-</a:t>
            </a:r>
            <a:r>
              <a:rPr lang="en-GB" dirty="0" err="1" smtClean="0"/>
              <a:t>eFSM</a:t>
            </a:r>
            <a:endParaRPr lang="en-GB" dirty="0" smtClean="0"/>
          </a:p>
          <a:p>
            <a:r>
              <a:rPr lang="en-GB" dirty="0" smtClean="0"/>
              <a:t>EAL</a:t>
            </a:r>
          </a:p>
          <a:p>
            <a:r>
              <a:rPr lang="en-GB" dirty="0" smtClean="0"/>
              <a:t>ALN</a:t>
            </a:r>
          </a:p>
          <a:p>
            <a:r>
              <a:rPr lang="en-GB" dirty="0" smtClean="0"/>
              <a:t>SEN</a:t>
            </a:r>
          </a:p>
          <a:p>
            <a:r>
              <a:rPr lang="en-GB" dirty="0" smtClean="0"/>
              <a:t>NRT</a:t>
            </a:r>
          </a:p>
          <a:p>
            <a:r>
              <a:rPr lang="en-GB" dirty="0" smtClean="0"/>
              <a:t>NNPT</a:t>
            </a:r>
          </a:p>
          <a:p>
            <a:r>
              <a:rPr lang="en-GB" dirty="0" smtClean="0"/>
              <a:t>NNRT</a:t>
            </a:r>
          </a:p>
          <a:p>
            <a:r>
              <a:rPr lang="en-GB" dirty="0" smtClean="0"/>
              <a:t>MAT</a:t>
            </a:r>
          </a:p>
          <a:p>
            <a:endParaRPr lang="en-GB" dirty="0" smtClean="0">
              <a:solidFill>
                <a:srgbClr val="FF0000"/>
              </a:solidFill>
            </a:endParaRPr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4788024" y="2159287"/>
            <a:ext cx="3024336" cy="396044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LAC</a:t>
            </a:r>
          </a:p>
          <a:p>
            <a:r>
              <a:rPr lang="en-GB" dirty="0" smtClean="0"/>
              <a:t>B/G difference</a:t>
            </a:r>
          </a:p>
          <a:p>
            <a:r>
              <a:rPr lang="en-GB" dirty="0" smtClean="0"/>
              <a:t>EOKS</a:t>
            </a:r>
          </a:p>
          <a:p>
            <a:r>
              <a:rPr lang="en-GB" dirty="0" smtClean="0"/>
              <a:t>FPI</a:t>
            </a:r>
          </a:p>
          <a:p>
            <a:r>
              <a:rPr lang="en-GB" dirty="0" smtClean="0"/>
              <a:t>CSI</a:t>
            </a:r>
          </a:p>
          <a:p>
            <a:r>
              <a:rPr lang="en-GB" dirty="0" smtClean="0"/>
              <a:t>PSD</a:t>
            </a:r>
          </a:p>
          <a:p>
            <a:r>
              <a:rPr lang="en-GB" dirty="0" smtClean="0"/>
              <a:t>LCE</a:t>
            </a:r>
          </a:p>
          <a:p>
            <a:r>
              <a:rPr lang="en-GB" dirty="0" smtClean="0"/>
              <a:t>LCW</a:t>
            </a:r>
          </a:p>
          <a:p>
            <a:r>
              <a:rPr lang="en-GB" dirty="0" smtClean="0"/>
              <a:t>MDT</a:t>
            </a:r>
          </a:p>
          <a:p>
            <a:endParaRPr lang="en-GB" dirty="0" smtClean="0">
              <a:solidFill>
                <a:srgbClr val="FF0000"/>
              </a:solidFill>
            </a:endParaRPr>
          </a:p>
          <a:p>
            <a:endParaRPr lang="en-GB" dirty="0" smtClean="0">
              <a:solidFill>
                <a:srgbClr val="FF0000"/>
              </a:solidFill>
            </a:endParaRP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835968" y="1565176"/>
            <a:ext cx="8229600" cy="67667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rgbClr val="FF0000"/>
                </a:solidFill>
              </a:rPr>
              <a:t>In your group – discuss the following abbreviations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4788024" y="6101680"/>
            <a:ext cx="3960440" cy="67667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>
                <a:solidFill>
                  <a:srgbClr val="FF0000"/>
                </a:solidFill>
              </a:rPr>
              <a:t>What data comes from it?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425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Kristen ITC" panose="03050502040202030202" pitchFamily="66" charset="0"/>
              </a:rPr>
              <a:t>I get bogged down by data!!!!</a:t>
            </a:r>
            <a:endParaRPr lang="en-GB" dirty="0">
              <a:latin typeface="Kristen ITC" panose="03050502040202030202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55576" y="2308230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https://www.youtube.com/watch?v=WATLJl9fIAc&amp;list=RDWATLJl9fIAc#t=12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348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B0F0"/>
                </a:solidFill>
                <a:latin typeface="Kristen ITC" panose="03050502040202030202" pitchFamily="66" charset="0"/>
              </a:rPr>
              <a:t>So, what’s it all about?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110872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5200" dirty="0" smtClean="0">
                <a:solidFill>
                  <a:srgbClr val="FF0000"/>
                </a:solidFill>
              </a:rPr>
              <a:t>I think it is simple </a:t>
            </a:r>
          </a:p>
          <a:p>
            <a:pPr marL="0" indent="0" algn="ctr">
              <a:buNone/>
            </a:pPr>
            <a:r>
              <a:rPr lang="en-GB" sz="2600" dirty="0" smtClean="0">
                <a:solidFill>
                  <a:srgbClr val="FF0000"/>
                </a:solidFill>
              </a:rPr>
              <a:t>(BUT, I’m not good at keeping it simple!!!)</a:t>
            </a:r>
            <a:endParaRPr lang="en-GB" sz="2600" dirty="0">
              <a:solidFill>
                <a:srgbClr val="FF0000"/>
              </a:solidFill>
            </a:endParaRPr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67544" y="3140968"/>
            <a:ext cx="8229600" cy="115212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indent="-914400">
              <a:buFont typeface="+mj-lt"/>
              <a:buAutoNum type="arabicPeriod"/>
            </a:pPr>
            <a:r>
              <a:rPr lang="en-GB" sz="5200" dirty="0" smtClean="0"/>
              <a:t>How good were they when they started? </a:t>
            </a:r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467544" y="4293096"/>
            <a:ext cx="8229600" cy="11521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400" dirty="0" smtClean="0"/>
              <a:t>2.     How </a:t>
            </a:r>
            <a:r>
              <a:rPr lang="en-GB" sz="4400" dirty="0"/>
              <a:t>good are they now</a:t>
            </a:r>
            <a:r>
              <a:rPr lang="en-GB" sz="4400" dirty="0" smtClean="0"/>
              <a:t>?</a:t>
            </a:r>
            <a:endParaRPr lang="en-GB" sz="4400" dirty="0"/>
          </a:p>
        </p:txBody>
      </p:sp>
      <p:sp>
        <p:nvSpPr>
          <p:cNvPr id="9" name="Rectangle 8"/>
          <p:cNvSpPr/>
          <p:nvPr/>
        </p:nvSpPr>
        <p:spPr>
          <a:xfrm>
            <a:off x="467544" y="5301208"/>
            <a:ext cx="772554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000" dirty="0" smtClean="0"/>
              <a:t>3.     How </a:t>
            </a:r>
            <a:r>
              <a:rPr lang="en-GB" sz="4000" dirty="0"/>
              <a:t>good were they when they left?</a:t>
            </a:r>
          </a:p>
        </p:txBody>
      </p:sp>
    </p:spTree>
    <p:extLst>
      <p:ext uri="{BB962C8B-B14F-4D97-AF65-F5344CB8AC3E}">
        <p14:creationId xmlns:p14="http://schemas.microsoft.com/office/powerpoint/2010/main" val="4180155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Kristen ITC" panose="03050502040202030202" pitchFamily="66" charset="0"/>
              </a:rPr>
              <a:t>Why is that important?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67667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11500" dirty="0" smtClean="0"/>
              <a:t>Task</a:t>
            </a:r>
            <a:endParaRPr lang="en-GB" sz="11500" dirty="0"/>
          </a:p>
        </p:txBody>
      </p:sp>
      <p:sp>
        <p:nvSpPr>
          <p:cNvPr id="5" name="TextBox 4"/>
          <p:cNvSpPr txBox="1"/>
          <p:nvPr/>
        </p:nvSpPr>
        <p:spPr>
          <a:xfrm>
            <a:off x="539552" y="3429000"/>
            <a:ext cx="7848872" cy="280076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u="sng" dirty="0" smtClean="0">
                <a:solidFill>
                  <a:srgbClr val="FF0000"/>
                </a:solidFill>
              </a:rPr>
              <a:t>Chat in your groups</a:t>
            </a:r>
          </a:p>
          <a:p>
            <a:pPr algn="ctr"/>
            <a:endParaRPr lang="en-GB" sz="4400" dirty="0" smtClean="0">
              <a:solidFill>
                <a:srgbClr val="FF0000"/>
              </a:solidFill>
            </a:endParaRPr>
          </a:p>
          <a:p>
            <a:pPr algn="ctr"/>
            <a:r>
              <a:rPr lang="en-GB" sz="4400" dirty="0" smtClean="0">
                <a:solidFill>
                  <a:srgbClr val="FF0000"/>
                </a:solidFill>
              </a:rPr>
              <a:t>Discuss WHY is it important to know those three things</a:t>
            </a:r>
            <a:endParaRPr lang="en-GB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3526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Kristen ITC" panose="03050502040202030202" pitchFamily="66" charset="0"/>
              </a:rPr>
              <a:t>Some suggestions</a:t>
            </a:r>
            <a:endParaRPr lang="en-GB" dirty="0">
              <a:latin typeface="Kristen ITC" panose="03050502040202030202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93063"/>
            <a:ext cx="3250704" cy="511256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200" b="1" u="sng" dirty="0" smtClean="0">
                <a:solidFill>
                  <a:srgbClr val="FF0000"/>
                </a:solidFill>
              </a:rPr>
              <a:t>At the start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Context to the learner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Starting point from which to judge progress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Platform from which to provide next steps to learning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Give us an ideas of ‘where’ they’ve come from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Tell us something about the learner in the context of other same-age learners</a:t>
            </a:r>
          </a:p>
          <a:p>
            <a:r>
              <a:rPr lang="en-GB" sz="1800" dirty="0" smtClean="0"/>
              <a:t>Gives us the chance to prove how good we are </a:t>
            </a:r>
            <a:r>
              <a:rPr lang="en-GB" sz="1800" dirty="0" smtClean="0">
                <a:solidFill>
                  <a:srgbClr val="FF0000"/>
                </a:solidFill>
              </a:rPr>
              <a:t>(ERW/ESTYN)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Allows us to do the best for each learner</a:t>
            </a:r>
            <a:endParaRPr lang="en-GB" sz="1800" dirty="0">
              <a:solidFill>
                <a:srgbClr val="FF0000"/>
              </a:solidFill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275856" y="1393063"/>
            <a:ext cx="2808312" cy="527629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200" b="1" u="sng" dirty="0" smtClean="0">
                <a:solidFill>
                  <a:srgbClr val="FF0000"/>
                </a:solidFill>
              </a:rPr>
              <a:t>Now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Are they getting better?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Are they getting worse?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What have we done and what worked well?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What can we do next?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Intervene?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Impact of teaching</a:t>
            </a:r>
          </a:p>
          <a:p>
            <a:r>
              <a:rPr lang="en-GB" sz="1800" dirty="0" smtClean="0"/>
              <a:t>Gives us the chance to prove how good we are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Compare quicker/slower progress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Engage the learner in their next steps</a:t>
            </a:r>
            <a:endParaRPr lang="en-GB" sz="1800" dirty="0">
              <a:solidFill>
                <a:srgbClr val="FF0000"/>
              </a:solidFill>
            </a:endParaRPr>
          </a:p>
          <a:p>
            <a:endParaRPr lang="en-GB" sz="1800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335688" y="1533422"/>
            <a:ext cx="2808312" cy="499192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2200" b="1" u="sng" dirty="0" smtClean="0">
                <a:solidFill>
                  <a:srgbClr val="FF0000"/>
                </a:solidFill>
              </a:rPr>
              <a:t>When they leave</a:t>
            </a:r>
          </a:p>
          <a:p>
            <a:r>
              <a:rPr lang="en-GB" sz="1800" dirty="0"/>
              <a:t>Gives us the chance to prove how good we are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Shows the progress they have made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Evaluate the impact of our teaching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Provides a platform for next steps (comp????)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Gives ERW/ESTYN opportunity to judge our effectiveness 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Gives us the chance to prove how good we are (ERW/ESTYN)</a:t>
            </a:r>
          </a:p>
          <a:p>
            <a:r>
              <a:rPr lang="en-GB" sz="1800" dirty="0" smtClean="0">
                <a:solidFill>
                  <a:srgbClr val="FF0000"/>
                </a:solidFill>
              </a:rPr>
              <a:t>Generates LOADS of DATA!!!</a:t>
            </a:r>
            <a:endParaRPr lang="en-GB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5421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Kristen ITC" panose="03050502040202030202" pitchFamily="66" charset="0"/>
              </a:rPr>
              <a:t>Yes sir but </a:t>
            </a:r>
            <a:r>
              <a:rPr lang="en-GB" u="sng" dirty="0" smtClean="0">
                <a:latin typeface="Kristen ITC" panose="03050502040202030202" pitchFamily="66" charset="0"/>
              </a:rPr>
              <a:t>SO WHAT</a:t>
            </a:r>
            <a:r>
              <a:rPr lang="en-GB" dirty="0" smtClean="0">
                <a:latin typeface="Kristen ITC" panose="03050502040202030202" pitchFamily="66" charset="0"/>
              </a:rPr>
              <a:t>!!!!!!!!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19944" y="1565176"/>
            <a:ext cx="7768480" cy="78370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6500" dirty="0" smtClean="0">
                <a:solidFill>
                  <a:srgbClr val="3366FF"/>
                </a:solidFill>
              </a:rPr>
              <a:t>From data to evidence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88190" y="2204864"/>
            <a:ext cx="7768480" cy="352839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600" b="1" u="sng" dirty="0" smtClean="0">
                <a:solidFill>
                  <a:srgbClr val="FF0000"/>
                </a:solidFill>
              </a:rPr>
              <a:t>Evidence</a:t>
            </a:r>
          </a:p>
          <a:p>
            <a:r>
              <a:rPr lang="en-GB" sz="2800" dirty="0" smtClean="0">
                <a:solidFill>
                  <a:srgbClr val="FF0000"/>
                </a:solidFill>
              </a:rPr>
              <a:t>We are NOT talking about learners’ books here (although you WILL use them to inform your data)</a:t>
            </a:r>
          </a:p>
          <a:p>
            <a:r>
              <a:rPr lang="en-GB" sz="2800" dirty="0" smtClean="0">
                <a:solidFill>
                  <a:srgbClr val="FF0000"/>
                </a:solidFill>
              </a:rPr>
              <a:t>Data MUST be used as a vehicle to self-evaluation</a:t>
            </a:r>
          </a:p>
          <a:p>
            <a:r>
              <a:rPr lang="en-GB" sz="2800" dirty="0" smtClean="0">
                <a:solidFill>
                  <a:srgbClr val="FF0000"/>
                </a:solidFill>
              </a:rPr>
              <a:t>Data is usually the result of a TEST or JUDGEMENT</a:t>
            </a:r>
          </a:p>
          <a:p>
            <a:r>
              <a:rPr lang="en-GB" sz="2800" dirty="0" smtClean="0">
                <a:solidFill>
                  <a:srgbClr val="FF0000"/>
                </a:solidFill>
              </a:rPr>
              <a:t>THE EVIDENCE CAN BE SEEN THROUGH THE </a:t>
            </a:r>
            <a:r>
              <a:rPr lang="en-GB" sz="4000" b="1" u="sng" dirty="0" smtClean="0">
                <a:solidFill>
                  <a:srgbClr val="FF0000"/>
                </a:solidFill>
              </a:rPr>
              <a:t>ACTIONS</a:t>
            </a:r>
            <a:r>
              <a:rPr lang="en-GB" sz="2800" dirty="0" smtClean="0">
                <a:solidFill>
                  <a:srgbClr val="FF0000"/>
                </a:solidFill>
              </a:rPr>
              <a:t> WE AS LEADERS TAKE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88190" y="5746964"/>
            <a:ext cx="7768480" cy="783704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7000" dirty="0" smtClean="0">
                <a:solidFill>
                  <a:schemeClr val="accent6">
                    <a:lumMod val="75000"/>
                  </a:schemeClr>
                </a:solidFill>
              </a:rPr>
              <a:t>WARNING: Unfortunately we judge the effectiveness of our actions using DATA!!!!!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1425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>
                <a:latin typeface="Kristen ITC" panose="03050502040202030202" pitchFamily="66" charset="0"/>
              </a:rPr>
              <a:t>Evidence = Actions</a:t>
            </a:r>
            <a:endParaRPr lang="en-GB" b="1" u="sng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755576" y="1556792"/>
            <a:ext cx="7776864" cy="4968552"/>
          </a:xfrm>
        </p:spPr>
        <p:txBody>
          <a:bodyPr>
            <a:normAutofit/>
          </a:bodyPr>
          <a:lstStyle/>
          <a:p>
            <a:r>
              <a:rPr lang="en-GB" sz="4800" dirty="0" smtClean="0"/>
              <a:t>DATA informs our self-evaluation (SER)</a:t>
            </a:r>
          </a:p>
          <a:p>
            <a:r>
              <a:rPr lang="en-GB" sz="4800" dirty="0" smtClean="0"/>
              <a:t>SER leads us to develop our school actions</a:t>
            </a:r>
          </a:p>
          <a:p>
            <a:r>
              <a:rPr lang="en-GB" sz="4800" dirty="0" smtClean="0"/>
              <a:t>School actions are formalised in our SIPs/SDPs</a:t>
            </a:r>
          </a:p>
          <a:p>
            <a:pPr marL="0" indent="0">
              <a:buNone/>
            </a:pPr>
            <a:endParaRPr lang="en-GB" sz="2800" b="1" dirty="0" smtClean="0">
              <a:solidFill>
                <a:srgbClr val="FF66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4086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66" y="1124744"/>
            <a:ext cx="11220782" cy="544679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187624" y="476672"/>
            <a:ext cx="6840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 smtClean="0"/>
              <a:t>What do actions look like?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488275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06" t="25595" r="15109" b="13889"/>
          <a:stretch/>
        </p:blipFill>
        <p:spPr bwMode="auto">
          <a:xfrm>
            <a:off x="116115" y="1628800"/>
            <a:ext cx="9027885" cy="4426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6734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484784"/>
            <a:ext cx="7198704" cy="144016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8000" dirty="0" smtClean="0">
                <a:solidFill>
                  <a:srgbClr val="FF0000"/>
                </a:solidFill>
              </a:rPr>
              <a:t>SMART</a:t>
            </a:r>
            <a:endParaRPr lang="en-GB" sz="8000" dirty="0">
              <a:solidFill>
                <a:srgbClr val="FF0000"/>
              </a:solidFill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type="title"/>
          </p:nvPr>
        </p:nvSpPr>
        <p:spPr>
          <a:xfrm>
            <a:off x="107504" y="404664"/>
            <a:ext cx="8229600" cy="1143000"/>
          </a:xfrm>
        </p:spPr>
        <p:txBody>
          <a:bodyPr>
            <a:noAutofit/>
          </a:bodyPr>
          <a:lstStyle/>
          <a:p>
            <a:r>
              <a:rPr lang="en-GB" sz="4800" b="1" u="sng" dirty="0" smtClean="0">
                <a:latin typeface="Kristen ITC" panose="03050502040202030202" pitchFamily="66" charset="0"/>
              </a:rPr>
              <a:t>Actions</a:t>
            </a:r>
            <a:endParaRPr lang="en-GB" sz="4800" b="1" u="sng" dirty="0"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283033" y="2852936"/>
            <a:ext cx="8568952" cy="3108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u="sng" dirty="0" smtClean="0">
                <a:solidFill>
                  <a:srgbClr val="FF6600"/>
                </a:solidFill>
              </a:rPr>
              <a:t>Key points for effective school improvement </a:t>
            </a:r>
            <a:r>
              <a:rPr lang="mr-IN" sz="2800" b="1" u="sng" dirty="0" smtClean="0">
                <a:solidFill>
                  <a:srgbClr val="FF6600"/>
                </a:solidFill>
              </a:rPr>
              <a:t>–</a:t>
            </a:r>
            <a:r>
              <a:rPr lang="en-US" sz="2800" b="1" u="sng" dirty="0" smtClean="0">
                <a:solidFill>
                  <a:srgbClr val="FF6600"/>
                </a:solidFill>
              </a:rPr>
              <a:t> </a:t>
            </a:r>
          </a:p>
          <a:p>
            <a:pPr marL="285750" indent="-285750">
              <a:buFont typeface="Arial"/>
              <a:buChar char="•"/>
            </a:pPr>
            <a:r>
              <a:rPr lang="en-US" sz="2800" dirty="0" smtClean="0"/>
              <a:t>Where possible use data as a starting point for actions</a:t>
            </a:r>
          </a:p>
          <a:p>
            <a:pPr marL="285750" indent="-285750">
              <a:buFont typeface="Arial"/>
              <a:buChar char="•"/>
            </a:pPr>
            <a:r>
              <a:rPr lang="en-US" sz="2800" dirty="0" smtClean="0"/>
              <a:t>Have data as success criteria for these actions</a:t>
            </a:r>
          </a:p>
          <a:p>
            <a:pPr marL="285750" indent="-285750">
              <a:buFont typeface="Arial"/>
              <a:buChar char="•"/>
            </a:pPr>
            <a:r>
              <a:rPr lang="en-US" sz="2800" dirty="0" smtClean="0"/>
              <a:t>Ensure that teachers take ownership of these actions by including them in their performance management</a:t>
            </a:r>
          </a:p>
          <a:p>
            <a:pPr marL="285750" indent="-285750">
              <a:buFont typeface="Arial"/>
              <a:buChar char="•"/>
            </a:pPr>
            <a:r>
              <a:rPr lang="en-US" sz="2800" dirty="0" smtClean="0"/>
              <a:t>Review the progress of these actions with a focus on improving the outcomes for learners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17283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>
                <a:latin typeface="Kristen ITC" panose="03050502040202030202" pitchFamily="66" charset="0"/>
              </a:rPr>
              <a:t>The Data itself</a:t>
            </a:r>
            <a:endParaRPr lang="en-GB" b="1" u="sng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7200" b="1" dirty="0" smtClean="0">
                <a:solidFill>
                  <a:srgbClr val="FF6600"/>
                </a:solidFill>
              </a:rPr>
              <a:t>Task</a:t>
            </a:r>
          </a:p>
          <a:p>
            <a:r>
              <a:rPr lang="en-US" sz="4000" dirty="0" smtClean="0"/>
              <a:t>In your groups discuss the various sources of data that schools can draw on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188167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Kristen ITC" panose="03050502040202030202" pitchFamily="66" charset="0"/>
              </a:rPr>
              <a:t>Trying to keep it simple</a:t>
            </a:r>
            <a:r>
              <a:rPr lang="mr-IN" dirty="0" smtClean="0">
                <a:latin typeface="Kristen ITC" panose="03050502040202030202" pitchFamily="66" charset="0"/>
              </a:rPr>
              <a:t>……</a:t>
            </a:r>
            <a:r>
              <a:rPr lang="en-GB" dirty="0" smtClean="0">
                <a:latin typeface="Kristen ITC" panose="03050502040202030202" pitchFamily="66" charset="0"/>
              </a:rPr>
              <a:t>.</a:t>
            </a:r>
            <a:endParaRPr lang="en-GB" dirty="0">
              <a:latin typeface="Kristen ITC" panose="03050502040202030202" pitchFamily="66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539552" y="1484784"/>
            <a:ext cx="8229600" cy="4525963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u="sng" dirty="0" smtClean="0">
                <a:solidFill>
                  <a:srgbClr val="FF6600"/>
                </a:solidFill>
              </a:rPr>
              <a:t>If I had a brand-new school with new children starting from scratch</a:t>
            </a:r>
          </a:p>
          <a:p>
            <a:r>
              <a:rPr lang="en-US" dirty="0" smtClean="0">
                <a:solidFill>
                  <a:srgbClr val="0000FF"/>
                </a:solidFill>
              </a:rPr>
              <a:t>FPP (baseline) from FS</a:t>
            </a:r>
          </a:p>
          <a:p>
            <a:r>
              <a:rPr lang="en-US" dirty="0" smtClean="0">
                <a:solidFill>
                  <a:srgbClr val="0000FF"/>
                </a:solidFill>
              </a:rPr>
              <a:t>Internal reading and spelling tests</a:t>
            </a:r>
          </a:p>
          <a:p>
            <a:r>
              <a:rPr lang="en-US" dirty="0" smtClean="0">
                <a:solidFill>
                  <a:srgbClr val="0000FF"/>
                </a:solidFill>
              </a:rPr>
              <a:t>National Tests</a:t>
            </a:r>
          </a:p>
          <a:p>
            <a:r>
              <a:rPr lang="en-US" dirty="0" smtClean="0">
                <a:solidFill>
                  <a:srgbClr val="0000FF"/>
                </a:solidFill>
              </a:rPr>
              <a:t>EOFP</a:t>
            </a:r>
          </a:p>
          <a:p>
            <a:r>
              <a:rPr lang="en-US" dirty="0" smtClean="0">
                <a:solidFill>
                  <a:srgbClr val="0000FF"/>
                </a:solidFill>
              </a:rPr>
              <a:t>EOKS2</a:t>
            </a:r>
          </a:p>
          <a:p>
            <a:r>
              <a:rPr lang="en-US" dirty="0" smtClean="0">
                <a:solidFill>
                  <a:srgbClr val="0000FF"/>
                </a:solidFill>
              </a:rPr>
              <a:t>Progress scores (INCERTS) </a:t>
            </a:r>
            <a:r>
              <a:rPr lang="en-GB" dirty="0" smtClean="0">
                <a:solidFill>
                  <a:srgbClr val="0000FF"/>
                </a:solidFill>
              </a:rPr>
              <a:t>First-hand evidence</a:t>
            </a:r>
          </a:p>
          <a:p>
            <a:r>
              <a:rPr lang="en-GB" dirty="0" smtClean="0">
                <a:solidFill>
                  <a:srgbClr val="0000FF"/>
                </a:solidFill>
              </a:rPr>
              <a:t>Teacher effectiveness data </a:t>
            </a:r>
            <a:r>
              <a:rPr lang="en-GB" dirty="0" smtClean="0">
                <a:solidFill>
                  <a:srgbClr val="FF0000"/>
                </a:solidFill>
              </a:rPr>
              <a:t>(outcomes or </a:t>
            </a:r>
            <a:r>
              <a:rPr lang="en-GB" dirty="0" err="1" smtClean="0">
                <a:solidFill>
                  <a:srgbClr val="FF0000"/>
                </a:solidFill>
              </a:rPr>
              <a:t>obs</a:t>
            </a:r>
            <a:r>
              <a:rPr lang="en-GB" dirty="0" smtClean="0">
                <a:solidFill>
                  <a:srgbClr val="FF0000"/>
                </a:solidFill>
              </a:rPr>
              <a:t>)</a:t>
            </a:r>
            <a:endParaRPr lang="en-US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dirty="0" smtClean="0">
              <a:solidFill>
                <a:srgbClr val="FF6600"/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492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0000FF"/>
                </a:solidFill>
              </a:rPr>
              <a:t>The key data sources</a:t>
            </a:r>
            <a:endParaRPr lang="en-US" b="1" dirty="0">
              <a:solidFill>
                <a:srgbClr val="0000FF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6000" dirty="0" smtClean="0"/>
              <a:t>FPP (baseline)</a:t>
            </a:r>
          </a:p>
          <a:p>
            <a:r>
              <a:rPr lang="en-US" sz="6000" dirty="0" smtClean="0"/>
              <a:t>EOKS</a:t>
            </a:r>
          </a:p>
          <a:p>
            <a:r>
              <a:rPr lang="en-US" sz="6000" dirty="0" smtClean="0"/>
              <a:t>National Test comparisons</a:t>
            </a:r>
          </a:p>
          <a:p>
            <a:r>
              <a:rPr lang="en-US" sz="6000" dirty="0" err="1" smtClean="0"/>
              <a:t>Judgements</a:t>
            </a:r>
            <a:r>
              <a:rPr lang="en-US" sz="6000" dirty="0" smtClean="0"/>
              <a:t> about progress</a:t>
            </a:r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7439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Kristen ITC" panose="03050502040202030202" pitchFamily="66" charset="0"/>
              </a:rPr>
              <a:t>Using EOKS data</a:t>
            </a:r>
            <a:endParaRPr lang="en-GB" dirty="0">
              <a:latin typeface="Kristen ITC" panose="03050502040202030202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556793"/>
            <a:ext cx="7344816" cy="18002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u="sng" dirty="0" smtClean="0">
                <a:solidFill>
                  <a:srgbClr val="FF0000"/>
                </a:solidFill>
              </a:rPr>
              <a:t>The context is VITAL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In Wales we use the FSM benchmarking groupings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3356992"/>
            <a:ext cx="8483600" cy="289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791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2"/>
          <p:cNvSpPr txBox="1">
            <a:spLocks/>
          </p:cNvSpPr>
          <p:nvPr/>
        </p:nvSpPr>
        <p:spPr>
          <a:xfrm>
            <a:off x="1115616" y="188640"/>
            <a:ext cx="6707088" cy="1440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4400" u="sng" dirty="0" smtClean="0">
                <a:solidFill>
                  <a:srgbClr val="FF0000"/>
                </a:solidFill>
              </a:rPr>
              <a:t>Benchmarking groups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980728"/>
            <a:ext cx="8115300" cy="3441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48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 smtClean="0">
                <a:latin typeface="Kristen ITC" panose="03050502040202030202" pitchFamily="66" charset="0"/>
              </a:rPr>
              <a:t>Using Test Data</a:t>
            </a:r>
            <a:endParaRPr lang="en-GB" sz="6600" dirty="0">
              <a:latin typeface="Kristen ITC" panose="03050502040202030202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1728192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ESTYN </a:t>
            </a:r>
            <a:r>
              <a:rPr lang="mr-IN" dirty="0" smtClean="0">
                <a:solidFill>
                  <a:srgbClr val="FF0000"/>
                </a:solidFill>
              </a:rPr>
              <a:t>–</a:t>
            </a:r>
            <a:r>
              <a:rPr lang="en-GB" dirty="0" smtClean="0">
                <a:solidFill>
                  <a:srgbClr val="FF0000"/>
                </a:solidFill>
              </a:rPr>
              <a:t> they tell us for internal use only 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BUT imagine if we don</a:t>
            </a:r>
            <a:r>
              <a:rPr lang="mr-IN" dirty="0" smtClean="0">
                <a:solidFill>
                  <a:srgbClr val="FF0000"/>
                </a:solidFill>
              </a:rPr>
              <a:t>’</a:t>
            </a:r>
            <a:r>
              <a:rPr lang="en-GB" dirty="0" smtClean="0">
                <a:solidFill>
                  <a:srgbClr val="FF0000"/>
                </a:solidFill>
              </a:rPr>
              <a:t>t use it, we would be criticised for poor self-evaluation processes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67544" y="3429000"/>
            <a:ext cx="2232248" cy="30963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b="1" u="sng" dirty="0" smtClean="0">
                <a:solidFill>
                  <a:srgbClr val="0000FF"/>
                </a:solidFill>
              </a:rPr>
              <a:t>EOKS2</a:t>
            </a:r>
          </a:p>
          <a:p>
            <a:pPr marL="0" indent="0">
              <a:buNone/>
            </a:pPr>
            <a:r>
              <a:rPr lang="en-GB" b="1" u="sng" dirty="0" smtClean="0">
                <a:solidFill>
                  <a:srgbClr val="0000FF"/>
                </a:solidFill>
              </a:rPr>
              <a:t>English</a:t>
            </a:r>
          </a:p>
          <a:p>
            <a:r>
              <a:rPr lang="en-GB" dirty="0" smtClean="0"/>
              <a:t>95%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6660232" y="3429000"/>
            <a:ext cx="2232248" cy="30963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800" b="1" u="sng" dirty="0" smtClean="0">
                <a:solidFill>
                  <a:srgbClr val="0000FF"/>
                </a:solidFill>
              </a:rPr>
              <a:t>Tests</a:t>
            </a:r>
          </a:p>
          <a:p>
            <a:pPr marL="0" indent="0">
              <a:buNone/>
            </a:pPr>
            <a:r>
              <a:rPr lang="en-GB" sz="2800" b="1" u="sng" dirty="0" smtClean="0">
                <a:solidFill>
                  <a:srgbClr val="0000FF"/>
                </a:solidFill>
              </a:rPr>
              <a:t>Reading (Y6)</a:t>
            </a:r>
          </a:p>
          <a:p>
            <a:r>
              <a:rPr lang="en-GB" dirty="0" smtClean="0"/>
              <a:t>83.6%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5069725"/>
            <a:ext cx="6084168" cy="1788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984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6600"/>
                </a:solidFill>
                <a:latin typeface="Kristen ITC" panose="03050502040202030202" pitchFamily="66" charset="0"/>
              </a:rPr>
              <a:t>Back to it</a:t>
            </a:r>
            <a:r>
              <a:rPr lang="mr-IN" dirty="0" smtClean="0">
                <a:solidFill>
                  <a:srgbClr val="FF6600"/>
                </a:solidFill>
                <a:latin typeface="Kristen ITC" panose="03050502040202030202" pitchFamily="66" charset="0"/>
              </a:rPr>
              <a:t>…</a:t>
            </a:r>
            <a:r>
              <a:rPr lang="en-GB" dirty="0" smtClean="0">
                <a:solidFill>
                  <a:srgbClr val="FF6600"/>
                </a:solidFill>
                <a:latin typeface="Kristen ITC" panose="03050502040202030202" pitchFamily="66" charset="0"/>
              </a:rPr>
              <a:t>. From Data to Evidence</a:t>
            </a:r>
            <a:endParaRPr lang="en-GB" dirty="0">
              <a:solidFill>
                <a:srgbClr val="FF66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/>
          <a:lstStyle/>
          <a:p>
            <a:r>
              <a:rPr lang="en-US" dirty="0" smtClean="0"/>
              <a:t>Firstly, go back to school and ask for the data sets</a:t>
            </a:r>
          </a:p>
          <a:p>
            <a:r>
              <a:rPr lang="en-US" dirty="0" smtClean="0"/>
              <a:t>Take them home and start generating some questions about it</a:t>
            </a:r>
            <a:endParaRPr lang="en-US" dirty="0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395536" y="3933056"/>
            <a:ext cx="8229600" cy="1935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6000" dirty="0" smtClean="0">
                <a:solidFill>
                  <a:srgbClr val="0000FF"/>
                </a:solidFill>
                <a:latin typeface="Kristen ITC" panose="03050502040202030202" pitchFamily="66" charset="0"/>
              </a:rPr>
              <a:t>TASK</a:t>
            </a:r>
            <a:endParaRPr lang="en-GB" sz="60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99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539552" y="836712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dirty="0" smtClean="0"/>
              <a:t>Look at the data on your tables</a:t>
            </a:r>
            <a:endParaRPr lang="en-US" sz="44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80528" y="1988840"/>
            <a:ext cx="9470552" cy="424847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39251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476672"/>
            <a:ext cx="8948488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76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11560" y="188639"/>
            <a:ext cx="7776864" cy="6093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600" dirty="0" smtClean="0"/>
              <a:t>Develop some ‘actions’ for this school as a group</a:t>
            </a:r>
          </a:p>
          <a:p>
            <a:pPr marL="285750" indent="-285750">
              <a:buFont typeface="Arial"/>
              <a:buChar char="•"/>
            </a:pPr>
            <a:r>
              <a:rPr lang="en-US" sz="2600" dirty="0" smtClean="0"/>
              <a:t>Present your findings to the room</a:t>
            </a:r>
          </a:p>
          <a:p>
            <a:pPr marL="742950" lvl="1" indent="-285750">
              <a:buFont typeface="Arial"/>
              <a:buChar char="•"/>
            </a:pPr>
            <a:r>
              <a:rPr lang="en-US" sz="2600" u="sng" dirty="0" smtClean="0"/>
              <a:t>Think about the following</a:t>
            </a:r>
          </a:p>
          <a:p>
            <a:pPr marL="1200150" lvl="2" indent="-285750">
              <a:buFont typeface="Arial"/>
              <a:buChar char="•"/>
            </a:pPr>
            <a:r>
              <a:rPr lang="en-US" sz="2600" dirty="0" smtClean="0">
                <a:solidFill>
                  <a:srgbClr val="FF0000"/>
                </a:solidFill>
              </a:rPr>
              <a:t>CSI performance over time</a:t>
            </a:r>
          </a:p>
          <a:p>
            <a:pPr marL="1200150" lvl="2" indent="-285750">
              <a:buFont typeface="Arial"/>
              <a:buChar char="•"/>
            </a:pPr>
            <a:r>
              <a:rPr lang="en-US" sz="2600" dirty="0" smtClean="0">
                <a:solidFill>
                  <a:srgbClr val="FF0000"/>
                </a:solidFill>
              </a:rPr>
              <a:t>FPI over time</a:t>
            </a:r>
          </a:p>
          <a:p>
            <a:pPr marL="1200150" lvl="2" indent="-285750">
              <a:buFont typeface="Arial"/>
              <a:buChar char="•"/>
            </a:pPr>
            <a:r>
              <a:rPr lang="en-US" sz="2600" dirty="0" smtClean="0">
                <a:solidFill>
                  <a:srgbClr val="FF0000"/>
                </a:solidFill>
              </a:rPr>
              <a:t>Number of SEN</a:t>
            </a:r>
          </a:p>
          <a:p>
            <a:pPr marL="1200150" lvl="2" indent="-285750">
              <a:buFont typeface="Arial"/>
              <a:buChar char="•"/>
            </a:pPr>
            <a:r>
              <a:rPr lang="en-US" sz="2600" dirty="0" smtClean="0">
                <a:solidFill>
                  <a:srgbClr val="FF0000"/>
                </a:solidFill>
              </a:rPr>
              <a:t>EAL</a:t>
            </a:r>
          </a:p>
          <a:p>
            <a:pPr marL="1200150" lvl="2" indent="-285750">
              <a:buFont typeface="Arial"/>
              <a:buChar char="•"/>
            </a:pPr>
            <a:r>
              <a:rPr lang="en-US" sz="2600" dirty="0" smtClean="0">
                <a:solidFill>
                  <a:srgbClr val="FF0000"/>
                </a:solidFill>
              </a:rPr>
              <a:t>Boy/Girl performance</a:t>
            </a:r>
          </a:p>
          <a:p>
            <a:pPr marL="1200150" lvl="2" indent="-285750">
              <a:buFont typeface="Arial"/>
              <a:buChar char="•"/>
            </a:pPr>
            <a:r>
              <a:rPr lang="en-US" sz="2600" dirty="0" smtClean="0">
                <a:solidFill>
                  <a:srgbClr val="FF0000"/>
                </a:solidFill>
              </a:rPr>
              <a:t>Performance of outcome/level +1</a:t>
            </a:r>
          </a:p>
          <a:p>
            <a:pPr marL="1200150" lvl="2" indent="-285750">
              <a:buFont typeface="Arial"/>
              <a:buChar char="•"/>
            </a:pPr>
            <a:endParaRPr lang="en-US" sz="2600" dirty="0"/>
          </a:p>
          <a:p>
            <a:pPr marL="285750" indent="-285750">
              <a:buFont typeface="Arial"/>
              <a:buChar char="•"/>
            </a:pPr>
            <a:r>
              <a:rPr lang="en-US" sz="2600" dirty="0" smtClean="0"/>
              <a:t>Write down 3 priorities and some actions</a:t>
            </a:r>
          </a:p>
          <a:p>
            <a:pPr marL="285750" indent="-285750">
              <a:buFont typeface="Arial"/>
              <a:buChar char="•"/>
            </a:pPr>
            <a:r>
              <a:rPr lang="en-US" sz="2600" dirty="0" smtClean="0"/>
              <a:t>E.g. </a:t>
            </a:r>
            <a:r>
              <a:rPr lang="en-US" sz="2600" dirty="0" smtClean="0">
                <a:solidFill>
                  <a:srgbClr val="FF0000"/>
                </a:solidFill>
              </a:rPr>
              <a:t>Priority</a:t>
            </a:r>
            <a:r>
              <a:rPr lang="en-US" sz="2600" dirty="0" smtClean="0"/>
              <a:t> </a:t>
            </a:r>
            <a:r>
              <a:rPr lang="mr-IN" sz="2600" dirty="0" smtClean="0"/>
              <a:t>–</a:t>
            </a:r>
            <a:r>
              <a:rPr lang="en-US" sz="2600" dirty="0" smtClean="0"/>
              <a:t> Improve MDT outcomes (achieve 90%)</a:t>
            </a:r>
          </a:p>
          <a:p>
            <a:pPr marL="742950" lvl="1" indent="-285750">
              <a:buFont typeface="Arial"/>
              <a:buChar char="•"/>
            </a:pPr>
            <a:r>
              <a:rPr lang="en-US" sz="2600" dirty="0" smtClean="0">
                <a:solidFill>
                  <a:srgbClr val="0000FF"/>
                </a:solidFill>
              </a:rPr>
              <a:t>Actions</a:t>
            </a:r>
            <a:r>
              <a:rPr lang="en-US" sz="2600" dirty="0" smtClean="0"/>
              <a:t> </a:t>
            </a:r>
            <a:r>
              <a:rPr lang="mr-IN" sz="2600" dirty="0" smtClean="0"/>
              <a:t>–</a:t>
            </a:r>
            <a:r>
              <a:rPr lang="en-US" sz="2600" dirty="0" smtClean="0"/>
              <a:t> audit SOW, implement DCF through MD, ensure member of SMT has responsibility for MDT</a:t>
            </a:r>
          </a:p>
          <a:p>
            <a:pPr marL="1200150" lvl="2" indent="-285750">
              <a:buFont typeface="Arial"/>
              <a:buChar char="•"/>
            </a:pPr>
            <a:endParaRPr lang="en-US" sz="2600" dirty="0" smtClean="0"/>
          </a:p>
        </p:txBody>
      </p:sp>
    </p:spTree>
    <p:extLst>
      <p:ext uri="{BB962C8B-B14F-4D97-AF65-F5344CB8AC3E}">
        <p14:creationId xmlns:p14="http://schemas.microsoft.com/office/powerpoint/2010/main" val="3339894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Kristen ITC" panose="03050502040202030202" pitchFamily="66" charset="0"/>
              </a:rPr>
              <a:t>Trends</a:t>
            </a:r>
            <a:endParaRPr lang="en-GB" dirty="0">
              <a:latin typeface="Kristen ITC" panose="03050502040202030202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Trends need to be given some thought and consideration</a:t>
            </a:r>
          </a:p>
          <a:p>
            <a:r>
              <a:rPr lang="en-GB" dirty="0" smtClean="0"/>
              <a:t>We can just consider year-on-year data but this may not show a TREND.</a:t>
            </a:r>
          </a:p>
          <a:p>
            <a:r>
              <a:rPr lang="en-GB" dirty="0" smtClean="0"/>
              <a:t>This could just be cohort issues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E.g. Boys vs girls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0589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Key piece of data to inform 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748680"/>
          </a:xfrm>
        </p:spPr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Lesson observations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3" t="24597" r="16534" b="9879"/>
          <a:stretch/>
        </p:blipFill>
        <p:spPr bwMode="auto">
          <a:xfrm>
            <a:off x="18257" y="1844824"/>
            <a:ext cx="8964488" cy="4154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7135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Some pitfalls</a:t>
            </a:r>
            <a:r>
              <a:rPr lang="mr-IN" b="1" u="sng" dirty="0" smtClean="0"/>
              <a:t>……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Focus on improving outcomes (by being overly concerned about the numbers not the actions)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Taking your ‘eye off the ball’. Use actual evidence (kids’ books)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Don</a:t>
            </a:r>
            <a:r>
              <a:rPr lang="mr-IN" dirty="0" smtClean="0">
                <a:solidFill>
                  <a:srgbClr val="FF0000"/>
                </a:solidFill>
              </a:rPr>
              <a:t>’</a:t>
            </a:r>
            <a:r>
              <a:rPr lang="en-GB" dirty="0" smtClean="0">
                <a:solidFill>
                  <a:srgbClr val="FF0000"/>
                </a:solidFill>
              </a:rPr>
              <a:t>t look back </a:t>
            </a:r>
            <a:r>
              <a:rPr lang="mr-IN" dirty="0" smtClean="0">
                <a:solidFill>
                  <a:srgbClr val="FF0000"/>
                </a:solidFill>
              </a:rPr>
              <a:t>–</a:t>
            </a:r>
            <a:r>
              <a:rPr lang="en-GB" dirty="0" smtClean="0">
                <a:solidFill>
                  <a:srgbClr val="FF0000"/>
                </a:solidFill>
              </a:rPr>
              <a:t> it’s too late </a:t>
            </a:r>
            <a:r>
              <a:rPr lang="mr-IN" dirty="0" smtClean="0">
                <a:solidFill>
                  <a:srgbClr val="FF0000"/>
                </a:solidFill>
              </a:rPr>
              <a:t>–</a:t>
            </a:r>
            <a:r>
              <a:rPr lang="en-GB" dirty="0" smtClean="0">
                <a:solidFill>
                  <a:srgbClr val="FF0000"/>
                </a:solidFill>
              </a:rPr>
              <a:t> use all the data you can to form the judgements (especially for EOKS2)</a:t>
            </a:r>
          </a:p>
          <a:p>
            <a:pPr marL="0" indent="0" algn="ctr">
              <a:buNone/>
            </a:pPr>
            <a:endParaRPr lang="en-GB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9433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Questions????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34400" dirty="0" smtClean="0"/>
              <a:t>?</a:t>
            </a:r>
            <a:endParaRPr lang="en-US" sz="34400" dirty="0"/>
          </a:p>
        </p:txBody>
      </p:sp>
    </p:spTree>
    <p:extLst>
      <p:ext uri="{BB962C8B-B14F-4D97-AF65-F5344CB8AC3E}">
        <p14:creationId xmlns:p14="http://schemas.microsoft.com/office/powerpoint/2010/main" val="2004760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609</TotalTime>
  <Words>894</Words>
  <Application>Microsoft Office PowerPoint</Application>
  <PresentationFormat>On-screen Show (4:3)</PresentationFormat>
  <Paragraphs>163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Kristen ITC</vt:lpstr>
      <vt:lpstr>Mangal</vt:lpstr>
      <vt:lpstr>Office Theme</vt:lpstr>
      <vt:lpstr>From Data to Evidence</vt:lpstr>
      <vt:lpstr>Portmead Primary Swansea</vt:lpstr>
      <vt:lpstr>Bit of data for you…</vt:lpstr>
      <vt:lpstr>TASK</vt:lpstr>
      <vt:lpstr>I get bogged down by data!!!!</vt:lpstr>
      <vt:lpstr>So, what’s it all about?</vt:lpstr>
      <vt:lpstr>Why is that important?</vt:lpstr>
      <vt:lpstr>Some suggestions</vt:lpstr>
      <vt:lpstr>Yes sir but SO WHAT!!!!!!!!</vt:lpstr>
      <vt:lpstr>Evidence = Actions</vt:lpstr>
      <vt:lpstr>PowerPoint Presentation</vt:lpstr>
      <vt:lpstr>PowerPoint Presentation</vt:lpstr>
      <vt:lpstr>Actions</vt:lpstr>
      <vt:lpstr>The Data itself</vt:lpstr>
      <vt:lpstr>Trying to keep it simple…….</vt:lpstr>
      <vt:lpstr>The key data sources</vt:lpstr>
      <vt:lpstr>Using EOKS data</vt:lpstr>
      <vt:lpstr>PowerPoint Presentation</vt:lpstr>
      <vt:lpstr>Using Test Data</vt:lpstr>
      <vt:lpstr>Back to it…. From Data to Evidence</vt:lpstr>
      <vt:lpstr>PowerPoint Presentation</vt:lpstr>
      <vt:lpstr>PowerPoint Presentation</vt:lpstr>
      <vt:lpstr>PowerPoint Presentation</vt:lpstr>
      <vt:lpstr>Trends</vt:lpstr>
      <vt:lpstr>Key piece of data to inform ACTIONS</vt:lpstr>
      <vt:lpstr>Some pitfalls……</vt:lpstr>
      <vt:lpstr>Questions????</vt:lpstr>
    </vt:vector>
  </TitlesOfParts>
  <Company>SLTS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Me………</dc:title>
  <dc:creator>Thomas, David</dc:creator>
  <cp:lastModifiedBy>Sharon James</cp:lastModifiedBy>
  <cp:revision>46</cp:revision>
  <dcterms:created xsi:type="dcterms:W3CDTF">2016-01-21T07:29:54Z</dcterms:created>
  <dcterms:modified xsi:type="dcterms:W3CDTF">2016-11-29T12:59:06Z</dcterms:modified>
</cp:coreProperties>
</file>