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1"/>
  </p:notesMasterIdLst>
  <p:sldIdLst>
    <p:sldId id="552" r:id="rId2"/>
    <p:sldId id="393" r:id="rId3"/>
    <p:sldId id="394" r:id="rId4"/>
    <p:sldId id="398" r:id="rId5"/>
    <p:sldId id="399" r:id="rId6"/>
    <p:sldId id="400" r:id="rId7"/>
    <p:sldId id="401" r:id="rId8"/>
    <p:sldId id="402" r:id="rId9"/>
    <p:sldId id="403" r:id="rId10"/>
    <p:sldId id="404" r:id="rId11"/>
    <p:sldId id="405" r:id="rId12"/>
    <p:sldId id="406" r:id="rId13"/>
    <p:sldId id="407" r:id="rId14"/>
    <p:sldId id="408" r:id="rId15"/>
    <p:sldId id="409" r:id="rId16"/>
    <p:sldId id="410" r:id="rId17"/>
    <p:sldId id="411" r:id="rId18"/>
    <p:sldId id="412" r:id="rId19"/>
    <p:sldId id="577" r:id="rId20"/>
    <p:sldId id="578" r:id="rId21"/>
    <p:sldId id="413" r:id="rId22"/>
    <p:sldId id="414" r:id="rId23"/>
    <p:sldId id="415" r:id="rId24"/>
    <p:sldId id="434" r:id="rId25"/>
    <p:sldId id="440" r:id="rId26"/>
    <p:sldId id="441" r:id="rId27"/>
    <p:sldId id="442" r:id="rId28"/>
    <p:sldId id="443" r:id="rId29"/>
    <p:sldId id="462" r:id="rId3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ia" initials="M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6E6EA6"/>
    <a:srgbClr val="007A31"/>
    <a:srgbClr val="006666"/>
    <a:srgbClr val="CC3300"/>
    <a:srgbClr val="363660"/>
    <a:srgbClr val="363654"/>
    <a:srgbClr val="646B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 snapToGrid="0">
      <p:cViewPr varScale="1">
        <p:scale>
          <a:sx n="69" d="100"/>
          <a:sy n="69" d="100"/>
        </p:scale>
        <p:origin x="-1612" y="-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23.xml"/><Relationship Id="rId2" Type="http://schemas.openxmlformats.org/officeDocument/2006/relationships/slide" Target="slides/slide22.xml"/><Relationship Id="rId1" Type="http://schemas.openxmlformats.org/officeDocument/2006/relationships/slide" Target="slides/slide11.xml"/><Relationship Id="rId4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9E5A959-6291-403F-A52C-D116D91731C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73055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9088EC-99FE-479C-9DA4-E2F9B72F7F2D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881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3B3DD5B-C4F7-43D5-94AE-931E8CDAB236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68813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8813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96727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5C4122-82F9-4562-AB98-067D49FCD06E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969995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E1231F-191C-45D3-B0BD-F44653371224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6454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CBC1C42-3CEE-4E6A-AB53-984041B1BD42}" type="slidenum">
              <a:rPr lang="en-GB" altLang="en-US" sz="1200"/>
              <a:pPr algn="r"/>
              <a:t>3</a:t>
            </a:fld>
            <a:endParaRPr lang="en-GB" altLang="en-US" sz="1200"/>
          </a:p>
        </p:txBody>
      </p:sp>
      <p:sp>
        <p:nvSpPr>
          <p:cNvPr id="36454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4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6454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5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5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455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891783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D0B709-8ABD-4EB5-B96C-E0538FB7948C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7273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441A5D8-4561-4EA0-B7BB-A329D60FAF95}" type="slidenum">
              <a:rPr lang="en-GB" altLang="en-US" sz="1200"/>
              <a:pPr algn="r"/>
              <a:t>4</a:t>
            </a:fld>
            <a:endParaRPr lang="en-GB" altLang="en-US" sz="1200"/>
          </a:p>
        </p:txBody>
      </p:sp>
      <p:sp>
        <p:nvSpPr>
          <p:cNvPr id="37273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7274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3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2744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200475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A4862E-A14B-48FB-B4CB-984260018E9D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7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191886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B5BB44-D22E-44C7-B869-78F73AEF77D1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3768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41F7507-F3E6-4E6E-B6AF-A6E9BB2474AC}" type="slidenum">
              <a:rPr lang="en-GB" altLang="en-US" sz="1200"/>
              <a:pPr algn="r"/>
              <a:t>6</a:t>
            </a:fld>
            <a:endParaRPr lang="en-GB" altLang="en-US" sz="1200"/>
          </a:p>
        </p:txBody>
      </p:sp>
      <p:sp>
        <p:nvSpPr>
          <p:cNvPr id="37683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683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505698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CD4AAA-4AB5-430D-BD76-9B3F61C9C4E2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378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0965633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E137E7-778B-4D1D-A823-20C958BE97E6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8093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5519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251F1F-4749-4B5D-BE40-023FAFD57D07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82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0092345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D0DFF9-D76F-42B6-8C6C-64656265ADC5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850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50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815997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03EEFD-67D6-4EA7-AE28-BD1E56CF8A9D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87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4881048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F56189-2B78-4E0E-B2AF-EA7ED9270EF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891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8254000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2A92FE-1670-4E55-8F92-BE97352624F1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91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1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81319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99F5C-3C68-41F4-8C10-D4EF7253EC35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93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3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214431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3FB295-A8EB-4CF2-90D8-B67C6AB8FBFF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95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5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0889193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82FF01-08F1-41F8-8DE7-25A8B29819B4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9731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731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453438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2E9EE5-5EE9-4F57-AAEF-50AC854B48F2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99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1870764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C4383A-CF63-4492-9DED-AC982804A44D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401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6994052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C4C8AA-D14B-4098-9A4D-66BB4D8593A3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202796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C4C8AA-D14B-4098-9A4D-66BB4D8593A3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4656892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191A3F-A95C-4E77-999B-547410FB8790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40345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DD74A0D-12D2-4690-BD94-9028154D0A14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  <p:sp>
        <p:nvSpPr>
          <p:cNvPr id="40345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34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246500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8FEE94-B3EA-41A0-9ABE-DD898C2EF903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40550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1AAB935-1D14-4FF4-B465-E934680FB993}" type="slidenum">
              <a:rPr lang="en-GB" altLang="en-US" sz="1200"/>
              <a:pPr algn="r"/>
              <a:t>22</a:t>
            </a:fld>
            <a:endParaRPr lang="en-GB" altLang="en-US" sz="1200"/>
          </a:p>
        </p:txBody>
      </p:sp>
      <p:sp>
        <p:nvSpPr>
          <p:cNvPr id="40550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550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657353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BE17DC-C8FE-4D98-B9C8-804BCEF8B043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4075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7799B0D-F500-42B8-92C6-A8EDBBAD48EF}" type="slidenum">
              <a:rPr lang="en-GB" altLang="en-US" sz="1200"/>
              <a:pPr algn="r"/>
              <a:t>23</a:t>
            </a:fld>
            <a:endParaRPr lang="en-GB" altLang="en-US" sz="1200"/>
          </a:p>
        </p:txBody>
      </p:sp>
      <p:sp>
        <p:nvSpPr>
          <p:cNvPr id="40755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755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7369912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2DF084-FBB8-4AFE-BEDB-6F3CBF73D29B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4464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2115218-F407-411E-8A7A-E3B0F1A31E4D}" type="slidenum">
              <a:rPr lang="en-GB" altLang="en-US" sz="1200"/>
              <a:pPr algn="r"/>
              <a:t>24</a:t>
            </a:fld>
            <a:endParaRPr lang="en-GB" altLang="en-US" sz="1200"/>
          </a:p>
        </p:txBody>
      </p:sp>
      <p:sp>
        <p:nvSpPr>
          <p:cNvPr id="44646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6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4646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647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772935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14B7DA-A03D-432C-9E0E-339B0528D1F0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4587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3ED10C8-847A-4367-B308-E000BC4FC618}" type="slidenum">
              <a:rPr lang="en-GB" altLang="en-US" sz="1200"/>
              <a:pPr algn="r"/>
              <a:t>25</a:t>
            </a:fld>
            <a:endParaRPr lang="en-GB" altLang="en-US" sz="1200"/>
          </a:p>
        </p:txBody>
      </p:sp>
      <p:sp>
        <p:nvSpPr>
          <p:cNvPr id="45875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5875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876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7891348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FECA47-A1F7-49BD-9E28-935EA01E8800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46080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83E4FB0-2BA9-4D71-AE7B-20529BFA09AF}" type="slidenum">
              <a:rPr lang="en-GB" altLang="en-US" sz="1200"/>
              <a:pPr algn="r"/>
              <a:t>26</a:t>
            </a:fld>
            <a:endParaRPr lang="en-GB" altLang="en-US" sz="1200"/>
          </a:p>
        </p:txBody>
      </p:sp>
      <p:sp>
        <p:nvSpPr>
          <p:cNvPr id="46080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6080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080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032741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1F1052-5658-4DA6-8F0D-8FA05386530F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462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2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0077201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36552E-5DC2-4636-A577-431B0529DF1F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46489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9008926-C027-4FC4-9B13-0CF48A489D5C}" type="slidenum">
              <a:rPr lang="en-GB" altLang="en-US" sz="1200"/>
              <a:pPr algn="r"/>
              <a:t>28</a:t>
            </a:fld>
            <a:endParaRPr lang="en-GB" altLang="en-US" sz="1200"/>
          </a:p>
        </p:txBody>
      </p:sp>
      <p:sp>
        <p:nvSpPr>
          <p:cNvPr id="46489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6490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3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4904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160132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2ECECD-BFD1-4DDF-9B92-BA2733F571DD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5038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96A7AF6-FD0E-43D8-943B-9032BBFF916C}" type="slidenum">
              <a:rPr lang="en-GB" altLang="en-US" sz="1200"/>
              <a:pPr algn="r"/>
              <a:t>29</a:t>
            </a:fld>
            <a:endParaRPr lang="en-GB" altLang="en-US" sz="1200"/>
          </a:p>
        </p:txBody>
      </p:sp>
      <p:sp>
        <p:nvSpPr>
          <p:cNvPr id="50381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50381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381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2792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0D0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15900" y="760413"/>
            <a:ext cx="8704263" cy="103028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4200">
                <a:solidFill>
                  <a:srgbClr val="66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9763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00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 dirty="0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555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963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29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43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721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369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743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570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2402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0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0975"/>
            <a:ext cx="2133600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0975"/>
            <a:ext cx="6248400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7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F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0D0E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3333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0975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539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00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A1002E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007A31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E9798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985300"/>
        </a:buClr>
        <a:buSzPct val="65000"/>
        <a:buFont typeface="Wingdings 2" panose="05020102010507070707" pitchFamily="18" charset="2"/>
        <a:buChar char=""/>
        <a:defRPr sz="2000" kern="1200">
          <a:solidFill>
            <a:srgbClr val="36366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8FC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7106" name="Picture 2" descr="C:\Econ9MEL\Images\Chapter 03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" t="766"/>
          <a:stretch>
            <a:fillRect/>
          </a:stretch>
        </p:blipFill>
        <p:spPr bwMode="auto">
          <a:xfrm>
            <a:off x="0" y="-39039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7107" name="Rectangle 102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87108" name="Rectangle 102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65957" name="Rectangle 1029"/>
          <p:cNvSpPr>
            <a:spLocks noChangeArrowheads="1"/>
          </p:cNvSpPr>
          <p:nvPr/>
        </p:nvSpPr>
        <p:spPr bwMode="auto">
          <a:xfrm>
            <a:off x="0" y="4924425"/>
            <a:ext cx="9144000" cy="19335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9F1EB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6633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7200" b="1">
                <a:solidFill>
                  <a:srgbClr val="6C3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Markets in Action</a:t>
            </a:r>
            <a:endParaRPr lang="en-GB" altLang="en-US" sz="7200" b="1">
              <a:solidFill>
                <a:srgbClr val="6C3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Text Box 13"/>
          <p:cNvSpPr txBox="1">
            <a:spLocks noChangeArrowheads="1"/>
          </p:cNvSpPr>
          <p:nvPr/>
        </p:nvSpPr>
        <p:spPr bwMode="auto">
          <a:xfrm>
            <a:off x="0" y="-39039"/>
            <a:ext cx="4123267" cy="237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800" b="0" dirty="0" smtClean="0"/>
              <a:t>John </a:t>
            </a:r>
            <a:r>
              <a:rPr lang="en-GB" altLang="en-US" sz="800" b="0" dirty="0" err="1" smtClean="0"/>
              <a:t>Sloman</a:t>
            </a:r>
            <a:r>
              <a:rPr lang="en-GB" altLang="en-US" sz="800" b="0" dirty="0" smtClean="0"/>
              <a:t> and Alison </a:t>
            </a:r>
            <a:r>
              <a:rPr lang="en-GB" altLang="en-US" sz="800" b="0" dirty="0" err="1" smtClean="0"/>
              <a:t>Wride</a:t>
            </a:r>
            <a:r>
              <a:rPr lang="en-GB" altLang="en-US" sz="800" b="0" dirty="0" smtClean="0"/>
              <a:t>, </a:t>
            </a:r>
            <a:r>
              <a:rPr lang="en-GB" altLang="en-US" sz="800" b="0" i="1" dirty="0" smtClean="0"/>
              <a:t>Economics</a:t>
            </a:r>
            <a:r>
              <a:rPr lang="en-GB" altLang="en-US" sz="800" b="0" dirty="0" smtClean="0"/>
              <a:t>, 7th Edition, © Pearson Education Limited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Markets in Action</a:t>
            </a: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147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3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5840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Defining elasticity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responsiveness of demand and supply</a:t>
            </a:r>
          </a:p>
          <a:p>
            <a:pPr>
              <a:spcBef>
                <a:spcPct val="75000"/>
              </a:spcBef>
            </a:pPr>
            <a:r>
              <a:rPr lang="en-GB" altLang="en-US"/>
              <a:t>Price elasticity of demand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responsiveness of demand to a change in price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05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171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17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6864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Price elasticity of demand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measurement</a:t>
            </a:r>
          </a:p>
          <a:p>
            <a:pPr lvl="2">
              <a:spcBef>
                <a:spcPct val="75000"/>
              </a:spcBef>
              <a:spcAft>
                <a:spcPts val="900"/>
              </a:spcAft>
              <a:buFontTx/>
              <a:buNone/>
            </a:pPr>
            <a:r>
              <a:rPr lang="en-GB" altLang="en-US" noProof="1"/>
              <a:t>proportionate (or %)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/>
              <a:t>Q</a:t>
            </a:r>
            <a:r>
              <a:rPr lang="en-GB" altLang="en-US" i="1" baseline="-25000" noProof="1"/>
              <a:t>d </a:t>
            </a:r>
            <a:r>
              <a:rPr lang="en-GB" altLang="en-US" i="1" noProof="1"/>
              <a:t>/ </a:t>
            </a:r>
            <a:r>
              <a:rPr lang="en-GB" altLang="en-US" noProof="1"/>
              <a:t>proportionate (or %)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/>
              <a:t>P</a:t>
            </a:r>
            <a:endParaRPr lang="en-GB" altLang="en-US"/>
          </a:p>
          <a:p>
            <a:pPr lvl="1">
              <a:spcBef>
                <a:spcPct val="75000"/>
              </a:spcBef>
            </a:pPr>
            <a:r>
              <a:rPr lang="en-GB" altLang="en-US"/>
              <a:t>use of proportionate or percentage changes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sign (positive or negative)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value (greater or less than one)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45" grpId="0" build="p" bldLvl="2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625" y="1636713"/>
            <a:ext cx="8842375" cy="477678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Determinants of price elasticity of demand (</a:t>
            </a:r>
            <a:r>
              <a:rPr lang="en-GB" altLang="en-US" i="1" dirty="0"/>
              <a:t>P</a:t>
            </a:r>
            <a:r>
              <a:rPr lang="en-GB" altLang="en-US" dirty="0">
                <a:sym typeface="Symbol" panose="05050102010706020507" pitchFamily="18" charset="2"/>
              </a:rPr>
              <a:t></a:t>
            </a:r>
            <a:r>
              <a:rPr lang="en-GB" altLang="en-US" sz="2400" baseline="-25000" dirty="0">
                <a:sym typeface="Symbol" panose="05050102010706020507" pitchFamily="18" charset="2"/>
              </a:rPr>
              <a:t>D</a:t>
            </a:r>
            <a:r>
              <a:rPr lang="en-GB" altLang="en-US" dirty="0">
                <a:sym typeface="Symbol" panose="05050102010706020507" pitchFamily="18" charset="2"/>
              </a:rPr>
              <a:t>)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number and closeness of substitute </a:t>
            </a:r>
            <a:r>
              <a:rPr lang="en-GB" altLang="en-US" dirty="0" smtClean="0"/>
              <a:t>goods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more substitutes there are </a:t>
            </a:r>
            <a:r>
              <a:rPr lang="en-GB" altLang="en-US" dirty="0" smtClean="0"/>
              <a:t>for a </a:t>
            </a:r>
            <a:r>
              <a:rPr lang="en-GB" altLang="en-US" dirty="0"/>
              <a:t>good and the closer they are, </a:t>
            </a:r>
            <a:r>
              <a:rPr lang="en-GB" altLang="en-US" dirty="0" smtClean="0"/>
              <a:t>the greater</a:t>
            </a:r>
            <a:r>
              <a:rPr lang="en-GB" altLang="en-US" dirty="0"/>
              <a:t>, </a:t>
            </a:r>
            <a:r>
              <a:rPr lang="en-GB" altLang="en-US" dirty="0" smtClean="0"/>
              <a:t>the </a:t>
            </a:r>
            <a:r>
              <a:rPr lang="en-GB" altLang="en-US" dirty="0"/>
              <a:t>price elasticity of demand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proportion of income spent on the </a:t>
            </a:r>
            <a:r>
              <a:rPr lang="en-GB" altLang="en-US" dirty="0" smtClean="0"/>
              <a:t>good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higher </a:t>
            </a:r>
            <a:r>
              <a:rPr lang="en-GB" altLang="en-US" dirty="0" smtClean="0"/>
              <a:t>the proportion </a:t>
            </a:r>
            <a:r>
              <a:rPr lang="en-GB" altLang="en-US" dirty="0"/>
              <a:t>of our income we spend on a good, </a:t>
            </a:r>
            <a:r>
              <a:rPr lang="en-GB" altLang="en-US" dirty="0" smtClean="0"/>
              <a:t>the more </a:t>
            </a:r>
            <a:r>
              <a:rPr lang="en-GB" altLang="en-US" dirty="0"/>
              <a:t>elastic will </a:t>
            </a:r>
            <a:r>
              <a:rPr lang="en-GB" altLang="en-US" dirty="0" smtClean="0"/>
              <a:t>be the </a:t>
            </a:r>
            <a:r>
              <a:rPr lang="en-GB" altLang="en-US" dirty="0"/>
              <a:t>demand.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 smtClean="0"/>
              <a:t>Time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longer the time period after a price change the more</a:t>
            </a:r>
          </a:p>
          <a:p>
            <a:pPr marL="914400" lvl="2" indent="0">
              <a:lnSpc>
                <a:spcPct val="100000"/>
              </a:lnSpc>
              <a:spcBef>
                <a:spcPct val="55000"/>
              </a:spcBef>
              <a:buNone/>
            </a:pPr>
            <a:r>
              <a:rPr lang="en-GB" altLang="en-US" dirty="0"/>
              <a:t>elastic the demand is likely to be.</a:t>
            </a:r>
          </a:p>
          <a:p>
            <a:pPr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Price elasticity of demand and consumer expenditure (</a:t>
            </a:r>
            <a:r>
              <a:rPr lang="en-GB" altLang="en-US" i="1" dirty="0"/>
              <a:t>P × Q</a:t>
            </a:r>
            <a:r>
              <a:rPr lang="en-GB" altLang="en-US" dirty="0"/>
              <a:t>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0691" grpId="0" build="p" bldLvl="2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ChangeArrowheads="1"/>
          </p:cNvSpPr>
          <p:nvPr/>
        </p:nvSpPr>
        <p:spPr bwMode="auto">
          <a:xfrm>
            <a:off x="1085850" y="628650"/>
            <a:ext cx="7010400" cy="53149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00067" name="Rectangle 3" descr="Blue tissue paper"/>
          <p:cNvSpPr>
            <a:spLocks noChangeArrowheads="1"/>
          </p:cNvSpPr>
          <p:nvPr/>
        </p:nvSpPr>
        <p:spPr bwMode="auto">
          <a:xfrm>
            <a:off x="1082675" y="3290888"/>
            <a:ext cx="4197350" cy="2657475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dash"/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00070" name="Rectangle 6"/>
          <p:cNvSpPr>
            <a:spLocks noChangeArrowheads="1"/>
          </p:cNvSpPr>
          <p:nvPr/>
        </p:nvSpPr>
        <p:spPr bwMode="auto">
          <a:xfrm>
            <a:off x="1087438" y="3643313"/>
            <a:ext cx="42672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wrap="none" lIns="92075" tIns="46038" rIns="92075" bIns="46038">
            <a:spAutoFit/>
          </a:bodyPr>
          <a:lstStyle/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Consumers’ total expenditure 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=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firms’ total revenue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=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£2 x 3m = £6m</a:t>
            </a:r>
          </a:p>
        </p:txBody>
      </p:sp>
      <p:sp>
        <p:nvSpPr>
          <p:cNvPr id="375815" name="Rectangle 7"/>
          <p:cNvSpPr>
            <a:spLocks noChangeArrowheads="1"/>
          </p:cNvSpPr>
          <p:nvPr/>
        </p:nvSpPr>
        <p:spPr bwMode="auto">
          <a:xfrm>
            <a:off x="76200" y="3103563"/>
            <a:ext cx="7334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75816" name="Rectangle 8"/>
          <p:cNvSpPr>
            <a:spLocks noChangeArrowheads="1"/>
          </p:cNvSpPr>
          <p:nvPr/>
        </p:nvSpPr>
        <p:spPr bwMode="auto">
          <a:xfrm>
            <a:off x="2479675" y="6450013"/>
            <a:ext cx="4403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75817" name="Rectangle 9"/>
          <p:cNvSpPr>
            <a:spLocks noChangeArrowheads="1"/>
          </p:cNvSpPr>
          <p:nvPr/>
        </p:nvSpPr>
        <p:spPr bwMode="auto">
          <a:xfrm>
            <a:off x="7743825" y="4692650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75818" name="Rectangle 10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563563"/>
          </a:xfrm>
          <a:noFill/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800" b="1"/>
              <a:t>Total expenditure</a:t>
            </a:r>
          </a:p>
        </p:txBody>
      </p:sp>
      <p:sp>
        <p:nvSpPr>
          <p:cNvPr id="600075" name="Line 11"/>
          <p:cNvSpPr>
            <a:spLocks noChangeShapeType="1"/>
          </p:cNvSpPr>
          <p:nvPr/>
        </p:nvSpPr>
        <p:spPr bwMode="auto">
          <a:xfrm>
            <a:off x="5287963" y="3284538"/>
            <a:ext cx="0" cy="26765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75820" name="Object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5700896"/>
              </p:ext>
            </p:extLst>
          </p:nvPr>
        </p:nvGraphicFramePr>
        <p:xfrm>
          <a:off x="779463" y="300038"/>
          <a:ext cx="7480300" cy="6405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5836" name="Chart" r:id="rId5" imgW="7439406" imgH="5324856" progId="MSGraph.Chart.8">
                  <p:embed followColorScheme="full"/>
                </p:oleObj>
              </mc:Choice>
              <mc:Fallback>
                <p:oleObj name="Chart" r:id="rId5" imgW="743940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463" y="300038"/>
                        <a:ext cx="7480300" cy="6405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0076" name="Line 12"/>
          <p:cNvSpPr>
            <a:spLocks noChangeShapeType="1"/>
          </p:cNvSpPr>
          <p:nvPr/>
        </p:nvSpPr>
        <p:spPr bwMode="auto">
          <a:xfrm flipH="1">
            <a:off x="1066800" y="3300413"/>
            <a:ext cx="4203700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0078" name="Oval 14"/>
          <p:cNvSpPr>
            <a:spLocks noChangeArrowheads="1"/>
          </p:cNvSpPr>
          <p:nvPr/>
        </p:nvSpPr>
        <p:spPr bwMode="auto">
          <a:xfrm>
            <a:off x="5227638" y="3233738"/>
            <a:ext cx="122237" cy="122237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2" name="TextBox 1"/>
          <p:cNvSpPr txBox="1"/>
          <p:nvPr/>
        </p:nvSpPr>
        <p:spPr>
          <a:xfrm>
            <a:off x="4489979" y="863600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flatter the demand curve, the more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0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00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0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0067" grpId="0" animBg="1" autoUpdateAnimBg="0"/>
      <p:bldP spid="600070" grpId="0" autoUpdateAnimBg="0"/>
      <p:bldP spid="600075" grpId="0" animBg="1"/>
      <p:bldP spid="600076" grpId="0" animBg="1"/>
      <p:bldP spid="600078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7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95000"/>
              </a:spcBef>
            </a:pPr>
            <a:r>
              <a:rPr lang="en-GB" altLang="en-US"/>
              <a:t>Price elasticity of demand and consumer expenditure (</a:t>
            </a:r>
            <a:r>
              <a:rPr lang="en-GB" altLang="en-US" i="1"/>
              <a:t>P × Q</a:t>
            </a:r>
            <a:r>
              <a:rPr lang="en-GB" altLang="en-US"/>
              <a:t>)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effects of a price change on expenditure: elastic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9" name="Rectangle 5"/>
          <p:cNvSpPr>
            <a:spLocks noChangeArrowheads="1"/>
          </p:cNvSpPr>
          <p:nvPr/>
        </p:nvSpPr>
        <p:spPr bwMode="auto">
          <a:xfrm>
            <a:off x="147638" y="2627313"/>
            <a:ext cx="733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79910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79911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79912" name="Arc 8"/>
          <p:cNvSpPr>
            <a:spLocks/>
          </p:cNvSpPr>
          <p:nvPr/>
        </p:nvSpPr>
        <p:spPr bwMode="auto">
          <a:xfrm rot="420000">
            <a:off x="1897063" y="2174875"/>
            <a:ext cx="5495925" cy="1676400"/>
          </a:xfrm>
          <a:custGeom>
            <a:avLst/>
            <a:gdLst>
              <a:gd name="G0" fmla="+- 20799 0 0"/>
              <a:gd name="G1" fmla="+- 0 0 0"/>
              <a:gd name="G2" fmla="+- 21600 0 0"/>
              <a:gd name="T0" fmla="*/ 20799 w 20799"/>
              <a:gd name="T1" fmla="*/ 21600 h 21600"/>
              <a:gd name="T2" fmla="*/ 0 w 20799"/>
              <a:gd name="T3" fmla="*/ 5829 h 21600"/>
              <a:gd name="T4" fmla="*/ 20799 w 20799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0799" h="21600" fill="none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</a:path>
              <a:path w="20799" h="21600" stroke="0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  <a:lnTo>
                  <a:pt x="20799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13" name="Rectangle 9"/>
          <p:cNvSpPr>
            <a:spLocks noChangeArrowheads="1"/>
          </p:cNvSpPr>
          <p:nvPr/>
        </p:nvSpPr>
        <p:spPr bwMode="auto">
          <a:xfrm>
            <a:off x="6384925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79914" name="Rectangle 10"/>
          <p:cNvSpPr>
            <a:spLocks noChangeArrowheads="1"/>
          </p:cNvSpPr>
          <p:nvPr/>
        </p:nvSpPr>
        <p:spPr bwMode="auto">
          <a:xfrm>
            <a:off x="7324725" y="39449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79915" name="Group 11"/>
          <p:cNvGrpSpPr>
            <a:grpSpLocks/>
          </p:cNvGrpSpPr>
          <p:nvPr/>
        </p:nvGrpSpPr>
        <p:grpSpPr bwMode="auto">
          <a:xfrm>
            <a:off x="4221163" y="1208088"/>
            <a:ext cx="2432050" cy="820737"/>
            <a:chOff x="2659" y="761"/>
            <a:chExt cx="1685" cy="613"/>
          </a:xfrm>
        </p:grpSpPr>
        <p:sp>
          <p:nvSpPr>
            <p:cNvPr id="379916" name="AutoShape 12" descr="Parchment"/>
            <p:cNvSpPr>
              <a:spLocks noChangeArrowheads="1"/>
            </p:cNvSpPr>
            <p:nvPr/>
          </p:nvSpPr>
          <p:spPr bwMode="auto">
            <a:xfrm>
              <a:off x="2659" y="761"/>
              <a:ext cx="1685" cy="613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917" name="Rectangle 13"/>
            <p:cNvSpPr>
              <a:spLocks noChangeArrowheads="1"/>
            </p:cNvSpPr>
            <p:nvPr/>
          </p:nvSpPr>
          <p:spPr bwMode="auto">
            <a:xfrm>
              <a:off x="2782" y="812"/>
              <a:ext cx="142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Expenditure falls</a:t>
              </a:r>
            </a:p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as price rises</a:t>
              </a:r>
            </a:p>
          </p:txBody>
        </p:sp>
      </p:grpSp>
      <p:grpSp>
        <p:nvGrpSpPr>
          <p:cNvPr id="379918" name="Group 14"/>
          <p:cNvGrpSpPr>
            <a:grpSpLocks/>
          </p:cNvGrpSpPr>
          <p:nvPr/>
        </p:nvGrpSpPr>
        <p:grpSpPr bwMode="auto">
          <a:xfrm>
            <a:off x="692150" y="3835400"/>
            <a:ext cx="6096000" cy="2571750"/>
            <a:chOff x="436" y="2416"/>
            <a:chExt cx="3840" cy="1620"/>
          </a:xfrm>
        </p:grpSpPr>
        <p:grpSp>
          <p:nvGrpSpPr>
            <p:cNvPr id="379919" name="Group 15"/>
            <p:cNvGrpSpPr>
              <a:grpSpLocks/>
            </p:cNvGrpSpPr>
            <p:nvPr/>
          </p:nvGrpSpPr>
          <p:grpSpPr bwMode="auto">
            <a:xfrm>
              <a:off x="436" y="2416"/>
              <a:ext cx="3840" cy="1620"/>
              <a:chOff x="436" y="2416"/>
              <a:chExt cx="3840" cy="1620"/>
            </a:xfrm>
          </p:grpSpPr>
          <p:sp>
            <p:nvSpPr>
              <p:cNvPr id="379920" name="Rectangle 16" descr="Blue tissue paper"/>
              <p:cNvSpPr>
                <a:spLocks noChangeArrowheads="1"/>
              </p:cNvSpPr>
              <p:nvPr/>
            </p:nvSpPr>
            <p:spPr bwMode="auto">
              <a:xfrm>
                <a:off x="665" y="2568"/>
                <a:ext cx="3459" cy="1172"/>
              </a:xfrm>
              <a:prstGeom prst="rect">
                <a:avLst/>
              </a:prstGeom>
              <a:blipFill dpi="0" rotWithShape="0">
                <a:blip r:embed="rId4"/>
                <a:srcRect/>
                <a:tile tx="0" ty="0" sx="100000" sy="100000" flip="none" algn="tl"/>
              </a:blip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dash"/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9921" name="Rectangle 17"/>
              <p:cNvSpPr>
                <a:spLocks noChangeArrowheads="1"/>
              </p:cNvSpPr>
              <p:nvPr/>
            </p:nvSpPr>
            <p:spPr bwMode="auto">
              <a:xfrm>
                <a:off x="436" y="2416"/>
                <a:ext cx="20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379922" name="Rectangle 18"/>
              <p:cNvSpPr>
                <a:spLocks noChangeArrowheads="1"/>
              </p:cNvSpPr>
              <p:nvPr/>
            </p:nvSpPr>
            <p:spPr bwMode="auto">
              <a:xfrm>
                <a:off x="3982" y="3786"/>
                <a:ext cx="29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20</a:t>
                </a:r>
              </a:p>
            </p:txBody>
          </p:sp>
          <p:sp>
            <p:nvSpPr>
              <p:cNvPr id="379923" name="Line 19"/>
              <p:cNvSpPr>
                <a:spLocks noChangeShapeType="1"/>
              </p:cNvSpPr>
              <p:nvPr/>
            </p:nvSpPr>
            <p:spPr bwMode="auto">
              <a:xfrm flipH="1">
                <a:off x="672" y="2565"/>
                <a:ext cx="3455" cy="0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79924" name="Line 20"/>
            <p:cNvSpPr>
              <a:spLocks noChangeShapeType="1"/>
            </p:cNvSpPr>
            <p:nvPr/>
          </p:nvSpPr>
          <p:spPr bwMode="auto">
            <a:xfrm>
              <a:off x="4127" y="2565"/>
              <a:ext cx="0" cy="1179"/>
            </a:xfrm>
            <a:prstGeom prst="line">
              <a:avLst/>
            </a:prstGeom>
            <a:noFill/>
            <a:ln w="19050">
              <a:solidFill>
                <a:schemeClr val="tx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25" name="Rectangle 21"/>
          <p:cNvSpPr>
            <a:spLocks noChangeArrowheads="1"/>
          </p:cNvSpPr>
          <p:nvPr/>
        </p:nvSpPr>
        <p:spPr bwMode="auto">
          <a:xfrm>
            <a:off x="1073150" y="3435350"/>
            <a:ext cx="2882900" cy="2501900"/>
          </a:xfrm>
          <a:prstGeom prst="rect">
            <a:avLst/>
          </a:prstGeom>
          <a:solidFill>
            <a:srgbClr val="FFD5D5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926" name="Group 22"/>
          <p:cNvGrpSpPr>
            <a:grpSpLocks/>
          </p:cNvGrpSpPr>
          <p:nvPr/>
        </p:nvGrpSpPr>
        <p:grpSpPr bwMode="auto">
          <a:xfrm>
            <a:off x="695325" y="3232150"/>
            <a:ext cx="3246438" cy="396875"/>
            <a:chOff x="438" y="2036"/>
            <a:chExt cx="2045" cy="250"/>
          </a:xfrm>
        </p:grpSpPr>
        <p:sp>
          <p:nvSpPr>
            <p:cNvPr id="379927" name="Rectangle 23"/>
            <p:cNvSpPr>
              <a:spLocks noChangeArrowheads="1"/>
            </p:cNvSpPr>
            <p:nvPr/>
          </p:nvSpPr>
          <p:spPr bwMode="auto">
            <a:xfrm>
              <a:off x="438" y="2036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5</a:t>
              </a:r>
            </a:p>
          </p:txBody>
        </p:sp>
        <p:sp>
          <p:nvSpPr>
            <p:cNvPr id="379928" name="Line 24"/>
            <p:cNvSpPr>
              <a:spLocks noChangeShapeType="1"/>
            </p:cNvSpPr>
            <p:nvPr/>
          </p:nvSpPr>
          <p:spPr bwMode="auto">
            <a:xfrm flipH="1">
              <a:off x="672" y="2162"/>
              <a:ext cx="1811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79929" name="Group 25"/>
          <p:cNvGrpSpPr>
            <a:grpSpLocks/>
          </p:cNvGrpSpPr>
          <p:nvPr/>
        </p:nvGrpSpPr>
        <p:grpSpPr bwMode="auto">
          <a:xfrm>
            <a:off x="3748088" y="3463925"/>
            <a:ext cx="466725" cy="2959100"/>
            <a:chOff x="2361" y="2182"/>
            <a:chExt cx="294" cy="1864"/>
          </a:xfrm>
        </p:grpSpPr>
        <p:sp>
          <p:nvSpPr>
            <p:cNvPr id="379930" name="Rectangle 26"/>
            <p:cNvSpPr>
              <a:spLocks noChangeArrowheads="1"/>
            </p:cNvSpPr>
            <p:nvPr/>
          </p:nvSpPr>
          <p:spPr bwMode="auto">
            <a:xfrm>
              <a:off x="2361" y="3796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10</a:t>
              </a:r>
            </a:p>
          </p:txBody>
        </p:sp>
        <p:sp>
          <p:nvSpPr>
            <p:cNvPr id="379931" name="Line 27"/>
            <p:cNvSpPr>
              <a:spLocks noChangeShapeType="1"/>
            </p:cNvSpPr>
            <p:nvPr/>
          </p:nvSpPr>
          <p:spPr bwMode="auto">
            <a:xfrm>
              <a:off x="2483" y="2182"/>
              <a:ext cx="0" cy="1552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32" name="Line 2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33" name="Line 2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34" name="Oval 30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935" name="Group 31"/>
          <p:cNvGrpSpPr>
            <a:grpSpLocks/>
          </p:cNvGrpSpPr>
          <p:nvPr/>
        </p:nvGrpSpPr>
        <p:grpSpPr bwMode="auto">
          <a:xfrm>
            <a:off x="3784600" y="2941638"/>
            <a:ext cx="354013" cy="549275"/>
            <a:chOff x="2384" y="1853"/>
            <a:chExt cx="223" cy="346"/>
          </a:xfrm>
        </p:grpSpPr>
        <p:sp>
          <p:nvSpPr>
            <p:cNvPr id="379936" name="Rectangle 32"/>
            <p:cNvSpPr>
              <a:spLocks noChangeArrowheads="1"/>
            </p:cNvSpPr>
            <p:nvPr/>
          </p:nvSpPr>
          <p:spPr bwMode="auto">
            <a:xfrm>
              <a:off x="2384" y="1853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79937" name="Oval 33"/>
            <p:cNvSpPr>
              <a:spLocks noChangeArrowheads="1"/>
            </p:cNvSpPr>
            <p:nvPr/>
          </p:nvSpPr>
          <p:spPr bwMode="auto">
            <a:xfrm>
              <a:off x="2451" y="2119"/>
              <a:ext cx="80" cy="80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38" name="Rectangle 11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hlink"/>
                </a:solidFill>
              </a:rPr>
              <a:t>Elastic demand between two points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13264" y="522003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flatter the demand curve, the more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9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79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79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79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683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effects of a price change on expenditure: inelastic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5" name="Arc 5"/>
          <p:cNvSpPr>
            <a:spLocks/>
          </p:cNvSpPr>
          <p:nvPr/>
        </p:nvSpPr>
        <p:spPr bwMode="auto">
          <a:xfrm rot="2940000">
            <a:off x="3648075" y="1908175"/>
            <a:ext cx="5543550" cy="1676400"/>
          </a:xfrm>
          <a:custGeom>
            <a:avLst/>
            <a:gdLst>
              <a:gd name="G0" fmla="+- 17617 0 0"/>
              <a:gd name="G1" fmla="+- 0 0 0"/>
              <a:gd name="G2" fmla="+- 21600 0 0"/>
              <a:gd name="T0" fmla="*/ 17894 w 17894"/>
              <a:gd name="T1" fmla="*/ 21598 h 21600"/>
              <a:gd name="T2" fmla="*/ 0 w 17894"/>
              <a:gd name="T3" fmla="*/ 12498 h 21600"/>
              <a:gd name="T4" fmla="*/ 17617 w 1789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894" h="21600" fill="none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</a:path>
              <a:path w="17894" h="21600" stroke="0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  <a:lnTo>
                  <a:pt x="17617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4006" name="Group 6"/>
          <p:cNvGrpSpPr>
            <a:grpSpLocks/>
          </p:cNvGrpSpPr>
          <p:nvPr/>
        </p:nvGrpSpPr>
        <p:grpSpPr bwMode="auto">
          <a:xfrm>
            <a:off x="692150" y="3584575"/>
            <a:ext cx="6107113" cy="2805113"/>
            <a:chOff x="436" y="2258"/>
            <a:chExt cx="3847" cy="1767"/>
          </a:xfrm>
        </p:grpSpPr>
        <p:grpSp>
          <p:nvGrpSpPr>
            <p:cNvPr id="384007" name="Group 7"/>
            <p:cNvGrpSpPr>
              <a:grpSpLocks/>
            </p:cNvGrpSpPr>
            <p:nvPr/>
          </p:nvGrpSpPr>
          <p:grpSpPr bwMode="auto">
            <a:xfrm>
              <a:off x="436" y="2258"/>
              <a:ext cx="3847" cy="1767"/>
              <a:chOff x="436" y="2258"/>
              <a:chExt cx="3847" cy="1767"/>
            </a:xfrm>
          </p:grpSpPr>
          <p:sp>
            <p:nvSpPr>
              <p:cNvPr id="384008" name="Rectangle 8" descr="Blue tissue paper"/>
              <p:cNvSpPr>
                <a:spLocks noChangeArrowheads="1"/>
              </p:cNvSpPr>
              <p:nvPr/>
            </p:nvSpPr>
            <p:spPr bwMode="auto">
              <a:xfrm>
                <a:off x="665" y="2548"/>
                <a:ext cx="3459" cy="1192"/>
              </a:xfrm>
              <a:prstGeom prst="rect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2"/>
                    </a:solidFill>
                    <a:prstDash val="dash"/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4009" name="Rectangle 9"/>
              <p:cNvSpPr>
                <a:spLocks noChangeArrowheads="1"/>
              </p:cNvSpPr>
              <p:nvPr/>
            </p:nvSpPr>
            <p:spPr bwMode="auto">
              <a:xfrm>
                <a:off x="4060" y="2258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>
                    <a:solidFill>
                      <a:schemeClr val="tx2"/>
                    </a:solidFill>
                    <a:latin typeface="Arial" panose="020B0604020202020204" pitchFamily="34" charset="0"/>
                  </a:rPr>
                  <a:t>a</a:t>
                </a:r>
              </a:p>
            </p:txBody>
          </p:sp>
          <p:sp>
            <p:nvSpPr>
              <p:cNvPr id="384010" name="Rectangle 10"/>
              <p:cNvSpPr>
                <a:spLocks noChangeArrowheads="1"/>
              </p:cNvSpPr>
              <p:nvPr/>
            </p:nvSpPr>
            <p:spPr bwMode="auto">
              <a:xfrm>
                <a:off x="436" y="2416"/>
                <a:ext cx="20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384011" name="Rectangle 11"/>
              <p:cNvSpPr>
                <a:spLocks noChangeArrowheads="1"/>
              </p:cNvSpPr>
              <p:nvPr/>
            </p:nvSpPr>
            <p:spPr bwMode="auto">
              <a:xfrm>
                <a:off x="3982" y="3775"/>
                <a:ext cx="29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20</a:t>
                </a:r>
              </a:p>
            </p:txBody>
          </p:sp>
          <p:sp>
            <p:nvSpPr>
              <p:cNvPr id="384012" name="Line 12"/>
              <p:cNvSpPr>
                <a:spLocks noChangeShapeType="1"/>
              </p:cNvSpPr>
              <p:nvPr/>
            </p:nvSpPr>
            <p:spPr bwMode="auto">
              <a:xfrm flipH="1">
                <a:off x="662" y="2544"/>
                <a:ext cx="3455" cy="0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4013" name="Line 13"/>
              <p:cNvSpPr>
                <a:spLocks noChangeShapeType="1"/>
              </p:cNvSpPr>
              <p:nvPr/>
            </p:nvSpPr>
            <p:spPr bwMode="auto">
              <a:xfrm>
                <a:off x="4117" y="2555"/>
                <a:ext cx="0" cy="1179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84014" name="Oval 14"/>
            <p:cNvSpPr>
              <a:spLocks noChangeArrowheads="1"/>
            </p:cNvSpPr>
            <p:nvPr/>
          </p:nvSpPr>
          <p:spPr bwMode="auto">
            <a:xfrm>
              <a:off x="4084" y="2515"/>
              <a:ext cx="80" cy="80"/>
            </a:xfrm>
            <a:prstGeom prst="ellipse">
              <a:avLst/>
            </a:prstGeom>
            <a:solidFill>
              <a:srgbClr val="6699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4015" name="Rectangle 15"/>
          <p:cNvSpPr>
            <a:spLocks noChangeArrowheads="1"/>
          </p:cNvSpPr>
          <p:nvPr/>
        </p:nvSpPr>
        <p:spPr bwMode="auto">
          <a:xfrm>
            <a:off x="147638" y="2627313"/>
            <a:ext cx="733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84016" name="Rectangle 1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84017" name="Rectangle 1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4018" name="Rectangle 18"/>
          <p:cNvSpPr>
            <a:spLocks noChangeArrowheads="1"/>
          </p:cNvSpPr>
          <p:nvPr/>
        </p:nvSpPr>
        <p:spPr bwMode="auto">
          <a:xfrm>
            <a:off x="1073150" y="2192338"/>
            <a:ext cx="4175125" cy="3744912"/>
          </a:xfrm>
          <a:prstGeom prst="rect">
            <a:avLst/>
          </a:prstGeom>
          <a:solidFill>
            <a:srgbClr val="FFD5D5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9" name="Line 1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20" name="Line 2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21" name="Rectangle 21"/>
          <p:cNvSpPr>
            <a:spLocks noChangeArrowheads="1"/>
          </p:cNvSpPr>
          <p:nvPr/>
        </p:nvSpPr>
        <p:spPr bwMode="auto">
          <a:xfrm>
            <a:off x="7616825" y="5254625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84022" name="Group 22"/>
          <p:cNvGrpSpPr>
            <a:grpSpLocks/>
          </p:cNvGrpSpPr>
          <p:nvPr/>
        </p:nvGrpSpPr>
        <p:grpSpPr bwMode="auto">
          <a:xfrm>
            <a:off x="5505450" y="749300"/>
            <a:ext cx="2408238" cy="811213"/>
            <a:chOff x="3366" y="472"/>
            <a:chExt cx="1685" cy="613"/>
          </a:xfrm>
        </p:grpSpPr>
        <p:sp>
          <p:nvSpPr>
            <p:cNvPr id="384023" name="AutoShape 23" descr="Parchment"/>
            <p:cNvSpPr>
              <a:spLocks noChangeArrowheads="1"/>
            </p:cNvSpPr>
            <p:nvPr/>
          </p:nvSpPr>
          <p:spPr bwMode="auto">
            <a:xfrm>
              <a:off x="3366" y="472"/>
              <a:ext cx="1685" cy="613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GB" altLang="en-US" sz="2000">
                <a:latin typeface="Arial" panose="020B0604020202020204" pitchFamily="34" charset="0"/>
              </a:endParaRPr>
            </a:p>
            <a:p>
              <a:pPr algn="ctr"/>
              <a:endParaRPr lang="en-GB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384024" name="Rectangle 24"/>
            <p:cNvSpPr>
              <a:spLocks noChangeArrowheads="1"/>
            </p:cNvSpPr>
            <p:nvPr/>
          </p:nvSpPr>
          <p:spPr bwMode="auto">
            <a:xfrm>
              <a:off x="3453" y="524"/>
              <a:ext cx="1501" cy="5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hlink"/>
                  </a:solidFill>
                  <a:latin typeface="Arial" panose="020B0604020202020204" pitchFamily="34" charset="0"/>
                </a:rPr>
                <a:t>Expenditure rises</a:t>
              </a:r>
            </a:p>
            <a:p>
              <a:pPr algn="ctr"/>
              <a:r>
                <a:rPr lang="en-GB" altLang="en-US" sz="2000">
                  <a:solidFill>
                    <a:schemeClr val="hlink"/>
                  </a:solidFill>
                  <a:latin typeface="Arial" panose="020B0604020202020204" pitchFamily="34" charset="0"/>
                </a:rPr>
                <a:t>as price rises</a:t>
              </a:r>
            </a:p>
          </p:txBody>
        </p:sp>
      </p:grpSp>
      <p:grpSp>
        <p:nvGrpSpPr>
          <p:cNvPr id="384025" name="Group 25"/>
          <p:cNvGrpSpPr>
            <a:grpSpLocks/>
          </p:cNvGrpSpPr>
          <p:nvPr/>
        </p:nvGrpSpPr>
        <p:grpSpPr bwMode="auto">
          <a:xfrm>
            <a:off x="695325" y="1989138"/>
            <a:ext cx="4525963" cy="396875"/>
            <a:chOff x="438" y="1253"/>
            <a:chExt cx="2851" cy="250"/>
          </a:xfrm>
        </p:grpSpPr>
        <p:sp>
          <p:nvSpPr>
            <p:cNvPr id="384026" name="Rectangle 26"/>
            <p:cNvSpPr>
              <a:spLocks noChangeArrowheads="1"/>
            </p:cNvSpPr>
            <p:nvPr/>
          </p:nvSpPr>
          <p:spPr bwMode="auto">
            <a:xfrm>
              <a:off x="438" y="1253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</a:t>
              </a:r>
            </a:p>
          </p:txBody>
        </p:sp>
        <p:sp>
          <p:nvSpPr>
            <p:cNvPr id="384027" name="Line 27"/>
            <p:cNvSpPr>
              <a:spLocks noChangeShapeType="1"/>
            </p:cNvSpPr>
            <p:nvPr/>
          </p:nvSpPr>
          <p:spPr bwMode="auto">
            <a:xfrm flipH="1">
              <a:off x="662" y="1386"/>
              <a:ext cx="2627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84028" name="Group 28"/>
          <p:cNvGrpSpPr>
            <a:grpSpLocks/>
          </p:cNvGrpSpPr>
          <p:nvPr/>
        </p:nvGrpSpPr>
        <p:grpSpPr bwMode="auto">
          <a:xfrm>
            <a:off x="5022850" y="2216150"/>
            <a:ext cx="466725" cy="4171950"/>
            <a:chOff x="3164" y="1396"/>
            <a:chExt cx="294" cy="2628"/>
          </a:xfrm>
        </p:grpSpPr>
        <p:sp>
          <p:nvSpPr>
            <p:cNvPr id="384029" name="Rectangle 29"/>
            <p:cNvSpPr>
              <a:spLocks noChangeArrowheads="1"/>
            </p:cNvSpPr>
            <p:nvPr/>
          </p:nvSpPr>
          <p:spPr bwMode="auto">
            <a:xfrm>
              <a:off x="3164" y="3774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15</a:t>
              </a:r>
            </a:p>
          </p:txBody>
        </p:sp>
        <p:sp>
          <p:nvSpPr>
            <p:cNvPr id="384030" name="Line 30"/>
            <p:cNvSpPr>
              <a:spLocks noChangeShapeType="1"/>
            </p:cNvSpPr>
            <p:nvPr/>
          </p:nvSpPr>
          <p:spPr bwMode="auto">
            <a:xfrm>
              <a:off x="3310" y="1396"/>
              <a:ext cx="0" cy="234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84031" name="Group 31"/>
          <p:cNvGrpSpPr>
            <a:grpSpLocks/>
          </p:cNvGrpSpPr>
          <p:nvPr/>
        </p:nvGrpSpPr>
        <p:grpSpPr bwMode="auto">
          <a:xfrm>
            <a:off x="5170488" y="1698625"/>
            <a:ext cx="336550" cy="542925"/>
            <a:chOff x="3257" y="1070"/>
            <a:chExt cx="212" cy="342"/>
          </a:xfrm>
        </p:grpSpPr>
        <p:sp>
          <p:nvSpPr>
            <p:cNvPr id="384032" name="Rectangle 32"/>
            <p:cNvSpPr>
              <a:spLocks noChangeArrowheads="1"/>
            </p:cNvSpPr>
            <p:nvPr/>
          </p:nvSpPr>
          <p:spPr bwMode="auto">
            <a:xfrm>
              <a:off x="3257" y="1070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384033" name="Oval 33"/>
            <p:cNvSpPr>
              <a:spLocks noChangeArrowheads="1"/>
            </p:cNvSpPr>
            <p:nvPr/>
          </p:nvSpPr>
          <p:spPr bwMode="auto">
            <a:xfrm>
              <a:off x="3260" y="1332"/>
              <a:ext cx="80" cy="80"/>
            </a:xfrm>
            <a:prstGeom prst="ellipse">
              <a:avLst/>
            </a:prstGeom>
            <a:solidFill>
              <a:srgbClr val="FFD5D5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4034" name="Rectangle 25"/>
          <p:cNvSpPr>
            <a:spLocks noChangeArrowheads="1"/>
          </p:cNvSpPr>
          <p:nvPr/>
        </p:nvSpPr>
        <p:spPr bwMode="auto">
          <a:xfrm>
            <a:off x="0" y="0"/>
            <a:ext cx="9144000" cy="5635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Inelastic demand between two points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332970" y="687210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steeper the demand curve, the less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4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84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84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99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524000"/>
            <a:ext cx="8534400" cy="2900363"/>
          </a:xfrm>
        </p:spPr>
        <p:txBody>
          <a:bodyPr/>
          <a:lstStyle/>
          <a:p>
            <a:pPr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01625" y="4364038"/>
            <a:ext cx="8534400" cy="204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spcBef>
                <a:spcPct val="45000"/>
              </a:spcBef>
            </a:pPr>
            <a:r>
              <a:rPr lang="en-GB" altLang="en-US"/>
              <a:t>special cases</a:t>
            </a:r>
          </a:p>
          <a:p>
            <a:pPr lvl="2">
              <a:spcBef>
                <a:spcPct val="45000"/>
              </a:spcBef>
            </a:pPr>
            <a:r>
              <a:rPr lang="en-GB" altLang="en-US"/>
              <a:t>totally inelastic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0</a:t>
            </a:r>
          </a:p>
          <a:p>
            <a:pPr lvl="2">
              <a:spcBef>
                <a:spcPct val="45000"/>
              </a:spcBef>
            </a:pPr>
            <a:r>
              <a:rPr lang="en-GB" altLang="en-US"/>
              <a:t>infinitely 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</a:t>
            </a:r>
            <a:r>
              <a:rPr lang="en-GB" altLang="en-US">
                <a:sym typeface="Symbol" panose="05050102010706020507" pitchFamily="18" charset="2"/>
              </a:rPr>
              <a:t></a:t>
            </a:r>
            <a:endParaRPr lang="en-GB" altLang="en-US"/>
          </a:p>
          <a:p>
            <a:pPr lvl="2">
              <a:spcBef>
                <a:spcPct val="45000"/>
              </a:spcBef>
            </a:pPr>
            <a:r>
              <a:rPr lang="en-GB" altLang="en-US"/>
              <a:t>unit 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</a:t>
            </a:r>
            <a:r>
              <a:rPr lang="en-GB" altLang="en-US">
                <a:cs typeface="Arial" panose="020B0604020202020204" pitchFamily="34" charset="0"/>
              </a:rPr>
              <a:t>–1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0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1" name="Rectangle 5" descr="Blue tissue paper"/>
          <p:cNvSpPr>
            <a:spLocks noChangeArrowheads="1"/>
          </p:cNvSpPr>
          <p:nvPr/>
        </p:nvSpPr>
        <p:spPr bwMode="auto">
          <a:xfrm>
            <a:off x="1055688" y="4197350"/>
            <a:ext cx="3509962" cy="1739900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8102" name="Group 6"/>
          <p:cNvGrpSpPr>
            <a:grpSpLocks/>
          </p:cNvGrpSpPr>
          <p:nvPr/>
        </p:nvGrpSpPr>
        <p:grpSpPr bwMode="auto">
          <a:xfrm>
            <a:off x="585788" y="2555875"/>
            <a:ext cx="3979862" cy="3381375"/>
            <a:chOff x="369" y="1610"/>
            <a:chExt cx="2507" cy="2130"/>
          </a:xfrm>
        </p:grpSpPr>
        <p:sp>
          <p:nvSpPr>
            <p:cNvPr id="388103" name="Rectangle 7"/>
            <p:cNvSpPr>
              <a:spLocks noChangeArrowheads="1"/>
            </p:cNvSpPr>
            <p:nvPr/>
          </p:nvSpPr>
          <p:spPr bwMode="auto">
            <a:xfrm>
              <a:off x="676" y="1732"/>
              <a:ext cx="2200" cy="2008"/>
            </a:xfrm>
            <a:prstGeom prst="rect">
              <a:avLst/>
            </a:prstGeom>
            <a:solidFill>
              <a:srgbClr val="FFD5D5">
                <a:alpha val="50000"/>
              </a:srgbClr>
            </a:solidFill>
            <a:ln w="12700">
              <a:solidFill>
                <a:schemeClr val="accent2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04" name="Rectangle 8"/>
            <p:cNvSpPr>
              <a:spLocks noChangeArrowheads="1"/>
            </p:cNvSpPr>
            <p:nvPr/>
          </p:nvSpPr>
          <p:spPr bwMode="auto">
            <a:xfrm>
              <a:off x="369" y="1610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88105" name="Line 9"/>
          <p:cNvSpPr>
            <a:spLocks noChangeShapeType="1"/>
          </p:cNvSpPr>
          <p:nvPr/>
        </p:nvSpPr>
        <p:spPr bwMode="auto">
          <a:xfrm>
            <a:off x="1058863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6" name="Line 10"/>
          <p:cNvSpPr>
            <a:spLocks noChangeShapeType="1"/>
          </p:cNvSpPr>
          <p:nvPr/>
        </p:nvSpPr>
        <p:spPr bwMode="auto">
          <a:xfrm flipV="1">
            <a:off x="4572000" y="1295400"/>
            <a:ext cx="0" cy="4648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7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8" name="Oval 12"/>
          <p:cNvSpPr>
            <a:spLocks noChangeArrowheads="1"/>
          </p:cNvSpPr>
          <p:nvPr/>
        </p:nvSpPr>
        <p:spPr bwMode="auto">
          <a:xfrm>
            <a:off x="4502150" y="414496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9" name="Rectangle 13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8110" name="Rectangle 14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8111" name="Rectangle 15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8112" name="Rectangle 16"/>
          <p:cNvSpPr>
            <a:spLocks noChangeArrowheads="1"/>
          </p:cNvSpPr>
          <p:nvPr/>
        </p:nvSpPr>
        <p:spPr bwMode="auto">
          <a:xfrm>
            <a:off x="4322763" y="59991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8113" name="Rectangle 17"/>
          <p:cNvSpPr>
            <a:spLocks noChangeArrowheads="1"/>
          </p:cNvSpPr>
          <p:nvPr/>
        </p:nvSpPr>
        <p:spPr bwMode="auto">
          <a:xfrm>
            <a:off x="574675" y="398780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8114" name="Rectangle 18"/>
          <p:cNvSpPr>
            <a:spLocks noChangeArrowheads="1"/>
          </p:cNvSpPr>
          <p:nvPr/>
        </p:nvSpPr>
        <p:spPr bwMode="auto">
          <a:xfrm>
            <a:off x="4370388" y="752475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88115" name="Group 19"/>
          <p:cNvGrpSpPr>
            <a:grpSpLocks/>
          </p:cNvGrpSpPr>
          <p:nvPr/>
        </p:nvGrpSpPr>
        <p:grpSpPr bwMode="auto">
          <a:xfrm>
            <a:off x="4506913" y="2503488"/>
            <a:ext cx="500062" cy="457200"/>
            <a:chOff x="2839" y="1577"/>
            <a:chExt cx="315" cy="288"/>
          </a:xfrm>
        </p:grpSpPr>
        <p:sp>
          <p:nvSpPr>
            <p:cNvPr id="388116" name="Oval 20"/>
            <p:cNvSpPr>
              <a:spLocks noChangeArrowheads="1"/>
            </p:cNvSpPr>
            <p:nvPr/>
          </p:nvSpPr>
          <p:spPr bwMode="auto">
            <a:xfrm>
              <a:off x="2839" y="1695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17" name="Rectangle 21"/>
            <p:cNvSpPr>
              <a:spLocks noChangeArrowheads="1"/>
            </p:cNvSpPr>
            <p:nvPr/>
          </p:nvSpPr>
          <p:spPr bwMode="auto">
            <a:xfrm>
              <a:off x="2931" y="157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88118" name="Rectangle 22"/>
          <p:cNvSpPr>
            <a:spLocks noChangeArrowheads="1"/>
          </p:cNvSpPr>
          <p:nvPr/>
        </p:nvSpPr>
        <p:spPr bwMode="auto">
          <a:xfrm>
            <a:off x="4676775" y="3968750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88119" name="Rectangle 23"/>
          <p:cNvSpPr>
            <a:spLocks noChangeArrowheads="1"/>
          </p:cNvSpPr>
          <p:nvPr/>
        </p:nvSpPr>
        <p:spPr bwMode="auto">
          <a:xfrm>
            <a:off x="0" y="0"/>
            <a:ext cx="9144000" cy="6111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Totally inelastic demand (</a:t>
            </a:r>
            <a:r>
              <a:rPr lang="en-GB" altLang="en-US" sz="2800" b="1" i="1">
                <a:solidFill>
                  <a:schemeClr val="accent1"/>
                </a:solidFill>
              </a:rPr>
              <a:t>P</a:t>
            </a:r>
            <a:r>
              <a:rPr lang="en-GB" altLang="en-US" sz="2800" b="1">
                <a:solidFill>
                  <a:schemeClr val="accent1"/>
                </a:solidFill>
                <a:latin typeface="Symbol" panose="05050102010706020507" pitchFamily="18" charset="2"/>
              </a:rPr>
              <a:t>Î</a:t>
            </a:r>
            <a:r>
              <a:rPr lang="en-GB" altLang="en-US" sz="2800" b="1" baseline="-25000">
                <a:solidFill>
                  <a:schemeClr val="accent1"/>
                </a:solidFill>
              </a:rPr>
              <a:t>D</a:t>
            </a:r>
            <a:r>
              <a:rPr lang="en-GB" altLang="en-US" sz="2800" b="1" baseline="-50000">
                <a:solidFill>
                  <a:schemeClr val="accent1"/>
                </a:solidFill>
              </a:rPr>
              <a:t> </a:t>
            </a:r>
            <a:r>
              <a:rPr lang="en-GB" altLang="en-US" sz="2800" b="1">
                <a:solidFill>
                  <a:schemeClr val="accent1"/>
                </a:solidFill>
              </a:rPr>
              <a:t>= 0)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8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9" name="Rectangle 5" descr="Blue tissue paper"/>
          <p:cNvSpPr>
            <a:spLocks noChangeArrowheads="1"/>
          </p:cNvSpPr>
          <p:nvPr/>
        </p:nvSpPr>
        <p:spPr bwMode="auto">
          <a:xfrm>
            <a:off x="1055688" y="2736850"/>
            <a:ext cx="3509962" cy="3200400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0150" name="Group 6"/>
          <p:cNvGrpSpPr>
            <a:grpSpLocks/>
          </p:cNvGrpSpPr>
          <p:nvPr/>
        </p:nvGrpSpPr>
        <p:grpSpPr bwMode="auto">
          <a:xfrm>
            <a:off x="1073150" y="2749550"/>
            <a:ext cx="5572125" cy="3627438"/>
            <a:chOff x="676" y="1732"/>
            <a:chExt cx="3510" cy="2285"/>
          </a:xfrm>
        </p:grpSpPr>
        <p:sp>
          <p:nvSpPr>
            <p:cNvPr id="390151" name="Rectangle 7"/>
            <p:cNvSpPr>
              <a:spLocks noChangeArrowheads="1"/>
            </p:cNvSpPr>
            <p:nvPr/>
          </p:nvSpPr>
          <p:spPr bwMode="auto">
            <a:xfrm>
              <a:off x="676" y="1732"/>
              <a:ext cx="3343" cy="2008"/>
            </a:xfrm>
            <a:prstGeom prst="rect">
              <a:avLst/>
            </a:prstGeom>
            <a:solidFill>
              <a:srgbClr val="FFD5D5">
                <a:alpha val="50000"/>
              </a:srgbClr>
            </a:solidFill>
            <a:ln w="12700">
              <a:solidFill>
                <a:schemeClr val="accent2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152" name="Rectangle 8"/>
            <p:cNvSpPr>
              <a:spLocks noChangeArrowheads="1"/>
            </p:cNvSpPr>
            <p:nvPr/>
          </p:nvSpPr>
          <p:spPr bwMode="auto">
            <a:xfrm>
              <a:off x="3888" y="3767"/>
              <a:ext cx="29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Q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90153" name="Line 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54" name="Rectangle 10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90155" name="Rectangle 11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90156" name="Rectangle 12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0157" name="Rectangle 13"/>
          <p:cNvSpPr>
            <a:spLocks noChangeArrowheads="1"/>
          </p:cNvSpPr>
          <p:nvPr/>
        </p:nvSpPr>
        <p:spPr bwMode="auto">
          <a:xfrm>
            <a:off x="4322763" y="59991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58" name="Rectangle 14"/>
          <p:cNvSpPr>
            <a:spLocks noChangeArrowheads="1"/>
          </p:cNvSpPr>
          <p:nvPr/>
        </p:nvSpPr>
        <p:spPr bwMode="auto">
          <a:xfrm>
            <a:off x="612775" y="25717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59" name="Rectangle 15"/>
          <p:cNvSpPr>
            <a:spLocks noChangeArrowheads="1"/>
          </p:cNvSpPr>
          <p:nvPr/>
        </p:nvSpPr>
        <p:spPr bwMode="auto">
          <a:xfrm>
            <a:off x="7537450" y="251618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0160" name="Rectangle 16"/>
          <p:cNvSpPr>
            <a:spLocks noChangeArrowheads="1"/>
          </p:cNvSpPr>
          <p:nvPr/>
        </p:nvSpPr>
        <p:spPr bwMode="auto">
          <a:xfrm>
            <a:off x="4406900" y="217963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0161" name="Line 17"/>
          <p:cNvSpPr>
            <a:spLocks noChangeShapeType="1"/>
          </p:cNvSpPr>
          <p:nvPr/>
        </p:nvSpPr>
        <p:spPr bwMode="auto">
          <a:xfrm>
            <a:off x="1057275" y="2746375"/>
            <a:ext cx="6384925" cy="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2" name="Line 18"/>
          <p:cNvSpPr>
            <a:spLocks noChangeShapeType="1"/>
          </p:cNvSpPr>
          <p:nvPr/>
        </p:nvSpPr>
        <p:spPr bwMode="auto">
          <a:xfrm>
            <a:off x="1058863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3" name="Oval 19"/>
          <p:cNvSpPr>
            <a:spLocks noChangeArrowheads="1"/>
          </p:cNvSpPr>
          <p:nvPr/>
        </p:nvSpPr>
        <p:spPr bwMode="auto">
          <a:xfrm>
            <a:off x="4514850" y="269081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0164" name="Group 20"/>
          <p:cNvGrpSpPr>
            <a:grpSpLocks/>
          </p:cNvGrpSpPr>
          <p:nvPr/>
        </p:nvGrpSpPr>
        <p:grpSpPr bwMode="auto">
          <a:xfrm>
            <a:off x="6210300" y="2181225"/>
            <a:ext cx="354013" cy="636588"/>
            <a:chOff x="3912" y="1374"/>
            <a:chExt cx="223" cy="401"/>
          </a:xfrm>
        </p:grpSpPr>
        <p:sp>
          <p:nvSpPr>
            <p:cNvPr id="390165" name="Rectangle 21"/>
            <p:cNvSpPr>
              <a:spLocks noChangeArrowheads="1"/>
            </p:cNvSpPr>
            <p:nvPr/>
          </p:nvSpPr>
          <p:spPr bwMode="auto">
            <a:xfrm>
              <a:off x="3912" y="137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90166" name="Oval 22"/>
            <p:cNvSpPr>
              <a:spLocks noChangeArrowheads="1"/>
            </p:cNvSpPr>
            <p:nvPr/>
          </p:nvSpPr>
          <p:spPr bwMode="auto">
            <a:xfrm>
              <a:off x="3982" y="1695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0167" name="Rectangle 23"/>
          <p:cNvSpPr>
            <a:spLocks noChangeArrowheads="1"/>
          </p:cNvSpPr>
          <p:nvPr/>
        </p:nvSpPr>
        <p:spPr bwMode="auto">
          <a:xfrm>
            <a:off x="0" y="0"/>
            <a:ext cx="9144000" cy="5730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Infinitely elastic demand (</a:t>
            </a:r>
            <a:r>
              <a:rPr lang="en-GB" altLang="en-US" sz="2800" b="1" i="1"/>
              <a:t>P</a:t>
            </a:r>
            <a:r>
              <a:rPr lang="en-GB" altLang="en-US" sz="2800" b="1">
                <a:latin typeface="Symbol" panose="05050102010706020507" pitchFamily="18" charset="2"/>
              </a:rPr>
              <a:t>Î</a:t>
            </a:r>
            <a:r>
              <a:rPr lang="en-GB" altLang="en-US" sz="2800" b="1" baseline="-25000"/>
              <a:t>D</a:t>
            </a:r>
            <a:r>
              <a:rPr lang="en-GB" altLang="en-US" sz="2800" b="1" baseline="-50000"/>
              <a:t> </a:t>
            </a:r>
            <a:r>
              <a:rPr lang="en-GB" altLang="en-US" sz="2800" b="1"/>
              <a:t>= </a:t>
            </a:r>
            <a:r>
              <a:rPr lang="en-GB" altLang="en-US" sz="2800" b="1">
                <a:latin typeface="Symbol" panose="05050102010706020507" pitchFamily="18" charset="2"/>
              </a:rPr>
              <a:t>¥</a:t>
            </a:r>
            <a:r>
              <a:rPr lang="en-GB" altLang="en-US" sz="2800" b="1"/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90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5" name="Rectangle 3" descr="Blue tissue paper"/>
          <p:cNvSpPr>
            <a:spLocks noChangeArrowheads="1"/>
          </p:cNvSpPr>
          <p:nvPr/>
        </p:nvSpPr>
        <p:spPr bwMode="auto">
          <a:xfrm>
            <a:off x="1063625" y="2765425"/>
            <a:ext cx="1746250" cy="317182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6" name="Rectangle 4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92197" name="Rectangle 5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92198" name="Rectangle 6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>
            <a:off x="2574925" y="599916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603250" y="25717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2201" name="Rectangle 9"/>
          <p:cNvSpPr>
            <a:spLocks noChangeArrowheads="1"/>
          </p:cNvSpPr>
          <p:nvPr/>
        </p:nvSpPr>
        <p:spPr bwMode="auto">
          <a:xfrm>
            <a:off x="7124700" y="49355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2" name="Arc 10"/>
          <p:cNvSpPr>
            <a:spLocks/>
          </p:cNvSpPr>
          <p:nvPr/>
        </p:nvSpPr>
        <p:spPr bwMode="auto">
          <a:xfrm rot="10800000">
            <a:off x="2290763" y="822325"/>
            <a:ext cx="4816475" cy="432593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2203" name="Group 11"/>
          <p:cNvGrpSpPr>
            <a:grpSpLocks/>
          </p:cNvGrpSpPr>
          <p:nvPr/>
        </p:nvGrpSpPr>
        <p:grpSpPr bwMode="auto">
          <a:xfrm>
            <a:off x="722313" y="4664075"/>
            <a:ext cx="4975225" cy="1725613"/>
            <a:chOff x="455" y="2938"/>
            <a:chExt cx="3134" cy="1087"/>
          </a:xfrm>
        </p:grpSpPr>
        <p:grpSp>
          <p:nvGrpSpPr>
            <p:cNvPr id="392204" name="Group 12"/>
            <p:cNvGrpSpPr>
              <a:grpSpLocks/>
            </p:cNvGrpSpPr>
            <p:nvPr/>
          </p:nvGrpSpPr>
          <p:grpSpPr bwMode="auto">
            <a:xfrm>
              <a:off x="676" y="3056"/>
              <a:ext cx="2913" cy="969"/>
              <a:chOff x="676" y="3056"/>
              <a:chExt cx="2913" cy="969"/>
            </a:xfrm>
          </p:grpSpPr>
          <p:sp>
            <p:nvSpPr>
              <p:cNvPr id="392205" name="Rectangle 13"/>
              <p:cNvSpPr>
                <a:spLocks noChangeArrowheads="1"/>
              </p:cNvSpPr>
              <p:nvPr/>
            </p:nvSpPr>
            <p:spPr bwMode="auto">
              <a:xfrm>
                <a:off x="676" y="3056"/>
                <a:ext cx="2711" cy="684"/>
              </a:xfrm>
              <a:prstGeom prst="rect">
                <a:avLst/>
              </a:prstGeom>
              <a:solidFill>
                <a:srgbClr val="FFD5D5">
                  <a:alpha val="50000"/>
                </a:srgbClr>
              </a:solidFill>
              <a:ln w="12700">
                <a:solidFill>
                  <a:schemeClr val="accent2"/>
                </a:solidFill>
                <a:prstDash val="dash"/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2206" name="Rectangle 14"/>
              <p:cNvSpPr>
                <a:spLocks noChangeArrowheads="1"/>
              </p:cNvSpPr>
              <p:nvPr/>
            </p:nvSpPr>
            <p:spPr bwMode="auto">
              <a:xfrm>
                <a:off x="3206" y="3775"/>
                <a:ext cx="383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100</a:t>
                </a:r>
              </a:p>
            </p:txBody>
          </p:sp>
        </p:grpSp>
        <p:sp>
          <p:nvSpPr>
            <p:cNvPr id="392207" name="Rectangle 15"/>
            <p:cNvSpPr>
              <a:spLocks noChangeArrowheads="1"/>
            </p:cNvSpPr>
            <p:nvPr/>
          </p:nvSpPr>
          <p:spPr bwMode="auto">
            <a:xfrm>
              <a:off x="455" y="293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</a:t>
              </a:r>
            </a:p>
          </p:txBody>
        </p:sp>
      </p:grpSp>
      <p:sp>
        <p:nvSpPr>
          <p:cNvPr id="392208" name="Oval 16"/>
          <p:cNvSpPr>
            <a:spLocks noChangeArrowheads="1"/>
          </p:cNvSpPr>
          <p:nvPr/>
        </p:nvSpPr>
        <p:spPr bwMode="auto">
          <a:xfrm>
            <a:off x="2738438" y="271621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09" name="Rectangle 17"/>
          <p:cNvSpPr>
            <a:spLocks noChangeArrowheads="1"/>
          </p:cNvSpPr>
          <p:nvPr/>
        </p:nvSpPr>
        <p:spPr bwMode="auto">
          <a:xfrm>
            <a:off x="2763838" y="2292350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grpSp>
        <p:nvGrpSpPr>
          <p:cNvPr id="392210" name="Group 18"/>
          <p:cNvGrpSpPr>
            <a:grpSpLocks/>
          </p:cNvGrpSpPr>
          <p:nvPr/>
        </p:nvGrpSpPr>
        <p:grpSpPr bwMode="auto">
          <a:xfrm>
            <a:off x="5280025" y="4332288"/>
            <a:ext cx="354013" cy="584200"/>
            <a:chOff x="3326" y="2729"/>
            <a:chExt cx="223" cy="368"/>
          </a:xfrm>
        </p:grpSpPr>
        <p:sp>
          <p:nvSpPr>
            <p:cNvPr id="392211" name="Oval 19"/>
            <p:cNvSpPr>
              <a:spLocks noChangeArrowheads="1"/>
            </p:cNvSpPr>
            <p:nvPr/>
          </p:nvSpPr>
          <p:spPr bwMode="auto">
            <a:xfrm>
              <a:off x="3350" y="3017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2212" name="Rectangle 20"/>
            <p:cNvSpPr>
              <a:spLocks noChangeArrowheads="1"/>
            </p:cNvSpPr>
            <p:nvPr/>
          </p:nvSpPr>
          <p:spPr bwMode="auto">
            <a:xfrm>
              <a:off x="3326" y="272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92213" name="Line 2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14" name="Line 2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15" name="AutoShape 23"/>
          <p:cNvSpPr>
            <a:spLocks noChangeArrowheads="1"/>
          </p:cNvSpPr>
          <p:nvPr/>
        </p:nvSpPr>
        <p:spPr bwMode="auto">
          <a:xfrm>
            <a:off x="5048250" y="1365250"/>
            <a:ext cx="2917825" cy="831850"/>
          </a:xfrm>
          <a:prstGeom prst="roundRect">
            <a:avLst>
              <a:gd name="adj" fmla="val 12495"/>
            </a:avLst>
          </a:prstGeom>
          <a:solidFill>
            <a:srgbClr val="E7FFE7"/>
          </a:solidFill>
          <a:ln w="28575">
            <a:solidFill>
              <a:schemeClr val="accent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Expenditure stays the</a:t>
            </a:r>
          </a:p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same as price changes</a:t>
            </a:r>
          </a:p>
        </p:txBody>
      </p:sp>
      <p:sp>
        <p:nvSpPr>
          <p:cNvPr id="392216" name="Rectangle 18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folHlink"/>
                </a:solidFill>
              </a:rPr>
              <a:t>Unit elastic demand (</a:t>
            </a:r>
            <a:r>
              <a:rPr lang="en-GB" altLang="en-US" sz="2800" b="1" i="1">
                <a:solidFill>
                  <a:schemeClr val="folHlink"/>
                </a:solidFill>
              </a:rPr>
              <a:t>P</a:t>
            </a:r>
            <a:r>
              <a:rPr lang="en-GB" altLang="en-US" sz="2800" b="1">
                <a:solidFill>
                  <a:schemeClr val="folHlink"/>
                </a:solidFill>
                <a:latin typeface="Symbol" panose="05050102010706020507" pitchFamily="18" charset="2"/>
              </a:rPr>
              <a:t>Î</a:t>
            </a:r>
            <a:r>
              <a:rPr lang="en-GB" altLang="en-US" sz="2800" b="1" baseline="-25000">
                <a:solidFill>
                  <a:schemeClr val="folHlink"/>
                </a:solidFill>
              </a:rPr>
              <a:t>D</a:t>
            </a:r>
            <a:r>
              <a:rPr lang="en-GB" altLang="en-US" sz="2800" b="1">
                <a:solidFill>
                  <a:schemeClr val="folHlink"/>
                </a:solidFill>
              </a:rPr>
              <a:t> = –1)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92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215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8707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special cases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applications to price decisions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3" name="Rectangle 5"/>
          <p:cNvSpPr>
            <a:spLocks noChangeArrowheads="1"/>
          </p:cNvSpPr>
          <p:nvPr/>
        </p:nvSpPr>
        <p:spPr bwMode="auto">
          <a:xfrm>
            <a:off x="147638" y="2627313"/>
            <a:ext cx="6651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96294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96295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96296" name="Rectangle 8" descr="Wide upward diagonal"/>
          <p:cNvSpPr>
            <a:spLocks noChangeArrowheads="1"/>
          </p:cNvSpPr>
          <p:nvPr/>
        </p:nvSpPr>
        <p:spPr bwMode="auto">
          <a:xfrm>
            <a:off x="1073150" y="3435350"/>
            <a:ext cx="2882900" cy="2501900"/>
          </a:xfrm>
          <a:prstGeom prst="rect">
            <a:avLst/>
          </a:prstGeom>
          <a:pattFill prst="wdUpDiag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accent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7" name="Rectangle 9"/>
          <p:cNvSpPr>
            <a:spLocks noChangeArrowheads="1"/>
          </p:cNvSpPr>
          <p:nvPr/>
        </p:nvSpPr>
        <p:spPr bwMode="auto">
          <a:xfrm>
            <a:off x="1055688" y="4044950"/>
            <a:ext cx="5491162" cy="1892300"/>
          </a:xfrm>
          <a:prstGeom prst="rect">
            <a:avLst/>
          </a:prstGeom>
          <a:solidFill>
            <a:srgbClr val="006600">
              <a:alpha val="50000"/>
            </a:srgbClr>
          </a:solid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8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9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0" name="Arc 12"/>
          <p:cNvSpPr>
            <a:spLocks/>
          </p:cNvSpPr>
          <p:nvPr/>
        </p:nvSpPr>
        <p:spPr bwMode="auto">
          <a:xfrm rot="420000">
            <a:off x="1897063" y="2174875"/>
            <a:ext cx="5495925" cy="1676400"/>
          </a:xfrm>
          <a:custGeom>
            <a:avLst/>
            <a:gdLst>
              <a:gd name="G0" fmla="+- 20799 0 0"/>
              <a:gd name="G1" fmla="+- 0 0 0"/>
              <a:gd name="G2" fmla="+- 21600 0 0"/>
              <a:gd name="T0" fmla="*/ 20799 w 20799"/>
              <a:gd name="T1" fmla="*/ 21600 h 21600"/>
              <a:gd name="T2" fmla="*/ 0 w 20799"/>
              <a:gd name="T3" fmla="*/ 5829 h 21600"/>
              <a:gd name="T4" fmla="*/ 20799 w 20799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0799" h="21600" fill="none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</a:path>
              <a:path w="20799" h="21600" stroke="0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  <a:lnTo>
                  <a:pt x="20799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1" name="Rectangle 13"/>
          <p:cNvSpPr>
            <a:spLocks noChangeArrowheads="1"/>
          </p:cNvSpPr>
          <p:nvPr/>
        </p:nvSpPr>
        <p:spPr bwMode="auto">
          <a:xfrm>
            <a:off x="3784600" y="294163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2" name="Rectangle 14"/>
          <p:cNvSpPr>
            <a:spLocks noChangeArrowheads="1"/>
          </p:cNvSpPr>
          <p:nvPr/>
        </p:nvSpPr>
        <p:spPr bwMode="auto">
          <a:xfrm>
            <a:off x="6384925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3" name="Rectangle 15"/>
          <p:cNvSpPr>
            <a:spLocks noChangeArrowheads="1"/>
          </p:cNvSpPr>
          <p:nvPr/>
        </p:nvSpPr>
        <p:spPr bwMode="auto">
          <a:xfrm>
            <a:off x="7324725" y="39449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6304" name="Rectangle 16"/>
          <p:cNvSpPr>
            <a:spLocks noChangeArrowheads="1"/>
          </p:cNvSpPr>
          <p:nvPr/>
        </p:nvSpPr>
        <p:spPr bwMode="auto">
          <a:xfrm>
            <a:off x="695325" y="323215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96305" name="Rectangle 17"/>
          <p:cNvSpPr>
            <a:spLocks noChangeArrowheads="1"/>
          </p:cNvSpPr>
          <p:nvPr/>
        </p:nvSpPr>
        <p:spPr bwMode="auto">
          <a:xfrm>
            <a:off x="692150" y="383540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396306" name="Rectangle 18"/>
          <p:cNvSpPr>
            <a:spLocks noChangeArrowheads="1"/>
          </p:cNvSpPr>
          <p:nvPr/>
        </p:nvSpPr>
        <p:spPr bwMode="auto">
          <a:xfrm>
            <a:off x="3748088" y="60261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</a:t>
            </a:r>
          </a:p>
        </p:txBody>
      </p:sp>
      <p:sp>
        <p:nvSpPr>
          <p:cNvPr id="396307" name="Rectangle 19"/>
          <p:cNvSpPr>
            <a:spLocks noChangeArrowheads="1"/>
          </p:cNvSpPr>
          <p:nvPr/>
        </p:nvSpPr>
        <p:spPr bwMode="auto">
          <a:xfrm>
            <a:off x="6321425" y="6010275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6308" name="Oval 20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9" name="Oval 21"/>
          <p:cNvSpPr>
            <a:spLocks noChangeArrowheads="1"/>
          </p:cNvSpPr>
          <p:nvPr/>
        </p:nvSpPr>
        <p:spPr bwMode="auto">
          <a:xfrm>
            <a:off x="3890963" y="3363913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10" name="AutoShape 22" descr="Parchment"/>
          <p:cNvSpPr>
            <a:spLocks noChangeArrowheads="1"/>
          </p:cNvSpPr>
          <p:nvPr/>
        </p:nvSpPr>
        <p:spPr bwMode="auto">
          <a:xfrm>
            <a:off x="4221163" y="1208088"/>
            <a:ext cx="2674937" cy="973137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11" name="Rectangle 23"/>
          <p:cNvSpPr>
            <a:spLocks noChangeArrowheads="1"/>
          </p:cNvSpPr>
          <p:nvPr/>
        </p:nvSpPr>
        <p:spPr bwMode="auto">
          <a:xfrm>
            <a:off x="4332288" y="1289050"/>
            <a:ext cx="2436812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Expenditure falls</a:t>
            </a:r>
          </a:p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as price rises</a:t>
            </a:r>
          </a:p>
        </p:txBody>
      </p:sp>
      <p:sp>
        <p:nvSpPr>
          <p:cNvPr id="396312" name="Rectangle 24"/>
          <p:cNvSpPr>
            <a:spLocks noChangeArrowheads="1"/>
          </p:cNvSpPr>
          <p:nvPr/>
        </p:nvSpPr>
        <p:spPr bwMode="auto">
          <a:xfrm>
            <a:off x="0" y="0"/>
            <a:ext cx="9144000" cy="504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folHlink"/>
                </a:solidFill>
              </a:rPr>
              <a:t>Elastic demand between two points</a:t>
            </a:r>
          </a:p>
        </p:txBody>
      </p:sp>
    </p:spTree>
  </p:cSld>
  <p:clrMapOvr>
    <a:masterClrMapping/>
  </p:clrMapOvr>
  <p:transition spd="slow">
    <p:pull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3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1" name="Rectangle 5"/>
          <p:cNvSpPr>
            <a:spLocks noChangeArrowheads="1"/>
          </p:cNvSpPr>
          <p:nvPr/>
        </p:nvSpPr>
        <p:spPr bwMode="auto">
          <a:xfrm>
            <a:off x="147638" y="2627313"/>
            <a:ext cx="6651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98342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98343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98344" name="Rectangle 8" descr="Wide upward diagonal"/>
          <p:cNvSpPr>
            <a:spLocks noChangeArrowheads="1"/>
          </p:cNvSpPr>
          <p:nvPr/>
        </p:nvSpPr>
        <p:spPr bwMode="auto">
          <a:xfrm>
            <a:off x="1073150" y="2176463"/>
            <a:ext cx="4175125" cy="3760787"/>
          </a:xfrm>
          <a:prstGeom prst="rect">
            <a:avLst/>
          </a:prstGeom>
          <a:pattFill prst="wdUpDiag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accent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5" name="Rectangle 9"/>
          <p:cNvSpPr>
            <a:spLocks noChangeArrowheads="1"/>
          </p:cNvSpPr>
          <p:nvPr/>
        </p:nvSpPr>
        <p:spPr bwMode="auto">
          <a:xfrm>
            <a:off x="1055688" y="4044950"/>
            <a:ext cx="5491162" cy="1892300"/>
          </a:xfrm>
          <a:prstGeom prst="rect">
            <a:avLst/>
          </a:prstGeom>
          <a:solidFill>
            <a:srgbClr val="006600">
              <a:alpha val="50000"/>
            </a:srgbClr>
          </a:solid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6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7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8" name="Arc 12"/>
          <p:cNvSpPr>
            <a:spLocks/>
          </p:cNvSpPr>
          <p:nvPr/>
        </p:nvSpPr>
        <p:spPr bwMode="auto">
          <a:xfrm rot="2940000">
            <a:off x="3648075" y="1908175"/>
            <a:ext cx="5543550" cy="1676400"/>
          </a:xfrm>
          <a:custGeom>
            <a:avLst/>
            <a:gdLst>
              <a:gd name="G0" fmla="+- 17617 0 0"/>
              <a:gd name="G1" fmla="+- 0 0 0"/>
              <a:gd name="G2" fmla="+- 21600 0 0"/>
              <a:gd name="T0" fmla="*/ 17894 w 17894"/>
              <a:gd name="T1" fmla="*/ 21598 h 21600"/>
              <a:gd name="T2" fmla="*/ 0 w 17894"/>
              <a:gd name="T3" fmla="*/ 12498 h 21600"/>
              <a:gd name="T4" fmla="*/ 17617 w 1789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894" h="21600" fill="none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</a:path>
              <a:path w="17894" h="21600" stroke="0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  <a:lnTo>
                  <a:pt x="17617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9" name="Oval 13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0" name="Oval 14"/>
          <p:cNvSpPr>
            <a:spLocks noChangeArrowheads="1"/>
          </p:cNvSpPr>
          <p:nvPr/>
        </p:nvSpPr>
        <p:spPr bwMode="auto">
          <a:xfrm>
            <a:off x="5175250" y="211455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1" name="Rectangle 15"/>
          <p:cNvSpPr>
            <a:spLocks noChangeArrowheads="1"/>
          </p:cNvSpPr>
          <p:nvPr/>
        </p:nvSpPr>
        <p:spPr bwMode="auto">
          <a:xfrm>
            <a:off x="5170488" y="16986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8352" name="Rectangle 16"/>
          <p:cNvSpPr>
            <a:spLocks noChangeArrowheads="1"/>
          </p:cNvSpPr>
          <p:nvPr/>
        </p:nvSpPr>
        <p:spPr bwMode="auto">
          <a:xfrm>
            <a:off x="6445250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53" name="Rectangle 17"/>
          <p:cNvSpPr>
            <a:spLocks noChangeArrowheads="1"/>
          </p:cNvSpPr>
          <p:nvPr/>
        </p:nvSpPr>
        <p:spPr bwMode="auto">
          <a:xfrm>
            <a:off x="7616825" y="5254625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8354" name="Rectangle 18"/>
          <p:cNvSpPr>
            <a:spLocks noChangeArrowheads="1"/>
          </p:cNvSpPr>
          <p:nvPr/>
        </p:nvSpPr>
        <p:spPr bwMode="auto">
          <a:xfrm>
            <a:off x="695325" y="1989138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8</a:t>
            </a:r>
          </a:p>
        </p:txBody>
      </p:sp>
      <p:sp>
        <p:nvSpPr>
          <p:cNvPr id="398355" name="Rectangle 19"/>
          <p:cNvSpPr>
            <a:spLocks noChangeArrowheads="1"/>
          </p:cNvSpPr>
          <p:nvPr/>
        </p:nvSpPr>
        <p:spPr bwMode="auto">
          <a:xfrm>
            <a:off x="692150" y="383540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398356" name="Rectangle 20"/>
          <p:cNvSpPr>
            <a:spLocks noChangeArrowheads="1"/>
          </p:cNvSpPr>
          <p:nvPr/>
        </p:nvSpPr>
        <p:spPr bwMode="auto">
          <a:xfrm>
            <a:off x="5022850" y="5991225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15</a:t>
            </a:r>
          </a:p>
        </p:txBody>
      </p:sp>
      <p:sp>
        <p:nvSpPr>
          <p:cNvPr id="398357" name="Rectangle 21"/>
          <p:cNvSpPr>
            <a:spLocks noChangeArrowheads="1"/>
          </p:cNvSpPr>
          <p:nvPr/>
        </p:nvSpPr>
        <p:spPr bwMode="auto">
          <a:xfrm>
            <a:off x="6321425" y="59928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8358" name="AutoShape 22" descr="Parchment"/>
          <p:cNvSpPr>
            <a:spLocks noChangeArrowheads="1"/>
          </p:cNvSpPr>
          <p:nvPr/>
        </p:nvSpPr>
        <p:spPr bwMode="auto">
          <a:xfrm>
            <a:off x="5343525" y="749300"/>
            <a:ext cx="2674938" cy="973138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9" name="Rectangle 23"/>
          <p:cNvSpPr>
            <a:spLocks noChangeArrowheads="1"/>
          </p:cNvSpPr>
          <p:nvPr/>
        </p:nvSpPr>
        <p:spPr bwMode="auto">
          <a:xfrm>
            <a:off x="5402263" y="830263"/>
            <a:ext cx="25415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hlink"/>
                </a:solidFill>
                <a:latin typeface="Arial" panose="020B0604020202020204" pitchFamily="34" charset="0"/>
              </a:rPr>
              <a:t>Expenditure rises</a:t>
            </a:r>
          </a:p>
          <a:p>
            <a:pPr algn="ctr"/>
            <a:r>
              <a:rPr lang="en-GB" altLang="en-US">
                <a:solidFill>
                  <a:schemeClr val="hlink"/>
                </a:solidFill>
                <a:latin typeface="Arial" panose="020B0604020202020204" pitchFamily="34" charset="0"/>
              </a:rPr>
              <a:t>as price rises</a:t>
            </a:r>
          </a:p>
        </p:txBody>
      </p:sp>
      <p:sp>
        <p:nvSpPr>
          <p:cNvPr id="398360" name="Rectangle 24"/>
          <p:cNvSpPr>
            <a:spLocks noChangeArrowheads="1"/>
          </p:cNvSpPr>
          <p:nvPr/>
        </p:nvSpPr>
        <p:spPr bwMode="auto">
          <a:xfrm>
            <a:off x="0" y="0"/>
            <a:ext cx="9144000" cy="5000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Inelastic demand between two points</a:t>
            </a:r>
          </a:p>
        </p:txBody>
      </p:sp>
    </p:spTree>
  </p:cSld>
  <p:clrMapOvr>
    <a:masterClrMapping/>
  </p:clrMapOvr>
  <p:transition spd="slow">
    <p:pull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921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special cases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applications to price decisions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different elasticities along a demand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Elastic demand Where quantity demanded changes by </a:t>
            </a:r>
            <a:r>
              <a:rPr lang="en-GB" dirty="0" smtClean="0"/>
              <a:t>a larger </a:t>
            </a:r>
            <a:r>
              <a:rPr lang="en-GB" dirty="0"/>
              <a:t>percentage than price. Ignoring the negative sign, </a:t>
            </a:r>
            <a:r>
              <a:rPr lang="en-GB" dirty="0" smtClean="0"/>
              <a:t>it will </a:t>
            </a:r>
            <a:r>
              <a:rPr lang="en-GB" dirty="0"/>
              <a:t>have a value greater than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Inelastic </a:t>
            </a:r>
            <a:r>
              <a:rPr lang="en-GB" dirty="0"/>
              <a:t>demand Where quantity demanded changes by </a:t>
            </a:r>
            <a:r>
              <a:rPr lang="en-GB" dirty="0" smtClean="0"/>
              <a:t>a smaller </a:t>
            </a:r>
            <a:r>
              <a:rPr lang="en-GB" dirty="0"/>
              <a:t>percentage than price. Ignoring the negative sign, </a:t>
            </a:r>
            <a:r>
              <a:rPr lang="en-GB" dirty="0" smtClean="0"/>
              <a:t>it will </a:t>
            </a:r>
            <a:r>
              <a:rPr lang="en-GB" dirty="0"/>
              <a:t>have a value less than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Unit </a:t>
            </a:r>
            <a:r>
              <a:rPr lang="en-GB" dirty="0"/>
              <a:t>elasticity of demand Where quantity </a:t>
            </a:r>
            <a:r>
              <a:rPr lang="en-GB" dirty="0" smtClean="0"/>
              <a:t>demanded changes </a:t>
            </a:r>
            <a:r>
              <a:rPr lang="en-GB" dirty="0"/>
              <a:t>by the same percentage as price. Ignoring </a:t>
            </a:r>
            <a:r>
              <a:rPr lang="en-GB" dirty="0" smtClean="0"/>
              <a:t>the negative </a:t>
            </a:r>
            <a:r>
              <a:rPr lang="en-GB" dirty="0"/>
              <a:t>sign, it will have a value equal to 1.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78635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Elastic demand </a:t>
            </a:r>
            <a:endParaRPr lang="en-GB" dirty="0" smtClean="0"/>
          </a:p>
          <a:p>
            <a:pPr lvl="1"/>
            <a:r>
              <a:rPr lang="en-GB" dirty="0" smtClean="0"/>
              <a:t>P </a:t>
            </a:r>
            <a:r>
              <a:rPr lang="en-GB" dirty="0"/>
              <a:t>rises; Q falls proportionately more; thus TE falls.</a:t>
            </a:r>
          </a:p>
          <a:p>
            <a:pPr lvl="1"/>
            <a:r>
              <a:rPr lang="en-GB" dirty="0" smtClean="0"/>
              <a:t>P </a:t>
            </a:r>
            <a:r>
              <a:rPr lang="en-GB" dirty="0"/>
              <a:t>falls; Q rises proportionately more; thus TE rises.</a:t>
            </a:r>
            <a:endParaRPr lang="en-GB" dirty="0" smtClean="0"/>
          </a:p>
          <a:p>
            <a:r>
              <a:rPr lang="en-GB" dirty="0" smtClean="0"/>
              <a:t>Inelastic </a:t>
            </a:r>
            <a:r>
              <a:rPr lang="en-GB" dirty="0"/>
              <a:t>demand </a:t>
            </a:r>
            <a:endParaRPr lang="en-GB" dirty="0" smtClean="0"/>
          </a:p>
          <a:p>
            <a:pPr lvl="1"/>
            <a:r>
              <a:rPr lang="en-GB" dirty="0" smtClean="0"/>
              <a:t>P </a:t>
            </a:r>
            <a:r>
              <a:rPr lang="en-GB" dirty="0"/>
              <a:t>rises; Q falls proportionately less; TE rises.</a:t>
            </a:r>
          </a:p>
          <a:p>
            <a:pPr lvl="1"/>
            <a:r>
              <a:rPr lang="en-GB" dirty="0" smtClean="0"/>
              <a:t>P </a:t>
            </a:r>
            <a:r>
              <a:rPr lang="en-GB" dirty="0"/>
              <a:t>falls; Q rises proportionately less; TE falls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6540451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7" name="Rectangle 5"/>
          <p:cNvSpPr>
            <a:spLocks noChangeArrowheads="1"/>
          </p:cNvSpPr>
          <p:nvPr/>
        </p:nvSpPr>
        <p:spPr bwMode="auto">
          <a:xfrm>
            <a:off x="1076325" y="1516063"/>
            <a:ext cx="2505075" cy="4427537"/>
          </a:xfrm>
          <a:prstGeom prst="rect">
            <a:avLst/>
          </a:prstGeom>
          <a:solidFill>
            <a:srgbClr val="6699FF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8" name="Line 6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9" name="Line 7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0" name="Rectangle 8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495300"/>
          </a:xfrm>
          <a:noFill/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300" b="1"/>
              <a:t>Different elasticities along different portions of a demand curve</a:t>
            </a:r>
          </a:p>
        </p:txBody>
      </p:sp>
      <p:sp>
        <p:nvSpPr>
          <p:cNvPr id="402441" name="Arc 9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42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3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4" name="Rectangle 12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2445" name="Rectangle 13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2446" name="Rectangle 14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2447" name="Rectangle 15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8" name="Rectangle 16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9" name="Rectangle 17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2450" name="Oval 18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51" name="Rectangle 19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5" name="Rectangle 5" descr="Pink tissue paper"/>
          <p:cNvSpPr>
            <a:spLocks noChangeArrowheads="1"/>
          </p:cNvSpPr>
          <p:nvPr/>
        </p:nvSpPr>
        <p:spPr bwMode="auto">
          <a:xfrm>
            <a:off x="1058863" y="2703513"/>
            <a:ext cx="4638675" cy="3240087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6" name="Arc 7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7" name="Line 8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Line 9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Rectangle 12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4492" name="Rectangle 13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4493" name="Rectangle 14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4494" name="Rectangle 15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5" name="Rectangle 16"/>
          <p:cNvSpPr>
            <a:spLocks noChangeArrowheads="1"/>
          </p:cNvSpPr>
          <p:nvPr/>
        </p:nvSpPr>
        <p:spPr bwMode="auto">
          <a:xfrm>
            <a:off x="603250" y="24971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4496" name="Rectangle 17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7" name="Rectangle 18"/>
          <p:cNvSpPr>
            <a:spLocks noChangeArrowheads="1"/>
          </p:cNvSpPr>
          <p:nvPr/>
        </p:nvSpPr>
        <p:spPr bwMode="auto">
          <a:xfrm>
            <a:off x="5492750" y="60356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4498" name="Rectangle 19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4499" name="Rectangle 20"/>
          <p:cNvSpPr>
            <a:spLocks noChangeArrowheads="1"/>
          </p:cNvSpPr>
          <p:nvPr/>
        </p:nvSpPr>
        <p:spPr bwMode="auto">
          <a:xfrm>
            <a:off x="5676900" y="21177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04500" name="Rectangle 21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3771900" y="714375"/>
            <a:ext cx="2476500" cy="1797050"/>
            <a:chOff x="2376" y="450"/>
            <a:chExt cx="1560" cy="1132"/>
          </a:xfrm>
        </p:grpSpPr>
        <p:sp>
          <p:nvSpPr>
            <p:cNvPr id="404502" name="Line 23"/>
            <p:cNvSpPr>
              <a:spLocks noChangeShapeType="1"/>
            </p:cNvSpPr>
            <p:nvPr/>
          </p:nvSpPr>
          <p:spPr bwMode="auto">
            <a:xfrm flipH="1" flipV="1">
              <a:off x="2376" y="928"/>
              <a:ext cx="622" cy="1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4503" name="Line 24"/>
            <p:cNvSpPr>
              <a:spLocks noChangeShapeType="1"/>
            </p:cNvSpPr>
            <p:nvPr/>
          </p:nvSpPr>
          <p:spPr bwMode="auto">
            <a:xfrm>
              <a:off x="3030" y="1068"/>
              <a:ext cx="525" cy="514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4504" name="AutoShape 25" descr="Parchment"/>
            <p:cNvSpPr>
              <a:spLocks noChangeArrowheads="1"/>
            </p:cNvSpPr>
            <p:nvPr/>
          </p:nvSpPr>
          <p:spPr bwMode="auto">
            <a:xfrm>
              <a:off x="2990" y="450"/>
              <a:ext cx="946" cy="624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404505" name="Rectangle 26"/>
            <p:cNvSpPr>
              <a:spLocks noChangeArrowheads="1"/>
            </p:cNvSpPr>
            <p:nvPr/>
          </p:nvSpPr>
          <p:spPr bwMode="auto">
            <a:xfrm>
              <a:off x="3108" y="517"/>
              <a:ext cx="737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accent2"/>
                  </a:solidFill>
                  <a:latin typeface="Comic Sans MS" panose="030F0702030302020204" pitchFamily="66" charset="0"/>
                </a:rPr>
                <a:t>Elastic</a:t>
              </a:r>
            </a:p>
            <a:p>
              <a:pPr algn="ctr"/>
              <a:r>
                <a:rPr lang="en-GB" altLang="en-US" sz="2200">
                  <a:solidFill>
                    <a:schemeClr val="accent2"/>
                  </a:solidFill>
                  <a:latin typeface="Comic Sans MS" panose="030F0702030302020204" pitchFamily="66" charset="0"/>
                </a:rPr>
                <a:t>demand</a:t>
              </a:r>
            </a:p>
          </p:txBody>
        </p:sp>
      </p:grpSp>
      <p:sp>
        <p:nvSpPr>
          <p:cNvPr id="404506" name="Line 27"/>
          <p:cNvSpPr>
            <a:spLocks noChangeShapeType="1"/>
          </p:cNvSpPr>
          <p:nvPr/>
        </p:nvSpPr>
        <p:spPr bwMode="auto">
          <a:xfrm flipH="1">
            <a:off x="1058863" y="2698750"/>
            <a:ext cx="4638675" cy="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7" name="Line 28"/>
          <p:cNvSpPr>
            <a:spLocks noChangeShapeType="1"/>
          </p:cNvSpPr>
          <p:nvPr/>
        </p:nvSpPr>
        <p:spPr bwMode="auto">
          <a:xfrm>
            <a:off x="5697538" y="2698750"/>
            <a:ext cx="0" cy="324485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8" name="Rectangle 29"/>
          <p:cNvSpPr>
            <a:spLocks noChangeArrowheads="1"/>
          </p:cNvSpPr>
          <p:nvPr/>
        </p:nvSpPr>
        <p:spPr bwMode="auto">
          <a:xfrm>
            <a:off x="1076325" y="1516063"/>
            <a:ext cx="2505075" cy="4427537"/>
          </a:xfrm>
          <a:prstGeom prst="rect">
            <a:avLst/>
          </a:prstGeom>
          <a:solidFill>
            <a:srgbClr val="6699FF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09" name="Oval 30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10" name="Oval 31"/>
          <p:cNvSpPr>
            <a:spLocks noChangeArrowheads="1"/>
          </p:cNvSpPr>
          <p:nvPr/>
        </p:nvSpPr>
        <p:spPr bwMode="auto">
          <a:xfrm>
            <a:off x="5641975" y="260985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11" name="Rectangle 8"/>
          <p:cNvSpPr>
            <a:spLocks noChangeArrowheads="1"/>
          </p:cNvSpPr>
          <p:nvPr/>
        </p:nvSpPr>
        <p:spPr bwMode="auto">
          <a:xfrm>
            <a:off x="0" y="0"/>
            <a:ext cx="9144000" cy="4953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300" b="1"/>
              <a:t>Different elasticities along different portions of a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1" name="Rectangle 3" descr="Pink tissue paper"/>
          <p:cNvSpPr>
            <a:spLocks noChangeArrowheads="1"/>
          </p:cNvSpPr>
          <p:nvPr/>
        </p:nvSpPr>
        <p:spPr bwMode="auto">
          <a:xfrm>
            <a:off x="1058863" y="2701925"/>
            <a:ext cx="4638675" cy="324167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4" name="Line 6"/>
          <p:cNvSpPr>
            <a:spLocks noChangeShapeType="1"/>
          </p:cNvSpPr>
          <p:nvPr/>
        </p:nvSpPr>
        <p:spPr bwMode="auto">
          <a:xfrm>
            <a:off x="5697538" y="2698750"/>
            <a:ext cx="0" cy="324485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5" name="Rectangle 8"/>
          <p:cNvSpPr>
            <a:spLocks noChangeArrowheads="1"/>
          </p:cNvSpPr>
          <p:nvPr/>
        </p:nvSpPr>
        <p:spPr bwMode="auto">
          <a:xfrm>
            <a:off x="1058863" y="4038600"/>
            <a:ext cx="5908675" cy="1905000"/>
          </a:xfrm>
          <a:prstGeom prst="rect">
            <a:avLst/>
          </a:prstGeom>
          <a:solidFill>
            <a:srgbClr val="00FF99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6" name="Line 9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7" name="Line 10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8" name="Line 11"/>
          <p:cNvSpPr>
            <a:spLocks noChangeShapeType="1"/>
          </p:cNvSpPr>
          <p:nvPr/>
        </p:nvSpPr>
        <p:spPr bwMode="auto">
          <a:xfrm flipH="1">
            <a:off x="1058863" y="4038600"/>
            <a:ext cx="5908675" cy="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9" name="Line 12"/>
          <p:cNvSpPr>
            <a:spLocks noChangeShapeType="1"/>
          </p:cNvSpPr>
          <p:nvPr/>
        </p:nvSpPr>
        <p:spPr bwMode="auto">
          <a:xfrm>
            <a:off x="6967538" y="4038600"/>
            <a:ext cx="0" cy="190500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0" name="Arc 13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41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2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3" name="Rectangle 16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6544" name="Rectangle 17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6545" name="Rectangle 18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6546" name="Rectangle 19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7" name="Rectangle 20"/>
          <p:cNvSpPr>
            <a:spLocks noChangeArrowheads="1"/>
          </p:cNvSpPr>
          <p:nvPr/>
        </p:nvSpPr>
        <p:spPr bwMode="auto">
          <a:xfrm>
            <a:off x="603250" y="24971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48" name="Rectangle 21"/>
          <p:cNvSpPr>
            <a:spLocks noChangeArrowheads="1"/>
          </p:cNvSpPr>
          <p:nvPr/>
        </p:nvSpPr>
        <p:spPr bwMode="auto">
          <a:xfrm>
            <a:off x="588963" y="384810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06549" name="Rectangle 22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50" name="Rectangle 23"/>
          <p:cNvSpPr>
            <a:spLocks noChangeArrowheads="1"/>
          </p:cNvSpPr>
          <p:nvPr/>
        </p:nvSpPr>
        <p:spPr bwMode="auto">
          <a:xfrm>
            <a:off x="5492750" y="60356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51" name="Rectangle 24"/>
          <p:cNvSpPr>
            <a:spLocks noChangeArrowheads="1"/>
          </p:cNvSpPr>
          <p:nvPr/>
        </p:nvSpPr>
        <p:spPr bwMode="auto">
          <a:xfrm>
            <a:off x="6778625" y="60102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06552" name="Rectangle 25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6553" name="Rectangle 26"/>
          <p:cNvSpPr>
            <a:spLocks noChangeArrowheads="1"/>
          </p:cNvSpPr>
          <p:nvPr/>
        </p:nvSpPr>
        <p:spPr bwMode="auto">
          <a:xfrm>
            <a:off x="5676900" y="21177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06554" name="Rectangle 27"/>
          <p:cNvSpPr>
            <a:spLocks noChangeArrowheads="1"/>
          </p:cNvSpPr>
          <p:nvPr/>
        </p:nvSpPr>
        <p:spPr bwMode="auto">
          <a:xfrm>
            <a:off x="6989763" y="3468688"/>
            <a:ext cx="336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406555" name="Oval 28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56" name="Oval 29"/>
          <p:cNvSpPr>
            <a:spLocks noChangeArrowheads="1"/>
          </p:cNvSpPr>
          <p:nvPr/>
        </p:nvSpPr>
        <p:spPr bwMode="auto">
          <a:xfrm>
            <a:off x="6916738" y="3952875"/>
            <a:ext cx="127000" cy="127000"/>
          </a:xfrm>
          <a:prstGeom prst="ellipse">
            <a:avLst/>
          </a:prstGeom>
          <a:solidFill>
            <a:srgbClr val="00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57" name="Rectangle 30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5881688" y="2024063"/>
            <a:ext cx="2136775" cy="1728787"/>
            <a:chOff x="3705" y="1275"/>
            <a:chExt cx="1346" cy="1089"/>
          </a:xfrm>
        </p:grpSpPr>
        <p:sp>
          <p:nvSpPr>
            <p:cNvPr id="406559" name="AutoShape 32" descr="Parchment"/>
            <p:cNvSpPr>
              <a:spLocks noChangeArrowheads="1"/>
            </p:cNvSpPr>
            <p:nvPr/>
          </p:nvSpPr>
          <p:spPr bwMode="auto">
            <a:xfrm>
              <a:off x="4105" y="1275"/>
              <a:ext cx="946" cy="624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406560" name="Rectangle 33"/>
            <p:cNvSpPr>
              <a:spLocks noChangeArrowheads="1"/>
            </p:cNvSpPr>
            <p:nvPr/>
          </p:nvSpPr>
          <p:spPr bwMode="auto">
            <a:xfrm>
              <a:off x="4171" y="1342"/>
              <a:ext cx="846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Comic Sans MS" panose="030F0702030302020204" pitchFamily="66" charset="0"/>
                </a:rPr>
                <a:t>Inelastic</a:t>
              </a:r>
            </a:p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Comic Sans MS" panose="030F0702030302020204" pitchFamily="66" charset="0"/>
                </a:rPr>
                <a:t>demand</a:t>
              </a:r>
            </a:p>
          </p:txBody>
        </p:sp>
        <p:sp>
          <p:nvSpPr>
            <p:cNvPr id="406561" name="Line 34"/>
            <p:cNvSpPr>
              <a:spLocks noChangeShapeType="1"/>
            </p:cNvSpPr>
            <p:nvPr/>
          </p:nvSpPr>
          <p:spPr bwMode="auto">
            <a:xfrm flipH="1" flipV="1">
              <a:off x="3705" y="1689"/>
              <a:ext cx="418" cy="203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2" name="Line 35"/>
            <p:cNvSpPr>
              <a:spLocks noChangeShapeType="1"/>
            </p:cNvSpPr>
            <p:nvPr/>
          </p:nvSpPr>
          <p:spPr bwMode="auto">
            <a:xfrm>
              <a:off x="4133" y="1903"/>
              <a:ext cx="225" cy="461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06563" name="Oval 36"/>
          <p:cNvSpPr>
            <a:spLocks noChangeArrowheads="1"/>
          </p:cNvSpPr>
          <p:nvPr/>
        </p:nvSpPr>
        <p:spPr bwMode="auto">
          <a:xfrm>
            <a:off x="5641975" y="260985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64" name="Line 37"/>
          <p:cNvSpPr>
            <a:spLocks noChangeShapeType="1"/>
          </p:cNvSpPr>
          <p:nvPr/>
        </p:nvSpPr>
        <p:spPr bwMode="auto">
          <a:xfrm flipH="1">
            <a:off x="1063625" y="2689225"/>
            <a:ext cx="4584700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65" name="Rectangle 8"/>
          <p:cNvSpPr>
            <a:spLocks noChangeArrowheads="1"/>
          </p:cNvSpPr>
          <p:nvPr/>
        </p:nvSpPr>
        <p:spPr bwMode="auto">
          <a:xfrm>
            <a:off x="0" y="0"/>
            <a:ext cx="9144000" cy="4953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300" b="1"/>
              <a:t>Different elasticities along different portions of a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43315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Price elasticity of supply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measurement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Q</a:t>
            </a:r>
            <a:r>
              <a:rPr lang="en-GB" altLang="en-US" i="1" baseline="-25000" noProof="1"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ym typeface="Symbol" panose="05050102010706020507" pitchFamily="18" charset="2"/>
              </a:rPr>
              <a:t>/Q</a:t>
            </a:r>
            <a:r>
              <a:rPr lang="en-GB" altLang="en-US" i="1" baseline="-25000" noProof="1"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ym typeface="Symbol" panose="05050102010706020507" pitchFamily="18" charset="2"/>
              </a:rPr>
              <a:t> ÷ P/P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determinants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the amount that costs rise as output rises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time period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20770" y="1457677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steeper the supply curve, the less the price elasticity of supply.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07970" y="2846210"/>
            <a:ext cx="3606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A vertical supply has zero elasticity.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3157" grpId="0" build="p" bldLvl="2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73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773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77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71475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supply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measurement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Q</a:t>
            </a:r>
            <a:r>
              <a:rPr lang="en-GB" altLang="en-US" i="1" baseline="-25000" noProof="1">
                <a:solidFill>
                  <a:srgbClr val="646B86"/>
                </a:solidFill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/Q</a:t>
            </a:r>
            <a:r>
              <a:rPr lang="en-GB" altLang="en-US" i="1" baseline="-25000" noProof="1">
                <a:solidFill>
                  <a:srgbClr val="646B86"/>
                </a:solidFill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 ÷ P/P</a:t>
            </a:r>
            <a:endParaRPr lang="en-GB" altLang="en-US">
              <a:solidFill>
                <a:srgbClr val="646B86"/>
              </a:solidFill>
            </a:endParaRPr>
          </a:p>
          <a:p>
            <a:pPr lvl="1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determinants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the amount that costs rise as output rises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time period	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applications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7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977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97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44544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GB" altLang="en-US" sz="2600"/>
              <a:t>Income elasticity of demand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measurement</a:t>
            </a:r>
          </a:p>
          <a:p>
            <a:pPr lvl="2">
              <a:spcBef>
                <a:spcPct val="20000"/>
              </a:spcBef>
            </a:pP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Q</a:t>
            </a:r>
            <a:r>
              <a:rPr lang="en-GB" altLang="en-US" sz="2100" i="1" baseline="-25000" noProof="1">
                <a:sym typeface="Symbol" panose="05050102010706020507" pitchFamily="18" charset="2"/>
              </a:rPr>
              <a:t>S</a:t>
            </a:r>
            <a:r>
              <a:rPr lang="en-GB" altLang="en-US" sz="2100" i="1" noProof="1">
                <a:sym typeface="Symbol" panose="05050102010706020507" pitchFamily="18" charset="2"/>
              </a:rPr>
              <a:t>/Q</a:t>
            </a:r>
            <a:r>
              <a:rPr lang="en-GB" altLang="en-US" sz="2100" i="1" baseline="-25000" noProof="1">
                <a:sym typeface="Symbol" panose="05050102010706020507" pitchFamily="18" charset="2"/>
              </a:rPr>
              <a:t>S</a:t>
            </a:r>
            <a:r>
              <a:rPr lang="en-GB" altLang="en-US" sz="2100" i="1" noProof="1">
                <a:sym typeface="Symbol" panose="05050102010706020507" pitchFamily="18" charset="2"/>
              </a:rPr>
              <a:t> ÷ </a:t>
            </a: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P/P</a:t>
            </a:r>
            <a:endParaRPr lang="en-GB" altLang="en-US" sz="2100"/>
          </a:p>
          <a:p>
            <a:pPr lvl="1">
              <a:spcBef>
                <a:spcPct val="20000"/>
              </a:spcBef>
            </a:pPr>
            <a:r>
              <a:rPr lang="en-GB" altLang="en-US" sz="2200"/>
              <a:t>determinants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degree of necessity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proportion of income spent on the good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applications</a:t>
            </a:r>
          </a:p>
          <a:p>
            <a:pPr>
              <a:spcBef>
                <a:spcPct val="20000"/>
              </a:spcBef>
            </a:pPr>
            <a:r>
              <a:rPr lang="en-GB" altLang="en-US" sz="2600"/>
              <a:t>Cross-price elasticity of demand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measurement</a:t>
            </a:r>
          </a:p>
          <a:p>
            <a:pPr lvl="2">
              <a:spcBef>
                <a:spcPct val="20000"/>
              </a:spcBef>
            </a:pP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Q</a:t>
            </a:r>
            <a:r>
              <a:rPr lang="en-GB" altLang="en-US" sz="2100" baseline="-25000" noProof="1">
                <a:sym typeface="Symbol" panose="05050102010706020507" pitchFamily="18" charset="2"/>
              </a:rPr>
              <a:t>D</a:t>
            </a:r>
            <a:r>
              <a:rPr lang="en-GB" altLang="en-US" sz="2100" baseline="-34000" noProof="1">
                <a:sym typeface="Symbol" panose="05050102010706020507" pitchFamily="18" charset="2"/>
              </a:rPr>
              <a:t>a</a:t>
            </a:r>
            <a:r>
              <a:rPr lang="en-GB" altLang="en-US" sz="2100" i="1" noProof="1">
                <a:sym typeface="Symbol" panose="05050102010706020507" pitchFamily="18" charset="2"/>
              </a:rPr>
              <a:t>/Q</a:t>
            </a:r>
            <a:r>
              <a:rPr lang="en-GB" altLang="en-US" sz="2100" baseline="-25000" noProof="1">
                <a:sym typeface="Symbol" panose="05050102010706020507" pitchFamily="18" charset="2"/>
              </a:rPr>
              <a:t>D</a:t>
            </a:r>
            <a:r>
              <a:rPr lang="en-GB" altLang="en-US" sz="2100" baseline="-34000" noProof="1">
                <a:sym typeface="Symbol" panose="05050102010706020507" pitchFamily="18" charset="2"/>
              </a:rPr>
              <a:t>a</a:t>
            </a:r>
            <a:r>
              <a:rPr lang="en-GB" altLang="en-US" sz="2100" i="1" noProof="1">
                <a:sym typeface="Symbol" panose="05050102010706020507" pitchFamily="18" charset="2"/>
              </a:rPr>
              <a:t> ÷ </a:t>
            </a: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P</a:t>
            </a:r>
            <a:r>
              <a:rPr lang="en-GB" altLang="en-US" sz="2100" baseline="-25000" noProof="1">
                <a:sym typeface="Symbol" panose="05050102010706020507" pitchFamily="18" charset="2"/>
              </a:rPr>
              <a:t>b</a:t>
            </a:r>
            <a:r>
              <a:rPr lang="en-GB" altLang="en-US" sz="2100" i="1" noProof="1">
                <a:sym typeface="Symbol" panose="05050102010706020507" pitchFamily="18" charset="2"/>
              </a:rPr>
              <a:t>/P</a:t>
            </a:r>
            <a:r>
              <a:rPr lang="en-GB" altLang="en-US" sz="2100" baseline="-25000" noProof="1">
                <a:sym typeface="Symbol" panose="05050102010706020507" pitchFamily="18" charset="2"/>
              </a:rPr>
              <a:t>b</a:t>
            </a:r>
            <a:endParaRPr lang="en-GB" altLang="en-US" sz="2100"/>
          </a:p>
          <a:p>
            <a:pPr lvl="1">
              <a:spcBef>
                <a:spcPct val="20000"/>
              </a:spcBef>
            </a:pPr>
            <a:r>
              <a:rPr lang="en-GB" altLang="en-US" sz="2200"/>
              <a:t>determinants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closeness as substitutes or complements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applications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5445" grpId="0" build="p" bldLvl="2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2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Markets in Action</a:t>
            </a:r>
          </a:p>
        </p:txBody>
      </p:sp>
      <p:sp>
        <p:nvSpPr>
          <p:cNvPr id="4618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182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8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38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3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44851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lasticity </a:t>
            </a:r>
            <a:r>
              <a:rPr lang="en-GB" dirty="0"/>
              <a:t>varies with </a:t>
            </a:r>
            <a:r>
              <a:rPr lang="en-GB" dirty="0" smtClean="0"/>
              <a:t>the time </a:t>
            </a:r>
            <a:r>
              <a:rPr lang="en-GB" dirty="0"/>
              <a:t>period under consideration. The reason is that </a:t>
            </a:r>
            <a:r>
              <a:rPr lang="en-GB" dirty="0" smtClean="0"/>
              <a:t>producers and </a:t>
            </a:r>
            <a:r>
              <a:rPr lang="en-GB" dirty="0"/>
              <a:t>consumers take time to respond to a </a:t>
            </a:r>
            <a:r>
              <a:rPr lang="en-GB" dirty="0" smtClean="0"/>
              <a:t>change in price</a:t>
            </a:r>
            <a:r>
              <a:rPr lang="en-GB" dirty="0"/>
              <a:t>. The longer the time period, the bigger the response</a:t>
            </a:r>
            <a:r>
              <a:rPr lang="en-GB" dirty="0" smtClean="0"/>
              <a:t>, and </a:t>
            </a:r>
            <a:r>
              <a:rPr lang="en-GB" dirty="0"/>
              <a:t>thus the greater the elasticity of supply and demand</a:t>
            </a:r>
            <a:r>
              <a:rPr lang="en-GB" dirty="0" smtClean="0"/>
              <a:t>.</a:t>
            </a:r>
          </a:p>
          <a:p>
            <a:r>
              <a:rPr lang="en-GB" altLang="en-US" dirty="0" smtClean="0"/>
              <a:t>Short-run </a:t>
            </a:r>
            <a:r>
              <a:rPr lang="en-GB" altLang="en-US" dirty="0"/>
              <a:t>and long-run price adjustment</a:t>
            </a:r>
          </a:p>
          <a:p>
            <a:pPr lvl="1">
              <a:spcBef>
                <a:spcPct val="95000"/>
              </a:spcBef>
            </a:pPr>
            <a:r>
              <a:rPr lang="en-GB" altLang="en-US" dirty="0"/>
              <a:t>short- and long-run demand and supply curves</a:t>
            </a:r>
          </a:p>
          <a:p>
            <a:pPr lvl="1">
              <a:spcBef>
                <a:spcPct val="95000"/>
              </a:spcBef>
            </a:pPr>
            <a:r>
              <a:rPr lang="en-GB" altLang="en-US" dirty="0"/>
              <a:t>short- and long-run adjustment to a change in demand or 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8517" grpId="0" build="p" bldLvl="2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278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27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502789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1051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Short-run and long-run price adjustment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 and long-run demand and supply curves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 and long-run adjustment to a change in demand or supply</a:t>
            </a:r>
          </a:p>
          <a:p>
            <a:pPr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Speculation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stabilising speculation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destabilising speculation</a:t>
            </a:r>
            <a:endParaRPr lang="en-GB" altLang="en-US"/>
          </a:p>
        </p:txBody>
      </p:sp>
      <p:sp>
        <p:nvSpPr>
          <p:cNvPr id="502790" name="Rectangle 6"/>
          <p:cNvSpPr>
            <a:spLocks/>
          </p:cNvSpPr>
          <p:nvPr/>
        </p:nvSpPr>
        <p:spPr bwMode="auto">
          <a:xfrm>
            <a:off x="301625" y="4621213"/>
            <a:ext cx="85344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/>
              <a:t>Uncertainty and risk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defining risk and uncertainty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reducing risks by holding stocks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futures markets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790" grpId="0" build="p" bldLvl="2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565</TotalTime>
  <Words>1116</Words>
  <Application>Microsoft Office PowerPoint</Application>
  <PresentationFormat>On-screen Show (4:3)</PresentationFormat>
  <Paragraphs>296</Paragraphs>
  <Slides>29</Slides>
  <Notes>29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Default Design</vt:lpstr>
      <vt:lpstr>Chart</vt:lpstr>
      <vt:lpstr>PowerPoint Presentation</vt:lpstr>
      <vt:lpstr>Markets in Action</vt:lpstr>
      <vt:lpstr>Elasticity</vt:lpstr>
      <vt:lpstr>Elasticity</vt:lpstr>
      <vt:lpstr>Elasticity</vt:lpstr>
      <vt:lpstr>Total expenditure</vt:lpstr>
      <vt:lpstr>Elasticity</vt:lpstr>
      <vt:lpstr>PowerPoint Presentation</vt:lpstr>
      <vt:lpstr>Elasticity</vt:lpstr>
      <vt:lpstr>PowerPoint Presentation</vt:lpstr>
      <vt:lpstr>Elasticity</vt:lpstr>
      <vt:lpstr>PowerPoint Presentation</vt:lpstr>
      <vt:lpstr>PowerPoint Presentation</vt:lpstr>
      <vt:lpstr>PowerPoint Presentation</vt:lpstr>
      <vt:lpstr>Elasticity</vt:lpstr>
      <vt:lpstr>PowerPoint Presentation</vt:lpstr>
      <vt:lpstr>PowerPoint Presentation</vt:lpstr>
      <vt:lpstr>Elasticity</vt:lpstr>
      <vt:lpstr>Elasticity</vt:lpstr>
      <vt:lpstr>Elasticity</vt:lpstr>
      <vt:lpstr>Different elasticities along different portions of a demand curve</vt:lpstr>
      <vt:lpstr>PowerPoint Presentation</vt:lpstr>
      <vt:lpstr>PowerPoint Presentation</vt:lpstr>
      <vt:lpstr>Elasticity</vt:lpstr>
      <vt:lpstr>Elasticity</vt:lpstr>
      <vt:lpstr>Elasticity</vt:lpstr>
      <vt:lpstr>Markets in Action</vt:lpstr>
      <vt:lpstr>The time dimension</vt:lpstr>
      <vt:lpstr>The time dimension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Miao, Jia</cp:lastModifiedBy>
  <cp:revision>86</cp:revision>
  <dcterms:created xsi:type="dcterms:W3CDTF">2002-11-17T23:04:00Z</dcterms:created>
  <dcterms:modified xsi:type="dcterms:W3CDTF">2017-10-04T11:24:50Z</dcterms:modified>
</cp:coreProperties>
</file>