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5" r:id="rId2"/>
    <p:sldId id="257" r:id="rId3"/>
    <p:sldId id="259" r:id="rId4"/>
    <p:sldId id="260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68" r:id="rId25"/>
    <p:sldId id="269" r:id="rId26"/>
    <p:sldId id="270" r:id="rId27"/>
    <p:sldId id="273" r:id="rId28"/>
    <p:sldId id="272" r:id="rId29"/>
    <p:sldId id="262" r:id="rId30"/>
    <p:sldId id="263" r:id="rId31"/>
    <p:sldId id="261" r:id="rId32"/>
    <p:sldId id="264" r:id="rId33"/>
    <p:sldId id="267" r:id="rId34"/>
    <p:sldId id="265" r:id="rId35"/>
    <p:sldId id="266" r:id="rId36"/>
    <p:sldId id="258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6" autoAdjust="0"/>
    <p:restoredTop sz="96283" autoAdjust="0"/>
  </p:normalViewPr>
  <p:slideViewPr>
    <p:cSldViewPr snapToGrid="0">
      <p:cViewPr varScale="1">
        <p:scale>
          <a:sx n="87" d="100"/>
          <a:sy n="87" d="100"/>
        </p:scale>
        <p:origin x="90" y="3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963C2-85AB-9292-D695-09AFDB5634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FABB7F-137C-D921-2E4E-A115E0C087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E1A421-EA46-DBA6-2DC3-1192A7E09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A1C746-1B09-C4E7-02CC-DE6D3554E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7E07D-6039-A663-7C0F-5988055A8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554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12A97-B4E3-9B72-B74A-28C9489F5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0F79A-917D-1AED-6A0A-C0114B0340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10546-F4EB-8D66-95D2-D8769300B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EAEDC4-7BD5-0E5C-5F37-EAB29E734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BAF65F-4FB5-7AD9-AC25-BD8DA261B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33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C622C-6A76-3F5C-E76A-14510C504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A849D2-9383-6ED1-B64A-4B11B75768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58FDFA-E39E-1E73-159C-640563AE1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43B1C-AA79-D7A9-B62E-63471909A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C347A2-6161-B3D6-6C23-1B588C5DE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115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F009F-457F-12CD-9612-C43C61CD5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4C120-1BAC-B7C1-94AC-A47FF5B7FC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4AD27B-B416-60ED-3F60-B4D76CB0C1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CF9E74-996C-F672-C433-9ED389180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B9A22E-3A55-EBB6-1668-70E3EF277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818BCC-7FFB-EC61-8A12-EDD609A96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97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642CB-7785-6403-B9B1-2DC17ABED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C20EFA-7A33-E210-2D5D-60BD25986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8812AE-9942-7CB7-DF6B-68EBB029E2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704FC0-FE71-9E90-BED6-B5292ABB36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20542A-6FC3-58A6-EA81-31FF11BFE7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73E762-39DC-1C39-A66B-F49B09A3F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A0742E-5D9C-241A-8926-FE9219D9E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70C386-B3D4-C0E7-E7BF-B3555DC49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286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0597C-DC4F-0F0C-E6CA-4B7ECFFFD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61F4A4-554E-2C50-7C45-7B53A1215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E3B025-0A18-D6BA-2DDE-972531F5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3D54D7-E470-BFEC-9F8A-E1A7B661D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802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AF683F-AFFE-D3DF-793F-09445A15A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3EEFE8-ED18-3173-955A-BB5DA9608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70D24C-69B2-D32B-55B3-F48DBBDC3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188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173C2-31BF-73D9-5B1F-2B9380111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07A5E1-49EA-E0D5-E524-67082B4E0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747E9D-235A-F622-7A05-75C1FE7363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D9FC7-9E6A-63E9-3809-22F58A12A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D13E1F-42E3-FE1A-45F6-E16F55B44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FF4DA8-8DE5-C70D-2313-07DC52317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1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7A8A3-86F3-B972-19C6-55260D575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145063-3D7B-1FA6-1767-11AD4F15CD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B2E5A0-0A2D-0EFF-0571-7AF1C6F85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BEB76A-CD78-DE05-C42F-D5D7CBDA9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1583D-3B3F-CB95-5921-2A203C8BE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5B98D5-6BAE-BDBE-E03B-7EA253AC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673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BD983-915F-618B-5E43-D15D04ED9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2C5C8A-4DC4-05C1-095C-97F62C6962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4B9FF7-81AA-3E3D-4D11-CB766C65B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6F2407-D85F-EE80-CCDE-F755EF439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BA727-8642-92AD-0DC4-B5C90F707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550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102CF3-23EF-BF19-FC9F-F78EE72A76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6DA004-770E-295B-3819-D68DD7F523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44E196-8DCE-AA4D-33E1-1AA8DC419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FCEED-1B78-5C58-D104-662A8A33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89E150-346B-DDB6-5817-E09A993E4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322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6E6399-22D5-DD43-67FA-D87004B9B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C3B7E-891A-7F5D-B152-284533E272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E4C135-05B8-FE1B-7EF3-FD8A9F842D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49427-B915-4D7D-B27D-09033EAD21B2}" type="datetimeFigureOut">
              <a:rPr lang="en-GB" smtClean="0"/>
              <a:t>25/08/2025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98F893-C590-581F-877C-1EB8EB5514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AE3C41-6E9C-DE0C-2D0E-762F15C743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AD735-5FAB-46AB-954A-B9FA5BC51C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421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greatershankillpartnership.org/our-work/integrated-services-for-children-young-people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fer.ac.uk/publications-research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ice.org.uk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ice.org.uk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ridgend.gov.uk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ridgend.gov.uk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lyw.cymru/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lyw.cymru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lyw.cymru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lyw.cymru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assets.publishing.service.gov.uk/government/uploads/system/uploads/attachment_data/file/533826/Triennial_Analysis_of_SCRs_2011-2014_-__Pathways_to_harm_and_protection.pdf" TargetMode="External"/><Relationship Id="rId3" Type="http://schemas.openxmlformats.org/officeDocument/2006/relationships/hyperlink" Target="http://greatershankillpartnership.org/integrated-services-iscyp.html" TargetMode="External"/><Relationship Id="rId7" Type="http://schemas.openxmlformats.org/officeDocument/2006/relationships/hyperlink" Target="https://www.nice.org.uk/guidance/ng205" TargetMode="External"/><Relationship Id="rId2" Type="http://schemas.openxmlformats.org/officeDocument/2006/relationships/hyperlink" Target="https://www.llyw.cymru/sites/default/files/publications/2019-07/teuluoedd-yn-gyntaf-canllawiau-i-awdurdodau-lleol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earning.nspcc.org.uk/child-protection-system/multi-agency-working-child-protection" TargetMode="External"/><Relationship Id="rId5" Type="http://schemas.openxmlformats.org/officeDocument/2006/relationships/hyperlink" Target="https://www.penybontarogwr.gov.uk/preswylwyr/gofal-cymdeithasol-a-llesiant/hwb-diogelu-aml-asiantaeth-mash/" TargetMode="External"/><Relationship Id="rId4" Type="http://schemas.openxmlformats.org/officeDocument/2006/relationships/hyperlink" Target="https://www.nice.org.uk/search?q=Looked%20after%20childfre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72E89-C277-EE01-4818-BD3DA5E23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012" y="1447800"/>
            <a:ext cx="5222325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y-GB" sz="6100" b="1" noProof="0" dirty="0">
                <a:solidFill>
                  <a:schemeClr val="accent1"/>
                </a:solidFill>
              </a:rPr>
              <a:t>ECIE5010C Cadw ein Plant yn Ddiogel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09FAE-526C-6B00-1913-A8FB327454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2011" y="4777380"/>
            <a:ext cx="6178610" cy="86142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cy-GB" sz="4000" cap="all" noProof="0" dirty="0">
                <a:solidFill>
                  <a:schemeClr val="accent1"/>
                </a:solidFill>
              </a:rPr>
              <a:t>Gwaith Amlasiantaethol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2BF4252A-F1B0-4454-BFBA-8AEDF65568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9" r="28683" b="-1"/>
          <a:stretch/>
        </p:blipFill>
        <p:spPr bwMode="auto">
          <a:xfrm>
            <a:off x="20" y="10"/>
            <a:ext cx="4481944" cy="6857990"/>
          </a:xfrm>
          <a:custGeom>
            <a:avLst/>
            <a:gdLst/>
            <a:ahLst/>
            <a:cxnLst/>
            <a:rect l="l" t="t" r="r" b="b"/>
            <a:pathLst>
              <a:path w="4481964" h="6858000">
                <a:moveTo>
                  <a:pt x="0" y="0"/>
                </a:moveTo>
                <a:lnTo>
                  <a:pt x="3137249" y="0"/>
                </a:lnTo>
                <a:lnTo>
                  <a:pt x="4480787" y="0"/>
                </a:lnTo>
                <a:lnTo>
                  <a:pt x="4455742" y="155676"/>
                </a:lnTo>
                <a:lnTo>
                  <a:pt x="4431873" y="310667"/>
                </a:lnTo>
                <a:lnTo>
                  <a:pt x="4408509" y="466344"/>
                </a:lnTo>
                <a:lnTo>
                  <a:pt x="4388506" y="622706"/>
                </a:lnTo>
                <a:lnTo>
                  <a:pt x="4368335" y="778383"/>
                </a:lnTo>
                <a:lnTo>
                  <a:pt x="4349509" y="934745"/>
                </a:lnTo>
                <a:lnTo>
                  <a:pt x="4333373" y="1089050"/>
                </a:lnTo>
                <a:lnTo>
                  <a:pt x="4318077" y="1245413"/>
                </a:lnTo>
                <a:lnTo>
                  <a:pt x="4304125" y="1401089"/>
                </a:lnTo>
                <a:lnTo>
                  <a:pt x="4292023" y="1554023"/>
                </a:lnTo>
                <a:lnTo>
                  <a:pt x="4279920" y="1709013"/>
                </a:lnTo>
                <a:lnTo>
                  <a:pt x="4269835" y="1861947"/>
                </a:lnTo>
                <a:lnTo>
                  <a:pt x="4261935" y="2014880"/>
                </a:lnTo>
                <a:lnTo>
                  <a:pt x="4253698" y="2167128"/>
                </a:lnTo>
                <a:lnTo>
                  <a:pt x="4246807" y="2318004"/>
                </a:lnTo>
                <a:lnTo>
                  <a:pt x="4241932" y="2467508"/>
                </a:lnTo>
                <a:lnTo>
                  <a:pt x="4237730" y="2617013"/>
                </a:lnTo>
                <a:lnTo>
                  <a:pt x="4233696" y="2765145"/>
                </a:lnTo>
                <a:lnTo>
                  <a:pt x="4231847" y="2911221"/>
                </a:lnTo>
                <a:lnTo>
                  <a:pt x="4229830" y="3057296"/>
                </a:lnTo>
                <a:lnTo>
                  <a:pt x="4228821" y="3201314"/>
                </a:lnTo>
                <a:lnTo>
                  <a:pt x="4229830" y="3343960"/>
                </a:lnTo>
                <a:lnTo>
                  <a:pt x="4229830" y="3485235"/>
                </a:lnTo>
                <a:lnTo>
                  <a:pt x="4231847" y="3625138"/>
                </a:lnTo>
                <a:lnTo>
                  <a:pt x="4234872" y="3762298"/>
                </a:lnTo>
                <a:lnTo>
                  <a:pt x="4237730" y="3898087"/>
                </a:lnTo>
                <a:lnTo>
                  <a:pt x="4240924" y="4031132"/>
                </a:lnTo>
                <a:lnTo>
                  <a:pt x="4245798" y="4163491"/>
                </a:lnTo>
                <a:lnTo>
                  <a:pt x="4251009" y="4293793"/>
                </a:lnTo>
                <a:lnTo>
                  <a:pt x="4255715" y="4421352"/>
                </a:lnTo>
                <a:lnTo>
                  <a:pt x="4268995" y="4670298"/>
                </a:lnTo>
                <a:lnTo>
                  <a:pt x="4283114" y="4908956"/>
                </a:lnTo>
                <a:lnTo>
                  <a:pt x="4297906" y="5138013"/>
                </a:lnTo>
                <a:lnTo>
                  <a:pt x="4314211" y="5354726"/>
                </a:lnTo>
                <a:lnTo>
                  <a:pt x="4331188" y="5561838"/>
                </a:lnTo>
                <a:lnTo>
                  <a:pt x="4349509" y="5753862"/>
                </a:lnTo>
                <a:lnTo>
                  <a:pt x="4367495" y="5934227"/>
                </a:lnTo>
                <a:lnTo>
                  <a:pt x="4385480" y="6100191"/>
                </a:lnTo>
                <a:lnTo>
                  <a:pt x="4402457" y="6252438"/>
                </a:lnTo>
                <a:lnTo>
                  <a:pt x="4418594" y="6387541"/>
                </a:lnTo>
                <a:lnTo>
                  <a:pt x="4433890" y="6509613"/>
                </a:lnTo>
                <a:lnTo>
                  <a:pt x="4446665" y="6612483"/>
                </a:lnTo>
                <a:lnTo>
                  <a:pt x="4458767" y="6698894"/>
                </a:lnTo>
                <a:lnTo>
                  <a:pt x="4476081" y="6817538"/>
                </a:lnTo>
                <a:lnTo>
                  <a:pt x="4481964" y="6858000"/>
                </a:lnTo>
                <a:lnTo>
                  <a:pt x="357780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8976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2A053-73E9-2371-D2B4-25449751E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b="1" noProof="0" dirty="0">
                <a:solidFill>
                  <a:schemeClr val="accent1"/>
                </a:solidFill>
              </a:rPr>
              <a:t>Beth yw Gwaith Amlasiantaethol</a:t>
            </a:r>
            <a:r>
              <a:rPr lang="cy-GB" sz="4400" b="1" noProof="0" dirty="0">
                <a:solidFill>
                  <a:schemeClr val="accent1"/>
                </a:solidFill>
              </a:rPr>
              <a:t>? </a:t>
            </a:r>
            <a:br>
              <a:rPr lang="cy-GB" sz="4400" b="1" noProof="0" dirty="0">
                <a:solidFill>
                  <a:schemeClr val="accent1"/>
                </a:solidFill>
              </a:rPr>
            </a:br>
            <a:endParaRPr lang="cy-GB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73053C-72E6-61EB-DED4-DFBA100C1D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dirty="0">
                <a:solidFill>
                  <a:schemeClr val="accent1"/>
                </a:solidFill>
                <a:latin typeface="NSPCC-Regular"/>
              </a:rPr>
              <a:t>Mae gwaith amlasiantaethol yn allweddol ar gyfer diogelu ac amddiffyn plant yn effeithiol</a:t>
            </a:r>
            <a:r>
              <a:rPr lang="cy-GB" sz="2800" b="0" i="0" noProof="0" dirty="0">
                <a:solidFill>
                  <a:schemeClr val="accent1"/>
                </a:solidFill>
                <a:effectLst/>
                <a:latin typeface="NSPCC-Regular"/>
              </a:rPr>
              <a:t>.       (</a:t>
            </a:r>
            <a:r>
              <a:rPr lang="cy-GB" sz="2800" b="0" i="0" noProof="0" dirty="0" err="1">
                <a:solidFill>
                  <a:schemeClr val="accent1"/>
                </a:solidFill>
                <a:effectLst/>
                <a:latin typeface="NSPCC-Regular"/>
              </a:rPr>
              <a:t>Sidebotham</a:t>
            </a:r>
            <a:r>
              <a:rPr lang="cy-GB" sz="2800" b="0" i="0" noProof="0" dirty="0">
                <a:solidFill>
                  <a:schemeClr val="accent1"/>
                </a:solidFill>
                <a:effectLst/>
                <a:latin typeface="NSPCC-Regular"/>
              </a:rPr>
              <a:t> </a:t>
            </a:r>
            <a:r>
              <a:rPr lang="cy-GB" sz="2800" b="0" i="0" noProof="0" dirty="0" err="1">
                <a:solidFill>
                  <a:schemeClr val="accent1"/>
                </a:solidFill>
                <a:effectLst/>
                <a:latin typeface="NSPCC-Regular"/>
              </a:rPr>
              <a:t>et</a:t>
            </a:r>
            <a:r>
              <a:rPr lang="cy-GB" sz="2800" b="0" i="0" noProof="0" dirty="0">
                <a:solidFill>
                  <a:schemeClr val="accent1"/>
                </a:solidFill>
                <a:effectLst/>
                <a:latin typeface="NSPCC-Regular"/>
              </a:rPr>
              <a:t> </a:t>
            </a:r>
            <a:r>
              <a:rPr lang="cy-GB" sz="2800" b="0" i="0" noProof="0" dirty="0" err="1">
                <a:solidFill>
                  <a:schemeClr val="accent1"/>
                </a:solidFill>
                <a:effectLst/>
                <a:latin typeface="NSPCC-Regular"/>
              </a:rPr>
              <a:t>al</a:t>
            </a:r>
            <a:r>
              <a:rPr lang="cy-GB" sz="2800" b="0" i="0" noProof="0" dirty="0">
                <a:solidFill>
                  <a:schemeClr val="accent1"/>
                </a:solidFill>
                <a:effectLst/>
                <a:latin typeface="NSPCC-Regular"/>
              </a:rPr>
              <a:t>, 2016).</a:t>
            </a:r>
          </a:p>
          <a:p>
            <a:r>
              <a:rPr lang="cy-GB" dirty="0">
                <a:solidFill>
                  <a:schemeClr val="accent1"/>
                </a:solidFill>
                <a:latin typeface="NSPCC-Regular"/>
              </a:rPr>
              <a:t>Bydd plant a'u teuluoedd yn cael mynediad at amrywiaeth o wasanaethau drwy gydol oes plentyn. Mae'n hanfodol bod ymarferwyr yn gweithio gyda'i gilydd i gael trosolwg llawn o sefyllfa plentyn a bod ganddynt ddull cydlynol o gefnogi.</a:t>
            </a:r>
            <a:endParaRPr lang="cy-GB" sz="3200" b="1" noProof="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542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CE9EA-2A81-57DB-E73B-C3BD37F41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noProof="0" dirty="0">
                <a:solidFill>
                  <a:schemeClr val="accent1"/>
                </a:solidFill>
              </a:rPr>
              <a:t>Gwaith Amlasiantaethol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CF9D3-4038-5DE7-C46A-4AE856FE8E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dirty="0">
                <a:solidFill>
                  <a:schemeClr val="accent1"/>
                </a:solidFill>
                <a:latin typeface="NSPCC-Regular"/>
              </a:rPr>
              <a:t>Mae adolygiadau achos ym mhob un o wledydd y DU yn pwysleisio pwysigrwydd rhannu gwybodaeth a chydweithio rhwng asiantaethau fel y gall gweithwyr proffesiynol ddeall yn llawn unrhyw risgiau y gallai plentyn fod yn agored iddynt a chymryd camau priodol i’w gadw'n ddiogel.</a:t>
            </a:r>
            <a:endParaRPr lang="cy-GB" sz="2800" b="0" i="0" noProof="0" dirty="0">
              <a:solidFill>
                <a:schemeClr val="accent1"/>
              </a:solidFill>
              <a:effectLst/>
              <a:latin typeface="NSPCC-Regular"/>
            </a:endParaRPr>
          </a:p>
          <a:p>
            <a:endParaRPr lang="cy-GB" sz="2800" noProof="0" dirty="0">
              <a:solidFill>
                <a:schemeClr val="accent1"/>
              </a:solidFill>
              <a:latin typeface="NSPCC-Regular"/>
            </a:endParaRPr>
          </a:p>
          <a:p>
            <a:pPr marL="0" indent="0">
              <a:buNone/>
            </a:pPr>
            <a:r>
              <a:rPr lang="cy-GB" noProof="0" dirty="0" err="1">
                <a:solidFill>
                  <a:schemeClr val="accent1"/>
                </a:solidFill>
                <a:latin typeface="NSPCC-Regular"/>
              </a:rPr>
              <a:t>Learning.nspcc.org.ul</a:t>
            </a:r>
            <a:r>
              <a:rPr lang="cy-GB" noProof="0" dirty="0">
                <a:solidFill>
                  <a:schemeClr val="accent1"/>
                </a:solidFill>
                <a:latin typeface="NSPCC-Regular"/>
              </a:rPr>
              <a:t>/</a:t>
            </a:r>
            <a:r>
              <a:rPr lang="cy-GB" noProof="0" dirty="0" err="1">
                <a:solidFill>
                  <a:schemeClr val="accent1"/>
                </a:solidFill>
                <a:latin typeface="NSPCC-Regular"/>
              </a:rPr>
              <a:t>child</a:t>
            </a:r>
            <a:r>
              <a:rPr lang="cy-GB" noProof="0" dirty="0">
                <a:solidFill>
                  <a:schemeClr val="accent1"/>
                </a:solidFill>
                <a:latin typeface="NSPCC-Regular"/>
              </a:rPr>
              <a:t>-</a:t>
            </a:r>
            <a:r>
              <a:rPr lang="cy-GB" noProof="0" dirty="0" err="1">
                <a:solidFill>
                  <a:schemeClr val="accent1"/>
                </a:solidFill>
                <a:latin typeface="NSPCC-Regular"/>
              </a:rPr>
              <a:t>protection</a:t>
            </a:r>
            <a:r>
              <a:rPr lang="cy-GB" noProof="0" dirty="0">
                <a:solidFill>
                  <a:schemeClr val="accent1"/>
                </a:solidFill>
                <a:latin typeface="NSPCC-Regular"/>
              </a:rPr>
              <a:t>-system/</a:t>
            </a:r>
            <a:r>
              <a:rPr lang="cy-GB" noProof="0" dirty="0" err="1">
                <a:solidFill>
                  <a:schemeClr val="accent1"/>
                </a:solidFill>
                <a:latin typeface="NSPCC-Regular"/>
              </a:rPr>
              <a:t>multi-agency-working-child-protection</a:t>
            </a:r>
            <a:endParaRPr lang="cy-GB" noProof="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55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A27A-9888-F815-D43B-81CA2F381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Beth sy'n gwneud sefydliad amlasiantaeth da?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71EF1C-C347-60A7-F389-03B52D39EB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sz="2400" dirty="0">
                <a:solidFill>
                  <a:schemeClr val="accent1"/>
                </a:solidFill>
              </a:rPr>
              <a:t>Mae gwaith amlasiantaethol yn dod â gweithwyr proffesiynol ynghyd o ystod o asiantaethau i gyflawni arfer da wrth gydweithio. Bydd y ffordd hon o weithio yn helpu gweithwyr proffesiynol i fynd i'r afael ag anghenion teulu o safbwynt cyfannol, a gall sicrhau bod yr holl bartïon dan sylw yn cyfrannu at gynllun gweithredu ac yn cyflawni cynllun gofal sy'n diwallu holl anghenion y plentyn neu'r person ifanc.</a:t>
            </a:r>
            <a:endParaRPr lang="cy-GB" sz="2400" noProof="0" dirty="0">
              <a:solidFill>
                <a:schemeClr val="accent1"/>
              </a:solidFill>
            </a:endParaRPr>
          </a:p>
          <a:p>
            <a:r>
              <a:rPr lang="cy-GB" sz="2400" dirty="0">
                <a:solidFill>
                  <a:schemeClr val="accent1"/>
                </a:solidFill>
              </a:rPr>
              <a:t>Gweithio mewn partneriaeth cryfach rhwng yr holl asiantaethau a sefydliadau, gydag integreiddio yn sbardun allweddol.</a:t>
            </a:r>
            <a:endParaRPr lang="cy-GB" sz="2400" noProof="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875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DCB85-DF43-8F83-65D0-06336132B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Modelau Gwaith Amlasiantaethol.</a:t>
            </a:r>
            <a:br>
              <a:rPr lang="cy-GB" b="1" dirty="0">
                <a:solidFill>
                  <a:schemeClr val="accent1"/>
                </a:solidFill>
              </a:rPr>
            </a:br>
            <a:r>
              <a:rPr lang="cy-GB" b="1" dirty="0">
                <a:solidFill>
                  <a:schemeClr val="accent1"/>
                </a:solidFill>
              </a:rPr>
              <a:t>Trosolwg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B9A935-EB3F-E994-4176-80146C9825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sz="3200" dirty="0">
                <a:solidFill>
                  <a:schemeClr val="accent1"/>
                </a:solidFill>
                <a:cs typeface="Arial" panose="020B0604020202020204" pitchFamily="34" charset="0"/>
              </a:rPr>
              <a:t>Modelau a deinameg gwaith amlasiantaethol
Gwerthoedd</a:t>
            </a:r>
            <a:endParaRPr lang="cy-GB" sz="3200" noProof="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083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C6572-6799-AD5E-CF4C-AAB89EB53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Modelau Gwaith Amlasiantaethol</a:t>
            </a:r>
            <a:br>
              <a:rPr lang="cy-GB" sz="4400" b="1" noProof="0" dirty="0">
                <a:solidFill>
                  <a:schemeClr val="accent1"/>
                </a:solidFill>
              </a:rPr>
            </a:br>
            <a:r>
              <a:rPr lang="cy-GB" sz="2400" b="1" noProof="0" dirty="0">
                <a:solidFill>
                  <a:schemeClr val="accent1"/>
                </a:solidFill>
              </a:rPr>
              <a:t>(Walker, 2018)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ABA07-2D26-6560-24C4-7C9CFEA308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noProof="0" dirty="0">
                <a:solidFill>
                  <a:schemeClr val="accent1"/>
                </a:solidFill>
              </a:rPr>
              <a:t>1</a:t>
            </a:r>
            <a:r>
              <a:rPr lang="cy-GB" dirty="0">
                <a:solidFill>
                  <a:schemeClr val="accent1"/>
                </a:solidFill>
              </a:rPr>
              <a:t>. Panel amlasiantaethol</a:t>
            </a:r>
            <a:endParaRPr lang="cy-GB" noProof="0" dirty="0">
              <a:solidFill>
                <a:schemeClr val="accent1"/>
              </a:solidFill>
            </a:endParaRPr>
          </a:p>
          <a:p>
            <a:endParaRPr lang="cy-GB" noProof="0" dirty="0">
              <a:solidFill>
                <a:schemeClr val="accent1"/>
              </a:solidFill>
            </a:endParaRPr>
          </a:p>
          <a:p>
            <a:r>
              <a:rPr lang="cy-GB" noProof="0" dirty="0">
                <a:solidFill>
                  <a:schemeClr val="accent1"/>
                </a:solidFill>
              </a:rPr>
              <a:t>2</a:t>
            </a:r>
            <a:r>
              <a:rPr lang="cy-GB" dirty="0">
                <a:solidFill>
                  <a:schemeClr val="accent1"/>
                </a:solidFill>
              </a:rPr>
              <a:t>. Tîm amlasiantaethol</a:t>
            </a:r>
            <a:endParaRPr lang="cy-GB" noProof="0" dirty="0">
              <a:solidFill>
                <a:schemeClr val="accent1"/>
              </a:solidFill>
            </a:endParaRPr>
          </a:p>
          <a:p>
            <a:endParaRPr lang="cy-GB" noProof="0" dirty="0">
              <a:solidFill>
                <a:schemeClr val="accent1"/>
              </a:solidFill>
            </a:endParaRPr>
          </a:p>
          <a:p>
            <a:r>
              <a:rPr lang="cy-GB" noProof="0" dirty="0">
                <a:solidFill>
                  <a:schemeClr val="accent1"/>
                </a:solidFill>
              </a:rPr>
              <a:t>3</a:t>
            </a:r>
            <a:r>
              <a:rPr lang="cy-GB" dirty="0">
                <a:solidFill>
                  <a:schemeClr val="accent1"/>
                </a:solidFill>
              </a:rPr>
              <a:t>. Gwasanaeth Integredig</a:t>
            </a:r>
            <a:endParaRPr lang="cy-GB" noProof="0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0683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1478E-A596-1C36-DD79-4AAB4F3D1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sz="4400" b="1" dirty="0">
                <a:solidFill>
                  <a:schemeClr val="accent1"/>
                </a:solidFill>
              </a:rPr>
            </a:br>
            <a:br>
              <a:rPr lang="en-GB" sz="4400" b="1" dirty="0">
                <a:solidFill>
                  <a:schemeClr val="accent1"/>
                </a:solidFill>
              </a:rPr>
            </a:br>
            <a:r>
              <a:rPr lang="cy-GB" b="1" dirty="0">
                <a:solidFill>
                  <a:schemeClr val="accent1"/>
                </a:solidFill>
              </a:rPr>
              <a:t>Modelau Gwaith Amlasiantaethol: </a:t>
            </a:r>
            <a:br>
              <a:rPr lang="cy-GB" sz="4400" b="1" noProof="0" dirty="0">
                <a:solidFill>
                  <a:schemeClr val="accent1"/>
                </a:solidFill>
              </a:rPr>
            </a:br>
            <a:r>
              <a:rPr lang="cy-GB" b="1" u="sng" dirty="0">
                <a:solidFill>
                  <a:schemeClr val="accent1"/>
                </a:solidFill>
              </a:rPr>
              <a:t>Panel amlasiantaethol</a:t>
            </a:r>
            <a:br>
              <a:rPr lang="cy-GB" sz="4400" b="1" u="sng" noProof="0" dirty="0">
                <a:solidFill>
                  <a:schemeClr val="accent1"/>
                </a:solidFill>
              </a:rPr>
            </a:br>
            <a:br>
              <a:rPr lang="cy-GB" sz="4400" b="1" noProof="0" dirty="0">
                <a:solidFill>
                  <a:schemeClr val="accent1"/>
                </a:solidFill>
              </a:rPr>
            </a:br>
            <a:endParaRPr lang="cy-GB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C5B4D-5840-EEF2-5AA4-48A9B6E8B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y-GB" sz="3200" b="1" u="sng" dirty="0">
                <a:solidFill>
                  <a:schemeClr val="accent1"/>
                </a:solidFill>
              </a:rPr>
              <a:t>Panel amlasiantaethol</a:t>
            </a:r>
          </a:p>
          <a:p>
            <a:r>
              <a:rPr lang="cy-GB" sz="3200" noProof="0" dirty="0">
                <a:solidFill>
                  <a:schemeClr val="accent1"/>
                </a:solidFill>
              </a:rPr>
              <a:t>Nodweddion</a:t>
            </a:r>
          </a:p>
          <a:p>
            <a:r>
              <a:rPr lang="cy-GB" sz="3200" noProof="0" dirty="0">
                <a:solidFill>
                  <a:schemeClr val="accent1"/>
                </a:solidFill>
              </a:rPr>
              <a:t>Manteision a chyfleoedd</a:t>
            </a:r>
          </a:p>
          <a:p>
            <a:r>
              <a:rPr lang="cy-GB" sz="3200" dirty="0">
                <a:solidFill>
                  <a:schemeClr val="accent1"/>
                </a:solidFill>
              </a:rPr>
              <a:t>Heriau</a:t>
            </a:r>
            <a:endParaRPr lang="cy-GB" sz="3200" noProof="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585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24BB4-D312-EC14-0CB3-8B72FB99A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Panel Amlasiantaethol.</a:t>
            </a:r>
            <a:br>
              <a:rPr lang="cy-GB" b="1" noProof="0" dirty="0">
                <a:solidFill>
                  <a:schemeClr val="accent1"/>
                </a:solidFill>
              </a:rPr>
            </a:br>
            <a:r>
              <a:rPr lang="cy-GB" b="1" noProof="0" dirty="0">
                <a:solidFill>
                  <a:schemeClr val="accent1"/>
                </a:solidFill>
              </a:rPr>
              <a:t>Nodweddion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895A9-B460-BA2C-29AA-D6F7B68039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3200" dirty="0">
                <a:solidFill>
                  <a:schemeClr val="accent1"/>
                </a:solidFill>
              </a:rPr>
              <a:t>Ymarferwyr a gyflogir gan asiantaethau cartref
Panel yn cyfarfod yn rheolaidd i drafod unigolion
Yn debygol o ganolbwyntio ar waith unigol
Yn debygol o gynnal asesiad ar y cyd a rhannu gwybodaeth
Gellir defnyddio PCP yn y model hwn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1762401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BB363-1D29-D1B4-700C-E2A424155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Panel Amlasiantaethol.</a:t>
            </a:r>
            <a:br>
              <a:rPr lang="cy-GB" b="1" noProof="0" dirty="0">
                <a:solidFill>
                  <a:schemeClr val="accent1"/>
                </a:solidFill>
              </a:rPr>
            </a:br>
            <a:r>
              <a:rPr lang="cy-GB" b="1" noProof="0" dirty="0">
                <a:solidFill>
                  <a:schemeClr val="accent1"/>
                </a:solidFill>
              </a:rPr>
              <a:t>Manteision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701B9-312C-317D-43A3-745322650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3200" dirty="0">
                <a:solidFill>
                  <a:schemeClr val="accent1"/>
                </a:solidFill>
              </a:rPr>
              <a:t>Dim angen recriwtio
Mynediad at hyfforddiant asiantaeth cartref</a:t>
            </a:r>
          </a:p>
          <a:p>
            <a:r>
              <a:rPr lang="cy-GB" sz="3200" dirty="0">
                <a:solidFill>
                  <a:schemeClr val="accent1"/>
                </a:solidFill>
              </a:rPr>
              <a:t>Profiad o arddulliau gwahanol o weithio</a:t>
            </a:r>
          </a:p>
          <a:p>
            <a:r>
              <a:rPr lang="cy-GB" sz="3200" dirty="0">
                <a:solidFill>
                  <a:schemeClr val="accent1"/>
                </a:solidFill>
              </a:rPr>
              <a:t>Strwythurau a phrosesau i ddynodi gweithiwr proffesiynol arweiniol</a:t>
            </a:r>
          </a:p>
          <a:p>
            <a:r>
              <a:rPr lang="cy-GB" sz="3200" dirty="0">
                <a:solidFill>
                  <a:schemeClr val="accent1"/>
                </a:solidFill>
              </a:rPr>
              <a:t>Dim angen sylfaen barhaol neu seilwaith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8124149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DD424-4775-31E9-29C1-EC51286C7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Panel Amlasiantaethol.</a:t>
            </a:r>
            <a:br>
              <a:rPr lang="cy-GB" b="1" dirty="0">
                <a:solidFill>
                  <a:schemeClr val="accent1"/>
                </a:solidFill>
              </a:rPr>
            </a:br>
            <a:r>
              <a:rPr lang="cy-GB" b="1" dirty="0">
                <a:solidFill>
                  <a:schemeClr val="accent1"/>
                </a:solidFill>
              </a:rPr>
              <a:t>Heriau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03B1A-3226-2CFF-056F-2A1A38269E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3200" dirty="0">
                <a:solidFill>
                  <a:schemeClr val="accent1"/>
                </a:solidFill>
              </a:rPr>
              <a:t>Diffyg cyswllt aml</a:t>
            </a:r>
          </a:p>
          <a:p>
            <a:r>
              <a:rPr lang="cy-GB" sz="3200" dirty="0">
                <a:solidFill>
                  <a:schemeClr val="accent1"/>
                </a:solidFill>
              </a:rPr>
              <a:t>Tueddiad i bleidio â'r asiantaeth cartref</a:t>
            </a:r>
          </a:p>
          <a:p>
            <a:r>
              <a:rPr lang="da-DK" sz="3200" dirty="0">
                <a:solidFill>
                  <a:schemeClr val="accent1"/>
                </a:solidFill>
              </a:rPr>
              <a:t>Amser i gyflawni cyfrifoldeb gwaith achosion</a:t>
            </a:r>
          </a:p>
          <a:p>
            <a:r>
              <a:rPr lang="cy-GB" sz="3200" dirty="0">
                <a:solidFill>
                  <a:schemeClr val="accent1"/>
                </a:solidFill>
              </a:rPr>
              <a:t>Amser ar gyfer cyfarfodydd cynllunio achosion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1612667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AB42A-9EC4-3870-79C0-F6E5EE19E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Enghreifftiau o Baneli Amlasiantaethol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A224C-696F-2F24-420D-17382C3610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sz="3600" dirty="0">
                <a:solidFill>
                  <a:schemeClr val="accent1"/>
                </a:solidFill>
              </a:rPr>
              <a:t>Panel Adnoddau</a:t>
            </a:r>
            <a:endParaRPr lang="cy-GB" sz="3600" noProof="0" dirty="0">
              <a:solidFill>
                <a:schemeClr val="accent1"/>
              </a:solidFill>
            </a:endParaRPr>
          </a:p>
          <a:p>
            <a:r>
              <a:rPr lang="cy-GB" sz="3600" dirty="0">
                <a:solidFill>
                  <a:schemeClr val="accent1"/>
                </a:solidFill>
              </a:rPr>
              <a:t>Cynhadledd Achos Amddiffyn Plant</a:t>
            </a:r>
            <a:endParaRPr lang="cy-GB" sz="3600" noProof="0" dirty="0">
              <a:solidFill>
                <a:schemeClr val="accent1"/>
              </a:solidFill>
            </a:endParaRPr>
          </a:p>
          <a:p>
            <a:r>
              <a:rPr lang="cy-GB" sz="3600" noProof="0" dirty="0">
                <a:solidFill>
                  <a:schemeClr val="accent1"/>
                </a:solidFill>
              </a:rPr>
              <a:t>Fframwaith Gwasanaeth Cenedlaethol ar gyfer Plant, Pobl Ifanc a'r Gwasanaethau Mamolaeth</a:t>
            </a:r>
          </a:p>
          <a:p>
            <a:r>
              <a:rPr lang="cy-GB" sz="3600" dirty="0">
                <a:solidFill>
                  <a:schemeClr val="accent1"/>
                </a:solidFill>
              </a:rPr>
              <a:t>Tîm o Amgylch y Teulu</a:t>
            </a:r>
            <a:endParaRPr lang="cy-GB" sz="3600" noProof="0" dirty="0">
              <a:solidFill>
                <a:schemeClr val="accent1"/>
              </a:solidFill>
            </a:endParaRPr>
          </a:p>
          <a:p>
            <a:r>
              <a:rPr lang="cy-GB" sz="3600" noProof="0" dirty="0">
                <a:solidFill>
                  <a:schemeClr val="accent1"/>
                </a:solidFill>
              </a:rPr>
              <a:t>Eraill?</a:t>
            </a: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2378618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2D061-D65D-70D4-FC84-7F5165ADD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cy-GB" b="1" dirty="0">
                <a:solidFill>
                  <a:schemeClr val="accent1"/>
                </a:solidFill>
              </a:rPr>
            </a:br>
            <a:r>
              <a:rPr lang="cy-GB" b="1" dirty="0">
                <a:solidFill>
                  <a:schemeClr val="accent1"/>
                </a:solidFill>
              </a:rPr>
              <a:t>Modelau Gwaith Amlasiantaethol:</a:t>
            </a:r>
            <a:br>
              <a:rPr lang="cy-GB" sz="4400" b="1" noProof="0" dirty="0">
                <a:solidFill>
                  <a:schemeClr val="accent1"/>
                </a:solidFill>
              </a:rPr>
            </a:br>
            <a:r>
              <a:rPr lang="cy-GB" b="1" u="sng" dirty="0">
                <a:solidFill>
                  <a:schemeClr val="accent1"/>
                </a:solidFill>
              </a:rPr>
              <a:t>Tîm amlasiantaethol</a:t>
            </a:r>
            <a:br>
              <a:rPr lang="cy-GB" sz="4400" b="1" u="sng" noProof="0" dirty="0">
                <a:solidFill>
                  <a:schemeClr val="accent1"/>
                </a:solidFill>
              </a:rPr>
            </a:b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D2CB0-6867-C100-689F-AC72B82CB4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y-GB" sz="3200" b="1" u="sng" dirty="0">
                <a:solidFill>
                  <a:schemeClr val="accent1"/>
                </a:solidFill>
              </a:rPr>
              <a:t>Tîm amlasiantaethol</a:t>
            </a:r>
            <a:endParaRPr lang="cy-GB" sz="3200" b="1" u="sng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Nodweddion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Manteision a chyfleoedd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Heriau</a:t>
            </a:r>
            <a:endParaRPr lang="cy-GB" sz="3200" noProof="0" dirty="0">
              <a:solidFill>
                <a:schemeClr val="accent1"/>
              </a:solidFill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848902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66AAF-6EBA-3D13-EEC0-938E3FBC2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Tîm Amlasiantaethol.</a:t>
            </a:r>
            <a:br>
              <a:rPr lang="cy-GB" b="1" dirty="0">
                <a:solidFill>
                  <a:schemeClr val="accent1"/>
                </a:solidFill>
              </a:rPr>
            </a:br>
            <a:r>
              <a:rPr lang="cy-GB" b="1" dirty="0">
                <a:solidFill>
                  <a:schemeClr val="accent1"/>
                </a:solidFill>
              </a:rPr>
              <a:t>Nodweddion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04BADB-E756-2CC1-E901-2B607428E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3200" dirty="0">
                <a:solidFill>
                  <a:schemeClr val="accent1"/>
                </a:solidFill>
              </a:rPr>
              <a:t>Ymarferwyr yn cael eu recriwtio i'r tîm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Ymdeimlad o hunaniaeth tîm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Arweinydd tîm ymroddedig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Lefelau gweithio amrywiol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Rhannu lleoliad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Cyfarfodydd tîm rheolaidd</a:t>
            </a:r>
            <a:endParaRPr lang="cy-GB" sz="3200" noProof="0" dirty="0">
              <a:solidFill>
                <a:schemeClr val="accent1"/>
              </a:solidFill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15694229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FD595-F4A6-6ED4-16A0-D4134931B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Tîm Amlasiantaethol.</a:t>
            </a:r>
            <a:br>
              <a:rPr lang="cy-GB" sz="4400" b="1" noProof="0" dirty="0">
                <a:solidFill>
                  <a:schemeClr val="accent1"/>
                </a:solidFill>
              </a:rPr>
            </a:br>
            <a:r>
              <a:rPr lang="cy-GB" sz="4400" b="1" noProof="0" dirty="0">
                <a:solidFill>
                  <a:schemeClr val="accent1"/>
                </a:solidFill>
              </a:rPr>
              <a:t>Manteision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AAED3-D898-C454-24D7-3B4F04E9ED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3200" dirty="0">
                <a:solidFill>
                  <a:schemeClr val="accent1"/>
                </a:solidFill>
              </a:rPr>
              <a:t>Hunaniaeth tîm</a:t>
            </a:r>
          </a:p>
          <a:p>
            <a:r>
              <a:rPr lang="cy-GB" sz="3200" dirty="0">
                <a:solidFill>
                  <a:schemeClr val="accent1"/>
                </a:solidFill>
              </a:rPr>
              <a:t>Rhannu sgiliau a gwybodaeth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Dylai cyfathrebu fod yn rhwydd 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Hawdd hwyluso hyfforddiant ar y cyd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Gwaith ataliol ac ymyrraeth gynnar</a:t>
            </a:r>
            <a:endParaRPr lang="cy-GB" sz="3200" noProof="0" dirty="0">
              <a:solidFill>
                <a:schemeClr val="accent1"/>
              </a:solidFill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6670143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C617D-AB65-1A32-4A66-21BD6795F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z="4400" b="1" noProof="0" dirty="0">
                <a:solidFill>
                  <a:schemeClr val="accent1"/>
                </a:solidFill>
              </a:rPr>
              <a:t>Tîm Amlasiantaethol</a:t>
            </a:r>
            <a:br>
              <a:rPr lang="cy-GB" b="1" dirty="0">
                <a:solidFill>
                  <a:schemeClr val="accent1"/>
                </a:solidFill>
              </a:rPr>
            </a:br>
            <a:r>
              <a:rPr lang="cy-GB" b="1" dirty="0">
                <a:solidFill>
                  <a:schemeClr val="accent1"/>
                </a:solidFill>
              </a:rPr>
              <a:t>Heriau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2BBE2F-E4EB-EF9E-8F9D-BC175EA225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>
                <a:solidFill>
                  <a:schemeClr val="accent1"/>
                </a:solidFill>
              </a:rPr>
              <a:t>Gall </a:t>
            </a:r>
            <a:r>
              <a:rPr lang="cy-GB" sz="3200" noProof="0" dirty="0">
                <a:solidFill>
                  <a:schemeClr val="accent1"/>
                </a:solidFill>
              </a:rPr>
              <a:t>recriwtio fod yn heriol</a:t>
            </a:r>
            <a:endParaRPr lang="en-GB" sz="320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Amser ac adnoddau ar gyfer adeiladu tîm 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Lleoliadau gwahanol – heriau gweithio mewn tîm a chyfathrebu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Perthynas dda yn hanfodol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Angen amser digonol ar gyfer cyfarfodydd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9124191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232FD-7562-1727-461C-99FC6F19E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Enghreifftiau o Dimau Amlasiantaethol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886B84-CCDE-8F46-7C68-25F6970E85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3200" dirty="0">
                <a:solidFill>
                  <a:schemeClr val="accent1"/>
                </a:solidFill>
              </a:rPr>
              <a:t>Tîm Troseddwyr Ifanc</a:t>
            </a:r>
          </a:p>
          <a:p>
            <a:r>
              <a:rPr lang="cy-GB" sz="3200" dirty="0">
                <a:solidFill>
                  <a:schemeClr val="accent1"/>
                </a:solidFill>
              </a:rPr>
              <a:t>Dechrau'n Deg</a:t>
            </a:r>
          </a:p>
          <a:p>
            <a:r>
              <a:rPr lang="cy-GB" sz="3200" dirty="0">
                <a:solidFill>
                  <a:schemeClr val="accent1"/>
                </a:solidFill>
              </a:rPr>
              <a:t>Tîm Plant Anabl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noProof="0" dirty="0">
                <a:solidFill>
                  <a:schemeClr val="accent1"/>
                </a:solidFill>
              </a:rPr>
              <a:t>Eraill?</a:t>
            </a: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5137144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252D6-48F8-51D1-6A4B-8F3818AEF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cy-GB" b="1" dirty="0">
                <a:solidFill>
                  <a:schemeClr val="accent1"/>
                </a:solidFill>
              </a:rPr>
            </a:br>
            <a:r>
              <a:rPr lang="cy-GB" b="1" dirty="0">
                <a:solidFill>
                  <a:schemeClr val="accent1"/>
                </a:solidFill>
              </a:rPr>
              <a:t>Modelau Gwaith Amlasiantaethol: </a:t>
            </a:r>
            <a:br>
              <a:rPr lang="cy-GB" sz="4400" b="1" noProof="0" dirty="0">
                <a:solidFill>
                  <a:schemeClr val="accent1"/>
                </a:solidFill>
              </a:rPr>
            </a:br>
            <a:r>
              <a:rPr lang="cy-GB" b="1" u="sng" dirty="0">
                <a:solidFill>
                  <a:schemeClr val="accent1"/>
                </a:solidFill>
              </a:rPr>
              <a:t>Gwasanaeth integredig</a:t>
            </a:r>
            <a:br>
              <a:rPr lang="cy-GB" sz="4400" b="1" u="sng" noProof="0" dirty="0">
                <a:solidFill>
                  <a:schemeClr val="accent1"/>
                </a:solidFill>
              </a:rPr>
            </a:b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82734-589E-7AC8-FC5E-9F3E136F0E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y-GB" sz="3200" b="1" u="sng" dirty="0">
                <a:solidFill>
                  <a:schemeClr val="accent1"/>
                </a:solidFill>
              </a:rPr>
              <a:t>Gwasanaeth integredig</a:t>
            </a:r>
            <a:endParaRPr lang="cy-GB" sz="3200" b="1" u="sng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Nodweddion
Manteision a chyfleoedd
Heriau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282690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55A9F-2724-997B-3645-C5014D6E1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Gwasanaeth Integredig</a:t>
            </a:r>
            <a:r>
              <a:rPr lang="cy-GB" sz="4400" b="1" noProof="0" dirty="0">
                <a:solidFill>
                  <a:schemeClr val="accent1"/>
                </a:solidFill>
              </a:rPr>
              <a:t>.</a:t>
            </a:r>
            <a:br>
              <a:rPr lang="cy-GB" sz="4400" b="1" noProof="0" dirty="0">
                <a:solidFill>
                  <a:schemeClr val="accent1"/>
                </a:solidFill>
              </a:rPr>
            </a:br>
            <a:r>
              <a:rPr lang="cy-GB" sz="4400" b="1" noProof="0" dirty="0">
                <a:solidFill>
                  <a:schemeClr val="accent1"/>
                </a:solidFill>
              </a:rPr>
              <a:t>Nodweddion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44406-7225-C651-B982-35EC66229C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dirty="0">
                <a:solidFill>
                  <a:schemeClr val="accent1"/>
                </a:solidFill>
              </a:rPr>
              <a:t>Hwb ar gyfer cymuned</a:t>
            </a:r>
          </a:p>
          <a:p>
            <a:r>
              <a:rPr lang="cy-GB" dirty="0">
                <a:solidFill>
                  <a:schemeClr val="accent1"/>
                </a:solidFill>
              </a:rPr>
              <a:t>Amrywiaeth o wasanaethau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Lleoliad, athroniaeth, gweledigaeth ac egwyddorion cyffredin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Hwb gwasanaeth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Fel arfer yn cael ei ddarparu o ysgol / lleoliad blynyddoedd cynnar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Mae staff yn gweithio mewn ffordd gydlynol e.e.</a:t>
            </a:r>
            <a:endParaRPr lang="cy-GB" noProof="0" dirty="0">
              <a:solidFill>
                <a:schemeClr val="accent1"/>
              </a:solidFill>
            </a:endParaRPr>
          </a:p>
          <a:p>
            <a:pPr lvl="1"/>
            <a:r>
              <a:rPr lang="cy-GB" dirty="0">
                <a:solidFill>
                  <a:schemeClr val="accent1"/>
                </a:solidFill>
              </a:rPr>
              <a:t>Gofal Plant</a:t>
            </a:r>
            <a:endParaRPr lang="cy-GB" noProof="0" dirty="0">
              <a:solidFill>
                <a:schemeClr val="accent1"/>
              </a:solidFill>
            </a:endParaRPr>
          </a:p>
          <a:p>
            <a:pPr lvl="1"/>
            <a:r>
              <a:rPr lang="cy-GB" dirty="0">
                <a:solidFill>
                  <a:schemeClr val="accent1"/>
                </a:solidFill>
              </a:rPr>
              <a:t>Cyngor ac arweiniad arbenigol</a:t>
            </a:r>
            <a:endParaRPr lang="cy-GB" noProof="0" dirty="0">
              <a:solidFill>
                <a:schemeClr val="accent1"/>
              </a:solidFill>
            </a:endParaRPr>
          </a:p>
          <a:p>
            <a:pPr lvl="1"/>
            <a:r>
              <a:rPr lang="cy-GB" dirty="0">
                <a:solidFill>
                  <a:schemeClr val="accent1"/>
                </a:solidFill>
              </a:rPr>
              <a:t>Cefnogaeth allgymorth</a:t>
            </a:r>
            <a:endParaRPr lang="cy-GB" noProof="0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57916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B6DBB-B8A6-6DBB-A553-407C1C36B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z="4400" b="1" noProof="0" dirty="0">
                <a:solidFill>
                  <a:schemeClr val="accent1"/>
                </a:solidFill>
              </a:rPr>
              <a:t>Gwasanaeth Integredig.</a:t>
            </a:r>
            <a:br>
              <a:rPr lang="cy-GB" sz="4400" b="1" noProof="0" dirty="0">
                <a:solidFill>
                  <a:schemeClr val="accent1"/>
                </a:solidFill>
              </a:rPr>
            </a:br>
            <a:r>
              <a:rPr lang="cy-GB" sz="4400" b="1" noProof="0" dirty="0">
                <a:solidFill>
                  <a:schemeClr val="accent1"/>
                </a:solidFill>
              </a:rPr>
              <a:t>Manteision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CA9EE-257B-4E66-6CE5-AC8BB7D67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>
                <a:solidFill>
                  <a:schemeClr val="accent1"/>
                </a:solidFill>
              </a:rPr>
              <a:t>Mynd i'r afael ag ystod lawn o faterion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noProof="0" dirty="0">
                <a:solidFill>
                  <a:schemeClr val="accent1"/>
                </a:solidFill>
              </a:rPr>
              <a:t>Ddim yn stigmateiddio, cyffredinol</a:t>
            </a:r>
          </a:p>
          <a:p>
            <a:r>
              <a:rPr lang="cy-GB" noProof="0" dirty="0">
                <a:solidFill>
                  <a:schemeClr val="accent1"/>
                </a:solidFill>
              </a:rPr>
              <a:t>Manteision ôl-ddilynol ar gyfer</a:t>
            </a:r>
            <a:r>
              <a:rPr lang="cy-GB" dirty="0">
                <a:solidFill>
                  <a:schemeClr val="accent1"/>
                </a:solidFill>
              </a:rPr>
              <a:t> addysg</a:t>
            </a:r>
          </a:p>
          <a:p>
            <a:r>
              <a:rPr lang="cy-GB" dirty="0">
                <a:solidFill>
                  <a:schemeClr val="accent1"/>
                </a:solidFill>
              </a:rPr>
              <a:t>Rhannu man gwaith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Hyfforddiant ar y cyd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Cyfathrebu gwell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Cysylltiad â'r asiantaeth cartref</a:t>
            </a:r>
          </a:p>
          <a:p>
            <a:r>
              <a:rPr lang="cy-GB" noProof="0" dirty="0">
                <a:solidFill>
                  <a:schemeClr val="accent1"/>
                </a:solidFill>
              </a:rPr>
              <a:t>Hyfforddiant a datblygiad gan yr asiantaeth cartref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2985349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66C36-0DBE-BC9B-A40A-DF90B3EB6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z="4400" b="1" noProof="0" dirty="0">
                <a:solidFill>
                  <a:schemeClr val="accent1"/>
                </a:solidFill>
              </a:rPr>
              <a:t>Gwasanaeth Integredig.</a:t>
            </a:r>
            <a:br>
              <a:rPr lang="cy-GB" sz="4400" b="1" noProof="0" dirty="0">
                <a:solidFill>
                  <a:schemeClr val="accent1"/>
                </a:solidFill>
              </a:rPr>
            </a:br>
            <a:r>
              <a:rPr lang="cy-GB" b="1" dirty="0">
                <a:solidFill>
                  <a:schemeClr val="accent1"/>
                </a:solidFill>
              </a:rPr>
              <a:t>Heriau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5F16CA-9F78-7E6C-CF50-6423C9F190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3200" dirty="0">
                <a:solidFill>
                  <a:schemeClr val="accent1"/>
                </a:solidFill>
              </a:rPr>
              <a:t>Meddwl o'r newydd am y cysyniad o’r ysgol neu leoliad blynyddoedd cynnar - gall hyn fod yn anodd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Sut i ddod â phartneriaid a chymuned gyfan yr ysgol at ei gilydd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Angen ymdeimlad o bwrpas cyffredin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Rheoli gwahaniaethau mewn cyflog ac amodau</a:t>
            </a:r>
            <a:r>
              <a:rPr lang="cy-GB" sz="3200" noProof="0" dirty="0">
                <a:solidFill>
                  <a:schemeClr val="accent1"/>
                </a:solidFill>
              </a:rPr>
              <a:t> </a:t>
            </a:r>
          </a:p>
          <a:p>
            <a:pPr marL="0" indent="0">
              <a:buNone/>
            </a:pP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12251243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F6DDA-53B5-4595-3AE0-0BC6B6A3E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Enghreifftiau o Wasanaethau Integredig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7FDD8-8BB3-CCF6-D4E0-216FE331A1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y-GB" sz="3200" noProof="0" dirty="0">
                <a:solidFill>
                  <a:schemeClr val="accent1"/>
                </a:solidFill>
              </a:rPr>
              <a:t>Yn seiliedig ar </a:t>
            </a:r>
            <a:r>
              <a:rPr lang="cy-GB" sz="3200" noProof="0" dirty="0" err="1">
                <a:solidFill>
                  <a:schemeClr val="accent1"/>
                </a:solidFill>
              </a:rPr>
              <a:t>Every</a:t>
            </a:r>
            <a:r>
              <a:rPr lang="cy-GB" sz="3200" noProof="0" dirty="0">
                <a:solidFill>
                  <a:schemeClr val="accent1"/>
                </a:solidFill>
              </a:rPr>
              <a:t> </a:t>
            </a:r>
            <a:r>
              <a:rPr lang="cy-GB" sz="3200" noProof="0" dirty="0" err="1">
                <a:solidFill>
                  <a:schemeClr val="accent1"/>
                </a:solidFill>
              </a:rPr>
              <a:t>Child</a:t>
            </a:r>
            <a:r>
              <a:rPr lang="cy-GB" sz="3200" noProof="0" dirty="0">
                <a:solidFill>
                  <a:schemeClr val="accent1"/>
                </a:solidFill>
              </a:rPr>
              <a:t> </a:t>
            </a:r>
            <a:r>
              <a:rPr lang="cy-GB" sz="3200" noProof="0" dirty="0" err="1">
                <a:solidFill>
                  <a:schemeClr val="accent1"/>
                </a:solidFill>
              </a:rPr>
              <a:t>Matters</a:t>
            </a:r>
            <a:r>
              <a:rPr lang="cy-GB" sz="3200" noProof="0" dirty="0">
                <a:solidFill>
                  <a:schemeClr val="accent1"/>
                </a:solidFill>
              </a:rPr>
              <a:t>, agenda </a:t>
            </a:r>
            <a:r>
              <a:rPr lang="cy-GB" sz="3200" noProof="0" dirty="0" err="1">
                <a:solidFill>
                  <a:schemeClr val="accent1"/>
                </a:solidFill>
              </a:rPr>
              <a:t>Sure</a:t>
            </a:r>
            <a:r>
              <a:rPr lang="cy-GB" sz="3200" noProof="0" dirty="0">
                <a:solidFill>
                  <a:schemeClr val="accent1"/>
                </a:solidFill>
              </a:rPr>
              <a:t> </a:t>
            </a:r>
            <a:r>
              <a:rPr lang="cy-GB" sz="3200" noProof="0" dirty="0" err="1">
                <a:solidFill>
                  <a:schemeClr val="accent1"/>
                </a:solidFill>
              </a:rPr>
              <a:t>Start</a:t>
            </a:r>
            <a:r>
              <a:rPr lang="cy-GB" sz="3200" noProof="0" dirty="0">
                <a:solidFill>
                  <a:schemeClr val="accent1"/>
                </a:solidFill>
              </a:rPr>
              <a:t> yn Lloegr</a:t>
            </a:r>
          </a:p>
          <a:p>
            <a:r>
              <a:rPr lang="cy-GB" sz="3200" noProof="0" dirty="0">
                <a:solidFill>
                  <a:schemeClr val="accent1"/>
                </a:solidFill>
              </a:rPr>
              <a:t>Canolfannau Plant Integredig: Sir Gaerfyrddin - Dewis Cymru, Llwynhendy, </a:t>
            </a:r>
            <a:r>
              <a:rPr lang="cy-GB" sz="3200" noProof="0" dirty="0" err="1">
                <a:solidFill>
                  <a:schemeClr val="accent1"/>
                </a:solidFill>
              </a:rPr>
              <a:t>Felinfoel</a:t>
            </a:r>
            <a:r>
              <a:rPr lang="cy-GB" sz="3200" noProof="0" dirty="0">
                <a:solidFill>
                  <a:schemeClr val="accent1"/>
                </a:solidFill>
              </a:rPr>
              <a:t>, Morfa.</a:t>
            </a:r>
          </a:p>
          <a:p>
            <a:pPr marL="0" indent="0">
              <a:buNone/>
            </a:pPr>
            <a:r>
              <a:rPr lang="cy-GB" sz="3200" noProof="0" dirty="0">
                <a:solidFill>
                  <a:schemeClr val="accent1"/>
                </a:solidFill>
              </a:rPr>
              <a:t>Abertawe -  Canolfan Deuluoedd Clas </a:t>
            </a:r>
            <a:r>
              <a:rPr lang="cy-GB" sz="3200" noProof="0" dirty="0" err="1">
                <a:solidFill>
                  <a:schemeClr val="accent1"/>
                </a:solidFill>
              </a:rPr>
              <a:t>Caemawr</a:t>
            </a:r>
            <a:r>
              <a:rPr lang="cy-GB" sz="3200" noProof="0" dirty="0">
                <a:solidFill>
                  <a:schemeClr val="accent1"/>
                </a:solidFill>
              </a:rPr>
              <a:t>, Canolfan Deuluoedd </a:t>
            </a:r>
            <a:r>
              <a:rPr lang="cy-GB" sz="3200" noProof="0" dirty="0" err="1">
                <a:solidFill>
                  <a:schemeClr val="accent1"/>
                </a:solidFill>
              </a:rPr>
              <a:t>Penplas</a:t>
            </a:r>
            <a:r>
              <a:rPr lang="cy-GB" sz="3200" noProof="0" dirty="0">
                <a:solidFill>
                  <a:schemeClr val="accent1"/>
                </a:solidFill>
              </a:rPr>
              <a:t>, Canolfan Deuluoedd </a:t>
            </a:r>
            <a:r>
              <a:rPr lang="cy-GB" sz="3200" noProof="0" dirty="0" err="1">
                <a:solidFill>
                  <a:schemeClr val="accent1"/>
                </a:solidFill>
              </a:rPr>
              <a:t>Mountain</a:t>
            </a:r>
            <a:r>
              <a:rPr lang="cy-GB" sz="3200" noProof="0" dirty="0">
                <a:solidFill>
                  <a:schemeClr val="accent1"/>
                </a:solidFill>
              </a:rPr>
              <a:t> View – Meddygfa </a:t>
            </a:r>
            <a:r>
              <a:rPr lang="cy-GB" sz="3200" noProof="0" dirty="0" err="1">
                <a:solidFill>
                  <a:schemeClr val="accent1"/>
                </a:solidFill>
              </a:rPr>
              <a:t>Mayhill</a:t>
            </a:r>
            <a:r>
              <a:rPr lang="cy-GB" sz="3200" noProof="0" dirty="0">
                <a:solidFill>
                  <a:schemeClr val="accent1"/>
                </a:solidFill>
              </a:rPr>
              <a:t>, Canolfan Blant Abertawe.</a:t>
            </a:r>
          </a:p>
          <a:p>
            <a:r>
              <a:rPr lang="cy-GB" sz="3200" noProof="0" dirty="0">
                <a:solidFill>
                  <a:schemeClr val="accent1"/>
                </a:solidFill>
              </a:rPr>
              <a:t>Hefyd, yn Iwerddon e.e. </a:t>
            </a:r>
            <a:r>
              <a:rPr lang="cy-GB" sz="3200" noProof="0" dirty="0" err="1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Greater</a:t>
            </a:r>
            <a:r>
              <a:rPr lang="cy-GB" sz="3200" noProof="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cy-GB" sz="3200" noProof="0" dirty="0" err="1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Shankill</a:t>
            </a:r>
            <a:r>
              <a:rPr lang="cy-GB" sz="3200" noProof="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cy-GB" sz="3200" noProof="0" dirty="0" err="1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Integrated</a:t>
            </a:r>
            <a:r>
              <a:rPr lang="cy-GB" sz="3200" noProof="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Services </a:t>
            </a:r>
            <a:r>
              <a:rPr lang="cy-GB" sz="3200" noProof="0" dirty="0" err="1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</a:t>
            </a:r>
            <a:r>
              <a:rPr lang="cy-GB" sz="3200" noProof="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cy-GB" sz="3200" noProof="0" dirty="0" err="1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Children</a:t>
            </a:r>
            <a:r>
              <a:rPr lang="cy-GB" sz="3200" noProof="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cy-GB" sz="3200" noProof="0" dirty="0" err="1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and</a:t>
            </a:r>
            <a:r>
              <a:rPr lang="cy-GB" sz="3200" noProof="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Young </a:t>
            </a:r>
            <a:r>
              <a:rPr lang="cy-GB" sz="3200" noProof="0" dirty="0" err="1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People</a:t>
            </a:r>
            <a:endParaRPr lang="cy-GB" sz="3200" noProof="0" dirty="0">
              <a:solidFill>
                <a:schemeClr val="accent1"/>
              </a:solidFill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23944338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3C594-DDFC-B9E0-9995-913064E9D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Y broses ddatblygu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848F1-E267-0139-98BE-67E136C14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y-GB" dirty="0">
                <a:solidFill>
                  <a:schemeClr val="accent1"/>
                </a:solidFill>
              </a:rPr>
              <a:t>sefydlu cyfarfodydd/grwpiau llywio ar lefel strategol</a:t>
            </a:r>
          </a:p>
          <a:p>
            <a:r>
              <a:rPr lang="cy-GB" dirty="0">
                <a:solidFill>
                  <a:schemeClr val="accent1"/>
                </a:solidFill>
              </a:rPr>
              <a:t>penodi staff allweddol</a:t>
            </a:r>
            <a:r>
              <a:rPr lang="cy-GB" noProof="0" dirty="0">
                <a:solidFill>
                  <a:schemeClr val="accent1"/>
                </a:solidFill>
              </a:rPr>
              <a:t> </a:t>
            </a:r>
          </a:p>
          <a:p>
            <a:r>
              <a:rPr lang="cy-GB" dirty="0">
                <a:solidFill>
                  <a:schemeClr val="accent1"/>
                </a:solidFill>
              </a:rPr>
              <a:t>cyflwyno cais am gyllid</a:t>
            </a:r>
            <a:r>
              <a:rPr lang="cy-GB" noProof="0" dirty="0">
                <a:solidFill>
                  <a:schemeClr val="accent1"/>
                </a:solidFill>
              </a:rPr>
              <a:t> </a:t>
            </a:r>
          </a:p>
          <a:p>
            <a:r>
              <a:rPr lang="cy-GB" dirty="0">
                <a:solidFill>
                  <a:schemeClr val="accent1"/>
                </a:solidFill>
              </a:rPr>
              <a:t>ymgynghori â phartïon â diddordeb</a:t>
            </a:r>
            <a:r>
              <a:rPr lang="cy-GB" noProof="0" dirty="0">
                <a:solidFill>
                  <a:schemeClr val="accent1"/>
                </a:solidFill>
              </a:rPr>
              <a:t> </a:t>
            </a:r>
          </a:p>
          <a:p>
            <a:r>
              <a:rPr lang="cy-GB" dirty="0">
                <a:solidFill>
                  <a:schemeClr val="accent1"/>
                </a:solidFill>
              </a:rPr>
              <a:t>addasu/datblygu darpariaeth gyfredol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adleoli asiantaethau ar un safle</a:t>
            </a:r>
            <a:r>
              <a:rPr lang="cy-GB" noProof="0" dirty="0">
                <a:solidFill>
                  <a:schemeClr val="accent1"/>
                </a:solidFill>
              </a:rPr>
              <a:t> </a:t>
            </a:r>
          </a:p>
          <a:p>
            <a:r>
              <a:rPr lang="cy-GB" dirty="0">
                <a:solidFill>
                  <a:schemeClr val="accent1"/>
                </a:solidFill>
              </a:rPr>
              <a:t>sefydlu grwpiau gweithredu ar lefel weithredol</a:t>
            </a:r>
            <a:r>
              <a:rPr lang="cy-GB" noProof="0" dirty="0">
                <a:solidFill>
                  <a:schemeClr val="accent1"/>
                </a:solidFill>
              </a:rPr>
              <a:t> </a:t>
            </a:r>
          </a:p>
          <a:p>
            <a:r>
              <a:rPr lang="cy-GB" dirty="0">
                <a:solidFill>
                  <a:schemeClr val="accent1"/>
                </a:solidFill>
              </a:rPr>
              <a:t>archwilio arfer da mewn mannau eraill</a:t>
            </a:r>
            <a:r>
              <a:rPr lang="cy-GB" noProof="0" dirty="0">
                <a:solidFill>
                  <a:schemeClr val="accent1"/>
                </a:solidFill>
              </a:rPr>
              <a:t> </a:t>
            </a:r>
          </a:p>
          <a:p>
            <a:r>
              <a:rPr lang="cy-GB" dirty="0">
                <a:solidFill>
                  <a:schemeClr val="accent1"/>
                </a:solidFill>
              </a:rPr>
              <a:t>datblygu polisi</a:t>
            </a:r>
            <a:r>
              <a:rPr lang="cy-GB" noProof="0" dirty="0">
                <a:solidFill>
                  <a:schemeClr val="accent1"/>
                </a:solidFill>
              </a:rPr>
              <a:t>                        </a:t>
            </a:r>
            <a:r>
              <a:rPr lang="cy-GB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Cyhoeddiadau ac Ymchwil </a:t>
            </a:r>
            <a:r>
              <a:rPr lang="cy-GB" noProof="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 NFER</a:t>
            </a:r>
            <a:endParaRPr lang="cy-GB" noProof="0" dirty="0">
              <a:solidFill>
                <a:schemeClr val="accent1"/>
              </a:solidFill>
            </a:endParaRPr>
          </a:p>
          <a:p>
            <a:endParaRPr lang="cy-GB" noProof="0" dirty="0">
              <a:solidFill>
                <a:schemeClr val="accent1"/>
              </a:solidFill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41892455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35576-4313-3C95-8189-26B3512D7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Gwerthoedd – Beth ydyn nhw</a:t>
            </a:r>
            <a:r>
              <a:rPr lang="cy-GB" b="1" noProof="0" dirty="0">
                <a:solidFill>
                  <a:schemeClr val="accent1"/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AF869E-1596-177E-A1F9-4B86F1981E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sz="3200" dirty="0">
                <a:solidFill>
                  <a:schemeClr val="accent1"/>
                </a:solidFill>
              </a:rPr>
              <a:t>Gwerthoedd yw'r hyn rydyn ni'n credu sy'n bwysig i ni yn ein bywydau a'n gwaith bob dydd.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nn-NO" sz="3200" dirty="0">
                <a:solidFill>
                  <a:schemeClr val="accent1"/>
                </a:solidFill>
              </a:rPr>
              <a:t>Yr hyn sy'n ein gyrru ni</a:t>
            </a:r>
            <a:endParaRPr lang="cy-GB" sz="3200" noProof="0" dirty="0">
              <a:solidFill>
                <a:schemeClr val="accent1"/>
              </a:solidFill>
            </a:endParaRPr>
          </a:p>
          <a:p>
            <a:r>
              <a:rPr lang="cy-GB" sz="3200" dirty="0">
                <a:solidFill>
                  <a:schemeClr val="accent1"/>
                </a:solidFill>
              </a:rPr>
              <a:t>Pan nad yw ein bywydau yn adlewyrchu ein gwerthoedd, gall bywyd fod yn anodd</a:t>
            </a:r>
            <a:endParaRPr lang="cy-GB" sz="3200" noProof="0" dirty="0">
              <a:solidFill>
                <a:schemeClr val="accent1"/>
              </a:solidFill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92417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A24EE-9E33-F6E4-3191-3281AB8AB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Plant sy'n Derbyn Gofal </a:t>
            </a:r>
            <a:r>
              <a:rPr lang="cy-GB" b="1" noProof="0" dirty="0">
                <a:solidFill>
                  <a:schemeClr val="accent1"/>
                </a:solidFill>
              </a:rPr>
              <a:t>(LAC)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859A4-AB28-4C1F-05FB-F5B11641A2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y-GB" dirty="0">
                <a:solidFill>
                  <a:schemeClr val="accent1"/>
                </a:solidFill>
                <a:ea typeface="Times New Roman" panose="02020603050405020304" pitchFamily="18" charset="0"/>
              </a:rPr>
              <a:t>Mae gan blant a phobl ifanc sy'n cael eu rhoi yng ngofal awdurdodau lleol ystod amrywiol o hanesion a heriau personol, yn aml o ganlyniad i'r cam-drin neu'r esgeulustod maent wedi'i ddioddef.</a:t>
            </a:r>
            <a:endParaRPr lang="cy-GB" noProof="0" dirty="0">
              <a:solidFill>
                <a:schemeClr val="accent1"/>
              </a:solidFill>
              <a:effectLst/>
              <a:ea typeface="Times New Roman" panose="02020603050405020304" pitchFamily="18" charset="0"/>
            </a:endParaRPr>
          </a:p>
          <a:p>
            <a:r>
              <a:rPr lang="cy-GB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Mae angen cydweithio rhwng gwasanaethau a phroffesiynau er mwyn:</a:t>
            </a:r>
            <a:endParaRPr lang="cy-GB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diwallu'r anghenion hyn</a:t>
            </a:r>
            <a:endParaRPr lang="cy-GB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mireinio effaith camdriniaeth ac esgeulustod</a:t>
            </a:r>
            <a:endParaRPr lang="cy-GB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galluogi plant a phobl ifanc i gyrraedd eu potensial</a:t>
            </a:r>
            <a:r>
              <a:rPr lang="cy-GB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cy-GB" sz="1800" noProof="0" dirty="0">
                <a:solidFill>
                  <a:schemeClr val="accent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https://www.nice.org.uk/</a:t>
            </a:r>
            <a:r>
              <a:rPr lang="cy-GB" sz="1800" noProof="0" dirty="0">
                <a:solidFill>
                  <a:schemeClr val="accent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(2021)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cy-GB" noProof="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4051182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57E7D-CC8B-AA5D-F093-4A117C4E8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804" y="500062"/>
            <a:ext cx="10515600" cy="1325563"/>
          </a:xfrm>
        </p:spPr>
        <p:txBody>
          <a:bodyPr/>
          <a:lstStyle/>
          <a:p>
            <a:r>
              <a:rPr lang="cy-GB" b="1" noProof="0" dirty="0">
                <a:solidFill>
                  <a:schemeClr val="accent1"/>
                </a:solidFill>
              </a:rPr>
              <a:t>Plant sy'n Derbyn Gofal </a:t>
            </a:r>
            <a:r>
              <a:rPr lang="en-GB" b="1" noProof="0" dirty="0">
                <a:solidFill>
                  <a:schemeClr val="accent1"/>
                </a:solidFill>
              </a:rPr>
              <a:t>(LAC)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6109D-CD56-670A-63A8-8F90BCF63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20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Bydd gan bob plentyn neu berson ifanc sy'n derbyn gofal gynllun gofal, sy'n nodi</a:t>
            </a:r>
            <a:r>
              <a:rPr lang="cy-GB" sz="2000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cy-GB" sz="20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20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anghenion y plentyn neu'r person ifanc</a:t>
            </a:r>
            <a:endParaRPr lang="cy-GB" sz="20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20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 deilliannau arfaethedig</a:t>
            </a:r>
            <a:endParaRPr lang="cy-GB" sz="20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20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 ffordd y dylai gwasanaethau ymateb i'r anghenion hyn</a:t>
            </a:r>
            <a:r>
              <a:rPr lang="cy-GB" sz="2000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2000" noProof="0" dirty="0">
                <a:solidFill>
                  <a:schemeClr val="accent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https://www.nice.org.uk/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cy-GB" sz="24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700424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361DB-D461-6509-6311-00792B9B5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noProof="0" dirty="0">
                <a:solidFill>
                  <a:schemeClr val="accent1"/>
                </a:solidFill>
              </a:rPr>
              <a:t>Plant sy'n Derbyn Gofal </a:t>
            </a:r>
            <a:r>
              <a:rPr lang="en-GB" b="1" noProof="0" dirty="0">
                <a:solidFill>
                  <a:schemeClr val="accent1"/>
                </a:solidFill>
              </a:rPr>
              <a:t>(LAC)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DF29B-FDDB-E569-B62A-D417518A9C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Mae'r cynllun gofal hefyd yn dod â chynlluniau eraill ynghyd, gan gynnwys</a:t>
            </a:r>
            <a:r>
              <a:rPr lang="cy-GB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cy-GB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 cynllun lleoli</a:t>
            </a:r>
            <a:endParaRPr lang="cy-GB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y cynllun iechyd</a:t>
            </a:r>
            <a:endParaRPr lang="cy-GB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 cynllun addysg personol</a:t>
            </a:r>
            <a:endParaRPr lang="cy-GB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 cynllun llwybr ar gyfer person ifanc 16 oed neu hŷn (os yw'n berthnasol</a:t>
            </a:r>
            <a:r>
              <a:rPr lang="cy-GB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cy-GB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y-GB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Gweithiwr cymdeithasol y plentyn neu'r person ifanc fydd y gweithiwr proffesiynol arweiniol, ond dylai’r broses o wneud penderfyniadau fod yn gydweithredol yn seiliedig ar yr holl weithwyr proffesiynol yn gweithio gyda'i gilydd fel grŵp amlasiantaethol</a:t>
            </a:r>
            <a:r>
              <a:rPr lang="cy-GB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y-GB" sz="1800" noProof="0" dirty="0">
                <a:solidFill>
                  <a:schemeClr val="accent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https://www.nice.org.uk/</a:t>
            </a:r>
          </a:p>
          <a:p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15112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536B4-16DC-008D-92EB-BFC22F676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noProof="0" dirty="0">
                <a:solidFill>
                  <a:schemeClr val="accent1"/>
                </a:solidFill>
              </a:rPr>
              <a:t>Plant sy'n Derbyn Gofal </a:t>
            </a:r>
            <a:r>
              <a:rPr lang="en-GB" b="1" noProof="0" dirty="0">
                <a:solidFill>
                  <a:schemeClr val="accent1"/>
                </a:solidFill>
              </a:rPr>
              <a:t>(LAC)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F153C-E282-8A85-AAFB-35AEBB5226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80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Mae grwpiau a sefydliadau proffesiynol a allai fod angen cyfrannu at y cynllun gofal a darparu gwasanaethau yn cynnwys</a:t>
            </a:r>
            <a:r>
              <a:rPr lang="cy-GB" sz="8000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cy-GB" sz="80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80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gweithwyr cymdeithasol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80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gweithwyr iechyd proffesiynol (meddygon teulu, gwasanaethau iechyd meddwl plant a phobl ifanc, ymwelwyr iechyd</a:t>
            </a:r>
            <a:r>
              <a:rPr lang="cy-GB" sz="8000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cy-GB" sz="80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80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yr heddlu, timau troseddwyr ifanc a phrawf</a:t>
            </a:r>
            <a:endParaRPr lang="cy-GB" sz="80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80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sector gwirfoddol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80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darparwyr blynyddoedd cynnar, ysgolion a cholegau (athrawon, penaethiaid blwyddyn, dirprwyon a phenaethiaid</a:t>
            </a:r>
            <a:r>
              <a:rPr lang="cy-GB" sz="8000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4000" noProof="0" dirty="0">
                <a:solidFill>
                  <a:schemeClr val="accent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https://www.nice.org.uk/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cy-GB" sz="32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cy-GB" noProof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7282779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1B5B5-74D0-E167-AFEF-4D1E79FA4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noProof="0" dirty="0">
                <a:solidFill>
                  <a:schemeClr val="accent1"/>
                </a:solidFill>
              </a:rPr>
              <a:t>Plant sy'n Derbyn Gofal </a:t>
            </a:r>
            <a:r>
              <a:rPr lang="en-GB" b="1" noProof="0" dirty="0">
                <a:solidFill>
                  <a:schemeClr val="accent1"/>
                </a:solidFill>
              </a:rPr>
              <a:t>(LAC)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94A9E-95EB-7BA0-6E64-19B28CB45B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23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Wrth weithio fel rhan o grŵp amlasiantaeth, nid yw rhannu gwybodaeth yn ddigon. Mae angen i'r gweithwyr proffesiynol dan sylw fod yn rhagweithiol i weithredu ar y wybodaeth a'i hadolygu'n barhaus</a:t>
            </a:r>
            <a:r>
              <a:rPr lang="cy-GB" sz="2300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y-GB" sz="23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23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Mae gan swyddogion adolygu annibynnol (</a:t>
            </a:r>
            <a:r>
              <a:rPr lang="cy-GB" sz="2300" dirty="0" err="1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IROs</a:t>
            </a:r>
            <a:r>
              <a:rPr lang="cy-GB" sz="23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 rôl hanfodol i'w chwarae wrth sicrhau ansawdd ac adolygu'r cynllun gofal, gan sicrhau</a:t>
            </a:r>
            <a:r>
              <a:rPr lang="cy-GB" sz="2300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cy-GB" sz="23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23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ei fod yn effeithiol o safbwynt amlddisgyblaethol</a:t>
            </a:r>
            <a:endParaRPr lang="cy-GB" sz="23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23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ei fod yn rhoi ymateb gwirioneddol i anghenion pob plentyn</a:t>
            </a:r>
            <a:endParaRPr lang="cy-GB" sz="2300" noProof="0" dirty="0">
              <a:solidFill>
                <a:schemeClr val="accent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y-GB" sz="2300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bod dymuniadau a theimladau'r plentyn yn cael eu hystyried</a:t>
            </a:r>
            <a:r>
              <a:rPr lang="cy-GB" sz="2300" noProof="0" dirty="0">
                <a:solidFill>
                  <a:schemeClr val="accent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cy-GB" sz="2300" noProof="0" dirty="0">
                <a:solidFill>
                  <a:schemeClr val="accent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https://www.nice.org.uk/</a:t>
            </a:r>
            <a:r>
              <a:rPr lang="cy-GB" sz="2300" noProof="0" dirty="0">
                <a:solidFill>
                  <a:schemeClr val="accent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cy-GB" sz="2300" noProof="0" dirty="0">
                <a:solidFill>
                  <a:schemeClr val="accent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cy-GB" noProof="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25195388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49737-1847-B01A-B935-7725A7F67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Hwb Diogelu Aml-Asiantaeth </a:t>
            </a:r>
            <a:r>
              <a:rPr lang="cy-GB" b="1" noProof="0" dirty="0">
                <a:solidFill>
                  <a:schemeClr val="accent1"/>
                </a:solidFill>
              </a:rPr>
              <a:t>(MASH)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E561FB-C911-B343-9868-DCCD7384DB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y-GB" dirty="0">
                <a:solidFill>
                  <a:schemeClr val="accent1"/>
                </a:solidFill>
              </a:rPr>
              <a:t>Mae Hwb Diogelu Amlasiantaeth Pen-y-bont ar Ogwr, neu MASH, yn darparu gwasanaethau diogelu gan y cyngor a phartneriaid ledled y gymuned mewn un lle</a:t>
            </a:r>
            <a:r>
              <a:rPr lang="cy-GB" b="0" i="0" noProof="0" dirty="0">
                <a:solidFill>
                  <a:schemeClr val="accent1"/>
                </a:solidFill>
                <a:effectLst/>
              </a:rPr>
              <a:t>.</a:t>
            </a:r>
          </a:p>
          <a:p>
            <a:r>
              <a:rPr lang="cy-GB" dirty="0">
                <a:solidFill>
                  <a:schemeClr val="accent1"/>
                </a:solidFill>
              </a:rPr>
              <a:t>MASH yw'r pwynt cyswllt unigol ar gyfer pob pryder diogelu newydd. Bydd MASH Pen-y-bont ar Ogwr yn galluogi rhannu a dadansoddi gwybodaeth o ansawdd uwch a gwneud penderfyniadau yn gynharach. Derbynnir atgyfeiriadau gan weithwyr proffesiynol ac aelodau'r cyhoedd.</a:t>
            </a:r>
            <a:endParaRPr lang="cy-GB" b="0" i="0" noProof="0" dirty="0">
              <a:solidFill>
                <a:schemeClr val="accent1"/>
              </a:solidFill>
              <a:effectLst/>
            </a:endParaRPr>
          </a:p>
          <a:p>
            <a:pPr algn="l"/>
            <a:r>
              <a:rPr lang="cy-GB" dirty="0">
                <a:solidFill>
                  <a:schemeClr val="accent1"/>
                </a:solidFill>
              </a:rPr>
              <a:t>Mae MASH yn cynnig cyfle am safon uwch o ddiogelu trwy roi mwy o wybodaeth i’r holl weithwyr proffesiynol wneud penderfyniadau gwell a mwy gwybodus. Mae'n galluogi gweithwyr proffesiynol i amddiffyn y plant a'r oedolion mwyaf bregus rhag niwed ar y cyfle cynharaf.</a:t>
            </a:r>
            <a:endParaRPr lang="cy-GB" b="0" i="0" dirty="0">
              <a:solidFill>
                <a:srgbClr val="212529"/>
              </a:solidFill>
              <a:effectLst/>
              <a:latin typeface="system-ui"/>
            </a:endParaRPr>
          </a:p>
          <a:p>
            <a:endParaRPr lang="cy-GB" b="0" i="0" noProof="0" dirty="0">
              <a:solidFill>
                <a:schemeClr val="accent1"/>
              </a:solidFill>
              <a:effectLst/>
            </a:endParaRPr>
          </a:p>
          <a:p>
            <a:pPr marL="0" indent="0">
              <a:buNone/>
            </a:pPr>
            <a:r>
              <a:rPr lang="cy-GB" sz="1500" noProof="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https://www.bridgend.gov.uk/</a:t>
            </a:r>
            <a:r>
              <a:rPr lang="cy-GB" sz="1500" noProof="0" dirty="0">
                <a:solidFill>
                  <a:schemeClr val="accent1"/>
                </a:solidFill>
              </a:rPr>
              <a:t> (2023)</a:t>
            </a: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4567266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C48DE-D71A-42F8-D5CC-4F0F71672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MASH Pen-y-bont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C4F24E-A3AE-0248-97FF-866BBBC2A4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5501"/>
            <a:ext cx="10515600" cy="4617374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Mae MASH Pen-y-bont ar Ogwr yn cynnwys staff o’r meysydd canlynol:</a:t>
            </a:r>
          </a:p>
          <a:p>
            <a:pPr algn="l"/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Cyngor Bwrdeistref Sirol Pen-y-bont ar Ogwr (Gwasanaethau plant ac oedolion, cymorth cynnar, addysg, tai, gwasanaethau iechyd meddwl, tîm cyffuriau ac alcohol ac eiriolwyr trais domestig annibynnol)</a:t>
            </a:r>
          </a:p>
          <a:p>
            <a:pPr algn="l"/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Uned Diogelu'r Cyhoedd Heddlu De Cymru (Uned ymchwilio i gam-drin plant, uned oedolion agored i niwed, uned cam-drin domestig, tîm unigolion coll a </a:t>
            </a:r>
            <a:r>
              <a:rPr lang="cy-GB" sz="3600" b="0" i="0" noProof="0" dirty="0" err="1">
                <a:solidFill>
                  <a:schemeClr val="accent1"/>
                </a:solidFill>
                <a:effectLst/>
              </a:rPr>
              <a:t>chamfanteisio</a:t>
            </a:r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 ar blant)</a:t>
            </a:r>
          </a:p>
          <a:p>
            <a:pPr algn="l"/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Landlordiaid cymdeithasol cofrestredig</a:t>
            </a:r>
          </a:p>
          <a:p>
            <a:pPr algn="l"/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Y gwasanaeth prawf ac adsefydlu cymunedol</a:t>
            </a:r>
          </a:p>
          <a:p>
            <a:pPr algn="l"/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Iechyd (Nyrsys diogelu’r cyhoedd a Gwasanaethau iechyd meddwl plant a phobl ifanc, neu CAMHS, gweithiwr cyswllt)</a:t>
            </a:r>
          </a:p>
          <a:p>
            <a:pPr algn="l"/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Llywiwr cymdeithasol Cymdeithas Mudiadau Gwirfoddol Pen-y-bont ar Ogwr (BAVO)</a:t>
            </a:r>
          </a:p>
          <a:p>
            <a:pPr algn="l"/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Eiriolwr </a:t>
            </a:r>
            <a:r>
              <a:rPr lang="cy-GB" sz="3600" b="0" i="0" noProof="0" dirty="0" err="1">
                <a:solidFill>
                  <a:schemeClr val="accent1"/>
                </a:solidFill>
                <a:effectLst/>
              </a:rPr>
              <a:t>camfanteisio'n</a:t>
            </a:r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 rhywiol ar blant (CSE) Barnardos</a:t>
            </a:r>
          </a:p>
          <a:p>
            <a:pPr algn="l"/>
            <a:r>
              <a:rPr lang="cy-GB" sz="3600" b="0" i="0" noProof="0" dirty="0">
                <a:solidFill>
                  <a:schemeClr val="accent1"/>
                </a:solidFill>
                <a:effectLst/>
              </a:rPr>
              <a:t>Mae nifer o staff o wahanol asiantaethau yn cyfarfod wyneb yn wyneb, ac i'r rhai sydd wedi'u lleoli oddi ar y safle mae cysylltiadau rhithwir.</a:t>
            </a:r>
            <a:endParaRPr lang="cy-GB" b="0" i="0" noProof="0" dirty="0">
              <a:solidFill>
                <a:schemeClr val="accent1"/>
              </a:solidFill>
              <a:effectLst/>
            </a:endParaRPr>
          </a:p>
          <a:p>
            <a:pPr marL="0" indent="0">
              <a:buNone/>
            </a:pPr>
            <a:r>
              <a:rPr lang="cy-GB" noProof="0" dirty="0">
                <a:solidFill>
                  <a:schemeClr val="accent1"/>
                </a:solidFill>
                <a:hlinkClick r:id="rId2"/>
              </a:rPr>
              <a:t>https://www.bridgend.gov.uk</a:t>
            </a:r>
            <a:r>
              <a:rPr lang="cy-GB" noProof="0" dirty="0">
                <a:solidFill>
                  <a:schemeClr val="accent1"/>
                </a:solidFill>
              </a:rPr>
              <a:t> (2023)</a:t>
            </a:r>
          </a:p>
        </p:txBody>
      </p:sp>
    </p:spTree>
    <p:extLst>
      <p:ext uri="{BB962C8B-B14F-4D97-AF65-F5344CB8AC3E}">
        <p14:creationId xmlns:p14="http://schemas.microsoft.com/office/powerpoint/2010/main" val="40175367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C1937-09FB-01BB-227D-A6EDB4C6A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Teuluoedd yn Gyntaf a'r Tîm o Amgylch y Teulu </a:t>
            </a:r>
            <a:r>
              <a:rPr lang="cy-GB" b="1" noProof="0" dirty="0">
                <a:solidFill>
                  <a:schemeClr val="accent1"/>
                </a:solidFill>
              </a:rPr>
              <a:t>(TAT)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BE4B7-11A1-F6D2-336F-F0D5B4808D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y-GB" dirty="0">
                <a:solidFill>
                  <a:schemeClr val="accent1"/>
                </a:solidFill>
              </a:rPr>
              <a:t>Mae Teuluoedd yn Gyntaf yn rhaglen arloesol sy'n hyrwyddo datblygu </a:t>
            </a:r>
            <a:r>
              <a:rPr kumimoji="0" lang="cy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systemau amlasiantaethol effeithiol a chefnogaeth i deuluoedd ym mhob </a:t>
            </a:r>
            <a:r>
              <a:rPr lang="cy-GB" dirty="0">
                <a:solidFill>
                  <a:schemeClr val="accent1"/>
                </a:solidFill>
              </a:rPr>
              <a:t>awdurdod lleol, gyda phwyslais clir ar atal ac ymyrraeth gynnar i deuluoedd, yn enwedig y rhai sy'n byw mewn tlodi.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Elfen allweddol o'r rhaglen Teuluoedd yn Gyntaf yw dull Tîm o Amgylch y Teulu (TAT) o weithio gyda theuluoedd ag anghenion cymhleth. Mae modelau TAT yn weithredol ym mhob un o'r 22 awdurdod lleol yng Nghymru</a:t>
            </a:r>
            <a:r>
              <a:rPr lang="cy-GB" noProof="0" dirty="0">
                <a:solidFill>
                  <a:schemeClr val="accent1"/>
                </a:solidFill>
              </a:rPr>
              <a:t>.</a:t>
            </a:r>
          </a:p>
          <a:p>
            <a:r>
              <a:rPr lang="cy-GB" dirty="0">
                <a:solidFill>
                  <a:schemeClr val="accent1"/>
                </a:solidFill>
              </a:rPr>
              <a:t>Mae TAT yn dod ag ystod eang o weithwyr proffesiynol ynghyd i gydweithio â theulu i gyflawni un cynllun cymorth. Y nod yw lleihau gorgyffwrdd ac anghysondeb yn y gwasanaethau a dderbynnir, gan sicrhau bod anghenion y teulu’n cael eu diwallu yn gynnar, cyn cyrraedd pwynt argyfwng a allai gael effeithiau niweidiol ar y plentyn.</a:t>
            </a:r>
            <a:endParaRPr lang="cy-GB" noProof="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8080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3007E-7DA8-F086-5DBC-7FE9A3645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noProof="0" dirty="0">
                <a:solidFill>
                  <a:schemeClr val="accent1"/>
                </a:solidFill>
              </a:rPr>
              <a:t>Tîm o Amgylch y Teulu (TAT)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BFE7D-A984-EA2B-9F8D-377C8D5F7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y-GB" dirty="0">
                <a:solidFill>
                  <a:schemeClr val="accent1"/>
                </a:solidFill>
              </a:rPr>
              <a:t>Dewisir partneriaid mewn TAT yn seiliedig ar yr anghenion a nodwyd, ond gallent gynnwys: • ymwelwyr iechyd, gweithwyr iechyd proffesiynol, gwasanaethau iechyd meddwl, nyrsys ysgol • gwasanaethau troseddau ieuenctid y gwasanaethau cymdeithasol • gwasanaethau ieuenctid • gwasanaeth gofalwyr ifanc, gweithiwr canolfan blant</a:t>
            </a:r>
            <a:r>
              <a:rPr lang="cy-GB" noProof="0" dirty="0">
                <a:solidFill>
                  <a:schemeClr val="accent1"/>
                </a:solidFill>
              </a:rPr>
              <a:t>.</a:t>
            </a:r>
          </a:p>
          <a:p>
            <a:r>
              <a:rPr lang="cy-GB" dirty="0">
                <a:solidFill>
                  <a:schemeClr val="accent1"/>
                </a:solidFill>
              </a:rPr>
              <a:t>gweithwyr lles proffesiynol • gwasanaethau cynghori ariannol / arian / budd-daliadau • swyddogion cymorth yr heddlu/cymunedol • gwasanaethau tai • darparwyr dysgu teuluol • ysgolion: gan gynnwys lleoliadau meithrin, cynradd, uwchradd ac ysgolion arbennig</a:t>
            </a:r>
            <a:r>
              <a:rPr lang="cy-GB" noProof="0" dirty="0">
                <a:solidFill>
                  <a:schemeClr val="accent1"/>
                </a:solidFill>
              </a:rPr>
              <a:t>.</a:t>
            </a:r>
          </a:p>
          <a:p>
            <a:r>
              <a:rPr lang="cy-GB" dirty="0">
                <a:solidFill>
                  <a:schemeClr val="accent1"/>
                </a:solidFill>
              </a:rPr>
              <a:t>Mae ysgolion mewn sefyllfa dda i fod yn rhan o fodel TAT, a </a:t>
            </a:r>
            <a:r>
              <a:rPr lang="cy-GB" dirty="0" err="1">
                <a:solidFill>
                  <a:schemeClr val="accent1"/>
                </a:solidFill>
              </a:rPr>
              <a:t>gallant</a:t>
            </a:r>
            <a:r>
              <a:rPr lang="cy-GB" dirty="0">
                <a:solidFill>
                  <a:schemeClr val="accent1"/>
                </a:solidFill>
              </a:rPr>
              <a:t> helpu i hyrwyddo chwilio am ddarpariaeth gwasanaeth cyfannol i fynd i'r afael ag ehangder y materion y gall teulu eu hwynebu</a:t>
            </a:r>
            <a:r>
              <a:rPr lang="cy-GB" noProof="0" dirty="0">
                <a:solidFill>
                  <a:schemeClr val="accent1"/>
                </a:solidFill>
              </a:rPr>
              <a:t>.</a:t>
            </a:r>
          </a:p>
          <a:p>
            <a:pPr marL="0" indent="0">
              <a:buNone/>
            </a:pPr>
            <a:r>
              <a:rPr lang="cy-GB" noProof="0" dirty="0">
                <a:solidFill>
                  <a:schemeClr val="accent1"/>
                </a:solidFill>
                <a:hlinkClick r:id="rId2"/>
              </a:rPr>
              <a:t>https://www.llyw.cymru/</a:t>
            </a:r>
            <a:r>
              <a:rPr lang="cy-GB" noProof="0" dirty="0">
                <a:solidFill>
                  <a:schemeClr val="accent1"/>
                </a:solidFill>
              </a:rPr>
              <a:t> (2024)</a:t>
            </a: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13197579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81D53-1CCC-1B18-64D4-AD9E12A2C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Asesiad Anghenion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5DADE-7765-9D94-3732-2167E8BED0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sz="2400" dirty="0">
                <a:solidFill>
                  <a:schemeClr val="accent1"/>
                </a:solidFill>
              </a:rPr>
              <a:t>Er mwyn rhoi pecyn o fesurau ar waith sy'n addas ar gyfer pob achos, rhaid cynnal Fframwaith Asesu’r Teulu ar y Cyd (JAFF)</a:t>
            </a:r>
            <a:r>
              <a:rPr lang="cy-GB" sz="2400" noProof="0" dirty="0">
                <a:solidFill>
                  <a:schemeClr val="accent1"/>
                </a:solidFill>
              </a:rPr>
              <a:t>.</a:t>
            </a:r>
          </a:p>
          <a:p>
            <a:r>
              <a:rPr lang="cy-GB" sz="2400" noProof="0" dirty="0">
                <a:solidFill>
                  <a:schemeClr val="accent1"/>
                </a:solidFill>
              </a:rPr>
              <a:t>Mae’r JAFF yn </a:t>
            </a:r>
            <a:r>
              <a:rPr lang="cy-GB" sz="2400" dirty="0">
                <a:solidFill>
                  <a:schemeClr val="accent1"/>
                </a:solidFill>
              </a:rPr>
              <a:t>darparu gwerthusiad cynhwysfawr o anghenion teulu drwy asesu eu cryfderau mewn nifer o feysydd.</a:t>
            </a:r>
          </a:p>
          <a:p>
            <a:r>
              <a:rPr lang="cy-GB" sz="2400" dirty="0">
                <a:solidFill>
                  <a:schemeClr val="accent1"/>
                </a:solidFill>
              </a:rPr>
              <a:t>Yna defnyddir JAFF i ddylunio cynllun wedi’i deilwra o ymyriadau i helpu teuluoedd i oresgyn y problemau sy'n eu hwynebu. Gall hyn gynnwys </a:t>
            </a:r>
            <a:r>
              <a:rPr lang="cy-GB" sz="2400" dirty="0" err="1">
                <a:solidFill>
                  <a:schemeClr val="accent1"/>
                </a:solidFill>
              </a:rPr>
              <a:t>atgyfeirio</a:t>
            </a:r>
            <a:r>
              <a:rPr lang="cy-GB" sz="2400" dirty="0">
                <a:solidFill>
                  <a:schemeClr val="accent1"/>
                </a:solidFill>
              </a:rPr>
              <a:t> i'r TAT.</a:t>
            </a:r>
            <a:endParaRPr lang="cy-GB" sz="2400" noProof="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y-GB" sz="2400" noProof="0" dirty="0">
                <a:solidFill>
                  <a:schemeClr val="accent1"/>
                </a:solidFill>
                <a:hlinkClick r:id="rId2"/>
              </a:rPr>
              <a:t>https://www.llyw.cymru/</a:t>
            </a:r>
            <a:r>
              <a:rPr lang="cy-GB" sz="2400" noProof="0" dirty="0">
                <a:solidFill>
                  <a:schemeClr val="accent1"/>
                </a:solidFill>
              </a:rPr>
              <a:t> (2024)</a:t>
            </a:r>
          </a:p>
          <a:p>
            <a:pPr marL="0" indent="0">
              <a:buNone/>
            </a:pPr>
            <a:endParaRPr lang="cy-GB" sz="2400" noProof="0" dirty="0"/>
          </a:p>
        </p:txBody>
      </p:sp>
    </p:spTree>
    <p:extLst>
      <p:ext uri="{BB962C8B-B14F-4D97-AF65-F5344CB8AC3E}">
        <p14:creationId xmlns:p14="http://schemas.microsoft.com/office/powerpoint/2010/main" val="36429167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95047-63F2-22D0-E713-8D4350A5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Pethau i'w hystyried ar gyfer TA</a:t>
            </a:r>
            <a:r>
              <a:rPr lang="cy-GB" b="1" noProof="0" dirty="0">
                <a:solidFill>
                  <a:schemeClr val="accent1"/>
                </a:solidFill>
              </a:rPr>
              <a:t>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F43A6-67C9-DE45-F9C2-455C20049E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y-GB" noProof="0" dirty="0">
                <a:solidFill>
                  <a:schemeClr val="accent1"/>
                </a:solidFill>
              </a:rPr>
              <a:t>Beth yw’r ffordd orau o gefnogi llesiant staff drwy gefnogaeth a goruchwyliaeth briodol – gall rolau ymgysylltu â theuluoedd, yn enwedig pan fyddant yn cynnwys gweithio'n agos gyda theuluoedd sy'n profi problemau lluosog, fod yn ddirdynnol a llafurus weithiau. Mae llesiant staff yn ystyriaeth hanfodol i unrhyw ysgol, ac mae'n ddigon posibl y bydd staff mewn rôl ymgysylltu â theuluoedd a chymunedau (</a:t>
            </a:r>
            <a:r>
              <a:rPr lang="cy-GB" noProof="0" dirty="0" err="1">
                <a:solidFill>
                  <a:schemeClr val="accent1"/>
                </a:solidFill>
              </a:rPr>
              <a:t>FaCE</a:t>
            </a:r>
            <a:r>
              <a:rPr lang="cy-GB" noProof="0" dirty="0">
                <a:solidFill>
                  <a:schemeClr val="accent1"/>
                </a:solidFill>
              </a:rPr>
              <a:t>) yn elwa o gael goruchwyliaeth neu rwydweithiau cymorth eraill ar waith. </a:t>
            </a:r>
          </a:p>
          <a:p>
            <a:r>
              <a:rPr lang="cy-GB" dirty="0">
                <a:solidFill>
                  <a:schemeClr val="accent1"/>
                </a:solidFill>
              </a:rPr>
              <a:t>A ellid defnyddio'r Grant Amddifadedd Disgyblion (PDG) i helpu i dalu am amser staff sydd ei angen ar gyfer dull TAT</a:t>
            </a:r>
            <a:r>
              <a:rPr lang="cy-GB" noProof="0" dirty="0">
                <a:solidFill>
                  <a:schemeClr val="accent1"/>
                </a:solidFill>
              </a:rPr>
              <a:t>.</a:t>
            </a:r>
          </a:p>
          <a:p>
            <a:r>
              <a:rPr lang="cy-GB" dirty="0">
                <a:solidFill>
                  <a:schemeClr val="accent1"/>
                </a:solidFill>
              </a:rPr>
              <a:t>Sut i ddewis neu hyfforddi staff i sicrhau bod ganddynt agwedd gadarnhaol at ddatrys problemau a bod ganddynt ddealltwriaeth gref o swyddogaethau pob partner</a:t>
            </a:r>
          </a:p>
          <a:p>
            <a:endParaRPr lang="cy-GB" noProof="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y-GB" sz="2000" noProof="0" dirty="0">
                <a:solidFill>
                  <a:schemeClr val="accent1"/>
                </a:solidFill>
                <a:hlinkClick r:id="rId2"/>
              </a:rPr>
              <a:t>https://www.llyw.cymru/</a:t>
            </a:r>
            <a:r>
              <a:rPr lang="cy-GB" sz="2000" noProof="0" dirty="0">
                <a:solidFill>
                  <a:schemeClr val="accent1"/>
                </a:solidFill>
              </a:rPr>
              <a:t> (2024)</a:t>
            </a: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1416351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0D677-86B8-C5DA-9C8A-746522201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chemeClr val="accent1"/>
                </a:solidFill>
              </a:rPr>
              <a:t>Pethau i'w hystyried ar gyfer TAT</a:t>
            </a:r>
            <a:endParaRPr lang="cy-GB" b="1" noProof="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16531-147C-F6F5-BC3F-9BD28EB111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y-GB" dirty="0">
                <a:solidFill>
                  <a:schemeClr val="accent1"/>
                </a:solidFill>
              </a:rPr>
              <a:t>Sut i fesur canlyniadau ymyriadau – i nodi beth sy'n llwyddiannus, a beth sy'n llai effeithiol</a:t>
            </a:r>
          </a:p>
          <a:p>
            <a:r>
              <a:rPr lang="cy-GB" dirty="0">
                <a:solidFill>
                  <a:schemeClr val="accent1"/>
                </a:solidFill>
              </a:rPr>
              <a:t>Sut i gydlynu gwaith amlasiantaethol ar draws ardal leol neu glystyrau ysgolion, gan y gallai hyn helpu i sicrhau bod pontio rhwng ysgolion yn effeithiol ac yn gadarnhaol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Sut i adnabod teuluoedd mewn angen a sut i ddweud pryd mae'r angen am wasanaethau ychwanegol wedi mynd heibio</a:t>
            </a:r>
            <a:endParaRPr lang="cy-GB" noProof="0" dirty="0">
              <a:solidFill>
                <a:schemeClr val="accent1"/>
              </a:solidFill>
            </a:endParaRPr>
          </a:p>
          <a:p>
            <a:r>
              <a:rPr lang="cy-GB" dirty="0">
                <a:solidFill>
                  <a:schemeClr val="accent1"/>
                </a:solidFill>
              </a:rPr>
              <a:t>Rhaid cadw at reolau sy'n ymwneud â diogelu data, a dylid gwirio unrhyw gytundebau rhwng partneriaid gwahanol, sy'n ymwneud â rhannu gwybodaeth am bynciau, yn ofalus. Mae Cytundeb Rhannu Gwybodaeth Bersonol Cymru (WASPI) yn rhoi arweiniad ar lunio cytundebau rhannu gwybodaeth</a:t>
            </a:r>
            <a:r>
              <a:rPr lang="cy-GB" noProof="0" dirty="0">
                <a:solidFill>
                  <a:schemeClr val="accent1"/>
                </a:solidFill>
              </a:rPr>
              <a:t>: </a:t>
            </a:r>
          </a:p>
          <a:p>
            <a:pPr marL="0" indent="0">
              <a:buNone/>
            </a:pPr>
            <a:r>
              <a:rPr lang="cy-GB" sz="2000" noProof="0" dirty="0">
                <a:solidFill>
                  <a:schemeClr val="accent1"/>
                </a:solidFill>
                <a:hlinkClick r:id="rId2"/>
              </a:rPr>
              <a:t>https://www.llyw.cymru/</a:t>
            </a:r>
            <a:r>
              <a:rPr lang="cy-GB" sz="2000" noProof="0" dirty="0">
                <a:solidFill>
                  <a:schemeClr val="accent1"/>
                </a:solidFill>
              </a:rPr>
              <a:t> (2024)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23270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427F5-652B-AA27-165E-D60453B31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solidFill>
                  <a:schemeClr val="accent1"/>
                </a:solidFill>
              </a:rPr>
              <a:t>Cyfeiriadau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391FC9-82FC-214F-D116-7C05A36B6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2500" dirty="0">
                <a:solidFill>
                  <a:schemeClr val="accent1"/>
                </a:solidFill>
              </a:rPr>
              <a:t>Atkinson, M. Wilkin, A. Stott, A. Doherty. P &amp; Kinder, K. (2002) ‘multi-agency working: a detailed study’. Slough: NFER</a:t>
            </a:r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2500" dirty="0" err="1">
                <a:solidFill>
                  <a:schemeClr val="accent1"/>
                </a:solidFill>
              </a:rPr>
              <a:t>Teuluoedd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dirty="0" err="1">
                <a:solidFill>
                  <a:schemeClr val="accent1"/>
                </a:solidFill>
              </a:rPr>
              <a:t>yn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dirty="0" err="1">
                <a:solidFill>
                  <a:schemeClr val="accent1"/>
                </a:solidFill>
              </a:rPr>
              <a:t>Gyntaf</a:t>
            </a:r>
            <a:r>
              <a:rPr lang="en-GB" sz="2500" dirty="0">
                <a:solidFill>
                  <a:schemeClr val="accent1"/>
                </a:solidFill>
              </a:rPr>
              <a:t>. </a:t>
            </a:r>
            <a:r>
              <a:rPr lang="en-GB" sz="2500" dirty="0" err="1">
                <a:solidFill>
                  <a:schemeClr val="accent1"/>
                </a:solidFill>
              </a:rPr>
              <a:t>Ar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dirty="0" err="1">
                <a:solidFill>
                  <a:schemeClr val="accent1"/>
                </a:solidFill>
              </a:rPr>
              <a:t>gael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dirty="0" err="1">
                <a:solidFill>
                  <a:schemeClr val="accent1"/>
                </a:solidFill>
              </a:rPr>
              <a:t>yn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dirty="0">
                <a:solidFill>
                  <a:schemeClr val="accent1"/>
                </a:solidFill>
                <a:hlinkClick r:id="rId2"/>
              </a:rPr>
              <a:t>https://www.llyw.cymru/sites/default/files/publications/2019-07/teuluoedd-yn-gyntaf-canllawiau-i-awdurdodau-lleol.pdf</a:t>
            </a:r>
            <a:r>
              <a:rPr lang="en-GB" sz="2500" dirty="0">
                <a:solidFill>
                  <a:schemeClr val="accent1"/>
                </a:solidFill>
              </a:rPr>
              <a:t> (</a:t>
            </a:r>
            <a:r>
              <a:rPr lang="en-GB" sz="2500" dirty="0" err="1">
                <a:solidFill>
                  <a:schemeClr val="accent1"/>
                </a:solidFill>
              </a:rPr>
              <a:t>Cyrchwyd</a:t>
            </a:r>
            <a:r>
              <a:rPr lang="en-GB" sz="2500" dirty="0">
                <a:solidFill>
                  <a:schemeClr val="accent1"/>
                </a:solidFill>
              </a:rPr>
              <a:t> 6/2/25)</a:t>
            </a:r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cy-GB" sz="2500" dirty="0" err="1">
                <a:solidFill>
                  <a:schemeClr val="accent1"/>
                </a:solidFill>
              </a:rPr>
              <a:t>Greater</a:t>
            </a:r>
            <a:r>
              <a:rPr lang="cy-GB" sz="2500" dirty="0">
                <a:solidFill>
                  <a:schemeClr val="accent1"/>
                </a:solidFill>
              </a:rPr>
              <a:t> </a:t>
            </a:r>
            <a:r>
              <a:rPr lang="cy-GB" sz="2500" dirty="0" err="1">
                <a:solidFill>
                  <a:schemeClr val="accent1"/>
                </a:solidFill>
              </a:rPr>
              <a:t>Shankill</a:t>
            </a:r>
            <a:r>
              <a:rPr lang="cy-GB" sz="2500" dirty="0">
                <a:solidFill>
                  <a:schemeClr val="accent1"/>
                </a:solidFill>
              </a:rPr>
              <a:t> </a:t>
            </a:r>
            <a:r>
              <a:rPr lang="cy-GB" sz="2500" dirty="0" err="1">
                <a:solidFill>
                  <a:schemeClr val="accent1"/>
                </a:solidFill>
              </a:rPr>
              <a:t>Partnership</a:t>
            </a:r>
            <a:r>
              <a:rPr lang="cy-GB" sz="2500" dirty="0">
                <a:solidFill>
                  <a:schemeClr val="accent1"/>
                </a:solidFill>
              </a:rPr>
              <a:t> (2014) </a:t>
            </a:r>
            <a:r>
              <a:rPr lang="cy-GB" sz="2500" dirty="0" err="1">
                <a:solidFill>
                  <a:schemeClr val="accent1"/>
                </a:solidFill>
              </a:rPr>
              <a:t>Integrated</a:t>
            </a:r>
            <a:r>
              <a:rPr lang="cy-GB" sz="2500" dirty="0">
                <a:solidFill>
                  <a:schemeClr val="accent1"/>
                </a:solidFill>
              </a:rPr>
              <a:t> Services </a:t>
            </a:r>
            <a:r>
              <a:rPr lang="cy-GB" sz="2500" dirty="0" err="1">
                <a:solidFill>
                  <a:schemeClr val="accent1"/>
                </a:solidFill>
              </a:rPr>
              <a:t>for</a:t>
            </a:r>
            <a:r>
              <a:rPr lang="cy-GB" sz="2500" dirty="0">
                <a:solidFill>
                  <a:schemeClr val="accent1"/>
                </a:solidFill>
              </a:rPr>
              <a:t> </a:t>
            </a:r>
            <a:r>
              <a:rPr lang="cy-GB" sz="2500" dirty="0" err="1">
                <a:solidFill>
                  <a:schemeClr val="accent1"/>
                </a:solidFill>
              </a:rPr>
              <a:t>Children</a:t>
            </a:r>
            <a:r>
              <a:rPr lang="cy-GB" sz="2500" dirty="0">
                <a:solidFill>
                  <a:schemeClr val="accent1"/>
                </a:solidFill>
              </a:rPr>
              <a:t> </a:t>
            </a:r>
            <a:r>
              <a:rPr lang="cy-GB" sz="2500" dirty="0" err="1">
                <a:solidFill>
                  <a:schemeClr val="accent1"/>
                </a:solidFill>
              </a:rPr>
              <a:t>and</a:t>
            </a:r>
            <a:r>
              <a:rPr lang="cy-GB" sz="2500" dirty="0">
                <a:solidFill>
                  <a:schemeClr val="accent1"/>
                </a:solidFill>
              </a:rPr>
              <a:t> Young </a:t>
            </a:r>
            <a:r>
              <a:rPr lang="cy-GB" sz="2500" dirty="0" err="1">
                <a:solidFill>
                  <a:schemeClr val="accent1"/>
                </a:solidFill>
              </a:rPr>
              <a:t>People</a:t>
            </a:r>
            <a:r>
              <a:rPr lang="cy-GB" sz="2500" dirty="0">
                <a:solidFill>
                  <a:schemeClr val="accent1"/>
                </a:solidFill>
              </a:rPr>
              <a:t>. Ar gael  yn </a:t>
            </a:r>
            <a:r>
              <a:rPr lang="cy-GB" sz="2500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http://greatershankillpartnership.org/integrated-services-iscyp.html</a:t>
            </a:r>
            <a:r>
              <a:rPr lang="cy-GB" sz="2500" dirty="0">
                <a:solidFill>
                  <a:schemeClr val="accent1"/>
                </a:solidFill>
              </a:rPr>
              <a:t> [ Cyrchwyd 16/3/25]</a:t>
            </a:r>
          </a:p>
          <a:p>
            <a:pPr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2500" b="0" i="0" dirty="0">
                <a:solidFill>
                  <a:schemeClr val="accent1"/>
                </a:solidFill>
                <a:effectLst/>
              </a:rPr>
              <a:t>Looked After Children. 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Ar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gael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yn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</a:t>
            </a:r>
            <a:r>
              <a:rPr lang="en-GB" sz="2500" dirty="0">
                <a:solidFill>
                  <a:schemeClr val="accent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https://www.nice.org.uk/search?q=Looked%20after%20childfren</a:t>
            </a:r>
            <a:r>
              <a:rPr lang="en-GB" sz="2500" dirty="0">
                <a:solidFill>
                  <a:schemeClr val="accent1"/>
                </a:solidFill>
              </a:rPr>
              <a:t>(Cyrchwyd 6/2/25)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b="0" i="0" dirty="0">
                <a:solidFill>
                  <a:schemeClr val="accent1"/>
                </a:solidFill>
                <a:effectLst/>
              </a:rPr>
              <a:t>Hwb 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Diogelu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Amlasiantaeth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(MASH) 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A</a:t>
            </a:r>
            <a:r>
              <a:rPr lang="en-GB" sz="2500" dirty="0" err="1">
                <a:solidFill>
                  <a:schemeClr val="accent1"/>
                </a:solidFill>
              </a:rPr>
              <a:t>r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dirty="0" err="1">
                <a:solidFill>
                  <a:schemeClr val="accent1"/>
                </a:solidFill>
              </a:rPr>
              <a:t>gael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dirty="0" err="1">
                <a:solidFill>
                  <a:schemeClr val="accent1"/>
                </a:solidFill>
              </a:rPr>
              <a:t>yn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b="0" i="0" dirty="0">
                <a:solidFill>
                  <a:schemeClr val="accent1"/>
                </a:solidFill>
                <a:effectLst/>
                <a:hlinkClick r:id="rId5"/>
              </a:rPr>
              <a:t>https://www.penybontarogwr.gov.uk/preswylwyr/gofal-cymdeithasol-a-llesiant/hwb-diogelu-aml-asiantaeth-mash/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(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Cyrchwyd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16/3/25)</a:t>
            </a:r>
            <a:endParaRPr lang="en-GB" sz="2500" dirty="0">
              <a:solidFill>
                <a:schemeClr val="accent1"/>
              </a:solidFill>
            </a:endParaRPr>
          </a:p>
          <a:p>
            <a:r>
              <a:rPr lang="en-GB" sz="2500" b="0" i="0" dirty="0">
                <a:solidFill>
                  <a:schemeClr val="accent1"/>
                </a:solidFill>
                <a:effectLst/>
              </a:rPr>
              <a:t>Multi-agency Working. 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Ar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gael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yn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</a:t>
            </a:r>
            <a:r>
              <a:rPr lang="en-GB" sz="2500" b="0" i="0" dirty="0">
                <a:solidFill>
                  <a:schemeClr val="accent1"/>
                </a:solidFill>
                <a:effectLst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https://learning.nspcc.org.uk/child-protection-system/multi-agency-working-child-protection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. (</a:t>
            </a:r>
            <a:r>
              <a:rPr lang="en-GB" sz="2500" b="0" i="0" dirty="0" err="1">
                <a:solidFill>
                  <a:schemeClr val="accent1"/>
                </a:solidFill>
                <a:effectLst/>
              </a:rPr>
              <a:t>Cyrchwyd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 16/3/25)</a:t>
            </a:r>
          </a:p>
          <a:p>
            <a:r>
              <a:rPr lang="en-GB" sz="2500" dirty="0">
                <a:solidFill>
                  <a:schemeClr val="accent1"/>
                </a:solidFill>
              </a:rPr>
              <a:t>NICE (2021) Guidance for Looked After Children. </a:t>
            </a:r>
            <a:r>
              <a:rPr lang="en-GB" sz="2500" dirty="0" err="1">
                <a:solidFill>
                  <a:schemeClr val="accent1"/>
                </a:solidFill>
              </a:rPr>
              <a:t>Ar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dirty="0" err="1">
                <a:solidFill>
                  <a:schemeClr val="accent1"/>
                </a:solidFill>
              </a:rPr>
              <a:t>gael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dirty="0" err="1">
                <a:solidFill>
                  <a:schemeClr val="accent1"/>
                </a:solidFill>
              </a:rPr>
              <a:t>yn</a:t>
            </a:r>
            <a:r>
              <a:rPr lang="en-GB" sz="2500" dirty="0">
                <a:solidFill>
                  <a:schemeClr val="accent1"/>
                </a:solidFill>
              </a:rPr>
              <a:t> </a:t>
            </a:r>
            <a:r>
              <a:rPr lang="en-GB" sz="2500" dirty="0">
                <a:hlinkClick r:id="rId7"/>
              </a:rPr>
              <a:t>Overview | Looked-after children and young people | Guidance | NICE</a:t>
            </a:r>
            <a:r>
              <a:rPr lang="en-GB" sz="2500" dirty="0"/>
              <a:t> </a:t>
            </a:r>
            <a:r>
              <a:rPr lang="en-GB" sz="2500" dirty="0">
                <a:solidFill>
                  <a:schemeClr val="accent1"/>
                </a:solidFill>
              </a:rPr>
              <a:t>(</a:t>
            </a:r>
            <a:r>
              <a:rPr lang="en-GB" sz="2500" dirty="0" err="1">
                <a:solidFill>
                  <a:schemeClr val="accent1"/>
                </a:solidFill>
              </a:rPr>
              <a:t>Cyrchwyd</a:t>
            </a:r>
            <a:r>
              <a:rPr lang="en-GB" sz="2500">
                <a:solidFill>
                  <a:schemeClr val="accent1"/>
                </a:solidFill>
              </a:rPr>
              <a:t> 17.3.2025)</a:t>
            </a:r>
            <a:endParaRPr lang="en-GB" sz="2500" b="0" i="0" dirty="0">
              <a:solidFill>
                <a:schemeClr val="accent1"/>
              </a:solidFill>
              <a:effectLst/>
            </a:endParaRPr>
          </a:p>
          <a:p>
            <a:r>
              <a:rPr lang="en-GB" sz="2500" b="0" i="0" dirty="0" err="1">
                <a:solidFill>
                  <a:schemeClr val="accent1"/>
                </a:solidFill>
                <a:effectLst/>
              </a:rPr>
              <a:t>Sidebotham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, P. et al (2016) </a:t>
            </a:r>
            <a:r>
              <a:rPr lang="en-GB" sz="2500" b="0" i="0" u="sng" dirty="0">
                <a:solidFill>
                  <a:schemeClr val="accent1"/>
                </a:solidFill>
                <a:effectLst/>
                <a:hlinkClick r:id="rId8" tooltip="Pathways to harm final report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Pathways to harm, pathways to protection: a triennial analysis of serious case reviews 2011 to 2014: final report.</a:t>
            </a:r>
            <a:r>
              <a:rPr lang="en-GB" sz="2500" b="0" i="0" dirty="0">
                <a:solidFill>
                  <a:schemeClr val="accent1"/>
                </a:solidFill>
                <a:effectLst/>
              </a:rPr>
              <a:t> London: Department for Education (DfE).</a:t>
            </a:r>
          </a:p>
          <a:p>
            <a:r>
              <a:rPr lang="en-GB" sz="2500" dirty="0">
                <a:solidFill>
                  <a:schemeClr val="accent1"/>
                </a:solidFill>
              </a:rPr>
              <a:t>Walker, G. (2018) </a:t>
            </a:r>
            <a:r>
              <a:rPr lang="en-GB" sz="2500" i="1" dirty="0">
                <a:solidFill>
                  <a:schemeClr val="accent1"/>
                </a:solidFill>
              </a:rPr>
              <a:t>Working Together for Children. A critical Introduction to Multi agency working</a:t>
            </a:r>
            <a:r>
              <a:rPr lang="en-GB" sz="2500" dirty="0">
                <a:solidFill>
                  <a:schemeClr val="accent1"/>
                </a:solidFill>
              </a:rPr>
              <a:t>. London: Continuum</a:t>
            </a:r>
          </a:p>
          <a:p>
            <a:pPr marL="64008" indent="0">
              <a:buNone/>
            </a:pPr>
            <a:endParaRPr lang="cy-GB" sz="2800" dirty="0"/>
          </a:p>
          <a:p>
            <a:endParaRPr lang="en-GB" dirty="0">
              <a:latin typeface="NSPCC-Regular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0077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2504</Words>
  <Application>Microsoft Office PowerPoint</Application>
  <PresentationFormat>Widescreen</PresentationFormat>
  <Paragraphs>210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NSPCC-Regular</vt:lpstr>
      <vt:lpstr>system-ui</vt:lpstr>
      <vt:lpstr>Arial</vt:lpstr>
      <vt:lpstr>Calibri</vt:lpstr>
      <vt:lpstr>Calibri Light</vt:lpstr>
      <vt:lpstr>Symbol</vt:lpstr>
      <vt:lpstr>Times New Roman</vt:lpstr>
      <vt:lpstr>Office Theme</vt:lpstr>
      <vt:lpstr>ECIE5010C Cadw ein Plant yn Ddiogel</vt:lpstr>
      <vt:lpstr>Beth yw Gwaith Amlasiantaethol?  </vt:lpstr>
      <vt:lpstr>Gwaith Amlasiantaethol</vt:lpstr>
      <vt:lpstr>Beth sy'n gwneud sefydliad amlasiantaeth da?</vt:lpstr>
      <vt:lpstr>Modelau Gwaith Amlasiantaethol. Trosolwg</vt:lpstr>
      <vt:lpstr>Modelau Gwaith Amlasiantaethol (Walker, 2018)</vt:lpstr>
      <vt:lpstr>  Modelau Gwaith Amlasiantaethol:  Panel amlasiantaethol  </vt:lpstr>
      <vt:lpstr>Panel Amlasiantaethol. Nodweddion</vt:lpstr>
      <vt:lpstr>Panel Amlasiantaethol. Manteision</vt:lpstr>
      <vt:lpstr>Panel Amlasiantaethol. Heriau</vt:lpstr>
      <vt:lpstr>Enghreifftiau o Baneli Amlasiantaethol</vt:lpstr>
      <vt:lpstr> Modelau Gwaith Amlasiantaethol: Tîm amlasiantaethol </vt:lpstr>
      <vt:lpstr>Tîm Amlasiantaethol. Nodweddion</vt:lpstr>
      <vt:lpstr>Tîm Amlasiantaethol. Manteision</vt:lpstr>
      <vt:lpstr>Tîm Amlasiantaethol Heriau</vt:lpstr>
      <vt:lpstr>Enghreifftiau o Dimau Amlasiantaethol</vt:lpstr>
      <vt:lpstr> Modelau Gwaith Amlasiantaethol:  Gwasanaeth integredig </vt:lpstr>
      <vt:lpstr>Gwasanaeth Integredig. Nodweddion</vt:lpstr>
      <vt:lpstr>Gwasanaeth Integredig. Manteision</vt:lpstr>
      <vt:lpstr>Gwasanaeth Integredig. Heriau</vt:lpstr>
      <vt:lpstr>Enghreifftiau o Wasanaethau Integredig</vt:lpstr>
      <vt:lpstr>Y broses ddatblygu</vt:lpstr>
      <vt:lpstr>Gwerthoedd – Beth ydyn nhw?</vt:lpstr>
      <vt:lpstr>Plant sy'n Derbyn Gofal (LAC)</vt:lpstr>
      <vt:lpstr>Plant sy'n Derbyn Gofal (LAC)</vt:lpstr>
      <vt:lpstr>Plant sy'n Derbyn Gofal (LAC)</vt:lpstr>
      <vt:lpstr>Plant sy'n Derbyn Gofal (LAC)</vt:lpstr>
      <vt:lpstr>Plant sy'n Derbyn Gofal (LAC)</vt:lpstr>
      <vt:lpstr>Hwb Diogelu Aml-Asiantaeth (MASH)</vt:lpstr>
      <vt:lpstr>MASH Pen-y-bont</vt:lpstr>
      <vt:lpstr>Teuluoedd yn Gyntaf a'r Tîm o Amgylch y Teulu (TAT)</vt:lpstr>
      <vt:lpstr>Tîm o Amgylch y Teulu (TAT)</vt:lpstr>
      <vt:lpstr>Asesiad Anghenion</vt:lpstr>
      <vt:lpstr>Pethau i'w hystyried ar gyfer TAT</vt:lpstr>
      <vt:lpstr>Pethau i'w hystyried ar gyfer TAT</vt:lpstr>
      <vt:lpstr>Cyfeiriadau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ECIE5006 Keeping Our Children Safe -   Multi-Agency Work</dc:title>
  <dc:creator>Cindy Hunt</dc:creator>
  <cp:lastModifiedBy>Sue Ainsworth</cp:lastModifiedBy>
  <cp:revision>108</cp:revision>
  <dcterms:created xsi:type="dcterms:W3CDTF">2023-03-20T13:39:00Z</dcterms:created>
  <dcterms:modified xsi:type="dcterms:W3CDTF">2025-08-25T07:10:01Z</dcterms:modified>
</cp:coreProperties>
</file>