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5"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793" autoAdjust="0"/>
    <p:restoredTop sz="94660"/>
  </p:normalViewPr>
  <p:slideViewPr>
    <p:cSldViewPr snapToGrid="0">
      <p:cViewPr varScale="1">
        <p:scale>
          <a:sx n="106" d="100"/>
          <a:sy n="106" d="100"/>
        </p:scale>
        <p:origin x="85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057575-768C-43AE-9481-6A4062D6C548}"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79484F-8814-4389-9274-8394ECD887F0}" type="slidenum">
              <a:rPr lang="en-GB" smtClean="0"/>
              <a:t>‹#›</a:t>
            </a:fld>
            <a:endParaRPr lang="en-GB"/>
          </a:p>
        </p:txBody>
      </p:sp>
    </p:spTree>
    <p:extLst>
      <p:ext uri="{BB962C8B-B14F-4D97-AF65-F5344CB8AC3E}">
        <p14:creationId xmlns:p14="http://schemas.microsoft.com/office/powerpoint/2010/main" val="4100586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057575-768C-43AE-9481-6A4062D6C548}"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79484F-8814-4389-9274-8394ECD887F0}" type="slidenum">
              <a:rPr lang="en-GB" smtClean="0"/>
              <a:t>‹#›</a:t>
            </a:fld>
            <a:endParaRPr lang="en-GB"/>
          </a:p>
        </p:txBody>
      </p:sp>
    </p:spTree>
    <p:extLst>
      <p:ext uri="{BB962C8B-B14F-4D97-AF65-F5344CB8AC3E}">
        <p14:creationId xmlns:p14="http://schemas.microsoft.com/office/powerpoint/2010/main" val="1363521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057575-768C-43AE-9481-6A4062D6C548}"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79484F-8814-4389-9274-8394ECD887F0}" type="slidenum">
              <a:rPr lang="en-GB" smtClean="0"/>
              <a:t>‹#›</a:t>
            </a:fld>
            <a:endParaRPr lang="en-GB"/>
          </a:p>
        </p:txBody>
      </p:sp>
    </p:spTree>
    <p:extLst>
      <p:ext uri="{BB962C8B-B14F-4D97-AF65-F5344CB8AC3E}">
        <p14:creationId xmlns:p14="http://schemas.microsoft.com/office/powerpoint/2010/main" val="1325134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057575-768C-43AE-9481-6A4062D6C548}"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79484F-8814-4389-9274-8394ECD887F0}" type="slidenum">
              <a:rPr lang="en-GB" smtClean="0"/>
              <a:t>‹#›</a:t>
            </a:fld>
            <a:endParaRPr lang="en-GB"/>
          </a:p>
        </p:txBody>
      </p:sp>
    </p:spTree>
    <p:extLst>
      <p:ext uri="{BB962C8B-B14F-4D97-AF65-F5344CB8AC3E}">
        <p14:creationId xmlns:p14="http://schemas.microsoft.com/office/powerpoint/2010/main" val="3371008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057575-768C-43AE-9481-6A4062D6C548}" type="datetimeFigureOut">
              <a:rPr lang="en-GB" smtClean="0"/>
              <a:t>11/11/2024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79484F-8814-4389-9274-8394ECD887F0}" type="slidenum">
              <a:rPr lang="en-GB" smtClean="0"/>
              <a:t>‹#›</a:t>
            </a:fld>
            <a:endParaRPr lang="en-GB"/>
          </a:p>
        </p:txBody>
      </p:sp>
    </p:spTree>
    <p:extLst>
      <p:ext uri="{BB962C8B-B14F-4D97-AF65-F5344CB8AC3E}">
        <p14:creationId xmlns:p14="http://schemas.microsoft.com/office/powerpoint/2010/main" val="215075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057575-768C-43AE-9481-6A4062D6C548}" type="datetimeFigureOut">
              <a:rPr lang="en-GB" smtClean="0"/>
              <a:t>11/11/2024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79484F-8814-4389-9274-8394ECD887F0}" type="slidenum">
              <a:rPr lang="en-GB" smtClean="0"/>
              <a:t>‹#›</a:t>
            </a:fld>
            <a:endParaRPr lang="en-GB"/>
          </a:p>
        </p:txBody>
      </p:sp>
    </p:spTree>
    <p:extLst>
      <p:ext uri="{BB962C8B-B14F-4D97-AF65-F5344CB8AC3E}">
        <p14:creationId xmlns:p14="http://schemas.microsoft.com/office/powerpoint/2010/main" val="1123356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057575-768C-43AE-9481-6A4062D6C548}" type="datetimeFigureOut">
              <a:rPr lang="en-GB" smtClean="0"/>
              <a:t>11/11/2024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79484F-8814-4389-9274-8394ECD887F0}" type="slidenum">
              <a:rPr lang="en-GB" smtClean="0"/>
              <a:t>‹#›</a:t>
            </a:fld>
            <a:endParaRPr lang="en-GB"/>
          </a:p>
        </p:txBody>
      </p:sp>
    </p:spTree>
    <p:extLst>
      <p:ext uri="{BB962C8B-B14F-4D97-AF65-F5344CB8AC3E}">
        <p14:creationId xmlns:p14="http://schemas.microsoft.com/office/powerpoint/2010/main" val="1495702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057575-768C-43AE-9481-6A4062D6C548}"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79484F-8814-4389-9274-8394ECD887F0}" type="slidenum">
              <a:rPr lang="en-GB" smtClean="0"/>
              <a:t>‹#›</a:t>
            </a:fld>
            <a:endParaRPr lang="en-GB"/>
          </a:p>
        </p:txBody>
      </p:sp>
    </p:spTree>
    <p:extLst>
      <p:ext uri="{BB962C8B-B14F-4D97-AF65-F5344CB8AC3E}">
        <p14:creationId xmlns:p14="http://schemas.microsoft.com/office/powerpoint/2010/main" val="2555571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057575-768C-43AE-9481-6A4062D6C548}" type="datetimeFigureOut">
              <a:rPr lang="en-GB" smtClean="0"/>
              <a:t>11/11/2024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79484F-8814-4389-9274-8394ECD887F0}" type="slidenum">
              <a:rPr lang="en-GB" smtClean="0"/>
              <a:t>‹#›</a:t>
            </a:fld>
            <a:endParaRPr lang="en-GB"/>
          </a:p>
        </p:txBody>
      </p:sp>
    </p:spTree>
    <p:extLst>
      <p:ext uri="{BB962C8B-B14F-4D97-AF65-F5344CB8AC3E}">
        <p14:creationId xmlns:p14="http://schemas.microsoft.com/office/powerpoint/2010/main" val="1243404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057575-768C-43AE-9481-6A4062D6C548}"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79484F-8814-4389-9274-8394ECD887F0}" type="slidenum">
              <a:rPr lang="en-GB" smtClean="0"/>
              <a:t>‹#›</a:t>
            </a:fld>
            <a:endParaRPr lang="en-GB"/>
          </a:p>
        </p:txBody>
      </p:sp>
    </p:spTree>
    <p:extLst>
      <p:ext uri="{BB962C8B-B14F-4D97-AF65-F5344CB8AC3E}">
        <p14:creationId xmlns:p14="http://schemas.microsoft.com/office/powerpoint/2010/main" val="4230253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057575-768C-43AE-9481-6A4062D6C548}" type="datetimeFigureOut">
              <a:rPr lang="en-GB" smtClean="0"/>
              <a:t>11/11/2024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79484F-8814-4389-9274-8394ECD887F0}" type="slidenum">
              <a:rPr lang="en-GB" smtClean="0"/>
              <a:t>‹#›</a:t>
            </a:fld>
            <a:endParaRPr lang="en-GB"/>
          </a:p>
        </p:txBody>
      </p:sp>
    </p:spTree>
    <p:extLst>
      <p:ext uri="{BB962C8B-B14F-4D97-AF65-F5344CB8AC3E}">
        <p14:creationId xmlns:p14="http://schemas.microsoft.com/office/powerpoint/2010/main" val="2196124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B7057575-768C-43AE-9481-6A4062D6C548}" type="datetimeFigureOut">
              <a:rPr lang="en-GB" smtClean="0"/>
              <a:t>11/11/2024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C879484F-8814-4389-9274-8394ECD887F0}" type="slidenum">
              <a:rPr lang="en-GB" smtClean="0"/>
              <a:t>‹#›</a:t>
            </a:fld>
            <a:endParaRPr lang="en-GB"/>
          </a:p>
        </p:txBody>
      </p:sp>
    </p:spTree>
    <p:extLst>
      <p:ext uri="{BB962C8B-B14F-4D97-AF65-F5344CB8AC3E}">
        <p14:creationId xmlns:p14="http://schemas.microsoft.com/office/powerpoint/2010/main" val="3478548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marriott.com/en-gb/meeting-event-hotels/meetings/mobility-and-tech.mi" TargetMode="External"/><Relationship Id="rId2" Type="http://schemas.openxmlformats.org/officeDocument/2006/relationships/hyperlink" Target="https://www.legislation.gov.uk/ukpga/2021/3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DA9C8D46-54D8-4DF1-99A2-E651C7B13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6">
            <a:extLst>
              <a:ext uri="{FF2B5EF4-FFF2-40B4-BE49-F238E27FC236}">
                <a16:creationId xmlns:a16="http://schemas.microsoft.com/office/drawing/2014/main" id="{DE12BF4D-F47A-41C1-85FC-652E412D3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rgbClr val="000000">
                  <a:alpha val="41000"/>
                </a:srgbClr>
              </a:gs>
              <a:gs pos="85000">
                <a:schemeClr val="accent1">
                  <a:alpha val="25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65981" cy="4480890"/>
          </a:xfrm>
          <a:prstGeom prst="rect">
            <a:avLst/>
          </a:prstGeom>
          <a:gradFill>
            <a:gsLst>
              <a:gs pos="0">
                <a:schemeClr val="accent1">
                  <a:lumMod val="75000"/>
                  <a:alpha val="50000"/>
                </a:schemeClr>
              </a:gs>
              <a:gs pos="99000">
                <a:srgbClr val="000000">
                  <a:alpha val="34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5FBF53F-BBBA-4974-AD72-0E8CD294E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622" y="-2"/>
            <a:ext cx="12179371" cy="6400796"/>
          </a:xfrm>
          <a:prstGeom prst="rect">
            <a:avLst/>
          </a:prstGeom>
          <a:gradFill>
            <a:gsLst>
              <a:gs pos="45000">
                <a:schemeClr val="accent1">
                  <a:lumMod val="75000"/>
                  <a:alpha val="0"/>
                </a:schemeClr>
              </a:gs>
              <a:gs pos="99000">
                <a:srgbClr val="000000">
                  <a:alpha val="68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8A1B1-8A48-1FE5-874F-9168E690E680}"/>
              </a:ext>
            </a:extLst>
          </p:cNvPr>
          <p:cNvSpPr>
            <a:spLocks noGrp="1"/>
          </p:cNvSpPr>
          <p:nvPr>
            <p:ph type="ctrTitle"/>
          </p:nvPr>
        </p:nvSpPr>
        <p:spPr>
          <a:xfrm>
            <a:off x="598715" y="649381"/>
            <a:ext cx="7208197" cy="2779619"/>
          </a:xfrm>
        </p:spPr>
        <p:txBody>
          <a:bodyPr anchor="b">
            <a:normAutofit/>
          </a:bodyPr>
          <a:lstStyle/>
          <a:p>
            <a:pPr algn="l"/>
            <a:r>
              <a:rPr lang="en-GB" sz="4800" b="1" dirty="0">
                <a:solidFill>
                  <a:srgbClr val="FFFFFF"/>
                </a:solidFill>
                <a:latin typeface="Times New Roman" panose="02020603050405020304" pitchFamily="18" charset="0"/>
                <a:cs typeface="Times New Roman" panose="02020603050405020304" pitchFamily="18" charset="0"/>
              </a:rPr>
              <a:t>Contemporary Themes in the Hotel and</a:t>
            </a:r>
            <a:br>
              <a:rPr lang="en-GB" sz="4800" b="1" dirty="0">
                <a:solidFill>
                  <a:srgbClr val="FFFFFF"/>
                </a:solidFill>
                <a:latin typeface="Times New Roman" panose="02020603050405020304" pitchFamily="18" charset="0"/>
                <a:cs typeface="Times New Roman" panose="02020603050405020304" pitchFamily="18" charset="0"/>
              </a:rPr>
            </a:br>
            <a:r>
              <a:rPr lang="en-GB" sz="4800" b="1" dirty="0">
                <a:solidFill>
                  <a:srgbClr val="FFFFFF"/>
                </a:solidFill>
                <a:latin typeface="Times New Roman" panose="02020603050405020304" pitchFamily="18" charset="0"/>
                <a:cs typeface="Times New Roman" panose="02020603050405020304" pitchFamily="18" charset="0"/>
              </a:rPr>
              <a:t>Hospitality Sector</a:t>
            </a:r>
            <a:br>
              <a:rPr lang="en-GB" sz="4800" b="1" dirty="0">
                <a:solidFill>
                  <a:srgbClr val="FFFFFF"/>
                </a:solidFill>
                <a:latin typeface="Times New Roman" panose="02020603050405020304" pitchFamily="18" charset="0"/>
                <a:cs typeface="Times New Roman" panose="02020603050405020304" pitchFamily="18" charset="0"/>
              </a:rPr>
            </a:br>
            <a:r>
              <a:rPr lang="en-GB" sz="4800" b="1" dirty="0">
                <a:solidFill>
                  <a:srgbClr val="FFFFFF"/>
                </a:solidFill>
                <a:latin typeface="Times New Roman" panose="02020603050405020304" pitchFamily="18" charset="0"/>
                <a:cs typeface="Times New Roman" panose="02020603050405020304" pitchFamily="18" charset="0"/>
              </a:rPr>
              <a:t>BMIH6001</a:t>
            </a:r>
          </a:p>
        </p:txBody>
      </p:sp>
      <p:sp>
        <p:nvSpPr>
          <p:cNvPr id="3" name="Subtitle 2">
            <a:extLst>
              <a:ext uri="{FF2B5EF4-FFF2-40B4-BE49-F238E27FC236}">
                <a16:creationId xmlns:a16="http://schemas.microsoft.com/office/drawing/2014/main" id="{93E818EF-29B2-3DFF-C0FB-EAAC5EC5EA66}"/>
              </a:ext>
            </a:extLst>
          </p:cNvPr>
          <p:cNvSpPr>
            <a:spLocks noGrp="1"/>
          </p:cNvSpPr>
          <p:nvPr>
            <p:ph type="subTitle" idx="1"/>
          </p:nvPr>
        </p:nvSpPr>
        <p:spPr>
          <a:xfrm>
            <a:off x="598715" y="4885245"/>
            <a:ext cx="10831286" cy="1320357"/>
          </a:xfrm>
        </p:spPr>
        <p:txBody>
          <a:bodyPr>
            <a:normAutofit fontScale="85000" lnSpcReduction="20000"/>
          </a:bodyPr>
          <a:lstStyle/>
          <a:p>
            <a:pPr algn="l"/>
            <a:r>
              <a:rPr lang="en-GB" sz="2200" b="1" i="1" dirty="0">
                <a:solidFill>
                  <a:srgbClr val="FFFFFF"/>
                </a:solidFill>
                <a:latin typeface="Times New Roman" panose="02020603050405020304" pitchFamily="18" charset="0"/>
                <a:cs typeface="Times New Roman" panose="02020603050405020304" pitchFamily="18" charset="0"/>
              </a:rPr>
              <a:t>Digital transformation in hospitality and tourism</a:t>
            </a:r>
          </a:p>
          <a:p>
            <a:pPr algn="l"/>
            <a:r>
              <a:rPr lang="en-GB" sz="2200" dirty="0">
                <a:solidFill>
                  <a:srgbClr val="FFFFFF"/>
                </a:solidFill>
                <a:latin typeface="Times New Roman" panose="02020603050405020304" pitchFamily="18" charset="0"/>
                <a:cs typeface="Times New Roman" panose="02020603050405020304" pitchFamily="18" charset="0"/>
              </a:rPr>
              <a:t>Conference Presentation</a:t>
            </a:r>
          </a:p>
          <a:p>
            <a:pPr algn="l"/>
            <a:r>
              <a:rPr lang="en-GB" sz="2200" dirty="0">
                <a:solidFill>
                  <a:srgbClr val="FFFFFF"/>
                </a:solidFill>
                <a:latin typeface="Times New Roman" panose="02020603050405020304" pitchFamily="18" charset="0"/>
                <a:cs typeface="Times New Roman" panose="02020603050405020304" pitchFamily="18" charset="0"/>
              </a:rPr>
              <a:t>Student id:2122611</a:t>
            </a:r>
          </a:p>
          <a:p>
            <a:pPr algn="l"/>
            <a:r>
              <a:rPr lang="en-GB" sz="2200" dirty="0">
                <a:solidFill>
                  <a:srgbClr val="FFFFFF"/>
                </a:solidFill>
                <a:latin typeface="Times New Roman" panose="02020603050405020304" pitchFamily="18" charset="0"/>
                <a:cs typeface="Times New Roman" panose="02020603050405020304" pitchFamily="18" charset="0"/>
              </a:rPr>
              <a:t>Student </a:t>
            </a:r>
            <a:r>
              <a:rPr lang="en-GB" sz="2200" dirty="0" err="1">
                <a:solidFill>
                  <a:srgbClr val="FFFFFF"/>
                </a:solidFill>
                <a:latin typeface="Times New Roman" panose="02020603050405020304" pitchFamily="18" charset="0"/>
                <a:cs typeface="Times New Roman" panose="02020603050405020304" pitchFamily="18" charset="0"/>
              </a:rPr>
              <a:t>name:Ioana</a:t>
            </a:r>
            <a:r>
              <a:rPr lang="en-GB" sz="2200" dirty="0">
                <a:solidFill>
                  <a:srgbClr val="FFFFFF"/>
                </a:solidFill>
                <a:latin typeface="Times New Roman" panose="02020603050405020304" pitchFamily="18" charset="0"/>
                <a:cs typeface="Times New Roman" panose="02020603050405020304" pitchFamily="18" charset="0"/>
              </a:rPr>
              <a:t> </a:t>
            </a:r>
            <a:r>
              <a:rPr lang="en-GB" sz="2200">
                <a:solidFill>
                  <a:srgbClr val="FFFFFF"/>
                </a:solidFill>
                <a:latin typeface="Times New Roman" panose="02020603050405020304" pitchFamily="18" charset="0"/>
                <a:cs typeface="Times New Roman" panose="02020603050405020304" pitchFamily="18" charset="0"/>
              </a:rPr>
              <a:t>Mihailov</a:t>
            </a:r>
            <a:endParaRPr lang="en-GB" sz="2200" dirty="0">
              <a:solidFill>
                <a:srgbClr val="FFFFFF"/>
              </a:solidFill>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461" y="0"/>
            <a:ext cx="3214360" cy="6858000"/>
          </a:xfrm>
          <a:prstGeom prst="rect">
            <a:avLst/>
          </a:prstGeom>
          <a:gradFill>
            <a:gsLst>
              <a:gs pos="0">
                <a:srgbClr val="000000">
                  <a:alpha val="41000"/>
                </a:srgbClr>
              </a:gs>
              <a:gs pos="86000">
                <a:schemeClr val="accent1">
                  <a:alpha val="3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22046D2E-45DD-0A1E-E386-AA0F11B97B53}"/>
              </a:ext>
            </a:extLst>
          </p:cNvPr>
          <p:cNvPicPr>
            <a:picLocks noChangeAspect="1"/>
          </p:cNvPicPr>
          <p:nvPr/>
        </p:nvPicPr>
        <p:blipFill>
          <a:blip r:embed="rId2"/>
          <a:stretch>
            <a:fillRect/>
          </a:stretch>
        </p:blipFill>
        <p:spPr>
          <a:xfrm>
            <a:off x="6876371" y="2070910"/>
            <a:ext cx="4836360" cy="3324515"/>
          </a:xfrm>
          <a:prstGeom prst="rect">
            <a:avLst/>
          </a:prstGeom>
          <a:ln>
            <a:noFill/>
          </a:ln>
          <a:effectLst>
            <a:softEdge rad="112500"/>
          </a:effectLst>
        </p:spPr>
      </p:pic>
      <p:sp>
        <p:nvSpPr>
          <p:cNvPr id="19" name="TextBox 18">
            <a:extLst>
              <a:ext uri="{FF2B5EF4-FFF2-40B4-BE49-F238E27FC236}">
                <a16:creationId xmlns:a16="http://schemas.microsoft.com/office/drawing/2014/main" id="{3C67C4ED-19B8-201C-9E09-5B2E11DEFF4D}"/>
              </a:ext>
            </a:extLst>
          </p:cNvPr>
          <p:cNvSpPr txBox="1"/>
          <p:nvPr/>
        </p:nvSpPr>
        <p:spPr>
          <a:xfrm>
            <a:off x="6246551" y="6442502"/>
            <a:ext cx="6096000" cy="276999"/>
          </a:xfrm>
          <a:prstGeom prst="rect">
            <a:avLst/>
          </a:prstGeom>
          <a:noFill/>
        </p:spPr>
        <p:txBody>
          <a:bodyPr wrap="square">
            <a:spAutoFit/>
          </a:bodyPr>
          <a:lstStyle/>
          <a:p>
            <a:r>
              <a:rPr lang="en-GB" sz="1200" dirty="0">
                <a:latin typeface="Times New Roman" panose="02020603050405020304" pitchFamily="18" charset="0"/>
                <a:cs typeface="Times New Roman" panose="02020603050405020304" pitchFamily="18" charset="0"/>
              </a:rPr>
              <a:t>www.hoteliga.com. (n.d.). Digital Transformation in Hospitality: Next-Gen Tools for Success </a:t>
            </a:r>
          </a:p>
        </p:txBody>
      </p:sp>
    </p:spTree>
    <p:extLst>
      <p:ext uri="{BB962C8B-B14F-4D97-AF65-F5344CB8AC3E}">
        <p14:creationId xmlns:p14="http://schemas.microsoft.com/office/powerpoint/2010/main" val="2952782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4D228F-0F5C-6DD6-B71A-1CC551C7133C}"/>
              </a:ext>
            </a:extLst>
          </p:cNvPr>
          <p:cNvSpPr>
            <a:spLocks noGrp="1"/>
          </p:cNvSpPr>
          <p:nvPr>
            <p:ph type="title"/>
          </p:nvPr>
        </p:nvSpPr>
        <p:spPr>
          <a:xfrm>
            <a:off x="793662" y="386930"/>
            <a:ext cx="10066122" cy="1298448"/>
          </a:xfrm>
        </p:spPr>
        <p:txBody>
          <a:bodyPr anchor="b">
            <a:normAutofit/>
          </a:bodyPr>
          <a:lstStyle/>
          <a:p>
            <a:r>
              <a:rPr lang="en-GB" sz="4800" b="1">
                <a:latin typeface="Times New Roman" panose="02020603050405020304" pitchFamily="18" charset="0"/>
                <a:cs typeface="Times New Roman" panose="02020603050405020304" pitchFamily="18" charset="0"/>
              </a:rPr>
              <a:t>Introduction</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694A3A-252D-D7B5-BFD2-CC12AA1E3435}"/>
              </a:ext>
            </a:extLst>
          </p:cNvPr>
          <p:cNvSpPr>
            <a:spLocks noGrp="1"/>
          </p:cNvSpPr>
          <p:nvPr>
            <p:ph idx="1"/>
          </p:nvPr>
        </p:nvSpPr>
        <p:spPr>
          <a:xfrm>
            <a:off x="315686" y="2407312"/>
            <a:ext cx="5008873" cy="4267991"/>
          </a:xfrm>
        </p:spPr>
        <p:txBody>
          <a:bodyPr anchor="ctr">
            <a:normAutofit/>
          </a:bodyPr>
          <a:lstStyle/>
          <a:p>
            <a:pPr algn="just">
              <a:lnSpc>
                <a:spcPct val="100000"/>
              </a:lnSpc>
              <a:buFont typeface="Wingdings" panose="05000000000000000000" pitchFamily="2" charset="2"/>
              <a:buChar char="§"/>
            </a:pPr>
            <a:r>
              <a:rPr lang="en-GB" sz="1200" dirty="0">
                <a:latin typeface="Times New Roman" panose="02020603050405020304" pitchFamily="18" charset="0"/>
                <a:cs typeface="Times New Roman" panose="02020603050405020304" pitchFamily="18" charset="0"/>
              </a:rPr>
              <a:t>Service delivery and visitor engagement have been revolutionised by technological advancements in the hospitality industry. </a:t>
            </a:r>
          </a:p>
          <a:p>
            <a:pPr algn="just">
              <a:lnSpc>
                <a:spcPct val="100000"/>
              </a:lnSpc>
              <a:buFont typeface="Wingdings" panose="05000000000000000000" pitchFamily="2" charset="2"/>
              <a:buChar char="§"/>
            </a:pPr>
            <a:r>
              <a:rPr lang="en-GB" sz="1200" dirty="0">
                <a:latin typeface="Times New Roman" panose="02020603050405020304" pitchFamily="18" charset="0"/>
                <a:cs typeface="Times New Roman" panose="02020603050405020304" pitchFamily="18" charset="0"/>
              </a:rPr>
              <a:t>Personalised experiences have been made possible by AI and mobile technology, which have met the expectations of contemporary travellers (Ivanov and Webster, 2019). .</a:t>
            </a:r>
          </a:p>
          <a:p>
            <a:pPr algn="just">
              <a:lnSpc>
                <a:spcPct val="100000"/>
              </a:lnSpc>
              <a:buFont typeface="Wingdings" panose="05000000000000000000" pitchFamily="2" charset="2"/>
              <a:buChar char="§"/>
            </a:pPr>
            <a:r>
              <a:rPr lang="en-GB" sz="1200" dirty="0">
                <a:latin typeface="Times New Roman" panose="02020603050405020304" pitchFamily="18" charset="0"/>
                <a:cs typeface="Times New Roman" panose="02020603050405020304" pitchFamily="18" charset="0"/>
              </a:rPr>
              <a:t>Mobile applications enable convenient reservation management and service access, while AI-powered chatbots facilitate prompt communication (Ford and Sturman, 2019). </a:t>
            </a:r>
          </a:p>
          <a:p>
            <a:pPr algn="just">
              <a:lnSpc>
                <a:spcPct val="100000"/>
              </a:lnSpc>
              <a:buFont typeface="Wingdings" panose="05000000000000000000" pitchFamily="2" charset="2"/>
              <a:buChar char="§"/>
            </a:pPr>
            <a:r>
              <a:rPr lang="en-GB" sz="1200" dirty="0">
                <a:latin typeface="Times New Roman" panose="02020603050405020304" pitchFamily="18" charset="0"/>
                <a:cs typeface="Times New Roman" panose="02020603050405020304" pitchFamily="18" charset="0"/>
              </a:rPr>
              <a:t>The satisfaction, loyalty, and profitability of customers are influenced by the impact of technology on the visitor experience (Brotherton, 2015).</a:t>
            </a:r>
          </a:p>
          <a:p>
            <a:pPr algn="just">
              <a:lnSpc>
                <a:spcPct val="100000"/>
              </a:lnSpc>
              <a:buFont typeface="Wingdings" panose="05000000000000000000" pitchFamily="2" charset="2"/>
              <a:buChar char="§"/>
            </a:pPr>
            <a:r>
              <a:rPr lang="en-GB" sz="1200" dirty="0">
                <a:latin typeface="Times New Roman" panose="02020603050405020304" pitchFamily="18" charset="0"/>
                <a:cs typeface="Times New Roman" panose="02020603050405020304" pitchFamily="18" charset="0"/>
              </a:rPr>
              <a:t>Employees' resistance, high implementation costs, and inadequate data privacy and security are among the obstacles.</a:t>
            </a:r>
          </a:p>
          <a:p>
            <a:pPr algn="just">
              <a:lnSpc>
                <a:spcPct val="100000"/>
              </a:lnSpc>
              <a:buFont typeface="Wingdings" panose="05000000000000000000" pitchFamily="2" charset="2"/>
              <a:buChar char="§"/>
            </a:pPr>
            <a:r>
              <a:rPr lang="en-GB" sz="1200" dirty="0">
                <a:latin typeface="Times New Roman" panose="02020603050405020304" pitchFamily="18" charset="0"/>
                <a:cs typeface="Times New Roman" panose="02020603050405020304" pitchFamily="18" charset="0"/>
              </a:rPr>
              <a:t>The purpose of presentation is to examine the ways in which AI and mobile technology improve guest experiences and to identify their advantages and disadvantages.</a:t>
            </a:r>
          </a:p>
        </p:txBody>
      </p:sp>
      <p:pic>
        <p:nvPicPr>
          <p:cNvPr id="5" name="Picture 4" descr="A diagram of a company&#10;&#10;Description automatically generated with medium confidence">
            <a:extLst>
              <a:ext uri="{FF2B5EF4-FFF2-40B4-BE49-F238E27FC236}">
                <a16:creationId xmlns:a16="http://schemas.microsoft.com/office/drawing/2014/main" id="{01619898-E23A-60D7-EC01-6BC3BA347216}"/>
              </a:ext>
            </a:extLst>
          </p:cNvPr>
          <p:cNvPicPr>
            <a:picLocks noChangeAspect="1"/>
          </p:cNvPicPr>
          <p:nvPr/>
        </p:nvPicPr>
        <p:blipFill>
          <a:blip r:embed="rId2"/>
          <a:stretch>
            <a:fillRect/>
          </a:stretch>
        </p:blipFill>
        <p:spPr>
          <a:xfrm>
            <a:off x="6095999" y="3284984"/>
            <a:ext cx="5150277" cy="2330500"/>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6CE23C23-0170-0E86-4589-66145511C8AC}"/>
              </a:ext>
            </a:extLst>
          </p:cNvPr>
          <p:cNvSpPr txBox="1"/>
          <p:nvPr/>
        </p:nvSpPr>
        <p:spPr>
          <a:xfrm>
            <a:off x="6060859" y="5781667"/>
            <a:ext cx="6166756" cy="261610"/>
          </a:xfrm>
          <a:prstGeom prst="rect">
            <a:avLst/>
          </a:prstGeom>
          <a:noFill/>
        </p:spPr>
        <p:txBody>
          <a:bodyPr wrap="square">
            <a:spAutoFit/>
          </a:bodyPr>
          <a:lstStyle/>
          <a:p>
            <a:r>
              <a:rPr lang="en-GB" sz="1100" dirty="0" err="1">
                <a:latin typeface="Times New Roman" panose="02020603050405020304" pitchFamily="18" charset="0"/>
                <a:cs typeface="Times New Roman" panose="02020603050405020304" pitchFamily="18" charset="0"/>
              </a:rPr>
              <a:t>LeewayHertz</a:t>
            </a:r>
            <a:r>
              <a:rPr lang="en-GB" sz="1100" dirty="0">
                <a:latin typeface="Times New Roman" panose="02020603050405020304" pitchFamily="18" charset="0"/>
                <a:cs typeface="Times New Roman" panose="02020603050405020304" pitchFamily="18" charset="0"/>
              </a:rPr>
              <a:t> (2023). Enhancing guest experiences: AI’s role in the hospitality industry</a:t>
            </a:r>
          </a:p>
        </p:txBody>
      </p:sp>
    </p:spTree>
    <p:extLst>
      <p:ext uri="{BB962C8B-B14F-4D97-AF65-F5344CB8AC3E}">
        <p14:creationId xmlns:p14="http://schemas.microsoft.com/office/powerpoint/2010/main" val="1223931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9503C-DEC8-0BAF-C064-EBEB5CE6EBCB}"/>
              </a:ext>
            </a:extLst>
          </p:cNvPr>
          <p:cNvSpPr>
            <a:spLocks noGrp="1"/>
          </p:cNvSpPr>
          <p:nvPr>
            <p:ph type="title"/>
          </p:nvPr>
        </p:nvSpPr>
        <p:spPr>
          <a:xfrm>
            <a:off x="793662" y="386930"/>
            <a:ext cx="10066122" cy="1298448"/>
          </a:xfrm>
        </p:spPr>
        <p:txBody>
          <a:bodyPr anchor="b">
            <a:normAutofit/>
          </a:bodyPr>
          <a:lstStyle/>
          <a:p>
            <a:r>
              <a:rPr lang="en-GB" sz="4800" b="1">
                <a:latin typeface="Times New Roman" panose="02020603050405020304" pitchFamily="18" charset="0"/>
                <a:cs typeface="Times New Roman" panose="02020603050405020304" pitchFamily="18" charset="0"/>
              </a:rPr>
              <a:t>Literature Review</a:t>
            </a: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BAECC3-C70D-F808-77CF-A7ECCED982BF}"/>
              </a:ext>
            </a:extLst>
          </p:cNvPr>
          <p:cNvSpPr>
            <a:spLocks noGrp="1"/>
          </p:cNvSpPr>
          <p:nvPr>
            <p:ph idx="1"/>
          </p:nvPr>
        </p:nvSpPr>
        <p:spPr>
          <a:xfrm>
            <a:off x="167559" y="2417448"/>
            <a:ext cx="5422420" cy="4257856"/>
          </a:xfrm>
        </p:spPr>
        <p:txBody>
          <a:bodyPr anchor="ctr">
            <a:normAutofit/>
          </a:bodyPr>
          <a:lstStyle/>
          <a:p>
            <a:pPr algn="just">
              <a:buFont typeface="Courier New" panose="02070309020205020404" pitchFamily="49" charset="0"/>
              <a:buChar char="o"/>
            </a:pPr>
            <a:r>
              <a:rPr lang="en-GB" sz="1100" dirty="0">
                <a:latin typeface="Times New Roman" panose="02020603050405020304" pitchFamily="18" charset="0"/>
                <a:cs typeface="Times New Roman" panose="02020603050405020304" pitchFamily="18" charset="0"/>
              </a:rPr>
              <a:t>AI and mobile technologies have enabled hotels to provide personalised, expedited service (Ivanov and Webster, 2019).</a:t>
            </a:r>
          </a:p>
          <a:p>
            <a:pPr algn="just">
              <a:buFont typeface="Courier New" panose="02070309020205020404" pitchFamily="49" charset="0"/>
              <a:buChar char="o"/>
            </a:pPr>
            <a:r>
              <a:rPr lang="en-GB" sz="1100" dirty="0">
                <a:latin typeface="Times New Roman" panose="02020603050405020304" pitchFamily="18" charset="0"/>
                <a:cs typeface="Times New Roman" panose="02020603050405020304" pitchFamily="18" charset="0"/>
              </a:rPr>
              <a:t>Reservations and check-ins are facilitated by mobile applications and chatbots</a:t>
            </a:r>
            <a:r>
              <a:rPr lang="it-IT" sz="1100" dirty="0">
                <a:latin typeface="Times New Roman" panose="02020603050405020304" pitchFamily="18" charset="0"/>
                <a:cs typeface="Times New Roman" panose="02020603050405020304" pitchFamily="18" charset="0"/>
              </a:rPr>
              <a:t>(Wang, Li and Li, 2013)</a:t>
            </a:r>
            <a:r>
              <a:rPr lang="en-GB" sz="1100" dirty="0">
                <a:latin typeface="Times New Roman" panose="02020603050405020304" pitchFamily="18" charset="0"/>
                <a:cs typeface="Times New Roman" panose="02020603050405020304" pitchFamily="18" charset="0"/>
              </a:rPr>
              <a:t>.</a:t>
            </a:r>
          </a:p>
          <a:p>
            <a:pPr algn="just">
              <a:buFont typeface="Courier New" panose="02070309020205020404" pitchFamily="49" charset="0"/>
              <a:buChar char="o"/>
            </a:pPr>
            <a:r>
              <a:rPr lang="en-GB" sz="1100" dirty="0">
                <a:latin typeface="Times New Roman" panose="02020603050405020304" pitchFamily="18" charset="0"/>
                <a:cs typeface="Times New Roman" panose="02020603050405020304" pitchFamily="18" charset="0"/>
              </a:rPr>
              <a:t>Nevertheless, the potential for dissatisfaction exists as a result of excessive technological dependence, which can depersonalise guest experiences (Murphy, </a:t>
            </a:r>
            <a:r>
              <a:rPr lang="en-GB" sz="1100" dirty="0" err="1">
                <a:latin typeface="Times New Roman" panose="02020603050405020304" pitchFamily="18" charset="0"/>
                <a:cs typeface="Times New Roman" panose="02020603050405020304" pitchFamily="18" charset="0"/>
              </a:rPr>
              <a:t>Gretzel</a:t>
            </a:r>
            <a:r>
              <a:rPr lang="en-GB" sz="1100" dirty="0">
                <a:latin typeface="Times New Roman" panose="02020603050405020304" pitchFamily="18" charset="0"/>
                <a:cs typeface="Times New Roman" panose="02020603050405020304" pitchFamily="18" charset="0"/>
              </a:rPr>
              <a:t>, and </a:t>
            </a:r>
            <a:r>
              <a:rPr lang="en-GB" sz="1100" dirty="0" err="1">
                <a:latin typeface="Times New Roman" panose="02020603050405020304" pitchFamily="18" charset="0"/>
                <a:cs typeface="Times New Roman" panose="02020603050405020304" pitchFamily="18" charset="0"/>
              </a:rPr>
              <a:t>Pesonen</a:t>
            </a:r>
            <a:r>
              <a:rPr lang="en-GB" sz="1100" dirty="0">
                <a:latin typeface="Times New Roman" panose="02020603050405020304" pitchFamily="18" charset="0"/>
                <a:cs typeface="Times New Roman" panose="02020603050405020304" pitchFamily="18" charset="0"/>
              </a:rPr>
              <a:t>, 2021).</a:t>
            </a:r>
          </a:p>
          <a:p>
            <a:pPr algn="just">
              <a:buFont typeface="Courier New" panose="02070309020205020404" pitchFamily="49" charset="0"/>
              <a:buChar char="o"/>
            </a:pPr>
            <a:r>
              <a:rPr lang="en-GB" sz="1100" dirty="0">
                <a:latin typeface="Times New Roman" panose="02020603050405020304" pitchFamily="18" charset="0"/>
                <a:cs typeface="Times New Roman" panose="02020603050405020304" pitchFamily="18" charset="0"/>
              </a:rPr>
              <a:t>Competitive disparities are exacerbated by the high costs of installing and maintaining new technology for smaller hotels, which are financial disadvantages.</a:t>
            </a:r>
          </a:p>
          <a:p>
            <a:pPr algn="just">
              <a:buFont typeface="Courier New" panose="02070309020205020404" pitchFamily="49" charset="0"/>
              <a:buChar char="o"/>
            </a:pPr>
            <a:r>
              <a:rPr lang="en-GB" sz="1100" dirty="0">
                <a:latin typeface="Times New Roman" panose="02020603050405020304" pitchFamily="18" charset="0"/>
                <a:cs typeface="Times New Roman" panose="02020603050405020304" pitchFamily="18" charset="0"/>
              </a:rPr>
              <a:t>The escalating acquisition of sensitive visitor information for personalised services has resulted in data privacy and security concerns.</a:t>
            </a:r>
          </a:p>
          <a:p>
            <a:pPr algn="just">
              <a:buFont typeface="Courier New" panose="02070309020205020404" pitchFamily="49" charset="0"/>
              <a:buChar char="o"/>
            </a:pPr>
            <a:r>
              <a:rPr lang="en-GB" sz="1100" dirty="0">
                <a:latin typeface="Times New Roman" panose="02020603050405020304" pitchFamily="18" charset="0"/>
                <a:cs typeface="Times New Roman" panose="02020603050405020304" pitchFamily="18" charset="0"/>
              </a:rPr>
              <a:t>SERVQUAL model assesses service quality by comparing customer expectations and perceptions in five categories: tangibles, reliability, responsiveness, assurance, and empathy(Blut et al., 2015).</a:t>
            </a:r>
          </a:p>
          <a:p>
            <a:pPr algn="just">
              <a:buFont typeface="Courier New" panose="02070309020205020404" pitchFamily="49" charset="0"/>
              <a:buChar char="o"/>
            </a:pPr>
            <a:r>
              <a:rPr lang="en-GB" sz="1100" dirty="0">
                <a:latin typeface="Times New Roman" panose="02020603050405020304" pitchFamily="18" charset="0"/>
                <a:cs typeface="Times New Roman" panose="02020603050405020304" pitchFamily="18" charset="0"/>
              </a:rPr>
              <a:t>The necessity of E-SERVQUAL frameworks is highlighted by the fact that standard service quality evaluation methodologies, such as SERVQUAL, may not adequately reflect digital interactions (</a:t>
            </a:r>
            <a:r>
              <a:rPr lang="en-GB" sz="1100" dirty="0" err="1">
                <a:latin typeface="Times New Roman" panose="02020603050405020304" pitchFamily="18" charset="0"/>
                <a:cs typeface="Times New Roman" panose="02020603050405020304" pitchFamily="18" charset="0"/>
              </a:rPr>
              <a:t>Ryglova</a:t>
            </a:r>
            <a:r>
              <a:rPr lang="en-GB" sz="1100" dirty="0">
                <a:latin typeface="Times New Roman" panose="02020603050405020304" pitchFamily="18" charset="0"/>
                <a:cs typeface="Times New Roman" panose="02020603050405020304" pitchFamily="18" charset="0"/>
              </a:rPr>
              <a:t>, </a:t>
            </a:r>
            <a:r>
              <a:rPr lang="en-GB" sz="1100" dirty="0" err="1">
                <a:latin typeface="Times New Roman" panose="02020603050405020304" pitchFamily="18" charset="0"/>
                <a:cs typeface="Times New Roman" panose="02020603050405020304" pitchFamily="18" charset="0"/>
              </a:rPr>
              <a:t>Vajcnerova</a:t>
            </a:r>
            <a:r>
              <a:rPr lang="en-GB" sz="1100" dirty="0">
                <a:latin typeface="Times New Roman" panose="02020603050405020304" pitchFamily="18" charset="0"/>
                <a:cs typeface="Times New Roman" panose="02020603050405020304" pitchFamily="18" charset="0"/>
              </a:rPr>
              <a:t>, and Sacha, 2012).</a:t>
            </a:r>
          </a:p>
          <a:p>
            <a:pPr algn="just">
              <a:buFont typeface="Courier New" panose="02070309020205020404" pitchFamily="49" charset="0"/>
              <a:buChar char="o"/>
            </a:pPr>
            <a:r>
              <a:rPr lang="en-GB" sz="1100" dirty="0">
                <a:latin typeface="Times New Roman" panose="02020603050405020304" pitchFamily="18" charset="0"/>
                <a:cs typeface="Times New Roman" panose="02020603050405020304" pitchFamily="18" charset="0"/>
              </a:rPr>
              <a:t>It is imperative to implement technology with precision in order to prevent the essence of hospitality from being compromised.</a:t>
            </a:r>
          </a:p>
        </p:txBody>
      </p:sp>
      <p:pic>
        <p:nvPicPr>
          <p:cNvPr id="5" name="Picture 4" descr="A diagram of customer satisfaction&#10;&#10;Description automatically generated">
            <a:extLst>
              <a:ext uri="{FF2B5EF4-FFF2-40B4-BE49-F238E27FC236}">
                <a16:creationId xmlns:a16="http://schemas.microsoft.com/office/drawing/2014/main" id="{2DB2BB6A-6C48-56A8-E4EC-200263884A64}"/>
              </a:ext>
            </a:extLst>
          </p:cNvPr>
          <p:cNvPicPr>
            <a:picLocks noChangeAspect="1"/>
          </p:cNvPicPr>
          <p:nvPr/>
        </p:nvPicPr>
        <p:blipFill>
          <a:blip r:embed="rId2"/>
          <a:stretch>
            <a:fillRect/>
          </a:stretch>
        </p:blipFill>
        <p:spPr>
          <a:xfrm>
            <a:off x="5911532" y="3317760"/>
            <a:ext cx="5150277" cy="204723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C5F00E0-0973-61ED-7576-A5CCC34D0F6B}"/>
              </a:ext>
            </a:extLst>
          </p:cNvPr>
          <p:cNvSpPr txBox="1"/>
          <p:nvPr/>
        </p:nvSpPr>
        <p:spPr>
          <a:xfrm>
            <a:off x="5911532" y="5515202"/>
            <a:ext cx="4810896" cy="492443"/>
          </a:xfrm>
          <a:prstGeom prst="rect">
            <a:avLst/>
          </a:prstGeom>
          <a:noFill/>
        </p:spPr>
        <p:txBody>
          <a:bodyPr wrap="square">
            <a:spAutoFit/>
          </a:bodyPr>
          <a:lstStyle/>
          <a:p>
            <a:pPr algn="r">
              <a:spcAft>
                <a:spcPts val="600"/>
              </a:spcAft>
            </a:pPr>
            <a:r>
              <a:rPr lang="en-GB" sz="1050" dirty="0" err="1">
                <a:latin typeface="Times New Roman" panose="02020603050405020304" pitchFamily="18" charset="0"/>
                <a:cs typeface="Times New Roman" panose="02020603050405020304" pitchFamily="18" charset="0"/>
              </a:rPr>
              <a:t>Padlee</a:t>
            </a:r>
            <a:r>
              <a:rPr lang="en-GB" sz="1050" dirty="0">
                <a:latin typeface="Times New Roman" panose="02020603050405020304" pitchFamily="18" charset="0"/>
                <a:cs typeface="Times New Roman" panose="02020603050405020304" pitchFamily="18" charset="0"/>
              </a:rPr>
              <a:t> et al.,(2019). The relationship between tourism involvement, organizational </a:t>
            </a:r>
          </a:p>
          <a:p>
            <a:pPr algn="r">
              <a:spcAft>
                <a:spcPts val="600"/>
              </a:spcAft>
            </a:pPr>
            <a:r>
              <a:rPr lang="en-GB" sz="1050" dirty="0">
                <a:latin typeface="Times New Roman" panose="02020603050405020304" pitchFamily="18" charset="0"/>
                <a:cs typeface="Times New Roman" panose="02020603050405020304" pitchFamily="18" charset="0"/>
              </a:rPr>
              <a:t>commitment and organizational citizenship </a:t>
            </a:r>
            <a:r>
              <a:rPr lang="en-GB" sz="1050" dirty="0" err="1">
                <a:latin typeface="Times New Roman" panose="02020603050405020304" pitchFamily="18" charset="0"/>
                <a:cs typeface="Times New Roman" panose="02020603050405020304" pitchFamily="18" charset="0"/>
              </a:rPr>
              <a:t>behaviors</a:t>
            </a:r>
            <a:r>
              <a:rPr lang="en-GB" sz="1050" dirty="0">
                <a:latin typeface="Times New Roman" panose="02020603050405020304" pitchFamily="18" charset="0"/>
                <a:cs typeface="Times New Roman" panose="02020603050405020304" pitchFamily="18" charset="0"/>
              </a:rPr>
              <a:t> in the hotel industry. </a:t>
            </a:r>
          </a:p>
        </p:txBody>
      </p:sp>
    </p:spTree>
    <p:extLst>
      <p:ext uri="{BB962C8B-B14F-4D97-AF65-F5344CB8AC3E}">
        <p14:creationId xmlns:p14="http://schemas.microsoft.com/office/powerpoint/2010/main" val="1803680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D3224-54DB-8EF6-641B-FB66898DDC5C}"/>
              </a:ext>
            </a:extLst>
          </p:cNvPr>
          <p:cNvSpPr>
            <a:spLocks noGrp="1"/>
          </p:cNvSpPr>
          <p:nvPr>
            <p:ph type="title"/>
          </p:nvPr>
        </p:nvSpPr>
        <p:spPr>
          <a:xfrm>
            <a:off x="572493" y="238539"/>
            <a:ext cx="11018520" cy="1434415"/>
          </a:xfrm>
        </p:spPr>
        <p:txBody>
          <a:bodyPr anchor="b">
            <a:normAutofit/>
          </a:bodyPr>
          <a:lstStyle/>
          <a:p>
            <a:r>
              <a:rPr lang="en-GB" sz="4600" b="1">
                <a:latin typeface="Times New Roman" panose="02020603050405020304" pitchFamily="18" charset="0"/>
                <a:cs typeface="Times New Roman" panose="02020603050405020304" pitchFamily="18" charset="0"/>
              </a:rPr>
              <a:t>Application to the hotel and hospitality sector</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B56B55-DF5D-5549-E3E2-BC22A7BA5FDD}"/>
              </a:ext>
            </a:extLst>
          </p:cNvPr>
          <p:cNvSpPr>
            <a:spLocks noGrp="1"/>
          </p:cNvSpPr>
          <p:nvPr>
            <p:ph idx="1"/>
          </p:nvPr>
        </p:nvSpPr>
        <p:spPr>
          <a:xfrm>
            <a:off x="572493" y="2071316"/>
            <a:ext cx="6713552" cy="4119172"/>
          </a:xfrm>
        </p:spPr>
        <p:txBody>
          <a:bodyPr anchor="t">
            <a:normAutofit/>
          </a:bodyPr>
          <a:lstStyle/>
          <a:p>
            <a:pPr marL="0" indent="0">
              <a:buNone/>
            </a:pPr>
            <a:r>
              <a:rPr lang="en-GB" sz="1500" b="1" dirty="0">
                <a:latin typeface="Times New Roman" panose="02020603050405020304" pitchFamily="18" charset="0"/>
                <a:cs typeface="Times New Roman" panose="02020603050405020304" pitchFamily="18" charset="0"/>
              </a:rPr>
              <a:t>Political factors:</a:t>
            </a:r>
          </a:p>
          <a:p>
            <a:pPr marL="0" indent="0">
              <a:buNone/>
            </a:pPr>
            <a:endParaRPr lang="en-GB" sz="1500" b="1" dirty="0">
              <a:latin typeface="Times New Roman" panose="02020603050405020304" pitchFamily="18" charset="0"/>
              <a:cs typeface="Times New Roman" panose="02020603050405020304" pitchFamily="18" charset="0"/>
            </a:endParaRPr>
          </a:p>
          <a:p>
            <a:pPr algn="just">
              <a:lnSpc>
                <a:spcPct val="100000"/>
              </a:lnSpc>
            </a:pPr>
            <a:r>
              <a:rPr lang="en-GB" sz="1500" dirty="0">
                <a:latin typeface="Times New Roman" panose="02020603050405020304" pitchFamily="18" charset="0"/>
                <a:cs typeface="Times New Roman" panose="02020603050405020304" pitchFamily="18" charset="0"/>
              </a:rPr>
              <a:t>Hotels must manage complex rules such as the General Data Protection Regulation to safeguard guest data, which can be resource-intensive (Mariani et al. 2018). </a:t>
            </a:r>
          </a:p>
          <a:p>
            <a:pPr algn="just">
              <a:lnSpc>
                <a:spcPct val="100000"/>
              </a:lnSpc>
            </a:pPr>
            <a:r>
              <a:rPr lang="en-GB" sz="1500" dirty="0">
                <a:latin typeface="Times New Roman" panose="02020603050405020304" pitchFamily="18" charset="0"/>
                <a:cs typeface="Times New Roman" panose="02020603050405020304" pitchFamily="18" charset="0"/>
              </a:rPr>
              <a:t>The use of artificial intelligence raises issues regarding data privacy and security, as personalised services frequently necessitate the acquisition and analysis of sensitive guest data (Costa and Costa, 2022).</a:t>
            </a:r>
          </a:p>
          <a:p>
            <a:pPr algn="just">
              <a:lnSpc>
                <a:spcPct val="100000"/>
              </a:lnSpc>
            </a:pPr>
            <a:r>
              <a:rPr lang="en-GB" sz="1500" dirty="0">
                <a:latin typeface="Times New Roman" panose="02020603050405020304" pitchFamily="18" charset="0"/>
                <a:cs typeface="Times New Roman" panose="02020603050405020304" pitchFamily="18" charset="0"/>
              </a:rPr>
              <a:t>Considerable financial commitments, data privacy issues, and cybersecurity threats impede successful implementation, especially for smaller businesses</a:t>
            </a:r>
            <a:r>
              <a:rPr lang="nb-NO" sz="1500" dirty="0">
                <a:latin typeface="Times New Roman" panose="02020603050405020304" pitchFamily="18" charset="0"/>
                <a:cs typeface="Times New Roman" panose="02020603050405020304" pitchFamily="18" charset="0"/>
              </a:rPr>
              <a:t>(Clegg, Skyttermoen, and Vaagaasar, 2020)</a:t>
            </a:r>
            <a:r>
              <a:rPr lang="en-GB" sz="1500" dirty="0">
                <a:latin typeface="Times New Roman" panose="02020603050405020304" pitchFamily="18" charset="0"/>
                <a:cs typeface="Times New Roman" panose="02020603050405020304" pitchFamily="18" charset="0"/>
              </a:rPr>
              <a:t>.</a:t>
            </a:r>
          </a:p>
          <a:p>
            <a:pPr algn="just">
              <a:lnSpc>
                <a:spcPct val="100000"/>
              </a:lnSpc>
            </a:pPr>
            <a:r>
              <a:rPr lang="en-GB" sz="1500" dirty="0">
                <a:latin typeface="Times New Roman" panose="02020603050405020304" pitchFamily="18" charset="0"/>
                <a:cs typeface="Times New Roman" panose="02020603050405020304" pitchFamily="18" charset="0"/>
              </a:rPr>
              <a:t>To prevent unauthorised access, Hilton's Digital Key function uses complex security measures to unlock rooms with mobile phones (Hilton, 2021). Compliance with data privacy and cybersecurity rules is vital here because of its political impact on service innovations.</a:t>
            </a:r>
          </a:p>
          <a:p>
            <a:endParaRPr lang="en-GB" sz="1500" dirty="0">
              <a:latin typeface="Times New Roman" panose="02020603050405020304" pitchFamily="18" charset="0"/>
              <a:cs typeface="Times New Roman" panose="02020603050405020304" pitchFamily="18" charset="0"/>
            </a:endParaRPr>
          </a:p>
          <a:p>
            <a:pPr marL="0" indent="0">
              <a:buNone/>
            </a:pPr>
            <a:endParaRPr lang="en-GB" sz="1500" b="1" dirty="0">
              <a:latin typeface="Times New Roman" panose="02020603050405020304" pitchFamily="18" charset="0"/>
              <a:cs typeface="Times New Roman" panose="02020603050405020304" pitchFamily="18" charset="0"/>
            </a:endParaRPr>
          </a:p>
        </p:txBody>
      </p:sp>
      <p:pic>
        <p:nvPicPr>
          <p:cNvPr id="5" name="Picture 4" descr="A hand holding a cell phone&#10;&#10;Description automatically generated">
            <a:extLst>
              <a:ext uri="{FF2B5EF4-FFF2-40B4-BE49-F238E27FC236}">
                <a16:creationId xmlns:a16="http://schemas.microsoft.com/office/drawing/2014/main" id="{1519F458-AED2-2523-A163-27B33B57E02D}"/>
              </a:ext>
            </a:extLst>
          </p:cNvPr>
          <p:cNvPicPr>
            <a:picLocks noChangeAspect="1"/>
          </p:cNvPicPr>
          <p:nvPr/>
        </p:nvPicPr>
        <p:blipFill>
          <a:blip r:embed="rId2"/>
          <a:srcRect l="31189" r="7720"/>
          <a:stretch/>
        </p:blipFill>
        <p:spPr>
          <a:xfrm>
            <a:off x="7675658" y="2093976"/>
            <a:ext cx="3941064" cy="4096512"/>
          </a:xfrm>
          <a:prstGeom prst="rect">
            <a:avLst/>
          </a:prstGeom>
        </p:spPr>
      </p:pic>
      <p:sp>
        <p:nvSpPr>
          <p:cNvPr id="7" name="TextBox 6">
            <a:extLst>
              <a:ext uri="{FF2B5EF4-FFF2-40B4-BE49-F238E27FC236}">
                <a16:creationId xmlns:a16="http://schemas.microsoft.com/office/drawing/2014/main" id="{C17ED287-8895-A902-166B-139CD5254DFD}"/>
              </a:ext>
            </a:extLst>
          </p:cNvPr>
          <p:cNvSpPr txBox="1"/>
          <p:nvPr/>
        </p:nvSpPr>
        <p:spPr>
          <a:xfrm>
            <a:off x="8697686" y="6307633"/>
            <a:ext cx="6096000" cy="276999"/>
          </a:xfrm>
          <a:prstGeom prst="rect">
            <a:avLst/>
          </a:prstGeom>
          <a:noFill/>
        </p:spPr>
        <p:txBody>
          <a:bodyPr wrap="square">
            <a:spAutoFit/>
          </a:bodyPr>
          <a:lstStyle/>
          <a:p>
            <a:r>
              <a:rPr lang="en-GB" sz="1200" dirty="0">
                <a:latin typeface="Times New Roman" panose="02020603050405020304" pitchFamily="18" charset="0"/>
                <a:cs typeface="Times New Roman" panose="02020603050405020304" pitchFamily="18" charset="0"/>
              </a:rPr>
              <a:t>Executive Traveller. (n.d.). Hilton Digital Key </a:t>
            </a:r>
          </a:p>
        </p:txBody>
      </p:sp>
    </p:spTree>
    <p:extLst>
      <p:ext uri="{BB962C8B-B14F-4D97-AF65-F5344CB8AC3E}">
        <p14:creationId xmlns:p14="http://schemas.microsoft.com/office/powerpoint/2010/main" val="3455295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65AFA-30A1-5EB3-2D1C-B286E72206F4}"/>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Economic and Social factors</a:t>
            </a:r>
          </a:p>
        </p:txBody>
      </p:sp>
      <p:sp>
        <p:nvSpPr>
          <p:cNvPr id="3" name="Content Placeholder 2">
            <a:extLst>
              <a:ext uri="{FF2B5EF4-FFF2-40B4-BE49-F238E27FC236}">
                <a16:creationId xmlns:a16="http://schemas.microsoft.com/office/drawing/2014/main" id="{15121BCA-262B-E7E7-FD1A-C37DCBE8122E}"/>
              </a:ext>
            </a:extLst>
          </p:cNvPr>
          <p:cNvSpPr>
            <a:spLocks noGrp="1"/>
          </p:cNvSpPr>
          <p:nvPr>
            <p:ph idx="1"/>
          </p:nvPr>
        </p:nvSpPr>
        <p:spPr>
          <a:xfrm>
            <a:off x="435429" y="1458686"/>
            <a:ext cx="11517085" cy="5034189"/>
          </a:xfrm>
        </p:spPr>
        <p:txBody>
          <a:bodyPr>
            <a:normAutofit fontScale="85000" lnSpcReduction="10000"/>
          </a:bodyPr>
          <a:lstStyle/>
          <a:p>
            <a:pPr marL="0" indent="0" algn="just">
              <a:lnSpc>
                <a:spcPct val="150000"/>
              </a:lnSpc>
              <a:buNone/>
            </a:pPr>
            <a:r>
              <a:rPr lang="en-GB" sz="1400" b="1" dirty="0">
                <a:latin typeface="Times New Roman" panose="02020603050405020304" pitchFamily="18" charset="0"/>
                <a:cs typeface="Times New Roman" panose="02020603050405020304" pitchFamily="18" charset="0"/>
              </a:rPr>
              <a:t>Economic:</a:t>
            </a:r>
          </a:p>
          <a:p>
            <a:pPr algn="just">
              <a:lnSpc>
                <a:spcPct val="150000"/>
              </a:lnSpc>
            </a:pPr>
            <a:r>
              <a:rPr lang="en-GB" sz="1400" dirty="0">
                <a:latin typeface="Times New Roman" panose="02020603050405020304" pitchFamily="18" charset="0"/>
                <a:cs typeface="Times New Roman" panose="02020603050405020304" pitchFamily="18" charset="0"/>
              </a:rPr>
              <a:t>Hotels are delaying their digital transformation due to high implementation costs, staff opposition to new technology, and data privacy and security concerns. Enhancing technology's positive influence on guest experiences is essential (Bilgihan et al., 2016). </a:t>
            </a:r>
          </a:p>
          <a:p>
            <a:pPr algn="just">
              <a:lnSpc>
                <a:spcPct val="150000"/>
              </a:lnSpc>
            </a:pPr>
            <a:r>
              <a:rPr lang="en-GB" sz="1400" dirty="0">
                <a:latin typeface="Times New Roman" panose="02020603050405020304" pitchFamily="18" charset="0"/>
                <a:cs typeface="Times New Roman" panose="02020603050405020304" pitchFamily="18" charset="0"/>
              </a:rPr>
              <a:t>Installing and maintaining new technology is more expensive for smaller hotels, aggravating competitive differences </a:t>
            </a:r>
            <a:r>
              <a:rPr lang="nb-NO" sz="1400" dirty="0">
                <a:latin typeface="Times New Roman" panose="02020603050405020304" pitchFamily="18" charset="0"/>
                <a:cs typeface="Times New Roman" panose="02020603050405020304" pitchFamily="18" charset="0"/>
              </a:rPr>
              <a:t>(Clegg, Skyttermoen, and Vaagaasar, 2020)</a:t>
            </a:r>
            <a:r>
              <a:rPr lang="en-GB" sz="1400" dirty="0">
                <a:latin typeface="Times New Roman" panose="02020603050405020304" pitchFamily="18" charset="0"/>
                <a:cs typeface="Times New Roman" panose="02020603050405020304" pitchFamily="18" charset="0"/>
              </a:rPr>
              <a:t>.</a:t>
            </a:r>
          </a:p>
          <a:p>
            <a:pPr algn="just">
              <a:lnSpc>
                <a:spcPct val="150000"/>
              </a:lnSpc>
            </a:pPr>
            <a:r>
              <a:rPr lang="en-GB" sz="1400" dirty="0">
                <a:latin typeface="Times New Roman" panose="02020603050405020304" pitchFamily="18" charset="0"/>
                <a:cs typeface="Times New Roman" panose="02020603050405020304" pitchFamily="18" charset="0"/>
              </a:rPr>
              <a:t>Many hospitality businesses are suspicious of this eager embrace of technology. This requires a lot of investment and continual maintenance. These issues concern numerous companies, especially small ones.</a:t>
            </a:r>
          </a:p>
          <a:p>
            <a:pPr algn="just">
              <a:lnSpc>
                <a:spcPct val="150000"/>
              </a:lnSpc>
            </a:pPr>
            <a:r>
              <a:rPr lang="en-GB" sz="1400" dirty="0">
                <a:latin typeface="Times New Roman" panose="02020603050405020304" pitchFamily="18" charset="0"/>
                <a:cs typeface="Times New Roman" panose="02020603050405020304" pitchFamily="18" charset="0"/>
              </a:rPr>
              <a:t>Mobile check-in and check-out are possible thanks to Marriott's Bonvoy app (Marriott International, n.d.). This technical advancement is expensive to deploy and maintain. </a:t>
            </a:r>
          </a:p>
          <a:p>
            <a:pPr marL="0" indent="0" algn="just">
              <a:lnSpc>
                <a:spcPct val="150000"/>
              </a:lnSpc>
              <a:buNone/>
            </a:pPr>
            <a:r>
              <a:rPr lang="en-GB" sz="1400" b="1" dirty="0">
                <a:latin typeface="Times New Roman" panose="02020603050405020304" pitchFamily="18" charset="0"/>
                <a:cs typeface="Times New Roman" panose="02020603050405020304" pitchFamily="18" charset="0"/>
              </a:rPr>
              <a:t>Social:</a:t>
            </a:r>
          </a:p>
          <a:p>
            <a:pPr algn="just">
              <a:lnSpc>
                <a:spcPct val="150000"/>
              </a:lnSpc>
            </a:pPr>
            <a:r>
              <a:rPr lang="en-GB" sz="1400" dirty="0">
                <a:latin typeface="Times New Roman" panose="02020603050405020304" pitchFamily="18" charset="0"/>
                <a:cs typeface="Times New Roman" panose="02020603050405020304" pitchFamily="18" charset="0"/>
              </a:rPr>
              <a:t>Overuse of artificial intelligence could depersonalise tourist experiences, weakening hospitality's human connection (Murphy, </a:t>
            </a:r>
            <a:r>
              <a:rPr lang="en-GB" sz="1400" dirty="0" err="1">
                <a:latin typeface="Times New Roman" panose="02020603050405020304" pitchFamily="18" charset="0"/>
                <a:cs typeface="Times New Roman" panose="02020603050405020304" pitchFamily="18" charset="0"/>
              </a:rPr>
              <a:t>Gretzel</a:t>
            </a:r>
            <a:r>
              <a:rPr lang="en-GB" sz="1400" dirty="0">
                <a:latin typeface="Times New Roman" panose="02020603050405020304" pitchFamily="18" charset="0"/>
                <a:cs typeface="Times New Roman" panose="02020603050405020304" pitchFamily="18" charset="0"/>
              </a:rPr>
              <a:t>, and </a:t>
            </a:r>
            <a:r>
              <a:rPr lang="en-GB" sz="1400" dirty="0" err="1">
                <a:latin typeface="Times New Roman" panose="02020603050405020304" pitchFamily="18" charset="0"/>
                <a:cs typeface="Times New Roman" panose="02020603050405020304" pitchFamily="18" charset="0"/>
              </a:rPr>
              <a:t>Pesonen</a:t>
            </a:r>
            <a:r>
              <a:rPr lang="en-GB" sz="1400" dirty="0">
                <a:latin typeface="Times New Roman" panose="02020603050405020304" pitchFamily="18" charset="0"/>
                <a:cs typeface="Times New Roman" panose="02020603050405020304" pitchFamily="18" charset="0"/>
              </a:rPr>
              <a:t>, 2021).</a:t>
            </a:r>
          </a:p>
          <a:p>
            <a:pPr algn="just">
              <a:lnSpc>
                <a:spcPct val="150000"/>
              </a:lnSpc>
            </a:pPr>
            <a:r>
              <a:rPr lang="en-GB" sz="1400" dirty="0">
                <a:latin typeface="Times New Roman" panose="02020603050405020304" pitchFamily="18" charset="0"/>
                <a:cs typeface="Times New Roman" panose="02020603050405020304" pitchFamily="18" charset="0"/>
              </a:rPr>
              <a:t>Hilton's robot concierge, “Connie,” informs guests about hotel amenities and nearby attractions. Though creative, this AI-driven engagement may depersonalise guest experiences (Marr, 2016).</a:t>
            </a:r>
          </a:p>
          <a:p>
            <a:pPr algn="just">
              <a:lnSpc>
                <a:spcPct val="150000"/>
              </a:lnSpc>
            </a:pPr>
            <a:r>
              <a:rPr lang="en-GB" sz="1400" dirty="0">
                <a:latin typeface="Times New Roman" panose="02020603050405020304" pitchFamily="18" charset="0"/>
                <a:cs typeface="Times New Roman" panose="02020603050405020304" pitchFamily="18" charset="0"/>
              </a:rPr>
              <a:t>Hospitality may lose its human touch as face-to-face interactions reduce. Guests who are less proficient in technology or prefer traditional interactions may feel excluded, lowering their satisfaction (</a:t>
            </a:r>
            <a:r>
              <a:rPr lang="en-GB" sz="1400" dirty="0" err="1">
                <a:latin typeface="Times New Roman" panose="02020603050405020304" pitchFamily="18" charset="0"/>
                <a:cs typeface="Times New Roman" panose="02020603050405020304" pitchFamily="18" charset="0"/>
              </a:rPr>
              <a:t>Tussyadiah</a:t>
            </a:r>
            <a:r>
              <a:rPr lang="en-GB" sz="1400" dirty="0">
                <a:latin typeface="Times New Roman" panose="02020603050405020304" pitchFamily="18" charset="0"/>
                <a:cs typeface="Times New Roman" panose="02020603050405020304" pitchFamily="18" charset="0"/>
              </a:rPr>
              <a:t> and Park, 2018).</a:t>
            </a:r>
          </a:p>
          <a:p>
            <a:pPr algn="just">
              <a:lnSpc>
                <a:spcPct val="150000"/>
              </a:lnSpc>
            </a:pPr>
            <a:r>
              <a:rPr lang="en-GB" sz="1400" dirty="0">
                <a:latin typeface="Times New Roman" panose="02020603050405020304" pitchFamily="18" charset="0"/>
                <a:cs typeface="Times New Roman" panose="02020603050405020304" pitchFamily="18" charset="0"/>
              </a:rPr>
              <a:t>Because of their complexity, IoT could turn guests who are not tech-savvy against the system.</a:t>
            </a:r>
          </a:p>
          <a:p>
            <a:pPr marL="0" indent="0" algn="just">
              <a:lnSpc>
                <a:spcPct val="150000"/>
              </a:lnSpc>
              <a:buNone/>
            </a:pPr>
            <a:endParaRPr lang="en-GB" sz="14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08ABE2C-2C2A-6DF1-505E-9233222EEF4B}"/>
              </a:ext>
            </a:extLst>
          </p:cNvPr>
          <p:cNvPicPr>
            <a:picLocks noChangeAspect="1"/>
          </p:cNvPicPr>
          <p:nvPr/>
        </p:nvPicPr>
        <p:blipFill>
          <a:blip r:embed="rId2"/>
          <a:stretch>
            <a:fillRect/>
          </a:stretch>
        </p:blipFill>
        <p:spPr>
          <a:xfrm>
            <a:off x="10120060" y="206132"/>
            <a:ext cx="1533097" cy="148455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Picture 6">
            <a:extLst>
              <a:ext uri="{FF2B5EF4-FFF2-40B4-BE49-F238E27FC236}">
                <a16:creationId xmlns:a16="http://schemas.microsoft.com/office/drawing/2014/main" id="{26531B48-D9D7-6FA2-181B-F4388E4B1E7B}"/>
              </a:ext>
            </a:extLst>
          </p:cNvPr>
          <p:cNvPicPr>
            <a:picLocks noChangeAspect="1"/>
          </p:cNvPicPr>
          <p:nvPr/>
        </p:nvPicPr>
        <p:blipFill>
          <a:blip r:embed="rId3"/>
          <a:stretch>
            <a:fillRect/>
          </a:stretch>
        </p:blipFill>
        <p:spPr>
          <a:xfrm>
            <a:off x="10061601" y="5823315"/>
            <a:ext cx="1292199" cy="82855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318000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29467-5079-209E-E67D-FF36E1AF77E2}"/>
              </a:ext>
            </a:extLst>
          </p:cNvPr>
          <p:cNvSpPr>
            <a:spLocks noGrp="1"/>
          </p:cNvSpPr>
          <p:nvPr>
            <p:ph type="title"/>
          </p:nvPr>
        </p:nvSpPr>
        <p:spPr>
          <a:xfrm>
            <a:off x="793662" y="386930"/>
            <a:ext cx="10066122" cy="1298448"/>
          </a:xfrm>
        </p:spPr>
        <p:txBody>
          <a:bodyPr anchor="b">
            <a:normAutofit/>
          </a:bodyPr>
          <a:lstStyle/>
          <a:p>
            <a:r>
              <a:rPr lang="en-GB" sz="4800" b="1">
                <a:latin typeface="Times New Roman" panose="02020603050405020304" pitchFamily="18" charset="0"/>
                <a:cs typeface="Times New Roman" panose="02020603050405020304" pitchFamily="18" charset="0"/>
              </a:rPr>
              <a:t>Technological factors</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757346-A740-B310-93A4-78E15EB47584}"/>
              </a:ext>
            </a:extLst>
          </p:cNvPr>
          <p:cNvSpPr>
            <a:spLocks noGrp="1"/>
          </p:cNvSpPr>
          <p:nvPr>
            <p:ph idx="1"/>
          </p:nvPr>
        </p:nvSpPr>
        <p:spPr>
          <a:xfrm>
            <a:off x="283029" y="2492828"/>
            <a:ext cx="5306950" cy="4182475"/>
          </a:xfrm>
        </p:spPr>
        <p:txBody>
          <a:bodyPr anchor="ctr">
            <a:normAutofit/>
          </a:bodyPr>
          <a:lstStyle/>
          <a:p>
            <a:pPr algn="just">
              <a:lnSpc>
                <a:spcPct val="100000"/>
              </a:lnSpc>
            </a:pPr>
            <a:r>
              <a:rPr lang="en-GB" sz="1100" dirty="0">
                <a:latin typeface="Times New Roman" panose="02020603050405020304" pitchFamily="18" charset="0"/>
                <a:cs typeface="Times New Roman" panose="02020603050405020304" pitchFamily="18" charset="0"/>
              </a:rPr>
              <a:t>Hotels are using smartphone apps to allow guests 'check-in and check-out' without the front desk.</a:t>
            </a:r>
          </a:p>
          <a:p>
            <a:pPr algn="just">
              <a:lnSpc>
                <a:spcPct val="100000"/>
              </a:lnSpc>
            </a:pPr>
            <a:r>
              <a:rPr lang="en-GB" sz="1100" dirty="0">
                <a:latin typeface="Times New Roman" panose="02020603050405020304" pitchFamily="18" charset="0"/>
                <a:cs typeface="Times New Roman" panose="02020603050405020304" pitchFamily="18" charset="0"/>
              </a:rPr>
              <a:t>AI in guest services has revolutionised tourism by automating most daily operations and improving customer experience (Ivanov and Webster, 2019). . </a:t>
            </a:r>
          </a:p>
          <a:p>
            <a:pPr algn="just">
              <a:lnSpc>
                <a:spcPct val="100000"/>
              </a:lnSpc>
            </a:pPr>
            <a:r>
              <a:rPr lang="en-GB" sz="1100" dirty="0">
                <a:latin typeface="Times New Roman" panose="02020603050405020304" pitchFamily="18" charset="0"/>
                <a:cs typeface="Times New Roman" panose="02020603050405020304" pitchFamily="18" charset="0"/>
              </a:rPr>
              <a:t>Hotels use AI-powered chatbots and virtual assistants to handle customer queries, bookings, and service requests like check-in and check-out due to their efficiency and cost savings.</a:t>
            </a:r>
          </a:p>
          <a:p>
            <a:pPr algn="just">
              <a:lnSpc>
                <a:spcPct val="100000"/>
              </a:lnSpc>
            </a:pPr>
            <a:r>
              <a:rPr lang="en-GB" sz="1100" dirty="0">
                <a:latin typeface="Times New Roman" panose="02020603050405020304" pitchFamily="18" charset="0"/>
                <a:cs typeface="Times New Roman" panose="02020603050405020304" pitchFamily="18" charset="0"/>
              </a:rPr>
              <a:t>Mobile apps, increasingly used in the hospitality business, optimise check-in/check-out, mobile concierge, entertainment, and food ordering to create pleasurable experiences.</a:t>
            </a:r>
          </a:p>
          <a:p>
            <a:pPr algn="just">
              <a:lnSpc>
                <a:spcPct val="100000"/>
              </a:lnSpc>
            </a:pPr>
            <a:r>
              <a:rPr lang="en-GB" sz="1100" dirty="0">
                <a:latin typeface="Times New Roman" panose="02020603050405020304" pitchFamily="18" charset="0"/>
                <a:cs typeface="Times New Roman" panose="02020603050405020304" pitchFamily="18" charset="0"/>
              </a:rPr>
              <a:t>Large financial commitments, data privacy concerns, and cybersecurity threats limit implementation, especially for smaller organisations.</a:t>
            </a:r>
          </a:p>
          <a:p>
            <a:pPr algn="just">
              <a:lnSpc>
                <a:spcPct val="100000"/>
              </a:lnSpc>
            </a:pPr>
            <a:r>
              <a:rPr lang="en-GB" sz="1100" dirty="0">
                <a:latin typeface="Times New Roman" panose="02020603050405020304" pitchFamily="18" charset="0"/>
                <a:cs typeface="Times New Roman" panose="02020603050405020304" pitchFamily="18" charset="0"/>
              </a:rPr>
              <a:t>Marriott introduced “</a:t>
            </a:r>
            <a:r>
              <a:rPr lang="en-GB" sz="1100" dirty="0" err="1">
                <a:latin typeface="Times New Roman" panose="02020603050405020304" pitchFamily="18" charset="0"/>
                <a:cs typeface="Times New Roman" panose="02020603050405020304" pitchFamily="18" charset="0"/>
              </a:rPr>
              <a:t>ChatBotlr</a:t>
            </a:r>
            <a:r>
              <a:rPr lang="en-GB" sz="1100" dirty="0">
                <a:latin typeface="Times New Roman" panose="02020603050405020304" pitchFamily="18" charset="0"/>
                <a:cs typeface="Times New Roman" panose="02020603050405020304" pitchFamily="18" charset="0"/>
              </a:rPr>
              <a:t>,” a chatbot that allows guests to request services and information through mobile messaging</a:t>
            </a:r>
            <a:r>
              <a:rPr lang="sv-SE" sz="1100" dirty="0">
                <a:latin typeface="Times New Roman" panose="02020603050405020304" pitchFamily="18" charset="0"/>
                <a:cs typeface="Times New Roman" panose="02020603050405020304" pitchFamily="18" charset="0"/>
              </a:rPr>
              <a:t>(Arora, Anshu Saxena Arora and McIntyre, 2023)</a:t>
            </a:r>
            <a:r>
              <a:rPr lang="en-GB" sz="1100" dirty="0">
                <a:latin typeface="Times New Roman" panose="02020603050405020304" pitchFamily="18" charset="0"/>
                <a:cs typeface="Times New Roman" panose="02020603050405020304" pitchFamily="18" charset="0"/>
              </a:rPr>
              <a:t>. </a:t>
            </a:r>
          </a:p>
          <a:p>
            <a:pPr algn="just">
              <a:lnSpc>
                <a:spcPct val="100000"/>
              </a:lnSpc>
            </a:pPr>
            <a:r>
              <a:rPr lang="en-GB" sz="1100" dirty="0">
                <a:latin typeface="Times New Roman" panose="02020603050405020304" pitchFamily="18" charset="0"/>
                <a:cs typeface="Times New Roman" panose="02020603050405020304" pitchFamily="18" charset="0"/>
              </a:rPr>
              <a:t>Guest can bypass the front desk and access their rooms with mobile check-in and check-out via the Marriott Bonvoy app (Marriott International, n.d.). </a:t>
            </a:r>
          </a:p>
          <a:p>
            <a:pPr algn="just">
              <a:lnSpc>
                <a:spcPct val="100000"/>
              </a:lnSpc>
            </a:pPr>
            <a:r>
              <a:rPr lang="en-GB" sz="1100" dirty="0">
                <a:latin typeface="Times New Roman" panose="02020603050405020304" pitchFamily="18" charset="0"/>
                <a:cs typeface="Times New Roman" panose="02020603050405020304" pitchFamily="18" charset="0"/>
              </a:rPr>
              <a:t>Hilton’s Digital Key allows guests to use their smartphones as room keys, bypassing the need for physical key cards (Hilton, 2021). </a:t>
            </a:r>
          </a:p>
        </p:txBody>
      </p:sp>
      <p:pic>
        <p:nvPicPr>
          <p:cNvPr id="5" name="Picture 4" descr="A close-up of a human hand touching a finger&#10;&#10;Description automatically generated">
            <a:extLst>
              <a:ext uri="{FF2B5EF4-FFF2-40B4-BE49-F238E27FC236}">
                <a16:creationId xmlns:a16="http://schemas.microsoft.com/office/drawing/2014/main" id="{4C7E36F0-0502-7352-1CCD-5FA9B6369D4B}"/>
              </a:ext>
            </a:extLst>
          </p:cNvPr>
          <p:cNvPicPr>
            <a:picLocks noChangeAspect="1"/>
          </p:cNvPicPr>
          <p:nvPr/>
        </p:nvPicPr>
        <p:blipFill>
          <a:blip r:embed="rId2"/>
          <a:stretch>
            <a:fillRect/>
          </a:stretch>
        </p:blipFill>
        <p:spPr>
          <a:xfrm>
            <a:off x="5911532" y="3034494"/>
            <a:ext cx="5150277" cy="2613765"/>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C1E9E30-AA27-AEEA-9F5E-9F78CD22D5AA}"/>
              </a:ext>
            </a:extLst>
          </p:cNvPr>
          <p:cNvSpPr txBox="1"/>
          <p:nvPr/>
        </p:nvSpPr>
        <p:spPr>
          <a:xfrm>
            <a:off x="6969579" y="5782665"/>
            <a:ext cx="6166756" cy="276999"/>
          </a:xfrm>
          <a:prstGeom prst="rect">
            <a:avLst/>
          </a:prstGeom>
          <a:noFill/>
        </p:spPr>
        <p:txBody>
          <a:bodyPr wrap="square">
            <a:spAutoFit/>
          </a:bodyPr>
          <a:lstStyle/>
          <a:p>
            <a:r>
              <a:rPr lang="en-GB" sz="1200" b="0" i="0" dirty="0" err="1">
                <a:effectLst/>
                <a:latin typeface="Times New Roman" panose="02020603050405020304" pitchFamily="18" charset="0"/>
                <a:cs typeface="Times New Roman" panose="02020603050405020304" pitchFamily="18" charset="0"/>
              </a:rPr>
              <a:t>CiHMS</a:t>
            </a:r>
            <a:r>
              <a:rPr lang="en-GB" sz="1200" b="0" i="0" dirty="0">
                <a:effectLst/>
                <a:latin typeface="Times New Roman" panose="02020603050405020304" pitchFamily="18" charset="0"/>
                <a:cs typeface="Times New Roman" panose="02020603050405020304" pitchFamily="18" charset="0"/>
              </a:rPr>
              <a:t>. (2022). </a:t>
            </a:r>
            <a:r>
              <a:rPr lang="en-GB" sz="1200" b="0" i="1" dirty="0">
                <a:effectLst/>
                <a:latin typeface="Times New Roman" panose="02020603050405020304" pitchFamily="18" charset="0"/>
                <a:cs typeface="Times New Roman" panose="02020603050405020304" pitchFamily="18" charset="0"/>
              </a:rPr>
              <a:t>Artificial Intelligence in the Hospitality Industry</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30233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08F78-E4C6-A42B-1185-B812B7A13C7F}"/>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Legal and environmental factors</a:t>
            </a:r>
          </a:p>
        </p:txBody>
      </p:sp>
      <p:sp>
        <p:nvSpPr>
          <p:cNvPr id="3" name="Content Placeholder 2">
            <a:extLst>
              <a:ext uri="{FF2B5EF4-FFF2-40B4-BE49-F238E27FC236}">
                <a16:creationId xmlns:a16="http://schemas.microsoft.com/office/drawing/2014/main" id="{27868798-2505-8BB8-F1C8-003F39EA5CCC}"/>
              </a:ext>
            </a:extLst>
          </p:cNvPr>
          <p:cNvSpPr>
            <a:spLocks noGrp="1"/>
          </p:cNvSpPr>
          <p:nvPr>
            <p:ph idx="1"/>
          </p:nvPr>
        </p:nvSpPr>
        <p:spPr/>
        <p:txBody>
          <a:bodyPr>
            <a:normAutofit/>
          </a:bodyPr>
          <a:lstStyle/>
          <a:p>
            <a:pPr marL="0" indent="0" algn="just">
              <a:buNone/>
            </a:pPr>
            <a:r>
              <a:rPr lang="en-GB" sz="1400" b="1" dirty="0">
                <a:latin typeface="Times New Roman" panose="02020603050405020304" pitchFamily="18" charset="0"/>
                <a:cs typeface="Times New Roman" panose="02020603050405020304" pitchFamily="18" charset="0"/>
              </a:rPr>
              <a:t>Legal:</a:t>
            </a:r>
          </a:p>
          <a:p>
            <a:pPr algn="just"/>
            <a:r>
              <a:rPr lang="en-GB" sz="1400" dirty="0">
                <a:latin typeface="Times New Roman" panose="02020603050405020304" pitchFamily="18" charset="0"/>
                <a:cs typeface="Times New Roman" panose="02020603050405020304" pitchFamily="18" charset="0"/>
              </a:rPr>
              <a:t>Hotels must comply with GDPR's data protection laws. Non-compliance can result in large fines, underlining legal dangers and compliance obligations(Mariani et al. 2018).</a:t>
            </a:r>
          </a:p>
          <a:p>
            <a:pPr algn="just"/>
            <a:r>
              <a:rPr lang="en-GB" sz="1400" dirty="0">
                <a:latin typeface="Times New Roman" panose="02020603050405020304" pitchFamily="18" charset="0"/>
                <a:cs typeface="Times New Roman" panose="02020603050405020304" pitchFamily="18" charset="0"/>
              </a:rPr>
              <a:t>Since customised services sometimes require the capture and analysis of sensitive guest data, artificial intelligence presents data privacy and security concerns (Costa and Costa, 2022).</a:t>
            </a:r>
          </a:p>
          <a:p>
            <a:pPr marL="0" indent="0" algn="just">
              <a:buNone/>
            </a:pPr>
            <a:endParaRPr lang="en-GB" sz="1400" dirty="0">
              <a:latin typeface="Times New Roman" panose="02020603050405020304" pitchFamily="18" charset="0"/>
              <a:cs typeface="Times New Roman" panose="02020603050405020304" pitchFamily="18" charset="0"/>
            </a:endParaRPr>
          </a:p>
          <a:p>
            <a:pPr marL="0" indent="0" algn="just">
              <a:buNone/>
            </a:pPr>
            <a:r>
              <a:rPr lang="en-GB" sz="1400" b="1" dirty="0">
                <a:latin typeface="Times New Roman" panose="02020603050405020304" pitchFamily="18" charset="0"/>
                <a:cs typeface="Times New Roman" panose="02020603050405020304" pitchFamily="18" charset="0"/>
              </a:rPr>
              <a:t>Environmental:</a:t>
            </a:r>
          </a:p>
          <a:p>
            <a:pPr algn="just"/>
            <a:r>
              <a:rPr lang="en-GB" sz="1400" dirty="0">
                <a:latin typeface="Times New Roman" panose="02020603050405020304" pitchFamily="18" charset="0"/>
                <a:cs typeface="Times New Roman" panose="02020603050405020304" pitchFamily="18" charset="0"/>
              </a:rPr>
              <a:t>IoT-enabled systems control room lighting, heating, and cooling based on occupancy. Personalised controls can improve guest experiences and reduce energy use, meeting sustainability goals.</a:t>
            </a:r>
          </a:p>
          <a:p>
            <a:pPr algn="just"/>
            <a:r>
              <a:rPr lang="en-GB" sz="1400" dirty="0">
                <a:latin typeface="Times New Roman" panose="02020603050405020304" pitchFamily="18" charset="0"/>
                <a:cs typeface="Times New Roman" panose="02020603050405020304" pitchFamily="18" charset="0"/>
              </a:rPr>
              <a:t>Mobile applications, like the Marriott Bonvoy app or Hilton’s Digital Key, contribute to environmental sustainability by reducing the need for physical resources.</a:t>
            </a:r>
          </a:p>
          <a:p>
            <a:pPr algn="just"/>
            <a:r>
              <a:rPr lang="en-GB" sz="1400" dirty="0">
                <a:latin typeface="Times New Roman" panose="02020603050405020304" pitchFamily="18" charset="0"/>
                <a:cs typeface="Times New Roman" panose="02020603050405020304" pitchFamily="18" charset="0"/>
              </a:rPr>
              <a:t>Sustainable methods are in demand as modern guests seek eco-friendly hotels. Sustainable strategies including water conservation, plastic waste reduction, and energy efficiency can help hotels meet these goals (Brotherton, 2015).</a:t>
            </a:r>
          </a:p>
          <a:p>
            <a:pPr algn="just"/>
            <a:r>
              <a:rPr lang="en-GB" sz="1400" dirty="0">
                <a:latin typeface="Times New Roman" panose="02020603050405020304" pitchFamily="18" charset="0"/>
                <a:cs typeface="Times New Roman" panose="02020603050405020304" pitchFamily="18" charset="0"/>
              </a:rPr>
              <a:t>The Environment Act 2021introduces measures to improve air and water quality, tackle waste, and increase recycling (GOV UK, 2021). </a:t>
            </a:r>
          </a:p>
          <a:p>
            <a:pPr algn="just"/>
            <a:endParaRPr lang="en-GB" sz="1400" dirty="0">
              <a:latin typeface="Times New Roman" panose="02020603050405020304" pitchFamily="18" charset="0"/>
              <a:cs typeface="Times New Roman" panose="02020603050405020304" pitchFamily="18" charset="0"/>
            </a:endParaRPr>
          </a:p>
        </p:txBody>
      </p:sp>
      <p:pic>
        <p:nvPicPr>
          <p:cNvPr id="5" name="Graphic 4" descr="Gavel outline">
            <a:extLst>
              <a:ext uri="{FF2B5EF4-FFF2-40B4-BE49-F238E27FC236}">
                <a16:creationId xmlns:a16="http://schemas.microsoft.com/office/drawing/2014/main" id="{A65691BF-5A8D-4233-46A7-BACA3FA6472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905144" y="464904"/>
            <a:ext cx="1538555" cy="1538555"/>
          </a:xfrm>
          <a:prstGeom prst="rect">
            <a:avLst/>
          </a:prstGeom>
        </p:spPr>
      </p:pic>
      <p:pic>
        <p:nvPicPr>
          <p:cNvPr id="7" name="Graphic 6" descr="Open hand with plant outline">
            <a:extLst>
              <a:ext uri="{FF2B5EF4-FFF2-40B4-BE49-F238E27FC236}">
                <a16:creationId xmlns:a16="http://schemas.microsoft.com/office/drawing/2014/main" id="{BF7B19BD-5216-D48A-E2C0-E11E09E75B7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83223" y="5609690"/>
            <a:ext cx="1316804" cy="1024473"/>
          </a:xfrm>
          <a:prstGeom prst="rect">
            <a:avLst/>
          </a:prstGeom>
        </p:spPr>
      </p:pic>
    </p:spTree>
    <p:extLst>
      <p:ext uri="{BB962C8B-B14F-4D97-AF65-F5344CB8AC3E}">
        <p14:creationId xmlns:p14="http://schemas.microsoft.com/office/powerpoint/2010/main" val="2864836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6CB3B-9C72-4E37-2524-6EF1FA08C325}"/>
              </a:ext>
            </a:extLst>
          </p:cNvPr>
          <p:cNvSpPr>
            <a:spLocks noGrp="1"/>
          </p:cNvSpPr>
          <p:nvPr>
            <p:ph type="title"/>
          </p:nvPr>
        </p:nvSpPr>
        <p:spPr>
          <a:xfrm>
            <a:off x="761800" y="762001"/>
            <a:ext cx="5334197" cy="1708242"/>
          </a:xfrm>
        </p:spPr>
        <p:txBody>
          <a:bodyPr anchor="ctr">
            <a:normAutofit/>
          </a:bodyPr>
          <a:lstStyle/>
          <a:p>
            <a:r>
              <a:rPr lang="en-GB" sz="4000" b="1">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CE4DA165-09FB-88DF-15A7-9B7D99F64B73}"/>
              </a:ext>
            </a:extLst>
          </p:cNvPr>
          <p:cNvSpPr>
            <a:spLocks noGrp="1"/>
          </p:cNvSpPr>
          <p:nvPr>
            <p:ph idx="1"/>
          </p:nvPr>
        </p:nvSpPr>
        <p:spPr>
          <a:xfrm>
            <a:off x="534256" y="2147300"/>
            <a:ext cx="5561741" cy="4092780"/>
          </a:xfrm>
        </p:spPr>
        <p:txBody>
          <a:bodyPr anchor="ctr">
            <a:normAutofit/>
          </a:bodyPr>
          <a:lstStyle/>
          <a:p>
            <a:pPr algn="just">
              <a:lnSpc>
                <a:spcPct val="100000"/>
              </a:lnSpc>
            </a:pPr>
            <a:r>
              <a:rPr lang="en-GB" sz="1400" dirty="0">
                <a:latin typeface="Times New Roman" panose="02020603050405020304" pitchFamily="18" charset="0"/>
                <a:cs typeface="Times New Roman" panose="02020603050405020304" pitchFamily="18" charset="0"/>
              </a:rPr>
              <a:t>AI and mobile technology have the potential to improve the guest experience; however, they also present obstacles.</a:t>
            </a:r>
          </a:p>
          <a:p>
            <a:pPr algn="just">
              <a:lnSpc>
                <a:spcPct val="100000"/>
              </a:lnSpc>
            </a:pPr>
            <a:r>
              <a:rPr lang="en-GB" sz="1400" dirty="0">
                <a:latin typeface="Times New Roman" panose="02020603050405020304" pitchFamily="18" charset="0"/>
                <a:cs typeface="Times New Roman" panose="02020603050405020304" pitchFamily="18" charset="0"/>
              </a:rPr>
              <a:t>The depersonalisation of visitor experiences can result from an excessive reliance on technology.</a:t>
            </a:r>
          </a:p>
          <a:p>
            <a:pPr algn="just">
              <a:lnSpc>
                <a:spcPct val="100000"/>
              </a:lnSpc>
            </a:pPr>
            <a:r>
              <a:rPr lang="en-GB" sz="1400" dirty="0">
                <a:latin typeface="Times New Roman" panose="02020603050405020304" pitchFamily="18" charset="0"/>
                <a:cs typeface="Times New Roman" panose="02020603050405020304" pitchFamily="18" charset="0"/>
              </a:rPr>
              <a:t>Successful implementation is impeded by financial obligations, cybersecurity threats, and data privacy concerns.</a:t>
            </a:r>
          </a:p>
          <a:p>
            <a:pPr algn="just">
              <a:lnSpc>
                <a:spcPct val="100000"/>
              </a:lnSpc>
            </a:pPr>
            <a:r>
              <a:rPr lang="en-GB" sz="1400" dirty="0">
                <a:latin typeface="Times New Roman" panose="02020603050405020304" pitchFamily="18" charset="0"/>
                <a:cs typeface="Times New Roman" panose="02020603050405020304" pitchFamily="18" charset="0"/>
              </a:rPr>
              <a:t>Maintaining a balance between technological advancements and human interaction is essential.</a:t>
            </a:r>
          </a:p>
          <a:p>
            <a:pPr algn="just">
              <a:lnSpc>
                <a:spcPct val="100000"/>
              </a:lnSpc>
            </a:pPr>
            <a:r>
              <a:rPr lang="en-GB" sz="1400" dirty="0">
                <a:latin typeface="Times New Roman" panose="02020603050405020304" pitchFamily="18" charset="0"/>
                <a:cs typeface="Times New Roman" panose="02020603050405020304" pitchFamily="18" charset="0"/>
              </a:rPr>
              <a:t>Investment in digital service quality models, data protection conformance, and security measures is essential.</a:t>
            </a:r>
          </a:p>
          <a:p>
            <a:pPr algn="just">
              <a:lnSpc>
                <a:spcPct val="100000"/>
              </a:lnSpc>
            </a:pPr>
            <a:r>
              <a:rPr lang="en-GB" sz="1400" dirty="0">
                <a:latin typeface="Times New Roman" panose="02020603050405020304" pitchFamily="18" charset="0"/>
                <a:cs typeface="Times New Roman" panose="02020603050405020304" pitchFamily="18" charset="0"/>
              </a:rPr>
              <a:t>The satisfaction, loyalty, and competitive advantage of visitors can be enhanced through the thoughtful integration of technology.</a:t>
            </a:r>
          </a:p>
        </p:txBody>
      </p:sp>
      <p:pic>
        <p:nvPicPr>
          <p:cNvPr id="5" name="Picture 4" descr="Mobile device with apps">
            <a:extLst>
              <a:ext uri="{FF2B5EF4-FFF2-40B4-BE49-F238E27FC236}">
                <a16:creationId xmlns:a16="http://schemas.microsoft.com/office/drawing/2014/main" id="{9383ABE9-0615-0D48-F6F3-DA0634B35A79}"/>
              </a:ext>
            </a:extLst>
          </p:cNvPr>
          <p:cNvPicPr>
            <a:picLocks noChangeAspect="1"/>
          </p:cNvPicPr>
          <p:nvPr/>
        </p:nvPicPr>
        <p:blipFill>
          <a:blip r:embed="rId2"/>
          <a:srcRect l="47945" r="837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592752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1E6DFC-4E1F-BE33-0804-3E104D8EAE59}"/>
              </a:ext>
            </a:extLst>
          </p:cNvPr>
          <p:cNvSpPr>
            <a:spLocks noGrp="1"/>
          </p:cNvSpPr>
          <p:nvPr>
            <p:ph type="title"/>
          </p:nvPr>
        </p:nvSpPr>
        <p:spPr>
          <a:xfrm>
            <a:off x="572493" y="238539"/>
            <a:ext cx="11018520" cy="1434415"/>
          </a:xfrm>
        </p:spPr>
        <p:txBody>
          <a:bodyPr anchor="b">
            <a:normAutofit/>
          </a:bodyPr>
          <a:lstStyle/>
          <a:p>
            <a:r>
              <a:rPr lang="en-GB" sz="5400" b="1">
                <a:latin typeface="Times New Roman" panose="02020603050405020304" pitchFamily="18" charset="0"/>
                <a:cs typeface="Times New Roman" panose="02020603050405020304" pitchFamily="18" charset="0"/>
              </a:rPr>
              <a:t>Recommendations</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D3295B-A9B0-F460-B636-0613A6886D1B}"/>
              </a:ext>
            </a:extLst>
          </p:cNvPr>
          <p:cNvSpPr>
            <a:spLocks noGrp="1"/>
          </p:cNvSpPr>
          <p:nvPr>
            <p:ph idx="1"/>
          </p:nvPr>
        </p:nvSpPr>
        <p:spPr>
          <a:xfrm>
            <a:off x="572493" y="2071316"/>
            <a:ext cx="6713552" cy="4119172"/>
          </a:xfrm>
        </p:spPr>
        <p:txBody>
          <a:bodyPr anchor="t">
            <a:normAutofit lnSpcReduction="10000"/>
          </a:bodyPr>
          <a:lstStyle/>
          <a:p>
            <a:pPr algn="just">
              <a:lnSpc>
                <a:spcPct val="100000"/>
              </a:lnSpc>
              <a:buFont typeface="Wingdings" panose="05000000000000000000" pitchFamily="2" charset="2"/>
              <a:buChar char="ü"/>
            </a:pPr>
            <a:r>
              <a:rPr lang="en-GB" sz="1500" dirty="0">
                <a:latin typeface="Times New Roman" panose="02020603050405020304" pitchFamily="18" charset="0"/>
                <a:cs typeface="Times New Roman" panose="02020603050405020304" pitchFamily="18" charset="0"/>
              </a:rPr>
              <a:t>Prioritize integration of technology that enhances human connection.</a:t>
            </a:r>
          </a:p>
          <a:p>
            <a:pPr algn="just">
              <a:lnSpc>
                <a:spcPct val="100000"/>
              </a:lnSpc>
              <a:buFont typeface="Wingdings" panose="05000000000000000000" pitchFamily="2" charset="2"/>
              <a:buChar char="ü"/>
            </a:pPr>
            <a:r>
              <a:rPr lang="en-GB" sz="1500" dirty="0">
                <a:latin typeface="Times New Roman" panose="02020603050405020304" pitchFamily="18" charset="0"/>
                <a:cs typeface="Times New Roman" panose="02020603050405020304" pitchFamily="18" charset="0"/>
              </a:rPr>
              <a:t>Use AI to handle everyday duties, freeing up staff to provide personalized services (</a:t>
            </a:r>
            <a:r>
              <a:rPr lang="en-GB" sz="1500" dirty="0" err="1">
                <a:latin typeface="Times New Roman" panose="02020603050405020304" pitchFamily="18" charset="0"/>
                <a:cs typeface="Times New Roman" panose="02020603050405020304" pitchFamily="18" charset="0"/>
              </a:rPr>
              <a:t>Tussyadiah</a:t>
            </a:r>
            <a:r>
              <a:rPr lang="en-GB" sz="1500" dirty="0">
                <a:latin typeface="Times New Roman" panose="02020603050405020304" pitchFamily="18" charset="0"/>
                <a:cs typeface="Times New Roman" panose="02020603050405020304" pitchFamily="18" charset="0"/>
              </a:rPr>
              <a:t> and Park, 2018). .</a:t>
            </a:r>
          </a:p>
          <a:p>
            <a:pPr algn="just">
              <a:lnSpc>
                <a:spcPct val="100000"/>
              </a:lnSpc>
              <a:buFont typeface="Wingdings" panose="05000000000000000000" pitchFamily="2" charset="2"/>
              <a:buChar char="ü"/>
            </a:pPr>
            <a:r>
              <a:rPr lang="en-GB" sz="1500" dirty="0">
                <a:latin typeface="Times New Roman" panose="02020603050405020304" pitchFamily="18" charset="0"/>
                <a:cs typeface="Times New Roman" panose="02020603050405020304" pitchFamily="18" charset="0"/>
              </a:rPr>
              <a:t>Invest in staff training to equip employees to use new technology efficiently(</a:t>
            </a:r>
            <a:r>
              <a:rPr lang="en-GB" sz="1500" dirty="0" err="1">
                <a:latin typeface="Times New Roman" panose="02020603050405020304" pitchFamily="18" charset="0"/>
                <a:cs typeface="Times New Roman" panose="02020603050405020304" pitchFamily="18" charset="0"/>
              </a:rPr>
              <a:t>Buhalis</a:t>
            </a:r>
            <a:r>
              <a:rPr lang="en-GB" sz="1500" dirty="0">
                <a:latin typeface="Times New Roman" panose="02020603050405020304" pitchFamily="18" charset="0"/>
                <a:cs typeface="Times New Roman" panose="02020603050405020304" pitchFamily="18" charset="0"/>
              </a:rPr>
              <a:t> and </a:t>
            </a:r>
            <a:r>
              <a:rPr lang="en-GB" sz="1500" dirty="0" err="1">
                <a:latin typeface="Times New Roman" panose="02020603050405020304" pitchFamily="18" charset="0"/>
                <a:cs typeface="Times New Roman" panose="02020603050405020304" pitchFamily="18" charset="0"/>
              </a:rPr>
              <a:t>Sinarta</a:t>
            </a:r>
            <a:r>
              <a:rPr lang="en-GB" sz="1500" dirty="0">
                <a:latin typeface="Times New Roman" panose="02020603050405020304" pitchFamily="18" charset="0"/>
                <a:cs typeface="Times New Roman" panose="02020603050405020304" pitchFamily="18" charset="0"/>
              </a:rPr>
              <a:t>, 2019).</a:t>
            </a:r>
          </a:p>
          <a:p>
            <a:pPr algn="just">
              <a:lnSpc>
                <a:spcPct val="100000"/>
              </a:lnSpc>
              <a:buFont typeface="Wingdings" panose="05000000000000000000" pitchFamily="2" charset="2"/>
              <a:buChar char="ü"/>
            </a:pPr>
            <a:r>
              <a:rPr lang="en-GB" sz="1500" dirty="0">
                <a:latin typeface="Times New Roman" panose="02020603050405020304" pitchFamily="18" charset="0"/>
                <a:cs typeface="Times New Roman" panose="02020603050405020304" pitchFamily="18" charset="0"/>
              </a:rPr>
              <a:t>Address data privacy and cybersecurity to protect visitor information and comply with GDPR requirements.</a:t>
            </a:r>
          </a:p>
          <a:p>
            <a:pPr algn="just">
              <a:lnSpc>
                <a:spcPct val="100000"/>
              </a:lnSpc>
              <a:buFont typeface="Wingdings" panose="05000000000000000000" pitchFamily="2" charset="2"/>
              <a:buChar char="ü"/>
            </a:pPr>
            <a:r>
              <a:rPr lang="en-GB" sz="1500" dirty="0">
                <a:latin typeface="Times New Roman" panose="02020603050405020304" pitchFamily="18" charset="0"/>
                <a:cs typeface="Times New Roman" panose="02020603050405020304" pitchFamily="18" charset="0"/>
              </a:rPr>
              <a:t>Seek scalable technological solutions to address cost constraints, especially for smaller enterprises.</a:t>
            </a:r>
          </a:p>
          <a:p>
            <a:pPr algn="just">
              <a:lnSpc>
                <a:spcPct val="100000"/>
              </a:lnSpc>
              <a:buFont typeface="Wingdings" panose="05000000000000000000" pitchFamily="2" charset="2"/>
              <a:buChar char="ü"/>
            </a:pPr>
            <a:r>
              <a:rPr lang="en-GB" sz="1500" dirty="0">
                <a:latin typeface="Times New Roman" panose="02020603050405020304" pitchFamily="18" charset="0"/>
                <a:cs typeface="Times New Roman" panose="02020603050405020304" pitchFamily="18" charset="0"/>
              </a:rPr>
              <a:t>Adopt modular technology for gradual implementation in accordance with budgetary constraints.</a:t>
            </a:r>
          </a:p>
          <a:p>
            <a:pPr algn="just">
              <a:lnSpc>
                <a:spcPct val="100000"/>
              </a:lnSpc>
              <a:buFont typeface="Wingdings" panose="05000000000000000000" pitchFamily="2" charset="2"/>
              <a:buChar char="ü"/>
            </a:pPr>
            <a:r>
              <a:rPr lang="en-GB" sz="1500" dirty="0">
                <a:latin typeface="Times New Roman" panose="02020603050405020304" pitchFamily="18" charset="0"/>
                <a:cs typeface="Times New Roman" panose="02020603050405020304" pitchFamily="18" charset="0"/>
              </a:rPr>
              <a:t>Adapt service quality assessment frameworks like SERVQUAL to the digital landscape(</a:t>
            </a:r>
            <a:r>
              <a:rPr lang="en-GB" sz="1500" dirty="0" err="1">
                <a:latin typeface="Times New Roman" panose="02020603050405020304" pitchFamily="18" charset="0"/>
                <a:cs typeface="Times New Roman" panose="02020603050405020304" pitchFamily="18" charset="0"/>
              </a:rPr>
              <a:t>Ryglova</a:t>
            </a:r>
            <a:r>
              <a:rPr lang="en-GB" sz="1500" dirty="0">
                <a:latin typeface="Times New Roman" panose="02020603050405020304" pitchFamily="18" charset="0"/>
                <a:cs typeface="Times New Roman" panose="02020603050405020304" pitchFamily="18" charset="0"/>
              </a:rPr>
              <a:t>, </a:t>
            </a:r>
            <a:r>
              <a:rPr lang="en-GB" sz="1500" dirty="0" err="1">
                <a:latin typeface="Times New Roman" panose="02020603050405020304" pitchFamily="18" charset="0"/>
                <a:cs typeface="Times New Roman" panose="02020603050405020304" pitchFamily="18" charset="0"/>
              </a:rPr>
              <a:t>Vajcnerova</a:t>
            </a:r>
            <a:r>
              <a:rPr lang="en-GB" sz="1500" dirty="0">
                <a:latin typeface="Times New Roman" panose="02020603050405020304" pitchFamily="18" charset="0"/>
                <a:cs typeface="Times New Roman" panose="02020603050405020304" pitchFamily="18" charset="0"/>
              </a:rPr>
              <a:t>, and Sacha, 2012).</a:t>
            </a:r>
          </a:p>
          <a:p>
            <a:pPr algn="just">
              <a:lnSpc>
                <a:spcPct val="100000"/>
              </a:lnSpc>
              <a:buFont typeface="Wingdings" panose="05000000000000000000" pitchFamily="2" charset="2"/>
              <a:buChar char="ü"/>
            </a:pPr>
            <a:r>
              <a:rPr lang="en-GB" sz="1500" dirty="0">
                <a:latin typeface="Times New Roman" panose="02020603050405020304" pitchFamily="18" charset="0"/>
                <a:cs typeface="Times New Roman" panose="02020603050405020304" pitchFamily="18" charset="0"/>
              </a:rPr>
              <a:t>Involve guests in the development and implementation of technological services to improve acceptability and satisfaction.</a:t>
            </a:r>
          </a:p>
        </p:txBody>
      </p:sp>
      <p:pic>
        <p:nvPicPr>
          <p:cNvPr id="5" name="Picture 4" descr="A white character holding a megaphone&#10;&#10;Description automatically generated">
            <a:extLst>
              <a:ext uri="{FF2B5EF4-FFF2-40B4-BE49-F238E27FC236}">
                <a16:creationId xmlns:a16="http://schemas.microsoft.com/office/drawing/2014/main" id="{9208AC61-672D-87C4-B40C-54841E76EDBA}"/>
              </a:ext>
            </a:extLst>
          </p:cNvPr>
          <p:cNvPicPr>
            <a:picLocks noChangeAspect="1"/>
          </p:cNvPicPr>
          <p:nvPr/>
        </p:nvPicPr>
        <p:blipFill>
          <a:blip r:embed="rId2"/>
          <a:srcRect r="6515" b="-2"/>
          <a:stretch/>
        </p:blipFill>
        <p:spPr>
          <a:xfrm>
            <a:off x="7675658" y="2093976"/>
            <a:ext cx="3941064" cy="4096512"/>
          </a:xfrm>
          <a:prstGeom prst="rect">
            <a:avLst/>
          </a:prstGeom>
        </p:spPr>
      </p:pic>
    </p:spTree>
    <p:extLst>
      <p:ext uri="{BB962C8B-B14F-4D97-AF65-F5344CB8AC3E}">
        <p14:creationId xmlns:p14="http://schemas.microsoft.com/office/powerpoint/2010/main" val="2221953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B12E0-10FC-F23D-2A33-6F7D6D797E14}"/>
              </a:ext>
            </a:extLst>
          </p:cNvPr>
          <p:cNvSpPr>
            <a:spLocks noGrp="1"/>
          </p:cNvSpPr>
          <p:nvPr>
            <p:ph type="title"/>
          </p:nvPr>
        </p:nvSpPr>
        <p:spPr>
          <a:xfrm>
            <a:off x="838200" y="0"/>
            <a:ext cx="10515600" cy="1325563"/>
          </a:xfrm>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C1F028E4-010E-81F4-5427-404DB96BB8AF}"/>
              </a:ext>
            </a:extLst>
          </p:cNvPr>
          <p:cNvSpPr>
            <a:spLocks noGrp="1"/>
          </p:cNvSpPr>
          <p:nvPr>
            <p:ph idx="1"/>
          </p:nvPr>
        </p:nvSpPr>
        <p:spPr>
          <a:xfrm>
            <a:off x="195209" y="1150706"/>
            <a:ext cx="11887200" cy="5373384"/>
          </a:xfrm>
        </p:spPr>
        <p:txBody>
          <a:bodyPr>
            <a:normAutofit fontScale="77500" lnSpcReduction="20000"/>
          </a:bodyPr>
          <a:lstStyle/>
          <a:p>
            <a:pPr algn="just"/>
            <a:r>
              <a:rPr lang="en-GB" sz="1600" dirty="0">
                <a:latin typeface="Times New Roman" panose="02020603050405020304" pitchFamily="18" charset="0"/>
                <a:cs typeface="Times New Roman" panose="02020603050405020304" pitchFamily="18" charset="0"/>
              </a:rPr>
              <a:t>Arora, A., Anshu Saxena Arora and McIntyre, J.R. (2023). Developing Chatbots for Cyber Security: Assessing Threats through Sentiment Analysis on Social Media. Sustainability, 15(17), pp.13178–13178. </a:t>
            </a:r>
            <a:r>
              <a:rPr lang="en-GB" sz="1600" dirty="0" err="1">
                <a:latin typeface="Times New Roman" panose="02020603050405020304" pitchFamily="18" charset="0"/>
                <a:cs typeface="Times New Roman" panose="02020603050405020304" pitchFamily="18" charset="0"/>
              </a:rPr>
              <a:t>doi:https</a:t>
            </a:r>
            <a:r>
              <a:rPr lang="en-GB" sz="1600" dirty="0">
                <a:latin typeface="Times New Roman" panose="02020603050405020304" pitchFamily="18" charset="0"/>
                <a:cs typeface="Times New Roman" panose="02020603050405020304" pitchFamily="18" charset="0"/>
              </a:rPr>
              <a:t>://doi.org/10.3390/su151713178.</a:t>
            </a:r>
          </a:p>
          <a:p>
            <a:pPr algn="just"/>
            <a:r>
              <a:rPr lang="en-GB" sz="1600" dirty="0">
                <a:latin typeface="Times New Roman" panose="02020603050405020304" pitchFamily="18" charset="0"/>
                <a:cs typeface="Times New Roman" panose="02020603050405020304" pitchFamily="18" charset="0"/>
              </a:rPr>
              <a:t>Bilgihan, A., Smith, S., Ricci, P. and </a:t>
            </a:r>
            <a:r>
              <a:rPr lang="en-GB" sz="1600" dirty="0" err="1">
                <a:latin typeface="Times New Roman" panose="02020603050405020304" pitchFamily="18" charset="0"/>
                <a:cs typeface="Times New Roman" panose="02020603050405020304" pitchFamily="18" charset="0"/>
              </a:rPr>
              <a:t>Bujisic</a:t>
            </a:r>
            <a:r>
              <a:rPr lang="en-GB" sz="1600" dirty="0">
                <a:latin typeface="Times New Roman" panose="02020603050405020304" pitchFamily="18" charset="0"/>
                <a:cs typeface="Times New Roman" panose="02020603050405020304" pitchFamily="18" charset="0"/>
              </a:rPr>
              <a:t>, M., 2016. Hotel guest preferences of in-room technology amenities. Journal of Hospitality and Tourism Technology, 7(2), pp.118-134.</a:t>
            </a:r>
          </a:p>
          <a:p>
            <a:pPr algn="just"/>
            <a:r>
              <a:rPr lang="en-GB" sz="1600" dirty="0">
                <a:latin typeface="Times New Roman" panose="02020603050405020304" pitchFamily="18" charset="0"/>
                <a:cs typeface="Times New Roman" panose="02020603050405020304" pitchFamily="18" charset="0"/>
              </a:rPr>
              <a:t>Blut, M., Chowdhry, N., Mittal, V. and Brock, C., 2015. E-service quality: A meta-analytic review. Journal of retailing, 91(4), pp.679-700.</a:t>
            </a:r>
          </a:p>
          <a:p>
            <a:pPr algn="just"/>
            <a:r>
              <a:rPr lang="en-GB" sz="1600" dirty="0">
                <a:latin typeface="Times New Roman" panose="02020603050405020304" pitchFamily="18" charset="0"/>
                <a:cs typeface="Times New Roman" panose="02020603050405020304" pitchFamily="18" charset="0"/>
              </a:rPr>
              <a:t>Brotherton, B., 2015. Researching Hospitality and Tourism. SAGE. </a:t>
            </a:r>
          </a:p>
          <a:p>
            <a:pPr algn="just"/>
            <a:r>
              <a:rPr lang="en-GB" sz="1600" dirty="0" err="1">
                <a:latin typeface="Times New Roman" panose="02020603050405020304" pitchFamily="18" charset="0"/>
                <a:cs typeface="Times New Roman" panose="02020603050405020304" pitchFamily="18" charset="0"/>
              </a:rPr>
              <a:t>Buhalis</a:t>
            </a:r>
            <a:r>
              <a:rPr lang="en-GB" sz="1600" dirty="0">
                <a:latin typeface="Times New Roman" panose="02020603050405020304" pitchFamily="18" charset="0"/>
                <a:cs typeface="Times New Roman" panose="02020603050405020304" pitchFamily="18" charset="0"/>
              </a:rPr>
              <a:t>, D. and </a:t>
            </a:r>
            <a:r>
              <a:rPr lang="en-GB" sz="1600" dirty="0" err="1">
                <a:latin typeface="Times New Roman" panose="02020603050405020304" pitchFamily="18" charset="0"/>
                <a:cs typeface="Times New Roman" panose="02020603050405020304" pitchFamily="18" charset="0"/>
              </a:rPr>
              <a:t>Sinarta</a:t>
            </a:r>
            <a:r>
              <a:rPr lang="en-GB" sz="1600" dirty="0">
                <a:latin typeface="Times New Roman" panose="02020603050405020304" pitchFamily="18" charset="0"/>
                <a:cs typeface="Times New Roman" panose="02020603050405020304" pitchFamily="18" charset="0"/>
              </a:rPr>
              <a:t>, Y., 2019. Real-time co-creation and nowness service: lessons from tourism and hospitality. Journal of Travel &amp; Tourism Marketing, 36(5), pp.563-582.</a:t>
            </a:r>
          </a:p>
          <a:p>
            <a:pPr algn="just"/>
            <a:r>
              <a:rPr lang="en-GB" sz="1600" dirty="0">
                <a:latin typeface="Times New Roman" panose="02020603050405020304" pitchFamily="18" charset="0"/>
                <a:cs typeface="Times New Roman" panose="02020603050405020304" pitchFamily="18" charset="0"/>
              </a:rPr>
              <a:t>Clegg, S.R., </a:t>
            </a:r>
            <a:r>
              <a:rPr lang="en-GB" sz="1600" dirty="0" err="1">
                <a:latin typeface="Times New Roman" panose="02020603050405020304" pitchFamily="18" charset="0"/>
                <a:cs typeface="Times New Roman" panose="02020603050405020304" pitchFamily="18" charset="0"/>
              </a:rPr>
              <a:t>Skyttermoen</a:t>
            </a:r>
            <a:r>
              <a:rPr lang="en-GB" sz="1600" dirty="0">
                <a:latin typeface="Times New Roman" panose="02020603050405020304" pitchFamily="18" charset="0"/>
                <a:cs typeface="Times New Roman" panose="02020603050405020304" pitchFamily="18" charset="0"/>
              </a:rPr>
              <a:t>, T. and </a:t>
            </a:r>
            <a:r>
              <a:rPr lang="en-GB" sz="1600" dirty="0" err="1">
                <a:latin typeface="Times New Roman" panose="02020603050405020304" pitchFamily="18" charset="0"/>
                <a:cs typeface="Times New Roman" panose="02020603050405020304" pitchFamily="18" charset="0"/>
              </a:rPr>
              <a:t>Vaagaasar</a:t>
            </a:r>
            <a:r>
              <a:rPr lang="en-GB" sz="1600" dirty="0">
                <a:latin typeface="Times New Roman" panose="02020603050405020304" pitchFamily="18" charset="0"/>
                <a:cs typeface="Times New Roman" panose="02020603050405020304" pitchFamily="18" charset="0"/>
              </a:rPr>
              <a:t>, A.L., 2020. Project management: a value creation approach. Sage.</a:t>
            </a:r>
          </a:p>
          <a:p>
            <a:pPr algn="just"/>
            <a:r>
              <a:rPr lang="en-GB" sz="1600" dirty="0">
                <a:latin typeface="Times New Roman" panose="02020603050405020304" pitchFamily="18" charset="0"/>
                <a:cs typeface="Times New Roman" panose="02020603050405020304" pitchFamily="18" charset="0"/>
              </a:rPr>
              <a:t>Costa, V. and Costa, C., 2022. Challenges in Times of Crisis and Pandemics in the Hospitality Industry: A Systematic Literature Review. Sustainability and Competitiveness in the Hospitality Industry, pp.1-22.</a:t>
            </a:r>
          </a:p>
          <a:p>
            <a:pPr algn="just"/>
            <a:r>
              <a:rPr lang="en-GB" sz="1600" dirty="0">
                <a:latin typeface="Times New Roman" panose="02020603050405020304" pitchFamily="18" charset="0"/>
                <a:cs typeface="Times New Roman" panose="02020603050405020304" pitchFamily="18" charset="0"/>
              </a:rPr>
              <a:t>Ford, R.C. and Sturman, M.C., 2019. Managing hospitality organizations: Achieving excellence in the guest experience. Sage Publications.</a:t>
            </a:r>
          </a:p>
          <a:p>
            <a:pPr algn="just"/>
            <a:r>
              <a:rPr lang="en-GB" sz="1600" dirty="0">
                <a:latin typeface="Times New Roman" panose="02020603050405020304" pitchFamily="18" charset="0"/>
                <a:cs typeface="Times New Roman" panose="02020603050405020304" pitchFamily="18" charset="0"/>
              </a:rPr>
              <a:t>GOV UK (2021). Legislation.Gov.UK (2021). Environment Act 2021. [online] Legislation.gov.uk. Available at: </a:t>
            </a:r>
            <a:r>
              <a:rPr lang="en-GB" sz="1600" dirty="0">
                <a:latin typeface="Times New Roman" panose="02020603050405020304" pitchFamily="18" charset="0"/>
                <a:cs typeface="Times New Roman" panose="02020603050405020304" pitchFamily="18" charset="0"/>
                <a:hlinkClick r:id="rId2"/>
              </a:rPr>
              <a:t>https://www.legislation.gov.uk/ukpga/2021/30</a:t>
            </a:r>
            <a:r>
              <a:rPr lang="en-GB" sz="1600" dirty="0">
                <a:latin typeface="Times New Roman" panose="02020603050405020304" pitchFamily="18" charset="0"/>
                <a:cs typeface="Times New Roman" panose="02020603050405020304" pitchFamily="18" charset="0"/>
              </a:rPr>
              <a:t>.</a:t>
            </a:r>
          </a:p>
          <a:p>
            <a:pPr algn="just"/>
            <a:r>
              <a:rPr lang="en-GB" sz="1600" dirty="0">
                <a:latin typeface="Times New Roman" panose="02020603050405020304" pitchFamily="18" charset="0"/>
                <a:cs typeface="Times New Roman" panose="02020603050405020304" pitchFamily="18" charset="0"/>
              </a:rPr>
              <a:t>Hilton (2021). Hilton Debuts Industry Leading Tech Enhancements. [online] Stories From Hilton. Available at: https://stories.hilton.com/releases/hilton-debuts-industry-leading-tech-enhancements.</a:t>
            </a:r>
          </a:p>
          <a:p>
            <a:pPr algn="just"/>
            <a:r>
              <a:rPr lang="en-GB" sz="1600" dirty="0">
                <a:latin typeface="Times New Roman" panose="02020603050405020304" pitchFamily="18" charset="0"/>
                <a:cs typeface="Times New Roman" panose="02020603050405020304" pitchFamily="18" charset="0"/>
              </a:rPr>
              <a:t>Ivanov, S. and Webster, C., 2019. Robots, artificial intelligence, and service automation in travel, tourism and hospitality. Emerald Publishing Limited.</a:t>
            </a:r>
          </a:p>
          <a:p>
            <a:pPr algn="just"/>
            <a:r>
              <a:rPr lang="en-GB" sz="1600" dirty="0">
                <a:latin typeface="Times New Roman" panose="02020603050405020304" pitchFamily="18" charset="0"/>
                <a:cs typeface="Times New Roman" panose="02020603050405020304" pitchFamily="18" charset="0"/>
              </a:rPr>
              <a:t>Marr, B. (2016). What Everyone Should Know About Cognitive Computing. Forbes. [online] 23 Mar. Available at: https://www.forbes.com/sites/bernardmarr/2016/03/23/what-everyone-should-know-about-cognitive-computing/</a:t>
            </a:r>
          </a:p>
          <a:p>
            <a:pPr algn="just"/>
            <a:r>
              <a:rPr lang="en-GB" sz="1600" dirty="0">
                <a:latin typeface="Times New Roman" panose="02020603050405020304" pitchFamily="18" charset="0"/>
                <a:cs typeface="Times New Roman" panose="02020603050405020304" pitchFamily="18" charset="0"/>
              </a:rPr>
              <a:t>Mariani, M., Baggio, R., Fuchs, M. and </a:t>
            </a:r>
            <a:r>
              <a:rPr lang="en-GB" sz="1600" dirty="0" err="1">
                <a:latin typeface="Times New Roman" panose="02020603050405020304" pitchFamily="18" charset="0"/>
                <a:cs typeface="Times New Roman" panose="02020603050405020304" pitchFamily="18" charset="0"/>
              </a:rPr>
              <a:t>Höepken</a:t>
            </a:r>
            <a:r>
              <a:rPr lang="en-GB" sz="1600" dirty="0">
                <a:latin typeface="Times New Roman" panose="02020603050405020304" pitchFamily="18" charset="0"/>
                <a:cs typeface="Times New Roman" panose="02020603050405020304" pitchFamily="18" charset="0"/>
              </a:rPr>
              <a:t>, W., 2018. Business intelligence and big data in hospitality and tourism: a systematic literature review. International Journal of Contemporary Hospitality Management, 30(12), pp.3514-3554.</a:t>
            </a:r>
          </a:p>
          <a:p>
            <a:pPr algn="just"/>
            <a:r>
              <a:rPr lang="en-GB" sz="1600" dirty="0">
                <a:latin typeface="Times New Roman" panose="02020603050405020304" pitchFamily="18" charset="0"/>
                <a:cs typeface="Times New Roman" panose="02020603050405020304" pitchFamily="18" charset="0"/>
              </a:rPr>
              <a:t>Marriott International. (n.d.). Hotel Technology. [online] Available at: </a:t>
            </a:r>
            <a:r>
              <a:rPr lang="en-GB" sz="1600" dirty="0">
                <a:latin typeface="Times New Roman" panose="02020603050405020304" pitchFamily="18" charset="0"/>
                <a:cs typeface="Times New Roman" panose="02020603050405020304" pitchFamily="18" charset="0"/>
                <a:hlinkClick r:id="rId3"/>
              </a:rPr>
              <a:t>https://www.marriott.com/en-gb/meeting-event-hotels/meetings/mobility-and-tech.mi</a:t>
            </a:r>
            <a:r>
              <a:rPr lang="en-GB" sz="1600" dirty="0">
                <a:latin typeface="Times New Roman" panose="02020603050405020304" pitchFamily="18" charset="0"/>
                <a:cs typeface="Times New Roman" panose="02020603050405020304" pitchFamily="18" charset="0"/>
              </a:rPr>
              <a:t>.</a:t>
            </a:r>
          </a:p>
          <a:p>
            <a:pPr algn="just"/>
            <a:r>
              <a:rPr lang="en-GB" sz="1600" dirty="0">
                <a:latin typeface="Times New Roman" panose="02020603050405020304" pitchFamily="18" charset="0"/>
                <a:cs typeface="Times New Roman" panose="02020603050405020304" pitchFamily="18" charset="0"/>
              </a:rPr>
              <a:t>Murphy, J., </a:t>
            </a:r>
            <a:r>
              <a:rPr lang="en-GB" sz="1600" dirty="0" err="1">
                <a:latin typeface="Times New Roman" panose="02020603050405020304" pitchFamily="18" charset="0"/>
                <a:cs typeface="Times New Roman" panose="02020603050405020304" pitchFamily="18" charset="0"/>
              </a:rPr>
              <a:t>Gretzel</a:t>
            </a:r>
            <a:r>
              <a:rPr lang="en-GB" sz="1600" dirty="0">
                <a:latin typeface="Times New Roman" panose="02020603050405020304" pitchFamily="18" charset="0"/>
                <a:cs typeface="Times New Roman" panose="02020603050405020304" pitchFamily="18" charset="0"/>
              </a:rPr>
              <a:t>, U. and </a:t>
            </a:r>
            <a:r>
              <a:rPr lang="en-GB" sz="1600" dirty="0" err="1">
                <a:latin typeface="Times New Roman" panose="02020603050405020304" pitchFamily="18" charset="0"/>
                <a:cs typeface="Times New Roman" panose="02020603050405020304" pitchFamily="18" charset="0"/>
              </a:rPr>
              <a:t>Pesonen</a:t>
            </a:r>
            <a:r>
              <a:rPr lang="en-GB" sz="1600" dirty="0">
                <a:latin typeface="Times New Roman" panose="02020603050405020304" pitchFamily="18" charset="0"/>
                <a:cs typeface="Times New Roman" panose="02020603050405020304" pitchFamily="18" charset="0"/>
              </a:rPr>
              <a:t>, J., 2021. Marketing robot services in hospitality and tourism: the role of anthropomorphism. In Future of Tourism Marketing (pp. 16-27). Routledge.</a:t>
            </a:r>
          </a:p>
          <a:p>
            <a:pPr algn="just"/>
            <a:r>
              <a:rPr lang="en-GB" sz="1600" dirty="0" err="1">
                <a:latin typeface="Times New Roman" panose="02020603050405020304" pitchFamily="18" charset="0"/>
                <a:cs typeface="Times New Roman" panose="02020603050405020304" pitchFamily="18" charset="0"/>
              </a:rPr>
              <a:t>Ryglová</a:t>
            </a:r>
            <a:r>
              <a:rPr lang="en-GB" sz="1600" dirty="0">
                <a:latin typeface="Times New Roman" panose="02020603050405020304" pitchFamily="18" charset="0"/>
                <a:cs typeface="Times New Roman" panose="02020603050405020304" pitchFamily="18" charset="0"/>
              </a:rPr>
              <a:t>, K., </a:t>
            </a:r>
            <a:r>
              <a:rPr lang="en-GB" sz="1600" dirty="0" err="1">
                <a:latin typeface="Times New Roman" panose="02020603050405020304" pitchFamily="18" charset="0"/>
                <a:cs typeface="Times New Roman" panose="02020603050405020304" pitchFamily="18" charset="0"/>
              </a:rPr>
              <a:t>Vajčnerová</a:t>
            </a:r>
            <a:r>
              <a:rPr lang="en-GB" sz="1600" dirty="0">
                <a:latin typeface="Times New Roman" panose="02020603050405020304" pitchFamily="18" charset="0"/>
                <a:cs typeface="Times New Roman" panose="02020603050405020304" pitchFamily="18" charset="0"/>
              </a:rPr>
              <a:t>, I. and </a:t>
            </a:r>
            <a:r>
              <a:rPr lang="en-GB" sz="1600" dirty="0" err="1">
                <a:latin typeface="Times New Roman" panose="02020603050405020304" pitchFamily="18" charset="0"/>
                <a:cs typeface="Times New Roman" panose="02020603050405020304" pitchFamily="18" charset="0"/>
              </a:rPr>
              <a:t>Šácha</a:t>
            </a:r>
            <a:r>
              <a:rPr lang="en-GB" sz="1600" dirty="0">
                <a:latin typeface="Times New Roman" panose="02020603050405020304" pitchFamily="18" charset="0"/>
                <a:cs typeface="Times New Roman" panose="02020603050405020304" pitchFamily="18" charset="0"/>
              </a:rPr>
              <a:t>, J., 2012. </a:t>
            </a:r>
            <a:r>
              <a:rPr lang="en-GB" sz="1600" dirty="0" err="1">
                <a:latin typeface="Times New Roman" panose="02020603050405020304" pitchFamily="18" charset="0"/>
                <a:cs typeface="Times New Roman" panose="02020603050405020304" pitchFamily="18" charset="0"/>
              </a:rPr>
              <a:t>Servqual</a:t>
            </a:r>
            <a:r>
              <a:rPr lang="en-GB" sz="1600" dirty="0">
                <a:latin typeface="Times New Roman" panose="02020603050405020304" pitchFamily="18" charset="0"/>
                <a:cs typeface="Times New Roman" panose="02020603050405020304" pitchFamily="18" charset="0"/>
              </a:rPr>
              <a:t> potential for quality management in hotel services. Acta Univ. Agric. et Silvic. Mendel. Brun, 60(2), pp.307-314.</a:t>
            </a:r>
          </a:p>
          <a:p>
            <a:pPr algn="just"/>
            <a:r>
              <a:rPr lang="en-GB" sz="1600" dirty="0" err="1">
                <a:latin typeface="Times New Roman" panose="02020603050405020304" pitchFamily="18" charset="0"/>
                <a:cs typeface="Times New Roman" panose="02020603050405020304" pitchFamily="18" charset="0"/>
              </a:rPr>
              <a:t>Tussyadiah</a:t>
            </a:r>
            <a:r>
              <a:rPr lang="en-GB" sz="1600" dirty="0">
                <a:latin typeface="Times New Roman" panose="02020603050405020304" pitchFamily="18" charset="0"/>
                <a:cs typeface="Times New Roman" panose="02020603050405020304" pitchFamily="18" charset="0"/>
              </a:rPr>
              <a:t>, I.P. and Park, S., 2018. Consumer evaluation of hotel service robots. In Information and Communication Technologies in Tourism 2018: Proceedings of the International Conference in Jönköping, Sweden, January 24-26, 2018 (pp. 308-320). Springer International Publishing.</a:t>
            </a:r>
          </a:p>
          <a:p>
            <a:pPr algn="just"/>
            <a:r>
              <a:rPr lang="en-GB" sz="1600" dirty="0">
                <a:latin typeface="Times New Roman" panose="02020603050405020304" pitchFamily="18" charset="0"/>
                <a:cs typeface="Times New Roman" panose="02020603050405020304" pitchFamily="18" charset="0"/>
              </a:rPr>
              <a:t>Wang, D., Li, X.R. and Li, Y., 2013. China's “smart tourism destination” initiative: A taste of the service-dominant logic. Journal of Destination Marketing &amp; Management, 2(2), pp.59-61.</a:t>
            </a:r>
          </a:p>
          <a:p>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059528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275</TotalTime>
  <Words>2131</Words>
  <Application>Microsoft Office PowerPoint</Application>
  <PresentationFormat>Widescreen</PresentationFormat>
  <Paragraphs>99</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Aptos Display</vt:lpstr>
      <vt:lpstr>Arial</vt:lpstr>
      <vt:lpstr>Courier New</vt:lpstr>
      <vt:lpstr>Times New Roman</vt:lpstr>
      <vt:lpstr>Wingdings</vt:lpstr>
      <vt:lpstr>Office Theme</vt:lpstr>
      <vt:lpstr>Contemporary Themes in the Hotel and Hospitality Sector BMIH6001</vt:lpstr>
      <vt:lpstr>Introduction</vt:lpstr>
      <vt:lpstr>Literature Review</vt:lpstr>
      <vt:lpstr>Application to the hotel and hospitality sector</vt:lpstr>
      <vt:lpstr>Economic and Social factors</vt:lpstr>
      <vt:lpstr>Technological factors</vt:lpstr>
      <vt:lpstr>Legal and environmental factors</vt:lpstr>
      <vt:lpstr>Conclusion</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marius petraru</dc:creator>
  <cp:lastModifiedBy>Marius Aurelian Petraru</cp:lastModifiedBy>
  <cp:revision>6</cp:revision>
  <dcterms:created xsi:type="dcterms:W3CDTF">2024-11-11T01:10:27Z</dcterms:created>
  <dcterms:modified xsi:type="dcterms:W3CDTF">2024-11-11T20:44:55Z</dcterms:modified>
</cp:coreProperties>
</file>