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7" r:id="rId4"/>
  </p:sldMasterIdLst>
  <p:sldIdLst>
    <p:sldId id="256" r:id="rId5"/>
    <p:sldId id="258" r:id="rId6"/>
    <p:sldId id="257" r:id="rId7"/>
    <p:sldId id="259" r:id="rId8"/>
    <p:sldId id="260" r:id="rId9"/>
    <p:sldId id="261" r:id="rId10"/>
    <p:sldId id="262" r:id="rId11"/>
    <p:sldId id="270" r:id="rId12"/>
    <p:sldId id="268" r:id="rId13"/>
    <p:sldId id="269" r:id="rId14"/>
    <p:sldId id="264" r:id="rId15"/>
    <p:sldId id="271" r:id="rId16"/>
    <p:sldId id="266" r:id="rId17"/>
    <p:sldId id="267"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660"/>
  </p:normalViewPr>
  <p:slideViewPr>
    <p:cSldViewPr snapToGrid="0">
      <p:cViewPr varScale="1">
        <p:scale>
          <a:sx n="72" d="100"/>
          <a:sy n="72" d="100"/>
        </p:scale>
        <p:origin x="138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Louise" userId="aec1d72b-e49a-4fb2-afea-14fc569e5417" providerId="ADAL" clId="{1FEBDFE5-4876-4FE8-8610-D212D8291129}"/>
    <pc:docChg chg="custSel modSld">
      <pc:chgData name="Emma Louise" userId="aec1d72b-e49a-4fb2-afea-14fc569e5417" providerId="ADAL" clId="{1FEBDFE5-4876-4FE8-8610-D212D8291129}" dt="2021-05-23T07:40:25.419" v="13" actId="1076"/>
      <pc:docMkLst>
        <pc:docMk/>
      </pc:docMkLst>
      <pc:sldChg chg="modSp mod">
        <pc:chgData name="Emma Louise" userId="aec1d72b-e49a-4fb2-afea-14fc569e5417" providerId="ADAL" clId="{1FEBDFE5-4876-4FE8-8610-D212D8291129}" dt="2021-05-23T07:40:25.419" v="13" actId="1076"/>
        <pc:sldMkLst>
          <pc:docMk/>
          <pc:sldMk cId="1355745462" sldId="256"/>
        </pc:sldMkLst>
        <pc:spChg chg="mod">
          <ac:chgData name="Emma Louise" userId="aec1d72b-e49a-4fb2-afea-14fc569e5417" providerId="ADAL" clId="{1FEBDFE5-4876-4FE8-8610-D212D8291129}" dt="2021-05-23T07:40:25.419" v="13" actId="1076"/>
          <ac:spMkLst>
            <pc:docMk/>
            <pc:sldMk cId="1355745462" sldId="256"/>
            <ac:spMk id="3" creationId="{DCD0C79E-D649-4973-B479-73C1B0614851}"/>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B9A403-886E-4C0E-844D-A95DA76DD8C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A226DB2-8D82-4C71-A818-12F5C9C4B388}">
      <dgm:prSet custT="1"/>
      <dgm:spPr/>
      <dgm:t>
        <a:bodyPr/>
        <a:lstStyle/>
        <a:p>
          <a:r>
            <a:rPr lang="en-GB" sz="1050" dirty="0"/>
            <a:t>Forming: I felt I was being over polite to everyone, it felt pointless me being there as I wasn’t fully trained for 4 week’s and a lot of the procedures confused me</a:t>
          </a:r>
          <a:r>
            <a:rPr lang="en-GB" sz="900" dirty="0"/>
            <a:t>. </a:t>
          </a:r>
          <a:endParaRPr lang="en-US" sz="900" dirty="0"/>
        </a:p>
      </dgm:t>
    </dgm:pt>
    <dgm:pt modelId="{20D4D438-9A68-4746-A205-82CF83058111}" type="parTrans" cxnId="{FE40A895-489F-417F-906B-368634FB09AD}">
      <dgm:prSet/>
      <dgm:spPr/>
      <dgm:t>
        <a:bodyPr/>
        <a:lstStyle/>
        <a:p>
          <a:endParaRPr lang="en-US"/>
        </a:p>
      </dgm:t>
    </dgm:pt>
    <dgm:pt modelId="{B72C22D5-25E9-4225-8825-64169F567F36}" type="sibTrans" cxnId="{FE40A895-489F-417F-906B-368634FB09AD}">
      <dgm:prSet/>
      <dgm:spPr/>
      <dgm:t>
        <a:bodyPr/>
        <a:lstStyle/>
        <a:p>
          <a:endParaRPr lang="en-US"/>
        </a:p>
      </dgm:t>
    </dgm:pt>
    <dgm:pt modelId="{D1B7A86B-1A13-4D4A-B301-018202DA8B80}">
      <dgm:prSet custT="1"/>
      <dgm:spPr/>
      <dgm:t>
        <a:bodyPr/>
        <a:lstStyle/>
        <a:p>
          <a:r>
            <a:rPr lang="en-GB" sz="1050" dirty="0"/>
            <a:t>Storming: I felt it took me a while to find my feet in my workplace, I was frustrated at myself and others for not explained things/procedures clearly.  How ever I received coaching and I became clearer on my role.</a:t>
          </a:r>
          <a:endParaRPr lang="en-US" sz="1050" dirty="0"/>
        </a:p>
      </dgm:t>
    </dgm:pt>
    <dgm:pt modelId="{F3F7F094-A364-4E48-9143-F939A7B42090}" type="parTrans" cxnId="{02017E16-B117-4B36-87C0-47CB803F4CDF}">
      <dgm:prSet/>
      <dgm:spPr/>
      <dgm:t>
        <a:bodyPr/>
        <a:lstStyle/>
        <a:p>
          <a:endParaRPr lang="en-US"/>
        </a:p>
      </dgm:t>
    </dgm:pt>
    <dgm:pt modelId="{70EAF099-04A9-4EC3-A5A6-AD316E9E8580}" type="sibTrans" cxnId="{02017E16-B117-4B36-87C0-47CB803F4CDF}">
      <dgm:prSet/>
      <dgm:spPr/>
      <dgm:t>
        <a:bodyPr/>
        <a:lstStyle/>
        <a:p>
          <a:endParaRPr lang="en-US"/>
        </a:p>
      </dgm:t>
    </dgm:pt>
    <dgm:pt modelId="{4CC213F5-61EB-437C-B3BD-0D282DC0BBE9}">
      <dgm:prSet custT="1"/>
      <dgm:spPr/>
      <dgm:t>
        <a:bodyPr/>
        <a:lstStyle/>
        <a:p>
          <a:r>
            <a:rPr lang="en-GB" sz="1050" dirty="0"/>
            <a:t>Norming: I started receiving positive feedback from management and felt like I had a purpose/reason to be there. I was beginning to fell like part of the team</a:t>
          </a:r>
          <a:r>
            <a:rPr lang="en-GB" sz="900" dirty="0"/>
            <a:t>.</a:t>
          </a:r>
          <a:endParaRPr lang="en-US" sz="900" dirty="0"/>
        </a:p>
      </dgm:t>
    </dgm:pt>
    <dgm:pt modelId="{B861DAE6-8A68-46B0-B70F-74D8195BC4AE}" type="parTrans" cxnId="{ABB70063-74A9-41BF-BC47-D134855975A7}">
      <dgm:prSet/>
      <dgm:spPr/>
      <dgm:t>
        <a:bodyPr/>
        <a:lstStyle/>
        <a:p>
          <a:endParaRPr lang="en-US"/>
        </a:p>
      </dgm:t>
    </dgm:pt>
    <dgm:pt modelId="{6A887F89-5C5D-4794-A31D-62FCE914C857}" type="sibTrans" cxnId="{ABB70063-74A9-41BF-BC47-D134855975A7}">
      <dgm:prSet/>
      <dgm:spPr/>
      <dgm:t>
        <a:bodyPr/>
        <a:lstStyle/>
        <a:p>
          <a:endParaRPr lang="en-US"/>
        </a:p>
      </dgm:t>
    </dgm:pt>
    <dgm:pt modelId="{BFEC4B91-F61D-48F9-9F7D-F5CBC6E1713C}">
      <dgm:prSet/>
      <dgm:spPr/>
      <dgm:t>
        <a:bodyPr/>
        <a:lstStyle/>
        <a:p>
          <a:r>
            <a:rPr lang="en-GB" dirty="0"/>
            <a:t>Performing: With the positive feedback came confidence and I felt trusted by my colleagues to get the job done correctly. I was working effectively and getting good results. The good results came as we were working as a team and helping each other. </a:t>
          </a:r>
          <a:endParaRPr lang="en-US" dirty="0"/>
        </a:p>
      </dgm:t>
    </dgm:pt>
    <dgm:pt modelId="{A26B2D9E-7B46-4A14-90D9-04BFC5285725}" type="parTrans" cxnId="{D71A3BE1-B3EB-4001-BA03-9FA3EF720188}">
      <dgm:prSet/>
      <dgm:spPr/>
      <dgm:t>
        <a:bodyPr/>
        <a:lstStyle/>
        <a:p>
          <a:endParaRPr lang="en-US"/>
        </a:p>
      </dgm:t>
    </dgm:pt>
    <dgm:pt modelId="{F710F437-F452-4E15-BB9C-8012868997AA}" type="sibTrans" cxnId="{D71A3BE1-B3EB-4001-BA03-9FA3EF720188}">
      <dgm:prSet/>
      <dgm:spPr/>
      <dgm:t>
        <a:bodyPr/>
        <a:lstStyle/>
        <a:p>
          <a:endParaRPr lang="en-US"/>
        </a:p>
      </dgm:t>
    </dgm:pt>
    <dgm:pt modelId="{8C793B6C-BB2D-4A63-9933-7FB5B864DD98}">
      <dgm:prSet custT="1"/>
      <dgm:spPr/>
      <dgm:t>
        <a:bodyPr/>
        <a:lstStyle/>
        <a:p>
          <a:r>
            <a:rPr lang="en-GB" sz="1050" dirty="0"/>
            <a:t>Adjourning: When ever one of the team members goes on holiday/day off/maternity I miss them and the team feels incomplete. </a:t>
          </a:r>
          <a:endParaRPr lang="en-US" sz="1050" dirty="0"/>
        </a:p>
      </dgm:t>
    </dgm:pt>
    <dgm:pt modelId="{AE7AC793-7860-4621-8E20-E5F0AF1FC904}" type="parTrans" cxnId="{8C37E9C1-B5C9-479C-8A41-E0940F710ACF}">
      <dgm:prSet/>
      <dgm:spPr/>
      <dgm:t>
        <a:bodyPr/>
        <a:lstStyle/>
        <a:p>
          <a:endParaRPr lang="en-US"/>
        </a:p>
      </dgm:t>
    </dgm:pt>
    <dgm:pt modelId="{6F0D148D-D1AA-4C82-9751-2D6232DA2697}" type="sibTrans" cxnId="{8C37E9C1-B5C9-479C-8A41-E0940F710ACF}">
      <dgm:prSet/>
      <dgm:spPr/>
      <dgm:t>
        <a:bodyPr/>
        <a:lstStyle/>
        <a:p>
          <a:endParaRPr lang="en-US"/>
        </a:p>
      </dgm:t>
    </dgm:pt>
    <dgm:pt modelId="{8CF68204-359E-442E-87EA-34191B45999F}" type="pres">
      <dgm:prSet presAssocID="{04B9A403-886E-4C0E-844D-A95DA76DD8C8}" presName="diagram" presStyleCnt="0">
        <dgm:presLayoutVars>
          <dgm:dir/>
          <dgm:resizeHandles val="exact"/>
        </dgm:presLayoutVars>
      </dgm:prSet>
      <dgm:spPr/>
    </dgm:pt>
    <dgm:pt modelId="{AC283775-A03D-40BD-9871-671BDDC04C11}" type="pres">
      <dgm:prSet presAssocID="{BA226DB2-8D82-4C71-A818-12F5C9C4B388}" presName="node" presStyleLbl="node1" presStyleIdx="0" presStyleCnt="5">
        <dgm:presLayoutVars>
          <dgm:bulletEnabled val="1"/>
        </dgm:presLayoutVars>
      </dgm:prSet>
      <dgm:spPr/>
    </dgm:pt>
    <dgm:pt modelId="{572FD30D-FE18-40FF-B581-FFE01232296A}" type="pres">
      <dgm:prSet presAssocID="{B72C22D5-25E9-4225-8825-64169F567F36}" presName="sibTrans" presStyleCnt="0"/>
      <dgm:spPr/>
    </dgm:pt>
    <dgm:pt modelId="{931DABD9-C73F-40B8-ABA1-BA526F6D7D1A}" type="pres">
      <dgm:prSet presAssocID="{D1B7A86B-1A13-4D4A-B301-018202DA8B80}" presName="node" presStyleLbl="node1" presStyleIdx="1" presStyleCnt="5">
        <dgm:presLayoutVars>
          <dgm:bulletEnabled val="1"/>
        </dgm:presLayoutVars>
      </dgm:prSet>
      <dgm:spPr/>
    </dgm:pt>
    <dgm:pt modelId="{063BCFE0-131B-4813-B447-D923D59DF712}" type="pres">
      <dgm:prSet presAssocID="{70EAF099-04A9-4EC3-A5A6-AD316E9E8580}" presName="sibTrans" presStyleCnt="0"/>
      <dgm:spPr/>
    </dgm:pt>
    <dgm:pt modelId="{BB8C7316-7181-434B-B4F8-E7DAE73B65B4}" type="pres">
      <dgm:prSet presAssocID="{4CC213F5-61EB-437C-B3BD-0D282DC0BBE9}" presName="node" presStyleLbl="node1" presStyleIdx="2" presStyleCnt="5">
        <dgm:presLayoutVars>
          <dgm:bulletEnabled val="1"/>
        </dgm:presLayoutVars>
      </dgm:prSet>
      <dgm:spPr/>
    </dgm:pt>
    <dgm:pt modelId="{53B6BD8D-0648-42FF-B6CC-D89168F7DEBA}" type="pres">
      <dgm:prSet presAssocID="{6A887F89-5C5D-4794-A31D-62FCE914C857}" presName="sibTrans" presStyleCnt="0"/>
      <dgm:spPr/>
    </dgm:pt>
    <dgm:pt modelId="{135EDC20-7734-4A9A-AD72-65AC1CEECBD1}" type="pres">
      <dgm:prSet presAssocID="{BFEC4B91-F61D-48F9-9F7D-F5CBC6E1713C}" presName="node" presStyleLbl="node1" presStyleIdx="3" presStyleCnt="5">
        <dgm:presLayoutVars>
          <dgm:bulletEnabled val="1"/>
        </dgm:presLayoutVars>
      </dgm:prSet>
      <dgm:spPr/>
    </dgm:pt>
    <dgm:pt modelId="{D378C813-4186-48F5-BBF0-DF73DA971539}" type="pres">
      <dgm:prSet presAssocID="{F710F437-F452-4E15-BB9C-8012868997AA}" presName="sibTrans" presStyleCnt="0"/>
      <dgm:spPr/>
    </dgm:pt>
    <dgm:pt modelId="{8D55F77F-D361-41C0-821C-7EBFAA15378A}" type="pres">
      <dgm:prSet presAssocID="{8C793B6C-BB2D-4A63-9933-7FB5B864DD98}" presName="node" presStyleLbl="node1" presStyleIdx="4" presStyleCnt="5">
        <dgm:presLayoutVars>
          <dgm:bulletEnabled val="1"/>
        </dgm:presLayoutVars>
      </dgm:prSet>
      <dgm:spPr/>
    </dgm:pt>
  </dgm:ptLst>
  <dgm:cxnLst>
    <dgm:cxn modelId="{3B02B204-A501-49B8-B9D8-A00AA5D6BACB}" type="presOf" srcId="{4CC213F5-61EB-437C-B3BD-0D282DC0BBE9}" destId="{BB8C7316-7181-434B-B4F8-E7DAE73B65B4}" srcOrd="0" destOrd="0" presId="urn:microsoft.com/office/officeart/2005/8/layout/default"/>
    <dgm:cxn modelId="{02017E16-B117-4B36-87C0-47CB803F4CDF}" srcId="{04B9A403-886E-4C0E-844D-A95DA76DD8C8}" destId="{D1B7A86B-1A13-4D4A-B301-018202DA8B80}" srcOrd="1" destOrd="0" parTransId="{F3F7F094-A364-4E48-9143-F939A7B42090}" sibTransId="{70EAF099-04A9-4EC3-A5A6-AD316E9E8580}"/>
    <dgm:cxn modelId="{5FC9C829-18A4-4802-80AB-888B6D7F94F1}" type="presOf" srcId="{8C793B6C-BB2D-4A63-9933-7FB5B864DD98}" destId="{8D55F77F-D361-41C0-821C-7EBFAA15378A}" srcOrd="0" destOrd="0" presId="urn:microsoft.com/office/officeart/2005/8/layout/default"/>
    <dgm:cxn modelId="{E3A8232C-3B06-40CE-9F15-AC92D7665105}" type="presOf" srcId="{BA226DB2-8D82-4C71-A818-12F5C9C4B388}" destId="{AC283775-A03D-40BD-9871-671BDDC04C11}" srcOrd="0" destOrd="0" presId="urn:microsoft.com/office/officeart/2005/8/layout/default"/>
    <dgm:cxn modelId="{D1AB1635-9369-4511-9739-C6A4D5B43C13}" type="presOf" srcId="{D1B7A86B-1A13-4D4A-B301-018202DA8B80}" destId="{931DABD9-C73F-40B8-ABA1-BA526F6D7D1A}" srcOrd="0" destOrd="0" presId="urn:microsoft.com/office/officeart/2005/8/layout/default"/>
    <dgm:cxn modelId="{ABB70063-74A9-41BF-BC47-D134855975A7}" srcId="{04B9A403-886E-4C0E-844D-A95DA76DD8C8}" destId="{4CC213F5-61EB-437C-B3BD-0D282DC0BBE9}" srcOrd="2" destOrd="0" parTransId="{B861DAE6-8A68-46B0-B70F-74D8195BC4AE}" sibTransId="{6A887F89-5C5D-4794-A31D-62FCE914C857}"/>
    <dgm:cxn modelId="{FE40A895-489F-417F-906B-368634FB09AD}" srcId="{04B9A403-886E-4C0E-844D-A95DA76DD8C8}" destId="{BA226DB2-8D82-4C71-A818-12F5C9C4B388}" srcOrd="0" destOrd="0" parTransId="{20D4D438-9A68-4746-A205-82CF83058111}" sibTransId="{B72C22D5-25E9-4225-8825-64169F567F36}"/>
    <dgm:cxn modelId="{6990DDAE-4291-4BCF-B095-19D5C7804ADA}" type="presOf" srcId="{04B9A403-886E-4C0E-844D-A95DA76DD8C8}" destId="{8CF68204-359E-442E-87EA-34191B45999F}" srcOrd="0" destOrd="0" presId="urn:microsoft.com/office/officeart/2005/8/layout/default"/>
    <dgm:cxn modelId="{8C37E9C1-B5C9-479C-8A41-E0940F710ACF}" srcId="{04B9A403-886E-4C0E-844D-A95DA76DD8C8}" destId="{8C793B6C-BB2D-4A63-9933-7FB5B864DD98}" srcOrd="4" destOrd="0" parTransId="{AE7AC793-7860-4621-8E20-E5F0AF1FC904}" sibTransId="{6F0D148D-D1AA-4C82-9751-2D6232DA2697}"/>
    <dgm:cxn modelId="{D71A3BE1-B3EB-4001-BA03-9FA3EF720188}" srcId="{04B9A403-886E-4C0E-844D-A95DA76DD8C8}" destId="{BFEC4B91-F61D-48F9-9F7D-F5CBC6E1713C}" srcOrd="3" destOrd="0" parTransId="{A26B2D9E-7B46-4A14-90D9-04BFC5285725}" sibTransId="{F710F437-F452-4E15-BB9C-8012868997AA}"/>
    <dgm:cxn modelId="{8D5C10F9-6433-4166-B47A-B9DD0BFFCB90}" type="presOf" srcId="{BFEC4B91-F61D-48F9-9F7D-F5CBC6E1713C}" destId="{135EDC20-7734-4A9A-AD72-65AC1CEECBD1}" srcOrd="0" destOrd="0" presId="urn:microsoft.com/office/officeart/2005/8/layout/default"/>
    <dgm:cxn modelId="{E7D36C56-9136-460F-B540-294A41566E81}" type="presParOf" srcId="{8CF68204-359E-442E-87EA-34191B45999F}" destId="{AC283775-A03D-40BD-9871-671BDDC04C11}" srcOrd="0" destOrd="0" presId="urn:microsoft.com/office/officeart/2005/8/layout/default"/>
    <dgm:cxn modelId="{586165C3-7517-4DFA-AE41-4852F7EA36C6}" type="presParOf" srcId="{8CF68204-359E-442E-87EA-34191B45999F}" destId="{572FD30D-FE18-40FF-B581-FFE01232296A}" srcOrd="1" destOrd="0" presId="urn:microsoft.com/office/officeart/2005/8/layout/default"/>
    <dgm:cxn modelId="{599C12B1-1F0E-45A6-B2CB-CA97A2E5AF0C}" type="presParOf" srcId="{8CF68204-359E-442E-87EA-34191B45999F}" destId="{931DABD9-C73F-40B8-ABA1-BA526F6D7D1A}" srcOrd="2" destOrd="0" presId="urn:microsoft.com/office/officeart/2005/8/layout/default"/>
    <dgm:cxn modelId="{642D1719-1594-4E05-AA8C-C2E8B9B41CA3}" type="presParOf" srcId="{8CF68204-359E-442E-87EA-34191B45999F}" destId="{063BCFE0-131B-4813-B447-D923D59DF712}" srcOrd="3" destOrd="0" presId="urn:microsoft.com/office/officeart/2005/8/layout/default"/>
    <dgm:cxn modelId="{12E2E709-BDC7-4246-9639-9627B9269758}" type="presParOf" srcId="{8CF68204-359E-442E-87EA-34191B45999F}" destId="{BB8C7316-7181-434B-B4F8-E7DAE73B65B4}" srcOrd="4" destOrd="0" presId="urn:microsoft.com/office/officeart/2005/8/layout/default"/>
    <dgm:cxn modelId="{98E59CA7-505A-4631-856A-8C25D406BB80}" type="presParOf" srcId="{8CF68204-359E-442E-87EA-34191B45999F}" destId="{53B6BD8D-0648-42FF-B6CC-D89168F7DEBA}" srcOrd="5" destOrd="0" presId="urn:microsoft.com/office/officeart/2005/8/layout/default"/>
    <dgm:cxn modelId="{927C3920-9F9F-4A1D-9DBF-A41B78910D92}" type="presParOf" srcId="{8CF68204-359E-442E-87EA-34191B45999F}" destId="{135EDC20-7734-4A9A-AD72-65AC1CEECBD1}" srcOrd="6" destOrd="0" presId="urn:microsoft.com/office/officeart/2005/8/layout/default"/>
    <dgm:cxn modelId="{08AE1366-637A-4069-A495-E2E3BB85BA9F}" type="presParOf" srcId="{8CF68204-359E-442E-87EA-34191B45999F}" destId="{D378C813-4186-48F5-BBF0-DF73DA971539}" srcOrd="7" destOrd="0" presId="urn:microsoft.com/office/officeart/2005/8/layout/default"/>
    <dgm:cxn modelId="{090803C6-A93A-4C9E-8ACE-B38F1C40A279}" type="presParOf" srcId="{8CF68204-359E-442E-87EA-34191B45999F}" destId="{8D55F77F-D361-41C0-821C-7EBFAA15378A}"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283775-A03D-40BD-9871-671BDDC04C11}">
      <dsp:nvSpPr>
        <dsp:cNvPr id="0" name=""/>
        <dsp:cNvSpPr/>
      </dsp:nvSpPr>
      <dsp:spPr>
        <a:xfrm>
          <a:off x="718839" y="716"/>
          <a:ext cx="2051037" cy="1230622"/>
        </a:xfrm>
        <a:prstGeom prst="rect">
          <a:avLst/>
        </a:prstGeom>
        <a:solidFill>
          <a:schemeClr val="accent1">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n-GB" sz="1050" kern="1200" dirty="0"/>
            <a:t>Forming: I felt I was being over polite to everyone, it felt pointless me being there as I wasn’t fully trained for 4 week’s and a lot of the procedures confused me</a:t>
          </a:r>
          <a:r>
            <a:rPr lang="en-GB" sz="900" kern="1200" dirty="0"/>
            <a:t>. </a:t>
          </a:r>
          <a:endParaRPr lang="en-US" sz="900" kern="1200" dirty="0"/>
        </a:p>
      </dsp:txBody>
      <dsp:txXfrm>
        <a:off x="718839" y="716"/>
        <a:ext cx="2051037" cy="1230622"/>
      </dsp:txXfrm>
    </dsp:sp>
    <dsp:sp modelId="{931DABD9-C73F-40B8-ABA1-BA526F6D7D1A}">
      <dsp:nvSpPr>
        <dsp:cNvPr id="0" name=""/>
        <dsp:cNvSpPr/>
      </dsp:nvSpPr>
      <dsp:spPr>
        <a:xfrm>
          <a:off x="2974980" y="716"/>
          <a:ext cx="2051037" cy="1230622"/>
        </a:xfrm>
        <a:prstGeom prst="rect">
          <a:avLst/>
        </a:prstGeom>
        <a:solidFill>
          <a:schemeClr val="accent1">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n-GB" sz="1050" kern="1200" dirty="0"/>
            <a:t>Storming: I felt it took me a while to find my feet in my workplace, I was frustrated at myself and others for not explained things/procedures clearly.  How ever I received coaching and I became clearer on my role.</a:t>
          </a:r>
          <a:endParaRPr lang="en-US" sz="1050" kern="1200" dirty="0"/>
        </a:p>
      </dsp:txBody>
      <dsp:txXfrm>
        <a:off x="2974980" y="716"/>
        <a:ext cx="2051037" cy="1230622"/>
      </dsp:txXfrm>
    </dsp:sp>
    <dsp:sp modelId="{BB8C7316-7181-434B-B4F8-E7DAE73B65B4}">
      <dsp:nvSpPr>
        <dsp:cNvPr id="0" name=""/>
        <dsp:cNvSpPr/>
      </dsp:nvSpPr>
      <dsp:spPr>
        <a:xfrm>
          <a:off x="5231121" y="716"/>
          <a:ext cx="2051037" cy="1230622"/>
        </a:xfrm>
        <a:prstGeom prst="rect">
          <a:avLst/>
        </a:prstGeom>
        <a:solidFill>
          <a:schemeClr val="accent1">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n-GB" sz="1050" kern="1200" dirty="0"/>
            <a:t>Norming: I started receiving positive feedback from management and felt like I had a purpose/reason to be there. I was beginning to fell like part of the team</a:t>
          </a:r>
          <a:r>
            <a:rPr lang="en-GB" sz="900" kern="1200" dirty="0"/>
            <a:t>.</a:t>
          </a:r>
          <a:endParaRPr lang="en-US" sz="900" kern="1200" dirty="0"/>
        </a:p>
      </dsp:txBody>
      <dsp:txXfrm>
        <a:off x="5231121" y="716"/>
        <a:ext cx="2051037" cy="1230622"/>
      </dsp:txXfrm>
    </dsp:sp>
    <dsp:sp modelId="{135EDC20-7734-4A9A-AD72-65AC1CEECBD1}">
      <dsp:nvSpPr>
        <dsp:cNvPr id="0" name=""/>
        <dsp:cNvSpPr/>
      </dsp:nvSpPr>
      <dsp:spPr>
        <a:xfrm>
          <a:off x="1846910" y="1436442"/>
          <a:ext cx="2051037" cy="1230622"/>
        </a:xfrm>
        <a:prstGeom prst="rect">
          <a:avLst/>
        </a:prstGeom>
        <a:solidFill>
          <a:schemeClr val="accent1">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dirty="0"/>
            <a:t>Performing: With the positive feedback came confidence and I felt trusted by my colleagues to get the job done correctly. I was working effectively and getting good results. The good results came as we were working as a team and helping each other. </a:t>
          </a:r>
          <a:endParaRPr lang="en-US" sz="900" kern="1200" dirty="0"/>
        </a:p>
      </dsp:txBody>
      <dsp:txXfrm>
        <a:off x="1846910" y="1436442"/>
        <a:ext cx="2051037" cy="1230622"/>
      </dsp:txXfrm>
    </dsp:sp>
    <dsp:sp modelId="{8D55F77F-D361-41C0-821C-7EBFAA15378A}">
      <dsp:nvSpPr>
        <dsp:cNvPr id="0" name=""/>
        <dsp:cNvSpPr/>
      </dsp:nvSpPr>
      <dsp:spPr>
        <a:xfrm>
          <a:off x="4103051" y="1436442"/>
          <a:ext cx="2051037" cy="1230622"/>
        </a:xfrm>
        <a:prstGeom prst="rect">
          <a:avLst/>
        </a:prstGeom>
        <a:solidFill>
          <a:schemeClr val="accent1">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n-GB" sz="1050" kern="1200" dirty="0"/>
            <a:t>Adjourning: When ever one of the team members goes on holiday/day off/maternity I miss them and the team feels incomplete. </a:t>
          </a:r>
          <a:endParaRPr lang="en-US" sz="1050" kern="1200" dirty="0"/>
        </a:p>
      </dsp:txBody>
      <dsp:txXfrm>
        <a:off x="4103051" y="1436442"/>
        <a:ext cx="2051037" cy="123062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966728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2482739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2210817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1511298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3974581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3232082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1238094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2311663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6" name="Footer Placeholder 5"/>
          <p:cNvSpPr>
            <a:spLocks noGrp="1"/>
          </p:cNvSpPr>
          <p:nvPr>
            <p:ph type="ftr" sz="quarter" idx="11"/>
          </p:nvPr>
        </p:nvSpPr>
        <p:spPr>
          <a:xfrm>
            <a:off x="533400" y="6172200"/>
            <a:ext cx="5811724" cy="365125"/>
          </a:xfrm>
        </p:spPr>
        <p:txBody>
          <a:bodyPr/>
          <a:lstStyle/>
          <a:p>
            <a:endParaRPr lang="en-US" dirty="0"/>
          </a:p>
        </p:txBody>
      </p:sp>
      <p:sp>
        <p:nvSpPr>
          <p:cNvPr id="7" name="Slide Number Placeholder 6"/>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975696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2853510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3404968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B1F048B-21E3-439C-9219-547D1F4EB4BB}" type="slidenum">
              <a:rPr lang="en-GB" smtClean="0"/>
              <a:t>‹#›</a:t>
            </a:fld>
            <a:endParaRPr lang="en-GB" dirty="0"/>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30417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2009719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B1F048B-21E3-439C-9219-547D1F4EB4BB}" type="slidenum">
              <a:rPr lang="en-GB" smtClean="0"/>
              <a:t>‹#›</a:t>
            </a:fld>
            <a:endParaRPr lang="en-GB" dirty="0"/>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054338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1343429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263846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040517-8BB7-4B37-B103-E290DBD54B2C}" type="datetimeFigureOut">
              <a:rPr lang="en-GB" smtClean="0"/>
              <a:t>23/05/2021</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B1F048B-21E3-439C-9219-547D1F4EB4BB}" type="slidenum">
              <a:rPr lang="en-GB" smtClean="0"/>
              <a:t>‹#›</a:t>
            </a:fld>
            <a:endParaRPr lang="en-GB" dirty="0"/>
          </a:p>
        </p:txBody>
      </p:sp>
    </p:spTree>
    <p:extLst>
      <p:ext uri="{BB962C8B-B14F-4D97-AF65-F5344CB8AC3E}">
        <p14:creationId xmlns:p14="http://schemas.microsoft.com/office/powerpoint/2010/main" val="1604209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8A040517-8BB7-4B37-B103-E290DBD54B2C}" type="datetimeFigureOut">
              <a:rPr lang="en-GB" smtClean="0"/>
              <a:t>23/05/2021</a:t>
            </a:fld>
            <a:endParaRPr lang="en-GB" dirty="0"/>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CB1F048B-21E3-439C-9219-547D1F4EB4BB}" type="slidenum">
              <a:rPr lang="en-GB" smtClean="0"/>
              <a:t>‹#›</a:t>
            </a:fld>
            <a:endParaRPr lang="en-GB" dirty="0"/>
          </a:p>
        </p:txBody>
      </p:sp>
    </p:spTree>
    <p:extLst>
      <p:ext uri="{BB962C8B-B14F-4D97-AF65-F5344CB8AC3E}">
        <p14:creationId xmlns:p14="http://schemas.microsoft.com/office/powerpoint/2010/main" val="2818515388"/>
      </p:ext>
    </p:extLst>
  </p:cSld>
  <p:clrMap bg1="dk1" tx1="lt1" bg2="dk2" tx2="lt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 id="2147483741" r:id="rId14"/>
    <p:sldLayoutId id="2147483742" r:id="rId15"/>
    <p:sldLayoutId id="2147483743" r:id="rId16"/>
    <p:sldLayoutId id="2147483744"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s://www.mindtools.com/pages/article/improving-group-dynamics.htm" TargetMode="External"/><Relationship Id="rId2" Type="http://schemas.openxmlformats.org/officeDocument/2006/relationships/hyperlink" Target="https://www.google.co.uk/url?sa=i&amp;url=https%3A%2F%2Ftomorrowsleadership.nl%2Fhow-to-overcome-the-5-dysfunctions-of-virtual-teams%2F&amp;psig=AOvVaw0BHyg_wfG9Nrwm1achQE9O&amp;ust=1621360763420000&amp;source=images&amp;cd=vfe&amp;ved=0CAIQjRxqFwoTCJDuydWl0fACFQAAAAAdAAAAABAE" TargetMode="External"/><Relationship Id="rId1" Type="http://schemas.openxmlformats.org/officeDocument/2006/relationships/slideLayout" Target="../slideLayouts/slideLayout7.xml"/><Relationship Id="rId6" Type="http://schemas.openxmlformats.org/officeDocument/2006/relationships/hyperlink" Target="https://web.mit.edu/curhan/www/docs/Articles/15341_Readings/Group_Dynamics/Tuckman_1965_Developmental_sequence_in_small_groups.pdf" TargetMode="External"/><Relationship Id="rId5" Type="http://schemas.openxmlformats.org/officeDocument/2006/relationships/hyperlink" Target="https://webspace.science.uu.nl/~daeme101/Stages%20of%20Small-Group%20Development%20Revisted.pdf" TargetMode="External"/><Relationship Id="rId4" Type="http://schemas.openxmlformats.org/officeDocument/2006/relationships/hyperlink" Target="http://somanagement.blogspot.com/2014/01/group-formation-tuckmans-model.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E134C76-7FB4-4BB7-9322-DD8A4B179A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dirty="0"/>
          </a:p>
        </p:txBody>
      </p:sp>
      <p:sp useBgFill="1">
        <p:nvSpPr>
          <p:cNvPr id="10" name="Snip Single Corner Rectangle 17">
            <a:extLst>
              <a:ext uri="{FF2B5EF4-FFF2-40B4-BE49-F238E27FC236}">
                <a16:creationId xmlns:a16="http://schemas.microsoft.com/office/drawing/2014/main" id="{C0C57804-4F33-4D85-AA3E-DA0F214BBD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9141618" cy="6857999"/>
          </a:xfrm>
          <a:prstGeom prst="snip1Rect">
            <a:avLst>
              <a:gd name="adj" fmla="val 50000"/>
            </a:avLst>
          </a:prstGeom>
          <a:ln>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9FE8517A-4F30-47AB-8FAC-9CFE9B01204E}"/>
              </a:ext>
            </a:extLst>
          </p:cNvPr>
          <p:cNvSpPr>
            <a:spLocks noGrp="1"/>
          </p:cNvSpPr>
          <p:nvPr>
            <p:ph type="ctrTitle"/>
          </p:nvPr>
        </p:nvSpPr>
        <p:spPr>
          <a:xfrm>
            <a:off x="513159" y="685799"/>
            <a:ext cx="7259241" cy="3673474"/>
          </a:xfrm>
        </p:spPr>
        <p:txBody>
          <a:bodyPr>
            <a:normAutofit/>
          </a:bodyPr>
          <a:lstStyle/>
          <a:p>
            <a:r>
              <a:rPr lang="en-GB" sz="5200" dirty="0">
                <a:solidFill>
                  <a:schemeClr val="tx2"/>
                </a:solidFill>
                <a:effectLst>
                  <a:outerShdw blurRad="38100" dist="38100" dir="2700000" algn="tl">
                    <a:srgbClr val="000000">
                      <a:alpha val="43137"/>
                    </a:srgbClr>
                  </a:outerShdw>
                </a:effectLst>
              </a:rPr>
              <a:t>Effective Team Working </a:t>
            </a:r>
          </a:p>
        </p:txBody>
      </p:sp>
      <p:sp>
        <p:nvSpPr>
          <p:cNvPr id="3" name="Subtitle 2">
            <a:extLst>
              <a:ext uri="{FF2B5EF4-FFF2-40B4-BE49-F238E27FC236}">
                <a16:creationId xmlns:a16="http://schemas.microsoft.com/office/drawing/2014/main" id="{DCD0C79E-D649-4973-B479-73C1B0614851}"/>
              </a:ext>
            </a:extLst>
          </p:cNvPr>
          <p:cNvSpPr>
            <a:spLocks noGrp="1"/>
          </p:cNvSpPr>
          <p:nvPr>
            <p:ph type="subTitle" idx="1"/>
          </p:nvPr>
        </p:nvSpPr>
        <p:spPr>
          <a:xfrm>
            <a:off x="575550" y="4359273"/>
            <a:ext cx="5254306" cy="2110411"/>
          </a:xfrm>
        </p:spPr>
        <p:txBody>
          <a:bodyPr>
            <a:normAutofit fontScale="55000" lnSpcReduction="20000"/>
          </a:bodyPr>
          <a:lstStyle/>
          <a:p>
            <a:pPr>
              <a:lnSpc>
                <a:spcPct val="90000"/>
              </a:lnSpc>
            </a:pPr>
            <a:r>
              <a:rPr lang="en-GB" sz="4400" dirty="0">
                <a:solidFill>
                  <a:schemeClr val="tx1">
                    <a:alpha val="80000"/>
                  </a:schemeClr>
                </a:solidFill>
                <a:latin typeface="Arial" panose="020B0604020202020204" pitchFamily="34" charset="0"/>
                <a:cs typeface="Arial" panose="020B0604020202020204" pitchFamily="34" charset="0"/>
              </a:rPr>
              <a:t>Presentation </a:t>
            </a:r>
          </a:p>
          <a:p>
            <a:pPr>
              <a:lnSpc>
                <a:spcPct val="90000"/>
              </a:lnSpc>
            </a:pPr>
            <a:r>
              <a:rPr lang="en-GB" sz="4400" dirty="0">
                <a:solidFill>
                  <a:schemeClr val="tx1">
                    <a:alpha val="80000"/>
                  </a:schemeClr>
                </a:solidFill>
                <a:latin typeface="Arial" panose="020B0604020202020204" pitchFamily="34" charset="0"/>
                <a:cs typeface="Arial" panose="020B0604020202020204" pitchFamily="34" charset="0"/>
              </a:rPr>
              <a:t>by</a:t>
            </a:r>
          </a:p>
          <a:p>
            <a:pPr>
              <a:lnSpc>
                <a:spcPct val="90000"/>
              </a:lnSpc>
            </a:pPr>
            <a:r>
              <a:rPr lang="en-GB" sz="4400" dirty="0">
                <a:solidFill>
                  <a:schemeClr val="tx1">
                    <a:alpha val="80000"/>
                  </a:schemeClr>
                </a:solidFill>
                <a:latin typeface="Arial" panose="020B0604020202020204" pitchFamily="34" charset="0"/>
                <a:cs typeface="Arial" panose="020B0604020202020204" pitchFamily="34" charset="0"/>
              </a:rPr>
              <a:t>Emma Stevens</a:t>
            </a:r>
          </a:p>
          <a:p>
            <a:pPr>
              <a:lnSpc>
                <a:spcPct val="90000"/>
              </a:lnSpc>
            </a:pPr>
            <a:r>
              <a:rPr lang="en-GB" sz="4400" dirty="0">
                <a:solidFill>
                  <a:schemeClr val="tx1">
                    <a:alpha val="80000"/>
                  </a:schemeClr>
                </a:solidFill>
                <a:latin typeface="Arial" panose="020B0604020202020204" pitchFamily="34" charset="0"/>
                <a:cs typeface="Arial" panose="020B0604020202020204" pitchFamily="34" charset="0"/>
              </a:rPr>
              <a:t>BMSK4002</a:t>
            </a:r>
          </a:p>
          <a:p>
            <a:pPr>
              <a:lnSpc>
                <a:spcPct val="90000"/>
              </a:lnSpc>
            </a:pPr>
            <a:r>
              <a:rPr lang="en-GB" sz="4400" dirty="0">
                <a:solidFill>
                  <a:schemeClr val="tx1">
                    <a:alpha val="80000"/>
                  </a:schemeClr>
                </a:solidFill>
                <a:latin typeface="Arial" panose="020B0604020202020204" pitchFamily="34" charset="0"/>
                <a:cs typeface="Arial" panose="020B0604020202020204" pitchFamily="34" charset="0"/>
              </a:rPr>
              <a:t>2025270</a:t>
            </a:r>
          </a:p>
          <a:p>
            <a:pPr>
              <a:lnSpc>
                <a:spcPct val="90000"/>
              </a:lnSpc>
            </a:pPr>
            <a:endParaRPr lang="en-GB" sz="1700" dirty="0">
              <a:solidFill>
                <a:schemeClr val="tx1">
                  <a:alpha val="80000"/>
                </a:schemeClr>
              </a:solidFill>
              <a:latin typeface="Arial" panose="020B0604020202020204" pitchFamily="34" charset="0"/>
              <a:cs typeface="Arial" panose="020B0604020202020204" pitchFamily="34" charset="0"/>
            </a:endParaRPr>
          </a:p>
          <a:p>
            <a:pPr>
              <a:lnSpc>
                <a:spcPct val="90000"/>
              </a:lnSpc>
            </a:pPr>
            <a:endParaRPr lang="en-GB" sz="1700" dirty="0">
              <a:solidFill>
                <a:schemeClr val="tx1">
                  <a:alpha val="8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574546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ABA84-22AD-4B9E-BD0D-C7B44F9A00B3}"/>
              </a:ext>
            </a:extLst>
          </p:cNvPr>
          <p:cNvSpPr>
            <a:spLocks noGrp="1"/>
          </p:cNvSpPr>
          <p:nvPr>
            <p:ph type="title"/>
          </p:nvPr>
        </p:nvSpPr>
        <p:spPr>
          <a:xfrm>
            <a:off x="393192" y="119190"/>
            <a:ext cx="8229600" cy="603186"/>
          </a:xfrm>
        </p:spPr>
        <p:txBody>
          <a:bodyPr>
            <a:normAutofit/>
          </a:bodyPr>
          <a:lstStyle/>
          <a:p>
            <a:r>
              <a:rPr lang="en-GB" dirty="0"/>
              <a:t>Presentation Plan</a:t>
            </a:r>
          </a:p>
        </p:txBody>
      </p:sp>
      <p:graphicFrame>
        <p:nvGraphicFramePr>
          <p:cNvPr id="5" name="Content Placeholder 4">
            <a:extLst>
              <a:ext uri="{FF2B5EF4-FFF2-40B4-BE49-F238E27FC236}">
                <a16:creationId xmlns:a16="http://schemas.microsoft.com/office/drawing/2014/main" id="{F5AAFF6D-1F33-4223-99E0-B4DF19FFB36D}"/>
              </a:ext>
            </a:extLst>
          </p:cNvPr>
          <p:cNvGraphicFramePr>
            <a:graphicFrameLocks noGrp="1"/>
          </p:cNvGraphicFramePr>
          <p:nvPr>
            <p:ph idx="1"/>
            <p:extLst>
              <p:ext uri="{D42A27DB-BD31-4B8C-83A1-F6EECF244321}">
                <p14:modId xmlns:p14="http://schemas.microsoft.com/office/powerpoint/2010/main" val="417545858"/>
              </p:ext>
            </p:extLst>
          </p:nvPr>
        </p:nvGraphicFramePr>
        <p:xfrm>
          <a:off x="457200" y="859536"/>
          <a:ext cx="8229599" cy="4852069"/>
        </p:xfrm>
        <a:graphic>
          <a:graphicData uri="http://schemas.openxmlformats.org/drawingml/2006/table">
            <a:tbl>
              <a:tblPr>
                <a:tableStyleId>{69CF1AB2-1976-4502-BF36-3FF5EA218861}</a:tableStyleId>
              </a:tblPr>
              <a:tblGrid>
                <a:gridCol w="768096">
                  <a:extLst>
                    <a:ext uri="{9D8B030D-6E8A-4147-A177-3AD203B41FA5}">
                      <a16:colId xmlns:a16="http://schemas.microsoft.com/office/drawing/2014/main" val="1169199660"/>
                    </a:ext>
                  </a:extLst>
                </a:gridCol>
                <a:gridCol w="7461503">
                  <a:extLst>
                    <a:ext uri="{9D8B030D-6E8A-4147-A177-3AD203B41FA5}">
                      <a16:colId xmlns:a16="http://schemas.microsoft.com/office/drawing/2014/main" val="245168852"/>
                    </a:ext>
                  </a:extLst>
                </a:gridCol>
              </a:tblGrid>
              <a:tr h="384333">
                <a:tc>
                  <a:txBody>
                    <a:bodyPr/>
                    <a:lstStyle/>
                    <a:p>
                      <a:pPr algn="ctr" rtl="0" fontAlgn="base">
                        <a:spcBef>
                          <a:spcPts val="0"/>
                        </a:spcBef>
                        <a:spcAft>
                          <a:spcPts val="0"/>
                        </a:spcAft>
                      </a:pPr>
                      <a:r>
                        <a:rPr lang="en-GB" sz="800" u="none" strike="noStrike" dirty="0">
                          <a:effectLst/>
                        </a:rPr>
                        <a:t> </a:t>
                      </a:r>
                      <a:endParaRPr lang="en-GB" sz="1100" u="none" strike="noStrike" dirty="0">
                        <a:effectLst/>
                      </a:endParaRPr>
                    </a:p>
                    <a:p>
                      <a:pPr algn="ctr" rtl="0" fontAlgn="base">
                        <a:spcBef>
                          <a:spcPts val="0"/>
                        </a:spcBef>
                        <a:spcAft>
                          <a:spcPts val="0"/>
                        </a:spcAft>
                      </a:pPr>
                      <a:r>
                        <a:rPr lang="en-GB" sz="2000" u="none" strike="noStrike" dirty="0">
                          <a:effectLst/>
                        </a:rPr>
                        <a:t>Slide</a:t>
                      </a:r>
                      <a:r>
                        <a:rPr lang="en-GB" sz="800" u="none" strike="noStrike" dirty="0">
                          <a:effectLst/>
                        </a:rPr>
                        <a:t> </a:t>
                      </a:r>
                      <a:endParaRPr lang="en-GB" sz="1100" b="0" i="0" u="none" strike="noStrike" dirty="0">
                        <a:effectLst/>
                        <a:latin typeface="Arial" panose="020B0604020202020204" pitchFamily="34" charset="0"/>
                      </a:endParaRPr>
                    </a:p>
                  </a:txBody>
                  <a:tcPr marL="54143" marR="54143" marT="27072" marB="27072" anchor="ctr"/>
                </a:tc>
                <a:tc>
                  <a:txBody>
                    <a:bodyPr/>
                    <a:lstStyle/>
                    <a:p>
                      <a:pPr algn="ctr" rtl="0" fontAlgn="base">
                        <a:spcBef>
                          <a:spcPts val="0"/>
                        </a:spcBef>
                        <a:spcAft>
                          <a:spcPts val="0"/>
                        </a:spcAft>
                      </a:pPr>
                      <a:r>
                        <a:rPr lang="en-GB" sz="2000" u="none" strike="noStrike" dirty="0">
                          <a:effectLst/>
                        </a:rPr>
                        <a:t>Content </a:t>
                      </a:r>
                      <a:endParaRPr lang="en-GB" sz="2000" b="0" i="0" u="none" strike="noStrike" dirty="0">
                        <a:effectLst/>
                        <a:latin typeface="+mj-lt"/>
                      </a:endParaRPr>
                    </a:p>
                  </a:txBody>
                  <a:tcPr marL="54143" marR="54143" marT="27072" marB="27072" anchor="ctr"/>
                </a:tc>
                <a:extLst>
                  <a:ext uri="{0D108BD9-81ED-4DB2-BD59-A6C34878D82A}">
                    <a16:rowId xmlns:a16="http://schemas.microsoft.com/office/drawing/2014/main" val="736777446"/>
                  </a:ext>
                </a:extLst>
              </a:tr>
              <a:tr h="319829">
                <a:tc>
                  <a:txBody>
                    <a:bodyPr/>
                    <a:lstStyle/>
                    <a:p>
                      <a:pPr algn="ctr" rtl="0" fontAlgn="base">
                        <a:spcBef>
                          <a:spcPts val="0"/>
                        </a:spcBef>
                        <a:spcAft>
                          <a:spcPts val="0"/>
                        </a:spcAft>
                      </a:pPr>
                      <a:r>
                        <a:rPr lang="en-GB" sz="1200" u="none" strike="noStrike" dirty="0">
                          <a:effectLst/>
                        </a:rPr>
                        <a:t>1 </a:t>
                      </a:r>
                      <a:endParaRPr lang="en-GB" sz="1200" b="0" i="0" u="none" strike="noStrike" dirty="0">
                        <a:effectLst/>
                        <a:latin typeface="Arial" panose="020B0604020202020204" pitchFamily="34" charset="0"/>
                        <a:cs typeface="Arial" panose="020B0604020202020204" pitchFamily="34" charset="0"/>
                      </a:endParaRPr>
                    </a:p>
                  </a:txBody>
                  <a:tcPr marL="54143" marR="54143" marT="27072" marB="27072"/>
                </a:tc>
                <a:tc>
                  <a:txBody>
                    <a:bodyPr/>
                    <a:lstStyle/>
                    <a:p>
                      <a:pPr algn="l" rtl="0" fontAlgn="base">
                        <a:spcBef>
                          <a:spcPts val="0"/>
                        </a:spcBef>
                        <a:spcAft>
                          <a:spcPts val="0"/>
                        </a:spcAft>
                      </a:pPr>
                      <a:r>
                        <a:rPr lang="en-GB" sz="1200" u="none" strike="noStrike" dirty="0">
                          <a:effectLst/>
                        </a:rPr>
                        <a:t>Presentation Title </a:t>
                      </a:r>
                      <a:endParaRPr lang="en-GB" sz="1200" u="none" strike="noStrike" dirty="0">
                        <a:effectLst/>
                        <a:latin typeface="Arial" panose="020B0604020202020204" pitchFamily="34" charset="0"/>
                        <a:cs typeface="Arial" panose="020B0604020202020204" pitchFamily="34" charset="0"/>
                      </a:endParaRPr>
                    </a:p>
                  </a:txBody>
                  <a:tcPr marL="54143" marR="54143" marT="27072" marB="27072"/>
                </a:tc>
                <a:extLst>
                  <a:ext uri="{0D108BD9-81ED-4DB2-BD59-A6C34878D82A}">
                    <a16:rowId xmlns:a16="http://schemas.microsoft.com/office/drawing/2014/main" val="97024458"/>
                  </a:ext>
                </a:extLst>
              </a:tr>
              <a:tr h="234832">
                <a:tc>
                  <a:txBody>
                    <a:bodyPr/>
                    <a:lstStyle/>
                    <a:p>
                      <a:pPr algn="ctr" rtl="0" fontAlgn="base">
                        <a:spcBef>
                          <a:spcPts val="0"/>
                        </a:spcBef>
                        <a:spcAft>
                          <a:spcPts val="0"/>
                        </a:spcAft>
                      </a:pPr>
                      <a:r>
                        <a:rPr lang="en-GB" sz="1200" u="none" strike="noStrike" dirty="0">
                          <a:effectLst/>
                        </a:rPr>
                        <a:t>2 </a:t>
                      </a:r>
                      <a:endParaRPr lang="en-GB" sz="1200" b="0" i="0" u="none" strike="noStrike" dirty="0">
                        <a:effectLst/>
                        <a:latin typeface="Arial" panose="020B0604020202020204" pitchFamily="34" charset="0"/>
                        <a:cs typeface="Arial" panose="020B0604020202020204" pitchFamily="34" charset="0"/>
                      </a:endParaRPr>
                    </a:p>
                  </a:txBody>
                  <a:tcPr marL="54143" marR="54143" marT="27072" marB="27072"/>
                </a:tc>
                <a:tc>
                  <a:txBody>
                    <a:bodyPr/>
                    <a:lstStyle/>
                    <a:p>
                      <a:pPr algn="l" rtl="0" fontAlgn="base">
                        <a:spcBef>
                          <a:spcPts val="0"/>
                        </a:spcBef>
                        <a:spcAft>
                          <a:spcPts val="0"/>
                        </a:spcAft>
                      </a:pPr>
                      <a:r>
                        <a:rPr lang="en-GB" sz="1200" u="none" strike="noStrike" dirty="0">
                          <a:effectLst/>
                        </a:rPr>
                        <a:t>Introduction </a:t>
                      </a:r>
                      <a:endParaRPr lang="en-GB" sz="1200" u="none" strike="noStrike" dirty="0">
                        <a:effectLst/>
                        <a:latin typeface="Arial" panose="020B0604020202020204" pitchFamily="34" charset="0"/>
                        <a:cs typeface="Arial" panose="020B0604020202020204" pitchFamily="34" charset="0"/>
                      </a:endParaRPr>
                    </a:p>
                  </a:txBody>
                  <a:tcPr marL="54143" marR="54143" marT="27072" marB="27072"/>
                </a:tc>
                <a:extLst>
                  <a:ext uri="{0D108BD9-81ED-4DB2-BD59-A6C34878D82A}">
                    <a16:rowId xmlns:a16="http://schemas.microsoft.com/office/drawing/2014/main" val="782497148"/>
                  </a:ext>
                </a:extLst>
              </a:tr>
              <a:tr h="162776">
                <a:tc>
                  <a:txBody>
                    <a:bodyPr/>
                    <a:lstStyle/>
                    <a:p>
                      <a:pPr algn="ctr" rtl="0" fontAlgn="base">
                        <a:spcBef>
                          <a:spcPts val="0"/>
                        </a:spcBef>
                        <a:spcAft>
                          <a:spcPts val="0"/>
                        </a:spcAft>
                      </a:pPr>
                      <a:r>
                        <a:rPr lang="en-GB" sz="1200" u="none" strike="noStrike" dirty="0">
                          <a:effectLst/>
                        </a:rPr>
                        <a:t>3 </a:t>
                      </a:r>
                      <a:endParaRPr lang="en-GB" sz="1200" b="0" i="0" u="none" strike="noStrike" dirty="0">
                        <a:effectLst/>
                        <a:latin typeface="Arial" panose="020B0604020202020204" pitchFamily="34" charset="0"/>
                        <a:cs typeface="Arial" panose="020B0604020202020204" pitchFamily="34" charset="0"/>
                      </a:endParaRPr>
                    </a:p>
                  </a:txBody>
                  <a:tcPr marL="54143" marR="54143" marT="27072" marB="27072"/>
                </a:tc>
                <a:tc>
                  <a:txBody>
                    <a:bodyPr/>
                    <a:lstStyle/>
                    <a:p>
                      <a:pPr algn="l" rtl="0" fontAlgn="base">
                        <a:spcBef>
                          <a:spcPts val="0"/>
                        </a:spcBef>
                        <a:spcAft>
                          <a:spcPts val="0"/>
                        </a:spcAft>
                      </a:pPr>
                      <a:r>
                        <a:rPr lang="en-GB" sz="1200" u="none" strike="noStrike" dirty="0">
                          <a:effectLst/>
                        </a:rPr>
                        <a:t> </a:t>
                      </a:r>
                    </a:p>
                    <a:p>
                      <a:pPr algn="l" rtl="0" fontAlgn="base">
                        <a:spcBef>
                          <a:spcPts val="0"/>
                        </a:spcBef>
                        <a:spcAft>
                          <a:spcPts val="0"/>
                        </a:spcAft>
                      </a:pPr>
                      <a:r>
                        <a:rPr lang="en-GB" sz="1200" u="none" strike="noStrike" dirty="0">
                          <a:effectLst/>
                        </a:rPr>
                        <a:t> Tuckman  Team Development </a:t>
                      </a:r>
                      <a:endParaRPr lang="en-GB" sz="1200" b="0" i="0" u="none" strike="noStrike" dirty="0">
                        <a:effectLst/>
                        <a:latin typeface="Arial" panose="020B0604020202020204" pitchFamily="34" charset="0"/>
                      </a:endParaRPr>
                    </a:p>
                  </a:txBody>
                  <a:tcPr marL="54143" marR="54143" marT="27072" marB="27072"/>
                </a:tc>
                <a:extLst>
                  <a:ext uri="{0D108BD9-81ED-4DB2-BD59-A6C34878D82A}">
                    <a16:rowId xmlns:a16="http://schemas.microsoft.com/office/drawing/2014/main" val="4243416185"/>
                  </a:ext>
                </a:extLst>
              </a:tr>
              <a:tr h="319829">
                <a:tc>
                  <a:txBody>
                    <a:bodyPr/>
                    <a:lstStyle/>
                    <a:p>
                      <a:pPr algn="ctr" rtl="0" fontAlgn="base">
                        <a:spcBef>
                          <a:spcPts val="0"/>
                        </a:spcBef>
                        <a:spcAft>
                          <a:spcPts val="0"/>
                        </a:spcAft>
                      </a:pPr>
                      <a:r>
                        <a:rPr lang="en-GB" sz="1200" u="none" strike="noStrike" dirty="0">
                          <a:effectLst/>
                        </a:rPr>
                        <a:t>4 </a:t>
                      </a:r>
                      <a:endParaRPr lang="en-GB" sz="1200" b="0" i="0" u="none" strike="noStrike" dirty="0">
                        <a:effectLst/>
                        <a:latin typeface="Arial" panose="020B0604020202020204" pitchFamily="34" charset="0"/>
                        <a:cs typeface="Arial" panose="020B0604020202020204" pitchFamily="34" charset="0"/>
                      </a:endParaRPr>
                    </a:p>
                  </a:txBody>
                  <a:tcPr marL="54143" marR="54143" marT="27072" marB="27072"/>
                </a:tc>
                <a:tc>
                  <a:txBody>
                    <a:bodyPr/>
                    <a:lstStyle/>
                    <a:p>
                      <a:pPr algn="l" rtl="0" fontAlgn="base">
                        <a:spcBef>
                          <a:spcPts val="0"/>
                        </a:spcBef>
                        <a:spcAft>
                          <a:spcPts val="0"/>
                        </a:spcAft>
                      </a:pPr>
                      <a:r>
                        <a:rPr lang="en-GB" sz="1200" u="none" strike="noStrike" dirty="0">
                          <a:effectLst/>
                        </a:rPr>
                        <a:t> Belbin Team Roles</a:t>
                      </a:r>
                    </a:p>
                    <a:p>
                      <a:pPr algn="l" rtl="0" fontAlgn="base">
                        <a:spcBef>
                          <a:spcPts val="0"/>
                        </a:spcBef>
                        <a:spcAft>
                          <a:spcPts val="0"/>
                        </a:spcAft>
                      </a:pPr>
                      <a:r>
                        <a:rPr lang="en-GB" sz="1200" u="none" strike="noStrike" dirty="0">
                          <a:effectLst/>
                        </a:rPr>
                        <a:t> </a:t>
                      </a:r>
                      <a:endParaRPr lang="en-GB" sz="1200" b="0" i="0" u="none" strike="noStrike" dirty="0">
                        <a:effectLst/>
                        <a:latin typeface="Arial" panose="020B0604020202020204" pitchFamily="34" charset="0"/>
                      </a:endParaRPr>
                    </a:p>
                  </a:txBody>
                  <a:tcPr marL="54143" marR="54143" marT="27072" marB="27072"/>
                </a:tc>
                <a:extLst>
                  <a:ext uri="{0D108BD9-81ED-4DB2-BD59-A6C34878D82A}">
                    <a16:rowId xmlns:a16="http://schemas.microsoft.com/office/drawing/2014/main" val="3071008425"/>
                  </a:ext>
                </a:extLst>
              </a:tr>
              <a:tr h="319829">
                <a:tc>
                  <a:txBody>
                    <a:bodyPr/>
                    <a:lstStyle/>
                    <a:p>
                      <a:pPr algn="ctr" rtl="0" fontAlgn="base">
                        <a:spcBef>
                          <a:spcPts val="0"/>
                        </a:spcBef>
                        <a:spcAft>
                          <a:spcPts val="0"/>
                        </a:spcAft>
                      </a:pPr>
                      <a:r>
                        <a:rPr lang="en-GB" sz="1200" u="none" strike="noStrike" dirty="0">
                          <a:effectLst/>
                        </a:rPr>
                        <a:t>5 </a:t>
                      </a:r>
                      <a:endParaRPr lang="en-GB" sz="1200" b="0" i="0" u="none" strike="noStrike" dirty="0">
                        <a:effectLst/>
                        <a:latin typeface="Arial" panose="020B0604020202020204" pitchFamily="34" charset="0"/>
                        <a:cs typeface="Arial" panose="020B0604020202020204" pitchFamily="34" charset="0"/>
                      </a:endParaRPr>
                    </a:p>
                  </a:txBody>
                  <a:tcPr marL="54143" marR="54143" marT="27072" marB="27072"/>
                </a:tc>
                <a:tc>
                  <a:txBody>
                    <a:bodyPr/>
                    <a:lstStyle/>
                    <a:p>
                      <a:pPr algn="l" rtl="0" fontAlgn="base">
                        <a:spcBef>
                          <a:spcPts val="0"/>
                        </a:spcBef>
                        <a:spcAft>
                          <a:spcPts val="0"/>
                        </a:spcAft>
                      </a:pPr>
                      <a:r>
                        <a:rPr lang="en-GB" sz="1200" u="none" strike="noStrike" dirty="0">
                          <a:effectLst/>
                        </a:rPr>
                        <a:t> Key Behaviours </a:t>
                      </a:r>
                    </a:p>
                    <a:p>
                      <a:pPr algn="l" rtl="0" fontAlgn="base">
                        <a:spcBef>
                          <a:spcPts val="0"/>
                        </a:spcBef>
                        <a:spcAft>
                          <a:spcPts val="0"/>
                        </a:spcAft>
                      </a:pPr>
                      <a:r>
                        <a:rPr lang="en-GB" sz="1200" u="none" strike="noStrike" dirty="0">
                          <a:effectLst/>
                        </a:rPr>
                        <a:t> </a:t>
                      </a:r>
                      <a:endParaRPr lang="en-GB" sz="1200" b="0" i="0" u="none" strike="noStrike" dirty="0">
                        <a:effectLst/>
                        <a:latin typeface="Arial" panose="020B0604020202020204" pitchFamily="34" charset="0"/>
                      </a:endParaRPr>
                    </a:p>
                  </a:txBody>
                  <a:tcPr marL="54143" marR="54143" marT="27072" marB="27072"/>
                </a:tc>
                <a:extLst>
                  <a:ext uri="{0D108BD9-81ED-4DB2-BD59-A6C34878D82A}">
                    <a16:rowId xmlns:a16="http://schemas.microsoft.com/office/drawing/2014/main" val="2805304278"/>
                  </a:ext>
                </a:extLst>
              </a:tr>
              <a:tr h="319829">
                <a:tc>
                  <a:txBody>
                    <a:bodyPr/>
                    <a:lstStyle/>
                    <a:p>
                      <a:pPr algn="ctr" rtl="0" fontAlgn="base">
                        <a:spcBef>
                          <a:spcPts val="0"/>
                        </a:spcBef>
                        <a:spcAft>
                          <a:spcPts val="0"/>
                        </a:spcAft>
                      </a:pPr>
                      <a:r>
                        <a:rPr lang="en-GB" sz="1200" u="none" strike="noStrike" dirty="0">
                          <a:effectLst/>
                        </a:rPr>
                        <a:t>6 </a:t>
                      </a:r>
                      <a:endParaRPr lang="en-GB" sz="1200" b="0" i="0" u="none" strike="noStrike" dirty="0">
                        <a:effectLst/>
                        <a:latin typeface="Arial" panose="020B0604020202020204" pitchFamily="34" charset="0"/>
                        <a:cs typeface="Arial" panose="020B0604020202020204" pitchFamily="34" charset="0"/>
                      </a:endParaRPr>
                    </a:p>
                  </a:txBody>
                  <a:tcPr marL="54143" marR="54143" marT="27072" marB="27072"/>
                </a:tc>
                <a:tc>
                  <a:txBody>
                    <a:bodyPr/>
                    <a:lstStyle/>
                    <a:p>
                      <a:pPr algn="l" rtl="0" fontAlgn="base">
                        <a:spcBef>
                          <a:spcPts val="0"/>
                        </a:spcBef>
                        <a:spcAft>
                          <a:spcPts val="0"/>
                        </a:spcAft>
                      </a:pPr>
                      <a:r>
                        <a:rPr lang="en-GB" sz="1200" u="none" strike="noStrike" dirty="0">
                          <a:effectLst/>
                        </a:rPr>
                        <a:t> Trust Behaviours </a:t>
                      </a:r>
                    </a:p>
                    <a:p>
                      <a:pPr algn="l" rtl="0" fontAlgn="base">
                        <a:spcBef>
                          <a:spcPts val="0"/>
                        </a:spcBef>
                        <a:spcAft>
                          <a:spcPts val="0"/>
                        </a:spcAft>
                      </a:pPr>
                      <a:r>
                        <a:rPr lang="en-GB" sz="1200" u="none" strike="noStrike" dirty="0">
                          <a:effectLst/>
                        </a:rPr>
                        <a:t> </a:t>
                      </a:r>
                      <a:endParaRPr lang="en-GB" sz="1200" b="0" i="0" u="none" strike="noStrike" dirty="0">
                        <a:effectLst/>
                        <a:latin typeface="Arial" panose="020B0604020202020204" pitchFamily="34" charset="0"/>
                      </a:endParaRPr>
                    </a:p>
                  </a:txBody>
                  <a:tcPr marL="54143" marR="54143" marT="27072" marB="27072"/>
                </a:tc>
                <a:extLst>
                  <a:ext uri="{0D108BD9-81ED-4DB2-BD59-A6C34878D82A}">
                    <a16:rowId xmlns:a16="http://schemas.microsoft.com/office/drawing/2014/main" val="4065790261"/>
                  </a:ext>
                </a:extLst>
              </a:tr>
              <a:tr h="319829">
                <a:tc>
                  <a:txBody>
                    <a:bodyPr/>
                    <a:lstStyle/>
                    <a:p>
                      <a:pPr algn="ctr" rtl="0" fontAlgn="base">
                        <a:spcBef>
                          <a:spcPts val="0"/>
                        </a:spcBef>
                        <a:spcAft>
                          <a:spcPts val="0"/>
                        </a:spcAft>
                      </a:pPr>
                      <a:r>
                        <a:rPr lang="en-GB" sz="1200" u="none" strike="noStrike" dirty="0">
                          <a:effectLst/>
                        </a:rPr>
                        <a:t>7 </a:t>
                      </a:r>
                      <a:endParaRPr lang="en-GB" sz="1200" b="0" i="0" u="none" strike="noStrike" dirty="0">
                        <a:effectLst/>
                        <a:latin typeface="Arial" panose="020B0604020202020204" pitchFamily="34" charset="0"/>
                        <a:cs typeface="Arial" panose="020B0604020202020204" pitchFamily="34" charset="0"/>
                      </a:endParaRPr>
                    </a:p>
                  </a:txBody>
                  <a:tcPr marL="54143" marR="54143" marT="27072" marB="27072"/>
                </a:tc>
                <a:tc>
                  <a:txBody>
                    <a:bodyPr/>
                    <a:lstStyle/>
                    <a:p>
                      <a:pPr algn="l" rtl="0" fontAlgn="base">
                        <a:spcBef>
                          <a:spcPts val="0"/>
                        </a:spcBef>
                        <a:spcAft>
                          <a:spcPts val="0"/>
                        </a:spcAft>
                      </a:pPr>
                      <a:r>
                        <a:rPr lang="en-GB" sz="1200" u="none" strike="noStrike" dirty="0">
                          <a:effectLst/>
                        </a:rPr>
                        <a:t> Group Dynamics</a:t>
                      </a:r>
                    </a:p>
                    <a:p>
                      <a:pPr algn="l" rtl="0" fontAlgn="base">
                        <a:spcBef>
                          <a:spcPts val="0"/>
                        </a:spcBef>
                        <a:spcAft>
                          <a:spcPts val="0"/>
                        </a:spcAft>
                      </a:pPr>
                      <a:r>
                        <a:rPr lang="en-GB" sz="1200" u="none" strike="noStrike" dirty="0">
                          <a:effectLst/>
                        </a:rPr>
                        <a:t> </a:t>
                      </a:r>
                      <a:endParaRPr lang="en-GB" sz="1200" b="0" i="0" u="none" strike="noStrike" dirty="0">
                        <a:effectLst/>
                        <a:latin typeface="Arial" panose="020B0604020202020204" pitchFamily="34" charset="0"/>
                      </a:endParaRPr>
                    </a:p>
                  </a:txBody>
                  <a:tcPr marL="54143" marR="54143" marT="27072" marB="27072"/>
                </a:tc>
                <a:extLst>
                  <a:ext uri="{0D108BD9-81ED-4DB2-BD59-A6C34878D82A}">
                    <a16:rowId xmlns:a16="http://schemas.microsoft.com/office/drawing/2014/main" val="1278196736"/>
                  </a:ext>
                </a:extLst>
              </a:tr>
              <a:tr h="319829">
                <a:tc>
                  <a:txBody>
                    <a:bodyPr/>
                    <a:lstStyle/>
                    <a:p>
                      <a:pPr algn="ctr" rtl="0" fontAlgn="base">
                        <a:spcBef>
                          <a:spcPts val="0"/>
                        </a:spcBef>
                        <a:spcAft>
                          <a:spcPts val="0"/>
                        </a:spcAft>
                      </a:pPr>
                      <a:r>
                        <a:rPr lang="en-GB" sz="1200" u="none" strike="noStrike" dirty="0">
                          <a:effectLst/>
                        </a:rPr>
                        <a:t>8 </a:t>
                      </a:r>
                      <a:endParaRPr lang="en-GB" sz="1200" b="0" i="0" u="none" strike="noStrike" dirty="0">
                        <a:effectLst/>
                        <a:latin typeface="Arial" panose="020B0604020202020204" pitchFamily="34" charset="0"/>
                        <a:cs typeface="Arial" panose="020B0604020202020204" pitchFamily="34" charset="0"/>
                      </a:endParaRPr>
                    </a:p>
                  </a:txBody>
                  <a:tcPr marL="54143" marR="54143" marT="27072" marB="27072"/>
                </a:tc>
                <a:tc>
                  <a:txBody>
                    <a:bodyPr/>
                    <a:lstStyle/>
                    <a:p>
                      <a:pPr algn="l" rtl="0" fontAlgn="base">
                        <a:spcBef>
                          <a:spcPts val="0"/>
                        </a:spcBef>
                        <a:spcAft>
                          <a:spcPts val="0"/>
                        </a:spcAft>
                      </a:pPr>
                      <a:r>
                        <a:rPr lang="en-GB" sz="1200" u="none" strike="noStrike" dirty="0">
                          <a:effectLst/>
                        </a:rPr>
                        <a:t> Elements of High Performing Team</a:t>
                      </a:r>
                    </a:p>
                    <a:p>
                      <a:pPr algn="l" rtl="0" fontAlgn="base">
                        <a:spcBef>
                          <a:spcPts val="0"/>
                        </a:spcBef>
                        <a:spcAft>
                          <a:spcPts val="0"/>
                        </a:spcAft>
                      </a:pPr>
                      <a:r>
                        <a:rPr lang="en-GB" sz="1200" u="none" strike="noStrike" dirty="0">
                          <a:effectLst/>
                        </a:rPr>
                        <a:t> </a:t>
                      </a:r>
                      <a:endParaRPr lang="en-GB" sz="1200" b="0" i="0" u="none" strike="noStrike" dirty="0">
                        <a:effectLst/>
                        <a:latin typeface="Arial" panose="020B0604020202020204" pitchFamily="34" charset="0"/>
                      </a:endParaRPr>
                    </a:p>
                  </a:txBody>
                  <a:tcPr marL="54143" marR="54143" marT="27072" marB="27072"/>
                </a:tc>
                <a:extLst>
                  <a:ext uri="{0D108BD9-81ED-4DB2-BD59-A6C34878D82A}">
                    <a16:rowId xmlns:a16="http://schemas.microsoft.com/office/drawing/2014/main" val="16936096"/>
                  </a:ext>
                </a:extLst>
              </a:tr>
              <a:tr h="272240">
                <a:tc>
                  <a:txBody>
                    <a:bodyPr/>
                    <a:lstStyle/>
                    <a:p>
                      <a:pPr algn="ctr" rtl="0" fontAlgn="base">
                        <a:spcBef>
                          <a:spcPts val="0"/>
                        </a:spcBef>
                        <a:spcAft>
                          <a:spcPts val="0"/>
                        </a:spcAft>
                      </a:pPr>
                      <a:r>
                        <a:rPr lang="en-GB" sz="1200" b="0" i="0" u="none" strike="noStrike" dirty="0">
                          <a:effectLst/>
                          <a:latin typeface="Arial" panose="020B0604020202020204" pitchFamily="34" charset="0"/>
                          <a:cs typeface="Arial" panose="020B0604020202020204" pitchFamily="34" charset="0"/>
                        </a:rPr>
                        <a:t>9</a:t>
                      </a:r>
                    </a:p>
                  </a:txBody>
                  <a:tcPr marL="54143" marR="54143" marT="27072" marB="27072"/>
                </a:tc>
                <a:tc>
                  <a:txBody>
                    <a:bodyPr/>
                    <a:lstStyle/>
                    <a:p>
                      <a:pPr algn="l" rtl="0" fontAlgn="base">
                        <a:spcBef>
                          <a:spcPts val="0"/>
                        </a:spcBef>
                        <a:spcAft>
                          <a:spcPts val="0"/>
                        </a:spcAft>
                      </a:pPr>
                      <a:r>
                        <a:rPr lang="en-GB" sz="1200" u="none" strike="noStrike" dirty="0">
                          <a:effectLst/>
                        </a:rPr>
                        <a:t>Conclusion </a:t>
                      </a:r>
                      <a:endParaRPr lang="en-GB" sz="1200" u="none" strike="noStrike" dirty="0">
                        <a:effectLst/>
                        <a:latin typeface="Arial" panose="020B0604020202020204" pitchFamily="34" charset="0"/>
                        <a:cs typeface="Arial" panose="020B0604020202020204" pitchFamily="34" charset="0"/>
                      </a:endParaRPr>
                    </a:p>
                  </a:txBody>
                  <a:tcPr marL="54143" marR="54143" marT="27072" marB="27072"/>
                </a:tc>
                <a:extLst>
                  <a:ext uri="{0D108BD9-81ED-4DB2-BD59-A6C34878D82A}">
                    <a16:rowId xmlns:a16="http://schemas.microsoft.com/office/drawing/2014/main" val="536207616"/>
                  </a:ext>
                </a:extLst>
              </a:tr>
              <a:tr h="319829">
                <a:tc>
                  <a:txBody>
                    <a:bodyPr/>
                    <a:lstStyle/>
                    <a:p>
                      <a:pPr algn="ctr" rtl="0" fontAlgn="base">
                        <a:spcBef>
                          <a:spcPts val="0"/>
                        </a:spcBef>
                        <a:spcAft>
                          <a:spcPts val="0"/>
                        </a:spcAft>
                      </a:pPr>
                      <a:r>
                        <a:rPr lang="en-GB" sz="1200" u="none" strike="noStrike" dirty="0">
                          <a:effectLst/>
                        </a:rPr>
                        <a:t>10 </a:t>
                      </a:r>
                      <a:endParaRPr lang="en-GB" sz="1200" b="0" i="0" u="none" strike="noStrike" dirty="0">
                        <a:effectLst/>
                        <a:latin typeface="Arial" panose="020B0604020202020204" pitchFamily="34" charset="0"/>
                        <a:cs typeface="Arial" panose="020B0604020202020204" pitchFamily="34" charset="0"/>
                      </a:endParaRPr>
                    </a:p>
                  </a:txBody>
                  <a:tcPr marL="54143" marR="54143" marT="27072" marB="27072"/>
                </a:tc>
                <a:tc>
                  <a:txBody>
                    <a:bodyPr/>
                    <a:lstStyle/>
                    <a:p>
                      <a:pPr algn="l" rtl="0" fontAlgn="base">
                        <a:spcBef>
                          <a:spcPts val="0"/>
                        </a:spcBef>
                        <a:spcAft>
                          <a:spcPts val="0"/>
                        </a:spcAft>
                      </a:pPr>
                      <a:r>
                        <a:rPr lang="en-GB" sz="1200" u="none" strike="noStrike" dirty="0">
                          <a:effectLst/>
                        </a:rPr>
                        <a:t>Questions </a:t>
                      </a:r>
                    </a:p>
                    <a:p>
                      <a:pPr algn="l" rtl="0" fontAlgn="base">
                        <a:spcBef>
                          <a:spcPts val="0"/>
                        </a:spcBef>
                        <a:spcAft>
                          <a:spcPts val="0"/>
                        </a:spcAft>
                      </a:pPr>
                      <a:r>
                        <a:rPr lang="en-GB" sz="1200" u="none" strike="noStrike" dirty="0">
                          <a:effectLst/>
                        </a:rPr>
                        <a:t> </a:t>
                      </a:r>
                      <a:endParaRPr lang="en-GB" sz="1200" b="0" i="0" u="none" strike="noStrike" dirty="0">
                        <a:effectLst/>
                        <a:latin typeface="Arial" panose="020B0604020202020204" pitchFamily="34" charset="0"/>
                      </a:endParaRPr>
                    </a:p>
                  </a:txBody>
                  <a:tcPr marL="54143" marR="54143" marT="27072" marB="27072"/>
                </a:tc>
                <a:extLst>
                  <a:ext uri="{0D108BD9-81ED-4DB2-BD59-A6C34878D82A}">
                    <a16:rowId xmlns:a16="http://schemas.microsoft.com/office/drawing/2014/main" val="2572423456"/>
                  </a:ext>
                </a:extLst>
              </a:tr>
              <a:tr h="447762">
                <a:tc>
                  <a:txBody>
                    <a:bodyPr/>
                    <a:lstStyle/>
                    <a:p>
                      <a:pPr algn="ctr" rtl="0" fontAlgn="base">
                        <a:spcBef>
                          <a:spcPts val="0"/>
                        </a:spcBef>
                        <a:spcAft>
                          <a:spcPts val="0"/>
                        </a:spcAft>
                      </a:pPr>
                      <a:r>
                        <a:rPr lang="en-GB" sz="1200" u="none" strike="noStrike" dirty="0">
                          <a:effectLst/>
                        </a:rPr>
                        <a:t>11</a:t>
                      </a:r>
                      <a:endParaRPr lang="en-GB" sz="1200" b="0" i="0" u="none" strike="noStrike" dirty="0">
                        <a:effectLst/>
                        <a:latin typeface="Arial" panose="020B0604020202020204" pitchFamily="34" charset="0"/>
                        <a:cs typeface="Arial" panose="020B0604020202020204" pitchFamily="34" charset="0"/>
                      </a:endParaRPr>
                    </a:p>
                  </a:txBody>
                  <a:tcPr marL="54143" marR="54143" marT="27072" marB="27072"/>
                </a:tc>
                <a:tc>
                  <a:txBody>
                    <a:bodyPr/>
                    <a:lstStyle/>
                    <a:p>
                      <a:pPr algn="l" rtl="0" fontAlgn="base">
                        <a:spcBef>
                          <a:spcPts val="0"/>
                        </a:spcBef>
                        <a:spcAft>
                          <a:spcPts val="0"/>
                        </a:spcAft>
                      </a:pPr>
                      <a:r>
                        <a:rPr lang="en-GB" sz="1200" u="none" strike="noStrike" dirty="0">
                          <a:effectLst/>
                        </a:rPr>
                        <a:t>References </a:t>
                      </a:r>
                    </a:p>
                    <a:p>
                      <a:pPr algn="l" rtl="0" fontAlgn="base">
                        <a:spcBef>
                          <a:spcPts val="0"/>
                        </a:spcBef>
                        <a:spcAft>
                          <a:spcPts val="0"/>
                        </a:spcAft>
                      </a:pPr>
                      <a:r>
                        <a:rPr lang="en-GB" sz="1200" u="none" strike="noStrike" dirty="0">
                          <a:effectLst/>
                        </a:rPr>
                        <a:t> </a:t>
                      </a:r>
                    </a:p>
                    <a:p>
                      <a:pPr algn="l" rtl="0" fontAlgn="base">
                        <a:spcBef>
                          <a:spcPts val="0"/>
                        </a:spcBef>
                        <a:spcAft>
                          <a:spcPts val="0"/>
                        </a:spcAft>
                      </a:pPr>
                      <a:r>
                        <a:rPr lang="en-GB" sz="1200" u="none" strike="noStrike" dirty="0">
                          <a:effectLst/>
                        </a:rPr>
                        <a:t> </a:t>
                      </a:r>
                      <a:endParaRPr lang="en-GB" sz="1200" b="0" i="0" u="none" strike="noStrike" dirty="0">
                        <a:effectLst/>
                        <a:latin typeface="Arial" panose="020B0604020202020204" pitchFamily="34" charset="0"/>
                      </a:endParaRPr>
                    </a:p>
                  </a:txBody>
                  <a:tcPr marL="54143" marR="54143" marT="27072" marB="27072"/>
                </a:tc>
                <a:extLst>
                  <a:ext uri="{0D108BD9-81ED-4DB2-BD59-A6C34878D82A}">
                    <a16:rowId xmlns:a16="http://schemas.microsoft.com/office/drawing/2014/main" val="2034635695"/>
                  </a:ext>
                </a:extLst>
              </a:tr>
            </a:tbl>
          </a:graphicData>
        </a:graphic>
      </p:graphicFrame>
    </p:spTree>
    <p:extLst>
      <p:ext uri="{BB962C8B-B14F-4D97-AF65-F5344CB8AC3E}">
        <p14:creationId xmlns:p14="http://schemas.microsoft.com/office/powerpoint/2010/main" val="3391513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ABA84-22AD-4B9E-BD0D-C7B44F9A00B3}"/>
              </a:ext>
            </a:extLst>
          </p:cNvPr>
          <p:cNvSpPr>
            <a:spLocks noGrp="1"/>
          </p:cNvSpPr>
          <p:nvPr>
            <p:ph type="title"/>
          </p:nvPr>
        </p:nvSpPr>
        <p:spPr>
          <a:xfrm>
            <a:off x="393192" y="119190"/>
            <a:ext cx="8229600" cy="603186"/>
          </a:xfrm>
        </p:spPr>
        <p:txBody>
          <a:bodyPr>
            <a:normAutofit/>
          </a:bodyPr>
          <a:lstStyle/>
          <a:p>
            <a:r>
              <a:rPr lang="en-GB" dirty="0"/>
              <a:t>Presentation Feedback</a:t>
            </a:r>
          </a:p>
        </p:txBody>
      </p:sp>
      <p:graphicFrame>
        <p:nvGraphicFramePr>
          <p:cNvPr id="5" name="Content Placeholder 4">
            <a:extLst>
              <a:ext uri="{FF2B5EF4-FFF2-40B4-BE49-F238E27FC236}">
                <a16:creationId xmlns:a16="http://schemas.microsoft.com/office/drawing/2014/main" id="{2248BFA0-2229-4017-8039-DACF8F1F52AA}"/>
              </a:ext>
            </a:extLst>
          </p:cNvPr>
          <p:cNvGraphicFramePr>
            <a:graphicFrameLocks noGrp="1"/>
          </p:cNvGraphicFramePr>
          <p:nvPr>
            <p:ph idx="1"/>
            <p:extLst>
              <p:ext uri="{D42A27DB-BD31-4B8C-83A1-F6EECF244321}">
                <p14:modId xmlns:p14="http://schemas.microsoft.com/office/powerpoint/2010/main" val="3185956983"/>
              </p:ext>
            </p:extLst>
          </p:nvPr>
        </p:nvGraphicFramePr>
        <p:xfrm>
          <a:off x="457200" y="722376"/>
          <a:ext cx="8229598" cy="4758804"/>
        </p:xfrm>
        <a:graphic>
          <a:graphicData uri="http://schemas.openxmlformats.org/drawingml/2006/table">
            <a:tbl>
              <a:tblPr>
                <a:tableStyleId>{69CF1AB2-1976-4502-BF36-3FF5EA218861}</a:tableStyleId>
              </a:tblPr>
              <a:tblGrid>
                <a:gridCol w="3495984">
                  <a:extLst>
                    <a:ext uri="{9D8B030D-6E8A-4147-A177-3AD203B41FA5}">
                      <a16:colId xmlns:a16="http://schemas.microsoft.com/office/drawing/2014/main" val="3249051138"/>
                    </a:ext>
                  </a:extLst>
                </a:gridCol>
                <a:gridCol w="1202188">
                  <a:extLst>
                    <a:ext uri="{9D8B030D-6E8A-4147-A177-3AD203B41FA5}">
                      <a16:colId xmlns:a16="http://schemas.microsoft.com/office/drawing/2014/main" val="2046261523"/>
                    </a:ext>
                  </a:extLst>
                </a:gridCol>
                <a:gridCol w="1202188">
                  <a:extLst>
                    <a:ext uri="{9D8B030D-6E8A-4147-A177-3AD203B41FA5}">
                      <a16:colId xmlns:a16="http://schemas.microsoft.com/office/drawing/2014/main" val="3362770079"/>
                    </a:ext>
                  </a:extLst>
                </a:gridCol>
                <a:gridCol w="1314893">
                  <a:extLst>
                    <a:ext uri="{9D8B030D-6E8A-4147-A177-3AD203B41FA5}">
                      <a16:colId xmlns:a16="http://schemas.microsoft.com/office/drawing/2014/main" val="1981831586"/>
                    </a:ext>
                  </a:extLst>
                </a:gridCol>
                <a:gridCol w="1014345">
                  <a:extLst>
                    <a:ext uri="{9D8B030D-6E8A-4147-A177-3AD203B41FA5}">
                      <a16:colId xmlns:a16="http://schemas.microsoft.com/office/drawing/2014/main" val="1296643282"/>
                    </a:ext>
                  </a:extLst>
                </a:gridCol>
              </a:tblGrid>
              <a:tr h="219072">
                <a:tc gridSpan="5">
                  <a:txBody>
                    <a:bodyPr/>
                    <a:lstStyle/>
                    <a:p>
                      <a:pPr algn="ctr" rtl="0" fontAlgn="base">
                        <a:spcBef>
                          <a:spcPts val="0"/>
                        </a:spcBef>
                        <a:spcAft>
                          <a:spcPts val="0"/>
                        </a:spcAft>
                      </a:pPr>
                      <a:r>
                        <a:rPr lang="en-GB" sz="1100" u="none" strike="noStrike" dirty="0">
                          <a:effectLst/>
                          <a:latin typeface="+mj-lt"/>
                          <a:cs typeface="Arial" panose="020B0604020202020204" pitchFamily="34" charset="0"/>
                        </a:rPr>
                        <a:t>Presentation Evaluation Sheet </a:t>
                      </a:r>
                      <a:endParaRPr lang="en-GB" sz="1100" b="0" i="0" u="none" strike="noStrike" dirty="0">
                        <a:effectLst/>
                        <a:latin typeface="+mj-lt"/>
                        <a:cs typeface="Arial" panose="020B0604020202020204" pitchFamily="34" charset="0"/>
                      </a:endParaRPr>
                    </a:p>
                  </a:txBody>
                  <a:tcPr marL="57642" marR="57642" marT="28821" marB="28821"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313158154"/>
                  </a:ext>
                </a:extLst>
              </a:tr>
              <a:tr h="219072">
                <a:tc gridSpan="5">
                  <a:txBody>
                    <a:bodyPr/>
                    <a:lstStyle/>
                    <a:p>
                      <a:pPr algn="ctr" rtl="0" fontAlgn="base">
                        <a:spcBef>
                          <a:spcPts val="0"/>
                        </a:spcBef>
                        <a:spcAft>
                          <a:spcPts val="0"/>
                        </a:spcAft>
                      </a:pPr>
                      <a:r>
                        <a:rPr lang="en-GB" sz="1100" u="none" strike="noStrike" dirty="0">
                          <a:effectLst/>
                          <a:latin typeface="+mj-lt"/>
                          <a:cs typeface="Arial" panose="020B0604020202020204" pitchFamily="34" charset="0"/>
                        </a:rPr>
                        <a:t>Module: BMSK4002    Part 1: Effective Team Working  </a:t>
                      </a:r>
                      <a:endParaRPr lang="en-GB" sz="1100" b="0" i="0" u="none" strike="noStrike" dirty="0">
                        <a:effectLst/>
                        <a:latin typeface="+mj-lt"/>
                        <a:cs typeface="Arial" panose="020B0604020202020204" pitchFamily="34" charset="0"/>
                      </a:endParaRPr>
                    </a:p>
                  </a:txBody>
                  <a:tcPr marL="57642" marR="57642" marT="28821" marB="28821"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54803555"/>
                  </a:ext>
                </a:extLst>
              </a:tr>
              <a:tr h="238812">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Date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ctr"/>
                </a:tc>
                <a:tc gridSpan="4">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Name of Presenter: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ct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60933361"/>
                  </a:ext>
                </a:extLst>
              </a:tr>
              <a:tr h="219072">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gridSpan="4">
                  <a:txBody>
                    <a:bodyPr/>
                    <a:lstStyle/>
                    <a:p>
                      <a:pPr algn="ctr"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Feedback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ct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811423178"/>
                  </a:ext>
                </a:extLst>
              </a:tr>
              <a:tr h="219198">
                <a:tc>
                  <a:txBody>
                    <a:bodyPr/>
                    <a:lstStyle/>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ctr"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Weak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tc>
                <a:tc>
                  <a:txBody>
                    <a:bodyPr/>
                    <a:lstStyle/>
                    <a:p>
                      <a:pPr algn="ctr"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Fair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tc>
                <a:tc>
                  <a:txBody>
                    <a:bodyPr/>
                    <a:lstStyle/>
                    <a:p>
                      <a:pPr algn="ctr"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Good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tc>
                <a:tc>
                  <a:txBody>
                    <a:bodyPr/>
                    <a:lstStyle/>
                    <a:p>
                      <a:pPr algn="ctr"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Excellent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tc>
                <a:extLst>
                  <a:ext uri="{0D108BD9-81ED-4DB2-BD59-A6C34878D82A}">
                    <a16:rowId xmlns:a16="http://schemas.microsoft.com/office/drawing/2014/main" val="2863674996"/>
                  </a:ext>
                </a:extLst>
              </a:tr>
              <a:tr h="219072">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Prepared for Presentation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extLst>
                  <a:ext uri="{0D108BD9-81ED-4DB2-BD59-A6C34878D82A}">
                    <a16:rowId xmlns:a16="http://schemas.microsoft.com/office/drawing/2014/main" val="948395881"/>
                  </a:ext>
                </a:extLst>
              </a:tr>
              <a:tr h="219072">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Presented in an interesting way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extLst>
                  <a:ext uri="{0D108BD9-81ED-4DB2-BD59-A6C34878D82A}">
                    <a16:rowId xmlns:a16="http://schemas.microsoft.com/office/drawing/2014/main" val="2321617489"/>
                  </a:ext>
                </a:extLst>
              </a:tr>
              <a:tr h="210864">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Objectives of the presentation are clear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extLst>
                  <a:ext uri="{0D108BD9-81ED-4DB2-BD59-A6C34878D82A}">
                    <a16:rowId xmlns:a16="http://schemas.microsoft.com/office/drawing/2014/main" val="2937227309"/>
                  </a:ext>
                </a:extLst>
              </a:tr>
              <a:tr h="219072">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Used visual aids effectively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extLst>
                  <a:ext uri="{0D108BD9-81ED-4DB2-BD59-A6C34878D82A}">
                    <a16:rowId xmlns:a16="http://schemas.microsoft.com/office/drawing/2014/main" val="3525442292"/>
                  </a:ext>
                </a:extLst>
              </a:tr>
              <a:tr h="250206">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Organised the presentation logically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extLst>
                  <a:ext uri="{0D108BD9-81ED-4DB2-BD59-A6C34878D82A}">
                    <a16:rowId xmlns:a16="http://schemas.microsoft.com/office/drawing/2014/main" val="2369787320"/>
                  </a:ext>
                </a:extLst>
              </a:tr>
              <a:tr h="219072">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Spoke loudly enough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extLst>
                  <a:ext uri="{0D108BD9-81ED-4DB2-BD59-A6C34878D82A}">
                    <a16:rowId xmlns:a16="http://schemas.microsoft.com/office/drawing/2014/main" val="1396554702"/>
                  </a:ext>
                </a:extLst>
              </a:tr>
              <a:tr h="219072">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Spoke slowly and clearly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extLst>
                  <a:ext uri="{0D108BD9-81ED-4DB2-BD59-A6C34878D82A}">
                    <a16:rowId xmlns:a16="http://schemas.microsoft.com/office/drawing/2014/main" val="4205957375"/>
                  </a:ext>
                </a:extLst>
              </a:tr>
              <a:tr h="219072">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Presented within appropriate time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extLst>
                  <a:ext uri="{0D108BD9-81ED-4DB2-BD59-A6C34878D82A}">
                    <a16:rowId xmlns:a16="http://schemas.microsoft.com/office/drawing/2014/main" val="1066201966"/>
                  </a:ext>
                </a:extLst>
              </a:tr>
              <a:tr h="147114">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Responded to questions accurately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tc>
                  <a:txBody>
                    <a:bodyPr/>
                    <a:lstStyle/>
                    <a:p>
                      <a:pPr algn="l" rtl="0" fontAlgn="base">
                        <a:spcBef>
                          <a:spcPts val="0"/>
                        </a:spcBef>
                        <a:spcAft>
                          <a:spcPts val="0"/>
                        </a:spcAft>
                      </a:pPr>
                      <a:r>
                        <a:rPr lang="en-GB" sz="800" u="none" strike="noStrike" dirty="0">
                          <a:effectLst/>
                        </a:rPr>
                        <a:t>  </a:t>
                      </a:r>
                      <a:endParaRPr lang="en-GB" sz="1100" b="0" i="0" u="none" strike="noStrike" dirty="0">
                        <a:effectLst/>
                        <a:latin typeface="Arial" panose="020B0604020202020204" pitchFamily="34" charset="0"/>
                      </a:endParaRPr>
                    </a:p>
                  </a:txBody>
                  <a:tcPr marL="57642" marR="57642" marT="28821" marB="28821" anchor="b"/>
                </a:tc>
                <a:extLst>
                  <a:ext uri="{0D108BD9-81ED-4DB2-BD59-A6C34878D82A}">
                    <a16:rowId xmlns:a16="http://schemas.microsoft.com/office/drawing/2014/main" val="3029071552"/>
                  </a:ext>
                </a:extLst>
              </a:tr>
              <a:tr h="663401">
                <a:tc>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br>
                        <a:rPr lang="en-GB" sz="1100" u="none" strike="noStrike" dirty="0">
                          <a:effectLst/>
                          <a:latin typeface="Arial" panose="020B0604020202020204" pitchFamily="34" charset="0"/>
                          <a:cs typeface="Arial" panose="020B0604020202020204" pitchFamily="34" charset="0"/>
                        </a:rPr>
                      </a:br>
                      <a:r>
                        <a:rPr lang="en-GB" sz="1100" u="sng" strike="noStrike" dirty="0">
                          <a:effectLst/>
                          <a:latin typeface="Arial" panose="020B0604020202020204" pitchFamily="34" charset="0"/>
                          <a:cs typeface="Arial" panose="020B0604020202020204" pitchFamily="34" charset="0"/>
                        </a:rPr>
                        <a:t>What can I do better next time?</a:t>
                      </a:r>
                      <a:r>
                        <a:rPr lang="en-GB" sz="1100" u="none" strike="noStrike" dirty="0">
                          <a:effectLst/>
                          <a:latin typeface="Arial" panose="020B0604020202020204" pitchFamily="34" charset="0"/>
                          <a:cs typeface="Arial" panose="020B0604020202020204" pitchFamily="34" charset="0"/>
                        </a:rPr>
                        <a:t> </a:t>
                      </a: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tc>
                <a:tc gridSpan="4">
                  <a:txBody>
                    <a:bodyPr/>
                    <a:lstStyle/>
                    <a:p>
                      <a:pPr algn="l" rtl="0" fontAlgn="base">
                        <a:spcBef>
                          <a:spcPts val="0"/>
                        </a:spcBef>
                        <a:spcAft>
                          <a:spcPts val="0"/>
                        </a:spcAft>
                      </a:pPr>
                      <a:r>
                        <a:rPr lang="en-GB" sz="1100" u="none" strike="noStrike" dirty="0">
                          <a:effectLst/>
                          <a:latin typeface="Arial" panose="020B0604020202020204" pitchFamily="34" charset="0"/>
                          <a:cs typeface="Arial" panose="020B0604020202020204" pitchFamily="34" charset="0"/>
                        </a:rPr>
                        <a:t> </a:t>
                      </a:r>
                      <a:br>
                        <a:rPr lang="en-GB" sz="1100" u="none" strike="noStrike" dirty="0">
                          <a:effectLst/>
                          <a:latin typeface="Arial" panose="020B0604020202020204" pitchFamily="34" charset="0"/>
                          <a:cs typeface="Arial" panose="020B0604020202020204" pitchFamily="34" charset="0"/>
                        </a:rPr>
                      </a:br>
                      <a:r>
                        <a:rPr lang="en-GB" sz="1100" u="sng" strike="noStrike" dirty="0">
                          <a:effectLst/>
                          <a:latin typeface="Arial" panose="020B0604020202020204" pitchFamily="34" charset="0"/>
                          <a:cs typeface="Arial" panose="020B0604020202020204" pitchFamily="34" charset="0"/>
                        </a:rPr>
                        <a:t>What went well?</a:t>
                      </a:r>
                      <a:r>
                        <a:rPr lang="en-GB" sz="1100" u="none" strike="noStrike" dirty="0">
                          <a:effectLst/>
                          <a:latin typeface="Arial" panose="020B0604020202020204" pitchFamily="34" charset="0"/>
                          <a:cs typeface="Arial" panose="020B0604020202020204" pitchFamily="34" charset="0"/>
                        </a:rPr>
                        <a:t> </a:t>
                      </a: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p>
                      <a:pPr algn="l" rtl="0" fontAlgn="base">
                        <a:spcBef>
                          <a:spcPts val="0"/>
                        </a:spcBef>
                        <a:spcAft>
                          <a:spcPts val="0"/>
                        </a:spcAft>
                      </a:pPr>
                      <a:endParaRPr lang="en-GB" sz="1100" b="0" i="0" u="none" strike="noStrike" dirty="0">
                        <a:effectLst/>
                        <a:latin typeface="Arial" panose="020B0604020202020204" pitchFamily="34" charset="0"/>
                        <a:cs typeface="Arial" panose="020B0604020202020204" pitchFamily="34" charset="0"/>
                      </a:endParaRPr>
                    </a:p>
                  </a:txBody>
                  <a:tcPr marL="57642" marR="57642" marT="28821" marB="28821"/>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53877630"/>
                  </a:ext>
                </a:extLst>
              </a:tr>
            </a:tbl>
          </a:graphicData>
        </a:graphic>
      </p:graphicFrame>
    </p:spTree>
    <p:extLst>
      <p:ext uri="{BB962C8B-B14F-4D97-AF65-F5344CB8AC3E}">
        <p14:creationId xmlns:p14="http://schemas.microsoft.com/office/powerpoint/2010/main" val="1860592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36248-E26F-4968-944E-E50F0B162278}"/>
              </a:ext>
            </a:extLst>
          </p:cNvPr>
          <p:cNvSpPr>
            <a:spLocks noGrp="1"/>
          </p:cNvSpPr>
          <p:nvPr>
            <p:ph type="ctrTitle"/>
          </p:nvPr>
        </p:nvSpPr>
        <p:spPr>
          <a:xfrm>
            <a:off x="533400" y="533401"/>
            <a:ext cx="8040757" cy="990600"/>
          </a:xfrm>
        </p:spPr>
        <p:txBody>
          <a:bodyPr/>
          <a:lstStyle/>
          <a:p>
            <a:r>
              <a:rPr lang="en-GB" dirty="0"/>
              <a:t>Introduction</a:t>
            </a:r>
          </a:p>
        </p:txBody>
      </p:sp>
      <p:sp>
        <p:nvSpPr>
          <p:cNvPr id="3" name="Subtitle 2">
            <a:extLst>
              <a:ext uri="{FF2B5EF4-FFF2-40B4-BE49-F238E27FC236}">
                <a16:creationId xmlns:a16="http://schemas.microsoft.com/office/drawing/2014/main" id="{F8DCCD14-ADC6-4D54-BFF2-8EA2AAE36F12}"/>
              </a:ext>
            </a:extLst>
          </p:cNvPr>
          <p:cNvSpPr>
            <a:spLocks noGrp="1"/>
          </p:cNvSpPr>
          <p:nvPr>
            <p:ph type="subTitle" idx="1"/>
          </p:nvPr>
        </p:nvSpPr>
        <p:spPr>
          <a:xfrm>
            <a:off x="533399" y="1868557"/>
            <a:ext cx="7908235" cy="4002156"/>
          </a:xfrm>
        </p:spPr>
        <p:txBody>
          <a:bodyPr>
            <a:normAutofit/>
          </a:bodyPr>
          <a:lstStyle/>
          <a:p>
            <a:r>
              <a:rPr lang="en-GB" dirty="0">
                <a:solidFill>
                  <a:schemeClr val="tx1"/>
                </a:solidFill>
              </a:rPr>
              <a:t>Today I will be discussing the importance of teams and how a team can work effectively. I will be focusing on – </a:t>
            </a:r>
          </a:p>
          <a:p>
            <a:r>
              <a:rPr lang="en-US" b="0" i="0" dirty="0">
                <a:solidFill>
                  <a:schemeClr val="tx1"/>
                </a:solidFill>
                <a:effectLst/>
                <a:latin typeface="Arial" panose="020B0604020202020204" pitchFamily="34" charset="0"/>
              </a:rPr>
              <a:t>•Tuckman’s Team Development (1965)</a:t>
            </a:r>
          </a:p>
          <a:p>
            <a:r>
              <a:rPr lang="en-US" b="0" i="0" dirty="0">
                <a:solidFill>
                  <a:schemeClr val="tx1"/>
                </a:solidFill>
                <a:effectLst/>
                <a:latin typeface="Arial" panose="020B0604020202020204" pitchFamily="34" charset="0"/>
              </a:rPr>
              <a:t>•Belbin’s 9 Team Roles </a:t>
            </a:r>
          </a:p>
          <a:p>
            <a:r>
              <a:rPr lang="en-US" b="0" i="0" dirty="0">
                <a:solidFill>
                  <a:schemeClr val="tx1"/>
                </a:solidFill>
                <a:effectLst/>
                <a:latin typeface="Arial" panose="020B0604020202020204" pitchFamily="34" charset="0"/>
              </a:rPr>
              <a:t>•Key </a:t>
            </a:r>
            <a:r>
              <a:rPr lang="en-US" dirty="0">
                <a:solidFill>
                  <a:schemeClr val="tx1"/>
                </a:solidFill>
                <a:latin typeface="Arial" panose="020B0604020202020204" pitchFamily="34" charset="0"/>
              </a:rPr>
              <a:t>Behaviors </a:t>
            </a:r>
            <a:endParaRPr lang="en-US" b="0" i="0" dirty="0">
              <a:solidFill>
                <a:schemeClr val="tx1"/>
              </a:solidFill>
              <a:effectLst/>
              <a:latin typeface="Arial" panose="020B0604020202020204" pitchFamily="34" charset="0"/>
            </a:endParaRPr>
          </a:p>
          <a:p>
            <a:r>
              <a:rPr lang="en-US" dirty="0">
                <a:solidFill>
                  <a:schemeClr val="tx1"/>
                </a:solidFill>
                <a:latin typeface="Arial" panose="020B0604020202020204" pitchFamily="34" charset="0"/>
              </a:rPr>
              <a:t>•Elements of High Performing Teams </a:t>
            </a:r>
          </a:p>
          <a:p>
            <a:r>
              <a:rPr lang="en-US" b="0" i="0" dirty="0">
                <a:solidFill>
                  <a:schemeClr val="tx1"/>
                </a:solidFill>
                <a:effectLst/>
                <a:latin typeface="Arial" panose="020B0604020202020204" pitchFamily="34" charset="0"/>
              </a:rPr>
              <a:t>Trust </a:t>
            </a:r>
            <a:r>
              <a:rPr lang="en-US" dirty="0">
                <a:solidFill>
                  <a:schemeClr val="tx1"/>
                </a:solidFill>
                <a:latin typeface="Arial" panose="020B0604020202020204" pitchFamily="34" charset="0"/>
              </a:rPr>
              <a:t>Behaviors</a:t>
            </a:r>
            <a:r>
              <a:rPr lang="en-US" b="0" i="0" dirty="0">
                <a:solidFill>
                  <a:schemeClr val="tx1"/>
                </a:solidFill>
                <a:effectLst/>
                <a:latin typeface="Arial" panose="020B0604020202020204" pitchFamily="34" charset="0"/>
              </a:rPr>
              <a:t> </a:t>
            </a:r>
          </a:p>
          <a:p>
            <a:r>
              <a:rPr lang="en-US" b="0" i="0" dirty="0">
                <a:solidFill>
                  <a:schemeClr val="tx1"/>
                </a:solidFill>
                <a:effectLst/>
                <a:latin typeface="Arial" panose="020B0604020202020204" pitchFamily="34" charset="0"/>
              </a:rPr>
              <a:t>•Group Dynamics</a:t>
            </a:r>
          </a:p>
          <a:p>
            <a:r>
              <a:rPr lang="en-US" b="0" i="0" dirty="0">
                <a:solidFill>
                  <a:schemeClr val="tx1"/>
                </a:solidFill>
                <a:effectLst/>
                <a:latin typeface="Arial" panose="020B0604020202020204" pitchFamily="34" charset="0"/>
              </a:rPr>
              <a:t>•Workplace Examples Throughout</a:t>
            </a:r>
            <a:endParaRPr lang="en-GB" b="0" i="0" dirty="0">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48050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2A147-B08A-4924-A6C1-51C70162A242}"/>
              </a:ext>
            </a:extLst>
          </p:cNvPr>
          <p:cNvSpPr>
            <a:spLocks noGrp="1"/>
          </p:cNvSpPr>
          <p:nvPr>
            <p:ph type="ctrTitle"/>
          </p:nvPr>
        </p:nvSpPr>
        <p:spPr>
          <a:xfrm>
            <a:off x="533400" y="533401"/>
            <a:ext cx="7099852" cy="831574"/>
          </a:xfrm>
        </p:spPr>
        <p:txBody>
          <a:bodyPr>
            <a:normAutofit fontScale="90000"/>
          </a:bodyPr>
          <a:lstStyle/>
          <a:p>
            <a:r>
              <a:rPr lang="en-GB" dirty="0"/>
              <a:t>Tuckman team development (1965)</a:t>
            </a:r>
          </a:p>
        </p:txBody>
      </p:sp>
      <p:sp>
        <p:nvSpPr>
          <p:cNvPr id="3" name="Subtitle 2">
            <a:extLst>
              <a:ext uri="{FF2B5EF4-FFF2-40B4-BE49-F238E27FC236}">
                <a16:creationId xmlns:a16="http://schemas.microsoft.com/office/drawing/2014/main" id="{54EA3108-9A5A-47AF-8684-2CED808939BD}"/>
              </a:ext>
            </a:extLst>
          </p:cNvPr>
          <p:cNvSpPr>
            <a:spLocks noGrp="1"/>
          </p:cNvSpPr>
          <p:nvPr>
            <p:ph type="subTitle" idx="1"/>
          </p:nvPr>
        </p:nvSpPr>
        <p:spPr>
          <a:xfrm>
            <a:off x="533399" y="1364976"/>
            <a:ext cx="8000999" cy="4386468"/>
          </a:xfrm>
        </p:spPr>
        <p:txBody>
          <a:bodyPr/>
          <a:lstStyle/>
          <a:p>
            <a:r>
              <a:rPr lang="en-GB" sz="1200" dirty="0">
                <a:solidFill>
                  <a:schemeClr val="tx1"/>
                </a:solidFill>
              </a:rPr>
              <a:t>Bruce Tuckman was a </a:t>
            </a:r>
            <a:r>
              <a:rPr lang="en-US" sz="1200" b="0" i="0" u="none" strike="noStrike" dirty="0">
                <a:solidFill>
                  <a:schemeClr val="tx1"/>
                </a:solidFill>
                <a:effectLst/>
              </a:rPr>
              <a:t>Professor in Philosophical, Psychological, and Comparative Studies at Ohio State University. </a:t>
            </a:r>
            <a:r>
              <a:rPr lang="en-US" sz="1200" b="0" i="0" dirty="0">
                <a:solidFill>
                  <a:schemeClr val="tx1"/>
                </a:solidFill>
                <a:effectLst/>
              </a:rPr>
              <a:t>​His theory shows how a team starts</a:t>
            </a:r>
            <a:r>
              <a:rPr lang="en-US" sz="1200" dirty="0">
                <a:solidFill>
                  <a:schemeClr val="tx1"/>
                </a:solidFill>
              </a:rPr>
              <a:t> at the beginning of their journey together vs the end of their journey together. See diagram below</a:t>
            </a:r>
          </a:p>
          <a:p>
            <a:endParaRPr lang="en-GB" dirty="0">
              <a:solidFill>
                <a:schemeClr val="tx1"/>
              </a:solidFill>
            </a:endParaRPr>
          </a:p>
        </p:txBody>
      </p:sp>
      <p:pic>
        <p:nvPicPr>
          <p:cNvPr id="5" name="Picture 4" descr="A picture containing text&#10;&#10;Description automatically generated">
            <a:extLst>
              <a:ext uri="{FF2B5EF4-FFF2-40B4-BE49-F238E27FC236}">
                <a16:creationId xmlns:a16="http://schemas.microsoft.com/office/drawing/2014/main" id="{1B901836-B3AC-4A50-A754-05FF8EAB5B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3691" y="949188"/>
            <a:ext cx="7260414" cy="3878926"/>
          </a:xfrm>
          <a:prstGeom prst="rect">
            <a:avLst/>
          </a:prstGeom>
        </p:spPr>
      </p:pic>
      <p:graphicFrame>
        <p:nvGraphicFramePr>
          <p:cNvPr id="11" name="TextBox 7">
            <a:extLst>
              <a:ext uri="{FF2B5EF4-FFF2-40B4-BE49-F238E27FC236}">
                <a16:creationId xmlns:a16="http://schemas.microsoft.com/office/drawing/2014/main" id="{44B1865D-0170-48AB-B564-C0ED3501B311}"/>
              </a:ext>
            </a:extLst>
          </p:cNvPr>
          <p:cNvGraphicFramePr/>
          <p:nvPr>
            <p:extLst>
              <p:ext uri="{D42A27DB-BD31-4B8C-83A1-F6EECF244321}">
                <p14:modId xmlns:p14="http://schemas.microsoft.com/office/powerpoint/2010/main" val="2185790232"/>
              </p:ext>
            </p:extLst>
          </p:nvPr>
        </p:nvGraphicFramePr>
        <p:xfrm>
          <a:off x="533398" y="3955888"/>
          <a:ext cx="8000999" cy="26677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46078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7">
            <a:extLst>
              <a:ext uri="{FF2B5EF4-FFF2-40B4-BE49-F238E27FC236}">
                <a16:creationId xmlns:a16="http://schemas.microsoft.com/office/drawing/2014/main" id="{6CC7770B-E4E1-42D6-9437-DAA4A3A9E6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05229" y="2963333"/>
            <a:ext cx="2236395" cy="3208867"/>
            <a:chOff x="9206969" y="2963333"/>
            <a:chExt cx="2981858" cy="3208867"/>
          </a:xfrm>
        </p:grpSpPr>
        <p:cxnSp>
          <p:nvCxnSpPr>
            <p:cNvPr id="9" name="Straight Connector 8">
              <a:extLst>
                <a:ext uri="{FF2B5EF4-FFF2-40B4-BE49-F238E27FC236}">
                  <a16:creationId xmlns:a16="http://schemas.microsoft.com/office/drawing/2014/main" id="{5A26DE5B-A1A6-4746-8EF7-4D6809ED75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377A3DDA-BF17-4302-867E-EBFD777B0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CBE30704-4227-4B7B-BDB8-BFCF39086F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B923B1E7-AEA4-42D8-8F4A-9D116F2966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21B6244-6EAE-442C-ACCF-8146103EC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20" name="Rectangle 14">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EF78F70-0336-4D4D-B959-48BD1FF8C46B}"/>
              </a:ext>
            </a:extLst>
          </p:cNvPr>
          <p:cNvSpPr>
            <a:spLocks noGrp="1"/>
          </p:cNvSpPr>
          <p:nvPr>
            <p:ph type="ctrTitle"/>
          </p:nvPr>
        </p:nvSpPr>
        <p:spPr>
          <a:xfrm>
            <a:off x="513159" y="685799"/>
            <a:ext cx="2810333" cy="4892040"/>
          </a:xfrm>
        </p:spPr>
        <p:txBody>
          <a:bodyPr vert="horz" lIns="91440" tIns="45720" rIns="91440" bIns="45720" rtlCol="0" anchor="ctr">
            <a:normAutofit/>
          </a:bodyPr>
          <a:lstStyle/>
          <a:p>
            <a:pPr algn="r"/>
            <a:r>
              <a:rPr lang="en-US" sz="3600" dirty="0"/>
              <a:t>Belbin team roles</a:t>
            </a:r>
          </a:p>
        </p:txBody>
      </p:sp>
      <p:cxnSp>
        <p:nvCxnSpPr>
          <p:cNvPr id="21" name="Straight Connector 16">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8087"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DFA64E7B-782D-463B-A019-38AEF394F979}"/>
              </a:ext>
            </a:extLst>
          </p:cNvPr>
          <p:cNvSpPr>
            <a:spLocks noGrp="1"/>
          </p:cNvSpPr>
          <p:nvPr>
            <p:ph type="subTitle" idx="1"/>
          </p:nvPr>
        </p:nvSpPr>
        <p:spPr>
          <a:xfrm>
            <a:off x="3559923" y="135834"/>
            <a:ext cx="5127674" cy="6586331"/>
          </a:xfrm>
        </p:spPr>
        <p:txBody>
          <a:bodyPr vert="horz" lIns="91440" tIns="45720" rIns="91440" bIns="45720" rtlCol="0" anchor="ctr">
            <a:normAutofit/>
          </a:bodyPr>
          <a:lstStyle/>
          <a:p>
            <a:pPr>
              <a:lnSpc>
                <a:spcPct val="90000"/>
              </a:lnSpc>
              <a:buFont typeface="Wingdings 3" panose="05040102010807070707" pitchFamily="18" charset="2"/>
              <a:buChar char=""/>
            </a:pPr>
            <a:r>
              <a:rPr lang="en-US" sz="1400" dirty="0">
                <a:solidFill>
                  <a:schemeClr val="tx1"/>
                </a:solidFill>
              </a:rPr>
              <a:t>Belbin said that a</a:t>
            </a:r>
            <a:r>
              <a:rPr lang="en-US" sz="1400" b="0" i="0" dirty="0">
                <a:solidFill>
                  <a:schemeClr val="tx1"/>
                </a:solidFill>
              </a:rPr>
              <a:t>ny team can be assessed with intelligence, dominance, extroversion/introversion and stability/anxiety. He has shown research stating that every member of the team has </a:t>
            </a:r>
            <a:r>
              <a:rPr lang="en-US" sz="1400" dirty="0">
                <a:solidFill>
                  <a:schemeClr val="tx1"/>
                </a:solidFill>
              </a:rPr>
              <a:t>an individual </a:t>
            </a:r>
            <a:r>
              <a:rPr lang="en-US" sz="1400" b="0" i="0" dirty="0">
                <a:solidFill>
                  <a:schemeClr val="tx1"/>
                </a:solidFill>
              </a:rPr>
              <a:t>role to play and that these specific roles will create an effective team. </a:t>
            </a:r>
            <a:r>
              <a:rPr lang="en-US" sz="1400" dirty="0">
                <a:solidFill>
                  <a:schemeClr val="tx1"/>
                </a:solidFill>
              </a:rPr>
              <a:t>His 9 team roles are as stated below. </a:t>
            </a:r>
            <a:endParaRPr lang="en-US" sz="1400" b="0" i="0" dirty="0">
              <a:solidFill>
                <a:schemeClr val="tx1"/>
              </a:solidFill>
            </a:endParaRPr>
          </a:p>
          <a:p>
            <a:pPr marL="342900" indent="-342900" fontAlgn="base">
              <a:lnSpc>
                <a:spcPct val="90000"/>
              </a:lnSpc>
              <a:buFont typeface="Wingdings 3" panose="05040102010807070707" pitchFamily="18" charset="2"/>
              <a:buChar char=""/>
            </a:pPr>
            <a:r>
              <a:rPr lang="en-US" sz="1400" b="0" i="0" dirty="0">
                <a:solidFill>
                  <a:schemeClr val="tx1"/>
                </a:solidFill>
              </a:rPr>
              <a:t>Plant – creative </a:t>
            </a:r>
          </a:p>
          <a:p>
            <a:pPr marL="342900" indent="-342900" fontAlgn="base">
              <a:lnSpc>
                <a:spcPct val="90000"/>
              </a:lnSpc>
              <a:buFont typeface="Wingdings 3" panose="05040102010807070707" pitchFamily="18" charset="2"/>
              <a:buChar char=""/>
            </a:pPr>
            <a:r>
              <a:rPr lang="en-US" sz="1400" b="0" i="0" dirty="0">
                <a:solidFill>
                  <a:schemeClr val="tx1"/>
                </a:solidFill>
              </a:rPr>
              <a:t>Resource investigator  </a:t>
            </a:r>
          </a:p>
          <a:p>
            <a:pPr marL="342900" indent="-342900" fontAlgn="base">
              <a:lnSpc>
                <a:spcPct val="90000"/>
              </a:lnSpc>
              <a:buFont typeface="Wingdings 3" panose="05040102010807070707" pitchFamily="18" charset="2"/>
              <a:buChar char=""/>
            </a:pPr>
            <a:r>
              <a:rPr lang="en-US" sz="1400" b="0" i="0" dirty="0">
                <a:solidFill>
                  <a:schemeClr val="tx1"/>
                </a:solidFill>
              </a:rPr>
              <a:t>Co-Ordinator </a:t>
            </a:r>
          </a:p>
          <a:p>
            <a:pPr marL="342900" indent="-342900" fontAlgn="base">
              <a:lnSpc>
                <a:spcPct val="90000"/>
              </a:lnSpc>
              <a:buFont typeface="Wingdings 3" panose="05040102010807070707" pitchFamily="18" charset="2"/>
              <a:buChar char=""/>
            </a:pPr>
            <a:r>
              <a:rPr lang="en-US" sz="1400" b="0" i="0" dirty="0">
                <a:solidFill>
                  <a:schemeClr val="tx1"/>
                </a:solidFill>
              </a:rPr>
              <a:t>Sharper </a:t>
            </a:r>
          </a:p>
          <a:p>
            <a:pPr marL="342900" indent="-342900" fontAlgn="base">
              <a:lnSpc>
                <a:spcPct val="90000"/>
              </a:lnSpc>
              <a:buFont typeface="Wingdings 3" panose="05040102010807070707" pitchFamily="18" charset="2"/>
              <a:buChar char=""/>
            </a:pPr>
            <a:r>
              <a:rPr lang="en-US" sz="1400" b="0" i="0" dirty="0">
                <a:solidFill>
                  <a:schemeClr val="tx1"/>
                </a:solidFill>
              </a:rPr>
              <a:t>Monitor Evaluator  </a:t>
            </a:r>
          </a:p>
          <a:p>
            <a:pPr marL="342900" indent="-342900" fontAlgn="base">
              <a:lnSpc>
                <a:spcPct val="90000"/>
              </a:lnSpc>
              <a:buFont typeface="Wingdings 3" panose="05040102010807070707" pitchFamily="18" charset="2"/>
              <a:buChar char=""/>
            </a:pPr>
            <a:r>
              <a:rPr lang="en-US" sz="1400" b="0" i="0" dirty="0">
                <a:solidFill>
                  <a:schemeClr val="tx1"/>
                </a:solidFill>
              </a:rPr>
              <a:t>Team worker </a:t>
            </a:r>
          </a:p>
          <a:p>
            <a:pPr marL="342900" indent="-342900" fontAlgn="base">
              <a:lnSpc>
                <a:spcPct val="90000"/>
              </a:lnSpc>
              <a:buFont typeface="Wingdings 3" panose="05040102010807070707" pitchFamily="18" charset="2"/>
              <a:buChar char=""/>
            </a:pPr>
            <a:r>
              <a:rPr lang="en-US" sz="1400" b="0" i="0" dirty="0">
                <a:solidFill>
                  <a:schemeClr val="tx1"/>
                </a:solidFill>
              </a:rPr>
              <a:t>Implementer  </a:t>
            </a:r>
          </a:p>
          <a:p>
            <a:pPr marL="342900" indent="-342900" fontAlgn="base">
              <a:lnSpc>
                <a:spcPct val="90000"/>
              </a:lnSpc>
              <a:buFont typeface="Wingdings 3" panose="05040102010807070707" pitchFamily="18" charset="2"/>
              <a:buChar char=""/>
            </a:pPr>
            <a:r>
              <a:rPr lang="en-US" sz="1400" b="0" i="0" dirty="0">
                <a:solidFill>
                  <a:schemeClr val="tx1"/>
                </a:solidFill>
              </a:rPr>
              <a:t>Completer/Finisher </a:t>
            </a:r>
          </a:p>
          <a:p>
            <a:pPr marL="342900" indent="-342900" fontAlgn="base">
              <a:lnSpc>
                <a:spcPct val="90000"/>
              </a:lnSpc>
              <a:buFont typeface="Wingdings 3" panose="05040102010807070707" pitchFamily="18" charset="2"/>
              <a:buChar char=""/>
            </a:pPr>
            <a:r>
              <a:rPr lang="en-US" sz="1400" b="0" i="0" dirty="0">
                <a:solidFill>
                  <a:schemeClr val="tx1"/>
                </a:solidFill>
              </a:rPr>
              <a:t>Specialist  </a:t>
            </a:r>
          </a:p>
          <a:p>
            <a:pPr marL="342900" indent="-342900" fontAlgn="base">
              <a:lnSpc>
                <a:spcPct val="90000"/>
              </a:lnSpc>
              <a:buFont typeface="Wingdings 3" panose="05040102010807070707" pitchFamily="18" charset="2"/>
              <a:buChar char=""/>
            </a:pPr>
            <a:endParaRPr lang="en-US" sz="1400" b="0" i="0" dirty="0">
              <a:solidFill>
                <a:schemeClr val="tx1"/>
              </a:solidFill>
            </a:endParaRPr>
          </a:p>
          <a:p>
            <a:pPr fontAlgn="base">
              <a:lnSpc>
                <a:spcPct val="90000"/>
              </a:lnSpc>
              <a:buFont typeface="Wingdings 3" panose="05040102010807070707" pitchFamily="18" charset="2"/>
              <a:buChar char=""/>
            </a:pPr>
            <a:r>
              <a:rPr lang="en-US" sz="1400" dirty="0">
                <a:solidFill>
                  <a:schemeClr val="tx1"/>
                </a:solidFill>
              </a:rPr>
              <a:t>Belbin’s theory stats that by having a team made up of these roles that the team will work effective and produce a better quality of work but also have trust in each other to get the job done or to complete the job correctly.</a:t>
            </a:r>
            <a:endParaRPr lang="en-US" sz="1400" b="0" i="0" dirty="0">
              <a:solidFill>
                <a:schemeClr val="tx1"/>
              </a:solidFill>
            </a:endParaRPr>
          </a:p>
        </p:txBody>
      </p:sp>
    </p:spTree>
    <p:extLst>
      <p:ext uri="{BB962C8B-B14F-4D97-AF65-F5344CB8AC3E}">
        <p14:creationId xmlns:p14="http://schemas.microsoft.com/office/powerpoint/2010/main" val="2536962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E2A3C-1F3D-4A94-A5B7-42588EEE2530}"/>
              </a:ext>
            </a:extLst>
          </p:cNvPr>
          <p:cNvSpPr>
            <a:spLocks noGrp="1"/>
          </p:cNvSpPr>
          <p:nvPr>
            <p:ph type="title"/>
          </p:nvPr>
        </p:nvSpPr>
        <p:spPr>
          <a:xfrm>
            <a:off x="640505" y="351677"/>
            <a:ext cx="7862989" cy="846574"/>
          </a:xfrm>
        </p:spPr>
        <p:txBody>
          <a:bodyPr>
            <a:normAutofit/>
          </a:bodyPr>
          <a:lstStyle/>
          <a:p>
            <a:r>
              <a:rPr lang="en-GB" sz="2700" b="1" u="sng" dirty="0"/>
              <a:t>Key behaviours</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sz="1800" b="1" u="sng" dirty="0"/>
          </a:p>
        </p:txBody>
      </p:sp>
      <p:sp>
        <p:nvSpPr>
          <p:cNvPr id="9" name="Content Placeholder 8">
            <a:extLst>
              <a:ext uri="{FF2B5EF4-FFF2-40B4-BE49-F238E27FC236}">
                <a16:creationId xmlns:a16="http://schemas.microsoft.com/office/drawing/2014/main" id="{390C4D11-EF14-4D58-BE6D-6AD13E28B03D}"/>
              </a:ext>
            </a:extLst>
          </p:cNvPr>
          <p:cNvSpPr>
            <a:spLocks noGrp="1"/>
          </p:cNvSpPr>
          <p:nvPr>
            <p:ph idx="1"/>
          </p:nvPr>
        </p:nvSpPr>
        <p:spPr/>
        <p:txBody>
          <a:bodyPr/>
          <a:lstStyle/>
          <a:p>
            <a:endParaRPr lang="en-GB" dirty="0"/>
          </a:p>
        </p:txBody>
      </p:sp>
      <p:pic>
        <p:nvPicPr>
          <p:cNvPr id="12" name="Picture 11">
            <a:extLst>
              <a:ext uri="{FF2B5EF4-FFF2-40B4-BE49-F238E27FC236}">
                <a16:creationId xmlns:a16="http://schemas.microsoft.com/office/drawing/2014/main" id="{914751CF-A266-438B-B846-033E7B1E3A1E}"/>
              </a:ext>
            </a:extLst>
          </p:cNvPr>
          <p:cNvPicPr/>
          <p:nvPr/>
        </p:nvPicPr>
        <p:blipFill rotWithShape="1">
          <a:blip r:embed="rId2">
            <a:extLst>
              <a:ext uri="{28A0092B-C50C-407E-A947-70E740481C1C}">
                <a14:useLocalDpi xmlns:a14="http://schemas.microsoft.com/office/drawing/2010/main" val="0"/>
              </a:ext>
            </a:extLst>
          </a:blip>
          <a:srcRect l="6088" t="3208" r="4928" b="21509"/>
          <a:stretch/>
        </p:blipFill>
        <p:spPr bwMode="auto">
          <a:xfrm>
            <a:off x="533400" y="1020418"/>
            <a:ext cx="8213035" cy="5304182"/>
          </a:xfrm>
          <a:prstGeom prst="rect">
            <a:avLst/>
          </a:prstGeom>
          <a:noFill/>
          <a:ln>
            <a:noFill/>
          </a:ln>
          <a:extLst>
            <a:ext uri="{53640926-AAD7-44D8-BBD7-CCE9431645EC}">
              <a14:shadowObscured xmlns:a14="http://schemas.microsoft.com/office/drawing/2010/main"/>
            </a:ext>
          </a:extLst>
        </p:spPr>
      </p:pic>
      <p:sp>
        <p:nvSpPr>
          <p:cNvPr id="11" name="TextBox 10">
            <a:extLst>
              <a:ext uri="{FF2B5EF4-FFF2-40B4-BE49-F238E27FC236}">
                <a16:creationId xmlns:a16="http://schemas.microsoft.com/office/drawing/2014/main" id="{839BD2C4-3F84-4189-B1B8-654811531807}"/>
              </a:ext>
            </a:extLst>
          </p:cNvPr>
          <p:cNvSpPr txBox="1"/>
          <p:nvPr/>
        </p:nvSpPr>
        <p:spPr>
          <a:xfrm>
            <a:off x="781878" y="6406634"/>
            <a:ext cx="5658678" cy="369332"/>
          </a:xfrm>
          <a:prstGeom prst="rect">
            <a:avLst/>
          </a:prstGeom>
          <a:noFill/>
        </p:spPr>
        <p:txBody>
          <a:bodyPr wrap="square" rtlCol="0">
            <a:spAutoFit/>
          </a:bodyPr>
          <a:lstStyle/>
          <a:p>
            <a:r>
              <a:rPr lang="en-GB" dirty="0"/>
              <a:t>Ault (2021)</a:t>
            </a:r>
          </a:p>
        </p:txBody>
      </p:sp>
    </p:spTree>
    <p:extLst>
      <p:ext uri="{BB962C8B-B14F-4D97-AF65-F5344CB8AC3E}">
        <p14:creationId xmlns:p14="http://schemas.microsoft.com/office/powerpoint/2010/main" val="1748953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2655AC-3A66-45DB-9E88-35480732FD60}"/>
              </a:ext>
            </a:extLst>
          </p:cNvPr>
          <p:cNvSpPr txBox="1"/>
          <p:nvPr/>
        </p:nvSpPr>
        <p:spPr>
          <a:xfrm>
            <a:off x="911574" y="172278"/>
            <a:ext cx="7320849" cy="1107996"/>
          </a:xfrm>
          <a:prstGeom prst="rect">
            <a:avLst/>
          </a:prstGeom>
          <a:noFill/>
        </p:spPr>
        <p:txBody>
          <a:bodyPr wrap="square" rtlCol="0">
            <a:spAutoFit/>
          </a:bodyPr>
          <a:lstStyle/>
          <a:p>
            <a:pPr algn="ctr"/>
            <a:r>
              <a:rPr lang="en-US" sz="1600" b="1" i="0" u="sng" dirty="0">
                <a:solidFill>
                  <a:schemeClr val="tx1"/>
                </a:solidFill>
                <a:effectLst/>
                <a:latin typeface="Arial" panose="020B0604020202020204" pitchFamily="34" charset="0"/>
              </a:rPr>
              <a:t>Elements of High Performing Teams</a:t>
            </a:r>
            <a:endParaRPr lang="en-GB" sz="1600" b="1" u="sng" dirty="0"/>
          </a:p>
          <a:p>
            <a:pPr algn="ctr"/>
            <a:r>
              <a:rPr lang="en-GB" sz="1600" b="1" u="sng" dirty="0"/>
              <a:t>5 Dysfunctions of a team according to Lencioni (2002)</a:t>
            </a:r>
          </a:p>
          <a:p>
            <a:endParaRPr lang="en-GB" sz="1600" b="1" u="sng" dirty="0"/>
          </a:p>
          <a:p>
            <a:endParaRPr lang="en-GB" dirty="0"/>
          </a:p>
        </p:txBody>
      </p:sp>
      <p:pic>
        <p:nvPicPr>
          <p:cNvPr id="3074" name="Picture 2" descr="How to overcome the 5 Dysfunctions of Virtual Teams - Tomorrow's Leadership">
            <a:extLst>
              <a:ext uri="{FF2B5EF4-FFF2-40B4-BE49-F238E27FC236}">
                <a16:creationId xmlns:a16="http://schemas.microsoft.com/office/drawing/2014/main" id="{48C62723-2A3A-432B-88A1-49129C70C0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590" y="888518"/>
            <a:ext cx="8030819" cy="450897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BD6BE88-EE4B-41F1-A1AC-7D13F5A93011}"/>
              </a:ext>
            </a:extLst>
          </p:cNvPr>
          <p:cNvSpPr txBox="1"/>
          <p:nvPr/>
        </p:nvSpPr>
        <p:spPr>
          <a:xfrm>
            <a:off x="556590" y="5539409"/>
            <a:ext cx="8136836" cy="1200329"/>
          </a:xfrm>
          <a:prstGeom prst="rect">
            <a:avLst/>
          </a:prstGeom>
          <a:noFill/>
        </p:spPr>
        <p:txBody>
          <a:bodyPr wrap="square" rtlCol="0">
            <a:spAutoFit/>
          </a:bodyPr>
          <a:lstStyle/>
          <a:p>
            <a:pPr marL="285750" indent="-285750">
              <a:buFont typeface="Arial" panose="020B0604020202020204" pitchFamily="34" charset="0"/>
              <a:buChar char="•"/>
            </a:pPr>
            <a:r>
              <a:rPr lang="en-GB" dirty="0"/>
              <a:t>Without trust you wont be able to create an effective team – trust is the foundation. </a:t>
            </a:r>
          </a:p>
          <a:p>
            <a:pPr marL="285750" indent="-285750">
              <a:buFont typeface="Arial" panose="020B0604020202020204" pitchFamily="34" charset="0"/>
              <a:buChar char="•"/>
            </a:pPr>
            <a:r>
              <a:rPr lang="en-GB" dirty="0"/>
              <a:t>Lencioni said that if even one member of the team cant be vulnerable – the team wont be able to work (trust each other).</a:t>
            </a:r>
          </a:p>
        </p:txBody>
      </p:sp>
    </p:spTree>
    <p:extLst>
      <p:ext uri="{BB962C8B-B14F-4D97-AF65-F5344CB8AC3E}">
        <p14:creationId xmlns:p14="http://schemas.microsoft.com/office/powerpoint/2010/main" val="2935539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C4A95C-8D62-49B5-88BA-BB3CD3495D6C}"/>
              </a:ext>
            </a:extLst>
          </p:cNvPr>
          <p:cNvSpPr txBox="1"/>
          <p:nvPr/>
        </p:nvSpPr>
        <p:spPr>
          <a:xfrm>
            <a:off x="583095" y="342738"/>
            <a:ext cx="7779026" cy="369332"/>
          </a:xfrm>
          <a:prstGeom prst="rect">
            <a:avLst/>
          </a:prstGeom>
          <a:noFill/>
        </p:spPr>
        <p:txBody>
          <a:bodyPr wrap="square" rtlCol="0">
            <a:spAutoFit/>
          </a:bodyPr>
          <a:lstStyle/>
          <a:p>
            <a:r>
              <a:rPr lang="en-GB" b="1" u="sng" dirty="0"/>
              <a:t>TRUST BEHAVIOURS</a:t>
            </a:r>
          </a:p>
        </p:txBody>
      </p:sp>
      <p:sp>
        <p:nvSpPr>
          <p:cNvPr id="4" name="TextBox 3">
            <a:extLst>
              <a:ext uri="{FF2B5EF4-FFF2-40B4-BE49-F238E27FC236}">
                <a16:creationId xmlns:a16="http://schemas.microsoft.com/office/drawing/2014/main" id="{94EE77EA-C456-4928-95C0-1C5AE04C719B}"/>
              </a:ext>
            </a:extLst>
          </p:cNvPr>
          <p:cNvSpPr txBox="1"/>
          <p:nvPr/>
        </p:nvSpPr>
        <p:spPr>
          <a:xfrm>
            <a:off x="583095" y="793912"/>
            <a:ext cx="7580243" cy="1754326"/>
          </a:xfrm>
          <a:prstGeom prst="rect">
            <a:avLst/>
          </a:prstGeom>
          <a:noFill/>
        </p:spPr>
        <p:txBody>
          <a:bodyPr wrap="square" rtlCol="0">
            <a:spAutoFit/>
          </a:bodyPr>
          <a:lstStyle/>
          <a:p>
            <a:r>
              <a:rPr lang="en-US" b="0" i="0" u="none" strike="noStrike" dirty="0">
                <a:solidFill>
                  <a:schemeClr val="tx1"/>
                </a:solidFill>
                <a:effectLst/>
                <a:latin typeface="Arial" panose="020B0604020202020204" pitchFamily="34" charset="0"/>
              </a:rPr>
              <a:t>“Good teams become great ones when the members trust each other enough to surrender the ‘me’ for the ‘we’.”    </a:t>
            </a:r>
            <a:r>
              <a:rPr lang="en-US" b="0" i="1" u="none" strike="noStrike" dirty="0">
                <a:solidFill>
                  <a:schemeClr val="tx1"/>
                </a:solidFill>
                <a:effectLst/>
                <a:latin typeface="Arial" panose="020B0604020202020204" pitchFamily="34" charset="0"/>
              </a:rPr>
              <a:t>(Anon)</a:t>
            </a:r>
            <a:r>
              <a:rPr lang="en-US" b="0" i="0" dirty="0">
                <a:solidFill>
                  <a:schemeClr val="tx1"/>
                </a:solidFill>
                <a:effectLst/>
                <a:latin typeface="Arial" panose="020B0604020202020204" pitchFamily="34" charset="0"/>
              </a:rPr>
              <a:t>​</a:t>
            </a:r>
          </a:p>
          <a:p>
            <a:endParaRPr lang="en-US" b="0" i="0" dirty="0">
              <a:solidFill>
                <a:schemeClr val="tx1"/>
              </a:solidFill>
              <a:effectLst/>
              <a:latin typeface="Arial" panose="020B0604020202020204" pitchFamily="34" charset="0"/>
            </a:endParaRPr>
          </a:p>
          <a:p>
            <a:r>
              <a:rPr lang="en-US" dirty="0">
                <a:solidFill>
                  <a:schemeClr val="tx1"/>
                </a:solidFill>
                <a:latin typeface="Arial" panose="020B0604020202020204" pitchFamily="34" charset="0"/>
              </a:rPr>
              <a:t>What are the key qualities and skills that we need to be able to create trust among our colleagues?</a:t>
            </a:r>
          </a:p>
          <a:p>
            <a:pPr algn="ctr"/>
            <a:r>
              <a:rPr lang="en-GB" b="1" u="sng" dirty="0">
                <a:solidFill>
                  <a:schemeClr val="bg2">
                    <a:lumMod val="50000"/>
                  </a:schemeClr>
                </a:solidFill>
              </a:rPr>
              <a:t>REALATIONSHIP TRUST </a:t>
            </a:r>
          </a:p>
        </p:txBody>
      </p:sp>
      <p:sp>
        <p:nvSpPr>
          <p:cNvPr id="5" name="Cloud 4">
            <a:extLst>
              <a:ext uri="{FF2B5EF4-FFF2-40B4-BE49-F238E27FC236}">
                <a16:creationId xmlns:a16="http://schemas.microsoft.com/office/drawing/2014/main" id="{801C2715-FD9D-48A3-9ADA-BE1EB01BB0C1}"/>
              </a:ext>
            </a:extLst>
          </p:cNvPr>
          <p:cNvSpPr/>
          <p:nvPr/>
        </p:nvSpPr>
        <p:spPr>
          <a:xfrm>
            <a:off x="236889" y="5173935"/>
            <a:ext cx="1921565" cy="1126435"/>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Talk straight</a:t>
            </a:r>
          </a:p>
        </p:txBody>
      </p:sp>
      <p:sp>
        <p:nvSpPr>
          <p:cNvPr id="6" name="Cloud 5">
            <a:extLst>
              <a:ext uri="{FF2B5EF4-FFF2-40B4-BE49-F238E27FC236}">
                <a16:creationId xmlns:a16="http://schemas.microsoft.com/office/drawing/2014/main" id="{ED130932-C9D0-41CD-A32B-E94C8CFA360A}"/>
              </a:ext>
            </a:extLst>
          </p:cNvPr>
          <p:cNvSpPr/>
          <p:nvPr/>
        </p:nvSpPr>
        <p:spPr>
          <a:xfrm>
            <a:off x="106019" y="3760020"/>
            <a:ext cx="2491409" cy="1222798"/>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Demonstrate respect</a:t>
            </a:r>
          </a:p>
        </p:txBody>
      </p:sp>
      <p:sp>
        <p:nvSpPr>
          <p:cNvPr id="7" name="Cloud 6">
            <a:extLst>
              <a:ext uri="{FF2B5EF4-FFF2-40B4-BE49-F238E27FC236}">
                <a16:creationId xmlns:a16="http://schemas.microsoft.com/office/drawing/2014/main" id="{708C9E76-4F0D-4C73-98F8-98CDBD6D3A9B}"/>
              </a:ext>
            </a:extLst>
          </p:cNvPr>
          <p:cNvSpPr/>
          <p:nvPr/>
        </p:nvSpPr>
        <p:spPr>
          <a:xfrm>
            <a:off x="7189294" y="4782867"/>
            <a:ext cx="1524000" cy="1126435"/>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Right wrongs</a:t>
            </a:r>
          </a:p>
        </p:txBody>
      </p:sp>
      <p:sp>
        <p:nvSpPr>
          <p:cNvPr id="8" name="Cloud 7">
            <a:extLst>
              <a:ext uri="{FF2B5EF4-FFF2-40B4-BE49-F238E27FC236}">
                <a16:creationId xmlns:a16="http://schemas.microsoft.com/office/drawing/2014/main" id="{845A41C5-1D05-4A43-8231-D274951495F0}"/>
              </a:ext>
            </a:extLst>
          </p:cNvPr>
          <p:cNvSpPr/>
          <p:nvPr/>
        </p:nvSpPr>
        <p:spPr>
          <a:xfrm>
            <a:off x="2888974" y="2584741"/>
            <a:ext cx="1577009" cy="1245419"/>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Listen first</a:t>
            </a:r>
          </a:p>
        </p:txBody>
      </p:sp>
      <p:sp>
        <p:nvSpPr>
          <p:cNvPr id="9" name="Cloud 8">
            <a:extLst>
              <a:ext uri="{FF2B5EF4-FFF2-40B4-BE49-F238E27FC236}">
                <a16:creationId xmlns:a16="http://schemas.microsoft.com/office/drawing/2014/main" id="{B6013DBF-331E-4AD8-A039-B959274C1844}"/>
              </a:ext>
            </a:extLst>
          </p:cNvPr>
          <p:cNvSpPr/>
          <p:nvPr/>
        </p:nvSpPr>
        <p:spPr>
          <a:xfrm>
            <a:off x="2796211" y="4020461"/>
            <a:ext cx="1709531" cy="1388310"/>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Show loyalty</a:t>
            </a:r>
          </a:p>
        </p:txBody>
      </p:sp>
      <p:sp>
        <p:nvSpPr>
          <p:cNvPr id="10" name="Cloud 9">
            <a:extLst>
              <a:ext uri="{FF2B5EF4-FFF2-40B4-BE49-F238E27FC236}">
                <a16:creationId xmlns:a16="http://schemas.microsoft.com/office/drawing/2014/main" id="{A2D242D5-3B69-4FE9-8F4C-CE201D4F4DCA}"/>
              </a:ext>
            </a:extLst>
          </p:cNvPr>
          <p:cNvSpPr/>
          <p:nvPr/>
        </p:nvSpPr>
        <p:spPr>
          <a:xfrm>
            <a:off x="2320795" y="5599072"/>
            <a:ext cx="1524000" cy="1126435"/>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Deliver results</a:t>
            </a:r>
          </a:p>
        </p:txBody>
      </p:sp>
      <p:sp>
        <p:nvSpPr>
          <p:cNvPr id="11" name="Cloud 10">
            <a:extLst>
              <a:ext uri="{FF2B5EF4-FFF2-40B4-BE49-F238E27FC236}">
                <a16:creationId xmlns:a16="http://schemas.microsoft.com/office/drawing/2014/main" id="{C960E7A8-A348-47CB-9641-1746D2C08E12}"/>
              </a:ext>
            </a:extLst>
          </p:cNvPr>
          <p:cNvSpPr/>
          <p:nvPr/>
        </p:nvSpPr>
        <p:spPr>
          <a:xfrm>
            <a:off x="4711148" y="2660222"/>
            <a:ext cx="1709531" cy="1388310"/>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Clarify expectations</a:t>
            </a:r>
          </a:p>
        </p:txBody>
      </p:sp>
      <p:sp>
        <p:nvSpPr>
          <p:cNvPr id="12" name="Cloud 11">
            <a:extLst>
              <a:ext uri="{FF2B5EF4-FFF2-40B4-BE49-F238E27FC236}">
                <a16:creationId xmlns:a16="http://schemas.microsoft.com/office/drawing/2014/main" id="{08B45D3A-9E49-4B13-9E04-0ECDC1F7DB0E}"/>
              </a:ext>
            </a:extLst>
          </p:cNvPr>
          <p:cNvSpPr/>
          <p:nvPr/>
        </p:nvSpPr>
        <p:spPr>
          <a:xfrm>
            <a:off x="4572000" y="4428094"/>
            <a:ext cx="2266122" cy="1254053"/>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a:t>Practice accountability</a:t>
            </a:r>
          </a:p>
        </p:txBody>
      </p:sp>
      <p:sp>
        <p:nvSpPr>
          <p:cNvPr id="13" name="Cloud 12">
            <a:extLst>
              <a:ext uri="{FF2B5EF4-FFF2-40B4-BE49-F238E27FC236}">
                <a16:creationId xmlns:a16="http://schemas.microsoft.com/office/drawing/2014/main" id="{862856DE-5FA6-467C-89F7-7C39844A16E5}"/>
              </a:ext>
            </a:extLst>
          </p:cNvPr>
          <p:cNvSpPr/>
          <p:nvPr/>
        </p:nvSpPr>
        <p:spPr>
          <a:xfrm>
            <a:off x="4189345" y="5788333"/>
            <a:ext cx="1524000" cy="780143"/>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Extend trust</a:t>
            </a:r>
          </a:p>
        </p:txBody>
      </p:sp>
      <p:sp>
        <p:nvSpPr>
          <p:cNvPr id="14" name="Cloud 13">
            <a:extLst>
              <a:ext uri="{FF2B5EF4-FFF2-40B4-BE49-F238E27FC236}">
                <a16:creationId xmlns:a16="http://schemas.microsoft.com/office/drawing/2014/main" id="{550AFE58-53E8-408A-BEC0-E60C9DF97E62}"/>
              </a:ext>
            </a:extLst>
          </p:cNvPr>
          <p:cNvSpPr/>
          <p:nvPr/>
        </p:nvSpPr>
        <p:spPr>
          <a:xfrm>
            <a:off x="6771859" y="1972694"/>
            <a:ext cx="1948069" cy="1338469"/>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Confront reality</a:t>
            </a:r>
          </a:p>
        </p:txBody>
      </p:sp>
      <p:sp>
        <p:nvSpPr>
          <p:cNvPr id="15" name="Cloud 14">
            <a:extLst>
              <a:ext uri="{FF2B5EF4-FFF2-40B4-BE49-F238E27FC236}">
                <a16:creationId xmlns:a16="http://schemas.microsoft.com/office/drawing/2014/main" id="{4664A38D-45C7-47DB-80F5-61A94959BE3F}"/>
              </a:ext>
            </a:extLst>
          </p:cNvPr>
          <p:cNvSpPr/>
          <p:nvPr/>
        </p:nvSpPr>
        <p:spPr>
          <a:xfrm>
            <a:off x="6347790" y="3372811"/>
            <a:ext cx="2580860" cy="1260685"/>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Create transparency</a:t>
            </a:r>
          </a:p>
        </p:txBody>
      </p:sp>
      <p:sp>
        <p:nvSpPr>
          <p:cNvPr id="16" name="Cloud 15">
            <a:extLst>
              <a:ext uri="{FF2B5EF4-FFF2-40B4-BE49-F238E27FC236}">
                <a16:creationId xmlns:a16="http://schemas.microsoft.com/office/drawing/2014/main" id="{D270872D-6747-4EF2-A6E0-A773785983F9}"/>
              </a:ext>
            </a:extLst>
          </p:cNvPr>
          <p:cNvSpPr/>
          <p:nvPr/>
        </p:nvSpPr>
        <p:spPr>
          <a:xfrm>
            <a:off x="145774" y="2422153"/>
            <a:ext cx="2640497" cy="1126434"/>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Keep commitments</a:t>
            </a:r>
          </a:p>
        </p:txBody>
      </p:sp>
      <p:sp>
        <p:nvSpPr>
          <p:cNvPr id="17" name="Cloud 16">
            <a:extLst>
              <a:ext uri="{FF2B5EF4-FFF2-40B4-BE49-F238E27FC236}">
                <a16:creationId xmlns:a16="http://schemas.microsoft.com/office/drawing/2014/main" id="{5184E81C-72A4-4318-867B-705EA663B3FE}"/>
              </a:ext>
            </a:extLst>
          </p:cNvPr>
          <p:cNvSpPr/>
          <p:nvPr/>
        </p:nvSpPr>
        <p:spPr>
          <a:xfrm>
            <a:off x="5913781" y="5655785"/>
            <a:ext cx="1378227" cy="1126435"/>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Get better</a:t>
            </a:r>
          </a:p>
        </p:txBody>
      </p:sp>
    </p:spTree>
    <p:extLst>
      <p:ext uri="{BB962C8B-B14F-4D97-AF65-F5344CB8AC3E}">
        <p14:creationId xmlns:p14="http://schemas.microsoft.com/office/powerpoint/2010/main" val="1738678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2D9B6682-E186-467F-84BA-84070910EFD7}"/>
              </a:ext>
            </a:extLst>
          </p:cNvPr>
          <p:cNvGraphicFramePr>
            <a:graphicFrameLocks noGrp="1"/>
          </p:cNvGraphicFramePr>
          <p:nvPr>
            <p:extLst>
              <p:ext uri="{D42A27DB-BD31-4B8C-83A1-F6EECF244321}">
                <p14:modId xmlns:p14="http://schemas.microsoft.com/office/powerpoint/2010/main" val="3858275336"/>
              </p:ext>
            </p:extLst>
          </p:nvPr>
        </p:nvGraphicFramePr>
        <p:xfrm>
          <a:off x="828261" y="627751"/>
          <a:ext cx="7487478" cy="6057367"/>
        </p:xfrm>
        <a:graphic>
          <a:graphicData uri="http://schemas.openxmlformats.org/drawingml/2006/table">
            <a:tbl>
              <a:tblPr firstRow="1" bandRow="1">
                <a:tableStyleId>{5C22544A-7EE6-4342-B048-85BDC9FD1C3A}</a:tableStyleId>
              </a:tblPr>
              <a:tblGrid>
                <a:gridCol w="3743739">
                  <a:extLst>
                    <a:ext uri="{9D8B030D-6E8A-4147-A177-3AD203B41FA5}">
                      <a16:colId xmlns:a16="http://schemas.microsoft.com/office/drawing/2014/main" val="1283489268"/>
                    </a:ext>
                  </a:extLst>
                </a:gridCol>
                <a:gridCol w="3743739">
                  <a:extLst>
                    <a:ext uri="{9D8B030D-6E8A-4147-A177-3AD203B41FA5}">
                      <a16:colId xmlns:a16="http://schemas.microsoft.com/office/drawing/2014/main" val="1885698543"/>
                    </a:ext>
                  </a:extLst>
                </a:gridCol>
              </a:tblGrid>
              <a:tr h="424702">
                <a:tc>
                  <a:txBody>
                    <a:bodyPr/>
                    <a:lstStyle/>
                    <a:p>
                      <a:pPr algn="ctr"/>
                      <a:r>
                        <a:rPr lang="en-GB" b="0" dirty="0"/>
                        <a:t>Within the team</a:t>
                      </a:r>
                    </a:p>
                  </a:txBody>
                  <a:tcPr/>
                </a:tc>
                <a:tc>
                  <a:txBody>
                    <a:bodyPr/>
                    <a:lstStyle/>
                    <a:p>
                      <a:pPr algn="ctr"/>
                      <a:r>
                        <a:rPr lang="en-GB" b="0" dirty="0"/>
                        <a:t>Outside the team</a:t>
                      </a:r>
                    </a:p>
                  </a:txBody>
                  <a:tcPr/>
                </a:tc>
                <a:extLst>
                  <a:ext uri="{0D108BD9-81ED-4DB2-BD59-A6C34878D82A}">
                    <a16:rowId xmlns:a16="http://schemas.microsoft.com/office/drawing/2014/main" val="1598059773"/>
                  </a:ext>
                </a:extLst>
              </a:tr>
              <a:tr h="838991">
                <a:tc>
                  <a:txBody>
                    <a:bodyPr/>
                    <a:lstStyle/>
                    <a:p>
                      <a:pPr algn="ctr"/>
                      <a:r>
                        <a:rPr lang="en-GB" dirty="0"/>
                        <a:t>Communicate often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t>Communicate on a daily/weekly basis (as often as needed)</a:t>
                      </a:r>
                    </a:p>
                  </a:txBody>
                  <a:tcPr/>
                </a:tc>
                <a:extLst>
                  <a:ext uri="{0D108BD9-81ED-4DB2-BD59-A6C34878D82A}">
                    <a16:rowId xmlns:a16="http://schemas.microsoft.com/office/drawing/2014/main" val="1444761641"/>
                  </a:ext>
                </a:extLst>
              </a:tr>
              <a:tr h="514541">
                <a:tc>
                  <a:txBody>
                    <a:bodyPr/>
                    <a:lstStyle/>
                    <a:p>
                      <a:pPr algn="ctr"/>
                      <a:r>
                        <a:rPr lang="en-GB" dirty="0"/>
                        <a:t>Value each individual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t>Recognise the wider team roles</a:t>
                      </a:r>
                    </a:p>
                  </a:txBody>
                  <a:tcPr/>
                </a:tc>
                <a:extLst>
                  <a:ext uri="{0D108BD9-81ED-4DB2-BD59-A6C34878D82A}">
                    <a16:rowId xmlns:a16="http://schemas.microsoft.com/office/drawing/2014/main" val="951882199"/>
                  </a:ext>
                </a:extLst>
              </a:tr>
              <a:tr h="73505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t>Manage conflict</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t>Manage conflict</a:t>
                      </a:r>
                    </a:p>
                    <a:p>
                      <a:pPr algn="ctr"/>
                      <a:endParaRPr lang="en-GB" dirty="0"/>
                    </a:p>
                  </a:txBody>
                  <a:tcPr/>
                </a:tc>
                <a:extLst>
                  <a:ext uri="{0D108BD9-81ED-4DB2-BD59-A6C34878D82A}">
                    <a16:rowId xmlns:a16="http://schemas.microsoft.com/office/drawing/2014/main" val="679146768"/>
                  </a:ext>
                </a:extLst>
              </a:tr>
              <a:tr h="838991">
                <a:tc>
                  <a:txBody>
                    <a:bodyPr/>
                    <a:lstStyle/>
                    <a:p>
                      <a:pPr algn="ctr"/>
                      <a:r>
                        <a:rPr lang="en-GB" dirty="0"/>
                        <a:t>Involve everyone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t>Cooperate with other internal teams</a:t>
                      </a:r>
                    </a:p>
                    <a:p>
                      <a:pPr algn="ctr"/>
                      <a:endParaRPr lang="en-GB" dirty="0"/>
                    </a:p>
                  </a:txBody>
                  <a:tcPr/>
                </a:tc>
                <a:extLst>
                  <a:ext uri="{0D108BD9-81ED-4DB2-BD59-A6C34878D82A}">
                    <a16:rowId xmlns:a16="http://schemas.microsoft.com/office/drawing/2014/main" val="3649874263"/>
                  </a:ext>
                </a:extLst>
              </a:tr>
              <a:tr h="587294">
                <a:tc>
                  <a:txBody>
                    <a:bodyPr/>
                    <a:lstStyle/>
                    <a:p>
                      <a:pPr algn="ctr"/>
                      <a:r>
                        <a:rPr lang="en-GB" dirty="0"/>
                        <a:t>Be loyal</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t>Promote good customer and supplier relationships</a:t>
                      </a:r>
                    </a:p>
                  </a:txBody>
                  <a:tcPr/>
                </a:tc>
                <a:extLst>
                  <a:ext uri="{0D108BD9-81ED-4DB2-BD59-A6C34878D82A}">
                    <a16:rowId xmlns:a16="http://schemas.microsoft.com/office/drawing/2014/main" val="2490090312"/>
                  </a:ext>
                </a:extLst>
              </a:tr>
              <a:tr h="424702">
                <a:tc>
                  <a:txBody>
                    <a:bodyPr/>
                    <a:lstStyle/>
                    <a:p>
                      <a:pPr algn="ctr"/>
                      <a:r>
                        <a:rPr lang="en-GB" dirty="0"/>
                        <a:t>Provide for development</a:t>
                      </a:r>
                    </a:p>
                  </a:txBody>
                  <a:tcPr/>
                </a:tc>
                <a:tc>
                  <a:txBody>
                    <a:bodyPr/>
                    <a:lstStyle/>
                    <a:p>
                      <a:pPr algn="ctr"/>
                      <a:endParaRPr lang="en-GB" dirty="0"/>
                    </a:p>
                  </a:txBody>
                  <a:tcPr/>
                </a:tc>
                <a:extLst>
                  <a:ext uri="{0D108BD9-81ED-4DB2-BD59-A6C34878D82A}">
                    <a16:rowId xmlns:a16="http://schemas.microsoft.com/office/drawing/2014/main" val="1032542928"/>
                  </a:ext>
                </a:extLst>
              </a:tr>
              <a:tr h="424702">
                <a:tc>
                  <a:txBody>
                    <a:bodyPr/>
                    <a:lstStyle/>
                    <a:p>
                      <a:pPr algn="ctr"/>
                      <a:r>
                        <a:rPr lang="en-GB" dirty="0"/>
                        <a:t>Be fair and consistent </a:t>
                      </a:r>
                    </a:p>
                  </a:txBody>
                  <a:tcPr/>
                </a:tc>
                <a:tc>
                  <a:txBody>
                    <a:bodyPr/>
                    <a:lstStyle/>
                    <a:p>
                      <a:pPr algn="ctr"/>
                      <a:endParaRPr lang="en-GB" dirty="0"/>
                    </a:p>
                  </a:txBody>
                  <a:tcPr/>
                </a:tc>
                <a:extLst>
                  <a:ext uri="{0D108BD9-81ED-4DB2-BD59-A6C34878D82A}">
                    <a16:rowId xmlns:a16="http://schemas.microsoft.com/office/drawing/2014/main" val="708589443"/>
                  </a:ext>
                </a:extLst>
              </a:tr>
              <a:tr h="587294">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t>Work hard</a:t>
                      </a:r>
                    </a:p>
                    <a:p>
                      <a:pPr algn="ctr"/>
                      <a:endParaRPr lang="en-GB" dirty="0"/>
                    </a:p>
                  </a:txBody>
                  <a:tcPr/>
                </a:tc>
                <a:tc>
                  <a:txBody>
                    <a:bodyPr/>
                    <a:lstStyle/>
                    <a:p>
                      <a:pPr algn="ctr"/>
                      <a:endParaRPr lang="en-GB" dirty="0"/>
                    </a:p>
                  </a:txBody>
                  <a:tcPr/>
                </a:tc>
                <a:extLst>
                  <a:ext uri="{0D108BD9-81ED-4DB2-BD59-A6C34878D82A}">
                    <a16:rowId xmlns:a16="http://schemas.microsoft.com/office/drawing/2014/main" val="3683559341"/>
                  </a:ext>
                </a:extLst>
              </a:tr>
              <a:tr h="424702">
                <a:tc>
                  <a:txBody>
                    <a:bodyPr/>
                    <a:lstStyle/>
                    <a:p>
                      <a:pPr algn="ctr"/>
                      <a:r>
                        <a:rPr lang="en-GB" dirty="0"/>
                        <a:t>Be assertive</a:t>
                      </a:r>
                    </a:p>
                  </a:txBody>
                  <a:tcPr/>
                </a:tc>
                <a:tc>
                  <a:txBody>
                    <a:bodyPr/>
                    <a:lstStyle/>
                    <a:p>
                      <a:pPr algn="ctr"/>
                      <a:endParaRPr lang="en-GB" dirty="0"/>
                    </a:p>
                  </a:txBody>
                  <a:tcPr/>
                </a:tc>
                <a:extLst>
                  <a:ext uri="{0D108BD9-81ED-4DB2-BD59-A6C34878D82A}">
                    <a16:rowId xmlns:a16="http://schemas.microsoft.com/office/drawing/2014/main" val="1523811989"/>
                  </a:ext>
                </a:extLst>
              </a:tr>
            </a:tbl>
          </a:graphicData>
        </a:graphic>
      </p:graphicFrame>
      <p:sp>
        <p:nvSpPr>
          <p:cNvPr id="4" name="TextBox 3">
            <a:extLst>
              <a:ext uri="{FF2B5EF4-FFF2-40B4-BE49-F238E27FC236}">
                <a16:creationId xmlns:a16="http://schemas.microsoft.com/office/drawing/2014/main" id="{AA997EE4-AC3D-46BF-93AD-41C3C7175583}"/>
              </a:ext>
            </a:extLst>
          </p:cNvPr>
          <p:cNvSpPr txBox="1"/>
          <p:nvPr/>
        </p:nvSpPr>
        <p:spPr>
          <a:xfrm>
            <a:off x="1080052" y="258419"/>
            <a:ext cx="6983896" cy="369332"/>
          </a:xfrm>
          <a:prstGeom prst="rect">
            <a:avLst/>
          </a:prstGeom>
          <a:noFill/>
        </p:spPr>
        <p:txBody>
          <a:bodyPr wrap="square" rtlCol="0">
            <a:spAutoFit/>
          </a:bodyPr>
          <a:lstStyle/>
          <a:p>
            <a:pPr algn="ctr"/>
            <a:r>
              <a:rPr lang="en-GB" b="1" u="sng" dirty="0">
                <a:solidFill>
                  <a:schemeClr val="bg2">
                    <a:lumMod val="50000"/>
                  </a:schemeClr>
                </a:solidFill>
              </a:rPr>
              <a:t>Developing good relationships</a:t>
            </a:r>
          </a:p>
        </p:txBody>
      </p:sp>
    </p:spTree>
    <p:extLst>
      <p:ext uri="{BB962C8B-B14F-4D97-AF65-F5344CB8AC3E}">
        <p14:creationId xmlns:p14="http://schemas.microsoft.com/office/powerpoint/2010/main" val="3503990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6E1F1-2539-4F9C-911C-A6A350E9C946}"/>
              </a:ext>
            </a:extLst>
          </p:cNvPr>
          <p:cNvSpPr>
            <a:spLocks noGrp="1"/>
          </p:cNvSpPr>
          <p:nvPr>
            <p:ph type="ctrTitle"/>
          </p:nvPr>
        </p:nvSpPr>
        <p:spPr>
          <a:xfrm>
            <a:off x="533400" y="228601"/>
            <a:ext cx="6154713" cy="567266"/>
          </a:xfrm>
        </p:spPr>
        <p:txBody>
          <a:bodyPr>
            <a:noAutofit/>
          </a:bodyPr>
          <a:lstStyle/>
          <a:p>
            <a:r>
              <a:rPr lang="en-GB" sz="2400" dirty="0"/>
              <a:t>Group dynamics – lessons from geese. Lewin (1940s)</a:t>
            </a:r>
          </a:p>
        </p:txBody>
      </p:sp>
      <p:sp>
        <p:nvSpPr>
          <p:cNvPr id="3" name="Subtitle 2">
            <a:extLst>
              <a:ext uri="{FF2B5EF4-FFF2-40B4-BE49-F238E27FC236}">
                <a16:creationId xmlns:a16="http://schemas.microsoft.com/office/drawing/2014/main" id="{949A1E38-4589-4776-BBD9-5E3D91D76EED}"/>
              </a:ext>
            </a:extLst>
          </p:cNvPr>
          <p:cNvSpPr>
            <a:spLocks noGrp="1"/>
          </p:cNvSpPr>
          <p:nvPr>
            <p:ph type="subTitle" idx="1"/>
          </p:nvPr>
        </p:nvSpPr>
        <p:spPr>
          <a:xfrm>
            <a:off x="533400" y="795867"/>
            <a:ext cx="8305800" cy="4961467"/>
          </a:xfrm>
        </p:spPr>
        <p:txBody>
          <a:bodyPr>
            <a:noAutofit/>
          </a:bodyPr>
          <a:lstStyle/>
          <a:p>
            <a:r>
              <a:rPr lang="en-GB" sz="1200" dirty="0">
                <a:solidFill>
                  <a:schemeClr val="bg1"/>
                </a:solidFill>
              </a:rPr>
              <a:t>Kurt Lewin (1940s) theory uses geese to explain his theory of team work and why we all play a part within the team and carry each other through. </a:t>
            </a:r>
          </a:p>
          <a:p>
            <a:r>
              <a:rPr lang="en-GB" sz="1200" dirty="0">
                <a:solidFill>
                  <a:schemeClr val="bg1"/>
                </a:solidFill>
              </a:rPr>
              <a:t>He says that teams succeed when:</a:t>
            </a:r>
          </a:p>
          <a:p>
            <a:pPr marL="457200" indent="-457200">
              <a:buFont typeface="+mj-lt"/>
              <a:buAutoNum type="arabicPeriod"/>
            </a:pPr>
            <a:r>
              <a:rPr lang="en-GB" sz="1200" dirty="0">
                <a:solidFill>
                  <a:schemeClr val="bg1"/>
                </a:solidFill>
              </a:rPr>
              <a:t>They stay in formation with those headed in the direction they want to go.</a:t>
            </a:r>
          </a:p>
          <a:p>
            <a:pPr marL="457200" indent="-457200">
              <a:buFont typeface="+mj-lt"/>
              <a:buAutoNum type="arabicPeriod"/>
            </a:pPr>
            <a:r>
              <a:rPr lang="en-GB" sz="1200" dirty="0">
                <a:solidFill>
                  <a:schemeClr val="bg1"/>
                </a:solidFill>
              </a:rPr>
              <a:t>They are accepting of help and willing to help others. </a:t>
            </a:r>
          </a:p>
          <a:p>
            <a:pPr marL="457200" indent="-457200">
              <a:buFont typeface="+mj-lt"/>
              <a:buAutoNum type="arabicPeriod"/>
            </a:pPr>
            <a:r>
              <a:rPr lang="en-GB" sz="1200" dirty="0">
                <a:solidFill>
                  <a:schemeClr val="bg1"/>
                </a:solidFill>
              </a:rPr>
              <a:t>It is rewarding to take turns doing the ‘hard work’.</a:t>
            </a:r>
          </a:p>
          <a:p>
            <a:pPr marL="457200" indent="-457200">
              <a:buFont typeface="+mj-lt"/>
              <a:buAutoNum type="arabicPeriod"/>
            </a:pPr>
            <a:r>
              <a:rPr lang="en-GB" sz="1200" dirty="0">
                <a:solidFill>
                  <a:schemeClr val="bg1"/>
                </a:solidFill>
              </a:rPr>
              <a:t>They stand by when the going gets tough as well as succeeding. </a:t>
            </a:r>
          </a:p>
          <a:p>
            <a:pPr marL="457200" indent="-457200">
              <a:buFont typeface="+mj-lt"/>
              <a:buAutoNum type="arabicPeriod"/>
            </a:pPr>
            <a:r>
              <a:rPr lang="en-GB" sz="1200" dirty="0">
                <a:solidFill>
                  <a:schemeClr val="bg1"/>
                </a:solidFill>
              </a:rPr>
              <a:t>They respect each others unique skills, capabilities, talents and recourses.</a:t>
            </a:r>
          </a:p>
          <a:p>
            <a:pPr marL="457200" indent="-457200">
              <a:buFont typeface="+mj-lt"/>
              <a:buAutoNum type="arabicPeriod"/>
            </a:pPr>
            <a:r>
              <a:rPr lang="en-GB" sz="1200" dirty="0">
                <a:solidFill>
                  <a:schemeClr val="bg1"/>
                </a:solidFill>
              </a:rPr>
              <a:t>They understand and are willing to learn from each other. </a:t>
            </a:r>
          </a:p>
          <a:p>
            <a:pPr marL="457200" indent="-457200">
              <a:buFont typeface="+mj-lt"/>
              <a:buAutoNum type="arabicPeriod"/>
            </a:pPr>
            <a:r>
              <a:rPr lang="en-GB" sz="1200" dirty="0">
                <a:solidFill>
                  <a:schemeClr val="bg1"/>
                </a:solidFill>
              </a:rPr>
              <a:t>The whole team needs to be clear on where the team is heading.</a:t>
            </a:r>
          </a:p>
          <a:p>
            <a:pPr marL="457200" indent="-457200">
              <a:buFont typeface="+mj-lt"/>
              <a:buAutoNum type="arabicPeriod"/>
            </a:pPr>
            <a:r>
              <a:rPr lang="en-GB" sz="1200" dirty="0">
                <a:solidFill>
                  <a:schemeClr val="bg1"/>
                </a:solidFill>
              </a:rPr>
              <a:t>The team actively encourage each other. </a:t>
            </a:r>
          </a:p>
          <a:p>
            <a:pPr marL="457200" indent="-457200">
              <a:buFont typeface="+mj-lt"/>
              <a:buAutoNum type="arabicPeriod"/>
            </a:pPr>
            <a:r>
              <a:rPr lang="en-GB" sz="1200" dirty="0">
                <a:solidFill>
                  <a:schemeClr val="bg1"/>
                </a:solidFill>
              </a:rPr>
              <a:t>They give each other individual empowerment though quality communication and encouragement. </a:t>
            </a:r>
          </a:p>
          <a:p>
            <a:r>
              <a:rPr lang="en-GB" sz="1400" dirty="0">
                <a:solidFill>
                  <a:schemeClr val="tx1"/>
                </a:solidFill>
              </a:rPr>
              <a:t>To show how these group dynamics work I have my own workplace example.</a:t>
            </a:r>
          </a:p>
          <a:p>
            <a:r>
              <a:rPr lang="en-GB" sz="1400" dirty="0">
                <a:solidFill>
                  <a:schemeClr val="bg1"/>
                </a:solidFill>
              </a:rPr>
              <a:t>I work in a high street bank – we are expecting a risk inspection intimately.  This means everything needs to be in order and all staff will need to know the policies inside out. We have pulled together as team to quiz each other on a daily basis, either in the morning meeting or randomly throughout the day. If one of my colleagues aren’t sure of the answer I help them, reassure them and encourage them. We all know what part we play in passing the inspection both individually and together. We all know when we get the results of the inspection and it is a pass it will be very rewarding and we will all be proud of each other and what we have achieved by working as a team and trusting each other to do the job correctly and professionally. </a:t>
            </a:r>
          </a:p>
        </p:txBody>
      </p:sp>
    </p:spTree>
    <p:extLst>
      <p:ext uri="{BB962C8B-B14F-4D97-AF65-F5344CB8AC3E}">
        <p14:creationId xmlns:p14="http://schemas.microsoft.com/office/powerpoint/2010/main" val="1368711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AA97C-1CA0-429C-822F-52288EC4C770}"/>
              </a:ext>
            </a:extLst>
          </p:cNvPr>
          <p:cNvSpPr>
            <a:spLocks noGrp="1"/>
          </p:cNvSpPr>
          <p:nvPr>
            <p:ph type="ctrTitle"/>
          </p:nvPr>
        </p:nvSpPr>
        <p:spPr>
          <a:xfrm>
            <a:off x="533400" y="533400"/>
            <a:ext cx="6154713" cy="725557"/>
          </a:xfrm>
        </p:spPr>
        <p:txBody>
          <a:bodyPr>
            <a:normAutofit fontScale="90000"/>
          </a:bodyPr>
          <a:lstStyle/>
          <a:p>
            <a:r>
              <a:rPr lang="en-GB" dirty="0"/>
              <a:t>conclusion</a:t>
            </a:r>
          </a:p>
        </p:txBody>
      </p:sp>
      <p:sp>
        <p:nvSpPr>
          <p:cNvPr id="3" name="Subtitle 2">
            <a:extLst>
              <a:ext uri="{FF2B5EF4-FFF2-40B4-BE49-F238E27FC236}">
                <a16:creationId xmlns:a16="http://schemas.microsoft.com/office/drawing/2014/main" id="{D5753970-8086-4FBA-85DA-71CE732B389E}"/>
              </a:ext>
            </a:extLst>
          </p:cNvPr>
          <p:cNvSpPr>
            <a:spLocks noGrp="1"/>
          </p:cNvSpPr>
          <p:nvPr>
            <p:ph type="subTitle" idx="1"/>
          </p:nvPr>
        </p:nvSpPr>
        <p:spPr>
          <a:xfrm>
            <a:off x="533400" y="1258957"/>
            <a:ext cx="7828722" cy="4498377"/>
          </a:xfrm>
        </p:spPr>
        <p:txBody>
          <a:bodyPr>
            <a:normAutofit/>
          </a:bodyPr>
          <a:lstStyle/>
          <a:p>
            <a:r>
              <a:rPr lang="en-GB" sz="2800" dirty="0"/>
              <a:t>In conclusion each of the theories have many different factors of building an effective team but they all start with the foundation of trust. Trust is the key starting block to an effective team and environment. The journey we go through to create an effective team can be difficult at times but the end results are worth it in the end.  </a:t>
            </a:r>
          </a:p>
        </p:txBody>
      </p:sp>
    </p:spTree>
    <p:extLst>
      <p:ext uri="{BB962C8B-B14F-4D97-AF65-F5344CB8AC3E}">
        <p14:creationId xmlns:p14="http://schemas.microsoft.com/office/powerpoint/2010/main" val="498207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19D18FE-855B-4AC0-9757-AE20C670CE20}"/>
              </a:ext>
            </a:extLst>
          </p:cNvPr>
          <p:cNvSpPr>
            <a:spLocks noGrp="1"/>
          </p:cNvSpPr>
          <p:nvPr>
            <p:ph type="title"/>
          </p:nvPr>
        </p:nvSpPr>
        <p:spPr>
          <a:xfrm>
            <a:off x="357810" y="685799"/>
            <a:ext cx="8348868" cy="5131905"/>
          </a:xfrm>
        </p:spPr>
        <p:txBody>
          <a:bodyPr vert="horz" lIns="91440" tIns="45720" rIns="91440" bIns="45720" rtlCol="0" anchor="b">
            <a:normAutofit/>
          </a:bodyPr>
          <a:lstStyle/>
          <a:p>
            <a:pPr>
              <a:lnSpc>
                <a:spcPct val="90000"/>
              </a:lnSpc>
            </a:pPr>
            <a:r>
              <a:rPr lang="en-GB" dirty="0">
                <a:effectLst/>
                <a:latin typeface="Arial" panose="020B0604020202020204" pitchFamily="34" charset="0"/>
                <a:ea typeface="Calibri" panose="020F0502020204030204" pitchFamily="34" charset="0"/>
                <a:cs typeface="Times New Roman" panose="02020603050405020304" pitchFamily="18" charset="0"/>
              </a:rPr>
              <a:t>Michael Jordan, the basketball legend once said:  </a:t>
            </a:r>
            <a:br>
              <a:rPr lang="en-GB" dirty="0">
                <a:effectLst/>
                <a:latin typeface="Arial" panose="020B0604020202020204" pitchFamily="34" charset="0"/>
                <a:ea typeface="Calibri" panose="020F0502020204030204" pitchFamily="34" charset="0"/>
                <a:cs typeface="Times New Roman" panose="02020603050405020304" pitchFamily="18" charset="0"/>
              </a:rPr>
            </a:br>
            <a:br>
              <a:rPr lang="en-GB" dirty="0">
                <a:solidFill>
                  <a:schemeClr val="accent1"/>
                </a:solidFill>
                <a:effectLst/>
                <a:latin typeface="Arial" panose="020B0604020202020204" pitchFamily="34" charset="0"/>
                <a:ea typeface="Calibri" panose="020F0502020204030204" pitchFamily="34" charset="0"/>
                <a:cs typeface="Times New Roman" panose="02020603050405020304" pitchFamily="18" charset="0"/>
              </a:rPr>
            </a:br>
            <a:r>
              <a:rPr lang="en-GB" sz="2800" b="1" dirty="0">
                <a:solidFill>
                  <a:schemeClr val="accent1"/>
                </a:solidFill>
                <a:effectLst/>
                <a:latin typeface="+mn-lt"/>
                <a:ea typeface="Calibri" panose="020F0502020204030204" pitchFamily="34" charset="0"/>
                <a:cs typeface="Times New Roman" panose="02020603050405020304" pitchFamily="18" charset="0"/>
              </a:rPr>
              <a:t>“Talent wins games, but teamwork and intelligence win championships.”</a:t>
            </a:r>
            <a:br>
              <a:rPr lang="en-US" sz="3400" dirty="0">
                <a:solidFill>
                  <a:schemeClr val="accent1"/>
                </a:solidFill>
              </a:rPr>
            </a:br>
            <a:br>
              <a:rPr lang="en-US" sz="3400" dirty="0"/>
            </a:br>
            <a:r>
              <a:rPr lang="en-US" sz="3400" dirty="0"/>
              <a:t>Thank you for listening.</a:t>
            </a:r>
            <a:br>
              <a:rPr lang="en-US" sz="3400" dirty="0"/>
            </a:br>
            <a:r>
              <a:rPr lang="en-US" sz="3400" dirty="0"/>
              <a:t>If anyone would like to ask a question’s please feel free to ask now.</a:t>
            </a:r>
          </a:p>
        </p:txBody>
      </p:sp>
    </p:spTree>
    <p:extLst>
      <p:ext uri="{BB962C8B-B14F-4D97-AF65-F5344CB8AC3E}">
        <p14:creationId xmlns:p14="http://schemas.microsoft.com/office/powerpoint/2010/main" val="1818096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69A207-354E-4A27-80C2-8CC95780B914}"/>
              </a:ext>
            </a:extLst>
          </p:cNvPr>
          <p:cNvSpPr txBox="1"/>
          <p:nvPr/>
        </p:nvSpPr>
        <p:spPr>
          <a:xfrm>
            <a:off x="596348" y="556591"/>
            <a:ext cx="8057322" cy="646331"/>
          </a:xfrm>
          <a:prstGeom prst="rect">
            <a:avLst/>
          </a:prstGeom>
          <a:noFill/>
        </p:spPr>
        <p:txBody>
          <a:bodyPr wrap="square" rtlCol="0">
            <a:spAutoFit/>
          </a:bodyPr>
          <a:lstStyle/>
          <a:p>
            <a:r>
              <a:rPr lang="en-GB" dirty="0"/>
              <a:t>References:</a:t>
            </a:r>
          </a:p>
          <a:p>
            <a:endParaRPr lang="en-GB" dirty="0"/>
          </a:p>
        </p:txBody>
      </p:sp>
      <p:sp>
        <p:nvSpPr>
          <p:cNvPr id="3" name="TextBox 2">
            <a:extLst>
              <a:ext uri="{FF2B5EF4-FFF2-40B4-BE49-F238E27FC236}">
                <a16:creationId xmlns:a16="http://schemas.microsoft.com/office/drawing/2014/main" id="{41A5CA9A-0A86-4522-A126-AE5B93ED01BD}"/>
              </a:ext>
            </a:extLst>
          </p:cNvPr>
          <p:cNvSpPr txBox="1"/>
          <p:nvPr/>
        </p:nvSpPr>
        <p:spPr>
          <a:xfrm>
            <a:off x="715617" y="1046922"/>
            <a:ext cx="7938053" cy="5142433"/>
          </a:xfrm>
          <a:prstGeom prst="rect">
            <a:avLst/>
          </a:prstGeom>
          <a:noFill/>
        </p:spPr>
        <p:txBody>
          <a:bodyPr wrap="square" rtlCol="0">
            <a:spAutoFit/>
          </a:bodyPr>
          <a:lstStyle/>
          <a:p>
            <a:pPr>
              <a:lnSpc>
                <a:spcPct val="107000"/>
              </a:lnSpc>
              <a:spcAft>
                <a:spcPts val="800"/>
              </a:spcAft>
            </a:pP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Belbin, R. Meredith (2010), </a:t>
            </a:r>
            <a:r>
              <a:rPr lang="en-GB" sz="1200"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Management Teams: Why They Succeed or Fail. </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[E-Book] ​Chapter one. Accessed 17/05/21</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Covey, S.M.R. 2006, “</a:t>
            </a:r>
            <a:r>
              <a:rPr lang="en-US" sz="1200"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The speed of trust: the one thing that changes everything” </a:t>
            </a:r>
            <a:r>
              <a:rPr lang="en-US"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Simon &amp; Schuster, New York; London. </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Julia Ault (2021) ‘What makes teams effective?’ </a:t>
            </a:r>
            <a:r>
              <a:rPr lang="en-GB" sz="1200"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Effective Team Working ​</a:t>
            </a:r>
            <a:br>
              <a:rPr lang="en-GB" sz="1200"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br>
            <a:r>
              <a:rPr lang="en-GB" sz="1200"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and Communication ​ </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[Online presentation] Available at: Teams </a:t>
            </a:r>
            <a:r>
              <a:rPr lang="en-US" sz="1200" dirty="0" err="1">
                <a:solidFill>
                  <a:schemeClr val="bg1"/>
                </a:solidFill>
                <a:effectLst/>
                <a:latin typeface="Calibri" panose="020F0502020204030204" pitchFamily="34" charset="0"/>
                <a:ea typeface="Calibri" panose="020F0502020204030204" pitchFamily="34" charset="0"/>
                <a:cs typeface="Calibri" panose="020F0502020204030204" pitchFamily="34" charset="0"/>
              </a:rPr>
              <a:t>CertHE</a:t>
            </a:r>
            <a:r>
              <a:rPr lang="en-US"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Skills for the Workplace</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BMSK4002​ Effective Team Working ​and Communication ​slide 13 (accessed 12/05/2021).</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Lencioni (1940) </a:t>
            </a:r>
            <a:r>
              <a:rPr lang="en-GB" sz="1200"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5 Dysfunction Of A Team</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[Online] Available </a:t>
            </a:r>
            <a:r>
              <a:rPr lang="en-GB" sz="1200" dirty="0" err="1">
                <a:solidFill>
                  <a:schemeClr val="bg1"/>
                </a:solidFill>
                <a:effectLst/>
                <a:latin typeface="Calibri" panose="020F0502020204030204" pitchFamily="34" charset="0"/>
                <a:ea typeface="Calibri" panose="020F0502020204030204" pitchFamily="34" charset="0"/>
                <a:cs typeface="Calibri" panose="020F0502020204030204" pitchFamily="34" charset="0"/>
              </a:rPr>
              <a:t>at:</a:t>
            </a:r>
            <a:r>
              <a:rPr lang="en-GB" sz="1200" u="sng" dirty="0" err="1">
                <a:solidFill>
                  <a:srgbClr val="460402"/>
                </a:solidFill>
                <a:effectLst/>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a:t>
            </a:r>
            <a:r>
              <a:rPr lang="en-GB" sz="1200" u="sng" dirty="0">
                <a:solidFill>
                  <a:schemeClr val="bg1"/>
                </a:solidFill>
                <a:effectLst/>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://www.google.co.uk/url?sa=i&amp;url=https%3A%2F%2Ftomorrowsleadership.nl%2Fhow-to-overcome-the-5-dysfunctions-of-virtual-teams%2F&amp;psig=AOvVaw0BHyg_wfG9Nrwm1achQE9O&amp;ust=1621360763420000&amp;source=images&amp;cd=vfe&amp;ved=0CAIQjRxqFwoTCJDuydWl0fACFQAAAAAdAAAAABAE</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(Accessed 14/05/21).</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MindTools. 2017.  </a:t>
            </a:r>
            <a:r>
              <a:rPr lang="en-GB" sz="1200"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Improving Group Dynamics: Helping Your Team Work More Effectively. </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[online] Available at: </a:t>
            </a:r>
            <a:r>
              <a:rPr lang="en-GB" sz="1200" u="sng" dirty="0">
                <a:solidFill>
                  <a:schemeClr val="bg1"/>
                </a:solidFill>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https://www.mindtools.com/pages/article/improving-group-dynamics.htm</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(Accessed 14/05/21).</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Tuckman (1965) </a:t>
            </a:r>
            <a:r>
              <a:rPr lang="en-GB" sz="1200"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Short Bytes on Concept if Management</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[Online] available at: </a:t>
            </a:r>
            <a:r>
              <a:rPr lang="en-GB" sz="1200" u="sng" dirty="0">
                <a:solidFill>
                  <a:srgbClr val="460402"/>
                </a:solidFill>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Management Bytes from </a:t>
            </a:r>
            <a:r>
              <a:rPr lang="en-GB" sz="1200" u="sng" dirty="0" err="1">
                <a:solidFill>
                  <a:srgbClr val="460402"/>
                </a:solidFill>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MandE</a:t>
            </a:r>
            <a:r>
              <a:rPr lang="en-GB" sz="1200" u="sng" dirty="0">
                <a:solidFill>
                  <a:schemeClr val="bg1"/>
                </a:solidFill>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 Group Formation: Tuckman's Model (somanagement.blogspot.com)</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(Accessed 08/05/21).</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Tuckman, B. W. and M. A. Jensen. (2010) 'Stages of small group development', </a:t>
            </a:r>
            <a:r>
              <a:rPr lang="en-GB" sz="1200"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International Association of facilitators.</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[Online] Available at:  revisited. </a:t>
            </a:r>
            <a:r>
              <a:rPr lang="en-GB" sz="1200" u="sng" dirty="0">
                <a:solidFill>
                  <a:schemeClr val="bg1"/>
                </a:solidFill>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https://webspace.science.uu.nl/~daeme101/Stages%20of%20Small-Group%20Development%20Revisted.pdf</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(Accessed: 13 April 2021). </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Tuckman, W. B. (1965) Development sequence in small groups. </a:t>
            </a:r>
            <a:r>
              <a:rPr lang="en-GB" sz="1200" i="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Psychological Bulletin,</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63, pp. 384-99. [Online] </a:t>
            </a:r>
            <a:r>
              <a:rPr lang="en-GB" sz="1200" dirty="0" err="1">
                <a:solidFill>
                  <a:schemeClr val="bg1"/>
                </a:solidFill>
                <a:effectLst/>
                <a:latin typeface="Calibri" panose="020F0502020204030204" pitchFamily="34" charset="0"/>
                <a:ea typeface="Calibri" panose="020F0502020204030204" pitchFamily="34" charset="0"/>
                <a:cs typeface="Calibri" panose="020F0502020204030204" pitchFamily="34" charset="0"/>
              </a:rPr>
              <a:t>Avaliable</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at:  </a:t>
            </a:r>
            <a:r>
              <a:rPr lang="en-GB" sz="1200" u="sng" dirty="0">
                <a:solidFill>
                  <a:schemeClr val="bg1"/>
                </a:solidFill>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https://web.mit.edu/curhan/www/docs/Articles/15341_Readings/Group_Dynamics/Tuckman_1965_Developmental_sequence_in_small_groups.pdf</a:t>
            </a:r>
            <a:r>
              <a:rPr lang="en-GB" sz="12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(Accessed on 08/05/21) </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093979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lice">
  <a:themeElements>
    <a:clrScheme name="Slice">
      <a:dk1>
        <a:sysClr val="windowText" lastClr="000000"/>
      </a:dk1>
      <a:lt1>
        <a:sysClr val="window" lastClr="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62000"/>
                <a:satMod val="200000"/>
                <a:lumMod val="124000"/>
              </a:schemeClr>
            </a:gs>
            <a:gs pos="100000">
              <a:schemeClr val="phClr">
                <a:shade val="96000"/>
                <a:hueMod val="88000"/>
                <a:satMod val="220000"/>
                <a:lumMod val="8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453CF9BBC06C4798B066C4E860B459" ma:contentTypeVersion="11" ma:contentTypeDescription="Create a new document." ma:contentTypeScope="" ma:versionID="578da18e8d08f9829065a45942538d37">
  <xsd:schema xmlns:xsd="http://www.w3.org/2001/XMLSchema" xmlns:xs="http://www.w3.org/2001/XMLSchema" xmlns:p="http://schemas.microsoft.com/office/2006/metadata/properties" xmlns:ns2="920a86f2-4e7f-4c35-b78c-004ab25ef739" xmlns:ns3="00876e07-ceca-4387-ad41-c2f73250e1e2" targetNamespace="http://schemas.microsoft.com/office/2006/metadata/properties" ma:root="true" ma:fieldsID="0eef3a3854da4da7e9d3293c5179a934" ns2:_="" ns3:_="">
    <xsd:import namespace="920a86f2-4e7f-4c35-b78c-004ab25ef739"/>
    <xsd:import namespace="00876e07-ceca-4387-ad41-c2f73250e1e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0a86f2-4e7f-4c35-b78c-004ab25ef73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0876e07-ceca-4387-ad41-c2f73250e1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5C25A82-A65B-4BD2-AFE6-211D0A430936}">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AFE0B2AE-CDD4-40A5-A929-3F8F87C19A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0a86f2-4e7f-4c35-b78c-004ab25ef739"/>
    <ds:schemaRef ds:uri="00876e07-ceca-4387-ad41-c2f73250e1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BE75757-A758-40F0-9756-6FE11003D20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Slice</Template>
  <TotalTime>36855</TotalTime>
  <Words>1626</Words>
  <Application>Microsoft Office PowerPoint</Application>
  <PresentationFormat>On-screen Show (4:3)</PresentationFormat>
  <Paragraphs>200</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Century Gothic</vt:lpstr>
      <vt:lpstr>Wingdings 3</vt:lpstr>
      <vt:lpstr>Slice</vt:lpstr>
      <vt:lpstr>Effective Team Working </vt:lpstr>
      <vt:lpstr>Presentation Plan</vt:lpstr>
      <vt:lpstr>Presentation Feedback</vt:lpstr>
      <vt:lpstr>Introduction</vt:lpstr>
      <vt:lpstr>Tuckman team development (1965)</vt:lpstr>
      <vt:lpstr>Belbin team roles</vt:lpstr>
      <vt:lpstr>Key behaviours </vt:lpstr>
      <vt:lpstr>PowerPoint Presentation</vt:lpstr>
      <vt:lpstr>PowerPoint Presentation</vt:lpstr>
      <vt:lpstr>PowerPoint Presentation</vt:lpstr>
      <vt:lpstr>Group dynamics – lessons from geese. Lewin (1940s)</vt:lpstr>
      <vt:lpstr>conclusion</vt:lpstr>
      <vt:lpstr>Michael Jordan, the basketball legend once said:    “Talent wins games, but teamwork and intelligence win championships.”  Thank you for listening. If anyone would like to ask a question’s please feel free to ask now.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 Working </dc:title>
  <dc:creator>Julia Ault</dc:creator>
  <cp:lastModifiedBy>Emma Louise</cp:lastModifiedBy>
  <cp:revision>39</cp:revision>
  <dcterms:created xsi:type="dcterms:W3CDTF">2021-04-23T15:20:19Z</dcterms:created>
  <dcterms:modified xsi:type="dcterms:W3CDTF">2021-05-23T07:40:35Z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0x0101006A453CF9BBC06C4798B066C4E860B459</vt:lpwstr>
  </property>
</Properties>
</file>