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7" r:id="rId2"/>
    <p:sldId id="258" r:id="rId3"/>
    <p:sldId id="259" r:id="rId4"/>
    <p:sldId id="260" r:id="rId5"/>
    <p:sldId id="261" r:id="rId6"/>
    <p:sldId id="262" r:id="rId7"/>
    <p:sldId id="263" r:id="rId8"/>
    <p:sldId id="264"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9540" autoAdjust="0"/>
  </p:normalViewPr>
  <p:slideViewPr>
    <p:cSldViewPr snapToGrid="0" showGuides="1">
      <p:cViewPr varScale="1">
        <p:scale>
          <a:sx n="42" d="100"/>
          <a:sy n="42" d="100"/>
        </p:scale>
        <p:origin x="1604" y="26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B3C9B1A-651C-4526-BD53-FA3FBA640845}"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3A0543FF-42E3-4884-85D3-E087E5062081}">
      <dgm:prSet/>
      <dgm:spPr/>
      <dgm:t>
        <a:bodyPr/>
        <a:lstStyle/>
        <a:p>
          <a:r>
            <a:rPr lang="en-US"/>
            <a:t>Political: As per the data of 2023, it has been identified that the political stability index of the UK is 0.51, which is between the required factors (The GlobeEconomy, 2025).</a:t>
          </a:r>
        </a:p>
      </dgm:t>
    </dgm:pt>
    <dgm:pt modelId="{A734F909-EBC9-4163-B394-A5A2611A6E0F}" type="parTrans" cxnId="{593D26BF-453E-4D14-B9B8-FE0FDDDBBEBA}">
      <dgm:prSet/>
      <dgm:spPr/>
      <dgm:t>
        <a:bodyPr/>
        <a:lstStyle/>
        <a:p>
          <a:endParaRPr lang="en-US"/>
        </a:p>
      </dgm:t>
    </dgm:pt>
    <dgm:pt modelId="{B4751FBD-6B4C-4B3A-B665-39533650DF21}" type="sibTrans" cxnId="{593D26BF-453E-4D14-B9B8-FE0FDDDBBEBA}">
      <dgm:prSet/>
      <dgm:spPr/>
      <dgm:t>
        <a:bodyPr/>
        <a:lstStyle/>
        <a:p>
          <a:endParaRPr lang="en-US"/>
        </a:p>
      </dgm:t>
    </dgm:pt>
    <dgm:pt modelId="{FF58FA56-1837-46BE-8540-C5A9A3092B06}">
      <dgm:prSet/>
      <dgm:spPr/>
      <dgm:t>
        <a:bodyPr/>
        <a:lstStyle/>
        <a:p>
          <a:r>
            <a:rPr lang="en-US"/>
            <a:t>Economical: The data and the information claim that the unemployment rate of the UK has increased to almost 5% (Tradingeconomics, 2025).</a:t>
          </a:r>
        </a:p>
      </dgm:t>
    </dgm:pt>
    <dgm:pt modelId="{49DDCE1E-0BF2-4CA5-A1B7-900339D5B3F8}" type="parTrans" cxnId="{1F476859-6535-4685-8234-E6A231FF4993}">
      <dgm:prSet/>
      <dgm:spPr/>
      <dgm:t>
        <a:bodyPr/>
        <a:lstStyle/>
        <a:p>
          <a:endParaRPr lang="en-US"/>
        </a:p>
      </dgm:t>
    </dgm:pt>
    <dgm:pt modelId="{057C0A28-E614-4597-A681-246C5A16F1C9}" type="sibTrans" cxnId="{1F476859-6535-4685-8234-E6A231FF4993}">
      <dgm:prSet/>
      <dgm:spPr/>
      <dgm:t>
        <a:bodyPr/>
        <a:lstStyle/>
        <a:p>
          <a:endParaRPr lang="en-US"/>
        </a:p>
      </dgm:t>
    </dgm:pt>
    <dgm:pt modelId="{B183B601-B08F-477B-B585-7931C4FB9CB9}">
      <dgm:prSet/>
      <dgm:spPr/>
      <dgm:t>
        <a:bodyPr/>
        <a:lstStyle/>
        <a:p>
          <a:r>
            <a:rPr lang="en-US"/>
            <a:t>Social: The data states that almost 53% of the people in the UK have taken the initiative to remove plastics from the environment (Uswitch, 2025).</a:t>
          </a:r>
        </a:p>
      </dgm:t>
    </dgm:pt>
    <dgm:pt modelId="{3445FF97-25CD-4CC5-B553-9D785EAFCEF7}" type="parTrans" cxnId="{18B82B65-EA65-495E-9AB0-F67FC1D3C346}">
      <dgm:prSet/>
      <dgm:spPr/>
      <dgm:t>
        <a:bodyPr/>
        <a:lstStyle/>
        <a:p>
          <a:endParaRPr lang="en-US"/>
        </a:p>
      </dgm:t>
    </dgm:pt>
    <dgm:pt modelId="{45FC25CC-6046-4758-ACEF-82B9DD7C4BAD}" type="sibTrans" cxnId="{18B82B65-EA65-495E-9AB0-F67FC1D3C346}">
      <dgm:prSet/>
      <dgm:spPr/>
      <dgm:t>
        <a:bodyPr/>
        <a:lstStyle/>
        <a:p>
          <a:endParaRPr lang="en-US"/>
        </a:p>
      </dgm:t>
    </dgm:pt>
    <dgm:pt modelId="{6D8DB30E-A153-456D-AF52-218B7CB952EE}" type="pres">
      <dgm:prSet presAssocID="{9B3C9B1A-651C-4526-BD53-FA3FBA640845}" presName="root" presStyleCnt="0">
        <dgm:presLayoutVars>
          <dgm:dir/>
          <dgm:resizeHandles val="exact"/>
        </dgm:presLayoutVars>
      </dgm:prSet>
      <dgm:spPr/>
    </dgm:pt>
    <dgm:pt modelId="{95D404AF-B430-4057-9E83-E4451461A2B6}" type="pres">
      <dgm:prSet presAssocID="{3A0543FF-42E3-4884-85D3-E087E5062081}" presName="compNode" presStyleCnt="0"/>
      <dgm:spPr/>
    </dgm:pt>
    <dgm:pt modelId="{E633E00B-FBF4-4E51-8B19-B54517B370F9}" type="pres">
      <dgm:prSet presAssocID="{3A0543FF-42E3-4884-85D3-E087E5062081}" presName="bgRect" presStyleLbl="bgShp" presStyleIdx="0" presStyleCnt="3"/>
      <dgm:spPr/>
    </dgm:pt>
    <dgm:pt modelId="{F8876AE9-2F1F-4284-BBEC-9A5983E7D49D}" type="pres">
      <dgm:prSet presAssocID="{3A0543FF-42E3-4884-85D3-E087E506208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nk"/>
        </a:ext>
      </dgm:extLst>
    </dgm:pt>
    <dgm:pt modelId="{17C21E2E-D9CF-4364-9865-29E13AAFCB9C}" type="pres">
      <dgm:prSet presAssocID="{3A0543FF-42E3-4884-85D3-E087E5062081}" presName="spaceRect" presStyleCnt="0"/>
      <dgm:spPr/>
    </dgm:pt>
    <dgm:pt modelId="{BE13824E-9856-469E-852A-BDA4042B7F1F}" type="pres">
      <dgm:prSet presAssocID="{3A0543FF-42E3-4884-85D3-E087E5062081}" presName="parTx" presStyleLbl="revTx" presStyleIdx="0" presStyleCnt="3">
        <dgm:presLayoutVars>
          <dgm:chMax val="0"/>
          <dgm:chPref val="0"/>
        </dgm:presLayoutVars>
      </dgm:prSet>
      <dgm:spPr/>
    </dgm:pt>
    <dgm:pt modelId="{DD30CD73-28C2-4FAD-81C5-A21C3BC1D3AD}" type="pres">
      <dgm:prSet presAssocID="{B4751FBD-6B4C-4B3A-B665-39533650DF21}" presName="sibTrans" presStyleCnt="0"/>
      <dgm:spPr/>
    </dgm:pt>
    <dgm:pt modelId="{96C6F7FA-F181-4FBF-895B-B25E7EF23241}" type="pres">
      <dgm:prSet presAssocID="{FF58FA56-1837-46BE-8540-C5A9A3092B06}" presName="compNode" presStyleCnt="0"/>
      <dgm:spPr/>
    </dgm:pt>
    <dgm:pt modelId="{A9CB447D-4F7F-4B2C-81B0-806EA225D797}" type="pres">
      <dgm:prSet presAssocID="{FF58FA56-1837-46BE-8540-C5A9A3092B06}" presName="bgRect" presStyleLbl="bgShp" presStyleIdx="1" presStyleCnt="3"/>
      <dgm:spPr/>
    </dgm:pt>
    <dgm:pt modelId="{E449CFD5-507A-4C94-AB3E-F2616669ED37}" type="pres">
      <dgm:prSet presAssocID="{FF58FA56-1837-46BE-8540-C5A9A3092B0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llar"/>
        </a:ext>
      </dgm:extLst>
    </dgm:pt>
    <dgm:pt modelId="{1A83E592-8ACA-4514-B4D6-6657D28139E7}" type="pres">
      <dgm:prSet presAssocID="{FF58FA56-1837-46BE-8540-C5A9A3092B06}" presName="spaceRect" presStyleCnt="0"/>
      <dgm:spPr/>
    </dgm:pt>
    <dgm:pt modelId="{0250A737-D11D-4111-ABC6-F26EBFAA90F7}" type="pres">
      <dgm:prSet presAssocID="{FF58FA56-1837-46BE-8540-C5A9A3092B06}" presName="parTx" presStyleLbl="revTx" presStyleIdx="1" presStyleCnt="3">
        <dgm:presLayoutVars>
          <dgm:chMax val="0"/>
          <dgm:chPref val="0"/>
        </dgm:presLayoutVars>
      </dgm:prSet>
      <dgm:spPr/>
    </dgm:pt>
    <dgm:pt modelId="{15A45FB6-29D5-4CC5-A4BD-152BD58732C6}" type="pres">
      <dgm:prSet presAssocID="{057C0A28-E614-4597-A681-246C5A16F1C9}" presName="sibTrans" presStyleCnt="0"/>
      <dgm:spPr/>
    </dgm:pt>
    <dgm:pt modelId="{BF7FB20C-F552-4877-9763-D5DD8EB0088D}" type="pres">
      <dgm:prSet presAssocID="{B183B601-B08F-477B-B585-7931C4FB9CB9}" presName="compNode" presStyleCnt="0"/>
      <dgm:spPr/>
    </dgm:pt>
    <dgm:pt modelId="{C333A015-7C1B-4166-BB92-AB70346ED228}" type="pres">
      <dgm:prSet presAssocID="{B183B601-B08F-477B-B585-7931C4FB9CB9}" presName="bgRect" presStyleLbl="bgShp" presStyleIdx="2" presStyleCnt="3"/>
      <dgm:spPr/>
    </dgm:pt>
    <dgm:pt modelId="{F15F7531-08B2-466C-94A2-97E49B8DFF42}" type="pres">
      <dgm:prSet presAssocID="{B183B601-B08F-477B-B585-7931C4FB9CB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ecycle Sign"/>
        </a:ext>
      </dgm:extLst>
    </dgm:pt>
    <dgm:pt modelId="{573314BF-143F-491C-9398-75949F5E0BC5}" type="pres">
      <dgm:prSet presAssocID="{B183B601-B08F-477B-B585-7931C4FB9CB9}" presName="spaceRect" presStyleCnt="0"/>
      <dgm:spPr/>
    </dgm:pt>
    <dgm:pt modelId="{5E8A704D-DBAF-4E95-9701-6CB73EC28E32}" type="pres">
      <dgm:prSet presAssocID="{B183B601-B08F-477B-B585-7931C4FB9CB9}" presName="parTx" presStyleLbl="revTx" presStyleIdx="2" presStyleCnt="3">
        <dgm:presLayoutVars>
          <dgm:chMax val="0"/>
          <dgm:chPref val="0"/>
        </dgm:presLayoutVars>
      </dgm:prSet>
      <dgm:spPr/>
    </dgm:pt>
  </dgm:ptLst>
  <dgm:cxnLst>
    <dgm:cxn modelId="{A4DC772D-2854-4E68-9045-A32BE7313AD3}" type="presOf" srcId="{FF58FA56-1837-46BE-8540-C5A9A3092B06}" destId="{0250A737-D11D-4111-ABC6-F26EBFAA90F7}" srcOrd="0" destOrd="0" presId="urn:microsoft.com/office/officeart/2018/2/layout/IconVerticalSolidList"/>
    <dgm:cxn modelId="{DAF36B3B-1AF9-4D39-AD80-662510F8147F}" type="presOf" srcId="{B183B601-B08F-477B-B585-7931C4FB9CB9}" destId="{5E8A704D-DBAF-4E95-9701-6CB73EC28E32}" srcOrd="0" destOrd="0" presId="urn:microsoft.com/office/officeart/2018/2/layout/IconVerticalSolidList"/>
    <dgm:cxn modelId="{18B82B65-EA65-495E-9AB0-F67FC1D3C346}" srcId="{9B3C9B1A-651C-4526-BD53-FA3FBA640845}" destId="{B183B601-B08F-477B-B585-7931C4FB9CB9}" srcOrd="2" destOrd="0" parTransId="{3445FF97-25CD-4CC5-B553-9D785EAFCEF7}" sibTransId="{45FC25CC-6046-4758-ACEF-82B9DD7C4BAD}"/>
    <dgm:cxn modelId="{47D32958-5791-46C7-AF0A-AB432366CC9A}" type="presOf" srcId="{3A0543FF-42E3-4884-85D3-E087E5062081}" destId="{BE13824E-9856-469E-852A-BDA4042B7F1F}" srcOrd="0" destOrd="0" presId="urn:microsoft.com/office/officeart/2018/2/layout/IconVerticalSolidList"/>
    <dgm:cxn modelId="{1F476859-6535-4685-8234-E6A231FF4993}" srcId="{9B3C9B1A-651C-4526-BD53-FA3FBA640845}" destId="{FF58FA56-1837-46BE-8540-C5A9A3092B06}" srcOrd="1" destOrd="0" parTransId="{49DDCE1E-0BF2-4CA5-A1B7-900339D5B3F8}" sibTransId="{057C0A28-E614-4597-A681-246C5A16F1C9}"/>
    <dgm:cxn modelId="{593D26BF-453E-4D14-B9B8-FE0FDDDBBEBA}" srcId="{9B3C9B1A-651C-4526-BD53-FA3FBA640845}" destId="{3A0543FF-42E3-4884-85D3-E087E5062081}" srcOrd="0" destOrd="0" parTransId="{A734F909-EBC9-4163-B394-A5A2611A6E0F}" sibTransId="{B4751FBD-6B4C-4B3A-B665-39533650DF21}"/>
    <dgm:cxn modelId="{EDBB48F8-E1F6-4337-8D88-89AB594BA3BA}" type="presOf" srcId="{9B3C9B1A-651C-4526-BD53-FA3FBA640845}" destId="{6D8DB30E-A153-456D-AF52-218B7CB952EE}" srcOrd="0" destOrd="0" presId="urn:microsoft.com/office/officeart/2018/2/layout/IconVerticalSolidList"/>
    <dgm:cxn modelId="{168E7326-2307-4397-88FB-024387B06315}" type="presParOf" srcId="{6D8DB30E-A153-456D-AF52-218B7CB952EE}" destId="{95D404AF-B430-4057-9E83-E4451461A2B6}" srcOrd="0" destOrd="0" presId="urn:microsoft.com/office/officeart/2018/2/layout/IconVerticalSolidList"/>
    <dgm:cxn modelId="{58A3036B-AF11-432D-A735-F79B93693275}" type="presParOf" srcId="{95D404AF-B430-4057-9E83-E4451461A2B6}" destId="{E633E00B-FBF4-4E51-8B19-B54517B370F9}" srcOrd="0" destOrd="0" presId="urn:microsoft.com/office/officeart/2018/2/layout/IconVerticalSolidList"/>
    <dgm:cxn modelId="{89079EF9-FD82-4A92-9635-9675419904D5}" type="presParOf" srcId="{95D404AF-B430-4057-9E83-E4451461A2B6}" destId="{F8876AE9-2F1F-4284-BBEC-9A5983E7D49D}" srcOrd="1" destOrd="0" presId="urn:microsoft.com/office/officeart/2018/2/layout/IconVerticalSolidList"/>
    <dgm:cxn modelId="{BD56DB19-F0A1-4249-9785-927EF594465C}" type="presParOf" srcId="{95D404AF-B430-4057-9E83-E4451461A2B6}" destId="{17C21E2E-D9CF-4364-9865-29E13AAFCB9C}" srcOrd="2" destOrd="0" presId="urn:microsoft.com/office/officeart/2018/2/layout/IconVerticalSolidList"/>
    <dgm:cxn modelId="{903582D6-A83C-4116-96B7-77F86214D078}" type="presParOf" srcId="{95D404AF-B430-4057-9E83-E4451461A2B6}" destId="{BE13824E-9856-469E-852A-BDA4042B7F1F}" srcOrd="3" destOrd="0" presId="urn:microsoft.com/office/officeart/2018/2/layout/IconVerticalSolidList"/>
    <dgm:cxn modelId="{3E5089CF-02CB-41C7-B49D-C08D4E3F1BB8}" type="presParOf" srcId="{6D8DB30E-A153-456D-AF52-218B7CB952EE}" destId="{DD30CD73-28C2-4FAD-81C5-A21C3BC1D3AD}" srcOrd="1" destOrd="0" presId="urn:microsoft.com/office/officeart/2018/2/layout/IconVerticalSolidList"/>
    <dgm:cxn modelId="{3AF21B0B-5A02-4DA1-ADED-6E476F3894A7}" type="presParOf" srcId="{6D8DB30E-A153-456D-AF52-218B7CB952EE}" destId="{96C6F7FA-F181-4FBF-895B-B25E7EF23241}" srcOrd="2" destOrd="0" presId="urn:microsoft.com/office/officeart/2018/2/layout/IconVerticalSolidList"/>
    <dgm:cxn modelId="{B7F011C5-F3DA-498B-958D-61024142D144}" type="presParOf" srcId="{96C6F7FA-F181-4FBF-895B-B25E7EF23241}" destId="{A9CB447D-4F7F-4B2C-81B0-806EA225D797}" srcOrd="0" destOrd="0" presId="urn:microsoft.com/office/officeart/2018/2/layout/IconVerticalSolidList"/>
    <dgm:cxn modelId="{D15BAA31-8F2C-42B0-B5BB-0FC8C7E5BB29}" type="presParOf" srcId="{96C6F7FA-F181-4FBF-895B-B25E7EF23241}" destId="{E449CFD5-507A-4C94-AB3E-F2616669ED37}" srcOrd="1" destOrd="0" presId="urn:microsoft.com/office/officeart/2018/2/layout/IconVerticalSolidList"/>
    <dgm:cxn modelId="{D730B595-1AE4-46BD-A341-DC912EF93D3E}" type="presParOf" srcId="{96C6F7FA-F181-4FBF-895B-B25E7EF23241}" destId="{1A83E592-8ACA-4514-B4D6-6657D28139E7}" srcOrd="2" destOrd="0" presId="urn:microsoft.com/office/officeart/2018/2/layout/IconVerticalSolidList"/>
    <dgm:cxn modelId="{152E165B-6A2B-4FD5-A8E6-8D5B63454B50}" type="presParOf" srcId="{96C6F7FA-F181-4FBF-895B-B25E7EF23241}" destId="{0250A737-D11D-4111-ABC6-F26EBFAA90F7}" srcOrd="3" destOrd="0" presId="urn:microsoft.com/office/officeart/2018/2/layout/IconVerticalSolidList"/>
    <dgm:cxn modelId="{F8B57FBD-7198-4B9A-94D0-260EDBED6FAD}" type="presParOf" srcId="{6D8DB30E-A153-456D-AF52-218B7CB952EE}" destId="{15A45FB6-29D5-4CC5-A4BD-152BD58732C6}" srcOrd="3" destOrd="0" presId="urn:microsoft.com/office/officeart/2018/2/layout/IconVerticalSolidList"/>
    <dgm:cxn modelId="{C451DA12-2DDB-4F12-91FD-F35572DAD29E}" type="presParOf" srcId="{6D8DB30E-A153-456D-AF52-218B7CB952EE}" destId="{BF7FB20C-F552-4877-9763-D5DD8EB0088D}" srcOrd="4" destOrd="0" presId="urn:microsoft.com/office/officeart/2018/2/layout/IconVerticalSolidList"/>
    <dgm:cxn modelId="{0C657F6F-135A-48D6-A0AB-33ADC3CC7501}" type="presParOf" srcId="{BF7FB20C-F552-4877-9763-D5DD8EB0088D}" destId="{C333A015-7C1B-4166-BB92-AB70346ED228}" srcOrd="0" destOrd="0" presId="urn:microsoft.com/office/officeart/2018/2/layout/IconVerticalSolidList"/>
    <dgm:cxn modelId="{2EE668F7-C573-4ABD-94D5-E03C66525085}" type="presParOf" srcId="{BF7FB20C-F552-4877-9763-D5DD8EB0088D}" destId="{F15F7531-08B2-466C-94A2-97E49B8DFF42}" srcOrd="1" destOrd="0" presId="urn:microsoft.com/office/officeart/2018/2/layout/IconVerticalSolidList"/>
    <dgm:cxn modelId="{577E7C6A-C9D4-4536-93A9-0C40BDD7CA69}" type="presParOf" srcId="{BF7FB20C-F552-4877-9763-D5DD8EB0088D}" destId="{573314BF-143F-491C-9398-75949F5E0BC5}" srcOrd="2" destOrd="0" presId="urn:microsoft.com/office/officeart/2018/2/layout/IconVerticalSolidList"/>
    <dgm:cxn modelId="{E59DE65B-5C6D-4E69-880C-7169DFA7CA5B}" type="presParOf" srcId="{BF7FB20C-F552-4877-9763-D5DD8EB0088D}" destId="{5E8A704D-DBAF-4E95-9701-6CB73EC28E3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C574FD0-B898-4391-963A-AD35C3B2677F}"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D52A577D-8AFA-4C37-9E0F-BB6D04840515}">
      <dgm:prSet/>
      <dgm:spPr/>
      <dgm:t>
        <a:bodyPr/>
        <a:lstStyle/>
        <a:p>
          <a:pPr>
            <a:lnSpc>
              <a:spcPct val="100000"/>
            </a:lnSpc>
          </a:pPr>
          <a:r>
            <a:rPr lang="en-US"/>
            <a:t>Technology: The business would utilise the advanced technology in its business strategies and in the manufacturing process.</a:t>
          </a:r>
        </a:p>
      </dgm:t>
    </dgm:pt>
    <dgm:pt modelId="{68A1F383-3B76-4582-9F67-6A564CD136C8}" type="parTrans" cxnId="{8122E562-4780-48FC-835E-8AA60EAD0CB8}">
      <dgm:prSet/>
      <dgm:spPr/>
      <dgm:t>
        <a:bodyPr/>
        <a:lstStyle/>
        <a:p>
          <a:endParaRPr lang="en-US"/>
        </a:p>
      </dgm:t>
    </dgm:pt>
    <dgm:pt modelId="{AAC1C0DE-7C30-4735-9D9F-12C5EF9FC410}" type="sibTrans" cxnId="{8122E562-4780-48FC-835E-8AA60EAD0CB8}">
      <dgm:prSet/>
      <dgm:spPr/>
      <dgm:t>
        <a:bodyPr/>
        <a:lstStyle/>
        <a:p>
          <a:endParaRPr lang="en-US"/>
        </a:p>
      </dgm:t>
    </dgm:pt>
    <dgm:pt modelId="{4B7900E1-1528-450B-A2F6-6720EA5EF8CE}">
      <dgm:prSet/>
      <dgm:spPr/>
      <dgm:t>
        <a:bodyPr/>
        <a:lstStyle/>
        <a:p>
          <a:pPr>
            <a:lnSpc>
              <a:spcPct val="100000"/>
            </a:lnSpc>
          </a:pPr>
          <a:r>
            <a:rPr lang="en-US"/>
            <a:t>Environmental: As the business idea is based on a sustainable business process, it would create a positive impact on the environment and help the business to sustain in the market.</a:t>
          </a:r>
        </a:p>
      </dgm:t>
    </dgm:pt>
    <dgm:pt modelId="{FFA802EB-E64A-4DE4-B34C-6D52F21C4A44}" type="parTrans" cxnId="{EBF2F069-794C-4679-9E08-1050D59B2FB6}">
      <dgm:prSet/>
      <dgm:spPr/>
      <dgm:t>
        <a:bodyPr/>
        <a:lstStyle/>
        <a:p>
          <a:endParaRPr lang="en-US"/>
        </a:p>
      </dgm:t>
    </dgm:pt>
    <dgm:pt modelId="{C8957210-AECC-4807-A585-37AA9B0C14C2}" type="sibTrans" cxnId="{EBF2F069-794C-4679-9E08-1050D59B2FB6}">
      <dgm:prSet/>
      <dgm:spPr/>
      <dgm:t>
        <a:bodyPr/>
        <a:lstStyle/>
        <a:p>
          <a:endParaRPr lang="en-US"/>
        </a:p>
      </dgm:t>
    </dgm:pt>
    <dgm:pt modelId="{E8168670-E4A0-4B43-943A-8DBA98C682EB}">
      <dgm:prSet/>
      <dgm:spPr/>
      <dgm:t>
        <a:bodyPr/>
        <a:lstStyle/>
        <a:p>
          <a:pPr>
            <a:lnSpc>
              <a:spcPct val="100000"/>
            </a:lnSpc>
          </a:pPr>
          <a:r>
            <a:rPr lang="en-US"/>
            <a:t>Legal: The legal factors in the UK, related to the business, would be problematic for the business to enhance the procedure according to its strategies.</a:t>
          </a:r>
        </a:p>
      </dgm:t>
    </dgm:pt>
    <dgm:pt modelId="{72F9CEAD-4F0D-4A25-9D6D-DDB6318ADC0F}" type="parTrans" cxnId="{81A87066-BA2D-4BFD-ADD5-B4C603A6655D}">
      <dgm:prSet/>
      <dgm:spPr/>
      <dgm:t>
        <a:bodyPr/>
        <a:lstStyle/>
        <a:p>
          <a:endParaRPr lang="en-US"/>
        </a:p>
      </dgm:t>
    </dgm:pt>
    <dgm:pt modelId="{4B03EFA1-6482-4994-BECF-57A560E29424}" type="sibTrans" cxnId="{81A87066-BA2D-4BFD-ADD5-B4C603A6655D}">
      <dgm:prSet/>
      <dgm:spPr/>
      <dgm:t>
        <a:bodyPr/>
        <a:lstStyle/>
        <a:p>
          <a:endParaRPr lang="en-US"/>
        </a:p>
      </dgm:t>
    </dgm:pt>
    <dgm:pt modelId="{8F50695E-3BC6-43D4-9801-423064644A6D}" type="pres">
      <dgm:prSet presAssocID="{FC574FD0-B898-4391-963A-AD35C3B2677F}" presName="root" presStyleCnt="0">
        <dgm:presLayoutVars>
          <dgm:dir/>
          <dgm:resizeHandles val="exact"/>
        </dgm:presLayoutVars>
      </dgm:prSet>
      <dgm:spPr/>
    </dgm:pt>
    <dgm:pt modelId="{D47B201D-B920-434A-89D7-D2A527587CCC}" type="pres">
      <dgm:prSet presAssocID="{D52A577D-8AFA-4C37-9E0F-BB6D04840515}" presName="compNode" presStyleCnt="0"/>
      <dgm:spPr/>
    </dgm:pt>
    <dgm:pt modelId="{DD443464-B597-4959-A81A-F962E513A6D1}" type="pres">
      <dgm:prSet presAssocID="{D52A577D-8AFA-4C37-9E0F-BB6D04840515}" presName="bgRect" presStyleLbl="bgShp" presStyleIdx="0" presStyleCnt="3"/>
      <dgm:spPr/>
    </dgm:pt>
    <dgm:pt modelId="{6146EE4F-8E24-4126-8367-01FE026439B1}" type="pres">
      <dgm:prSet presAssocID="{D52A577D-8AFA-4C37-9E0F-BB6D0484051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Factory"/>
        </a:ext>
      </dgm:extLst>
    </dgm:pt>
    <dgm:pt modelId="{66F5E4BB-9A0D-4638-BFD9-302D03E47353}" type="pres">
      <dgm:prSet presAssocID="{D52A577D-8AFA-4C37-9E0F-BB6D04840515}" presName="spaceRect" presStyleCnt="0"/>
      <dgm:spPr/>
    </dgm:pt>
    <dgm:pt modelId="{33590492-BC1F-48B7-AE1F-89E2B4F23EB9}" type="pres">
      <dgm:prSet presAssocID="{D52A577D-8AFA-4C37-9E0F-BB6D04840515}" presName="parTx" presStyleLbl="revTx" presStyleIdx="0" presStyleCnt="3">
        <dgm:presLayoutVars>
          <dgm:chMax val="0"/>
          <dgm:chPref val="0"/>
        </dgm:presLayoutVars>
      </dgm:prSet>
      <dgm:spPr/>
    </dgm:pt>
    <dgm:pt modelId="{FCC145B8-5719-4210-9E09-7E2A570994EB}" type="pres">
      <dgm:prSet presAssocID="{AAC1C0DE-7C30-4735-9D9F-12C5EF9FC410}" presName="sibTrans" presStyleCnt="0"/>
      <dgm:spPr/>
    </dgm:pt>
    <dgm:pt modelId="{CA941703-569E-42C5-83F9-D567F87621FE}" type="pres">
      <dgm:prSet presAssocID="{4B7900E1-1528-450B-A2F6-6720EA5EF8CE}" presName="compNode" presStyleCnt="0"/>
      <dgm:spPr/>
    </dgm:pt>
    <dgm:pt modelId="{455F9FEA-5824-4FF4-8C36-27E3E1624FAF}" type="pres">
      <dgm:prSet presAssocID="{4B7900E1-1528-450B-A2F6-6720EA5EF8CE}" presName="bgRect" presStyleLbl="bgShp" presStyleIdx="1" presStyleCnt="3"/>
      <dgm:spPr/>
    </dgm:pt>
    <dgm:pt modelId="{925B1013-A548-4AC4-B1EB-8FB7DBBB54AE}" type="pres">
      <dgm:prSet presAssocID="{4B7900E1-1528-450B-A2F6-6720EA5EF8C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ustainability"/>
        </a:ext>
      </dgm:extLst>
    </dgm:pt>
    <dgm:pt modelId="{5D0F22DD-3EF6-4039-9724-097850462918}" type="pres">
      <dgm:prSet presAssocID="{4B7900E1-1528-450B-A2F6-6720EA5EF8CE}" presName="spaceRect" presStyleCnt="0"/>
      <dgm:spPr/>
    </dgm:pt>
    <dgm:pt modelId="{7358C065-B2AF-4EF2-9334-69EEE6D1F213}" type="pres">
      <dgm:prSet presAssocID="{4B7900E1-1528-450B-A2F6-6720EA5EF8CE}" presName="parTx" presStyleLbl="revTx" presStyleIdx="1" presStyleCnt="3">
        <dgm:presLayoutVars>
          <dgm:chMax val="0"/>
          <dgm:chPref val="0"/>
        </dgm:presLayoutVars>
      </dgm:prSet>
      <dgm:spPr/>
    </dgm:pt>
    <dgm:pt modelId="{43B0A388-F11B-4E3C-85FF-310007620531}" type="pres">
      <dgm:prSet presAssocID="{C8957210-AECC-4807-A585-37AA9B0C14C2}" presName="sibTrans" presStyleCnt="0"/>
      <dgm:spPr/>
    </dgm:pt>
    <dgm:pt modelId="{30E9DCA0-34C5-4793-98C2-4971C1A199B0}" type="pres">
      <dgm:prSet presAssocID="{E8168670-E4A0-4B43-943A-8DBA98C682EB}" presName="compNode" presStyleCnt="0"/>
      <dgm:spPr/>
    </dgm:pt>
    <dgm:pt modelId="{BB2E0F51-F2FE-460B-B1D5-2E2376B1238C}" type="pres">
      <dgm:prSet presAssocID="{E8168670-E4A0-4B43-943A-8DBA98C682EB}" presName="bgRect" presStyleLbl="bgShp" presStyleIdx="2" presStyleCnt="3"/>
      <dgm:spPr/>
    </dgm:pt>
    <dgm:pt modelId="{B935437B-7C76-4707-93D7-F5F9A06FA01E}" type="pres">
      <dgm:prSet presAssocID="{E8168670-E4A0-4B43-943A-8DBA98C682E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Gavel"/>
        </a:ext>
      </dgm:extLst>
    </dgm:pt>
    <dgm:pt modelId="{D51E1C7A-4DFB-49BD-A972-2F4F7A8976AD}" type="pres">
      <dgm:prSet presAssocID="{E8168670-E4A0-4B43-943A-8DBA98C682EB}" presName="spaceRect" presStyleCnt="0"/>
      <dgm:spPr/>
    </dgm:pt>
    <dgm:pt modelId="{C9B68B89-13C8-4059-BF99-8F38EED6AE99}" type="pres">
      <dgm:prSet presAssocID="{E8168670-E4A0-4B43-943A-8DBA98C682EB}" presName="parTx" presStyleLbl="revTx" presStyleIdx="2" presStyleCnt="3">
        <dgm:presLayoutVars>
          <dgm:chMax val="0"/>
          <dgm:chPref val="0"/>
        </dgm:presLayoutVars>
      </dgm:prSet>
      <dgm:spPr/>
    </dgm:pt>
  </dgm:ptLst>
  <dgm:cxnLst>
    <dgm:cxn modelId="{76719823-9AFE-4CBC-B59D-01D560473A73}" type="presOf" srcId="{E8168670-E4A0-4B43-943A-8DBA98C682EB}" destId="{C9B68B89-13C8-4059-BF99-8F38EED6AE99}" srcOrd="0" destOrd="0" presId="urn:microsoft.com/office/officeart/2018/2/layout/IconVerticalSolidList"/>
    <dgm:cxn modelId="{8122E562-4780-48FC-835E-8AA60EAD0CB8}" srcId="{FC574FD0-B898-4391-963A-AD35C3B2677F}" destId="{D52A577D-8AFA-4C37-9E0F-BB6D04840515}" srcOrd="0" destOrd="0" parTransId="{68A1F383-3B76-4582-9F67-6A564CD136C8}" sibTransId="{AAC1C0DE-7C30-4735-9D9F-12C5EF9FC410}"/>
    <dgm:cxn modelId="{81A87066-BA2D-4BFD-ADD5-B4C603A6655D}" srcId="{FC574FD0-B898-4391-963A-AD35C3B2677F}" destId="{E8168670-E4A0-4B43-943A-8DBA98C682EB}" srcOrd="2" destOrd="0" parTransId="{72F9CEAD-4F0D-4A25-9D6D-DDB6318ADC0F}" sibTransId="{4B03EFA1-6482-4994-BECF-57A560E29424}"/>
    <dgm:cxn modelId="{EBF2F069-794C-4679-9E08-1050D59B2FB6}" srcId="{FC574FD0-B898-4391-963A-AD35C3B2677F}" destId="{4B7900E1-1528-450B-A2F6-6720EA5EF8CE}" srcOrd="1" destOrd="0" parTransId="{FFA802EB-E64A-4DE4-B34C-6D52F21C4A44}" sibTransId="{C8957210-AECC-4807-A585-37AA9B0C14C2}"/>
    <dgm:cxn modelId="{14C822A1-D775-4433-81B9-180A9D493553}" type="presOf" srcId="{FC574FD0-B898-4391-963A-AD35C3B2677F}" destId="{8F50695E-3BC6-43D4-9801-423064644A6D}" srcOrd="0" destOrd="0" presId="urn:microsoft.com/office/officeart/2018/2/layout/IconVerticalSolidList"/>
    <dgm:cxn modelId="{A58F9BCA-C9FA-462B-96E9-DF71157C84BA}" type="presOf" srcId="{D52A577D-8AFA-4C37-9E0F-BB6D04840515}" destId="{33590492-BC1F-48B7-AE1F-89E2B4F23EB9}" srcOrd="0" destOrd="0" presId="urn:microsoft.com/office/officeart/2018/2/layout/IconVerticalSolidList"/>
    <dgm:cxn modelId="{D4753CDC-8254-4FAC-B4DD-8BEE5E5A8D9E}" type="presOf" srcId="{4B7900E1-1528-450B-A2F6-6720EA5EF8CE}" destId="{7358C065-B2AF-4EF2-9334-69EEE6D1F213}" srcOrd="0" destOrd="0" presId="urn:microsoft.com/office/officeart/2018/2/layout/IconVerticalSolidList"/>
    <dgm:cxn modelId="{AF88B7BC-9BE5-4929-83DE-853EE74C1ABF}" type="presParOf" srcId="{8F50695E-3BC6-43D4-9801-423064644A6D}" destId="{D47B201D-B920-434A-89D7-D2A527587CCC}" srcOrd="0" destOrd="0" presId="urn:microsoft.com/office/officeart/2018/2/layout/IconVerticalSolidList"/>
    <dgm:cxn modelId="{25EFB46C-E9F3-45D9-A507-5F46F1800548}" type="presParOf" srcId="{D47B201D-B920-434A-89D7-D2A527587CCC}" destId="{DD443464-B597-4959-A81A-F962E513A6D1}" srcOrd="0" destOrd="0" presId="urn:microsoft.com/office/officeart/2018/2/layout/IconVerticalSolidList"/>
    <dgm:cxn modelId="{7CE7AB3A-F40C-43D4-9FE6-F7CA9A3B5BA7}" type="presParOf" srcId="{D47B201D-B920-434A-89D7-D2A527587CCC}" destId="{6146EE4F-8E24-4126-8367-01FE026439B1}" srcOrd="1" destOrd="0" presId="urn:microsoft.com/office/officeart/2018/2/layout/IconVerticalSolidList"/>
    <dgm:cxn modelId="{90E6E787-F9DC-49C3-8E83-AD192664B86E}" type="presParOf" srcId="{D47B201D-B920-434A-89D7-D2A527587CCC}" destId="{66F5E4BB-9A0D-4638-BFD9-302D03E47353}" srcOrd="2" destOrd="0" presId="urn:microsoft.com/office/officeart/2018/2/layout/IconVerticalSolidList"/>
    <dgm:cxn modelId="{D8357E25-E3E2-441C-804F-AA7C7C86E354}" type="presParOf" srcId="{D47B201D-B920-434A-89D7-D2A527587CCC}" destId="{33590492-BC1F-48B7-AE1F-89E2B4F23EB9}" srcOrd="3" destOrd="0" presId="urn:microsoft.com/office/officeart/2018/2/layout/IconVerticalSolidList"/>
    <dgm:cxn modelId="{CFB1D5AC-A90C-42D1-9A18-DE570A597867}" type="presParOf" srcId="{8F50695E-3BC6-43D4-9801-423064644A6D}" destId="{FCC145B8-5719-4210-9E09-7E2A570994EB}" srcOrd="1" destOrd="0" presId="urn:microsoft.com/office/officeart/2018/2/layout/IconVerticalSolidList"/>
    <dgm:cxn modelId="{1D4B3E6D-9EDC-4448-AD22-78794955590D}" type="presParOf" srcId="{8F50695E-3BC6-43D4-9801-423064644A6D}" destId="{CA941703-569E-42C5-83F9-D567F87621FE}" srcOrd="2" destOrd="0" presId="urn:microsoft.com/office/officeart/2018/2/layout/IconVerticalSolidList"/>
    <dgm:cxn modelId="{987D3C1B-43B5-42F5-8799-98C71875C4CD}" type="presParOf" srcId="{CA941703-569E-42C5-83F9-D567F87621FE}" destId="{455F9FEA-5824-4FF4-8C36-27E3E1624FAF}" srcOrd="0" destOrd="0" presId="urn:microsoft.com/office/officeart/2018/2/layout/IconVerticalSolidList"/>
    <dgm:cxn modelId="{3AC741F0-6FC1-4FEA-AA36-B857EC6FDDBE}" type="presParOf" srcId="{CA941703-569E-42C5-83F9-D567F87621FE}" destId="{925B1013-A548-4AC4-B1EB-8FB7DBBB54AE}" srcOrd="1" destOrd="0" presId="urn:microsoft.com/office/officeart/2018/2/layout/IconVerticalSolidList"/>
    <dgm:cxn modelId="{A3795238-943B-4E06-AC6D-C4F2CB7C2C19}" type="presParOf" srcId="{CA941703-569E-42C5-83F9-D567F87621FE}" destId="{5D0F22DD-3EF6-4039-9724-097850462918}" srcOrd="2" destOrd="0" presId="urn:microsoft.com/office/officeart/2018/2/layout/IconVerticalSolidList"/>
    <dgm:cxn modelId="{42C0E1D2-1C8E-4505-8050-95853BD8FE07}" type="presParOf" srcId="{CA941703-569E-42C5-83F9-D567F87621FE}" destId="{7358C065-B2AF-4EF2-9334-69EEE6D1F213}" srcOrd="3" destOrd="0" presId="urn:microsoft.com/office/officeart/2018/2/layout/IconVerticalSolidList"/>
    <dgm:cxn modelId="{D2A3DBAE-0BE0-497A-A418-634AD1734B59}" type="presParOf" srcId="{8F50695E-3BC6-43D4-9801-423064644A6D}" destId="{43B0A388-F11B-4E3C-85FF-310007620531}" srcOrd="3" destOrd="0" presId="urn:microsoft.com/office/officeart/2018/2/layout/IconVerticalSolidList"/>
    <dgm:cxn modelId="{F0FFEB95-8E63-4FDF-8605-B970EA7E9787}" type="presParOf" srcId="{8F50695E-3BC6-43D4-9801-423064644A6D}" destId="{30E9DCA0-34C5-4793-98C2-4971C1A199B0}" srcOrd="4" destOrd="0" presId="urn:microsoft.com/office/officeart/2018/2/layout/IconVerticalSolidList"/>
    <dgm:cxn modelId="{9C714CF1-9A21-44E4-876D-1AE748D63575}" type="presParOf" srcId="{30E9DCA0-34C5-4793-98C2-4971C1A199B0}" destId="{BB2E0F51-F2FE-460B-B1D5-2E2376B1238C}" srcOrd="0" destOrd="0" presId="urn:microsoft.com/office/officeart/2018/2/layout/IconVerticalSolidList"/>
    <dgm:cxn modelId="{3C462D8E-693E-42FE-903B-F7C34AC122DD}" type="presParOf" srcId="{30E9DCA0-34C5-4793-98C2-4971C1A199B0}" destId="{B935437B-7C76-4707-93D7-F5F9A06FA01E}" srcOrd="1" destOrd="0" presId="urn:microsoft.com/office/officeart/2018/2/layout/IconVerticalSolidList"/>
    <dgm:cxn modelId="{17185736-C2A8-4B34-86D2-5AE019FD4466}" type="presParOf" srcId="{30E9DCA0-34C5-4793-98C2-4971C1A199B0}" destId="{D51E1C7A-4DFB-49BD-A972-2F4F7A8976AD}" srcOrd="2" destOrd="0" presId="urn:microsoft.com/office/officeart/2018/2/layout/IconVerticalSolidList"/>
    <dgm:cxn modelId="{EBF98C8D-FDDD-46AA-A69C-764563441B1C}" type="presParOf" srcId="{30E9DCA0-34C5-4793-98C2-4971C1A199B0}" destId="{C9B68B89-13C8-4059-BF99-8F38EED6AE9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33E00B-FBF4-4E51-8B19-B54517B370F9}">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876AE9-2F1F-4284-BBEC-9A5983E7D49D}">
      <dsp:nvSpPr>
        <dsp:cNvPr id="0" name=""/>
        <dsp:cNvSpPr/>
      </dsp:nvSpPr>
      <dsp:spPr>
        <a:xfrm>
          <a:off x="376522" y="280590"/>
          <a:ext cx="684586" cy="684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E13824E-9856-469E-852A-BDA4042B7F1F}">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US" sz="2300" kern="1200"/>
            <a:t>Political: As per the data of 2023, it has been identified that the political stability index of the UK is 0.51, which is between the required factors (The GlobeEconomy, 2025).</a:t>
          </a:r>
        </a:p>
      </dsp:txBody>
      <dsp:txXfrm>
        <a:off x="1437631" y="531"/>
        <a:ext cx="9077968" cy="1244702"/>
      </dsp:txXfrm>
    </dsp:sp>
    <dsp:sp modelId="{A9CB447D-4F7F-4B2C-81B0-806EA225D797}">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49CFD5-507A-4C94-AB3E-F2616669ED37}">
      <dsp:nvSpPr>
        <dsp:cNvPr id="0" name=""/>
        <dsp:cNvSpPr/>
      </dsp:nvSpPr>
      <dsp:spPr>
        <a:xfrm>
          <a:off x="376522" y="1836468"/>
          <a:ext cx="684586" cy="684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250A737-D11D-4111-ABC6-F26EBFAA90F7}">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US" sz="2300" kern="1200"/>
            <a:t>Economical: The data and the information claim that the unemployment rate of the UK has increased to almost 5% (Tradingeconomics, 2025).</a:t>
          </a:r>
        </a:p>
      </dsp:txBody>
      <dsp:txXfrm>
        <a:off x="1437631" y="1556410"/>
        <a:ext cx="9077968" cy="1244702"/>
      </dsp:txXfrm>
    </dsp:sp>
    <dsp:sp modelId="{C333A015-7C1B-4166-BB92-AB70346ED228}">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5F7531-08B2-466C-94A2-97E49B8DFF42}">
      <dsp:nvSpPr>
        <dsp:cNvPr id="0" name=""/>
        <dsp:cNvSpPr/>
      </dsp:nvSpPr>
      <dsp:spPr>
        <a:xfrm>
          <a:off x="376522" y="3392347"/>
          <a:ext cx="684586" cy="6845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E8A704D-DBAF-4E95-9701-6CB73EC28E32}">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US" sz="2300" kern="1200"/>
            <a:t>Social: The data states that almost 53% of the people in the UK have taken the initiative to remove plastics from the environment (Uswitch, 2025).</a:t>
          </a:r>
        </a:p>
      </dsp:txBody>
      <dsp:txXfrm>
        <a:off x="1437631" y="3112289"/>
        <a:ext cx="9077968" cy="12447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443464-B597-4959-A81A-F962E513A6D1}">
      <dsp:nvSpPr>
        <dsp:cNvPr id="0" name=""/>
        <dsp:cNvSpPr/>
      </dsp:nvSpPr>
      <dsp:spPr>
        <a:xfrm>
          <a:off x="0" y="53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46EE4F-8E24-4126-8367-01FE026439B1}">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590492-BC1F-48B7-AE1F-89E2B4F23EB9}">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933450">
            <a:lnSpc>
              <a:spcPct val="100000"/>
            </a:lnSpc>
            <a:spcBef>
              <a:spcPct val="0"/>
            </a:spcBef>
            <a:spcAft>
              <a:spcPct val="35000"/>
            </a:spcAft>
            <a:buNone/>
          </a:pPr>
          <a:r>
            <a:rPr lang="en-US" sz="2100" kern="1200"/>
            <a:t>Technology: The business would utilise the advanced technology in its business strategies and in the manufacturing process.</a:t>
          </a:r>
        </a:p>
      </dsp:txBody>
      <dsp:txXfrm>
        <a:off x="1435590" y="531"/>
        <a:ext cx="9080009" cy="1242935"/>
      </dsp:txXfrm>
    </dsp:sp>
    <dsp:sp modelId="{455F9FEA-5824-4FF4-8C36-27E3E1624FAF}">
      <dsp:nvSpPr>
        <dsp:cNvPr id="0" name=""/>
        <dsp:cNvSpPr/>
      </dsp:nvSpPr>
      <dsp:spPr>
        <a:xfrm>
          <a:off x="0" y="155420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5B1013-A548-4AC4-B1EB-8FB7DBBB54AE}">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58C065-B2AF-4EF2-9334-69EEE6D1F213}">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933450">
            <a:lnSpc>
              <a:spcPct val="100000"/>
            </a:lnSpc>
            <a:spcBef>
              <a:spcPct val="0"/>
            </a:spcBef>
            <a:spcAft>
              <a:spcPct val="35000"/>
            </a:spcAft>
            <a:buNone/>
          </a:pPr>
          <a:r>
            <a:rPr lang="en-US" sz="2100" kern="1200"/>
            <a:t>Environmental: As the business idea is based on a sustainable business process, it would create a positive impact on the environment and help the business to sustain in the market.</a:t>
          </a:r>
        </a:p>
      </dsp:txBody>
      <dsp:txXfrm>
        <a:off x="1435590" y="1554201"/>
        <a:ext cx="9080009" cy="1242935"/>
      </dsp:txXfrm>
    </dsp:sp>
    <dsp:sp modelId="{BB2E0F51-F2FE-460B-B1D5-2E2376B1238C}">
      <dsp:nvSpPr>
        <dsp:cNvPr id="0" name=""/>
        <dsp:cNvSpPr/>
      </dsp:nvSpPr>
      <dsp:spPr>
        <a:xfrm>
          <a:off x="0" y="3107870"/>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35437B-7C76-4707-93D7-F5F9A06FA01E}">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B68B89-13C8-4059-BF99-8F38EED6AE99}">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933450">
            <a:lnSpc>
              <a:spcPct val="100000"/>
            </a:lnSpc>
            <a:spcBef>
              <a:spcPct val="0"/>
            </a:spcBef>
            <a:spcAft>
              <a:spcPct val="35000"/>
            </a:spcAft>
            <a:buNone/>
          </a:pPr>
          <a:r>
            <a:rPr lang="en-US" sz="2100" kern="1200"/>
            <a:t>Legal: The legal factors in the UK, related to the business, would be problematic for the business to enhance the procedure according to its strategies.</a:t>
          </a:r>
        </a:p>
      </dsp:txBody>
      <dsp:txXfrm>
        <a:off x="1435590" y="3107870"/>
        <a:ext cx="9080009" cy="124293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CF652DA-0E2E-42D1-83CE-EE9940CFFE27}" type="datetimeFigureOut">
              <a:rPr lang="en-IN" smtClean="0"/>
              <a:t>21-11-2025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3FD9061-EA61-45B9-A0B0-3E355DFE4D32}" type="slidenum">
              <a:rPr lang="en-IN" smtClean="0"/>
              <a:t>‹#›</a:t>
            </a:fld>
            <a:endParaRPr lang="en-IN"/>
          </a:p>
        </p:txBody>
      </p:sp>
    </p:spTree>
    <p:extLst>
      <p:ext uri="{BB962C8B-B14F-4D97-AF65-F5344CB8AC3E}">
        <p14:creationId xmlns:p14="http://schemas.microsoft.com/office/powerpoint/2010/main" val="40264504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Bottle Solution is a startup primarily designed to produce and supply eco-friendly, reusable bottles for the restaurant, cafe, and small food truck chains, as well as businesses in the hospitality sector. The bottles are designed using sustainable and biodegradable materials, such as bioplastics.</a:t>
            </a:r>
            <a:endParaRPr lang="en-IN" dirty="0"/>
          </a:p>
        </p:txBody>
      </p:sp>
      <p:sp>
        <p:nvSpPr>
          <p:cNvPr id="4" name="Slide Number Placeholder 3"/>
          <p:cNvSpPr>
            <a:spLocks noGrp="1"/>
          </p:cNvSpPr>
          <p:nvPr>
            <p:ph type="sldNum" sz="quarter" idx="5"/>
          </p:nvPr>
        </p:nvSpPr>
        <p:spPr/>
        <p:txBody>
          <a:bodyPr/>
          <a:lstStyle/>
          <a:p>
            <a:fld id="{E3FD9061-EA61-45B9-A0B0-3E355DFE4D32}" type="slidenum">
              <a:rPr lang="en-IN" smtClean="0"/>
              <a:t>2</a:t>
            </a:fld>
            <a:endParaRPr lang="en-IN"/>
          </a:p>
        </p:txBody>
      </p:sp>
    </p:spTree>
    <p:extLst>
      <p:ext uri="{BB962C8B-B14F-4D97-AF65-F5344CB8AC3E}">
        <p14:creationId xmlns:p14="http://schemas.microsoft.com/office/powerpoint/2010/main" val="41705069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47DB9F-6C88-7046-11A4-A7E0403358B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4A88DF1-CE4D-84B6-F814-8D0A2E105E1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AD7171E-9FDD-A0E8-3260-442D54C1845E}"/>
              </a:ext>
            </a:extLst>
          </p:cNvPr>
          <p:cNvSpPr>
            <a:spLocks noGrp="1"/>
          </p:cNvSpPr>
          <p:nvPr>
            <p:ph type="body" idx="1"/>
          </p:nvPr>
        </p:nvSpPr>
        <p:spPr/>
        <p:txBody>
          <a:bodyPr/>
          <a:lstStyle/>
          <a:p>
            <a:r>
              <a:rPr lang="en-US" dirty="0"/>
              <a:t>As per the data of 2023, it has been identified that the political stability index of the UK is 0.51, which is between the required factors (The Globe Economy, 2025). The data and the information claim that the unemployment rate of the UK has increased to almost 5% (</a:t>
            </a:r>
            <a:r>
              <a:rPr lang="en-US" dirty="0" err="1"/>
              <a:t>Tradingeconomics</a:t>
            </a:r>
            <a:r>
              <a:rPr lang="en-US" dirty="0"/>
              <a:t>, 2025). The data states that almost 53% of the people in the UK have taken the initiative to remove plastics from the environment (</a:t>
            </a:r>
            <a:r>
              <a:rPr lang="en-US" dirty="0" err="1"/>
              <a:t>Uswitch</a:t>
            </a:r>
            <a:r>
              <a:rPr lang="en-US" dirty="0"/>
              <a:t>, 2025).</a:t>
            </a:r>
            <a:endParaRPr lang="en-IN" dirty="0"/>
          </a:p>
        </p:txBody>
      </p:sp>
      <p:sp>
        <p:nvSpPr>
          <p:cNvPr id="4" name="Slide Number Placeholder 3">
            <a:extLst>
              <a:ext uri="{FF2B5EF4-FFF2-40B4-BE49-F238E27FC236}">
                <a16:creationId xmlns:a16="http://schemas.microsoft.com/office/drawing/2014/main" id="{50A49214-DBFA-C506-FCAC-E5BDFABB512A}"/>
              </a:ext>
            </a:extLst>
          </p:cNvPr>
          <p:cNvSpPr>
            <a:spLocks noGrp="1"/>
          </p:cNvSpPr>
          <p:nvPr>
            <p:ph type="sldNum" sz="quarter" idx="5"/>
          </p:nvPr>
        </p:nvSpPr>
        <p:spPr/>
        <p:txBody>
          <a:bodyPr/>
          <a:lstStyle/>
          <a:p>
            <a:fld id="{E3FD9061-EA61-45B9-A0B0-3E355DFE4D32}" type="slidenum">
              <a:rPr lang="en-IN" smtClean="0"/>
              <a:t>3</a:t>
            </a:fld>
            <a:endParaRPr lang="en-IN"/>
          </a:p>
        </p:txBody>
      </p:sp>
    </p:spTree>
    <p:extLst>
      <p:ext uri="{BB962C8B-B14F-4D97-AF65-F5344CB8AC3E}">
        <p14:creationId xmlns:p14="http://schemas.microsoft.com/office/powerpoint/2010/main" val="32576363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E180C4-FCCF-9CAB-C88D-0A5138147B2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9D5F441-A4DD-A891-4355-F128ACE73CD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BF578F7-FCB6-F56F-47B0-1589FF909CB8}"/>
              </a:ext>
            </a:extLst>
          </p:cNvPr>
          <p:cNvSpPr>
            <a:spLocks noGrp="1"/>
          </p:cNvSpPr>
          <p:nvPr>
            <p:ph type="body" idx="1"/>
          </p:nvPr>
        </p:nvSpPr>
        <p:spPr/>
        <p:txBody>
          <a:bodyPr/>
          <a:lstStyle/>
          <a:p>
            <a:r>
              <a:rPr lang="en-US" dirty="0"/>
              <a:t>The business would </a:t>
            </a:r>
            <a:r>
              <a:rPr lang="en-US" dirty="0" err="1"/>
              <a:t>utilise</a:t>
            </a:r>
            <a:r>
              <a:rPr lang="en-US" dirty="0"/>
              <a:t> the advanced technology in its business strategies and in the manufacturing process. As the business idea is based on a sustainable business process, it would create a positive impact on the environment and</a:t>
            </a:r>
          </a:p>
          <a:p>
            <a:r>
              <a:rPr lang="en-US" dirty="0"/>
              <a:t>help the business to sustain in the market. As the business idea is based on a sustainable business process, it would create a positive impact on the environment and help the business to sustain in the market. The legal factors in the UK, related to the business, would be problematic for the business to enhance the procedure according to its strategies.</a:t>
            </a:r>
            <a:endParaRPr lang="en-IN" dirty="0"/>
          </a:p>
        </p:txBody>
      </p:sp>
      <p:sp>
        <p:nvSpPr>
          <p:cNvPr id="4" name="Slide Number Placeholder 3">
            <a:extLst>
              <a:ext uri="{FF2B5EF4-FFF2-40B4-BE49-F238E27FC236}">
                <a16:creationId xmlns:a16="http://schemas.microsoft.com/office/drawing/2014/main" id="{B7222E77-CC57-900F-AB8A-7BA80DBCA469}"/>
              </a:ext>
            </a:extLst>
          </p:cNvPr>
          <p:cNvSpPr>
            <a:spLocks noGrp="1"/>
          </p:cNvSpPr>
          <p:nvPr>
            <p:ph type="sldNum" sz="quarter" idx="5"/>
          </p:nvPr>
        </p:nvSpPr>
        <p:spPr/>
        <p:txBody>
          <a:bodyPr/>
          <a:lstStyle/>
          <a:p>
            <a:fld id="{E3FD9061-EA61-45B9-A0B0-3E355DFE4D32}" type="slidenum">
              <a:rPr lang="en-IN" smtClean="0"/>
              <a:t>4</a:t>
            </a:fld>
            <a:endParaRPr lang="en-IN"/>
          </a:p>
        </p:txBody>
      </p:sp>
    </p:spTree>
    <p:extLst>
      <p:ext uri="{BB962C8B-B14F-4D97-AF65-F5344CB8AC3E}">
        <p14:creationId xmlns:p14="http://schemas.microsoft.com/office/powerpoint/2010/main" val="8675636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D8EFA2-9632-3915-7EF0-FC5DFCF8B0F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E234D19-96BD-E7FF-D541-B88BF8AF590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A55FFBE-7D61-B235-3DF8-2093F2653D5F}"/>
              </a:ext>
            </a:extLst>
          </p:cNvPr>
          <p:cNvSpPr>
            <a:spLocks noGrp="1"/>
          </p:cNvSpPr>
          <p:nvPr>
            <p:ph type="body" idx="1"/>
          </p:nvPr>
        </p:nvSpPr>
        <p:spPr/>
        <p:txBody>
          <a:bodyPr/>
          <a:lstStyle/>
          <a:p>
            <a:r>
              <a:rPr lang="en-US" dirty="0"/>
              <a:t>The bottle solution will be mainly targeting the audience and will be using the B2B marketing approach. A B2B marketing approach can be defined as the approach where the business will be focusing on selling the product to other businesses</a:t>
            </a:r>
          </a:p>
          <a:p>
            <a:r>
              <a:rPr lang="en-US" dirty="0"/>
              <a:t>rather than individual customers (Keller and Kotler, 2022). In case of the promotion, the brand will be mainly using the social media platforms to increase the engagement.</a:t>
            </a:r>
            <a:endParaRPr lang="en-IN" dirty="0"/>
          </a:p>
        </p:txBody>
      </p:sp>
      <p:sp>
        <p:nvSpPr>
          <p:cNvPr id="4" name="Slide Number Placeholder 3">
            <a:extLst>
              <a:ext uri="{FF2B5EF4-FFF2-40B4-BE49-F238E27FC236}">
                <a16:creationId xmlns:a16="http://schemas.microsoft.com/office/drawing/2014/main" id="{CAFEAE25-A0A5-4482-A6CB-1F42C32B9DA9}"/>
              </a:ext>
            </a:extLst>
          </p:cNvPr>
          <p:cNvSpPr>
            <a:spLocks noGrp="1"/>
          </p:cNvSpPr>
          <p:nvPr>
            <p:ph type="sldNum" sz="quarter" idx="5"/>
          </p:nvPr>
        </p:nvSpPr>
        <p:spPr/>
        <p:txBody>
          <a:bodyPr/>
          <a:lstStyle/>
          <a:p>
            <a:fld id="{E3FD9061-EA61-45B9-A0B0-3E355DFE4D32}" type="slidenum">
              <a:rPr lang="en-IN" smtClean="0"/>
              <a:t>5</a:t>
            </a:fld>
            <a:endParaRPr lang="en-IN"/>
          </a:p>
        </p:txBody>
      </p:sp>
    </p:spTree>
    <p:extLst>
      <p:ext uri="{BB962C8B-B14F-4D97-AF65-F5344CB8AC3E}">
        <p14:creationId xmlns:p14="http://schemas.microsoft.com/office/powerpoint/2010/main" val="31456106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Bottle solution will require an investment to launch its operation. The amount is of £45,000 that capital will be used to secure the place in production and getting the right equipment and also to get a hold of the raw materials.</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E3FD9061-EA61-45B9-A0B0-3E355DFE4D32}" type="slidenum">
              <a:rPr lang="en-IN" smtClean="0"/>
              <a:t>6</a:t>
            </a:fld>
            <a:endParaRPr lang="en-IN"/>
          </a:p>
        </p:txBody>
      </p:sp>
    </p:spTree>
    <p:extLst>
      <p:ext uri="{BB962C8B-B14F-4D97-AF65-F5344CB8AC3E}">
        <p14:creationId xmlns:p14="http://schemas.microsoft.com/office/powerpoint/2010/main" val="24320257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A10409-82EF-FAF5-6453-4D4EC1F15EE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FED995D-C0C6-EEA6-F4F6-B569AD08041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ACE4F7C-FF76-27FE-A864-152B823A3B8A}"/>
              </a:ext>
            </a:extLst>
          </p:cNvPr>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To conclude, it can be stated that the Bottle solution is an effective solution that can help in combating the rising food and plastic wastage in the food sector. By providing a sustainable solution to the rising demand of customers with eco-friendly and reusable products.</a:t>
            </a:r>
            <a:endParaRPr lang="en-IN" dirty="0"/>
          </a:p>
        </p:txBody>
      </p:sp>
      <p:sp>
        <p:nvSpPr>
          <p:cNvPr id="4" name="Slide Number Placeholder 3">
            <a:extLst>
              <a:ext uri="{FF2B5EF4-FFF2-40B4-BE49-F238E27FC236}">
                <a16:creationId xmlns:a16="http://schemas.microsoft.com/office/drawing/2014/main" id="{902BACE7-80AA-FECB-4C59-C83DB8FC58EF}"/>
              </a:ext>
            </a:extLst>
          </p:cNvPr>
          <p:cNvSpPr>
            <a:spLocks noGrp="1"/>
          </p:cNvSpPr>
          <p:nvPr>
            <p:ph type="sldNum" sz="quarter" idx="5"/>
          </p:nvPr>
        </p:nvSpPr>
        <p:spPr/>
        <p:txBody>
          <a:bodyPr/>
          <a:lstStyle/>
          <a:p>
            <a:fld id="{E3FD9061-EA61-45B9-A0B0-3E355DFE4D32}" type="slidenum">
              <a:rPr lang="en-IN" smtClean="0"/>
              <a:t>7</a:t>
            </a:fld>
            <a:endParaRPr lang="en-IN"/>
          </a:p>
        </p:txBody>
      </p:sp>
    </p:spTree>
    <p:extLst>
      <p:ext uri="{BB962C8B-B14F-4D97-AF65-F5344CB8AC3E}">
        <p14:creationId xmlns:p14="http://schemas.microsoft.com/office/powerpoint/2010/main" val="25564710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8B4290-0920-0329-A0C3-9DA7921D71B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6ADC7B4-17C4-7D5D-C084-14BAA5DF446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672AFED-A3CE-39F9-E951-090CB5238485}"/>
              </a:ext>
            </a:extLst>
          </p:cNvPr>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To conclude, it can be stated that the Bottle solution is an effective solution that can help in combating the rising food and plastic wastage in the food sector. By providing a sustainable solution to the rising demand of customers with eco-friendly and reusable products.</a:t>
            </a:r>
            <a:endParaRPr lang="en-IN" dirty="0"/>
          </a:p>
        </p:txBody>
      </p:sp>
      <p:sp>
        <p:nvSpPr>
          <p:cNvPr id="4" name="Slide Number Placeholder 3">
            <a:extLst>
              <a:ext uri="{FF2B5EF4-FFF2-40B4-BE49-F238E27FC236}">
                <a16:creationId xmlns:a16="http://schemas.microsoft.com/office/drawing/2014/main" id="{9576CEC0-62AC-A5D9-A048-920F48CD86DC}"/>
              </a:ext>
            </a:extLst>
          </p:cNvPr>
          <p:cNvSpPr>
            <a:spLocks noGrp="1"/>
          </p:cNvSpPr>
          <p:nvPr>
            <p:ph type="sldNum" sz="quarter" idx="5"/>
          </p:nvPr>
        </p:nvSpPr>
        <p:spPr/>
        <p:txBody>
          <a:bodyPr/>
          <a:lstStyle/>
          <a:p>
            <a:fld id="{E3FD9061-EA61-45B9-A0B0-3E355DFE4D32}" type="slidenum">
              <a:rPr lang="en-IN" smtClean="0"/>
              <a:t>8</a:t>
            </a:fld>
            <a:endParaRPr lang="en-IN"/>
          </a:p>
        </p:txBody>
      </p:sp>
    </p:spTree>
    <p:extLst>
      <p:ext uri="{BB962C8B-B14F-4D97-AF65-F5344CB8AC3E}">
        <p14:creationId xmlns:p14="http://schemas.microsoft.com/office/powerpoint/2010/main" val="3070380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52B612-D07C-7B17-AB13-AA7CA77B8C9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C0394424-84CD-7336-AC07-C5B8F4797C2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17FBE3E3-A79F-42D4-E88C-5B5DF57F85DF}"/>
              </a:ext>
            </a:extLst>
          </p:cNvPr>
          <p:cNvSpPr>
            <a:spLocks noGrp="1"/>
          </p:cNvSpPr>
          <p:nvPr>
            <p:ph type="dt" sz="half" idx="10"/>
          </p:nvPr>
        </p:nvSpPr>
        <p:spPr/>
        <p:txBody>
          <a:bodyPr/>
          <a:lstStyle/>
          <a:p>
            <a:fld id="{316EAE34-614D-4E82-88ED-6FBF5A7BD26A}" type="datetimeFigureOut">
              <a:rPr lang="en-IN" smtClean="0"/>
              <a:t>21-11-2025</a:t>
            </a:fld>
            <a:endParaRPr lang="en-IN"/>
          </a:p>
        </p:txBody>
      </p:sp>
      <p:sp>
        <p:nvSpPr>
          <p:cNvPr id="5" name="Footer Placeholder 4">
            <a:extLst>
              <a:ext uri="{FF2B5EF4-FFF2-40B4-BE49-F238E27FC236}">
                <a16:creationId xmlns:a16="http://schemas.microsoft.com/office/drawing/2014/main" id="{8A4D8194-7B8A-3762-5C12-5BA667373FDB}"/>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1493BC1C-7193-C1EE-D785-74BCA26DFBAC}"/>
              </a:ext>
            </a:extLst>
          </p:cNvPr>
          <p:cNvSpPr>
            <a:spLocks noGrp="1"/>
          </p:cNvSpPr>
          <p:nvPr>
            <p:ph type="sldNum" sz="quarter" idx="12"/>
          </p:nvPr>
        </p:nvSpPr>
        <p:spPr/>
        <p:txBody>
          <a:bodyPr/>
          <a:lstStyle/>
          <a:p>
            <a:fld id="{02CDD502-11A2-437D-B7F2-72411EF79444}" type="slidenum">
              <a:rPr lang="en-IN" smtClean="0"/>
              <a:t>‹#›</a:t>
            </a:fld>
            <a:endParaRPr lang="en-IN"/>
          </a:p>
        </p:txBody>
      </p:sp>
    </p:spTree>
    <p:extLst>
      <p:ext uri="{BB962C8B-B14F-4D97-AF65-F5344CB8AC3E}">
        <p14:creationId xmlns:p14="http://schemas.microsoft.com/office/powerpoint/2010/main" val="25246822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3AB806-4B6F-BF7D-FB39-B99F290FBCE6}"/>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586C6481-15CE-BADB-BD7B-F0AFF80586E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0453189D-004E-FF90-1FF7-A784CD923773}"/>
              </a:ext>
            </a:extLst>
          </p:cNvPr>
          <p:cNvSpPr>
            <a:spLocks noGrp="1"/>
          </p:cNvSpPr>
          <p:nvPr>
            <p:ph type="dt" sz="half" idx="10"/>
          </p:nvPr>
        </p:nvSpPr>
        <p:spPr/>
        <p:txBody>
          <a:bodyPr/>
          <a:lstStyle/>
          <a:p>
            <a:fld id="{316EAE34-614D-4E82-88ED-6FBF5A7BD26A}" type="datetimeFigureOut">
              <a:rPr lang="en-IN" smtClean="0"/>
              <a:t>21-11-2025</a:t>
            </a:fld>
            <a:endParaRPr lang="en-IN"/>
          </a:p>
        </p:txBody>
      </p:sp>
      <p:sp>
        <p:nvSpPr>
          <p:cNvPr id="5" name="Footer Placeholder 4">
            <a:extLst>
              <a:ext uri="{FF2B5EF4-FFF2-40B4-BE49-F238E27FC236}">
                <a16:creationId xmlns:a16="http://schemas.microsoft.com/office/drawing/2014/main" id="{86E41D80-0D37-F50F-42B5-BA3AD8E56F83}"/>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896CF699-4FC6-C428-B0B8-9EF16DF7EFFF}"/>
              </a:ext>
            </a:extLst>
          </p:cNvPr>
          <p:cNvSpPr>
            <a:spLocks noGrp="1"/>
          </p:cNvSpPr>
          <p:nvPr>
            <p:ph type="sldNum" sz="quarter" idx="12"/>
          </p:nvPr>
        </p:nvSpPr>
        <p:spPr/>
        <p:txBody>
          <a:bodyPr/>
          <a:lstStyle/>
          <a:p>
            <a:fld id="{02CDD502-11A2-437D-B7F2-72411EF79444}" type="slidenum">
              <a:rPr lang="en-IN" smtClean="0"/>
              <a:t>‹#›</a:t>
            </a:fld>
            <a:endParaRPr lang="en-IN"/>
          </a:p>
        </p:txBody>
      </p:sp>
    </p:spTree>
    <p:extLst>
      <p:ext uri="{BB962C8B-B14F-4D97-AF65-F5344CB8AC3E}">
        <p14:creationId xmlns:p14="http://schemas.microsoft.com/office/powerpoint/2010/main" val="7962940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989CF2-70EF-8BF4-6B71-F28FAB9A015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12DF5B89-D1F5-34D2-DA40-CA044AB4B99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6AA301B-AEDF-BABE-8990-5D93C8A35F9C}"/>
              </a:ext>
            </a:extLst>
          </p:cNvPr>
          <p:cNvSpPr>
            <a:spLocks noGrp="1"/>
          </p:cNvSpPr>
          <p:nvPr>
            <p:ph type="dt" sz="half" idx="10"/>
          </p:nvPr>
        </p:nvSpPr>
        <p:spPr/>
        <p:txBody>
          <a:bodyPr/>
          <a:lstStyle/>
          <a:p>
            <a:fld id="{316EAE34-614D-4E82-88ED-6FBF5A7BD26A}" type="datetimeFigureOut">
              <a:rPr lang="en-IN" smtClean="0"/>
              <a:t>21-11-2025</a:t>
            </a:fld>
            <a:endParaRPr lang="en-IN"/>
          </a:p>
        </p:txBody>
      </p:sp>
      <p:sp>
        <p:nvSpPr>
          <p:cNvPr id="5" name="Footer Placeholder 4">
            <a:extLst>
              <a:ext uri="{FF2B5EF4-FFF2-40B4-BE49-F238E27FC236}">
                <a16:creationId xmlns:a16="http://schemas.microsoft.com/office/drawing/2014/main" id="{3A665B14-C62C-719F-734E-8525C50DFA09}"/>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126A00C2-68FE-7440-CAEF-6B55DA3824E2}"/>
              </a:ext>
            </a:extLst>
          </p:cNvPr>
          <p:cNvSpPr>
            <a:spLocks noGrp="1"/>
          </p:cNvSpPr>
          <p:nvPr>
            <p:ph type="sldNum" sz="quarter" idx="12"/>
          </p:nvPr>
        </p:nvSpPr>
        <p:spPr/>
        <p:txBody>
          <a:bodyPr/>
          <a:lstStyle/>
          <a:p>
            <a:fld id="{02CDD502-11A2-437D-B7F2-72411EF79444}" type="slidenum">
              <a:rPr lang="en-IN" smtClean="0"/>
              <a:t>‹#›</a:t>
            </a:fld>
            <a:endParaRPr lang="en-IN"/>
          </a:p>
        </p:txBody>
      </p:sp>
    </p:spTree>
    <p:extLst>
      <p:ext uri="{BB962C8B-B14F-4D97-AF65-F5344CB8AC3E}">
        <p14:creationId xmlns:p14="http://schemas.microsoft.com/office/powerpoint/2010/main" val="39040712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930A88-C6BF-9736-602B-18817C8F011B}"/>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99CB77F9-F2EB-35EE-4488-EBECEACD14D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F969A3CA-95C7-1350-4E91-09ED331C88D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E5C37CA6-53E3-B53E-7318-D015B1CD788A}"/>
              </a:ext>
            </a:extLst>
          </p:cNvPr>
          <p:cNvSpPr>
            <a:spLocks noGrp="1"/>
          </p:cNvSpPr>
          <p:nvPr>
            <p:ph type="dt" sz="half" idx="10"/>
          </p:nvPr>
        </p:nvSpPr>
        <p:spPr/>
        <p:txBody>
          <a:bodyPr/>
          <a:lstStyle/>
          <a:p>
            <a:fld id="{316EAE34-614D-4E82-88ED-6FBF5A7BD26A}" type="datetimeFigureOut">
              <a:rPr lang="en-IN" smtClean="0"/>
              <a:t>21-11-2025</a:t>
            </a:fld>
            <a:endParaRPr lang="en-IN"/>
          </a:p>
        </p:txBody>
      </p:sp>
      <p:sp>
        <p:nvSpPr>
          <p:cNvPr id="6" name="Footer Placeholder 5">
            <a:extLst>
              <a:ext uri="{FF2B5EF4-FFF2-40B4-BE49-F238E27FC236}">
                <a16:creationId xmlns:a16="http://schemas.microsoft.com/office/drawing/2014/main" id="{1C911E04-896B-41F9-5F28-F21BFA962FEF}"/>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D6969961-7EC0-CA7F-ED67-122A9E9A04ED}"/>
              </a:ext>
            </a:extLst>
          </p:cNvPr>
          <p:cNvSpPr>
            <a:spLocks noGrp="1"/>
          </p:cNvSpPr>
          <p:nvPr>
            <p:ph type="sldNum" sz="quarter" idx="12"/>
          </p:nvPr>
        </p:nvSpPr>
        <p:spPr/>
        <p:txBody>
          <a:bodyPr/>
          <a:lstStyle/>
          <a:p>
            <a:fld id="{02CDD502-11A2-437D-B7F2-72411EF79444}" type="slidenum">
              <a:rPr lang="en-IN" smtClean="0"/>
              <a:t>‹#›</a:t>
            </a:fld>
            <a:endParaRPr lang="en-IN"/>
          </a:p>
        </p:txBody>
      </p:sp>
    </p:spTree>
    <p:extLst>
      <p:ext uri="{BB962C8B-B14F-4D97-AF65-F5344CB8AC3E}">
        <p14:creationId xmlns:p14="http://schemas.microsoft.com/office/powerpoint/2010/main" val="29323519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95475E-1464-AAF6-329D-248CF117872C}"/>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DA8B3C07-EFB5-392F-A594-9AFFC77214F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4875C27-8947-4F9D-1636-95F5EEEE649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36C2F806-FEBA-383F-F0B9-167E27A71D5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10DE7F6-925E-D3AD-6CB8-182355E0800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C679269F-57E3-03E8-F95C-41DBB23BBB06}"/>
              </a:ext>
            </a:extLst>
          </p:cNvPr>
          <p:cNvSpPr>
            <a:spLocks noGrp="1"/>
          </p:cNvSpPr>
          <p:nvPr>
            <p:ph type="dt" sz="half" idx="10"/>
          </p:nvPr>
        </p:nvSpPr>
        <p:spPr/>
        <p:txBody>
          <a:bodyPr/>
          <a:lstStyle/>
          <a:p>
            <a:fld id="{316EAE34-614D-4E82-88ED-6FBF5A7BD26A}" type="datetimeFigureOut">
              <a:rPr lang="en-IN" smtClean="0"/>
              <a:t>21-11-2025</a:t>
            </a:fld>
            <a:endParaRPr lang="en-IN"/>
          </a:p>
        </p:txBody>
      </p:sp>
      <p:sp>
        <p:nvSpPr>
          <p:cNvPr id="8" name="Footer Placeholder 7">
            <a:extLst>
              <a:ext uri="{FF2B5EF4-FFF2-40B4-BE49-F238E27FC236}">
                <a16:creationId xmlns:a16="http://schemas.microsoft.com/office/drawing/2014/main" id="{D2C25619-DB79-6C29-7E11-FADDC65FFF56}"/>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5F1AEE42-30FF-4759-0CF2-FEEA6B6AA6F4}"/>
              </a:ext>
            </a:extLst>
          </p:cNvPr>
          <p:cNvSpPr>
            <a:spLocks noGrp="1"/>
          </p:cNvSpPr>
          <p:nvPr>
            <p:ph type="sldNum" sz="quarter" idx="12"/>
          </p:nvPr>
        </p:nvSpPr>
        <p:spPr/>
        <p:txBody>
          <a:bodyPr/>
          <a:lstStyle/>
          <a:p>
            <a:fld id="{02CDD502-11A2-437D-B7F2-72411EF79444}" type="slidenum">
              <a:rPr lang="en-IN" smtClean="0"/>
              <a:t>‹#›</a:t>
            </a:fld>
            <a:endParaRPr lang="en-IN"/>
          </a:p>
        </p:txBody>
      </p:sp>
    </p:spTree>
    <p:extLst>
      <p:ext uri="{BB962C8B-B14F-4D97-AF65-F5344CB8AC3E}">
        <p14:creationId xmlns:p14="http://schemas.microsoft.com/office/powerpoint/2010/main" val="3171321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E680A4-1BBE-CDDA-445A-7718D296A44A}"/>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CF461122-51F5-DEA7-588C-F8574E7783DB}"/>
              </a:ext>
            </a:extLst>
          </p:cNvPr>
          <p:cNvSpPr>
            <a:spLocks noGrp="1"/>
          </p:cNvSpPr>
          <p:nvPr>
            <p:ph type="dt" sz="half" idx="10"/>
          </p:nvPr>
        </p:nvSpPr>
        <p:spPr/>
        <p:txBody>
          <a:bodyPr/>
          <a:lstStyle/>
          <a:p>
            <a:fld id="{316EAE34-614D-4E82-88ED-6FBF5A7BD26A}" type="datetimeFigureOut">
              <a:rPr lang="en-IN" smtClean="0"/>
              <a:t>21-11-2025</a:t>
            </a:fld>
            <a:endParaRPr lang="en-IN"/>
          </a:p>
        </p:txBody>
      </p:sp>
      <p:sp>
        <p:nvSpPr>
          <p:cNvPr id="4" name="Footer Placeholder 3">
            <a:extLst>
              <a:ext uri="{FF2B5EF4-FFF2-40B4-BE49-F238E27FC236}">
                <a16:creationId xmlns:a16="http://schemas.microsoft.com/office/drawing/2014/main" id="{C704C7FF-A3E2-8FA1-B31C-DAFBA531C875}"/>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ED80922E-6305-620C-3671-BFFB245BF9B2}"/>
              </a:ext>
            </a:extLst>
          </p:cNvPr>
          <p:cNvSpPr>
            <a:spLocks noGrp="1"/>
          </p:cNvSpPr>
          <p:nvPr>
            <p:ph type="sldNum" sz="quarter" idx="12"/>
          </p:nvPr>
        </p:nvSpPr>
        <p:spPr/>
        <p:txBody>
          <a:bodyPr/>
          <a:lstStyle/>
          <a:p>
            <a:fld id="{02CDD502-11A2-437D-B7F2-72411EF79444}" type="slidenum">
              <a:rPr lang="en-IN" smtClean="0"/>
              <a:t>‹#›</a:t>
            </a:fld>
            <a:endParaRPr lang="en-IN"/>
          </a:p>
        </p:txBody>
      </p:sp>
    </p:spTree>
    <p:extLst>
      <p:ext uri="{BB962C8B-B14F-4D97-AF65-F5344CB8AC3E}">
        <p14:creationId xmlns:p14="http://schemas.microsoft.com/office/powerpoint/2010/main" val="15807468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C7390BB-84B5-3824-FA2E-67A97147C02F}"/>
              </a:ext>
            </a:extLst>
          </p:cNvPr>
          <p:cNvSpPr>
            <a:spLocks noGrp="1"/>
          </p:cNvSpPr>
          <p:nvPr>
            <p:ph type="dt" sz="half" idx="10"/>
          </p:nvPr>
        </p:nvSpPr>
        <p:spPr/>
        <p:txBody>
          <a:bodyPr/>
          <a:lstStyle/>
          <a:p>
            <a:fld id="{316EAE34-614D-4E82-88ED-6FBF5A7BD26A}" type="datetimeFigureOut">
              <a:rPr lang="en-IN" smtClean="0"/>
              <a:t>21-11-2025</a:t>
            </a:fld>
            <a:endParaRPr lang="en-IN"/>
          </a:p>
        </p:txBody>
      </p:sp>
      <p:sp>
        <p:nvSpPr>
          <p:cNvPr id="3" name="Footer Placeholder 2">
            <a:extLst>
              <a:ext uri="{FF2B5EF4-FFF2-40B4-BE49-F238E27FC236}">
                <a16:creationId xmlns:a16="http://schemas.microsoft.com/office/drawing/2014/main" id="{9E725CFD-D14E-5197-2D9B-35D348669E79}"/>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DF115C67-7397-202B-B86D-61E595F3E6A2}"/>
              </a:ext>
            </a:extLst>
          </p:cNvPr>
          <p:cNvSpPr>
            <a:spLocks noGrp="1"/>
          </p:cNvSpPr>
          <p:nvPr>
            <p:ph type="sldNum" sz="quarter" idx="12"/>
          </p:nvPr>
        </p:nvSpPr>
        <p:spPr/>
        <p:txBody>
          <a:bodyPr/>
          <a:lstStyle/>
          <a:p>
            <a:fld id="{02CDD502-11A2-437D-B7F2-72411EF79444}" type="slidenum">
              <a:rPr lang="en-IN" smtClean="0"/>
              <a:t>‹#›</a:t>
            </a:fld>
            <a:endParaRPr lang="en-IN"/>
          </a:p>
        </p:txBody>
      </p:sp>
    </p:spTree>
    <p:extLst>
      <p:ext uri="{BB962C8B-B14F-4D97-AF65-F5344CB8AC3E}">
        <p14:creationId xmlns:p14="http://schemas.microsoft.com/office/powerpoint/2010/main" val="24872566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396686-449E-E91C-823E-CB1482B6D08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975E690F-940D-F5EF-2D91-395F0B1F2B6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F1229927-7907-2001-F3EE-736DE0CE0F4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E9128EF-1F96-7DBB-DCD8-D006AAE963F8}"/>
              </a:ext>
            </a:extLst>
          </p:cNvPr>
          <p:cNvSpPr>
            <a:spLocks noGrp="1"/>
          </p:cNvSpPr>
          <p:nvPr>
            <p:ph type="dt" sz="half" idx="10"/>
          </p:nvPr>
        </p:nvSpPr>
        <p:spPr/>
        <p:txBody>
          <a:bodyPr/>
          <a:lstStyle/>
          <a:p>
            <a:fld id="{316EAE34-614D-4E82-88ED-6FBF5A7BD26A}" type="datetimeFigureOut">
              <a:rPr lang="en-IN" smtClean="0"/>
              <a:t>21-11-2025</a:t>
            </a:fld>
            <a:endParaRPr lang="en-IN"/>
          </a:p>
        </p:txBody>
      </p:sp>
      <p:sp>
        <p:nvSpPr>
          <p:cNvPr id="6" name="Footer Placeholder 5">
            <a:extLst>
              <a:ext uri="{FF2B5EF4-FFF2-40B4-BE49-F238E27FC236}">
                <a16:creationId xmlns:a16="http://schemas.microsoft.com/office/drawing/2014/main" id="{13074D58-657E-0C92-4E58-2465B53F59CE}"/>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80BE9932-0517-DD06-2574-951799EC6405}"/>
              </a:ext>
            </a:extLst>
          </p:cNvPr>
          <p:cNvSpPr>
            <a:spLocks noGrp="1"/>
          </p:cNvSpPr>
          <p:nvPr>
            <p:ph type="sldNum" sz="quarter" idx="12"/>
          </p:nvPr>
        </p:nvSpPr>
        <p:spPr/>
        <p:txBody>
          <a:bodyPr/>
          <a:lstStyle/>
          <a:p>
            <a:fld id="{02CDD502-11A2-437D-B7F2-72411EF79444}" type="slidenum">
              <a:rPr lang="en-IN" smtClean="0"/>
              <a:t>‹#›</a:t>
            </a:fld>
            <a:endParaRPr lang="en-IN"/>
          </a:p>
        </p:txBody>
      </p:sp>
    </p:spTree>
    <p:extLst>
      <p:ext uri="{BB962C8B-B14F-4D97-AF65-F5344CB8AC3E}">
        <p14:creationId xmlns:p14="http://schemas.microsoft.com/office/powerpoint/2010/main" val="2712571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BF271F-097B-72A7-F861-49F48D21695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EB3056B5-F9C1-8ED0-2B14-11E93D6EB8C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08E292F8-E674-A403-6E9A-6FB68B0CEA5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E977664-80C8-E949-5F4B-C09A39F2AD07}"/>
              </a:ext>
            </a:extLst>
          </p:cNvPr>
          <p:cNvSpPr>
            <a:spLocks noGrp="1"/>
          </p:cNvSpPr>
          <p:nvPr>
            <p:ph type="dt" sz="half" idx="10"/>
          </p:nvPr>
        </p:nvSpPr>
        <p:spPr/>
        <p:txBody>
          <a:bodyPr/>
          <a:lstStyle/>
          <a:p>
            <a:fld id="{316EAE34-614D-4E82-88ED-6FBF5A7BD26A}" type="datetimeFigureOut">
              <a:rPr lang="en-IN" smtClean="0"/>
              <a:t>21-11-2025</a:t>
            </a:fld>
            <a:endParaRPr lang="en-IN"/>
          </a:p>
        </p:txBody>
      </p:sp>
      <p:sp>
        <p:nvSpPr>
          <p:cNvPr id="6" name="Footer Placeholder 5">
            <a:extLst>
              <a:ext uri="{FF2B5EF4-FFF2-40B4-BE49-F238E27FC236}">
                <a16:creationId xmlns:a16="http://schemas.microsoft.com/office/drawing/2014/main" id="{4133E26C-F49C-542F-10E9-C4611A2D8DF9}"/>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69B77F37-343C-6145-97C1-42E6A23F4F0E}"/>
              </a:ext>
            </a:extLst>
          </p:cNvPr>
          <p:cNvSpPr>
            <a:spLocks noGrp="1"/>
          </p:cNvSpPr>
          <p:nvPr>
            <p:ph type="sldNum" sz="quarter" idx="12"/>
          </p:nvPr>
        </p:nvSpPr>
        <p:spPr/>
        <p:txBody>
          <a:bodyPr/>
          <a:lstStyle/>
          <a:p>
            <a:fld id="{02CDD502-11A2-437D-B7F2-72411EF79444}" type="slidenum">
              <a:rPr lang="en-IN" smtClean="0"/>
              <a:t>‹#›</a:t>
            </a:fld>
            <a:endParaRPr lang="en-IN"/>
          </a:p>
        </p:txBody>
      </p:sp>
    </p:spTree>
    <p:extLst>
      <p:ext uri="{BB962C8B-B14F-4D97-AF65-F5344CB8AC3E}">
        <p14:creationId xmlns:p14="http://schemas.microsoft.com/office/powerpoint/2010/main" val="21906386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F9B0B-B8E6-983C-594A-7A88920B2976}"/>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4B7D4739-D27D-7218-0A8E-F64B06E766E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CF978D6D-6F34-2743-8C00-07651DE037A7}"/>
              </a:ext>
            </a:extLst>
          </p:cNvPr>
          <p:cNvSpPr>
            <a:spLocks noGrp="1"/>
          </p:cNvSpPr>
          <p:nvPr>
            <p:ph type="dt" sz="half" idx="10"/>
          </p:nvPr>
        </p:nvSpPr>
        <p:spPr/>
        <p:txBody>
          <a:bodyPr/>
          <a:lstStyle/>
          <a:p>
            <a:fld id="{316EAE34-614D-4E82-88ED-6FBF5A7BD26A}" type="datetimeFigureOut">
              <a:rPr lang="en-IN" smtClean="0"/>
              <a:t>21-11-2025</a:t>
            </a:fld>
            <a:endParaRPr lang="en-IN"/>
          </a:p>
        </p:txBody>
      </p:sp>
      <p:sp>
        <p:nvSpPr>
          <p:cNvPr id="5" name="Footer Placeholder 4">
            <a:extLst>
              <a:ext uri="{FF2B5EF4-FFF2-40B4-BE49-F238E27FC236}">
                <a16:creationId xmlns:a16="http://schemas.microsoft.com/office/drawing/2014/main" id="{C52F41F0-76ED-C603-F0A4-C5B3FB1F149D}"/>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A464FC93-1F15-FB86-E694-506C9091C90A}"/>
              </a:ext>
            </a:extLst>
          </p:cNvPr>
          <p:cNvSpPr>
            <a:spLocks noGrp="1"/>
          </p:cNvSpPr>
          <p:nvPr>
            <p:ph type="sldNum" sz="quarter" idx="12"/>
          </p:nvPr>
        </p:nvSpPr>
        <p:spPr/>
        <p:txBody>
          <a:bodyPr/>
          <a:lstStyle/>
          <a:p>
            <a:fld id="{02CDD502-11A2-437D-B7F2-72411EF79444}" type="slidenum">
              <a:rPr lang="en-IN" smtClean="0"/>
              <a:t>‹#›</a:t>
            </a:fld>
            <a:endParaRPr lang="en-IN"/>
          </a:p>
        </p:txBody>
      </p:sp>
    </p:spTree>
    <p:extLst>
      <p:ext uri="{BB962C8B-B14F-4D97-AF65-F5344CB8AC3E}">
        <p14:creationId xmlns:p14="http://schemas.microsoft.com/office/powerpoint/2010/main" val="33395560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8C4C1D0-04D7-94A7-1CFF-8FCBB032B95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892A37FA-21F3-34BD-FDBB-30718246370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76EC9A60-7A27-4175-4BF8-DFD2A3F83EB5}"/>
              </a:ext>
            </a:extLst>
          </p:cNvPr>
          <p:cNvSpPr>
            <a:spLocks noGrp="1"/>
          </p:cNvSpPr>
          <p:nvPr>
            <p:ph type="dt" sz="half" idx="10"/>
          </p:nvPr>
        </p:nvSpPr>
        <p:spPr/>
        <p:txBody>
          <a:bodyPr/>
          <a:lstStyle/>
          <a:p>
            <a:fld id="{316EAE34-614D-4E82-88ED-6FBF5A7BD26A}" type="datetimeFigureOut">
              <a:rPr lang="en-IN" smtClean="0"/>
              <a:t>21-11-2025</a:t>
            </a:fld>
            <a:endParaRPr lang="en-IN"/>
          </a:p>
        </p:txBody>
      </p:sp>
      <p:sp>
        <p:nvSpPr>
          <p:cNvPr id="5" name="Footer Placeholder 4">
            <a:extLst>
              <a:ext uri="{FF2B5EF4-FFF2-40B4-BE49-F238E27FC236}">
                <a16:creationId xmlns:a16="http://schemas.microsoft.com/office/drawing/2014/main" id="{586BF93C-6857-3284-701A-7E24CFC727C6}"/>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F5DD154D-411F-3108-608B-F5D64719EBFD}"/>
              </a:ext>
            </a:extLst>
          </p:cNvPr>
          <p:cNvSpPr>
            <a:spLocks noGrp="1"/>
          </p:cNvSpPr>
          <p:nvPr>
            <p:ph type="sldNum" sz="quarter" idx="12"/>
          </p:nvPr>
        </p:nvSpPr>
        <p:spPr/>
        <p:txBody>
          <a:bodyPr/>
          <a:lstStyle/>
          <a:p>
            <a:fld id="{02CDD502-11A2-437D-B7F2-72411EF79444}" type="slidenum">
              <a:rPr lang="en-IN" smtClean="0"/>
              <a:t>‹#›</a:t>
            </a:fld>
            <a:endParaRPr lang="en-IN"/>
          </a:p>
        </p:txBody>
      </p:sp>
    </p:spTree>
    <p:extLst>
      <p:ext uri="{BB962C8B-B14F-4D97-AF65-F5344CB8AC3E}">
        <p14:creationId xmlns:p14="http://schemas.microsoft.com/office/powerpoint/2010/main" val="1911110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F671ED3-F5AA-3639-EEF4-437B8A95A3B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516E2BAD-DB73-DD3A-91A3-9311F168490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8781F3B2-E504-BCD4-EC1D-247FA02C818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16EAE34-614D-4E82-88ED-6FBF5A7BD26A}" type="datetimeFigureOut">
              <a:rPr lang="en-IN" smtClean="0"/>
              <a:t>21-11-2025</a:t>
            </a:fld>
            <a:endParaRPr lang="en-IN"/>
          </a:p>
        </p:txBody>
      </p:sp>
      <p:sp>
        <p:nvSpPr>
          <p:cNvPr id="5" name="Footer Placeholder 4">
            <a:extLst>
              <a:ext uri="{FF2B5EF4-FFF2-40B4-BE49-F238E27FC236}">
                <a16:creationId xmlns:a16="http://schemas.microsoft.com/office/drawing/2014/main" id="{D9139D8A-3EE2-6C29-0809-0C39C721529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24850946-B3E2-DD89-A09F-9C5C74B09DB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2CDD502-11A2-437D-B7F2-72411EF79444}" type="slidenum">
              <a:rPr lang="en-IN" smtClean="0"/>
              <a:t>‹#›</a:t>
            </a:fld>
            <a:endParaRPr lang="en-IN"/>
          </a:p>
        </p:txBody>
      </p:sp>
    </p:spTree>
    <p:extLst>
      <p:ext uri="{BB962C8B-B14F-4D97-AF65-F5344CB8AC3E}">
        <p14:creationId xmlns:p14="http://schemas.microsoft.com/office/powerpoint/2010/main" val="348171837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s://www.elgaronline.com/edcollchap/book/9781800376878/book-part-9781800376878-21.x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8" name="Freeform: Shape 17">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extBox 4">
            <a:extLst>
              <a:ext uri="{FF2B5EF4-FFF2-40B4-BE49-F238E27FC236}">
                <a16:creationId xmlns:a16="http://schemas.microsoft.com/office/drawing/2014/main" id="{1DEAD317-CA0E-F8F3-2A9C-7443ED53A593}"/>
              </a:ext>
            </a:extLst>
          </p:cNvPr>
          <p:cNvSpPr txBox="1"/>
          <p:nvPr/>
        </p:nvSpPr>
        <p:spPr>
          <a:xfrm>
            <a:off x="3048000" y="2551837"/>
            <a:ext cx="6096000" cy="2677656"/>
          </a:xfrm>
          <a:prstGeom prst="rect">
            <a:avLst/>
          </a:prstGeom>
          <a:noFill/>
        </p:spPr>
        <p:txBody>
          <a:bodyPr wrap="square">
            <a:spAutoFit/>
          </a:bodyPr>
          <a:lstStyle/>
          <a:p>
            <a:pPr marL="0" indent="0" algn="ctr">
              <a:buNone/>
            </a:pPr>
            <a:r>
              <a:rPr lang="en-US" dirty="0">
                <a:solidFill>
                  <a:schemeClr val="bg1"/>
                </a:solidFill>
              </a:rPr>
              <a:t>Certificate in Higher Education Business Skills for the Workplace</a:t>
            </a:r>
          </a:p>
          <a:p>
            <a:pPr marL="0" indent="0" algn="ctr">
              <a:buNone/>
            </a:pPr>
            <a:endParaRPr lang="en-US" sz="2400" dirty="0">
              <a:solidFill>
                <a:schemeClr val="bg1"/>
              </a:solidFill>
            </a:endParaRPr>
          </a:p>
          <a:p>
            <a:pPr marL="0" indent="0" algn="ctr">
              <a:buNone/>
            </a:pPr>
            <a:r>
              <a:rPr lang="en-US" sz="2400" dirty="0">
                <a:solidFill>
                  <a:schemeClr val="bg1"/>
                </a:solidFill>
              </a:rPr>
              <a:t>Module: Enterprise and Entrepreneurship</a:t>
            </a:r>
          </a:p>
          <a:p>
            <a:pPr marL="0" indent="0" algn="ctr">
              <a:buNone/>
            </a:pPr>
            <a:r>
              <a:rPr lang="en-US" sz="2400" dirty="0">
                <a:solidFill>
                  <a:schemeClr val="bg1"/>
                </a:solidFill>
              </a:rPr>
              <a:t>Module code: LCLM4006</a:t>
            </a:r>
          </a:p>
          <a:p>
            <a:pPr marL="0" indent="0" algn="ctr">
              <a:buNone/>
            </a:pPr>
            <a:endParaRPr lang="en-US" sz="2400" dirty="0">
              <a:solidFill>
                <a:schemeClr val="bg1"/>
              </a:solidFill>
            </a:endParaRPr>
          </a:p>
          <a:p>
            <a:pPr marL="0" indent="0" algn="ctr">
              <a:buNone/>
            </a:pPr>
            <a:r>
              <a:rPr lang="en-US" dirty="0">
                <a:solidFill>
                  <a:schemeClr val="bg1"/>
                </a:solidFill>
              </a:rPr>
              <a:t>Assignment Title: Task 2: Individual Written Business Plan</a:t>
            </a:r>
          </a:p>
          <a:p>
            <a:pPr marL="0" indent="0" algn="ctr">
              <a:buNone/>
            </a:pPr>
            <a:r>
              <a:rPr lang="en-US" dirty="0">
                <a:solidFill>
                  <a:schemeClr val="bg1"/>
                </a:solidFill>
              </a:rPr>
              <a:t>Student name:</a:t>
            </a:r>
          </a:p>
          <a:p>
            <a:pPr marL="0" indent="0" algn="ctr">
              <a:buNone/>
            </a:pPr>
            <a:endParaRPr lang="en-US" dirty="0">
              <a:solidFill>
                <a:schemeClr val="bg1"/>
              </a:solidFill>
            </a:endParaRPr>
          </a:p>
        </p:txBody>
      </p:sp>
      <p:pic>
        <p:nvPicPr>
          <p:cNvPr id="7" name="Picture 6">
            <a:extLst>
              <a:ext uri="{FF2B5EF4-FFF2-40B4-BE49-F238E27FC236}">
                <a16:creationId xmlns:a16="http://schemas.microsoft.com/office/drawing/2014/main" id="{6C5B70C8-BE5F-2E92-AC42-73A1972DABB7}"/>
              </a:ext>
            </a:extLst>
          </p:cNvPr>
          <p:cNvPicPr>
            <a:picLocks noChangeAspect="1"/>
          </p:cNvPicPr>
          <p:nvPr/>
        </p:nvPicPr>
        <p:blipFill>
          <a:blip r:embed="rId2"/>
          <a:stretch>
            <a:fillRect/>
          </a:stretch>
        </p:blipFill>
        <p:spPr>
          <a:xfrm>
            <a:off x="5038577" y="1074932"/>
            <a:ext cx="2114845" cy="847843"/>
          </a:xfrm>
          <a:prstGeom prst="rect">
            <a:avLst/>
          </a:prstGeom>
        </p:spPr>
      </p:pic>
    </p:spTree>
    <p:extLst>
      <p:ext uri="{BB962C8B-B14F-4D97-AF65-F5344CB8AC3E}">
        <p14:creationId xmlns:p14="http://schemas.microsoft.com/office/powerpoint/2010/main" val="258175535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2005C68-66D1-5AE0-2D77-07691551741A}"/>
            </a:ext>
          </a:extLst>
        </p:cNvPr>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230807-B336-A03E-A5E3-721B8F0C1D4E}"/>
              </a:ext>
            </a:extLst>
          </p:cNvPr>
          <p:cNvSpPr>
            <a:spLocks noGrp="1"/>
          </p:cNvSpPr>
          <p:nvPr>
            <p:ph type="title"/>
          </p:nvPr>
        </p:nvSpPr>
        <p:spPr>
          <a:xfrm>
            <a:off x="761803" y="350196"/>
            <a:ext cx="4646904" cy="1624520"/>
          </a:xfrm>
        </p:spPr>
        <p:txBody>
          <a:bodyPr anchor="ctr">
            <a:normAutofit/>
          </a:bodyPr>
          <a:lstStyle/>
          <a:p>
            <a:pPr algn="ctr"/>
            <a:r>
              <a:rPr lang="en-IN" sz="4000" b="1" dirty="0"/>
              <a:t>Overview of the Business</a:t>
            </a:r>
          </a:p>
        </p:txBody>
      </p:sp>
      <p:sp>
        <p:nvSpPr>
          <p:cNvPr id="3" name="Content Placeholder 2">
            <a:extLst>
              <a:ext uri="{FF2B5EF4-FFF2-40B4-BE49-F238E27FC236}">
                <a16:creationId xmlns:a16="http://schemas.microsoft.com/office/drawing/2014/main" id="{CEC3DF00-0C8A-8607-D27E-B2306860CA99}"/>
              </a:ext>
            </a:extLst>
          </p:cNvPr>
          <p:cNvSpPr>
            <a:spLocks noGrp="1"/>
          </p:cNvSpPr>
          <p:nvPr>
            <p:ph idx="1"/>
          </p:nvPr>
        </p:nvSpPr>
        <p:spPr>
          <a:xfrm>
            <a:off x="761802" y="2743200"/>
            <a:ext cx="4646905" cy="3613149"/>
          </a:xfrm>
        </p:spPr>
        <p:txBody>
          <a:bodyPr anchor="ctr">
            <a:normAutofit/>
          </a:bodyPr>
          <a:lstStyle/>
          <a:p>
            <a:r>
              <a:rPr lang="en-US" sz="1900" dirty="0"/>
              <a:t>The Bottle Solution is a startup primarily designed to produce and supply eco-friendly, reusable bottles.</a:t>
            </a:r>
          </a:p>
          <a:p>
            <a:r>
              <a:rPr lang="en-US" sz="1900" dirty="0"/>
              <a:t> The bottles are designed using sustainable and biodegradable materials, such as bioplastics.</a:t>
            </a:r>
          </a:p>
          <a:p>
            <a:r>
              <a:rPr lang="en-US" sz="1900" dirty="0"/>
              <a:t>The product services will recycle the old bottles.</a:t>
            </a:r>
          </a:p>
          <a:p>
            <a:r>
              <a:rPr lang="en-US" sz="1900" dirty="0"/>
              <a:t>The major aim of this product is to reduce the waste that is created by plastic and meet the rising goal of sustainability in the market.</a:t>
            </a:r>
            <a:endParaRPr lang="en-IN" sz="1900" dirty="0"/>
          </a:p>
        </p:txBody>
      </p:sp>
      <p:pic>
        <p:nvPicPr>
          <p:cNvPr id="5" name="Picture 4" descr="A group of water bottles&#10;&#10;AI-generated content may be incorrect.">
            <a:extLst>
              <a:ext uri="{FF2B5EF4-FFF2-40B4-BE49-F238E27FC236}">
                <a16:creationId xmlns:a16="http://schemas.microsoft.com/office/drawing/2014/main" id="{465553BA-2C9F-2485-F46D-54AA6915E5BF}"/>
              </a:ext>
            </a:extLst>
          </p:cNvPr>
          <p:cNvPicPr>
            <a:picLocks noChangeAspect="1"/>
          </p:cNvPicPr>
          <p:nvPr/>
        </p:nvPicPr>
        <p:blipFill>
          <a:blip r:embed="rId3"/>
          <a:srcRect l="32274" r="17670"/>
          <a:stretch>
            <a:fillRect/>
          </a:stretch>
        </p:blipFill>
        <p:spPr>
          <a:xfrm>
            <a:off x="6096000" y="1"/>
            <a:ext cx="6102825" cy="6858000"/>
          </a:xfrm>
          <a:prstGeom prst="rect">
            <a:avLst/>
          </a:prstGeom>
        </p:spPr>
      </p:pic>
    </p:spTree>
    <p:extLst>
      <p:ext uri="{BB962C8B-B14F-4D97-AF65-F5344CB8AC3E}">
        <p14:creationId xmlns:p14="http://schemas.microsoft.com/office/powerpoint/2010/main" val="1424823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3868DC7-E1DE-064A-91F3-D10174FAA478}"/>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67EC02-2B21-C06C-9BFF-D9F96CB74B7A}"/>
              </a:ext>
            </a:extLst>
          </p:cNvPr>
          <p:cNvSpPr>
            <a:spLocks noGrp="1"/>
          </p:cNvSpPr>
          <p:nvPr>
            <p:ph type="title"/>
          </p:nvPr>
        </p:nvSpPr>
        <p:spPr>
          <a:xfrm>
            <a:off x="841248" y="256032"/>
            <a:ext cx="10506456" cy="1014984"/>
          </a:xfrm>
        </p:spPr>
        <p:txBody>
          <a:bodyPr anchor="b">
            <a:normAutofit/>
          </a:bodyPr>
          <a:lstStyle/>
          <a:p>
            <a:pPr algn="ctr"/>
            <a:r>
              <a:rPr lang="en-IN" dirty="0"/>
              <a:t>PESTLE</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32A805E6-CC53-8058-0010-D96ED15D2910}"/>
              </a:ext>
            </a:extLst>
          </p:cNvPr>
          <p:cNvGraphicFramePr>
            <a:graphicFrameLocks noGrp="1"/>
          </p:cNvGraphicFramePr>
          <p:nvPr>
            <p:ph idx="1"/>
            <p:extLst>
              <p:ext uri="{D42A27DB-BD31-4B8C-83A1-F6EECF244321}">
                <p14:modId xmlns:p14="http://schemas.microsoft.com/office/powerpoint/2010/main" val="1718447849"/>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624660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E9DED2-9E44-2352-00EE-954A592A2A4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E3457EE-C9B2-C76D-6B11-AF6785C3C277}"/>
              </a:ext>
            </a:extLst>
          </p:cNvPr>
          <p:cNvSpPr>
            <a:spLocks noGrp="1"/>
          </p:cNvSpPr>
          <p:nvPr>
            <p:ph type="title"/>
          </p:nvPr>
        </p:nvSpPr>
        <p:spPr/>
        <p:txBody>
          <a:bodyPr/>
          <a:lstStyle/>
          <a:p>
            <a:pPr algn="ctr"/>
            <a:r>
              <a:rPr lang="en-IN" b="1" dirty="0"/>
              <a:t>PESTLEL (Cont.)</a:t>
            </a:r>
          </a:p>
        </p:txBody>
      </p:sp>
      <p:graphicFrame>
        <p:nvGraphicFramePr>
          <p:cNvPr id="15" name="Content Placeholder 2">
            <a:extLst>
              <a:ext uri="{FF2B5EF4-FFF2-40B4-BE49-F238E27FC236}">
                <a16:creationId xmlns:a16="http://schemas.microsoft.com/office/drawing/2014/main" id="{C99B96C2-8F32-93D5-3992-2EBCBED2997E}"/>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582617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1195D5D-2347-2DAC-FE03-AAC544E62CC4}"/>
            </a:ext>
          </a:extLst>
        </p:cNvPr>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Bottles in a production line">
            <a:extLst>
              <a:ext uri="{FF2B5EF4-FFF2-40B4-BE49-F238E27FC236}">
                <a16:creationId xmlns:a16="http://schemas.microsoft.com/office/drawing/2014/main" id="{3F5DD33F-4CFD-80FA-7089-2568358FB8A3}"/>
              </a:ext>
            </a:extLst>
          </p:cNvPr>
          <p:cNvPicPr>
            <a:picLocks noChangeAspect="1"/>
          </p:cNvPicPr>
          <p:nvPr/>
        </p:nvPicPr>
        <p:blipFill>
          <a:blip r:embed="rId3"/>
          <a:srcRect l="5938" r="41403" b="-2"/>
          <a:stretch>
            <a:fillRect/>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509741-0A8C-98C7-D6DE-96439A889609}"/>
              </a:ext>
            </a:extLst>
          </p:cNvPr>
          <p:cNvSpPr>
            <a:spLocks noGrp="1"/>
          </p:cNvSpPr>
          <p:nvPr>
            <p:ph type="title"/>
          </p:nvPr>
        </p:nvSpPr>
        <p:spPr>
          <a:xfrm>
            <a:off x="6115317" y="405685"/>
            <a:ext cx="5464968" cy="1559301"/>
          </a:xfrm>
        </p:spPr>
        <p:txBody>
          <a:bodyPr>
            <a:normAutofit/>
          </a:bodyPr>
          <a:lstStyle/>
          <a:p>
            <a:pPr algn="ctr"/>
            <a:r>
              <a:rPr lang="en-IN" sz="4000" b="1" dirty="0"/>
              <a:t>Marketing strategy</a:t>
            </a:r>
          </a:p>
        </p:txBody>
      </p:sp>
      <p:sp>
        <p:nvSpPr>
          <p:cNvPr id="3" name="Content Placeholder 2">
            <a:extLst>
              <a:ext uri="{FF2B5EF4-FFF2-40B4-BE49-F238E27FC236}">
                <a16:creationId xmlns:a16="http://schemas.microsoft.com/office/drawing/2014/main" id="{3EAAAEE6-F725-52F7-8CA6-4ADE2851B2AE}"/>
              </a:ext>
            </a:extLst>
          </p:cNvPr>
          <p:cNvSpPr>
            <a:spLocks noGrp="1"/>
          </p:cNvSpPr>
          <p:nvPr>
            <p:ph idx="1"/>
          </p:nvPr>
        </p:nvSpPr>
        <p:spPr>
          <a:xfrm>
            <a:off x="6115317" y="2743200"/>
            <a:ext cx="5247340" cy="3496878"/>
          </a:xfrm>
        </p:spPr>
        <p:txBody>
          <a:bodyPr anchor="ctr">
            <a:normAutofit fontScale="92500" lnSpcReduction="10000"/>
          </a:bodyPr>
          <a:lstStyle/>
          <a:p>
            <a:pPr algn="just"/>
            <a:r>
              <a:rPr lang="en-US" sz="1800" dirty="0"/>
              <a:t>The product is mainly about the eco-friendly bottles catering to the big and small restaurants in the UK that are reusable, sustainable and also durable at the same time.</a:t>
            </a:r>
          </a:p>
          <a:p>
            <a:pPr algn="just"/>
            <a:r>
              <a:rPr lang="en-US" sz="1800" dirty="0"/>
              <a:t>The pricing of the product will mainly follow a model that is a competitive cost Plus, model to gain a competitive advantage over other similar businesses in the UK.</a:t>
            </a:r>
          </a:p>
          <a:p>
            <a:pPr algn="just"/>
            <a:r>
              <a:rPr lang="en-US" sz="1800" dirty="0"/>
              <a:t>The company will be transferring the products directly to the restaurants and Cafes and will be working in the B2B approach.</a:t>
            </a:r>
          </a:p>
          <a:p>
            <a:pPr algn="just"/>
            <a:r>
              <a:rPr lang="en-US" sz="1800" dirty="0"/>
              <a:t>In case of the promotion, the brand will be mainly using the social media platforms to increase the engagement.</a:t>
            </a:r>
            <a:endParaRPr lang="en-IN" sz="1800" dirty="0"/>
          </a:p>
        </p:txBody>
      </p:sp>
    </p:spTree>
    <p:extLst>
      <p:ext uri="{BB962C8B-B14F-4D97-AF65-F5344CB8AC3E}">
        <p14:creationId xmlns:p14="http://schemas.microsoft.com/office/powerpoint/2010/main" val="33710131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E47895-98A0-C139-AEFC-F22AA11EDE44}"/>
              </a:ext>
            </a:extLst>
          </p:cNvPr>
          <p:cNvSpPr>
            <a:spLocks noGrp="1"/>
          </p:cNvSpPr>
          <p:nvPr>
            <p:ph type="title"/>
          </p:nvPr>
        </p:nvSpPr>
        <p:spPr>
          <a:xfrm>
            <a:off x="841248" y="256032"/>
            <a:ext cx="10506456" cy="1014984"/>
          </a:xfrm>
        </p:spPr>
        <p:txBody>
          <a:bodyPr anchor="b">
            <a:normAutofit/>
          </a:bodyPr>
          <a:lstStyle/>
          <a:p>
            <a:pPr algn="ctr"/>
            <a:r>
              <a:rPr lang="en-US" sz="4100" b="1" dirty="0"/>
              <a:t>Financial requirements and cost of the startup</a:t>
            </a:r>
            <a:endParaRPr lang="en-IN" sz="4100" b="1" dirty="0"/>
          </a:p>
        </p:txBody>
      </p:sp>
      <p:sp>
        <p:nvSpPr>
          <p:cNvPr id="12" name="Rectangle 11">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 name="Rectangle 1">
            <a:extLst>
              <a:ext uri="{FF2B5EF4-FFF2-40B4-BE49-F238E27FC236}">
                <a16:creationId xmlns:a16="http://schemas.microsoft.com/office/drawing/2014/main" id="{596C923A-34E1-1BEE-AE65-9FA71D29BD15}"/>
              </a:ext>
            </a:extLst>
          </p:cNvPr>
          <p:cNvSpPr>
            <a:spLocks noChangeArrowheads="1"/>
          </p:cNvSpPr>
          <p:nvPr/>
        </p:nvSpPr>
        <p:spPr bwMode="auto">
          <a:xfrm>
            <a:off x="-6923083" y="358"/>
            <a:ext cx="27006357" cy="4568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IN"/>
          </a:p>
        </p:txBody>
      </p:sp>
      <p:graphicFrame>
        <p:nvGraphicFramePr>
          <p:cNvPr id="4" name="Content Placeholder 3">
            <a:extLst>
              <a:ext uri="{FF2B5EF4-FFF2-40B4-BE49-F238E27FC236}">
                <a16:creationId xmlns:a16="http://schemas.microsoft.com/office/drawing/2014/main" id="{62E28DB2-6665-7FB4-652E-A21B76F70CF8}"/>
              </a:ext>
            </a:extLst>
          </p:cNvPr>
          <p:cNvGraphicFramePr>
            <a:graphicFrameLocks noGrp="1"/>
          </p:cNvGraphicFramePr>
          <p:nvPr>
            <p:ph idx="1"/>
            <p:extLst>
              <p:ext uri="{D42A27DB-BD31-4B8C-83A1-F6EECF244321}">
                <p14:modId xmlns:p14="http://schemas.microsoft.com/office/powerpoint/2010/main" val="2652454151"/>
              </p:ext>
            </p:extLst>
          </p:nvPr>
        </p:nvGraphicFramePr>
        <p:xfrm>
          <a:off x="1927773" y="1926266"/>
          <a:ext cx="8336454" cy="4357524"/>
        </p:xfrm>
        <a:graphic>
          <a:graphicData uri="http://schemas.openxmlformats.org/drawingml/2006/table">
            <a:tbl>
              <a:tblPr/>
              <a:tblGrid>
                <a:gridCol w="6247236">
                  <a:extLst>
                    <a:ext uri="{9D8B030D-6E8A-4147-A177-3AD203B41FA5}">
                      <a16:colId xmlns:a16="http://schemas.microsoft.com/office/drawing/2014/main" val="4089730228"/>
                    </a:ext>
                  </a:extLst>
                </a:gridCol>
                <a:gridCol w="2089218">
                  <a:extLst>
                    <a:ext uri="{9D8B030D-6E8A-4147-A177-3AD203B41FA5}">
                      <a16:colId xmlns:a16="http://schemas.microsoft.com/office/drawing/2014/main" val="2660680898"/>
                    </a:ext>
                  </a:extLst>
                </a:gridCol>
              </a:tblGrid>
              <a:tr h="363127">
                <a:tc>
                  <a:txBody>
                    <a:bodyPr/>
                    <a:lstStyle/>
                    <a:p>
                      <a:pPr algn="ctr" rtl="0" fontAlgn="t">
                        <a:buNone/>
                      </a:pPr>
                      <a:r>
                        <a:rPr lang="en-IN" sz="1300" b="1" i="0" u="none" strike="noStrike" dirty="0">
                          <a:solidFill>
                            <a:srgbClr val="000000"/>
                          </a:solidFill>
                          <a:effectLst/>
                          <a:latin typeface="Arial" panose="020B0604020202020204" pitchFamily="34" charset="0"/>
                        </a:rPr>
                        <a:t>Categories of the expenses</a:t>
                      </a:r>
                      <a:endParaRPr lang="en-IN" sz="1900" b="1" dirty="0">
                        <a:effectLst/>
                      </a:endParaRPr>
                    </a:p>
                  </a:txBody>
                  <a:tcPr marL="66556" marR="66556" marT="66556" marB="66556">
                    <a:lnL w="7938" cap="flat" cmpd="sng" algn="ctr">
                      <a:solidFill>
                        <a:srgbClr val="000000"/>
                      </a:solidFill>
                      <a:prstDash val="solid"/>
                      <a:round/>
                      <a:headEnd type="none" w="med" len="med"/>
                      <a:tailEnd type="none" w="med" len="med"/>
                    </a:lnL>
                    <a:lnR w="7938" cap="flat" cmpd="sng" algn="ctr">
                      <a:solidFill>
                        <a:srgbClr val="000000"/>
                      </a:solidFill>
                      <a:prstDash val="solid"/>
                      <a:round/>
                      <a:headEnd type="none" w="med" len="med"/>
                      <a:tailEnd type="none" w="med" len="med"/>
                    </a:lnR>
                    <a:lnT w="7938" cap="flat" cmpd="sng" algn="ctr">
                      <a:solidFill>
                        <a:srgbClr val="000000"/>
                      </a:solidFill>
                      <a:prstDash val="solid"/>
                      <a:round/>
                      <a:headEnd type="none" w="med" len="med"/>
                      <a:tailEnd type="none" w="med" len="med"/>
                    </a:lnT>
                    <a:lnB w="7938" cap="flat" cmpd="sng" algn="ctr">
                      <a:solidFill>
                        <a:srgbClr val="000000"/>
                      </a:solidFill>
                      <a:prstDash val="solid"/>
                      <a:round/>
                      <a:headEnd type="none" w="med" len="med"/>
                      <a:tailEnd type="none" w="med" len="med"/>
                    </a:lnB>
                    <a:noFill/>
                  </a:tcPr>
                </a:tc>
                <a:tc>
                  <a:txBody>
                    <a:bodyPr/>
                    <a:lstStyle/>
                    <a:p>
                      <a:pPr algn="ctr" rtl="0" fontAlgn="t">
                        <a:buNone/>
                      </a:pPr>
                      <a:r>
                        <a:rPr lang="en-IN" sz="1300" b="1" i="0" u="none" strike="noStrike" dirty="0">
                          <a:solidFill>
                            <a:srgbClr val="000000"/>
                          </a:solidFill>
                          <a:effectLst/>
                          <a:latin typeface="Arial" panose="020B0604020202020204" pitchFamily="34" charset="0"/>
                        </a:rPr>
                        <a:t>Cost</a:t>
                      </a:r>
                      <a:endParaRPr lang="en-IN" sz="1900" b="1" dirty="0">
                        <a:effectLst/>
                      </a:endParaRPr>
                    </a:p>
                  </a:txBody>
                  <a:tcPr marL="66556" marR="66556" marT="66556" marB="66556">
                    <a:lnL w="7938" cap="flat" cmpd="sng" algn="ctr">
                      <a:solidFill>
                        <a:srgbClr val="000000"/>
                      </a:solidFill>
                      <a:prstDash val="solid"/>
                      <a:round/>
                      <a:headEnd type="none" w="med" len="med"/>
                      <a:tailEnd type="none" w="med" len="med"/>
                    </a:lnL>
                    <a:lnR w="7938" cap="flat" cmpd="sng" algn="ctr">
                      <a:solidFill>
                        <a:srgbClr val="000000"/>
                      </a:solidFill>
                      <a:prstDash val="solid"/>
                      <a:round/>
                      <a:headEnd type="none" w="med" len="med"/>
                      <a:tailEnd type="none" w="med" len="med"/>
                    </a:lnR>
                    <a:lnT w="7938" cap="flat" cmpd="sng" algn="ctr">
                      <a:solidFill>
                        <a:srgbClr val="000000"/>
                      </a:solidFill>
                      <a:prstDash val="solid"/>
                      <a:round/>
                      <a:headEnd type="none" w="med" len="med"/>
                      <a:tailEnd type="none" w="med" len="med"/>
                    </a:lnT>
                    <a:lnB w="7938"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840543601"/>
                  </a:ext>
                </a:extLst>
              </a:tr>
              <a:tr h="363127">
                <a:tc>
                  <a:txBody>
                    <a:bodyPr/>
                    <a:lstStyle/>
                    <a:p>
                      <a:pPr algn="ctr" rtl="0" fontAlgn="t">
                        <a:buNone/>
                      </a:pPr>
                      <a:r>
                        <a:rPr lang="en-IN" sz="1300" b="0" i="0" u="none" strike="noStrike">
                          <a:solidFill>
                            <a:srgbClr val="000000"/>
                          </a:solidFill>
                          <a:effectLst/>
                          <a:latin typeface="Arial" panose="020B0604020202020204" pitchFamily="34" charset="0"/>
                        </a:rPr>
                        <a:t>Machinery for manufacturing</a:t>
                      </a:r>
                      <a:endParaRPr lang="en-IN" sz="1900">
                        <a:effectLst/>
                      </a:endParaRPr>
                    </a:p>
                  </a:txBody>
                  <a:tcPr marL="66556" marR="66556" marT="66556" marB="66556">
                    <a:lnL w="7938" cap="flat" cmpd="sng" algn="ctr">
                      <a:solidFill>
                        <a:srgbClr val="000000"/>
                      </a:solidFill>
                      <a:prstDash val="solid"/>
                      <a:round/>
                      <a:headEnd type="none" w="med" len="med"/>
                      <a:tailEnd type="none" w="med" len="med"/>
                    </a:lnL>
                    <a:lnR w="7938" cap="flat" cmpd="sng" algn="ctr">
                      <a:solidFill>
                        <a:srgbClr val="000000"/>
                      </a:solidFill>
                      <a:prstDash val="solid"/>
                      <a:round/>
                      <a:headEnd type="none" w="med" len="med"/>
                      <a:tailEnd type="none" w="med" len="med"/>
                    </a:lnR>
                    <a:lnT w="7938" cap="flat" cmpd="sng" algn="ctr">
                      <a:solidFill>
                        <a:srgbClr val="000000"/>
                      </a:solidFill>
                      <a:prstDash val="solid"/>
                      <a:round/>
                      <a:headEnd type="none" w="med" len="med"/>
                      <a:tailEnd type="none" w="med" len="med"/>
                    </a:lnT>
                    <a:lnB w="7938" cap="flat" cmpd="sng" algn="ctr">
                      <a:solidFill>
                        <a:srgbClr val="000000"/>
                      </a:solidFill>
                      <a:prstDash val="solid"/>
                      <a:round/>
                      <a:headEnd type="none" w="med" len="med"/>
                      <a:tailEnd type="none" w="med" len="med"/>
                    </a:lnB>
                    <a:noFill/>
                  </a:tcPr>
                </a:tc>
                <a:tc>
                  <a:txBody>
                    <a:bodyPr/>
                    <a:lstStyle/>
                    <a:p>
                      <a:pPr algn="ctr" rtl="0" fontAlgn="t">
                        <a:buNone/>
                      </a:pPr>
                      <a:r>
                        <a:rPr lang="en-IN" sz="1300" b="0" i="0" u="none" strike="noStrike" dirty="0">
                          <a:solidFill>
                            <a:srgbClr val="000000"/>
                          </a:solidFill>
                          <a:effectLst/>
                          <a:latin typeface="Arial" panose="020B0604020202020204" pitchFamily="34" charset="0"/>
                        </a:rPr>
                        <a:t>£20,000</a:t>
                      </a:r>
                      <a:endParaRPr lang="en-IN" sz="1900" dirty="0">
                        <a:effectLst/>
                      </a:endParaRPr>
                    </a:p>
                  </a:txBody>
                  <a:tcPr marL="66556" marR="66556" marT="66556" marB="66556">
                    <a:lnL w="7938" cap="flat" cmpd="sng" algn="ctr">
                      <a:solidFill>
                        <a:srgbClr val="000000"/>
                      </a:solidFill>
                      <a:prstDash val="solid"/>
                      <a:round/>
                      <a:headEnd type="none" w="med" len="med"/>
                      <a:tailEnd type="none" w="med" len="med"/>
                    </a:lnL>
                    <a:lnR w="7938" cap="flat" cmpd="sng" algn="ctr">
                      <a:solidFill>
                        <a:srgbClr val="000000"/>
                      </a:solidFill>
                      <a:prstDash val="solid"/>
                      <a:round/>
                      <a:headEnd type="none" w="med" len="med"/>
                      <a:tailEnd type="none" w="med" len="med"/>
                    </a:lnR>
                    <a:lnT w="7938" cap="flat" cmpd="sng" algn="ctr">
                      <a:solidFill>
                        <a:srgbClr val="000000"/>
                      </a:solidFill>
                      <a:prstDash val="solid"/>
                      <a:round/>
                      <a:headEnd type="none" w="med" len="med"/>
                      <a:tailEnd type="none" w="med" len="med"/>
                    </a:lnT>
                    <a:lnB w="7938"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980332843"/>
                  </a:ext>
                </a:extLst>
              </a:tr>
              <a:tr h="363127">
                <a:tc>
                  <a:txBody>
                    <a:bodyPr/>
                    <a:lstStyle/>
                    <a:p>
                      <a:pPr algn="ctr" rtl="0" fontAlgn="t">
                        <a:buNone/>
                      </a:pPr>
                      <a:r>
                        <a:rPr lang="en-IN" sz="1300" b="0" i="0" u="none" strike="noStrike" dirty="0">
                          <a:solidFill>
                            <a:srgbClr val="000000"/>
                          </a:solidFill>
                          <a:effectLst/>
                          <a:latin typeface="Arial" panose="020B0604020202020204" pitchFamily="34" charset="0"/>
                        </a:rPr>
                        <a:t>Raw material</a:t>
                      </a:r>
                      <a:endParaRPr lang="en-IN" sz="1900" dirty="0">
                        <a:effectLst/>
                      </a:endParaRPr>
                    </a:p>
                  </a:txBody>
                  <a:tcPr marL="66556" marR="66556" marT="66556" marB="66556">
                    <a:lnL w="7938" cap="flat" cmpd="sng" algn="ctr">
                      <a:solidFill>
                        <a:srgbClr val="000000"/>
                      </a:solidFill>
                      <a:prstDash val="solid"/>
                      <a:round/>
                      <a:headEnd type="none" w="med" len="med"/>
                      <a:tailEnd type="none" w="med" len="med"/>
                    </a:lnL>
                    <a:lnR w="7938" cap="flat" cmpd="sng" algn="ctr">
                      <a:solidFill>
                        <a:srgbClr val="000000"/>
                      </a:solidFill>
                      <a:prstDash val="solid"/>
                      <a:round/>
                      <a:headEnd type="none" w="med" len="med"/>
                      <a:tailEnd type="none" w="med" len="med"/>
                    </a:lnR>
                    <a:lnT w="7938" cap="flat" cmpd="sng" algn="ctr">
                      <a:solidFill>
                        <a:srgbClr val="000000"/>
                      </a:solidFill>
                      <a:prstDash val="solid"/>
                      <a:round/>
                      <a:headEnd type="none" w="med" len="med"/>
                      <a:tailEnd type="none" w="med" len="med"/>
                    </a:lnT>
                    <a:lnB w="7938" cap="flat" cmpd="sng" algn="ctr">
                      <a:solidFill>
                        <a:srgbClr val="000000"/>
                      </a:solidFill>
                      <a:prstDash val="solid"/>
                      <a:round/>
                      <a:headEnd type="none" w="med" len="med"/>
                      <a:tailEnd type="none" w="med" len="med"/>
                    </a:lnB>
                    <a:noFill/>
                  </a:tcPr>
                </a:tc>
                <a:tc>
                  <a:txBody>
                    <a:bodyPr/>
                    <a:lstStyle/>
                    <a:p>
                      <a:pPr algn="ctr" rtl="0" fontAlgn="t">
                        <a:buNone/>
                      </a:pPr>
                      <a:r>
                        <a:rPr lang="en-IN" sz="1300" b="0" i="0" u="none" strike="noStrike">
                          <a:solidFill>
                            <a:srgbClr val="000000"/>
                          </a:solidFill>
                          <a:effectLst/>
                          <a:latin typeface="Arial" panose="020B0604020202020204" pitchFamily="34" charset="0"/>
                        </a:rPr>
                        <a:t>£4,000</a:t>
                      </a:r>
                      <a:endParaRPr lang="en-IN" sz="1900">
                        <a:effectLst/>
                      </a:endParaRPr>
                    </a:p>
                  </a:txBody>
                  <a:tcPr marL="66556" marR="66556" marT="66556" marB="66556">
                    <a:lnL w="7938" cap="flat" cmpd="sng" algn="ctr">
                      <a:solidFill>
                        <a:srgbClr val="000000"/>
                      </a:solidFill>
                      <a:prstDash val="solid"/>
                      <a:round/>
                      <a:headEnd type="none" w="med" len="med"/>
                      <a:tailEnd type="none" w="med" len="med"/>
                    </a:lnL>
                    <a:lnR w="7938" cap="flat" cmpd="sng" algn="ctr">
                      <a:solidFill>
                        <a:srgbClr val="000000"/>
                      </a:solidFill>
                      <a:prstDash val="solid"/>
                      <a:round/>
                      <a:headEnd type="none" w="med" len="med"/>
                      <a:tailEnd type="none" w="med" len="med"/>
                    </a:lnR>
                    <a:lnT w="7938" cap="flat" cmpd="sng" algn="ctr">
                      <a:solidFill>
                        <a:srgbClr val="000000"/>
                      </a:solidFill>
                      <a:prstDash val="solid"/>
                      <a:round/>
                      <a:headEnd type="none" w="med" len="med"/>
                      <a:tailEnd type="none" w="med" len="med"/>
                    </a:lnT>
                    <a:lnB w="7938"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059858483"/>
                  </a:ext>
                </a:extLst>
              </a:tr>
              <a:tr h="363127">
                <a:tc>
                  <a:txBody>
                    <a:bodyPr/>
                    <a:lstStyle/>
                    <a:p>
                      <a:pPr algn="ctr" rtl="0" fontAlgn="t">
                        <a:buNone/>
                      </a:pPr>
                      <a:r>
                        <a:rPr lang="en-US" sz="1300" b="0" i="0" u="none" strike="noStrike">
                          <a:solidFill>
                            <a:srgbClr val="000000"/>
                          </a:solidFill>
                          <a:effectLst/>
                          <a:latin typeface="Arial" panose="020B0604020202020204" pitchFamily="34" charset="0"/>
                        </a:rPr>
                        <a:t>Design and branding the product</a:t>
                      </a:r>
                      <a:endParaRPr lang="en-US" sz="1900">
                        <a:effectLst/>
                      </a:endParaRPr>
                    </a:p>
                  </a:txBody>
                  <a:tcPr marL="66556" marR="66556" marT="66556" marB="66556">
                    <a:lnL w="7938" cap="flat" cmpd="sng" algn="ctr">
                      <a:solidFill>
                        <a:srgbClr val="000000"/>
                      </a:solidFill>
                      <a:prstDash val="solid"/>
                      <a:round/>
                      <a:headEnd type="none" w="med" len="med"/>
                      <a:tailEnd type="none" w="med" len="med"/>
                    </a:lnL>
                    <a:lnR w="7938" cap="flat" cmpd="sng" algn="ctr">
                      <a:solidFill>
                        <a:srgbClr val="000000"/>
                      </a:solidFill>
                      <a:prstDash val="solid"/>
                      <a:round/>
                      <a:headEnd type="none" w="med" len="med"/>
                      <a:tailEnd type="none" w="med" len="med"/>
                    </a:lnR>
                    <a:lnT w="7938" cap="flat" cmpd="sng" algn="ctr">
                      <a:solidFill>
                        <a:srgbClr val="000000"/>
                      </a:solidFill>
                      <a:prstDash val="solid"/>
                      <a:round/>
                      <a:headEnd type="none" w="med" len="med"/>
                      <a:tailEnd type="none" w="med" len="med"/>
                    </a:lnT>
                    <a:lnB w="7938" cap="flat" cmpd="sng" algn="ctr">
                      <a:solidFill>
                        <a:srgbClr val="000000"/>
                      </a:solidFill>
                      <a:prstDash val="solid"/>
                      <a:round/>
                      <a:headEnd type="none" w="med" len="med"/>
                      <a:tailEnd type="none" w="med" len="med"/>
                    </a:lnB>
                    <a:noFill/>
                  </a:tcPr>
                </a:tc>
                <a:tc>
                  <a:txBody>
                    <a:bodyPr/>
                    <a:lstStyle/>
                    <a:p>
                      <a:pPr algn="ctr" rtl="0" fontAlgn="t">
                        <a:buNone/>
                      </a:pPr>
                      <a:r>
                        <a:rPr lang="en-IN" sz="1300" b="0" i="0" u="none" strike="noStrike">
                          <a:solidFill>
                            <a:srgbClr val="000000"/>
                          </a:solidFill>
                          <a:effectLst/>
                          <a:latin typeface="Arial" panose="020B0604020202020204" pitchFamily="34" charset="0"/>
                        </a:rPr>
                        <a:t>£2,500</a:t>
                      </a:r>
                      <a:endParaRPr lang="en-IN" sz="1900">
                        <a:effectLst/>
                      </a:endParaRPr>
                    </a:p>
                  </a:txBody>
                  <a:tcPr marL="66556" marR="66556" marT="66556" marB="66556">
                    <a:lnL w="7938" cap="flat" cmpd="sng" algn="ctr">
                      <a:solidFill>
                        <a:srgbClr val="000000"/>
                      </a:solidFill>
                      <a:prstDash val="solid"/>
                      <a:round/>
                      <a:headEnd type="none" w="med" len="med"/>
                      <a:tailEnd type="none" w="med" len="med"/>
                    </a:lnL>
                    <a:lnR w="7938" cap="flat" cmpd="sng" algn="ctr">
                      <a:solidFill>
                        <a:srgbClr val="000000"/>
                      </a:solidFill>
                      <a:prstDash val="solid"/>
                      <a:round/>
                      <a:headEnd type="none" w="med" len="med"/>
                      <a:tailEnd type="none" w="med" len="med"/>
                    </a:lnR>
                    <a:lnT w="7938" cap="flat" cmpd="sng" algn="ctr">
                      <a:solidFill>
                        <a:srgbClr val="000000"/>
                      </a:solidFill>
                      <a:prstDash val="solid"/>
                      <a:round/>
                      <a:headEnd type="none" w="med" len="med"/>
                      <a:tailEnd type="none" w="med" len="med"/>
                    </a:lnT>
                    <a:lnB w="7938"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717237327"/>
                  </a:ext>
                </a:extLst>
              </a:tr>
              <a:tr h="363127">
                <a:tc>
                  <a:txBody>
                    <a:bodyPr/>
                    <a:lstStyle/>
                    <a:p>
                      <a:pPr algn="ctr" rtl="0" fontAlgn="t">
                        <a:buNone/>
                      </a:pPr>
                      <a:r>
                        <a:rPr lang="en-IN" sz="1300" b="0" i="0" u="none" strike="noStrike" dirty="0">
                          <a:solidFill>
                            <a:srgbClr val="000000"/>
                          </a:solidFill>
                          <a:effectLst/>
                          <a:latin typeface="Arial" panose="020B0604020202020204" pitchFamily="34" charset="0"/>
                        </a:rPr>
                        <a:t>Renting warehouse</a:t>
                      </a:r>
                      <a:endParaRPr lang="en-IN" sz="1900" dirty="0">
                        <a:effectLst/>
                      </a:endParaRPr>
                    </a:p>
                  </a:txBody>
                  <a:tcPr marL="66556" marR="66556" marT="66556" marB="66556">
                    <a:lnL w="7938" cap="flat" cmpd="sng" algn="ctr">
                      <a:solidFill>
                        <a:srgbClr val="000000"/>
                      </a:solidFill>
                      <a:prstDash val="solid"/>
                      <a:round/>
                      <a:headEnd type="none" w="med" len="med"/>
                      <a:tailEnd type="none" w="med" len="med"/>
                    </a:lnL>
                    <a:lnR w="7938" cap="flat" cmpd="sng" algn="ctr">
                      <a:solidFill>
                        <a:srgbClr val="000000"/>
                      </a:solidFill>
                      <a:prstDash val="solid"/>
                      <a:round/>
                      <a:headEnd type="none" w="med" len="med"/>
                      <a:tailEnd type="none" w="med" len="med"/>
                    </a:lnR>
                    <a:lnT w="7938" cap="flat" cmpd="sng" algn="ctr">
                      <a:solidFill>
                        <a:srgbClr val="000000"/>
                      </a:solidFill>
                      <a:prstDash val="solid"/>
                      <a:round/>
                      <a:headEnd type="none" w="med" len="med"/>
                      <a:tailEnd type="none" w="med" len="med"/>
                    </a:lnT>
                    <a:lnB w="7938" cap="flat" cmpd="sng" algn="ctr">
                      <a:solidFill>
                        <a:srgbClr val="000000"/>
                      </a:solidFill>
                      <a:prstDash val="solid"/>
                      <a:round/>
                      <a:headEnd type="none" w="med" len="med"/>
                      <a:tailEnd type="none" w="med" len="med"/>
                    </a:lnB>
                    <a:noFill/>
                  </a:tcPr>
                </a:tc>
                <a:tc>
                  <a:txBody>
                    <a:bodyPr/>
                    <a:lstStyle/>
                    <a:p>
                      <a:pPr algn="ctr" rtl="0" fontAlgn="t">
                        <a:buNone/>
                      </a:pPr>
                      <a:r>
                        <a:rPr lang="en-IN" sz="1300" b="0" i="0" u="none" strike="noStrike">
                          <a:solidFill>
                            <a:srgbClr val="000000"/>
                          </a:solidFill>
                          <a:effectLst/>
                          <a:latin typeface="Arial" panose="020B0604020202020204" pitchFamily="34" charset="0"/>
                        </a:rPr>
                        <a:t>£3,000</a:t>
                      </a:r>
                      <a:endParaRPr lang="en-IN" sz="1900">
                        <a:effectLst/>
                      </a:endParaRPr>
                    </a:p>
                  </a:txBody>
                  <a:tcPr marL="66556" marR="66556" marT="66556" marB="66556">
                    <a:lnL w="7938" cap="flat" cmpd="sng" algn="ctr">
                      <a:solidFill>
                        <a:srgbClr val="000000"/>
                      </a:solidFill>
                      <a:prstDash val="solid"/>
                      <a:round/>
                      <a:headEnd type="none" w="med" len="med"/>
                      <a:tailEnd type="none" w="med" len="med"/>
                    </a:lnL>
                    <a:lnR w="7938" cap="flat" cmpd="sng" algn="ctr">
                      <a:solidFill>
                        <a:srgbClr val="000000"/>
                      </a:solidFill>
                      <a:prstDash val="solid"/>
                      <a:round/>
                      <a:headEnd type="none" w="med" len="med"/>
                      <a:tailEnd type="none" w="med" len="med"/>
                    </a:lnR>
                    <a:lnT w="7938" cap="flat" cmpd="sng" algn="ctr">
                      <a:solidFill>
                        <a:srgbClr val="000000"/>
                      </a:solidFill>
                      <a:prstDash val="solid"/>
                      <a:round/>
                      <a:headEnd type="none" w="med" len="med"/>
                      <a:tailEnd type="none" w="med" len="med"/>
                    </a:lnT>
                    <a:lnB w="7938"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022262884"/>
                  </a:ext>
                </a:extLst>
              </a:tr>
              <a:tr h="363127">
                <a:tc>
                  <a:txBody>
                    <a:bodyPr/>
                    <a:lstStyle/>
                    <a:p>
                      <a:pPr algn="ctr" rtl="0" fontAlgn="t">
                        <a:buNone/>
                      </a:pPr>
                      <a:r>
                        <a:rPr lang="en-IN" sz="1300" b="0" i="0" u="none" strike="noStrike">
                          <a:solidFill>
                            <a:srgbClr val="000000"/>
                          </a:solidFill>
                          <a:effectLst/>
                          <a:latin typeface="Arial" panose="020B0604020202020204" pitchFamily="34" charset="0"/>
                        </a:rPr>
                        <a:t>Online platform building</a:t>
                      </a:r>
                      <a:endParaRPr lang="en-IN" sz="1900">
                        <a:effectLst/>
                      </a:endParaRPr>
                    </a:p>
                  </a:txBody>
                  <a:tcPr marL="66556" marR="66556" marT="66556" marB="66556">
                    <a:lnL w="7938" cap="flat" cmpd="sng" algn="ctr">
                      <a:solidFill>
                        <a:srgbClr val="000000"/>
                      </a:solidFill>
                      <a:prstDash val="solid"/>
                      <a:round/>
                      <a:headEnd type="none" w="med" len="med"/>
                      <a:tailEnd type="none" w="med" len="med"/>
                    </a:lnL>
                    <a:lnR w="7938" cap="flat" cmpd="sng" algn="ctr">
                      <a:solidFill>
                        <a:srgbClr val="000000"/>
                      </a:solidFill>
                      <a:prstDash val="solid"/>
                      <a:round/>
                      <a:headEnd type="none" w="med" len="med"/>
                      <a:tailEnd type="none" w="med" len="med"/>
                    </a:lnR>
                    <a:lnT w="7938" cap="flat" cmpd="sng" algn="ctr">
                      <a:solidFill>
                        <a:srgbClr val="000000"/>
                      </a:solidFill>
                      <a:prstDash val="solid"/>
                      <a:round/>
                      <a:headEnd type="none" w="med" len="med"/>
                      <a:tailEnd type="none" w="med" len="med"/>
                    </a:lnT>
                    <a:lnB w="7938" cap="flat" cmpd="sng" algn="ctr">
                      <a:solidFill>
                        <a:srgbClr val="000000"/>
                      </a:solidFill>
                      <a:prstDash val="solid"/>
                      <a:round/>
                      <a:headEnd type="none" w="med" len="med"/>
                      <a:tailEnd type="none" w="med" len="med"/>
                    </a:lnB>
                    <a:noFill/>
                  </a:tcPr>
                </a:tc>
                <a:tc>
                  <a:txBody>
                    <a:bodyPr/>
                    <a:lstStyle/>
                    <a:p>
                      <a:pPr algn="ctr" rtl="0" fontAlgn="t">
                        <a:buNone/>
                      </a:pPr>
                      <a:r>
                        <a:rPr lang="en-IN" sz="1300" b="0" i="0" u="none" strike="noStrike">
                          <a:solidFill>
                            <a:srgbClr val="000000"/>
                          </a:solidFill>
                          <a:effectLst/>
                          <a:latin typeface="Arial" panose="020B0604020202020204" pitchFamily="34" charset="0"/>
                        </a:rPr>
                        <a:t>£2,500</a:t>
                      </a:r>
                      <a:endParaRPr lang="en-IN" sz="1900">
                        <a:effectLst/>
                      </a:endParaRPr>
                    </a:p>
                  </a:txBody>
                  <a:tcPr marL="66556" marR="66556" marT="66556" marB="66556">
                    <a:lnL w="7938" cap="flat" cmpd="sng" algn="ctr">
                      <a:solidFill>
                        <a:srgbClr val="000000"/>
                      </a:solidFill>
                      <a:prstDash val="solid"/>
                      <a:round/>
                      <a:headEnd type="none" w="med" len="med"/>
                      <a:tailEnd type="none" w="med" len="med"/>
                    </a:lnL>
                    <a:lnR w="7938" cap="flat" cmpd="sng" algn="ctr">
                      <a:solidFill>
                        <a:srgbClr val="000000"/>
                      </a:solidFill>
                      <a:prstDash val="solid"/>
                      <a:round/>
                      <a:headEnd type="none" w="med" len="med"/>
                      <a:tailEnd type="none" w="med" len="med"/>
                    </a:lnR>
                    <a:lnT w="7938" cap="flat" cmpd="sng" algn="ctr">
                      <a:solidFill>
                        <a:srgbClr val="000000"/>
                      </a:solidFill>
                      <a:prstDash val="solid"/>
                      <a:round/>
                      <a:headEnd type="none" w="med" len="med"/>
                      <a:tailEnd type="none" w="med" len="med"/>
                    </a:lnT>
                    <a:lnB w="7938"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58934664"/>
                  </a:ext>
                </a:extLst>
              </a:tr>
              <a:tr h="363127">
                <a:tc>
                  <a:txBody>
                    <a:bodyPr/>
                    <a:lstStyle/>
                    <a:p>
                      <a:pPr algn="ctr" rtl="0" fontAlgn="t">
                        <a:buNone/>
                      </a:pPr>
                      <a:r>
                        <a:rPr lang="en-IN" sz="1300" b="0" i="0" u="none" strike="noStrike">
                          <a:solidFill>
                            <a:srgbClr val="000000"/>
                          </a:solidFill>
                          <a:effectLst/>
                          <a:latin typeface="Arial" panose="020B0604020202020204" pitchFamily="34" charset="0"/>
                        </a:rPr>
                        <a:t>Samples for promotion</a:t>
                      </a:r>
                      <a:endParaRPr lang="en-IN" sz="1900">
                        <a:effectLst/>
                      </a:endParaRPr>
                    </a:p>
                  </a:txBody>
                  <a:tcPr marL="66556" marR="66556" marT="66556" marB="66556">
                    <a:lnL w="7938" cap="flat" cmpd="sng" algn="ctr">
                      <a:solidFill>
                        <a:srgbClr val="000000"/>
                      </a:solidFill>
                      <a:prstDash val="solid"/>
                      <a:round/>
                      <a:headEnd type="none" w="med" len="med"/>
                      <a:tailEnd type="none" w="med" len="med"/>
                    </a:lnL>
                    <a:lnR w="7938" cap="flat" cmpd="sng" algn="ctr">
                      <a:solidFill>
                        <a:srgbClr val="000000"/>
                      </a:solidFill>
                      <a:prstDash val="solid"/>
                      <a:round/>
                      <a:headEnd type="none" w="med" len="med"/>
                      <a:tailEnd type="none" w="med" len="med"/>
                    </a:lnR>
                    <a:lnT w="7938" cap="flat" cmpd="sng" algn="ctr">
                      <a:solidFill>
                        <a:srgbClr val="000000"/>
                      </a:solidFill>
                      <a:prstDash val="solid"/>
                      <a:round/>
                      <a:headEnd type="none" w="med" len="med"/>
                      <a:tailEnd type="none" w="med" len="med"/>
                    </a:lnT>
                    <a:lnB w="7938" cap="flat" cmpd="sng" algn="ctr">
                      <a:solidFill>
                        <a:srgbClr val="000000"/>
                      </a:solidFill>
                      <a:prstDash val="solid"/>
                      <a:round/>
                      <a:headEnd type="none" w="med" len="med"/>
                      <a:tailEnd type="none" w="med" len="med"/>
                    </a:lnB>
                    <a:noFill/>
                  </a:tcPr>
                </a:tc>
                <a:tc>
                  <a:txBody>
                    <a:bodyPr/>
                    <a:lstStyle/>
                    <a:p>
                      <a:pPr algn="ctr" rtl="0" fontAlgn="t">
                        <a:buNone/>
                      </a:pPr>
                      <a:r>
                        <a:rPr lang="en-IN" sz="1300" b="0" i="0" u="none" strike="noStrike">
                          <a:solidFill>
                            <a:srgbClr val="000000"/>
                          </a:solidFill>
                          <a:effectLst/>
                          <a:latin typeface="Arial" panose="020B0604020202020204" pitchFamily="34" charset="0"/>
                        </a:rPr>
                        <a:t>£2,000</a:t>
                      </a:r>
                      <a:endParaRPr lang="en-IN" sz="1900">
                        <a:effectLst/>
                      </a:endParaRPr>
                    </a:p>
                  </a:txBody>
                  <a:tcPr marL="66556" marR="66556" marT="66556" marB="66556">
                    <a:lnL w="7938" cap="flat" cmpd="sng" algn="ctr">
                      <a:solidFill>
                        <a:srgbClr val="000000"/>
                      </a:solidFill>
                      <a:prstDash val="solid"/>
                      <a:round/>
                      <a:headEnd type="none" w="med" len="med"/>
                      <a:tailEnd type="none" w="med" len="med"/>
                    </a:lnL>
                    <a:lnR w="7938" cap="flat" cmpd="sng" algn="ctr">
                      <a:solidFill>
                        <a:srgbClr val="000000"/>
                      </a:solidFill>
                      <a:prstDash val="solid"/>
                      <a:round/>
                      <a:headEnd type="none" w="med" len="med"/>
                      <a:tailEnd type="none" w="med" len="med"/>
                    </a:lnR>
                    <a:lnT w="7938" cap="flat" cmpd="sng" algn="ctr">
                      <a:solidFill>
                        <a:srgbClr val="000000"/>
                      </a:solidFill>
                      <a:prstDash val="solid"/>
                      <a:round/>
                      <a:headEnd type="none" w="med" len="med"/>
                      <a:tailEnd type="none" w="med" len="med"/>
                    </a:lnT>
                    <a:lnB w="7938"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172587872"/>
                  </a:ext>
                </a:extLst>
              </a:tr>
              <a:tr h="363127">
                <a:tc>
                  <a:txBody>
                    <a:bodyPr/>
                    <a:lstStyle/>
                    <a:p>
                      <a:pPr algn="ctr" rtl="0" fontAlgn="t">
                        <a:buNone/>
                      </a:pPr>
                      <a:r>
                        <a:rPr lang="en-IN" sz="1300" b="0" i="0" u="none" strike="noStrike">
                          <a:solidFill>
                            <a:srgbClr val="000000"/>
                          </a:solidFill>
                          <a:effectLst/>
                          <a:latin typeface="Arial" panose="020B0604020202020204" pitchFamily="34" charset="0"/>
                        </a:rPr>
                        <a:t>Legal promotion</a:t>
                      </a:r>
                      <a:endParaRPr lang="en-IN" sz="1900">
                        <a:effectLst/>
                      </a:endParaRPr>
                    </a:p>
                  </a:txBody>
                  <a:tcPr marL="66556" marR="66556" marT="66556" marB="66556">
                    <a:lnL w="7938" cap="flat" cmpd="sng" algn="ctr">
                      <a:solidFill>
                        <a:srgbClr val="000000"/>
                      </a:solidFill>
                      <a:prstDash val="solid"/>
                      <a:round/>
                      <a:headEnd type="none" w="med" len="med"/>
                      <a:tailEnd type="none" w="med" len="med"/>
                    </a:lnL>
                    <a:lnR w="7938" cap="flat" cmpd="sng" algn="ctr">
                      <a:solidFill>
                        <a:srgbClr val="000000"/>
                      </a:solidFill>
                      <a:prstDash val="solid"/>
                      <a:round/>
                      <a:headEnd type="none" w="med" len="med"/>
                      <a:tailEnd type="none" w="med" len="med"/>
                    </a:lnR>
                    <a:lnT w="7938" cap="flat" cmpd="sng" algn="ctr">
                      <a:solidFill>
                        <a:srgbClr val="000000"/>
                      </a:solidFill>
                      <a:prstDash val="solid"/>
                      <a:round/>
                      <a:headEnd type="none" w="med" len="med"/>
                      <a:tailEnd type="none" w="med" len="med"/>
                    </a:lnT>
                    <a:lnB w="7938" cap="flat" cmpd="sng" algn="ctr">
                      <a:solidFill>
                        <a:srgbClr val="000000"/>
                      </a:solidFill>
                      <a:prstDash val="solid"/>
                      <a:round/>
                      <a:headEnd type="none" w="med" len="med"/>
                      <a:tailEnd type="none" w="med" len="med"/>
                    </a:lnB>
                    <a:noFill/>
                  </a:tcPr>
                </a:tc>
                <a:tc>
                  <a:txBody>
                    <a:bodyPr/>
                    <a:lstStyle/>
                    <a:p>
                      <a:pPr algn="ctr" rtl="0" fontAlgn="t">
                        <a:buNone/>
                      </a:pPr>
                      <a:r>
                        <a:rPr lang="en-IN" sz="1300" b="0" i="0" u="none" strike="noStrike">
                          <a:solidFill>
                            <a:srgbClr val="000000"/>
                          </a:solidFill>
                          <a:effectLst/>
                          <a:latin typeface="Arial" panose="020B0604020202020204" pitchFamily="34" charset="0"/>
                        </a:rPr>
                        <a:t>£1,000</a:t>
                      </a:r>
                      <a:endParaRPr lang="en-IN" sz="1900">
                        <a:effectLst/>
                      </a:endParaRPr>
                    </a:p>
                  </a:txBody>
                  <a:tcPr marL="66556" marR="66556" marT="66556" marB="66556">
                    <a:lnL w="7938" cap="flat" cmpd="sng" algn="ctr">
                      <a:solidFill>
                        <a:srgbClr val="000000"/>
                      </a:solidFill>
                      <a:prstDash val="solid"/>
                      <a:round/>
                      <a:headEnd type="none" w="med" len="med"/>
                      <a:tailEnd type="none" w="med" len="med"/>
                    </a:lnL>
                    <a:lnR w="7938" cap="flat" cmpd="sng" algn="ctr">
                      <a:solidFill>
                        <a:srgbClr val="000000"/>
                      </a:solidFill>
                      <a:prstDash val="solid"/>
                      <a:round/>
                      <a:headEnd type="none" w="med" len="med"/>
                      <a:tailEnd type="none" w="med" len="med"/>
                    </a:lnR>
                    <a:lnT w="7938" cap="flat" cmpd="sng" algn="ctr">
                      <a:solidFill>
                        <a:srgbClr val="000000"/>
                      </a:solidFill>
                      <a:prstDash val="solid"/>
                      <a:round/>
                      <a:headEnd type="none" w="med" len="med"/>
                      <a:tailEnd type="none" w="med" len="med"/>
                    </a:lnT>
                    <a:lnB w="7938"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167723583"/>
                  </a:ext>
                </a:extLst>
              </a:tr>
              <a:tr h="363127">
                <a:tc>
                  <a:txBody>
                    <a:bodyPr/>
                    <a:lstStyle/>
                    <a:p>
                      <a:pPr algn="ctr" rtl="0" fontAlgn="t">
                        <a:buNone/>
                      </a:pPr>
                      <a:r>
                        <a:rPr lang="en-IN" sz="1300" b="0" i="0" u="none" strike="noStrike">
                          <a:solidFill>
                            <a:srgbClr val="000000"/>
                          </a:solidFill>
                          <a:effectLst/>
                          <a:latin typeface="Arial" panose="020B0604020202020204" pitchFamily="34" charset="0"/>
                        </a:rPr>
                        <a:t>Delivery</a:t>
                      </a:r>
                      <a:endParaRPr lang="en-IN" sz="1900">
                        <a:effectLst/>
                      </a:endParaRPr>
                    </a:p>
                  </a:txBody>
                  <a:tcPr marL="66556" marR="66556" marT="66556" marB="66556">
                    <a:lnL w="7938" cap="flat" cmpd="sng" algn="ctr">
                      <a:solidFill>
                        <a:srgbClr val="000000"/>
                      </a:solidFill>
                      <a:prstDash val="solid"/>
                      <a:round/>
                      <a:headEnd type="none" w="med" len="med"/>
                      <a:tailEnd type="none" w="med" len="med"/>
                    </a:lnL>
                    <a:lnR w="7938" cap="flat" cmpd="sng" algn="ctr">
                      <a:solidFill>
                        <a:srgbClr val="000000"/>
                      </a:solidFill>
                      <a:prstDash val="solid"/>
                      <a:round/>
                      <a:headEnd type="none" w="med" len="med"/>
                      <a:tailEnd type="none" w="med" len="med"/>
                    </a:lnR>
                    <a:lnT w="7938" cap="flat" cmpd="sng" algn="ctr">
                      <a:solidFill>
                        <a:srgbClr val="000000"/>
                      </a:solidFill>
                      <a:prstDash val="solid"/>
                      <a:round/>
                      <a:headEnd type="none" w="med" len="med"/>
                      <a:tailEnd type="none" w="med" len="med"/>
                    </a:lnT>
                    <a:lnB w="7938" cap="flat" cmpd="sng" algn="ctr">
                      <a:solidFill>
                        <a:srgbClr val="000000"/>
                      </a:solidFill>
                      <a:prstDash val="solid"/>
                      <a:round/>
                      <a:headEnd type="none" w="med" len="med"/>
                      <a:tailEnd type="none" w="med" len="med"/>
                    </a:lnB>
                    <a:noFill/>
                  </a:tcPr>
                </a:tc>
                <a:tc>
                  <a:txBody>
                    <a:bodyPr/>
                    <a:lstStyle/>
                    <a:p>
                      <a:pPr algn="ctr" rtl="0" fontAlgn="t">
                        <a:buNone/>
                      </a:pPr>
                      <a:r>
                        <a:rPr lang="en-IN" sz="1300" b="0" i="0" u="none" strike="noStrike">
                          <a:solidFill>
                            <a:srgbClr val="000000"/>
                          </a:solidFill>
                          <a:effectLst/>
                          <a:latin typeface="Arial" panose="020B0604020202020204" pitchFamily="34" charset="0"/>
                        </a:rPr>
                        <a:t>£1,000</a:t>
                      </a:r>
                      <a:endParaRPr lang="en-IN" sz="1900">
                        <a:effectLst/>
                      </a:endParaRPr>
                    </a:p>
                  </a:txBody>
                  <a:tcPr marL="66556" marR="66556" marT="66556" marB="66556">
                    <a:lnL w="7938" cap="flat" cmpd="sng" algn="ctr">
                      <a:solidFill>
                        <a:srgbClr val="000000"/>
                      </a:solidFill>
                      <a:prstDash val="solid"/>
                      <a:round/>
                      <a:headEnd type="none" w="med" len="med"/>
                      <a:tailEnd type="none" w="med" len="med"/>
                    </a:lnL>
                    <a:lnR w="7938" cap="flat" cmpd="sng" algn="ctr">
                      <a:solidFill>
                        <a:srgbClr val="000000"/>
                      </a:solidFill>
                      <a:prstDash val="solid"/>
                      <a:round/>
                      <a:headEnd type="none" w="med" len="med"/>
                      <a:tailEnd type="none" w="med" len="med"/>
                    </a:lnR>
                    <a:lnT w="7938" cap="flat" cmpd="sng" algn="ctr">
                      <a:solidFill>
                        <a:srgbClr val="000000"/>
                      </a:solidFill>
                      <a:prstDash val="solid"/>
                      <a:round/>
                      <a:headEnd type="none" w="med" len="med"/>
                      <a:tailEnd type="none" w="med" len="med"/>
                    </a:lnT>
                    <a:lnB w="7938"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690279929"/>
                  </a:ext>
                </a:extLst>
              </a:tr>
              <a:tr h="363127">
                <a:tc>
                  <a:txBody>
                    <a:bodyPr/>
                    <a:lstStyle/>
                    <a:p>
                      <a:pPr algn="ctr" rtl="0" fontAlgn="t">
                        <a:buNone/>
                      </a:pPr>
                      <a:r>
                        <a:rPr lang="en-IN" sz="1300" b="0" i="0" u="none" strike="noStrike">
                          <a:solidFill>
                            <a:srgbClr val="000000"/>
                          </a:solidFill>
                          <a:effectLst/>
                          <a:latin typeface="Arial" panose="020B0604020202020204" pitchFamily="34" charset="0"/>
                        </a:rPr>
                        <a:t>Wages of the staff</a:t>
                      </a:r>
                      <a:endParaRPr lang="en-IN" sz="1900">
                        <a:effectLst/>
                      </a:endParaRPr>
                    </a:p>
                  </a:txBody>
                  <a:tcPr marL="66556" marR="66556" marT="66556" marB="66556">
                    <a:lnL w="7938" cap="flat" cmpd="sng" algn="ctr">
                      <a:solidFill>
                        <a:srgbClr val="000000"/>
                      </a:solidFill>
                      <a:prstDash val="solid"/>
                      <a:round/>
                      <a:headEnd type="none" w="med" len="med"/>
                      <a:tailEnd type="none" w="med" len="med"/>
                    </a:lnL>
                    <a:lnR w="7938" cap="flat" cmpd="sng" algn="ctr">
                      <a:solidFill>
                        <a:srgbClr val="000000"/>
                      </a:solidFill>
                      <a:prstDash val="solid"/>
                      <a:round/>
                      <a:headEnd type="none" w="med" len="med"/>
                      <a:tailEnd type="none" w="med" len="med"/>
                    </a:lnR>
                    <a:lnT w="7938" cap="flat" cmpd="sng" algn="ctr">
                      <a:solidFill>
                        <a:srgbClr val="000000"/>
                      </a:solidFill>
                      <a:prstDash val="solid"/>
                      <a:round/>
                      <a:headEnd type="none" w="med" len="med"/>
                      <a:tailEnd type="none" w="med" len="med"/>
                    </a:lnT>
                    <a:lnB w="7938" cap="flat" cmpd="sng" algn="ctr">
                      <a:solidFill>
                        <a:srgbClr val="000000"/>
                      </a:solidFill>
                      <a:prstDash val="solid"/>
                      <a:round/>
                      <a:headEnd type="none" w="med" len="med"/>
                      <a:tailEnd type="none" w="med" len="med"/>
                    </a:lnB>
                    <a:noFill/>
                  </a:tcPr>
                </a:tc>
                <a:tc>
                  <a:txBody>
                    <a:bodyPr/>
                    <a:lstStyle/>
                    <a:p>
                      <a:pPr algn="ctr" rtl="0" fontAlgn="t">
                        <a:buNone/>
                      </a:pPr>
                      <a:r>
                        <a:rPr lang="en-IN" sz="1300" b="0" i="0" u="none" strike="noStrike">
                          <a:solidFill>
                            <a:srgbClr val="000000"/>
                          </a:solidFill>
                          <a:effectLst/>
                          <a:latin typeface="Arial" panose="020B0604020202020204" pitchFamily="34" charset="0"/>
                        </a:rPr>
                        <a:t>£6,000</a:t>
                      </a:r>
                      <a:endParaRPr lang="en-IN" sz="1900">
                        <a:effectLst/>
                      </a:endParaRPr>
                    </a:p>
                  </a:txBody>
                  <a:tcPr marL="66556" marR="66556" marT="66556" marB="66556">
                    <a:lnL w="7938" cap="flat" cmpd="sng" algn="ctr">
                      <a:solidFill>
                        <a:srgbClr val="000000"/>
                      </a:solidFill>
                      <a:prstDash val="solid"/>
                      <a:round/>
                      <a:headEnd type="none" w="med" len="med"/>
                      <a:tailEnd type="none" w="med" len="med"/>
                    </a:lnL>
                    <a:lnR w="7938" cap="flat" cmpd="sng" algn="ctr">
                      <a:solidFill>
                        <a:srgbClr val="000000"/>
                      </a:solidFill>
                      <a:prstDash val="solid"/>
                      <a:round/>
                      <a:headEnd type="none" w="med" len="med"/>
                      <a:tailEnd type="none" w="med" len="med"/>
                    </a:lnR>
                    <a:lnT w="7938" cap="flat" cmpd="sng" algn="ctr">
                      <a:solidFill>
                        <a:srgbClr val="000000"/>
                      </a:solidFill>
                      <a:prstDash val="solid"/>
                      <a:round/>
                      <a:headEnd type="none" w="med" len="med"/>
                      <a:tailEnd type="none" w="med" len="med"/>
                    </a:lnT>
                    <a:lnB w="7938"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020291843"/>
                  </a:ext>
                </a:extLst>
              </a:tr>
              <a:tr h="363127">
                <a:tc>
                  <a:txBody>
                    <a:bodyPr/>
                    <a:lstStyle/>
                    <a:p>
                      <a:pPr algn="ctr" rtl="0" fontAlgn="t">
                        <a:buNone/>
                      </a:pPr>
                      <a:r>
                        <a:rPr lang="en-IN" sz="1300" b="0" i="0" u="none" strike="noStrike">
                          <a:solidFill>
                            <a:srgbClr val="000000"/>
                          </a:solidFill>
                          <a:effectLst/>
                          <a:latin typeface="Arial" panose="020B0604020202020204" pitchFamily="34" charset="0"/>
                        </a:rPr>
                        <a:t>Emergency fund</a:t>
                      </a:r>
                      <a:endParaRPr lang="en-IN" sz="1900">
                        <a:effectLst/>
                      </a:endParaRPr>
                    </a:p>
                  </a:txBody>
                  <a:tcPr marL="66556" marR="66556" marT="66556" marB="66556">
                    <a:lnL w="7938" cap="flat" cmpd="sng" algn="ctr">
                      <a:solidFill>
                        <a:srgbClr val="000000"/>
                      </a:solidFill>
                      <a:prstDash val="solid"/>
                      <a:round/>
                      <a:headEnd type="none" w="med" len="med"/>
                      <a:tailEnd type="none" w="med" len="med"/>
                    </a:lnL>
                    <a:lnR w="7938" cap="flat" cmpd="sng" algn="ctr">
                      <a:solidFill>
                        <a:srgbClr val="000000"/>
                      </a:solidFill>
                      <a:prstDash val="solid"/>
                      <a:round/>
                      <a:headEnd type="none" w="med" len="med"/>
                      <a:tailEnd type="none" w="med" len="med"/>
                    </a:lnR>
                    <a:lnT w="7938" cap="flat" cmpd="sng" algn="ctr">
                      <a:solidFill>
                        <a:srgbClr val="000000"/>
                      </a:solidFill>
                      <a:prstDash val="solid"/>
                      <a:round/>
                      <a:headEnd type="none" w="med" len="med"/>
                      <a:tailEnd type="none" w="med" len="med"/>
                    </a:lnT>
                    <a:lnB w="7938" cap="flat" cmpd="sng" algn="ctr">
                      <a:solidFill>
                        <a:srgbClr val="000000"/>
                      </a:solidFill>
                      <a:prstDash val="solid"/>
                      <a:round/>
                      <a:headEnd type="none" w="med" len="med"/>
                      <a:tailEnd type="none" w="med" len="med"/>
                    </a:lnB>
                    <a:noFill/>
                  </a:tcPr>
                </a:tc>
                <a:tc>
                  <a:txBody>
                    <a:bodyPr/>
                    <a:lstStyle/>
                    <a:p>
                      <a:pPr algn="ctr" rtl="0" fontAlgn="t">
                        <a:buNone/>
                      </a:pPr>
                      <a:r>
                        <a:rPr lang="en-IN" sz="1300" b="0" i="0" u="none" strike="noStrike">
                          <a:solidFill>
                            <a:srgbClr val="000000"/>
                          </a:solidFill>
                          <a:effectLst/>
                          <a:latin typeface="Arial" panose="020B0604020202020204" pitchFamily="34" charset="0"/>
                        </a:rPr>
                        <a:t>£3,000</a:t>
                      </a:r>
                      <a:endParaRPr lang="en-IN" sz="1900">
                        <a:effectLst/>
                      </a:endParaRPr>
                    </a:p>
                  </a:txBody>
                  <a:tcPr marL="66556" marR="66556" marT="66556" marB="66556">
                    <a:lnL w="7938" cap="flat" cmpd="sng" algn="ctr">
                      <a:solidFill>
                        <a:srgbClr val="000000"/>
                      </a:solidFill>
                      <a:prstDash val="solid"/>
                      <a:round/>
                      <a:headEnd type="none" w="med" len="med"/>
                      <a:tailEnd type="none" w="med" len="med"/>
                    </a:lnL>
                    <a:lnR w="7938" cap="flat" cmpd="sng" algn="ctr">
                      <a:solidFill>
                        <a:srgbClr val="000000"/>
                      </a:solidFill>
                      <a:prstDash val="solid"/>
                      <a:round/>
                      <a:headEnd type="none" w="med" len="med"/>
                      <a:tailEnd type="none" w="med" len="med"/>
                    </a:lnR>
                    <a:lnT w="7938" cap="flat" cmpd="sng" algn="ctr">
                      <a:solidFill>
                        <a:srgbClr val="000000"/>
                      </a:solidFill>
                      <a:prstDash val="solid"/>
                      <a:round/>
                      <a:headEnd type="none" w="med" len="med"/>
                      <a:tailEnd type="none" w="med" len="med"/>
                    </a:lnT>
                    <a:lnB w="7938"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955374826"/>
                  </a:ext>
                </a:extLst>
              </a:tr>
              <a:tr h="363127">
                <a:tc>
                  <a:txBody>
                    <a:bodyPr/>
                    <a:lstStyle/>
                    <a:p>
                      <a:pPr algn="ctr" rtl="0" fontAlgn="t">
                        <a:buNone/>
                      </a:pPr>
                      <a:r>
                        <a:rPr lang="en-IN" sz="1300" b="0" i="0" u="none" strike="noStrike">
                          <a:solidFill>
                            <a:srgbClr val="000000"/>
                          </a:solidFill>
                          <a:effectLst/>
                          <a:latin typeface="Arial" panose="020B0604020202020204" pitchFamily="34" charset="0"/>
                        </a:rPr>
                        <a:t>Total</a:t>
                      </a:r>
                      <a:endParaRPr lang="en-IN" sz="1900">
                        <a:effectLst/>
                      </a:endParaRPr>
                    </a:p>
                  </a:txBody>
                  <a:tcPr marL="66556" marR="66556" marT="66556" marB="66556">
                    <a:lnL w="7938" cap="flat" cmpd="sng" algn="ctr">
                      <a:solidFill>
                        <a:srgbClr val="000000"/>
                      </a:solidFill>
                      <a:prstDash val="solid"/>
                      <a:round/>
                      <a:headEnd type="none" w="med" len="med"/>
                      <a:tailEnd type="none" w="med" len="med"/>
                    </a:lnL>
                    <a:lnR w="7938" cap="flat" cmpd="sng" algn="ctr">
                      <a:solidFill>
                        <a:srgbClr val="000000"/>
                      </a:solidFill>
                      <a:prstDash val="solid"/>
                      <a:round/>
                      <a:headEnd type="none" w="med" len="med"/>
                      <a:tailEnd type="none" w="med" len="med"/>
                    </a:lnR>
                    <a:lnT w="7938" cap="flat" cmpd="sng" algn="ctr">
                      <a:solidFill>
                        <a:srgbClr val="000000"/>
                      </a:solidFill>
                      <a:prstDash val="solid"/>
                      <a:round/>
                      <a:headEnd type="none" w="med" len="med"/>
                      <a:tailEnd type="none" w="med" len="med"/>
                    </a:lnT>
                    <a:lnB w="7938" cap="flat" cmpd="sng" algn="ctr">
                      <a:solidFill>
                        <a:srgbClr val="000000"/>
                      </a:solidFill>
                      <a:prstDash val="solid"/>
                      <a:round/>
                      <a:headEnd type="none" w="med" len="med"/>
                      <a:tailEnd type="none" w="med" len="med"/>
                    </a:lnB>
                    <a:noFill/>
                  </a:tcPr>
                </a:tc>
                <a:tc>
                  <a:txBody>
                    <a:bodyPr/>
                    <a:lstStyle/>
                    <a:p>
                      <a:pPr algn="ctr" rtl="0" fontAlgn="t">
                        <a:buNone/>
                      </a:pPr>
                      <a:r>
                        <a:rPr lang="en-IN" sz="1300" b="0" i="0" u="none" strike="noStrike" dirty="0">
                          <a:solidFill>
                            <a:srgbClr val="000000"/>
                          </a:solidFill>
                          <a:effectLst/>
                          <a:latin typeface="Arial" panose="020B0604020202020204" pitchFamily="34" charset="0"/>
                        </a:rPr>
                        <a:t>£45,000</a:t>
                      </a:r>
                      <a:endParaRPr lang="en-IN" sz="1900" dirty="0">
                        <a:effectLst/>
                      </a:endParaRPr>
                    </a:p>
                  </a:txBody>
                  <a:tcPr marL="66556" marR="66556" marT="66556" marB="66556">
                    <a:lnL w="7938" cap="flat" cmpd="sng" algn="ctr">
                      <a:solidFill>
                        <a:srgbClr val="000000"/>
                      </a:solidFill>
                      <a:prstDash val="solid"/>
                      <a:round/>
                      <a:headEnd type="none" w="med" len="med"/>
                      <a:tailEnd type="none" w="med" len="med"/>
                    </a:lnL>
                    <a:lnR w="7938" cap="flat" cmpd="sng" algn="ctr">
                      <a:solidFill>
                        <a:srgbClr val="000000"/>
                      </a:solidFill>
                      <a:prstDash val="solid"/>
                      <a:round/>
                      <a:headEnd type="none" w="med" len="med"/>
                      <a:tailEnd type="none" w="med" len="med"/>
                    </a:lnR>
                    <a:lnT w="7938" cap="flat" cmpd="sng" algn="ctr">
                      <a:solidFill>
                        <a:srgbClr val="000000"/>
                      </a:solidFill>
                      <a:prstDash val="solid"/>
                      <a:round/>
                      <a:headEnd type="none" w="med" len="med"/>
                      <a:tailEnd type="none" w="med" len="med"/>
                    </a:lnT>
                    <a:lnB w="7938"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778761737"/>
                  </a:ext>
                </a:extLst>
              </a:tr>
            </a:tbl>
          </a:graphicData>
        </a:graphic>
      </p:graphicFrame>
    </p:spTree>
    <p:extLst>
      <p:ext uri="{BB962C8B-B14F-4D97-AF65-F5344CB8AC3E}">
        <p14:creationId xmlns:p14="http://schemas.microsoft.com/office/powerpoint/2010/main" val="4329443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E1EA283-3463-0A18-8861-45CBF98E8702}"/>
            </a:ext>
          </a:extLst>
        </p:cNvPr>
        <p:cNvGrpSpPr/>
        <p:nvPr/>
      </p:nvGrpSpPr>
      <p:grpSpPr>
        <a:xfrm>
          <a:off x="0" y="0"/>
          <a:ext cx="0" cy="0"/>
          <a:chOff x="0" y="0"/>
          <a:chExt cx="0" cy="0"/>
        </a:xfrm>
      </p:grpSpPr>
      <p:sp useBgFill="1">
        <p:nvSpPr>
          <p:cNvPr id="15"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4" name="Rectangle 13">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216DE1-17A7-3F33-D238-5034842C0A3F}"/>
              </a:ext>
            </a:extLst>
          </p:cNvPr>
          <p:cNvSpPr>
            <a:spLocks noGrp="1"/>
          </p:cNvSpPr>
          <p:nvPr>
            <p:ph type="title"/>
          </p:nvPr>
        </p:nvSpPr>
        <p:spPr>
          <a:xfrm>
            <a:off x="761803" y="350196"/>
            <a:ext cx="4646904" cy="1624520"/>
          </a:xfrm>
        </p:spPr>
        <p:txBody>
          <a:bodyPr anchor="ctr">
            <a:normAutofit/>
          </a:bodyPr>
          <a:lstStyle/>
          <a:p>
            <a:pPr algn="ctr"/>
            <a:r>
              <a:rPr lang="en-IN" sz="4000" b="1" dirty="0"/>
              <a:t>Conclusion</a:t>
            </a:r>
            <a:endParaRPr lang="en-IN" sz="4000" dirty="0"/>
          </a:p>
        </p:txBody>
      </p:sp>
      <p:sp>
        <p:nvSpPr>
          <p:cNvPr id="6" name="Content Placeholder 5">
            <a:extLst>
              <a:ext uri="{FF2B5EF4-FFF2-40B4-BE49-F238E27FC236}">
                <a16:creationId xmlns:a16="http://schemas.microsoft.com/office/drawing/2014/main" id="{7A532116-E8E2-012C-3B78-FBBBAAC3B8A4}"/>
              </a:ext>
            </a:extLst>
          </p:cNvPr>
          <p:cNvSpPr>
            <a:spLocks noGrp="1"/>
          </p:cNvSpPr>
          <p:nvPr>
            <p:ph idx="1"/>
          </p:nvPr>
        </p:nvSpPr>
        <p:spPr>
          <a:xfrm>
            <a:off x="761802" y="2743200"/>
            <a:ext cx="4646905" cy="3613149"/>
          </a:xfrm>
        </p:spPr>
        <p:txBody>
          <a:bodyPr anchor="ctr">
            <a:normAutofit fontScale="92500" lnSpcReduction="10000"/>
          </a:bodyPr>
          <a:lstStyle/>
          <a:p>
            <a:pPr algn="just" fontAlgn="base"/>
            <a:r>
              <a:rPr lang="en-US" dirty="0"/>
              <a:t>To conclude, it can be stated that the Bottle solution is an effective solution that can help in combating the rising food and plastic wastage in the food sector.</a:t>
            </a:r>
          </a:p>
          <a:p>
            <a:pPr algn="just" fontAlgn="base"/>
            <a:r>
              <a:rPr lang="en-US" dirty="0"/>
              <a:t>Providing a sustainable solution to the rising demand of customers with eco-friendly and reusable products. </a:t>
            </a:r>
          </a:p>
        </p:txBody>
      </p:sp>
      <p:pic>
        <p:nvPicPr>
          <p:cNvPr id="16" name="Picture 15" descr="Row of florence flasks with green liquid and yellow background">
            <a:extLst>
              <a:ext uri="{FF2B5EF4-FFF2-40B4-BE49-F238E27FC236}">
                <a16:creationId xmlns:a16="http://schemas.microsoft.com/office/drawing/2014/main" id="{1371F5A5-8CA5-C060-2E55-61FA3019998A}"/>
              </a:ext>
            </a:extLst>
          </p:cNvPr>
          <p:cNvPicPr>
            <a:picLocks noChangeAspect="1"/>
          </p:cNvPicPr>
          <p:nvPr/>
        </p:nvPicPr>
        <p:blipFill>
          <a:blip r:embed="rId3"/>
          <a:srcRect l="17810" r="18563"/>
          <a:stretch>
            <a:fillRect/>
          </a:stretch>
        </p:blipFill>
        <p:spPr>
          <a:xfrm>
            <a:off x="6096000" y="1"/>
            <a:ext cx="6102825" cy="6858000"/>
          </a:xfrm>
          <a:prstGeom prst="rect">
            <a:avLst/>
          </a:prstGeom>
        </p:spPr>
      </p:pic>
      <p:sp>
        <p:nvSpPr>
          <p:cNvPr id="5" name="Rectangle 1">
            <a:extLst>
              <a:ext uri="{FF2B5EF4-FFF2-40B4-BE49-F238E27FC236}">
                <a16:creationId xmlns:a16="http://schemas.microsoft.com/office/drawing/2014/main" id="{FFEA1704-8AB0-44A0-2CDA-4B7B3979A711}"/>
              </a:ext>
            </a:extLst>
          </p:cNvPr>
          <p:cNvSpPr>
            <a:spLocks noChangeArrowheads="1"/>
          </p:cNvSpPr>
          <p:nvPr/>
        </p:nvSpPr>
        <p:spPr bwMode="auto">
          <a:xfrm>
            <a:off x="-6923083" y="358"/>
            <a:ext cx="27006357" cy="4568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IN"/>
          </a:p>
        </p:txBody>
      </p:sp>
    </p:spTree>
    <p:extLst>
      <p:ext uri="{BB962C8B-B14F-4D97-AF65-F5344CB8AC3E}">
        <p14:creationId xmlns:p14="http://schemas.microsoft.com/office/powerpoint/2010/main" val="7599511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608CF11-CBA0-09A9-3B5F-3ACD3FA80E58}"/>
            </a:ext>
          </a:extLst>
        </p:cNvPr>
        <p:cNvGrpSpPr/>
        <p:nvPr/>
      </p:nvGrpSpPr>
      <p:grpSpPr>
        <a:xfrm>
          <a:off x="0" y="0"/>
          <a:ext cx="0" cy="0"/>
          <a:chOff x="0" y="0"/>
          <a:chExt cx="0" cy="0"/>
        </a:xfrm>
      </p:grpSpPr>
      <p:sp useBgFill="1">
        <p:nvSpPr>
          <p:cNvPr id="21"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descr="Periodic table of elements">
            <a:extLst>
              <a:ext uri="{FF2B5EF4-FFF2-40B4-BE49-F238E27FC236}">
                <a16:creationId xmlns:a16="http://schemas.microsoft.com/office/drawing/2014/main" id="{E4000151-5C3B-BB63-D75C-3FCEF5FEDE26}"/>
              </a:ext>
            </a:extLst>
          </p:cNvPr>
          <p:cNvPicPr>
            <a:picLocks noChangeAspect="1"/>
          </p:cNvPicPr>
          <p:nvPr/>
        </p:nvPicPr>
        <p:blipFill>
          <a:blip r:embed="rId3"/>
          <a:srcRect l="24859" r="22680"/>
          <a:stretch>
            <a:fillRect/>
          </a:stretch>
        </p:blipFill>
        <p:spPr>
          <a:xfrm>
            <a:off x="-1" y="-2"/>
            <a:ext cx="5410198" cy="6858002"/>
          </a:xfrm>
          <a:prstGeom prst="rect">
            <a:avLst/>
          </a:prstGeom>
        </p:spPr>
      </p:pic>
      <p:sp useBgFill="1">
        <p:nvSpPr>
          <p:cNvPr id="23" name="Rectangle 22">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0D0A31-A264-4DD9-D879-005E22CDB70A}"/>
              </a:ext>
            </a:extLst>
          </p:cNvPr>
          <p:cNvSpPr>
            <a:spLocks noGrp="1"/>
          </p:cNvSpPr>
          <p:nvPr>
            <p:ph type="title"/>
          </p:nvPr>
        </p:nvSpPr>
        <p:spPr>
          <a:xfrm>
            <a:off x="6115317" y="405685"/>
            <a:ext cx="5464968" cy="1559301"/>
          </a:xfrm>
        </p:spPr>
        <p:txBody>
          <a:bodyPr>
            <a:normAutofit/>
          </a:bodyPr>
          <a:lstStyle/>
          <a:p>
            <a:pPr algn="ctr"/>
            <a:r>
              <a:rPr lang="en-IN" sz="4000" b="1" dirty="0"/>
              <a:t> Reference</a:t>
            </a:r>
            <a:br>
              <a:rPr lang="en-IN" sz="4000" b="1" dirty="0">
                <a:effectLst/>
              </a:rPr>
            </a:br>
            <a:endParaRPr lang="en-IN" sz="4000" b="1" dirty="0"/>
          </a:p>
        </p:txBody>
      </p:sp>
      <p:sp>
        <p:nvSpPr>
          <p:cNvPr id="6" name="Content Placeholder 5">
            <a:extLst>
              <a:ext uri="{FF2B5EF4-FFF2-40B4-BE49-F238E27FC236}">
                <a16:creationId xmlns:a16="http://schemas.microsoft.com/office/drawing/2014/main" id="{1D93D3CD-E1EA-4F71-C4CE-961C645B6962}"/>
              </a:ext>
            </a:extLst>
          </p:cNvPr>
          <p:cNvSpPr>
            <a:spLocks noGrp="1"/>
          </p:cNvSpPr>
          <p:nvPr>
            <p:ph idx="1"/>
          </p:nvPr>
        </p:nvSpPr>
        <p:spPr>
          <a:xfrm>
            <a:off x="5954751" y="2691326"/>
            <a:ext cx="5787047" cy="3709115"/>
          </a:xfrm>
        </p:spPr>
        <p:txBody>
          <a:bodyPr anchor="ctr">
            <a:normAutofit fontScale="85000" lnSpcReduction="10000"/>
          </a:bodyPr>
          <a:lstStyle/>
          <a:p>
            <a:pPr algn="just"/>
            <a:r>
              <a:rPr lang="en-IN" sz="1800" dirty="0"/>
              <a:t>Keller, K.L. and Kotler, P., (2022). Branding in B2B firms. In </a:t>
            </a:r>
            <a:r>
              <a:rPr lang="en-IN" sz="1800" i="1" dirty="0"/>
              <a:t>Handbook of business-to-business marketing</a:t>
            </a:r>
            <a:r>
              <a:rPr lang="en-IN" sz="1800" dirty="0"/>
              <a:t> (pp. 205-224). Edward Elgar Publishing.</a:t>
            </a:r>
            <a:r>
              <a:rPr lang="en-IN" sz="1800" dirty="0">
                <a:hlinkClick r:id="rId4"/>
              </a:rPr>
              <a:t> https://www.elgaronline.com/edcollchap/book/9781800376878/book-part-9781800376878-21.xml</a:t>
            </a:r>
            <a:endParaRPr lang="en-IN" sz="1800" b="0" dirty="0">
              <a:effectLst/>
            </a:endParaRPr>
          </a:p>
          <a:p>
            <a:pPr algn="just"/>
            <a:r>
              <a:rPr lang="en-IN" sz="1800" dirty="0" err="1"/>
              <a:t>Theglobaleconomy</a:t>
            </a:r>
            <a:r>
              <a:rPr lang="en-IN" sz="1800" dirty="0"/>
              <a:t> (2025) </a:t>
            </a:r>
            <a:r>
              <a:rPr lang="en-IN" sz="1800" i="1" dirty="0"/>
              <a:t>United Kingdom political stability - data, Chart</a:t>
            </a:r>
            <a:r>
              <a:rPr lang="en-IN" sz="1800" dirty="0"/>
              <a:t>, </a:t>
            </a:r>
            <a:r>
              <a:rPr lang="en-IN" sz="1800" i="1" dirty="0"/>
              <a:t>TheGlobalEconomy.com</a:t>
            </a:r>
            <a:r>
              <a:rPr lang="en-IN" sz="1800" dirty="0"/>
              <a:t>. Available at: https://www.theglobaleconomy.com/United-Kingdom/wb_political_stability/ (Accessed: 18 November 2025).</a:t>
            </a:r>
            <a:endParaRPr lang="en-IN" sz="1800" b="0" dirty="0">
              <a:effectLst/>
            </a:endParaRPr>
          </a:p>
          <a:p>
            <a:pPr algn="just"/>
            <a:r>
              <a:rPr lang="en-IN" sz="1800" dirty="0" err="1"/>
              <a:t>Tradingeconomics</a:t>
            </a:r>
            <a:r>
              <a:rPr lang="en-IN" sz="1800" dirty="0"/>
              <a:t> (2025) </a:t>
            </a:r>
            <a:r>
              <a:rPr lang="en-IN" sz="1800" i="1" dirty="0"/>
              <a:t>United Kingdom unemployment rate</a:t>
            </a:r>
            <a:r>
              <a:rPr lang="en-IN" sz="1800" dirty="0"/>
              <a:t>. Available at: https://tradingeconomics.com/united-kingdom/unemployment-rate (Accessed: 18 </a:t>
            </a:r>
            <a:r>
              <a:rPr lang="en-IN" sz="1800" dirty="0" err="1"/>
              <a:t>Novaember</a:t>
            </a:r>
            <a:r>
              <a:rPr lang="en-IN" sz="1800" dirty="0"/>
              <a:t> 2025).</a:t>
            </a:r>
            <a:endParaRPr lang="en-IN" sz="1800" b="0" dirty="0">
              <a:effectLst/>
            </a:endParaRPr>
          </a:p>
          <a:p>
            <a:pPr algn="just"/>
            <a:r>
              <a:rPr lang="en-IN" sz="1800" dirty="0" err="1"/>
              <a:t>Uswitch</a:t>
            </a:r>
            <a:r>
              <a:rPr lang="en-IN" sz="1800" dirty="0"/>
              <a:t> (2025) </a:t>
            </a:r>
            <a:r>
              <a:rPr lang="en-IN" sz="1800" i="1" dirty="0"/>
              <a:t>Green Consumer Statistics</a:t>
            </a:r>
            <a:r>
              <a:rPr lang="en-IN" sz="1800" dirty="0"/>
              <a:t>, </a:t>
            </a:r>
            <a:r>
              <a:rPr lang="en-IN" sz="1800" i="1" dirty="0" err="1"/>
              <a:t>Uswitch</a:t>
            </a:r>
            <a:r>
              <a:rPr lang="en-IN" sz="1800" dirty="0"/>
              <a:t>. Available at: https://www.uswitch.com/gas-electricity/green-energy/green-consumer-statistics/ (Accessed: 18 November 2025).</a:t>
            </a:r>
            <a:endParaRPr lang="en-IN" sz="1800" b="0" dirty="0">
              <a:effectLst/>
            </a:endParaRPr>
          </a:p>
        </p:txBody>
      </p:sp>
      <p:sp>
        <p:nvSpPr>
          <p:cNvPr id="5" name="Rectangle 1">
            <a:extLst>
              <a:ext uri="{FF2B5EF4-FFF2-40B4-BE49-F238E27FC236}">
                <a16:creationId xmlns:a16="http://schemas.microsoft.com/office/drawing/2014/main" id="{67B7FB6B-0136-788E-414B-2262E3028D6E}"/>
              </a:ext>
            </a:extLst>
          </p:cNvPr>
          <p:cNvSpPr>
            <a:spLocks noChangeArrowheads="1"/>
          </p:cNvSpPr>
          <p:nvPr/>
        </p:nvSpPr>
        <p:spPr bwMode="auto">
          <a:xfrm>
            <a:off x="-6923083" y="358"/>
            <a:ext cx="27006357" cy="4568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IN"/>
          </a:p>
        </p:txBody>
      </p:sp>
    </p:spTree>
    <p:extLst>
      <p:ext uri="{BB962C8B-B14F-4D97-AF65-F5344CB8AC3E}">
        <p14:creationId xmlns:p14="http://schemas.microsoft.com/office/powerpoint/2010/main" val="405109544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TotalTime>
  <Words>1121</Words>
  <Application>Microsoft Office PowerPoint</Application>
  <PresentationFormat>Widescreen</PresentationFormat>
  <Paragraphs>75</Paragraphs>
  <Slides>8</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Calibri Light</vt:lpstr>
      <vt:lpstr>Office Theme</vt:lpstr>
      <vt:lpstr>PowerPoint Presentation</vt:lpstr>
      <vt:lpstr>Overview of the Business</vt:lpstr>
      <vt:lpstr>PESTLE</vt:lpstr>
      <vt:lpstr>PESTLEL (Cont.)</vt:lpstr>
      <vt:lpstr>Marketing strategy</vt:lpstr>
      <vt:lpstr>Financial requirements and cost of the startup</vt:lpstr>
      <vt:lpstr>Conclusion</vt:lpstr>
      <vt:lpstr> 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revision>3</cp:revision>
  <dcterms:created xsi:type="dcterms:W3CDTF">2025-11-18T20:24:29Z</dcterms:created>
  <dcterms:modified xsi:type="dcterms:W3CDTF">2025-11-21T01:23:05Z</dcterms:modified>
</cp:coreProperties>
</file>