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0"/>
  </p:notesMasterIdLst>
  <p:handoutMasterIdLst>
    <p:handoutMasterId r:id="rId41"/>
  </p:handoutMasterIdLst>
  <p:sldIdLst>
    <p:sldId id="290" r:id="rId2"/>
    <p:sldId id="421" r:id="rId3"/>
    <p:sldId id="764" r:id="rId4"/>
    <p:sldId id="765" r:id="rId5"/>
    <p:sldId id="757" r:id="rId6"/>
    <p:sldId id="762" r:id="rId7"/>
    <p:sldId id="419" r:id="rId8"/>
    <p:sldId id="408" r:id="rId9"/>
    <p:sldId id="766" r:id="rId10"/>
    <p:sldId id="410" r:id="rId11"/>
    <p:sldId id="773" r:id="rId12"/>
    <p:sldId id="774" r:id="rId13"/>
    <p:sldId id="767" r:id="rId14"/>
    <p:sldId id="269" r:id="rId15"/>
    <p:sldId id="304" r:id="rId16"/>
    <p:sldId id="772" r:id="rId17"/>
    <p:sldId id="303" r:id="rId18"/>
    <p:sldId id="307" r:id="rId19"/>
    <p:sldId id="321" r:id="rId20"/>
    <p:sldId id="308" r:id="rId21"/>
    <p:sldId id="319" r:id="rId22"/>
    <p:sldId id="320" r:id="rId23"/>
    <p:sldId id="317" r:id="rId24"/>
    <p:sldId id="305" r:id="rId25"/>
    <p:sldId id="286" r:id="rId26"/>
    <p:sldId id="299" r:id="rId27"/>
    <p:sldId id="306" r:id="rId28"/>
    <p:sldId id="310" r:id="rId29"/>
    <p:sldId id="311" r:id="rId30"/>
    <p:sldId id="312" r:id="rId31"/>
    <p:sldId id="314" r:id="rId32"/>
    <p:sldId id="313" r:id="rId33"/>
    <p:sldId id="270" r:id="rId34"/>
    <p:sldId id="771" r:id="rId35"/>
    <p:sldId id="315" r:id="rId36"/>
    <p:sldId id="763" r:id="rId37"/>
    <p:sldId id="289" r:id="rId38"/>
    <p:sldId id="406" r:id="rId39"/>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65" autoAdjust="0"/>
    <p:restoredTop sz="94528" autoAdjust="0"/>
  </p:normalViewPr>
  <p:slideViewPr>
    <p:cSldViewPr>
      <p:cViewPr varScale="1">
        <p:scale>
          <a:sx n="120" d="100"/>
          <a:sy n="120" d="100"/>
        </p:scale>
        <p:origin x="159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531"/>
          <a:ext cx="7886700" cy="4463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35007" y="100950"/>
          <a:ext cx="245468" cy="2454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15483" y="531"/>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15483" y="531"/>
        <a:ext cx="7371216" cy="446305"/>
      </dsp:txXfrm>
    </dsp:sp>
    <dsp:sp modelId="{2B0B7882-0F41-4F58-A16F-A586FCA65E28}">
      <dsp:nvSpPr>
        <dsp:cNvPr id="0" name=""/>
        <dsp:cNvSpPr/>
      </dsp:nvSpPr>
      <dsp:spPr>
        <a:xfrm>
          <a:off x="0" y="558413"/>
          <a:ext cx="7886700" cy="446305"/>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35007" y="658832"/>
          <a:ext cx="245468" cy="2454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15483" y="558413"/>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15483" y="558413"/>
        <a:ext cx="7371216" cy="446305"/>
      </dsp:txXfrm>
    </dsp:sp>
    <dsp:sp modelId="{3FC4B9CD-BA1A-45E4-B656-274DF6AD907C}">
      <dsp:nvSpPr>
        <dsp:cNvPr id="0" name=""/>
        <dsp:cNvSpPr/>
      </dsp:nvSpPr>
      <dsp:spPr>
        <a:xfrm>
          <a:off x="0" y="1116295"/>
          <a:ext cx="7886700" cy="446305"/>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35007" y="1216714"/>
          <a:ext cx="245468" cy="2454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15483" y="1116295"/>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15483" y="1116295"/>
        <a:ext cx="7371216" cy="446305"/>
      </dsp:txXfrm>
    </dsp:sp>
    <dsp:sp modelId="{3A939E62-0E8E-4109-B2F2-2C79E88E1612}">
      <dsp:nvSpPr>
        <dsp:cNvPr id="0" name=""/>
        <dsp:cNvSpPr/>
      </dsp:nvSpPr>
      <dsp:spPr>
        <a:xfrm>
          <a:off x="0" y="1674177"/>
          <a:ext cx="7886700" cy="446305"/>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35007" y="1774596"/>
          <a:ext cx="245468" cy="2454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15483" y="1674177"/>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15483" y="1674177"/>
        <a:ext cx="7371216" cy="446305"/>
      </dsp:txXfrm>
    </dsp:sp>
    <dsp:sp modelId="{2D676F0E-A46C-4E3B-B408-DEF376EDBEC5}">
      <dsp:nvSpPr>
        <dsp:cNvPr id="0" name=""/>
        <dsp:cNvSpPr/>
      </dsp:nvSpPr>
      <dsp:spPr>
        <a:xfrm>
          <a:off x="0" y="2232060"/>
          <a:ext cx="7886700" cy="446305"/>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35007" y="2332479"/>
          <a:ext cx="245468" cy="2454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15483" y="2232060"/>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15483" y="2232060"/>
        <a:ext cx="7371216" cy="446305"/>
      </dsp:txXfrm>
    </dsp:sp>
    <dsp:sp modelId="{BCCF8B0A-F1E8-40EA-A890-3BB3461CA4C0}">
      <dsp:nvSpPr>
        <dsp:cNvPr id="0" name=""/>
        <dsp:cNvSpPr/>
      </dsp:nvSpPr>
      <dsp:spPr>
        <a:xfrm>
          <a:off x="0" y="2789942"/>
          <a:ext cx="7886700" cy="446305"/>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35007" y="2890361"/>
          <a:ext cx="245468" cy="24546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15483" y="2789942"/>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15483" y="2789942"/>
        <a:ext cx="7371216" cy="446305"/>
      </dsp:txXfrm>
    </dsp:sp>
    <dsp:sp modelId="{4E5E5DCF-CB45-4C1F-A5CA-A8C5506FF2BC}">
      <dsp:nvSpPr>
        <dsp:cNvPr id="0" name=""/>
        <dsp:cNvSpPr/>
      </dsp:nvSpPr>
      <dsp:spPr>
        <a:xfrm>
          <a:off x="0" y="3347824"/>
          <a:ext cx="7886700" cy="446305"/>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35007" y="3448243"/>
          <a:ext cx="245468" cy="24546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15483" y="3347824"/>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15483" y="3347824"/>
        <a:ext cx="7371216" cy="446305"/>
      </dsp:txXfrm>
    </dsp:sp>
    <dsp:sp modelId="{A7939460-7751-43AF-81EC-76E0AA2624DA}">
      <dsp:nvSpPr>
        <dsp:cNvPr id="0" name=""/>
        <dsp:cNvSpPr/>
      </dsp:nvSpPr>
      <dsp:spPr>
        <a:xfrm>
          <a:off x="0" y="3905706"/>
          <a:ext cx="7886700" cy="44630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35007" y="4006125"/>
          <a:ext cx="245468" cy="24546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15483" y="3905706"/>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15483" y="3905706"/>
        <a:ext cx="7371216" cy="4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6583"/>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54318" y="193109"/>
          <a:ext cx="462396" cy="462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971032" y="3947"/>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Reflection - </a:t>
          </a:r>
          <a:r>
            <a:rPr lang="en-GB" sz="1500" kern="1200"/>
            <a:t>Focus will change over time, but will include issues such as who you are, what kind of practitioner you want to be, what alternatives there are and what have you learned</a:t>
          </a:r>
          <a:endParaRPr lang="en-US" sz="1500" kern="1200"/>
        </a:p>
      </dsp:txBody>
      <dsp:txXfrm>
        <a:off x="971032" y="3947"/>
        <a:ext cx="7004765" cy="840720"/>
      </dsp:txXfrm>
    </dsp:sp>
    <dsp:sp modelId="{B1912DA7-7BEF-4CE2-804A-C8331A412D04}">
      <dsp:nvSpPr>
        <dsp:cNvPr id="0" name=""/>
        <dsp:cNvSpPr/>
      </dsp:nvSpPr>
      <dsp:spPr>
        <a:xfrm>
          <a:off x="0" y="1054848"/>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54318" y="1244010"/>
          <a:ext cx="462396" cy="462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971032" y="1054848"/>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Increasing Self-Awareness - </a:t>
          </a:r>
          <a:r>
            <a:rPr lang="en-GB" sz="1500" kern="1200"/>
            <a:t>Including individual strength, interests, inspirations, preferences, qualities and own limitations.</a:t>
          </a:r>
          <a:endParaRPr lang="en-US" sz="1500" kern="1200"/>
        </a:p>
      </dsp:txBody>
      <dsp:txXfrm>
        <a:off x="971032" y="1054848"/>
        <a:ext cx="7004765" cy="840720"/>
      </dsp:txXfrm>
    </dsp:sp>
    <dsp:sp modelId="{1AB90BA2-009A-4417-A03C-A91D15B01CBE}">
      <dsp:nvSpPr>
        <dsp:cNvPr id="0" name=""/>
        <dsp:cNvSpPr/>
      </dsp:nvSpPr>
      <dsp:spPr>
        <a:xfrm>
          <a:off x="0" y="2105749"/>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54318" y="2294911"/>
          <a:ext cx="462396" cy="462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971032" y="2105749"/>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Being Informed - </a:t>
          </a:r>
          <a:r>
            <a:rPr lang="en-GB" sz="1500" kern="1200"/>
            <a:t>Finding out about opportunities and choices that are open to you, and that broaden your perspective</a:t>
          </a:r>
          <a:endParaRPr lang="en-US" sz="1500" kern="1200"/>
        </a:p>
      </dsp:txBody>
      <dsp:txXfrm>
        <a:off x="971032" y="2105749"/>
        <a:ext cx="7004765" cy="840720"/>
      </dsp:txXfrm>
    </dsp:sp>
    <dsp:sp modelId="{B324600E-A12D-4983-AF84-C42C8FFADC27}">
      <dsp:nvSpPr>
        <dsp:cNvPr id="0" name=""/>
        <dsp:cNvSpPr/>
      </dsp:nvSpPr>
      <dsp:spPr>
        <a:xfrm>
          <a:off x="0" y="3156650"/>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54318" y="3345812"/>
          <a:ext cx="462396" cy="462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971032" y="3156650"/>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Taking Personal Responsibility - </a:t>
          </a:r>
          <a:r>
            <a:rPr lang="en-GB" sz="1500" kern="1200"/>
            <a:t>Taking responsibility for your own education, training, learning and choices</a:t>
          </a:r>
          <a:endParaRPr lang="en-US" sz="1500" kern="1200"/>
        </a:p>
      </dsp:txBody>
      <dsp:txXfrm>
        <a:off x="971032" y="3156650"/>
        <a:ext cx="7004765" cy="840720"/>
      </dsp:txXfrm>
    </dsp:sp>
    <dsp:sp modelId="{E5583503-CA4F-4126-B310-C9540150B8CC}">
      <dsp:nvSpPr>
        <dsp:cNvPr id="0" name=""/>
        <dsp:cNvSpPr/>
      </dsp:nvSpPr>
      <dsp:spPr>
        <a:xfrm>
          <a:off x="0" y="4207551"/>
          <a:ext cx="7975798" cy="840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54318" y="4396713"/>
          <a:ext cx="462396" cy="4623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971032" y="4207551"/>
          <a:ext cx="7004765" cy="8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76" tIns="88976" rIns="88976" bIns="88976" numCol="1" spcCol="1270" anchor="ctr" anchorCtr="0">
          <a:noAutofit/>
        </a:bodyPr>
        <a:lstStyle/>
        <a:p>
          <a:pPr marL="0" lvl="0" indent="0" algn="l" defTabSz="666750">
            <a:lnSpc>
              <a:spcPct val="90000"/>
            </a:lnSpc>
            <a:spcBef>
              <a:spcPct val="0"/>
            </a:spcBef>
            <a:spcAft>
              <a:spcPct val="35000"/>
            </a:spcAft>
            <a:buNone/>
          </a:pPr>
          <a:r>
            <a:rPr lang="en-GB" sz="1500" b="1" kern="1200"/>
            <a:t>Developing a Strategy - </a:t>
          </a:r>
          <a:r>
            <a:rPr lang="en-GB" sz="1500" kern="1200"/>
            <a:t>To get you where you want to be.  Helps you to plan, set targets, take action, develop skills, and review your position </a:t>
          </a:r>
          <a:endParaRPr lang="en-US" sz="1500" kern="1200"/>
        </a:p>
      </dsp:txBody>
      <dsp:txXfrm>
        <a:off x="971032" y="4207551"/>
        <a:ext cx="7004765" cy="840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14/10/2024</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14/10/2024</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16</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18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24</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25</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26</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27</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You will probably have done most of the next 4 slides. Just pick out any relevant bits you haven’t covered.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28</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29</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31</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36</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37</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ECAB9795-0399-6F4E-88D0-CC07CE84CB9D}" type="datetime1">
              <a:rPr lang="en-GB" smtClean="0"/>
              <a:t>14/10/2024</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43AEDB0D-A0F2-F542-96FF-32849913882E}" type="datetime1">
              <a:rPr lang="en-GB" smtClean="0"/>
              <a:t>14/10/2024</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B4930AD2-2514-0243-92A1-EA136FE797D6}" type="datetime1">
              <a:rPr lang="en-GB" smtClean="0"/>
              <a:t>14/10/2024</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E55305A8-84CC-304E-AE42-CDE710EEEC0C}" type="datetime1">
              <a:rPr lang="en-GB" smtClean="0"/>
              <a:t>14/10/2024</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BF3655D9-9E0F-7543-ABD6-2D39733B9916}" type="datetime1">
              <a:rPr lang="en-GB" smtClean="0"/>
              <a:t>14/10/2024</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23980675-9655-A548-A09D-BEF330D4726C}" type="datetime1">
              <a:rPr lang="en-GB" smtClean="0"/>
              <a:t>14/10/2024</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E6402AC3-1817-8442-A5F7-42906E4542D7}" type="datetime1">
              <a:rPr lang="en-GB" smtClean="0"/>
              <a:t>14/10/2024</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7721BDB1-D50B-824D-9652-2200153FC8BD}" type="datetime1">
              <a:rPr lang="en-GB" smtClean="0"/>
              <a:t>14/10/2024</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DBD6CF1D-C895-E048-BEC9-6FF946FAD878}" type="datetime1">
              <a:rPr lang="en-GB" smtClean="0"/>
              <a:t>14/10/2024</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D9947854-F7B9-7045-91C9-374606838AB3}" type="datetime1">
              <a:rPr lang="en-GB" smtClean="0"/>
              <a:t>14/10/2024</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8152A2F2-3CB0-6B49-A8A1-073C74FF56CD}" type="datetime1">
              <a:rPr lang="en-GB" smtClean="0"/>
              <a:t>14/10/2024</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3BA29A82-F9EA-324A-81E4-3E1FCF19D096}" type="datetime1">
              <a:rPr lang="en-GB" smtClean="0"/>
              <a:t>14/10/2024</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svg"/><Relationship Id="rId4"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6.svg"/></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9.jpg"/><Relationship Id="rId7" Type="http://schemas.openxmlformats.org/officeDocument/2006/relationships/diagramColors" Target="../diagrams/colors3.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6.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59.jp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11E17C84-D7FC-69FA-AB02-B7F0B6ACA705}"/>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4" name="Slide Number Placeholder 3">
            <a:extLst>
              <a:ext uri="{FF2B5EF4-FFF2-40B4-BE49-F238E27FC236}">
                <a16:creationId xmlns:a16="http://schemas.microsoft.com/office/drawing/2014/main" id="{3B0795CC-387E-91A6-43CF-247EBC96BCE8}"/>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4B566022-50B0-4BF8-8002-309D74D57E74}"/>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F56C549E-6909-1703-327E-0417B9F517A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C926ADF2-1AF0-D062-4345-4A9B119FE963}"/>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567312" y="8339"/>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8703" y="2012124"/>
            <a:ext cx="3085111" cy="3085111"/>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567312"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p>
        </p:txBody>
      </p:sp>
      <p:sp>
        <p:nvSpPr>
          <p:cNvPr id="4" name="Slide Number Placeholder 3">
            <a:extLst>
              <a:ext uri="{FF2B5EF4-FFF2-40B4-BE49-F238E27FC236}">
                <a16:creationId xmlns:a16="http://schemas.microsoft.com/office/drawing/2014/main" id="{9A926A29-64BB-598E-4430-9F00D11FCE35}"/>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3823335" cy="4791248"/>
          </a:xfrm>
        </p:spPr>
        <p:txBody>
          <a:bodyPr>
            <a:normAutofit fontScale="92500" lnSpcReduction="20000"/>
          </a:bodyPr>
          <a:lstStyle/>
          <a:p>
            <a:pPr marL="0" indent="0">
              <a:buNone/>
            </a:pPr>
            <a:r>
              <a:rPr lang="en-GB" sz="2600" b="1" dirty="0">
                <a:effectLst/>
                <a:latin typeface="Arial" panose="020B0604020202020204" pitchFamily="34" charset="0"/>
              </a:rPr>
              <a:t>Learning Outcome </a:t>
            </a:r>
          </a:p>
          <a:p>
            <a:pPr marL="0" indent="0">
              <a:buNone/>
            </a:pPr>
            <a:r>
              <a:rPr lang="en-GB" sz="1800" b="1" dirty="0">
                <a:effectLst/>
                <a:latin typeface="Arial" panose="020B0604020202020204" pitchFamily="34" charset="0"/>
              </a:rPr>
              <a:t>3. Intervention and application of professional judgement in increasingly complex</a:t>
            </a:r>
            <a:r>
              <a:rPr lang="en-GB" sz="1800" dirty="0">
                <a:latin typeface="Arial" panose="020B0604020202020204" pitchFamily="34" charset="0"/>
              </a:rPr>
              <a:t> </a:t>
            </a:r>
            <a:r>
              <a:rPr lang="en-GB" sz="1800" b="1" dirty="0">
                <a:effectLst/>
                <a:latin typeface="Arial" panose="020B0604020202020204" pitchFamily="34" charset="0"/>
              </a:rPr>
              <a:t>situations</a:t>
            </a:r>
            <a:endParaRPr lang="en-GB" sz="1800" dirty="0">
              <a:effectLst/>
              <a:latin typeface="Arial" panose="020B0604020202020204" pitchFamily="34" charset="0"/>
            </a:endParaRPr>
          </a:p>
          <a:p>
            <a:pPr marL="0" indent="0">
              <a:buNone/>
            </a:pPr>
            <a:r>
              <a:rPr lang="en-GB" sz="1800" b="1" dirty="0">
                <a:effectLst/>
                <a:latin typeface="Arial" panose="020B0604020202020204" pitchFamily="34" charset="0"/>
              </a:rPr>
              <a:t>Either</a:t>
            </a:r>
            <a:r>
              <a:rPr lang="en-GB" sz="1800" dirty="0">
                <a:effectLst/>
                <a:latin typeface="Arial" panose="020B0604020202020204" pitchFamily="34" charset="0"/>
              </a:rPr>
              <a:t> - If your case study (Task 3) is about safeguarding CHILDREN</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latin typeface="Arial" panose="020B0604020202020204" pitchFamily="34" charset="0"/>
              </a:rPr>
              <a:t>Or - </a:t>
            </a:r>
            <a:r>
              <a:rPr lang="en-GB" sz="1800" dirty="0">
                <a:effectLst/>
                <a:latin typeface="Arial" panose="020B0604020202020204" pitchFamily="34" charset="0"/>
              </a:rPr>
              <a:t>If your case study (Task 3) is about ADULT safeguarding</a:t>
            </a:r>
          </a:p>
          <a:p>
            <a:r>
              <a:rPr lang="en-GB" sz="1800" dirty="0">
                <a:effectLst/>
                <a:latin typeface="Arial" panose="020B0604020202020204" pitchFamily="34" charset="0"/>
              </a:rPr>
              <a:t>3.4.Understand the professional social work role in relation to safeguarding children at risk.</a:t>
            </a:r>
          </a:p>
          <a:p>
            <a:endParaRPr lang="en-GB" sz="1600" dirty="0">
              <a:effectLst/>
              <a:latin typeface="Arial" panose="020B0604020202020204" pitchFamily="34" charset="0"/>
            </a:endParaRPr>
          </a:p>
          <a:p>
            <a:endParaRPr lang="en-GB" sz="1600" dirty="0">
              <a:effectLst/>
              <a:latin typeface="Arial" panose="020B0604020202020204" pitchFamily="34" charset="0"/>
            </a:endParaRPr>
          </a:p>
          <a:p>
            <a:endParaRPr lang="en-US" sz="1600" dirty="0"/>
          </a:p>
        </p:txBody>
      </p:sp>
      <p:sp>
        <p:nvSpPr>
          <p:cNvPr id="6" name="Content Placeholder 5">
            <a:extLst>
              <a:ext uri="{FF2B5EF4-FFF2-40B4-BE49-F238E27FC236}">
                <a16:creationId xmlns:a16="http://schemas.microsoft.com/office/drawing/2014/main" id="{F89C1B5F-0BDB-983D-7774-680179C37838}"/>
              </a:ext>
            </a:extLst>
          </p:cNvPr>
          <p:cNvSpPr>
            <a:spLocks noGrp="1"/>
          </p:cNvSpPr>
          <p:nvPr>
            <p:ph sz="half" idx="2"/>
          </p:nvPr>
        </p:nvSpPr>
        <p:spPr>
          <a:xfrm>
            <a:off x="4692015" y="1340768"/>
            <a:ext cx="3823335" cy="4791248"/>
          </a:xfrm>
        </p:spPr>
        <p:txBody>
          <a:bodyPr>
            <a:normAutofit fontScale="92500" lnSpcReduction="20000"/>
          </a:bodyPr>
          <a:lstStyle/>
          <a:p>
            <a:pPr marL="0" indent="0">
              <a:buNone/>
            </a:pPr>
            <a:r>
              <a:rPr lang="en-GB" sz="2600" b="1" dirty="0">
                <a:effectLst/>
                <a:latin typeface="Arial" panose="020B0604020202020204" pitchFamily="34" charset="0"/>
              </a:rPr>
              <a:t>Assessment Criteria </a:t>
            </a:r>
          </a:p>
          <a:p>
            <a:r>
              <a:rPr lang="en-GB" sz="1800" dirty="0">
                <a:effectLst/>
                <a:latin typeface="Arial" panose="020B0604020202020204" pitchFamily="34" charset="0"/>
              </a:rPr>
              <a:t>3.3.1 Explain national, local and organisational policies and procedures in relation to safeguarding adults </a:t>
            </a:r>
            <a:r>
              <a:rPr lang="en-GB" sz="1800" b="1" dirty="0">
                <a:effectLst/>
                <a:latin typeface="Arial" panose="020B0604020202020204" pitchFamily="34" charset="0"/>
              </a:rPr>
              <a:t>or</a:t>
            </a:r>
            <a:r>
              <a:rPr lang="en-GB" sz="1800" dirty="0">
                <a:effectLst/>
                <a:latin typeface="Arial" panose="020B0604020202020204" pitchFamily="34" charset="0"/>
              </a:rPr>
              <a:t> children</a:t>
            </a:r>
          </a:p>
          <a:p>
            <a:r>
              <a:rPr lang="en-GB" sz="1800" dirty="0">
                <a:effectLst/>
                <a:latin typeface="Arial" panose="020B0604020202020204" pitchFamily="34" charset="0"/>
              </a:rPr>
              <a:t>3.3.2 Understands the legal framework relating to the safeguarding of adults</a:t>
            </a:r>
            <a:r>
              <a:rPr lang="en-GB" sz="1800" dirty="0">
                <a:latin typeface="Arial" panose="020B0604020202020204" pitchFamily="34" charset="0"/>
              </a:rPr>
              <a:t> </a:t>
            </a:r>
            <a:r>
              <a:rPr lang="en-GB" sz="1800" b="1" dirty="0">
                <a:latin typeface="Arial" panose="020B0604020202020204" pitchFamily="34" charset="0"/>
              </a:rPr>
              <a:t>or</a:t>
            </a:r>
            <a:r>
              <a:rPr lang="en-GB" sz="1800" dirty="0">
                <a:latin typeface="Arial" panose="020B0604020202020204" pitchFamily="34" charset="0"/>
              </a:rPr>
              <a:t> </a:t>
            </a:r>
            <a:r>
              <a:rPr lang="en-GB" sz="1800" dirty="0">
                <a:effectLst/>
                <a:latin typeface="Arial" panose="020B0604020202020204" pitchFamily="34" charset="0"/>
              </a:rPr>
              <a:t>children </a:t>
            </a:r>
          </a:p>
          <a:p>
            <a:r>
              <a:rPr lang="en-GB" sz="1800" dirty="0">
                <a:effectLst/>
                <a:latin typeface="Arial" panose="020B0604020202020204" pitchFamily="34" charset="0"/>
              </a:rPr>
              <a:t>3.3.3 Analyse the factors that might identify an adult </a:t>
            </a:r>
            <a:r>
              <a:rPr lang="en-GB" sz="1800" b="1" dirty="0">
                <a:effectLst/>
                <a:latin typeface="Arial" panose="020B0604020202020204" pitchFamily="34" charset="0"/>
              </a:rPr>
              <a:t>or</a:t>
            </a:r>
            <a:r>
              <a:rPr lang="en-GB" sz="1800" dirty="0">
                <a:effectLst/>
                <a:latin typeface="Arial" panose="020B0604020202020204" pitchFamily="34" charset="0"/>
              </a:rPr>
              <a:t> children</a:t>
            </a:r>
            <a:r>
              <a:rPr lang="en-GB" sz="1800" dirty="0">
                <a:latin typeface="Arial" panose="020B0604020202020204" pitchFamily="34" charset="0"/>
              </a:rPr>
              <a:t> </a:t>
            </a:r>
            <a:r>
              <a:rPr lang="en-GB" sz="1800" dirty="0">
                <a:effectLst/>
                <a:latin typeface="Arial" panose="020B0604020202020204" pitchFamily="34" charset="0"/>
              </a:rPr>
              <a:t>as at risk of harm, neglect or abuse</a:t>
            </a:r>
          </a:p>
          <a:p>
            <a:r>
              <a:rPr lang="en-GB" sz="1800" dirty="0">
                <a:effectLst/>
                <a:latin typeface="Arial" panose="020B0604020202020204" pitchFamily="34" charset="0"/>
              </a:rPr>
              <a:t>3.3.4 Describe indicators of harm, neglect or abuse to adults</a:t>
            </a:r>
            <a:r>
              <a:rPr lang="en-GB" sz="1800" b="1" dirty="0">
                <a:effectLst/>
                <a:latin typeface="Arial" panose="020B0604020202020204" pitchFamily="34" charset="0"/>
              </a:rPr>
              <a:t> or </a:t>
            </a:r>
            <a:r>
              <a:rPr lang="en-GB" sz="1800" dirty="0">
                <a:effectLst/>
                <a:latin typeface="Arial" panose="020B0604020202020204" pitchFamily="34" charset="0"/>
              </a:rPr>
              <a:t>children </a:t>
            </a:r>
          </a:p>
          <a:p>
            <a:r>
              <a:rPr lang="en-GB" sz="1800" dirty="0">
                <a:effectLst/>
                <a:latin typeface="Arial" panose="020B0604020202020204" pitchFamily="34" charset="0"/>
              </a:rPr>
              <a:t>3.4.5. Explain the importance of establishing the preferred outcomes of the safeguarding intervention for adults</a:t>
            </a:r>
            <a:r>
              <a:rPr lang="en-GB" sz="1800" dirty="0">
                <a:latin typeface="Arial" panose="020B0604020202020204" pitchFamily="34" charset="0"/>
              </a:rPr>
              <a:t> and/or carers</a:t>
            </a:r>
            <a:r>
              <a:rPr lang="en-GB" sz="1800" b="1" dirty="0">
                <a:latin typeface="Arial" panose="020B0604020202020204" pitchFamily="34" charset="0"/>
              </a:rPr>
              <a:t> or </a:t>
            </a:r>
            <a:r>
              <a:rPr lang="en-GB" sz="1800" dirty="0">
                <a:effectLst/>
                <a:latin typeface="Arial" panose="020B0604020202020204" pitchFamily="34" charset="0"/>
              </a:rPr>
              <a:t>children, families and carers with support needs.</a:t>
            </a:r>
          </a:p>
          <a:p>
            <a:endParaRPr lang="en-US" sz="13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pPr>
              <a:lnSpc>
                <a:spcPct val="90000"/>
              </a:lnSpc>
              <a:spcAft>
                <a:spcPts val="600"/>
              </a:spcAft>
              <a:defRPr/>
            </a:pPr>
            <a:r>
              <a:rPr lang="en-GB" sz="200"/>
              <a:t>Porth Agored Social Work  Consolidation Programme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2400" b="1" dirty="0"/>
              <a:t>Exercise 1</a:t>
            </a:r>
          </a:p>
          <a:p>
            <a:pPr marL="109537" indent="0">
              <a:buNone/>
            </a:pPr>
            <a:r>
              <a:rPr lang="en-GB" altLang="en-US" sz="24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9016A703-98F9-09B0-E121-395BFC938F6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9</a:t>
            </a:fld>
            <a:endParaRPr lang="en-GB" altLang="en-US"/>
          </a:p>
        </p:txBody>
      </p:sp>
      <p:sp>
        <p:nvSpPr>
          <p:cNvPr id="2" name="Footer Placeholder 1">
            <a:extLst>
              <a:ext uri="{FF2B5EF4-FFF2-40B4-BE49-F238E27FC236}">
                <a16:creationId xmlns:a16="http://schemas.microsoft.com/office/drawing/2014/main" id="{3CE7AC04-3901-F404-BF89-0ADFA97043D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15777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557188"/>
            <a:ext cx="7886700" cy="1133499"/>
          </a:xfrm>
        </p:spPr>
        <p:txBody>
          <a:bodyPr>
            <a:normAutofit/>
          </a:bodyPr>
          <a:lstStyle/>
          <a:p>
            <a:pPr algn="ctr">
              <a:defRPr/>
            </a:pPr>
            <a:r>
              <a:rPr lang="en-GB" sz="4500" b="1"/>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en-GB" sz="200"/>
              <a:t>Porth Agored Social Work  Consolidation Programme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10</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782359318"/>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a:t>Exercise 2</a:t>
            </a:r>
            <a:br>
              <a:rPr lang="en-US" sz="4300"/>
            </a:br>
            <a:r>
              <a:rPr lang="en-US" sz="430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36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03105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608777" y="136524"/>
            <a:ext cx="8263830" cy="1325563"/>
          </a:xfrm>
        </p:spPr>
        <p:txBody>
          <a:bodyPr>
            <a:normAutofit/>
          </a:bodyPr>
          <a:lstStyle/>
          <a:p>
            <a:r>
              <a:rPr lang="en-GB" sz="3600" dirty="0">
                <a:latin typeface="Aptos" panose="020B0004020202020204" pitchFamily="34" charset="0"/>
                <a:cs typeface="Times New Roman" panose="02020603050405020304" pitchFamily="18" charset="0"/>
              </a:rPr>
              <a:t>Adults and Children Differences in Safeguarding </a:t>
            </a:r>
            <a:endParaRPr lang="en-US" dirty="0"/>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608777" y="1462087"/>
            <a:ext cx="7906573" cy="4714876"/>
          </a:xfrm>
        </p:spPr>
        <p:txBody>
          <a:bodyPr/>
          <a:lstStyle/>
          <a:p>
            <a:pPr marL="0" indent="0">
              <a:buNone/>
            </a:pPr>
            <a:r>
              <a:rPr lang="en-GB" sz="1800" b="1" i="0" u="none" strike="noStrike" dirty="0">
                <a:solidFill>
                  <a:srgbClr val="000000"/>
                </a:solidFill>
                <a:effectLst/>
                <a:latin typeface="NSPCC-Regular"/>
              </a:rPr>
              <a:t>Children</a:t>
            </a:r>
          </a:p>
          <a:p>
            <a:pPr marL="0" indent="0">
              <a:buNone/>
            </a:pPr>
            <a:r>
              <a:rPr lang="en-GB" sz="1800" b="0" i="0" u="none" strike="noStrike" dirty="0">
                <a:solidFill>
                  <a:srgbClr val="000000"/>
                </a:solidFill>
                <a:effectLst/>
                <a:latin typeface="NSPCC-Regular"/>
              </a:rPr>
              <a:t>Gillick competency and Fraser guidelines help people who work with children to balance the need to listen to children's wishes with the responsibility to keep them safe.</a:t>
            </a:r>
            <a:endParaRPr lang="en-US" sz="1800" dirty="0"/>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things that affect them and understand the implications of this. </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a:t>
            </a:r>
          </a:p>
          <a:p>
            <a:pPr marL="0" indent="0">
              <a:buNone/>
            </a:pPr>
            <a:r>
              <a:rPr lang="en-GB" sz="1800" b="1" dirty="0">
                <a:effectLst/>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a:t>
            </a:r>
          </a:p>
          <a:p>
            <a:pPr marL="0" indent="0">
              <a:buNone/>
            </a:pPr>
            <a:r>
              <a:rPr lang="en-GB" sz="1800"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dults have the right to choose not to protect themselves with the law not enforcing intervention as they have the right to self-determine, however there are exceptions to this, and “consent” must be considered alongside the Wales Safeguarding Procedures. </a:t>
            </a:r>
            <a:endParaRPr lang="en-GB" sz="1800" dirty="0">
              <a:latin typeface="Aptos" panose="020B0004020202020204" pitchFamily="34" charset="0"/>
              <a:ea typeface="Aptos" panose="020B000402020202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p:txBody>
          <a:bodyPr/>
          <a:lstStyle/>
          <a:p>
            <a:pPr>
              <a:defRPr/>
            </a:pPr>
            <a:r>
              <a:rPr lang="en-GB"/>
              <a:t>Porth Agored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Tree>
    <p:extLst>
      <p:ext uri="{BB962C8B-B14F-4D97-AF65-F5344CB8AC3E}">
        <p14:creationId xmlns:p14="http://schemas.microsoft.com/office/powerpoint/2010/main" val="571627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365125"/>
            <a:ext cx="7886700" cy="1325563"/>
          </a:xfrm>
        </p:spPr>
        <p:txBody>
          <a:bodyPr>
            <a:normAutofit/>
          </a:bodyPr>
          <a:lstStyle/>
          <a:p>
            <a:r>
              <a:rPr lang="en-GB" b="1">
                <a:latin typeface="Arial" charset="0"/>
              </a:rPr>
              <a:t>Developmental Review - </a:t>
            </a:r>
            <a:r>
              <a:rPr lang="en-GB" b="1"/>
              <a:t>Task 1 part b</a:t>
            </a:r>
            <a:br>
              <a:rPr lang="en-GB" b="1"/>
            </a:br>
            <a:r>
              <a:rPr lang="en-GB" b="1"/>
              <a:t>The Question </a:t>
            </a:r>
            <a:endParaRPr lang="en-US"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501777" y="1727264"/>
            <a:ext cx="8318695" cy="4923808"/>
          </a:xfrm>
        </p:spPr>
        <p:txBody>
          <a:bodyPr>
            <a:normAutofit lnSpcReduction="10000"/>
          </a:bodyPr>
          <a:lstStyle/>
          <a:p>
            <a:pPr marL="0" indent="0" hangingPunct="0">
              <a:buNone/>
            </a:pPr>
            <a:r>
              <a:rPr lang="en-GB" sz="1800" b="1" dirty="0">
                <a:effectLst/>
                <a:latin typeface="Arial" panose="020B0604020202020204" pitchFamily="34" charset="0"/>
                <a:ea typeface="Times New Roman" panose="02020603050405020304" pitchFamily="18" charset="0"/>
              </a:rPr>
              <a:t>Question: </a:t>
            </a:r>
            <a:endParaRPr lang="en-GB" sz="1800" dirty="0">
              <a:effectLst/>
              <a:latin typeface="Arial" panose="020B0604020202020204" pitchFamily="34" charset="0"/>
              <a:ea typeface="Times New Roman" panose="02020603050405020304" pitchFamily="18" charset="0"/>
            </a:endParaRPr>
          </a:p>
          <a:p>
            <a:pPr hangingPunct="0"/>
            <a:r>
              <a:rPr lang="en-GB" sz="1800" dirty="0">
                <a:effectLst/>
                <a:latin typeface="Arial" panose="020B0604020202020204" pitchFamily="34" charset="0"/>
                <a:ea typeface="Times New Roman" panose="02020603050405020304" pitchFamily="18" charset="0"/>
              </a:rPr>
              <a:t>Use a reflective model to </a:t>
            </a:r>
            <a:r>
              <a:rPr lang="en-GB" sz="1800" b="1" dirty="0">
                <a:effectLst/>
                <a:latin typeface="Arial" panose="020B0604020202020204" pitchFamily="34" charset="0"/>
                <a:ea typeface="Times New Roman" panose="02020603050405020304" pitchFamily="18" charset="0"/>
              </a:rPr>
              <a:t>critically reflect </a:t>
            </a:r>
            <a:r>
              <a:rPr lang="en-GB" sz="1800" dirty="0">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hangingPunct="0"/>
            <a:r>
              <a:rPr lang="en-GB" sz="1800" dirty="0">
                <a:effectLst/>
                <a:latin typeface="Arial" panose="020B0604020202020204" pitchFamily="34" charset="0"/>
                <a:ea typeface="Times New Roman" panose="02020603050405020304" pitchFamily="18" charset="0"/>
              </a:rPr>
              <a:t>This </a:t>
            </a:r>
            <a:r>
              <a:rPr lang="en-GB" sz="1800" b="1" dirty="0">
                <a:effectLst/>
                <a:latin typeface="Arial" panose="020B0604020202020204" pitchFamily="34" charset="0"/>
                <a:ea typeface="Times New Roman" panose="02020603050405020304" pitchFamily="18" charset="0"/>
              </a:rPr>
              <a:t>must </a:t>
            </a:r>
            <a:r>
              <a:rPr lang="en-GB" sz="1800" dirty="0">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hangingPunct="0"/>
            <a:r>
              <a:rPr lang="en-GB" sz="1800" b="1" dirty="0">
                <a:effectLst/>
                <a:latin typeface="Arial" panose="020B0604020202020204" pitchFamily="34" charset="0"/>
                <a:ea typeface="Times New Roman" panose="02020603050405020304" pitchFamily="18" charset="0"/>
              </a:rPr>
              <a:t>Identify</a:t>
            </a:r>
            <a:r>
              <a:rPr lang="en-GB" sz="1800" dirty="0">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hangingPunct="0"/>
            <a:r>
              <a:rPr lang="en-GB" sz="1800" b="1" dirty="0">
                <a:effectLst/>
                <a:latin typeface="Arial" panose="020B0604020202020204" pitchFamily="34" charset="0"/>
                <a:ea typeface="Times New Roman" panose="02020603050405020304" pitchFamily="18" charset="0"/>
              </a:rPr>
              <a:t>650 words </a:t>
            </a:r>
            <a:r>
              <a:rPr lang="en-GB" sz="1800" dirty="0">
                <a:effectLst/>
                <a:latin typeface="Arial" panose="020B0604020202020204" pitchFamily="34" charset="0"/>
                <a:ea typeface="Times New Roman" panose="02020603050405020304" pitchFamily="18" charset="0"/>
              </a:rPr>
              <a:t>(+/- 10%: include your actual word count at the end of each section).</a:t>
            </a:r>
          </a:p>
          <a:p>
            <a:pPr hangingPunct="0"/>
            <a:r>
              <a:rPr lang="en-GB" sz="1800" b="1" dirty="0">
                <a:effectLst/>
                <a:latin typeface="Arial" panose="020B0604020202020204" pitchFamily="34" charset="0"/>
                <a:ea typeface="Times New Roman" panose="02020603050405020304" pitchFamily="18" charset="0"/>
              </a:rPr>
              <a:t>Question</a:t>
            </a:r>
          </a:p>
          <a:p>
            <a:pPr hangingPunct="0"/>
            <a:r>
              <a:rPr lang="en-GB" sz="1800" b="1" dirty="0">
                <a:effectLst/>
                <a:latin typeface="Arial" panose="020B0604020202020204" pitchFamily="34" charset="0"/>
                <a:ea typeface="Times New Roman" panose="02020603050405020304" pitchFamily="18" charset="0"/>
              </a:rPr>
              <a:t>Reflect </a:t>
            </a:r>
            <a:r>
              <a:rPr lang="en-GB" sz="1800" dirty="0">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effectLst/>
                <a:latin typeface="Arial" panose="020B0604020202020204" pitchFamily="34" charset="0"/>
                <a:ea typeface="Times New Roman" panose="02020603050405020304" pitchFamily="18" charset="0"/>
              </a:rPr>
              <a:t>helped shape </a:t>
            </a:r>
            <a:r>
              <a:rPr lang="en-GB" sz="1800" dirty="0">
                <a:effectLst/>
                <a:latin typeface="Arial" panose="020B0604020202020204" pitchFamily="34" charset="0"/>
                <a:ea typeface="Times New Roman" panose="02020603050405020304" pitchFamily="18" charset="0"/>
              </a:rPr>
              <a:t>your practice and future professional development.  </a:t>
            </a:r>
          </a:p>
          <a:p>
            <a:pPr hangingPunct="0"/>
            <a:r>
              <a:rPr lang="en-GB" sz="1800" dirty="0">
                <a:effectLst/>
                <a:latin typeface="Arial" panose="020B0604020202020204" pitchFamily="34" charset="0"/>
                <a:ea typeface="Times New Roman" panose="02020603050405020304" pitchFamily="18" charset="0"/>
              </a:rPr>
              <a:t>100 words (+/- 10%: include your actual word count at the end of each section).</a:t>
            </a:r>
          </a:p>
          <a:p>
            <a:pPr hangingPunct="0"/>
            <a:endParaRPr lang="en-GB" sz="1600" dirty="0">
              <a:effectLst/>
              <a:latin typeface="Arial" panose="020B0604020202020204" pitchFamily="34" charset="0"/>
              <a:ea typeface="Times New Roman" panose="02020603050405020304" pitchFamily="18" charset="0"/>
            </a:endParaRPr>
          </a:p>
          <a:p>
            <a:endParaRPr lang="en-US" sz="1600" dirty="0"/>
          </a:p>
        </p:txBody>
      </p:sp>
      <p:sp>
        <p:nvSpPr>
          <p:cNvPr id="5" name="Footer Placeholder 4">
            <a:extLst>
              <a:ext uri="{FF2B5EF4-FFF2-40B4-BE49-F238E27FC236}">
                <a16:creationId xmlns:a16="http://schemas.microsoft.com/office/drawing/2014/main" id="{BB886F6F-240D-C818-7119-8E5922060290}"/>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506514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14</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A3C598B5-345B-5690-9BC8-2F4EA6C3C42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2734571490"/>
              </p:ext>
            </p:extLst>
          </p:nvPr>
        </p:nvGraphicFramePr>
        <p:xfrm>
          <a:off x="539552" y="1124744"/>
          <a:ext cx="7975798" cy="5052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B2F0E97D-3F2D-823D-7A26-AE51FB70415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en-GB" b="1" dirty="0">
                <a:solidFill>
                  <a:srgbClr val="FFFFFF"/>
                </a:solidFill>
                <a:effectLst/>
                <a:latin typeface="ArialMT"/>
              </a:rPr>
              <a:t>Learning outcomes</a:t>
            </a:r>
            <a:br>
              <a:rPr lang="en-GB" b="1" dirty="0">
                <a:solidFill>
                  <a:srgbClr val="FFFFFF"/>
                </a:solidFill>
                <a:effectLst/>
                <a:latin typeface="ArialMT"/>
              </a:rPr>
            </a:br>
            <a:r>
              <a:rPr lang="en-GB" b="1" dirty="0">
                <a:solidFill>
                  <a:srgbClr val="FFFFFF"/>
                </a:solidFill>
                <a:effectLst/>
                <a:latin typeface="ArialMT"/>
              </a:rPr>
              <a:t>Task 1 - Part b</a:t>
            </a:r>
            <a:endParaRPr lang="en-US" dirty="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3FF46B3F-F48A-8983-EC8C-33454C67814F}"/>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3955769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586412AA-878E-D0DE-381F-AAFB11497AEE}"/>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5512818" cy="1708242"/>
          </a:xfrm>
        </p:spPr>
        <p:txBody>
          <a:bodyPr anchor="ctr">
            <a:normAutofit/>
          </a:bodyPr>
          <a:lstStyle/>
          <a:p>
            <a:pPr>
              <a:defRPr/>
            </a:pPr>
            <a:r>
              <a:rPr lang="en-GB" sz="2700"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18</a:t>
            </a:fld>
            <a:endParaRPr lang="en-GB" altLang="en-US">
              <a:solidFill>
                <a:srgbClr val="FFFFFF"/>
              </a:solidFill>
            </a:endParaRPr>
          </a:p>
        </p:txBody>
      </p:sp>
      <p:sp>
        <p:nvSpPr>
          <p:cNvPr id="2" name="Footer Placeholder 1">
            <a:extLst>
              <a:ext uri="{FF2B5EF4-FFF2-40B4-BE49-F238E27FC236}">
                <a16:creationId xmlns:a16="http://schemas.microsoft.com/office/drawing/2014/main" id="{BB0E9DF3-1EA0-5922-FFD6-CB364ECCD7A2}"/>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19</a:t>
            </a:fld>
            <a:endParaRPr lang="en-GB" altLang="en-US">
              <a:solidFill>
                <a:srgbClr val="FFFFFF"/>
              </a:solidFill>
            </a:endParaRPr>
          </a:p>
        </p:txBody>
      </p:sp>
      <p:sp>
        <p:nvSpPr>
          <p:cNvPr id="5" name="Footer Placeholder 4">
            <a:extLst>
              <a:ext uri="{FF2B5EF4-FFF2-40B4-BE49-F238E27FC236}">
                <a16:creationId xmlns:a16="http://schemas.microsoft.com/office/drawing/2014/main" id="{0FD30B82-E8D4-4712-74CD-7B1DA23AB1D9}"/>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4123252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0B548C39-ED65-CD8C-67DC-12F628ED0499}"/>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395536" y="190394"/>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21</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F79D347E-81FA-9CAC-D4A7-6A8C45D585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519135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22</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14620F76-F018-8303-479A-1E1BB83634D6}"/>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670916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4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23</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6A24FF4C-670D-C545-A7CE-AD90F2C9BDE8}"/>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096245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24</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56CA8B01-3743-090C-9B1E-A6098184B43C}"/>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25</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85F43AB-87A3-D9AB-6987-9FDA54BB44C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26</a:t>
            </a:fld>
            <a:endParaRPr lang="en-GB" altLang="en-US"/>
          </a:p>
        </p:txBody>
      </p:sp>
      <p:sp>
        <p:nvSpPr>
          <p:cNvPr id="2" name="Footer Placeholder 1">
            <a:extLst>
              <a:ext uri="{FF2B5EF4-FFF2-40B4-BE49-F238E27FC236}">
                <a16:creationId xmlns:a16="http://schemas.microsoft.com/office/drawing/2014/main" id="{49C712A0-72CA-6F3A-D55F-32834C583967}"/>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27</a:t>
            </a:fld>
            <a:endParaRPr lang="en-GB" altLang="en-US"/>
          </a:p>
        </p:txBody>
      </p:sp>
      <p:sp>
        <p:nvSpPr>
          <p:cNvPr id="4" name="Footer Placeholder 3">
            <a:extLst>
              <a:ext uri="{FF2B5EF4-FFF2-40B4-BE49-F238E27FC236}">
                <a16:creationId xmlns:a16="http://schemas.microsoft.com/office/drawing/2014/main" id="{58E7A721-8DFF-5125-3786-FD9A8EE6656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28</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AAF492F-5990-1E0E-8898-41709C0E2CE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en-GB" sz="1900" b="1"/>
              <a:t>Task 2 - Observation of Practice</a:t>
            </a:r>
          </a:p>
          <a:p>
            <a:pPr>
              <a:defRPr/>
            </a:pPr>
            <a:r>
              <a:rPr lang="en-GB" sz="1900"/>
              <a:t>Ensure the introduction clearly sets the scene e.g., give age, ethnicity, gender, culture, language needs etc. Give a clear discussion regarding gaining consent for the observation and any impact this could have. </a:t>
            </a:r>
          </a:p>
          <a:p>
            <a:pPr>
              <a:defRPr/>
            </a:pPr>
            <a:r>
              <a:rPr lang="en-GB" sz="1900"/>
              <a:t>Reflect clearly on communication methods, ethics, values and use of a person-centred approach</a:t>
            </a:r>
          </a:p>
          <a:p>
            <a:pPr>
              <a:defRPr/>
            </a:pPr>
            <a:r>
              <a:rPr lang="en-GB" sz="1900"/>
              <a:t>Reference to the Code of Professional Practice (there is no requirement to give each point e.g., 1.2, 1.3 etc.,  just reference to the document (Social Care Wales, 2017)</a:t>
            </a:r>
          </a:p>
          <a:p>
            <a:pPr>
              <a:defRPr/>
            </a:pPr>
            <a:r>
              <a:rPr lang="en-GB" sz="1900"/>
              <a:t>Include reflection on Welsh context and highlight the “Active Offer” and</a:t>
            </a:r>
            <a:r>
              <a:rPr lang="en-GB" sz="1900">
                <a:effectLst/>
                <a:ea typeface="Times New Roman" panose="02020603050405020304" pitchFamily="18" charset="0"/>
              </a:rPr>
              <a:t> make reference</a:t>
            </a:r>
            <a:r>
              <a:rPr lang="en-GB" sz="1900" b="1" i="1">
                <a:effectLst/>
                <a:ea typeface="Times New Roman" panose="02020603050405020304" pitchFamily="18" charset="0"/>
              </a:rPr>
              <a:t> </a:t>
            </a:r>
            <a:r>
              <a:rPr lang="en-GB" sz="1900">
                <a:effectLst/>
                <a:ea typeface="Times New Roman" panose="02020603050405020304" pitchFamily="18" charset="0"/>
              </a:rPr>
              <a:t>to “More than Just Words” (Welsh Government, </a:t>
            </a:r>
            <a:r>
              <a:rPr lang="en-GB" sz="1900">
                <a:ea typeface="Times New Roman" panose="02020603050405020304" pitchFamily="18" charset="0"/>
              </a:rPr>
              <a:t>2022-2027</a:t>
            </a:r>
            <a:r>
              <a:rPr lang="en-GB" sz="1900">
                <a:effectLst/>
                <a:ea typeface="Times New Roman" panose="02020603050405020304" pitchFamily="18" charset="0"/>
              </a:rPr>
              <a:t>) </a:t>
            </a:r>
            <a:endParaRPr lang="en-GB" sz="1900"/>
          </a:p>
          <a:p>
            <a:pPr>
              <a:defRPr/>
            </a:pPr>
            <a:r>
              <a:rPr lang="en-GB" sz="1900"/>
              <a:t>Watch the videos “More than just words”, this will inform the learner’s reflection.</a:t>
            </a:r>
          </a:p>
          <a:p>
            <a:pPr>
              <a:defRPr/>
            </a:pPr>
            <a:endParaRPr lang="en-GB" sz="1900"/>
          </a:p>
          <a:p>
            <a:pPr>
              <a:defRPr/>
            </a:pPr>
            <a:endParaRPr lang="en-GB" sz="1900"/>
          </a:p>
          <a:p>
            <a:pPr>
              <a:defRPr/>
            </a:pPr>
            <a:endParaRPr lang="en-GB" sz="1900"/>
          </a:p>
          <a:p>
            <a:pPr>
              <a:defRPr/>
            </a:pPr>
            <a:endParaRPr lang="en-GB" sz="1900"/>
          </a:p>
          <a:p>
            <a:pPr>
              <a:defRPr/>
            </a:pPr>
            <a:endParaRPr lang="en-GB" sz="190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67FC474D-565A-F76B-61D8-05955972B77F}"/>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r>
              <a:rPr lang="en-GB" altLang="en-US" sz="2000" dirty="0"/>
              <a:t>(including </a:t>
            </a:r>
            <a:r>
              <a:rPr lang="en-GB" sz="2000" dirty="0">
                <a:effectLst/>
                <a:ea typeface="Arial" panose="020B0604020202020204" pitchFamily="34" charset="0"/>
              </a:rPr>
              <a:t>Wales, the United Kingdom, the European Union (EU) and outside the EU</a:t>
            </a:r>
            <a:r>
              <a:rPr lang="en-GB" altLang="en-US" sz="2000" dirty="0"/>
              <a:t>)</a:t>
            </a:r>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30</a:t>
            </a:fld>
            <a:endParaRPr lang="en-GB" altLang="en-US"/>
          </a:p>
        </p:txBody>
      </p:sp>
      <p:sp>
        <p:nvSpPr>
          <p:cNvPr id="2" name="Footer Placeholder 1">
            <a:extLst>
              <a:ext uri="{FF2B5EF4-FFF2-40B4-BE49-F238E27FC236}">
                <a16:creationId xmlns:a16="http://schemas.microsoft.com/office/drawing/2014/main" id="{B9841B5F-16D9-86EF-36A3-3848AD19E7E3}"/>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31</a:t>
            </a:fld>
            <a:endParaRPr lang="en-GB" altLang="en-US"/>
          </a:p>
        </p:txBody>
      </p:sp>
      <p:sp>
        <p:nvSpPr>
          <p:cNvPr id="5" name="Footer Placeholder 4">
            <a:extLst>
              <a:ext uri="{FF2B5EF4-FFF2-40B4-BE49-F238E27FC236}">
                <a16:creationId xmlns:a16="http://schemas.microsoft.com/office/drawing/2014/main" id="{AA9E3B0A-5729-68CD-F864-725E93F77447}"/>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403324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C944D347-87B6-53D4-6A71-280577DAB130}"/>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33</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CCF755D0-B504-FF32-6EDB-230817476414}"/>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34</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637A5030-65F2-92FF-F3DE-4418AD957E2C}"/>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3672099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lnSpcReduction="100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35</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0C185EFA-910F-06F5-DE9B-2AE95C78C054}"/>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19841783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36</a:t>
            </a:fld>
            <a:endParaRPr lang="en-GB" altLang="en-US">
              <a:solidFill>
                <a:srgbClr val="FFFFFF"/>
              </a:solidFill>
            </a:endParaRPr>
          </a:p>
        </p:txBody>
      </p:sp>
      <p:sp>
        <p:nvSpPr>
          <p:cNvPr id="3" name="Footer Placeholder 2">
            <a:extLst>
              <a:ext uri="{FF2B5EF4-FFF2-40B4-BE49-F238E27FC236}">
                <a16:creationId xmlns:a16="http://schemas.microsoft.com/office/drawing/2014/main" id="{7B6F82EB-1724-4F88-C5A1-4AEC47EFD6CA}"/>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766673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37</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61762287-9406-B57A-18DE-BCB2B0D4B3AA}"/>
              </a:ext>
            </a:extLst>
          </p:cNvPr>
          <p:cNvSpPr>
            <a:spLocks noGrp="1"/>
          </p:cNvSpPr>
          <p:nvPr>
            <p:ph type="ftr" sz="quarter" idx="11"/>
          </p:nvPr>
        </p:nvSpPr>
        <p:spPr/>
        <p:txBody>
          <a:bodyPr/>
          <a:lstStyle/>
          <a:p>
            <a:pPr>
              <a:defRPr/>
            </a:pPr>
            <a:r>
              <a:rPr lang="en-GB"/>
              <a:t>Porth Agored Social Work  Consolidation Programme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38</a:t>
            </a:fld>
            <a:endParaRPr lang="en-GB" altLang="en-US"/>
          </a:p>
        </p:txBody>
      </p:sp>
      <p:sp>
        <p:nvSpPr>
          <p:cNvPr id="2" name="Footer Placeholder 1">
            <a:extLst>
              <a:ext uri="{FF2B5EF4-FFF2-40B4-BE49-F238E27FC236}">
                <a16:creationId xmlns:a16="http://schemas.microsoft.com/office/drawing/2014/main" id="{7A83C84F-20BB-D39C-607F-609154E0BFC5}"/>
              </a:ext>
            </a:extLst>
          </p:cNvPr>
          <p:cNvSpPr>
            <a:spLocks noGrp="1"/>
          </p:cNvSpPr>
          <p:nvPr>
            <p:ph type="ftr" sz="quarter" idx="11"/>
          </p:nvPr>
        </p:nvSpPr>
        <p:spPr/>
        <p:txBody>
          <a:bodyPr/>
          <a:lstStyle/>
          <a:p>
            <a:pPr>
              <a:defRPr/>
            </a:pPr>
            <a:r>
              <a:rPr lang="en-GB"/>
              <a:t>Porth Agored Social Work  Consolidation Programme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10998</TotalTime>
  <Words>3783</Words>
  <Application>Microsoft Macintosh PowerPoint</Application>
  <PresentationFormat>On-screen Show (4:3)</PresentationFormat>
  <Paragraphs>391</Paragraphs>
  <Slides>38</Slides>
  <Notes>32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Children Safeguarding under  The SSWB(W)A, 2014 </vt:lpstr>
      <vt:lpstr>Safeguarding Boards</vt:lpstr>
      <vt:lpstr>Exercise 2 Task 4, part b </vt:lpstr>
      <vt:lpstr>Adults and Children Differences in Safeguarding </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54</cp:revision>
  <cp:lastPrinted>2020-10-06T07:31:18Z</cp:lastPrinted>
  <dcterms:created xsi:type="dcterms:W3CDTF">2020-09-26T13:20:37Z</dcterms:created>
  <dcterms:modified xsi:type="dcterms:W3CDTF">2024-10-14T13:08:18Z</dcterms:modified>
</cp:coreProperties>
</file>