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8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3DD8A9-855A-44A5-BF81-B04C1D2C3EB5}" v="3" dt="2024-07-18T20:47:33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181" autoAdjust="0"/>
  </p:normalViewPr>
  <p:slideViewPr>
    <p:cSldViewPr snapToGrid="0">
      <p:cViewPr>
        <p:scale>
          <a:sx n="20" d="100"/>
          <a:sy n="20" d="100"/>
        </p:scale>
        <p:origin x="2484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Huzzey-Evans" userId="2f420cb3-9ea5-4072-b224-3498797c2205" providerId="ADAL" clId="{DB3DD8A9-855A-44A5-BF81-B04C1D2C3EB5}"/>
    <pc:docChg chg="custSel delSld modSld">
      <pc:chgData name="Luke Huzzey-Evans" userId="2f420cb3-9ea5-4072-b224-3498797c2205" providerId="ADAL" clId="{DB3DD8A9-855A-44A5-BF81-B04C1D2C3EB5}" dt="2024-07-18T20:48:23.573" v="7" actId="1076"/>
      <pc:docMkLst>
        <pc:docMk/>
      </pc:docMkLst>
      <pc:sldChg chg="del">
        <pc:chgData name="Luke Huzzey-Evans" userId="2f420cb3-9ea5-4072-b224-3498797c2205" providerId="ADAL" clId="{DB3DD8A9-855A-44A5-BF81-B04C1D2C3EB5}" dt="2024-07-18T20:47:41.134" v="5" actId="47"/>
        <pc:sldMkLst>
          <pc:docMk/>
          <pc:sldMk cId="1023543216" sldId="257"/>
        </pc:sldMkLst>
      </pc:sldChg>
      <pc:sldChg chg="delSp modSp mod">
        <pc:chgData name="Luke Huzzey-Evans" userId="2f420cb3-9ea5-4072-b224-3498797c2205" providerId="ADAL" clId="{DB3DD8A9-855A-44A5-BF81-B04C1D2C3EB5}" dt="2024-07-18T20:48:23.573" v="7" actId="1076"/>
        <pc:sldMkLst>
          <pc:docMk/>
          <pc:sldMk cId="1840755430" sldId="258"/>
        </pc:sldMkLst>
        <pc:spChg chg="mod">
          <ac:chgData name="Luke Huzzey-Evans" userId="2f420cb3-9ea5-4072-b224-3498797c2205" providerId="ADAL" clId="{DB3DD8A9-855A-44A5-BF81-B04C1D2C3EB5}" dt="2024-07-18T20:47:20.854" v="2" actId="20577"/>
          <ac:spMkLst>
            <pc:docMk/>
            <pc:sldMk cId="1840755430" sldId="258"/>
            <ac:spMk id="23" creationId="{00000000-0000-0000-0000-000000000000}"/>
          </ac:spMkLst>
        </pc:spChg>
        <pc:spChg chg="mod">
          <ac:chgData name="Luke Huzzey-Evans" userId="2f420cb3-9ea5-4072-b224-3498797c2205" providerId="ADAL" clId="{DB3DD8A9-855A-44A5-BF81-B04C1D2C3EB5}" dt="2024-07-18T20:47:33.464" v="4" actId="1076"/>
          <ac:spMkLst>
            <pc:docMk/>
            <pc:sldMk cId="1840755430" sldId="258"/>
            <ac:spMk id="26" creationId="{65B3C355-D281-1134-D6CE-DA28B1BA5812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28" creationId="{00000000-0000-0000-0000-000000000000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29" creationId="{C95BA730-595C-337D-766B-8F05434C25A2}"/>
          </ac:spMkLst>
        </pc:spChg>
        <pc:spChg chg="mod">
          <ac:chgData name="Luke Huzzey-Evans" userId="2f420cb3-9ea5-4072-b224-3498797c2205" providerId="ADAL" clId="{DB3DD8A9-855A-44A5-BF81-B04C1D2C3EB5}" dt="2024-07-18T20:47:26.324" v="3" actId="1076"/>
          <ac:spMkLst>
            <pc:docMk/>
            <pc:sldMk cId="1840755430" sldId="258"/>
            <ac:spMk id="33" creationId="{F5A91AF9-28E0-15A0-79A9-78B03026E1C3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37" creationId="{00000000-0000-0000-0000-000000000000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38" creationId="{00000000-0000-0000-0000-000000000000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39" creationId="{00000000-0000-0000-0000-000000000000}"/>
          </ac:spMkLst>
        </pc:spChg>
        <pc:spChg chg="del">
          <ac:chgData name="Luke Huzzey-Evans" userId="2f420cb3-9ea5-4072-b224-3498797c2205" providerId="ADAL" clId="{DB3DD8A9-855A-44A5-BF81-B04C1D2C3EB5}" dt="2024-07-18T20:47:48.979" v="6" actId="478"/>
          <ac:spMkLst>
            <pc:docMk/>
            <pc:sldMk cId="1840755430" sldId="258"/>
            <ac:spMk id="41" creationId="{00000000-0000-0000-0000-000000000000}"/>
          </ac:spMkLst>
        </pc:spChg>
        <pc:spChg chg="mod">
          <ac:chgData name="Luke Huzzey-Evans" userId="2f420cb3-9ea5-4072-b224-3498797c2205" providerId="ADAL" clId="{DB3DD8A9-855A-44A5-BF81-B04C1D2C3EB5}" dt="2024-07-18T20:48:23.573" v="7" actId="1076"/>
          <ac:spMkLst>
            <pc:docMk/>
            <pc:sldMk cId="1840755430" sldId="258"/>
            <ac:spMk id="47" creationId="{8A96CCF6-F86C-8E12-DFD4-E51C58F0844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7/18/2024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48597" y="2070033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/>
                <a:ea typeface="Calibri" charset="0"/>
                <a:cs typeface="Calibri"/>
              </a:rPr>
              <a:t>Plant Flow Diagrams and Pipe and Instrument Diagrams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/>
                <a:ea typeface="Calibri" charset="0"/>
                <a:cs typeface="Calibri"/>
              </a:rPr>
              <a:t>Luke Huzzey-Evans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lvl="1"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2700" dirty="0">
                <a:solidFill>
                  <a:srgbClr val="002060"/>
                </a:solidFill>
                <a:latin typeface="Calibri"/>
                <a:ea typeface="Calibri" charset="0"/>
                <a:cs typeface="Calibri"/>
              </a:rPr>
              <a:t>School</a:t>
            </a:r>
            <a:r>
              <a:rPr lang="en-GB" altLang="en-US" sz="2700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 </a:t>
            </a:r>
            <a:r>
              <a:rPr lang="en-GB" altLang="en-US" sz="2700" i="1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of</a:t>
            </a:r>
            <a:r>
              <a:rPr lang="en-GB" altLang="en-US" sz="2700" dirty="0">
                <a:solidFill>
                  <a:srgbClr val="002060"/>
                </a:solidFill>
                <a:latin typeface="Georgia"/>
                <a:ea typeface="MS PGothic"/>
                <a:cs typeface="Arial"/>
              </a:rPr>
              <a:t> </a:t>
            </a:r>
            <a:r>
              <a:rPr lang="en-GB" altLang="en-US" sz="2700" b="1" dirty="0">
                <a:solidFill>
                  <a:srgbClr val="002060"/>
                </a:solidFill>
                <a:latin typeface="Calibri"/>
                <a:ea typeface="Calibri" charset="0"/>
                <a:cs typeface="Calibri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/>
                <a:ea typeface="Calibri" charset="0"/>
                <a:cs typeface="Calibri"/>
              </a:rPr>
              <a:t>BSc (Hons) Engineering Management</a:t>
            </a:r>
            <a:endParaRPr lang="en-US" altLang="zh-CN" sz="3600" dirty="0">
              <a:solidFill>
                <a:srgbClr val="002060"/>
              </a:solidFill>
              <a:latin typeface="Calibri"/>
              <a:ea typeface="Calibri" charset="0"/>
              <a:cs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12235" y="5267952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Introduction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primary aim of the project is to construct and analyse a Pipe and Instrument Diagram (P&amp;ID).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focus is on understanding operational requirements and performance metrics, ensuring alignment with business and operational needs.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Objectives include developing a comprehensive P&amp;ID, providing detailed operational analysis, and ensuring compliance with COSHH and COMAH regulations</a:t>
            </a: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13621" y="12460622"/>
            <a:ext cx="6415087" cy="8241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What is a P&amp;ID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A Piping and Instrumentation Diagram (P&amp;ID) is a detailed diagram that illustrates the piping, instrumentation, and control devices in an industrial process, as seen in Figure 2.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P&amp;IDs are crucial for the design, operation, and maintenance of industrial plants, providing a detailed technical perspective that includes pipe sizes, flow directions, and types of instrumentation. 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They help in identifying bottlenecks, optimizing process flows, and ensuring the system operates efficiently and safely.</a:t>
            </a:r>
            <a:endParaRPr lang="en-AU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00149" y="24266380"/>
            <a:ext cx="6415087" cy="4689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(HSE), H. a. S. E., 2024. Risk Assessment: Template and Examples.. [Online] 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(HSE), H. a. S. E., 2024.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Control of Substances Hazardous to Health (COSHH).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ct val="50000"/>
              </a:spcBef>
            </a:pPr>
            <a:r>
              <a:rPr lang="en-GB" altLang="en-US" sz="1800" dirty="0">
                <a:ea typeface="Arial" charset="0"/>
                <a:cs typeface="Arial" charset="0"/>
              </a:rPr>
              <a:t>Johnson, C. T., 2024. Instrumentation &amp; Controls: Instrument CAD Symbols and Specification Sheets. [Online] 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ISA), I. S. o. A., 2022.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ANSI/ISA-5.1-2022, Instrumentation Symbols and Identification.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/>
          </a:p>
        </p:txBody>
      </p:sp>
      <p:sp>
        <p:nvSpPr>
          <p:cNvPr id="33" name="Text Box 6">
            <a:extLst>
              <a:ext uri="{FF2B5EF4-FFF2-40B4-BE49-F238E27FC236}">
                <a16:creationId xmlns:a16="http://schemas.microsoft.com/office/drawing/2014/main" id="{F5A91AF9-28E0-15A0-79A9-78B03026E1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69601" y="10735489"/>
            <a:ext cx="6415087" cy="669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Performance Monitoring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Performance monitoring is essential for maintaining plant efficiency, reliability, and safety. Techniques include condition monitoring, where sensors track equipment parameters like vibration, temperature, and pressure in real-time.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Predictive maintenance uses data analysis to predict and prevent equipment failures, while real-time data analysis optimizes operations through proactive decision-making.</a:t>
            </a:r>
            <a:endParaRPr lang="en-US" altLang="en-US" sz="2800" dirty="0"/>
          </a:p>
        </p:txBody>
      </p:sp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271E1269-5BE2-CDA0-65E0-3AD875239B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15" y="28949173"/>
            <a:ext cx="4178085" cy="1153996"/>
          </a:xfrm>
          <a:prstGeom prst="rect">
            <a:avLst/>
          </a:prstGeom>
        </p:spPr>
      </p:pic>
      <p:sp>
        <p:nvSpPr>
          <p:cNvPr id="5" name="Text Box 8">
            <a:extLst>
              <a:ext uri="{FF2B5EF4-FFF2-40B4-BE49-F238E27FC236}">
                <a16:creationId xmlns:a16="http://schemas.microsoft.com/office/drawing/2014/main" id="{5435E019-C31E-6C4D-773E-922B13602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2235" y="20467751"/>
            <a:ext cx="6415087" cy="7810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dirty="0"/>
              <a:t>Key Components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Key components of a P&amp;ID include various lines representing different types of pipes, symbols for sensors, transmitters, and controllers, and icons for major equipment like pumps, compressors, and heat exchangers. 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Different types of valves are represented by unique symbols, and arrows indicate the direction of flow for fluids and gases, these can be seen in Figure 3. </a:t>
            </a:r>
          </a:p>
          <a:p>
            <a:pPr>
              <a:spcBef>
                <a:spcPct val="20000"/>
              </a:spcBef>
            </a:pPr>
            <a:r>
              <a:rPr lang="en-GB" altLang="en-US" sz="2800" dirty="0"/>
              <a:t>These components collectively provide a comprehensive view of the system’s layout and operation.</a:t>
            </a:r>
            <a:endParaRPr lang="en-AU" altLang="en-US" sz="2800" dirty="0"/>
          </a:p>
        </p:txBody>
      </p:sp>
      <p:sp>
        <p:nvSpPr>
          <p:cNvPr id="22" name="Text Box 6">
            <a:extLst>
              <a:ext uri="{FF2B5EF4-FFF2-40B4-BE49-F238E27FC236}">
                <a16:creationId xmlns:a16="http://schemas.microsoft.com/office/drawing/2014/main" id="{85E9C2A7-42BA-1618-0BBE-4BA7DCDED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70988" y="3714555"/>
            <a:ext cx="6415087" cy="712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Health &amp; Safety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COSHH regulations require thorough risk assessments, provision of PPE, and maintenance of safety data sheets to protect workers from hazardous substances, a copy of the HSE risk assessment can be seen in Figure 1.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COMAH regulations focus on preventing major accidents involving dangerous substances, requiring comprehensive safety management systems, regular risk assessments, and emergency response planning.</a:t>
            </a:r>
            <a:endParaRPr lang="en-US" altLang="en-US" sz="2800" dirty="0"/>
          </a:p>
        </p:txBody>
      </p:sp>
      <p:sp>
        <p:nvSpPr>
          <p:cNvPr id="26" name="Text Box 6">
            <a:extLst>
              <a:ext uri="{FF2B5EF4-FFF2-40B4-BE49-F238E27FC236}">
                <a16:creationId xmlns:a16="http://schemas.microsoft.com/office/drawing/2014/main" id="{65B3C355-D281-1134-D6CE-DA28B1BA58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500149" y="17403990"/>
            <a:ext cx="6415087" cy="712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/>
                <a:ea typeface="ＭＳ Ｐゴシック"/>
                <a:cs typeface="Arial"/>
              </a:rPr>
              <a:t>Future Improvements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Future improvements for the coolant circulation system at Aston Martin Lagonda should focus on integrating advanced technologies such as IoT sensors and machine learning algorithms for enhanced real-time monitoring and predictive maintenance.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Adopting green technologies and exceeding current environmental and safety standards will help maintain the system’s efficiency and compliance.</a:t>
            </a:r>
            <a:endParaRPr lang="en-US" altLang="en-US" sz="2800" dirty="0"/>
          </a:p>
        </p:txBody>
      </p:sp>
      <p:pic>
        <p:nvPicPr>
          <p:cNvPr id="34" name="Picture 33" descr="A diagram of various types of electrical symbols&#10;&#10;Description automatically generated">
            <a:extLst>
              <a:ext uri="{FF2B5EF4-FFF2-40B4-BE49-F238E27FC236}">
                <a16:creationId xmlns:a16="http://schemas.microsoft.com/office/drawing/2014/main" id="{8A078A43-EB58-E0E3-5E94-26018C4243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9336" y="21131426"/>
            <a:ext cx="7768507" cy="5830117"/>
          </a:xfrm>
          <a:prstGeom prst="rect">
            <a:avLst/>
          </a:prstGeom>
        </p:spPr>
      </p:pic>
      <p:pic>
        <p:nvPicPr>
          <p:cNvPr id="35" name="Picture 34" descr="A red and white assessment template&#10;&#10;Description automatically generated">
            <a:extLst>
              <a:ext uri="{FF2B5EF4-FFF2-40B4-BE49-F238E27FC236}">
                <a16:creationId xmlns:a16="http://schemas.microsoft.com/office/drawing/2014/main" id="{974BEC01-BF2A-6D01-CF08-BC18251DA3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6106" y="6146951"/>
            <a:ext cx="7971737" cy="4830003"/>
          </a:xfrm>
          <a:prstGeom prst="rect">
            <a:avLst/>
          </a:prstGeom>
        </p:spPr>
      </p:pic>
      <p:pic>
        <p:nvPicPr>
          <p:cNvPr id="44" name="Picture 43" descr="A diagram of a machine&#10;&#10;Description automatically generated">
            <a:extLst>
              <a:ext uri="{FF2B5EF4-FFF2-40B4-BE49-F238E27FC236}">
                <a16:creationId xmlns:a16="http://schemas.microsoft.com/office/drawing/2014/main" id="{440C0A64-C905-6658-A9E7-F1C2B2F668A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242" t="3490" r="6338" b="4390"/>
          <a:stretch/>
        </p:blipFill>
        <p:spPr>
          <a:xfrm>
            <a:off x="6445902" y="12288153"/>
            <a:ext cx="8257241" cy="6912988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F45E84F0-4FFB-7E12-C8FD-59DDCAF99E68}"/>
              </a:ext>
            </a:extLst>
          </p:cNvPr>
          <p:cNvSpPr txBox="1"/>
          <p:nvPr/>
        </p:nvSpPr>
        <p:spPr>
          <a:xfrm>
            <a:off x="6806013" y="10976231"/>
            <a:ext cx="619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1 - Risk Assessment Template ((HSE), 2024)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A96CCF6-F86C-8E12-DFD4-E51C58F08444}"/>
              </a:ext>
            </a:extLst>
          </p:cNvPr>
          <p:cNvSpPr txBox="1"/>
          <p:nvPr/>
        </p:nvSpPr>
        <p:spPr>
          <a:xfrm>
            <a:off x="6627322" y="19038120"/>
            <a:ext cx="619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2 - P&amp;ID Diagram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341F259-43A0-9219-6119-B81D158EA83D}"/>
              </a:ext>
            </a:extLst>
          </p:cNvPr>
          <p:cNvSpPr txBox="1"/>
          <p:nvPr/>
        </p:nvSpPr>
        <p:spPr>
          <a:xfrm>
            <a:off x="6659336" y="27225555"/>
            <a:ext cx="619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</a:pPr>
            <a:r>
              <a:rPr lang="en-GB" sz="1800" i="1" dirty="0">
                <a:solidFill>
                  <a:srgbClr val="44546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3 - P&amp;ID Symbols (Johnson, 2024)</a:t>
            </a:r>
          </a:p>
        </p:txBody>
      </p:sp>
    </p:spTree>
    <p:extLst>
      <p:ext uri="{BB962C8B-B14F-4D97-AF65-F5344CB8AC3E}">
        <p14:creationId xmlns:p14="http://schemas.microsoft.com/office/powerpoint/2010/main" val="1840755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5e4a8a2b-071a-43f3-ba94-c7426236c76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44A2AAC6175794380721E2EDD335AA4" ma:contentTypeVersion="10" ma:contentTypeDescription="Create a new document." ma:contentTypeScope="" ma:versionID="6cdb0bdffd443fd525c23380bc45263d">
  <xsd:schema xmlns:xsd="http://www.w3.org/2001/XMLSchema" xmlns:xs="http://www.w3.org/2001/XMLSchema" xmlns:p="http://schemas.microsoft.com/office/2006/metadata/properties" xmlns:ns2="5e4a8a2b-071a-43f3-ba94-c7426236c764" xmlns:ns3="a63f3a6f-16eb-4ca4-beb2-4f87f0c91b55" targetNamespace="http://schemas.microsoft.com/office/2006/metadata/properties" ma:root="true" ma:fieldsID="4de2c660a33852836df1c0f6df66e633" ns2:_="" ns3:_="">
    <xsd:import namespace="5e4a8a2b-071a-43f3-ba94-c7426236c764"/>
    <xsd:import namespace="a63f3a6f-16eb-4ca4-beb2-4f87f0c91b5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a8a2b-071a-43f3-ba94-c7426236c7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3f3a6f-16eb-4ca4-beb2-4f87f0c91b55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5F8B970-0100-4DA4-9AAF-7EABCA0530B0}">
  <ds:schemaRefs>
    <ds:schemaRef ds:uri="a63f3a6f-16eb-4ca4-beb2-4f87f0c91b55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5e4a8a2b-071a-43f3-ba94-c7426236c764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ECBFEF70-1571-4F01-B282-0E318DA2C50B}">
  <ds:schemaRefs>
    <ds:schemaRef ds:uri="5e4a8a2b-071a-43f3-ba94-c7426236c764"/>
    <ds:schemaRef ds:uri="a63f3a6f-16eb-4ca4-beb2-4f87f0c91b5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143BA27-58CC-4A6A-B76B-6553FA6DCFA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</TotalTime>
  <Words>571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Luke Huzzey-Evans</cp:lastModifiedBy>
  <cp:revision>7</cp:revision>
  <dcterms:created xsi:type="dcterms:W3CDTF">2016-02-25T08:27:32Z</dcterms:created>
  <dcterms:modified xsi:type="dcterms:W3CDTF">2024-07-18T20:48:25Z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0x010100244A2AAC6175794380721E2EDD335AA4</vt:lpwstr>
  </property>
  <property fmtid="{D5CDD505-2E9C-101B-9397-08002B2CF9AE}" pid="3" name="MediaServiceImageTags">
    <vt:lpwstr/>
  </property>
  <property fmtid="{D5CDD505-2E9C-101B-9397-08002B2CF9AE}" pid="4" name="Order">
    <vt:r8>150500</vt:r8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bool>false</vt:bool>
  </property>
</Properties>
</file>