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notesMasterIdLst>
    <p:notesMasterId r:id="rId29"/>
  </p:notesMasterIdLst>
  <p:sldIdLst>
    <p:sldId id="1295" r:id="rId2"/>
    <p:sldId id="257" r:id="rId3"/>
    <p:sldId id="528" r:id="rId4"/>
    <p:sldId id="258" r:id="rId5"/>
    <p:sldId id="390" r:id="rId6"/>
    <p:sldId id="391" r:id="rId7"/>
    <p:sldId id="392" r:id="rId8"/>
    <p:sldId id="393" r:id="rId9"/>
    <p:sldId id="440" r:id="rId10"/>
    <p:sldId id="397" r:id="rId11"/>
    <p:sldId id="395" r:id="rId12"/>
    <p:sldId id="500" r:id="rId13"/>
    <p:sldId id="401" r:id="rId14"/>
    <p:sldId id="529" r:id="rId15"/>
    <p:sldId id="260" r:id="rId16"/>
    <p:sldId id="501" r:id="rId17"/>
    <p:sldId id="265" r:id="rId18"/>
    <p:sldId id="536" r:id="rId19"/>
    <p:sldId id="399" r:id="rId20"/>
    <p:sldId id="389" r:id="rId21"/>
    <p:sldId id="402" r:id="rId22"/>
    <p:sldId id="447" r:id="rId23"/>
    <p:sldId id="1296" r:id="rId24"/>
    <p:sldId id="530" r:id="rId25"/>
    <p:sldId id="1343" r:id="rId26"/>
    <p:sldId id="531" r:id="rId27"/>
    <p:sldId id="1344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60" autoAdjust="0"/>
    <p:restoredTop sz="76563" autoAdjust="0"/>
  </p:normalViewPr>
  <p:slideViewPr>
    <p:cSldViewPr snapToGrid="0">
      <p:cViewPr varScale="1">
        <p:scale>
          <a:sx n="74" d="100"/>
          <a:sy n="74" d="100"/>
        </p:scale>
        <p:origin x="76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B70DF3-57A5-4308-A8B2-EA3A959B41D0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6C42D-F31F-4305-874D-942FF62D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16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794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3EFD9D-CAB0-4B7A-B839-155198F762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9221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dudalen</a:t>
            </a:r>
            <a:r>
              <a:rPr lang="en-US" dirty="0"/>
              <a:t> 31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strategaeth</a:t>
            </a:r>
            <a:r>
              <a:rPr lang="en-US" dirty="0"/>
              <a:t> – </a:t>
            </a:r>
            <a:r>
              <a:rPr lang="en-US" dirty="0" err="1"/>
              <a:t>dyfyniad</a:t>
            </a:r>
            <a:r>
              <a:rPr lang="en-US" dirty="0"/>
              <a:t> </a:t>
            </a:r>
            <a:r>
              <a:rPr lang="en-US" dirty="0" err="1"/>
              <a:t>uchod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1666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Pan </a:t>
            </a:r>
            <a:r>
              <a:rPr lang="en-US" dirty="0" err="1"/>
              <a:t>oeddwn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Gyngor</a:t>
            </a:r>
            <a:r>
              <a:rPr lang="en-US" dirty="0"/>
              <a:t> Sir Ceredigion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Cefnogi’r</a:t>
            </a:r>
            <a:r>
              <a:rPr lang="en-US" dirty="0"/>
              <a:t> </a:t>
            </a:r>
            <a:r>
              <a:rPr lang="en-US" dirty="0" err="1"/>
              <a:t>Gymraeg</a:t>
            </a:r>
            <a:r>
              <a:rPr lang="en-US" dirty="0"/>
              <a:t> un o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nyletswyddau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roi’r</a:t>
            </a:r>
            <a:r>
              <a:rPr lang="en-US" dirty="0"/>
              <a:t> </a:t>
            </a:r>
            <a:r>
              <a:rPr lang="en-US" dirty="0" err="1"/>
              <a:t>Siarter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.  Fe </a:t>
            </a:r>
            <a:r>
              <a:rPr lang="en-US" dirty="0" err="1"/>
              <a:t>wnaeth</a:t>
            </a:r>
            <a:r>
              <a:rPr lang="en-US" dirty="0"/>
              <a:t> y Sir </a:t>
            </a:r>
            <a:r>
              <a:rPr lang="en-US" dirty="0" err="1"/>
              <a:t>gyhoeddi</a:t>
            </a:r>
            <a:r>
              <a:rPr lang="en-US" dirty="0"/>
              <a:t> </a:t>
            </a:r>
            <a:r>
              <a:rPr lang="en-US" dirty="0" err="1"/>
              <a:t>llyfryn</a:t>
            </a:r>
            <a:r>
              <a:rPr lang="en-US" dirty="0"/>
              <a:t> </a:t>
            </a:r>
            <a:r>
              <a:rPr lang="en-US" dirty="0" err="1"/>
              <a:t>bach</a:t>
            </a:r>
            <a:r>
              <a:rPr lang="en-US" dirty="0"/>
              <a:t>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ceisio</a:t>
            </a:r>
            <a:r>
              <a:rPr lang="en-US" dirty="0"/>
              <a:t> </a:t>
            </a:r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rhieni</a:t>
            </a:r>
            <a:r>
              <a:rPr lang="en-US" dirty="0"/>
              <a:t> di-</a:t>
            </a:r>
            <a:r>
              <a:rPr lang="en-US" dirty="0" err="1"/>
              <a:t>Gymraeg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plant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fynychu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</a:t>
            </a:r>
            <a:r>
              <a:rPr lang="en-US" dirty="0" err="1"/>
              <a:t>cyfrwng</a:t>
            </a:r>
            <a:r>
              <a:rPr lang="en-US" dirty="0"/>
              <a:t> </a:t>
            </a:r>
            <a:r>
              <a:rPr lang="en-US" dirty="0" err="1"/>
              <a:t>Cymraeg</a:t>
            </a:r>
            <a:r>
              <a:rPr lang="en-US" dirty="0"/>
              <a:t>. 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caniatad</a:t>
            </a:r>
            <a:r>
              <a:rPr lang="en-US" dirty="0"/>
              <a:t> y sir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rannu’r</a:t>
            </a:r>
            <a:r>
              <a:rPr lang="en-US" dirty="0"/>
              <a:t> </a:t>
            </a:r>
            <a:r>
              <a:rPr lang="en-US" dirty="0" err="1"/>
              <a:t>ddelwedd</a:t>
            </a:r>
            <a:r>
              <a:rPr lang="en-US" dirty="0"/>
              <a:t> hon </a:t>
            </a:r>
            <a:r>
              <a:rPr lang="en-US" dirty="0" err="1"/>
              <a:t>gyda</a:t>
            </a:r>
            <a:r>
              <a:rPr lang="en-US" dirty="0"/>
              <a:t> chi, </a:t>
            </a:r>
            <a:r>
              <a:rPr lang="en-US" dirty="0" err="1"/>
              <a:t>sef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am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ddwyieithog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reidio</a:t>
            </a:r>
            <a:r>
              <a:rPr lang="en-US" dirty="0"/>
              <a:t> </a:t>
            </a:r>
            <a:r>
              <a:rPr lang="en-US" dirty="0" err="1"/>
              <a:t>beic</a:t>
            </a:r>
            <a:r>
              <a:rPr lang="en-US" dirty="0"/>
              <a:t> a bod y </a:t>
            </a:r>
            <a:r>
              <a:rPr lang="en-US" dirty="0" err="1"/>
              <a:t>daith</a:t>
            </a:r>
            <a:r>
              <a:rPr lang="en-US" dirty="0"/>
              <a:t> </a:t>
            </a:r>
            <a:r>
              <a:rPr lang="en-US" dirty="0" err="1"/>
              <a:t>dipyn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haws pan </a:t>
            </a:r>
            <a:r>
              <a:rPr lang="en-US" dirty="0" err="1"/>
              <a:t>fo’r</a:t>
            </a:r>
            <a:r>
              <a:rPr lang="en-US" dirty="0"/>
              <a:t> </a:t>
            </a:r>
            <a:r>
              <a:rPr lang="en-US" dirty="0" err="1"/>
              <a:t>ddwy</a:t>
            </a:r>
            <a:r>
              <a:rPr lang="en-US" dirty="0"/>
              <a:t> </a:t>
            </a:r>
            <a:r>
              <a:rPr lang="en-US" dirty="0" err="1"/>
              <a:t>olwyn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gyfartal</a:t>
            </a:r>
            <a:r>
              <a:rPr lang="en-US" dirty="0"/>
              <a:t> o ran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maint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0162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7BB3B2-CA97-F948-93DC-EE3FA4133FB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8483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8390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canolbwynt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 – </a:t>
            </a:r>
            <a:r>
              <a:rPr lang="en-GB" dirty="0" err="1"/>
              <a:t>dyma’r</a:t>
            </a:r>
            <a:r>
              <a:rPr lang="en-GB" dirty="0"/>
              <a:t> nod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POB </a:t>
            </a:r>
            <a:r>
              <a:rPr lang="en-GB" dirty="0" err="1"/>
              <a:t>disgybl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7646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3485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Felly, y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CYMRAEG / IAITH 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ehangach</a:t>
            </a:r>
            <a:r>
              <a:rPr lang="en-US" dirty="0"/>
              <a:t> AR DRAWS Y CWRICWLWM.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702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8274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9812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10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737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28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709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13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958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496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023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961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768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633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11346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903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7608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705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5121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7555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609600" y="1600201"/>
            <a:ext cx="10972800" cy="37004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85FA6A-237A-4F6B-A414-7617F2E260E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4567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4FF40-7041-422A-A1F5-4F6F006C23F3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155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hwb.gov.wales/api/storage/b0e91f7c-0050-47b6-9b23-0273d39df9f3/canllawiau-cwricwlwm-i-gymru-070220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hwb.gov.wales/cwricwlwm-i-gymru/cynllunio-eich-cwricwlwm/datblygu-gweledigaeth-ar-gyfer-dylunio-cwricwlwm/#cynllunio-cwricwlwm-a'r-pedwar-diben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624666" y="169333"/>
            <a:ext cx="7364425" cy="14354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b="1" dirty="0">
                <a:solidFill>
                  <a:srgbClr val="FF0000"/>
                </a:solidFill>
              </a:rPr>
            </a:br>
            <a:r>
              <a:rPr lang="en-GB" sz="1800" b="1" dirty="0">
                <a:solidFill>
                  <a:srgbClr val="002060"/>
                </a:solidFill>
              </a:rPr>
              <a:t>ECAD6008 2022-23 (TAR)</a:t>
            </a:r>
          </a:p>
          <a:p>
            <a:pPr algn="ctr"/>
            <a:endParaRPr lang="en-GB" sz="1800" b="1" dirty="0">
              <a:solidFill>
                <a:srgbClr val="002060"/>
              </a:solidFill>
            </a:endParaRPr>
          </a:p>
          <a:p>
            <a:pPr algn="ctr"/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Maes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Dysgu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a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Phrofiad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Ieithoedd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,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Llythrennedd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a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Chyfathrebu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</a:t>
            </a:r>
            <a:br>
              <a:rPr lang="en-GB" sz="1800" b="1" dirty="0">
                <a:solidFill>
                  <a:srgbClr val="002060"/>
                </a:solidFill>
              </a:rPr>
            </a:br>
            <a:br>
              <a:rPr lang="en-GB" sz="1400" b="1" dirty="0">
                <a:solidFill>
                  <a:srgbClr val="002060"/>
                </a:solidFill>
              </a:rPr>
            </a:b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671A983-8C9F-2048-86E6-581D70AF4F32}"/>
              </a:ext>
            </a:extLst>
          </p:cNvPr>
          <p:cNvSpPr txBox="1">
            <a:spLocks/>
          </p:cNvSpPr>
          <p:nvPr/>
        </p:nvSpPr>
        <p:spPr>
          <a:xfrm>
            <a:off x="8161867" y="5023769"/>
            <a:ext cx="3782203" cy="16390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7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b="1" dirty="0" err="1">
                <a:solidFill>
                  <a:srgbClr val="002060"/>
                </a:solidFill>
              </a:rPr>
              <a:t>Darlithydd</a:t>
            </a:r>
            <a:r>
              <a:rPr lang="en-GB" sz="2000" b="1" dirty="0">
                <a:solidFill>
                  <a:srgbClr val="002060"/>
                </a:solidFill>
              </a:rPr>
              <a:t>: Nia Wyn Evans</a:t>
            </a:r>
          </a:p>
          <a:p>
            <a:pPr marL="0" indent="0" algn="ctr">
              <a:buNone/>
            </a:pPr>
            <a:r>
              <a:rPr lang="en-GB" sz="2000" b="1" dirty="0" err="1">
                <a:solidFill>
                  <a:srgbClr val="002060"/>
                </a:solidFill>
              </a:rPr>
              <a:t>n.evans@pcydds.ac.uk</a:t>
            </a:r>
            <a:endParaRPr lang="en-GB" sz="2000" b="1" dirty="0">
              <a:solidFill>
                <a:srgbClr val="002060"/>
              </a:solidFill>
            </a:endParaRPr>
          </a:p>
          <a:p>
            <a:pPr algn="ctr"/>
            <a:endParaRPr lang="en-GB" sz="1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2800" b="1" dirty="0" err="1">
                <a:solidFill>
                  <a:srgbClr val="002060"/>
                </a:solidFill>
              </a:rPr>
              <a:t>Darlith</a:t>
            </a:r>
            <a:r>
              <a:rPr lang="en-GB" sz="2800" b="1" dirty="0">
                <a:solidFill>
                  <a:srgbClr val="002060"/>
                </a:solidFill>
              </a:rPr>
              <a:t> 1: 29.9.22</a:t>
            </a:r>
          </a:p>
          <a:p>
            <a:pPr marL="0" indent="0" algn="ctr">
              <a:buNone/>
            </a:pPr>
            <a:r>
              <a:rPr lang="en-GB" sz="2800" b="1" dirty="0">
                <a:solidFill>
                  <a:srgbClr val="002060"/>
                </a:solidFill>
              </a:rPr>
              <a:t>(</a:t>
            </a:r>
            <a:r>
              <a:rPr lang="en-GB" sz="2800" b="1" dirty="0" err="1">
                <a:solidFill>
                  <a:srgbClr val="002060"/>
                </a:solidFill>
              </a:rPr>
              <a:t>ar-lein</a:t>
            </a:r>
            <a:r>
              <a:rPr lang="en-GB" sz="2800" b="1" dirty="0">
                <a:solidFill>
                  <a:srgbClr val="002060"/>
                </a:solidFill>
              </a:rPr>
              <a:t>)</a:t>
            </a:r>
          </a:p>
        </p:txBody>
      </p:sp>
      <p:sp>
        <p:nvSpPr>
          <p:cNvPr id="2" name="12-Point Star 1">
            <a:extLst>
              <a:ext uri="{FF2B5EF4-FFF2-40B4-BE49-F238E27FC236}">
                <a16:creationId xmlns:a16="http://schemas.microsoft.com/office/drawing/2014/main" id="{C0F5F273-8D78-EF4B-89F2-8CD7A1DF0AC6}"/>
              </a:ext>
            </a:extLst>
          </p:cNvPr>
          <p:cNvSpPr/>
          <p:nvPr/>
        </p:nvSpPr>
        <p:spPr>
          <a:xfrm rot="21078337">
            <a:off x="85967" y="4238410"/>
            <a:ext cx="3826934" cy="2514121"/>
          </a:xfrm>
          <a:prstGeom prst="star12">
            <a:avLst/>
          </a:prstGeom>
          <a:ln w="762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Rhan</a:t>
            </a:r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1:</a:t>
            </a:r>
          </a:p>
          <a:p>
            <a:pPr algn="ctr"/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Cwricwlwm</a:t>
            </a:r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Gymru</a:t>
            </a:r>
            <a:endParaRPr lang="en-US" sz="28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635747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F4D91-793B-47F6-A19E-3ED8FF96C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3352" y="273056"/>
            <a:ext cx="8596668" cy="834887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Heddiw,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BA8F9-7922-45BA-9167-645D7E466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287" y="1750979"/>
            <a:ext cx="11585713" cy="3385225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sefyllfa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bresennol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chyd-destun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presennol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ymgyfarwyddo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haddysgu’r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addysgu’r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D3167F-9ACC-E74D-A5C5-C37079A1A6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936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F26A42-E6AF-C04E-9731-E6B06EA834D4}"/>
              </a:ext>
            </a:extLst>
          </p:cNvPr>
          <p:cNvSpPr txBox="1"/>
          <p:nvPr/>
        </p:nvSpPr>
        <p:spPr>
          <a:xfrm>
            <a:off x="346953" y="2056353"/>
            <a:ext cx="11498094" cy="258532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5400" b="1" dirty="0"/>
              <a:t>Faint o </a:t>
            </a:r>
            <a:r>
              <a:rPr lang="en-US" sz="5400" b="1" dirty="0" err="1"/>
              <a:t>ganran</a:t>
            </a:r>
            <a:r>
              <a:rPr lang="en-US" sz="5400" b="1" dirty="0"/>
              <a:t> o </a:t>
            </a:r>
            <a:r>
              <a:rPr lang="en-US" sz="5400" b="1" dirty="0" err="1"/>
              <a:t>boblogaeth</a:t>
            </a:r>
            <a:r>
              <a:rPr lang="en-US" sz="5400" b="1" dirty="0"/>
              <a:t> </a:t>
            </a:r>
            <a:r>
              <a:rPr lang="en-US" sz="5400" b="1" dirty="0" err="1"/>
              <a:t>bresennol</a:t>
            </a:r>
            <a:r>
              <a:rPr lang="en-US" sz="5400" b="1" dirty="0"/>
              <a:t> </a:t>
            </a:r>
            <a:r>
              <a:rPr lang="en-US" sz="5400" b="1" dirty="0" err="1"/>
              <a:t>Cymru</a:t>
            </a:r>
            <a:r>
              <a:rPr lang="en-US" sz="5400" b="1" dirty="0"/>
              <a:t> </a:t>
            </a:r>
            <a:r>
              <a:rPr lang="en-US" sz="5400" b="1" dirty="0" err="1"/>
              <a:t>sy’n</a:t>
            </a:r>
            <a:r>
              <a:rPr lang="en-US" sz="5400" b="1" dirty="0"/>
              <a:t> </a:t>
            </a:r>
            <a:r>
              <a:rPr lang="en-US" sz="5400" b="1" dirty="0" err="1"/>
              <a:t>rhugl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yr</a:t>
            </a:r>
            <a:r>
              <a:rPr lang="en-US" sz="5400" b="1" dirty="0"/>
              <a:t> </a:t>
            </a:r>
            <a:r>
              <a:rPr lang="en-US" sz="5400" b="1" dirty="0" err="1"/>
              <a:t>iaith</a:t>
            </a:r>
            <a:r>
              <a:rPr lang="en-US" sz="5400" b="1" dirty="0"/>
              <a:t> </a:t>
            </a:r>
            <a:r>
              <a:rPr lang="en-US" sz="5400" b="1" dirty="0" err="1"/>
              <a:t>Gymraeg</a:t>
            </a:r>
            <a:r>
              <a:rPr lang="en-US" sz="54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BADFE-80FF-9F44-A8C6-ACB2E7CCC61D}"/>
              </a:ext>
            </a:extLst>
          </p:cNvPr>
          <p:cNvSpPr txBox="1"/>
          <p:nvPr/>
        </p:nvSpPr>
        <p:spPr>
          <a:xfrm>
            <a:off x="2412999" y="5134927"/>
            <a:ext cx="6715443" cy="46166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Rhannwch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eich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syniadau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yn</a:t>
            </a:r>
            <a:r>
              <a:rPr lang="en-US" sz="2400" b="1" dirty="0">
                <a:solidFill>
                  <a:schemeClr val="bg1"/>
                </a:solidFill>
              </a:rPr>
              <a:t> y </a:t>
            </a:r>
            <a:r>
              <a:rPr lang="en-US" sz="2400" b="1" dirty="0" err="1">
                <a:solidFill>
                  <a:schemeClr val="bg1"/>
                </a:solidFill>
              </a:rPr>
              <a:t>sgwrs</a:t>
            </a:r>
            <a:r>
              <a:rPr lang="en-US" sz="2400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45C0743-7E2F-D04E-BCC2-7683F83863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8" name="12-Point Star 7">
            <a:extLst>
              <a:ext uri="{FF2B5EF4-FFF2-40B4-BE49-F238E27FC236}">
                <a16:creationId xmlns:a16="http://schemas.microsoft.com/office/drawing/2014/main" id="{457C0F2D-CF5E-CA41-9F18-34C8744C66E7}"/>
              </a:ext>
            </a:extLst>
          </p:cNvPr>
          <p:cNvSpPr/>
          <p:nvPr/>
        </p:nvSpPr>
        <p:spPr>
          <a:xfrm>
            <a:off x="1547446" y="246185"/>
            <a:ext cx="8827477" cy="1549224"/>
          </a:xfrm>
          <a:prstGeom prst="star12">
            <a:avLst/>
          </a:prstGeom>
          <a:solidFill>
            <a:srgbClr val="00206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Munud</a:t>
            </a:r>
            <a:r>
              <a:rPr lang="en-US" sz="4000" b="1" dirty="0"/>
              <a:t> </a:t>
            </a:r>
            <a:r>
              <a:rPr lang="en-US" sz="4000" b="1" dirty="0" err="1"/>
              <a:t>i</a:t>
            </a:r>
            <a:r>
              <a:rPr lang="en-US" sz="4000" b="1" dirty="0"/>
              <a:t> </a:t>
            </a:r>
            <a:r>
              <a:rPr lang="en-US" sz="4000" b="1" dirty="0" err="1"/>
              <a:t>feddwl</a:t>
            </a:r>
            <a:r>
              <a:rPr lang="en-US" sz="4000" b="1" dirty="0"/>
              <a:t> …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1A8301-2F77-9546-85F0-209A93CA89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00447" y="246185"/>
            <a:ext cx="1244600" cy="161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153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D705A-CD33-445F-99A3-C9A9801F4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908" y="212035"/>
            <a:ext cx="9972483" cy="901148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sefyllfa’r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09327-916E-4ADF-8250-249EB7F50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50505"/>
            <a:ext cx="6531849" cy="449085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cyfrifiad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1911,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977,366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siaradwyr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Nghyrmu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43.5%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boblogaeth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cyfrifiad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2011,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ganran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haneru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562,000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siaradwyr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19%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boblogaeth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2D46CD-8828-D54B-BE8A-F6E65ABE5C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8004" y="1113182"/>
            <a:ext cx="4449438" cy="56966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332E2F-8B23-D34B-8A12-3611BABAB7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95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E87AC84-A25B-4891-B297-E9C33E48D0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22" y="2029036"/>
            <a:ext cx="5505877" cy="3083291"/>
          </a:xfr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9A887B3-AAE7-43D8-B214-6D9A78873CA3}"/>
              </a:ext>
            </a:extLst>
          </p:cNvPr>
          <p:cNvSpPr txBox="1">
            <a:spLocks/>
          </p:cNvSpPr>
          <p:nvPr/>
        </p:nvSpPr>
        <p:spPr>
          <a:xfrm>
            <a:off x="1127908" y="212035"/>
            <a:ext cx="9341309" cy="9011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wnaeth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01650B-2312-4E8D-9D3F-1EC7F556102E}"/>
              </a:ext>
            </a:extLst>
          </p:cNvPr>
          <p:cNvSpPr/>
          <p:nvPr/>
        </p:nvSpPr>
        <p:spPr>
          <a:xfrm>
            <a:off x="5936584" y="1257751"/>
            <a:ext cx="5843004" cy="483209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Mae hon yn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strategaeth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gyfan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wlad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rannu’r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weledigaeth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filiwn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siaradwyr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botensial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dwf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yn 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niferoedd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siaradwyr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yn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ardaloedd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dwysedd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poblogaeth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canrannau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is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siaradwyr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7)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C85C76-B474-6C48-A420-F7F06A125F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399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092" y="283469"/>
            <a:ext cx="11816861" cy="5533672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114300" indent="0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yn un o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drysorau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Cymru…… Ein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huchelgais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Cymru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miliwn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a 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2050.  Does dim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dwywaith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hon </a:t>
            </a: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3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uchelgais</a:t>
            </a: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……”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Rhagair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Carwyn Jones AC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Weinidog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2017) ac Alun Davies AC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Gweinidog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2017)</a:t>
            </a:r>
          </a:p>
          <a:p>
            <a:pPr marL="11430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(2017)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2050: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Miliwn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siaradwyr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1430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www.google.co.uk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url?sa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t&amp;rct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j&amp;q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=&amp;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esrc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s&amp;source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web&amp;cd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=&amp;cad=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rja&amp;uact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=8&amp;ved=2ahUKEwjj6IPNqJXzAhVNilwKHTTnCzgQFnoECAUQAQ&amp;url=https%3A%2F%2Fllyw.cymru%2Fsites%2Fdefault%2Ffiles%2Fpublications%2F2019-03%2Fcymraeg-2050-strategaeth-y-gymraeg-v1-1.pdf&amp;usg=AOvVaw2MXYsaDitd-Vd5uoNF0sKi</a:t>
            </a:r>
          </a:p>
          <a:p>
            <a:pPr marL="11430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0">
              <a:buNone/>
            </a:pPr>
            <a:endParaRPr lang="en-GB" sz="2000" dirty="0"/>
          </a:p>
          <a:p>
            <a:pPr marL="114300" indent="0">
              <a:buNone/>
            </a:pPr>
            <a:endParaRPr lang="en-GB" sz="1600" dirty="0"/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3E8C9467-9B81-40A0-B3F4-49FE02A5CB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1522" y="8331377"/>
            <a:ext cx="3781603" cy="21176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6113A6-0ABE-014F-8594-3B3D4D4EE4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951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8D079-2410-E849-BBF2-7BF9CDC11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9990" y="210457"/>
            <a:ext cx="6171976" cy="873277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Dyma’r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cyd-destun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16850C-A0E1-F340-97FD-6485601B46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2305" y="1204505"/>
            <a:ext cx="7335268" cy="485408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E07B76-4C12-5D4A-814F-2A55CAC17B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224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97B0149-80BD-4BBD-BE47-7EEF75CC4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6937" y="287521"/>
            <a:ext cx="6132150" cy="887896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amdanom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08A19-933D-47FF-9932-6B5848373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263" y="1465869"/>
            <a:ext cx="7889247" cy="4448548"/>
          </a:xfrm>
          <a:solidFill>
            <a:schemeClr val="bg1"/>
          </a:solidFill>
          <a:ln w="57150">
            <a:solidFill>
              <a:schemeClr val="accent6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“… </a:t>
            </a:r>
            <a:r>
              <a:rPr lang="en-GB" sz="3200" b="1" dirty="0">
                <a:highlight>
                  <a:srgbClr val="FFFF00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 system </a:t>
            </a:r>
            <a:r>
              <a:rPr lang="en-GB" sz="3200" b="1" dirty="0" err="1">
                <a:highlight>
                  <a:srgbClr val="FFFF00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addysg</a:t>
            </a:r>
            <a:r>
              <a:rPr lang="en-GB" sz="3200" b="1" dirty="0">
                <a:highlight>
                  <a:srgbClr val="FFFF00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 </a:t>
            </a:r>
            <a:r>
              <a:rPr lang="en-GB" sz="3200" b="1" dirty="0" err="1">
                <a:highlight>
                  <a:srgbClr val="FFFF00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hyfforddiant</a:t>
            </a:r>
            <a:r>
              <a:rPr lang="en-GB" sz="32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yw’r</a:t>
            </a:r>
            <a:r>
              <a:rPr lang="en-GB" sz="32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prif</a:t>
            </a:r>
            <a:r>
              <a:rPr lang="en-GB" sz="32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ddull</a:t>
            </a:r>
            <a:r>
              <a:rPr lang="en-GB" sz="32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o </a:t>
            </a:r>
            <a:r>
              <a:rPr lang="en-GB" sz="3200" b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greu</a:t>
            </a:r>
            <a:r>
              <a:rPr lang="en-GB" sz="32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siaradwyr</a:t>
            </a:r>
            <a:r>
              <a:rPr lang="en-GB" sz="32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Cymraeg</a:t>
            </a:r>
            <a:r>
              <a:rPr lang="en-GB" sz="32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newydd</a:t>
            </a:r>
            <a:r>
              <a:rPr lang="en-GB" sz="32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.”</a:t>
            </a:r>
            <a:endParaRPr lang="en-GB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114300" indent="0"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(2017)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2050: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Miliwn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siaradwyr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1430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www.google.co.uk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url?sa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t&amp;rct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j&amp;q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=&amp;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esrc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s&amp;source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web&amp;cd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=&amp;cad=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rja&amp;uact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=8&amp;ved=2ahUKEwjj6IPNqJXzAhVNilwKHTTnCzgQFnoECAUQAQ&amp;url=https%3A%2F%2Fllyw.cymru%2Fsites%2Fdefault%2Ffiles%2Fpublications%2F2019-03%2Fcymraeg-2050-strategaeth-y-gymraeg-v1-1.pdf&amp;usg=AOvVaw2MXYsaDitd-Vd5uoNF0sKi</a:t>
            </a:r>
          </a:p>
          <a:p>
            <a:pPr marL="0" indent="0">
              <a:buNone/>
            </a:pPr>
            <a:endParaRPr lang="en-GB" dirty="0"/>
          </a:p>
          <a:p>
            <a:pPr algn="r"/>
            <a:endParaRPr lang="en-GB" dirty="0">
              <a:ea typeface="+mn-lt"/>
              <a:cs typeface="+mn-lt"/>
            </a:endParaRPr>
          </a:p>
          <a:p>
            <a:pPr algn="r"/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 descr="A picture containing shirt, man, sign, young&#10;&#10;Description generated with very high confidence">
            <a:extLst>
              <a:ext uri="{FF2B5EF4-FFF2-40B4-BE49-F238E27FC236}">
                <a16:creationId xmlns:a16="http://schemas.microsoft.com/office/drawing/2014/main" id="{696087D9-BEFD-A74D-961D-9C03FA9A93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6043" y="2120436"/>
            <a:ext cx="3117432" cy="258779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AD12F3-61C4-6042-A4D8-C2722FA7AA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388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C7B0DD-DF3F-DF45-B9F2-8EA17A25607D}"/>
              </a:ext>
            </a:extLst>
          </p:cNvPr>
          <p:cNvSpPr txBox="1"/>
          <p:nvPr/>
        </p:nvSpPr>
        <p:spPr>
          <a:xfrm>
            <a:off x="3010140" y="970534"/>
            <a:ext cx="5883215" cy="34778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Felly,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bryd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datblygu’r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ADAAC4-DD4F-D84F-BA44-1FA4990A75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243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CBCC6-356F-408F-B115-3A498E88D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3099" y="158815"/>
            <a:ext cx="8585801" cy="728975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D51E0-DACA-4C66-8D2B-BA4995C6D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47" y="1175486"/>
            <a:ext cx="10249753" cy="4734603"/>
          </a:xfrm>
          <a:noFill/>
          <a:ln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Mae’r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Siarter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Iaith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gynllun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sydd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waith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hysgolion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mwyn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b="1" u="sng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hybu’r</a:t>
            </a:r>
            <a:r>
              <a:rPr lang="en-GB" sz="2800" b="1" u="sng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b="1" u="sng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defnydd</a:t>
            </a:r>
            <a:r>
              <a:rPr lang="en-GB" sz="2800" b="1" u="sng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o </a:t>
            </a:r>
            <a:r>
              <a:rPr lang="en-GB" sz="2800" b="1" u="sng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Gymraeg</a:t>
            </a:r>
            <a:r>
              <a:rPr lang="en-GB" sz="2800" b="1" u="sng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yn </a:t>
            </a:r>
            <a:r>
              <a:rPr lang="en-GB" sz="2800" b="1" u="sng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gymdeithasol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yn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ysgolion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cynradd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Cymru.</a:t>
            </a:r>
          </a:p>
          <a:p>
            <a:pPr marL="0" indent="0">
              <a:buNone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Mae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dau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gymeriad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newydd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wedi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cael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eu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cyflwyno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sef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Seren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Sbarc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mwyn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hyrwyddo’r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Gymraeg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 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Fel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rhan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o'r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Siarter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mae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pob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ysgol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unigol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yn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cwblhau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ymarfer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sylfaenol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bennu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defnydd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o'r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iaith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datblygu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cynllun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gweithredu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weithio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tuag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at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wobr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efydd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arian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neu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aur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Mae'r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cynllun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yn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annog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cyfranogiad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gan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bob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aelod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o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gymuned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ysgol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- yn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ddisgyblion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rhieni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llywodraethwyr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ysgol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a'r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gymuned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ehangach</a:t>
            </a:r>
            <a:r>
              <a:rPr lang="en-GB" sz="2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E1D2929C-CC41-4819-93D7-C92D7BFD03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1267" y="2078752"/>
            <a:ext cx="1204470" cy="1464036"/>
          </a:xfrm>
          <a:prstGeom prst="rect">
            <a:avLst/>
          </a:prstGeom>
        </p:spPr>
      </p:pic>
      <p:pic>
        <p:nvPicPr>
          <p:cNvPr id="8" name="Picture 8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2350970C-AEC3-41E9-99BF-499973237F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1267" y="3757741"/>
            <a:ext cx="1204470" cy="14348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33A24F-7B0B-E848-9764-4C78A474FE0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499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3943230-51A5-4EF3-8965-2254F664E4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0531" y="133107"/>
            <a:ext cx="4269372" cy="599164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88242A-3E59-1A42-B301-4ADBD94E6F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828"/>
          <a:stretch/>
        </p:blipFill>
        <p:spPr>
          <a:xfrm>
            <a:off x="544186" y="325948"/>
            <a:ext cx="5919153" cy="47617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1E208A-B0EF-A84C-89ED-9F91E68622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712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CBCC6-356F-408F-B115-3A498E88D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8045" y="216519"/>
            <a:ext cx="8126078" cy="990382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am ‘</a:t>
            </a:r>
            <a:r>
              <a:rPr lang="en-GB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  <a:br>
              <a:rPr lang="en-GB" sz="4000" b="1" dirty="0">
                <a:solidFill>
                  <a:schemeClr val="tx1"/>
                </a:solidFill>
                <a:latin typeface="+mj-lt"/>
              </a:rPr>
            </a:br>
            <a:endParaRPr lang="en-GB" sz="4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D51E0-DACA-4C66-8D2B-BA4995C6D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729" y="1488236"/>
            <a:ext cx="11485847" cy="53005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  </a:t>
            </a:r>
            <a:endParaRPr lang="en-US" sz="3200" b="1" dirty="0"/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7BA54E-C7EA-764B-906B-9DA9B2927551}"/>
              </a:ext>
            </a:extLst>
          </p:cNvPr>
          <p:cNvSpPr txBox="1"/>
          <p:nvPr/>
        </p:nvSpPr>
        <p:spPr>
          <a:xfrm>
            <a:off x="622364" y="3041288"/>
            <a:ext cx="3798924" cy="1938992"/>
          </a:xfrm>
          <a:prstGeom prst="rect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ddwyn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ynghyd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arbenigedd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thystiolaeth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544C899-4633-D54B-ABD7-A38136F3A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6680" y="1419009"/>
            <a:ext cx="3098640" cy="446470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CFD280A-5C00-5C44-AC96-B2E3A5302CA7}"/>
              </a:ext>
            </a:extLst>
          </p:cNvPr>
          <p:cNvSpPr/>
          <p:nvPr/>
        </p:nvSpPr>
        <p:spPr>
          <a:xfrm>
            <a:off x="7770712" y="3034987"/>
            <a:ext cx="3613246" cy="150810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https://hwb.gov.wales/api/storage/b0e91f7c-0050-47b6-9b23-0273d39df9f3/canllawiau-cwricwlwm-i-gymru-070220.pdf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2CA62B-AF31-2141-80BB-F086B1A6429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292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09FF4-054A-422F-B1B8-975EAF824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4504" y="183603"/>
            <a:ext cx="8596668" cy="784666"/>
          </a:xfrm>
          <a:solidFill>
            <a:schemeClr val="accent2"/>
          </a:solidFill>
          <a:ln w="76200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phryd</a:t>
            </a:r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456C7D-DF31-3844-A415-748D0555A2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" b="23558"/>
          <a:stretch/>
        </p:blipFill>
        <p:spPr>
          <a:xfrm>
            <a:off x="1658205" y="1397479"/>
            <a:ext cx="9069267" cy="3870821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65335CD-99CA-B14D-8AE9-7E3C2410EE71}"/>
              </a:ext>
            </a:extLst>
          </p:cNvPr>
          <p:cNvSpPr txBox="1"/>
          <p:nvPr/>
        </p:nvSpPr>
        <p:spPr>
          <a:xfrm>
            <a:off x="300116" y="1798476"/>
            <a:ext cx="1178744" cy="13849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NAWR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hysgolion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3A68AB9-BA81-7647-8FA7-8079C6EFAC7A}"/>
              </a:ext>
            </a:extLst>
          </p:cNvPr>
          <p:cNvCxnSpPr/>
          <p:nvPr/>
        </p:nvCxnSpPr>
        <p:spPr>
          <a:xfrm>
            <a:off x="1299514" y="2226167"/>
            <a:ext cx="1029618" cy="1017917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0EEC4D96-C32A-2048-9F44-6A2F5D13BB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528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F26A42-E6AF-C04E-9731-E6B06EA834D4}"/>
              </a:ext>
            </a:extLst>
          </p:cNvPr>
          <p:cNvSpPr txBox="1"/>
          <p:nvPr/>
        </p:nvSpPr>
        <p:spPr>
          <a:xfrm>
            <a:off x="2413000" y="2256813"/>
            <a:ext cx="7366000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wyddoch</a:t>
            </a: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US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Gwricwlwm</a:t>
            </a: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BADFE-80FF-9F44-A8C6-ACB2E7CCC61D}"/>
              </a:ext>
            </a:extLst>
          </p:cNvPr>
          <p:cNvSpPr txBox="1"/>
          <p:nvPr/>
        </p:nvSpPr>
        <p:spPr>
          <a:xfrm>
            <a:off x="2412999" y="5134927"/>
            <a:ext cx="6715443" cy="46166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Rhannwch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eich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syniadau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yn</a:t>
            </a:r>
            <a:r>
              <a:rPr lang="en-US" sz="2400" b="1" dirty="0">
                <a:solidFill>
                  <a:schemeClr val="bg1"/>
                </a:solidFill>
              </a:rPr>
              <a:t> y </a:t>
            </a:r>
            <a:r>
              <a:rPr lang="en-US" sz="2400" b="1" dirty="0" err="1">
                <a:solidFill>
                  <a:schemeClr val="bg1"/>
                </a:solidFill>
              </a:rPr>
              <a:t>sgwrs</a:t>
            </a:r>
            <a:r>
              <a:rPr lang="en-US" sz="2400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DCF9C6-8CB4-F744-9F1C-3BDA3FA064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8" name="12-Point Star 7">
            <a:extLst>
              <a:ext uri="{FF2B5EF4-FFF2-40B4-BE49-F238E27FC236}">
                <a16:creationId xmlns:a16="http://schemas.microsoft.com/office/drawing/2014/main" id="{3AC2E804-4B79-C849-AA23-D0A318F2290F}"/>
              </a:ext>
            </a:extLst>
          </p:cNvPr>
          <p:cNvSpPr/>
          <p:nvPr/>
        </p:nvSpPr>
        <p:spPr>
          <a:xfrm>
            <a:off x="1547446" y="246185"/>
            <a:ext cx="8827477" cy="1549224"/>
          </a:xfrm>
          <a:prstGeom prst="star12">
            <a:avLst/>
          </a:prstGeom>
          <a:solidFill>
            <a:srgbClr val="00206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Munud</a:t>
            </a:r>
            <a:r>
              <a:rPr lang="en-US" sz="4000" b="1" dirty="0"/>
              <a:t> </a:t>
            </a:r>
            <a:r>
              <a:rPr lang="en-US" sz="4000" b="1" dirty="0" err="1"/>
              <a:t>i</a:t>
            </a:r>
            <a:r>
              <a:rPr lang="en-US" sz="4000" b="1" dirty="0"/>
              <a:t> </a:t>
            </a:r>
            <a:r>
              <a:rPr lang="en-US" sz="4000" b="1" dirty="0" err="1"/>
              <a:t>feddwl</a:t>
            </a:r>
            <a:r>
              <a:rPr lang="en-US" sz="4000" b="1" dirty="0"/>
              <a:t> 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C5EBE4-B7DE-A04B-A170-28C48E6481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00447" y="246185"/>
            <a:ext cx="1244600" cy="161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054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3826E-937D-4741-846A-46F282E4B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360" y="293298"/>
            <a:ext cx="11728104" cy="5555411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CWRICWLWM I GYMRU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gyhoeddi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28ain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2020.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CWRICWLWM I GYMRU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Medi 2022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gyfrifol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penderfynu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ddylen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dylen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pham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ddylen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AutoNum type="arabicPeriod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neb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union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AutoNum type="arabicPeriod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bethau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RHAID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AutoNum type="arabicPeriod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gyflawni’r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nod,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PEDWAR DIBEN.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BB3AA8-489B-6547-870F-867BCB06B7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0919" y="1966822"/>
            <a:ext cx="1652410" cy="238089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C87ED9C-4C7D-E849-A555-D39C407DBA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295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537308-2FA8-104E-8018-A43919AC9B33}"/>
              </a:ext>
            </a:extLst>
          </p:cNvPr>
          <p:cNvSpPr txBox="1"/>
          <p:nvPr/>
        </p:nvSpPr>
        <p:spPr>
          <a:xfrm>
            <a:off x="122080" y="1194422"/>
            <a:ext cx="11851383" cy="489364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fontAlgn="base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cenhadaeth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genedlaethol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Does dim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pherson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caffael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cyflawn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at y 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hangen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arnyn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ddinasyddion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gweithredol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datgan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glir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chytbwys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Gweledigaeth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pedwar diben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dyma’r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dyhead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pherson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wireddu’r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disgwyliadau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chenedlaethol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herio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anwybodaeth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ffug-wybodaeth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dinasyddion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effro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beirniadol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5)</a:t>
            </a:r>
          </a:p>
          <a:p>
            <a:pPr fontAlgn="base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Canllawniau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hwb.gov.wales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api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999A1C7-524C-3447-94F7-26F3168AE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940" y="216519"/>
            <a:ext cx="5915291" cy="736484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4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896C22-4ECC-1943-8B33-05A224B523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1446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CEE0B6-9850-A54C-BD69-E9A33D0CD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6603" y="222287"/>
            <a:ext cx="7816970" cy="585935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71AE15-D3AA-7847-B744-7CE734E6B91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4158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537308-2FA8-104E-8018-A43919AC9B33}"/>
              </a:ext>
            </a:extLst>
          </p:cNvPr>
          <p:cNvSpPr txBox="1"/>
          <p:nvPr/>
        </p:nvSpPr>
        <p:spPr>
          <a:xfrm>
            <a:off x="122081" y="1608490"/>
            <a:ext cx="9591262" cy="39087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fontAlgn="base"/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brofi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drywydd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na’r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ac,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, pam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5)</a:t>
            </a:r>
          </a:p>
          <a:p>
            <a:pPr fontAlgn="base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Canllawniau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hwb.gov.wales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api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b="1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999A1C7-524C-3447-94F7-26F3168AE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940" y="216519"/>
            <a:ext cx="5915291" cy="736484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4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D73078-1FD1-624E-AFFE-4A1CCEAD1F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7752" y="2198765"/>
            <a:ext cx="1835929" cy="264531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765A82-DA96-DE43-AD3C-CAD2C29A40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1928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4AE9C-53C0-484A-B49B-CA77E2167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467" y="182742"/>
            <a:ext cx="8097079" cy="943692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6 </a:t>
            </a:r>
            <a:r>
              <a:rPr lang="en-GB" sz="4400" b="1" dirty="0" err="1">
                <a:solidFill>
                  <a:schemeClr val="tx1"/>
                </a:solidFill>
              </a:rPr>
              <a:t>Maes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Dysgu</a:t>
            </a:r>
            <a:r>
              <a:rPr lang="en-GB" sz="4400" b="1" dirty="0">
                <a:solidFill>
                  <a:schemeClr val="tx1"/>
                </a:solidFill>
              </a:rPr>
              <a:t> a </a:t>
            </a:r>
            <a:r>
              <a:rPr lang="en-GB" sz="4400" b="1" dirty="0" err="1">
                <a:solidFill>
                  <a:schemeClr val="tx1"/>
                </a:solidFill>
              </a:rPr>
              <a:t>Phrofiad</a:t>
            </a:r>
            <a:endParaRPr lang="en-GB" sz="4400" b="1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6913-AB0D-B34B-83FF-E84B6758B6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179" b="4027"/>
          <a:stretch/>
        </p:blipFill>
        <p:spPr>
          <a:xfrm>
            <a:off x="1593215" y="1256219"/>
            <a:ext cx="8620461" cy="4894955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61A59FC-CBEB-5240-B016-C6575C74320C}"/>
              </a:ext>
            </a:extLst>
          </p:cNvPr>
          <p:cNvCxnSpPr/>
          <p:nvPr/>
        </p:nvCxnSpPr>
        <p:spPr>
          <a:xfrm>
            <a:off x="345057" y="4589253"/>
            <a:ext cx="1518249" cy="27604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34CE0D47-F4C0-A64D-B190-8C818A3F2F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2874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149149" y="2046219"/>
            <a:ext cx="4481043" cy="2128966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 </a:t>
            </a:r>
          </a:p>
          <a:p>
            <a:pPr algn="ctr"/>
            <a:endParaRPr lang="cy-GB" sz="3600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Beth ydy </a:t>
            </a:r>
          </a:p>
          <a:p>
            <a:pPr algn="ctr"/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iaith? </a:t>
            </a: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</a:endParaRP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  <a:latin typeface="Berlin Sans FB"/>
            </a:endParaRPr>
          </a:p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99C3E1-59E1-3848-9FC1-8BB250D65C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11" name="12-Point Star 10">
            <a:extLst>
              <a:ext uri="{FF2B5EF4-FFF2-40B4-BE49-F238E27FC236}">
                <a16:creationId xmlns:a16="http://schemas.microsoft.com/office/drawing/2014/main" id="{84AF49B7-4B5E-1245-A38D-EF691153D459}"/>
              </a:ext>
            </a:extLst>
          </p:cNvPr>
          <p:cNvSpPr/>
          <p:nvPr/>
        </p:nvSpPr>
        <p:spPr>
          <a:xfrm>
            <a:off x="0" y="81442"/>
            <a:ext cx="4964723" cy="1800034"/>
          </a:xfrm>
          <a:prstGeom prst="star12">
            <a:avLst/>
          </a:prstGeom>
          <a:solidFill>
            <a:srgbClr val="00206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Munud</a:t>
            </a:r>
            <a:r>
              <a:rPr lang="en-US" sz="4000" b="1" dirty="0"/>
              <a:t> </a:t>
            </a:r>
            <a:r>
              <a:rPr lang="en-US" sz="4000" b="1" dirty="0" err="1"/>
              <a:t>i</a:t>
            </a:r>
            <a:r>
              <a:rPr lang="en-US" sz="4000" b="1" dirty="0"/>
              <a:t> </a:t>
            </a:r>
            <a:r>
              <a:rPr lang="en-US" sz="4000" b="1" dirty="0" err="1"/>
              <a:t>feddwl</a:t>
            </a:r>
            <a:r>
              <a:rPr lang="en-US" sz="40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97447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111369" y="1881476"/>
            <a:ext cx="4853354" cy="2397226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 </a:t>
            </a:r>
          </a:p>
          <a:p>
            <a:pPr algn="ctr"/>
            <a:endParaRPr lang="cy-GB" sz="3600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Beth ydy llythrennedd? </a:t>
            </a: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</a:endParaRP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  <a:latin typeface="Berlin Sans FB"/>
            </a:endParaRPr>
          </a:p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BB4DF7-0BBC-9D45-944C-F2BE178D05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11" name="12-Point Star 10">
            <a:extLst>
              <a:ext uri="{FF2B5EF4-FFF2-40B4-BE49-F238E27FC236}">
                <a16:creationId xmlns:a16="http://schemas.microsoft.com/office/drawing/2014/main" id="{0707E1DB-99FD-D047-A52A-6A553B2AEE21}"/>
              </a:ext>
            </a:extLst>
          </p:cNvPr>
          <p:cNvSpPr/>
          <p:nvPr/>
        </p:nvSpPr>
        <p:spPr>
          <a:xfrm>
            <a:off x="0" y="81442"/>
            <a:ext cx="4964723" cy="1800034"/>
          </a:xfrm>
          <a:prstGeom prst="star12">
            <a:avLst/>
          </a:prstGeom>
          <a:solidFill>
            <a:srgbClr val="00206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Munud</a:t>
            </a:r>
            <a:r>
              <a:rPr lang="en-US" sz="4000" b="1" dirty="0"/>
              <a:t> </a:t>
            </a:r>
            <a:r>
              <a:rPr lang="en-US" sz="4000" b="1" dirty="0" err="1"/>
              <a:t>i</a:t>
            </a:r>
            <a:r>
              <a:rPr lang="en-US" sz="4000" b="1" dirty="0"/>
              <a:t> </a:t>
            </a:r>
            <a:r>
              <a:rPr lang="en-US" sz="4000" b="1" dirty="0" err="1"/>
              <a:t>feddwl</a:t>
            </a:r>
            <a:r>
              <a:rPr lang="en-US" sz="40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32486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140678" y="1582615"/>
            <a:ext cx="4853354" cy="3731257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 </a:t>
            </a:r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Beth ydy cyfathrebu? </a:t>
            </a:r>
            <a:endParaRPr lang="cy-GB" sz="3600" dirty="0">
              <a:solidFill>
                <a:schemeClr val="accent1">
                  <a:lumMod val="10000"/>
                </a:schemeClr>
              </a:solidFill>
              <a:latin typeface="Berlin Sans FB"/>
            </a:endParaRPr>
          </a:p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EB2931-68A0-4649-86F4-EAF377A1C4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9" name="12-Point Star 8">
            <a:extLst>
              <a:ext uri="{FF2B5EF4-FFF2-40B4-BE49-F238E27FC236}">
                <a16:creationId xmlns:a16="http://schemas.microsoft.com/office/drawing/2014/main" id="{FBD2E928-B89A-764F-8B16-1C502121F14D}"/>
              </a:ext>
            </a:extLst>
          </p:cNvPr>
          <p:cNvSpPr/>
          <p:nvPr/>
        </p:nvSpPr>
        <p:spPr>
          <a:xfrm>
            <a:off x="0" y="81442"/>
            <a:ext cx="4964723" cy="1800034"/>
          </a:xfrm>
          <a:prstGeom prst="star12">
            <a:avLst/>
          </a:prstGeom>
          <a:solidFill>
            <a:srgbClr val="00206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Munud</a:t>
            </a:r>
            <a:r>
              <a:rPr lang="en-US" sz="4000" b="1" dirty="0"/>
              <a:t> </a:t>
            </a:r>
            <a:r>
              <a:rPr lang="en-US" sz="4000" b="1" dirty="0" err="1"/>
              <a:t>i</a:t>
            </a:r>
            <a:r>
              <a:rPr lang="en-US" sz="4000" b="1" dirty="0"/>
              <a:t> </a:t>
            </a:r>
            <a:r>
              <a:rPr lang="en-US" sz="4000" b="1" dirty="0" err="1"/>
              <a:t>feddwl</a:t>
            </a:r>
            <a:r>
              <a:rPr lang="en-US" sz="40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19422962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B87FB6-0317-BA46-8116-89C86DD3AD97}"/>
              </a:ext>
            </a:extLst>
          </p:cNvPr>
          <p:cNvSpPr txBox="1"/>
          <p:nvPr/>
        </p:nvSpPr>
        <p:spPr>
          <a:xfrm>
            <a:off x="318655" y="2116906"/>
            <a:ext cx="11497452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nod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draws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gwricwlwm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(tud.131)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Canllawniau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hwb.gov.wales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api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A4CB0B-1CA2-FA4E-8F17-2CCE6E7AECF5}"/>
              </a:ext>
            </a:extLst>
          </p:cNvPr>
          <p:cNvSpPr txBox="1">
            <a:spLocks/>
          </p:cNvSpPr>
          <p:nvPr/>
        </p:nvSpPr>
        <p:spPr>
          <a:xfrm>
            <a:off x="318655" y="307614"/>
            <a:ext cx="6996545" cy="1314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F8DC74-CEC7-DF4E-B4C6-C7006758C3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3" t="52178" r="65245" b="4027"/>
          <a:stretch/>
        </p:blipFill>
        <p:spPr>
          <a:xfrm>
            <a:off x="9790068" y="128873"/>
            <a:ext cx="2026039" cy="180344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6738B87-9205-2344-916C-A4E7301449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5449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B87FB6-0317-BA46-8116-89C86DD3AD97}"/>
              </a:ext>
            </a:extLst>
          </p:cNvPr>
          <p:cNvSpPr txBox="1"/>
          <p:nvPr/>
        </p:nvSpPr>
        <p:spPr>
          <a:xfrm>
            <a:off x="318655" y="2382531"/>
            <a:ext cx="11465028" cy="304698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cyfeirio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at “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”?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datganiad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”?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”?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Disgrifiadau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”?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Disgrifiadu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Dysgu’n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amrywio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A4CB0B-1CA2-FA4E-8F17-2CCE6E7AECF5}"/>
              </a:ext>
            </a:extLst>
          </p:cNvPr>
          <p:cNvSpPr txBox="1">
            <a:spLocks/>
          </p:cNvSpPr>
          <p:nvPr/>
        </p:nvSpPr>
        <p:spPr>
          <a:xfrm>
            <a:off x="318655" y="307614"/>
            <a:ext cx="9358745" cy="13141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6"/>
            </a:solidFill>
          </a:ln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3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3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300" b="1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3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300" b="1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300" b="1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F8DC74-CEC7-DF4E-B4C6-C7006758C3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33" t="52178" r="65245" b="4027"/>
          <a:stretch/>
        </p:blipFill>
        <p:spPr>
          <a:xfrm>
            <a:off x="10054613" y="307615"/>
            <a:ext cx="1476353" cy="131415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61BD43-7B8D-C648-9D48-4DA3389B0FC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0295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1F8DC74-CEC7-DF4E-B4C6-C7006758C3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33" t="52178" r="65245" b="4027"/>
          <a:stretch/>
        </p:blipFill>
        <p:spPr>
          <a:xfrm>
            <a:off x="10460581" y="121505"/>
            <a:ext cx="1206570" cy="1074009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8C803C4-C3AC-8E42-A458-E009E1F7B3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12696"/>
              </p:ext>
            </p:extLst>
          </p:nvPr>
        </p:nvGraphicFramePr>
        <p:xfrm>
          <a:off x="221674" y="1200081"/>
          <a:ext cx="11776362" cy="53084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599">
                  <a:extLst>
                    <a:ext uri="{9D8B030D-6E8A-4147-A177-3AD203B41FA5}">
                      <a16:colId xmlns:a16="http://schemas.microsoft.com/office/drawing/2014/main" val="431396739"/>
                    </a:ext>
                  </a:extLst>
                </a:gridCol>
                <a:gridCol w="8118763">
                  <a:extLst>
                    <a:ext uri="{9D8B030D-6E8A-4147-A177-3AD203B41FA5}">
                      <a16:colId xmlns:a16="http://schemas.microsoft.com/office/drawing/2014/main" val="2196845351"/>
                    </a:ext>
                  </a:extLst>
                </a:gridCol>
              </a:tblGrid>
              <a:tr h="971898"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Pam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fod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Maes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Phrofiad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cyfeirio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at “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ieithoedd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”?</a:t>
                      </a: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500079"/>
                  </a:ext>
                </a:extLst>
              </a:tr>
              <a:tr h="971898"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Beth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yw’r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“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Datganiadau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bwysig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”?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Sawl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un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sydd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0781139"/>
                  </a:ext>
                </a:extLst>
              </a:tr>
              <a:tr h="587847"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Sut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defnyddio’r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“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Disgrifiadau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”?</a:t>
                      </a: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3224210"/>
                  </a:ext>
                </a:extLst>
              </a:tr>
              <a:tr h="1388425"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Sut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mae’r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Disgrifiadau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Dysgu’n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amrywio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gydag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addysgu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ieithoedd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gwahanol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1970806"/>
                  </a:ext>
                </a:extLst>
              </a:tr>
              <a:tr h="1388425"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Beth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yw’r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egwyddorion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cynnydd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 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Sawl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un </a:t>
                      </a:r>
                      <a:r>
                        <a:rPr lang="en-US" sz="12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sydd</a:t>
                      </a:r>
                      <a:r>
                        <a:rPr lang="en-US" sz="12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935766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063C50C2-270E-FC44-9371-E5E2046E6C29}"/>
              </a:ext>
            </a:extLst>
          </p:cNvPr>
          <p:cNvSpPr txBox="1"/>
          <p:nvPr/>
        </p:nvSpPr>
        <p:spPr>
          <a:xfrm>
            <a:off x="221674" y="121505"/>
            <a:ext cx="9646945" cy="83099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tudalennau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131 – 169).  </a:t>
            </a: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dudalennau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131 – 136):</a:t>
            </a:r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201D7452-F765-DF47-99E4-15CBB47EF1AC}"/>
              </a:ext>
            </a:extLst>
          </p:cNvPr>
          <p:cNvSpPr/>
          <p:nvPr/>
        </p:nvSpPr>
        <p:spPr>
          <a:xfrm>
            <a:off x="6149326" y="1949570"/>
            <a:ext cx="5848710" cy="308825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rgbClr val="002060"/>
                </a:solidFill>
              </a:rPr>
              <a:t>Mae cyflwyniad PowerPoint yn y Files ar Teams – gallwch weithio gyda’ch gilydd yno.</a:t>
            </a:r>
          </a:p>
        </p:txBody>
      </p:sp>
    </p:spTree>
    <p:extLst>
      <p:ext uri="{BB962C8B-B14F-4D97-AF65-F5344CB8AC3E}">
        <p14:creationId xmlns:p14="http://schemas.microsoft.com/office/powerpoint/2010/main" val="36294823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60BA29D-8B54-4446-9B95-0C3D8CF626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4" t="13387" r="10699" b="9917"/>
          <a:stretch/>
        </p:blipFill>
        <p:spPr>
          <a:xfrm>
            <a:off x="4037283" y="1125757"/>
            <a:ext cx="4572000" cy="259976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4194AD7-39A7-4A49-B04D-D53FB2306C76}"/>
              </a:ext>
            </a:extLst>
          </p:cNvPr>
          <p:cNvSpPr txBox="1"/>
          <p:nvPr/>
        </p:nvSpPr>
        <p:spPr>
          <a:xfrm>
            <a:off x="457200" y="254000"/>
            <a:ext cx="3149600" cy="523220"/>
          </a:xfrm>
          <a:prstGeom prst="rect">
            <a:avLst/>
          </a:prstGeom>
          <a:noFill/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 err="1"/>
              <a:t>Disgrifiad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437720-DF34-F841-8F05-4833E07EA866}"/>
              </a:ext>
            </a:extLst>
          </p:cNvPr>
          <p:cNvSpPr txBox="1"/>
          <p:nvPr/>
        </p:nvSpPr>
        <p:spPr>
          <a:xfrm>
            <a:off x="228600" y="3581400"/>
            <a:ext cx="3149600" cy="1815882"/>
          </a:xfrm>
          <a:prstGeom prst="rect">
            <a:avLst/>
          </a:prstGeom>
          <a:noFill/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 err="1"/>
              <a:t>Yr</a:t>
            </a:r>
            <a:r>
              <a:rPr lang="en-US" sz="2800" dirty="0"/>
              <a:t> un </a:t>
            </a:r>
            <a:r>
              <a:rPr lang="en-US" sz="2800" dirty="0" err="1"/>
              <a:t>sgiliau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gyfer</a:t>
            </a:r>
            <a:r>
              <a:rPr lang="en-US" sz="2800" dirty="0"/>
              <a:t> y </a:t>
            </a:r>
            <a:r>
              <a:rPr lang="en-US" sz="2800" dirty="0" err="1"/>
              <a:t>ddwy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– </a:t>
            </a:r>
            <a:r>
              <a:rPr lang="en-US" sz="2800" dirty="0" err="1"/>
              <a:t>Cymraeg</a:t>
            </a:r>
            <a:r>
              <a:rPr lang="en-US" sz="2800" dirty="0"/>
              <a:t> a </a:t>
            </a:r>
            <a:r>
              <a:rPr lang="en-US" sz="2800" dirty="0" err="1"/>
              <a:t>Saesneg</a:t>
            </a:r>
            <a:endParaRPr lang="en-US" sz="28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BC81EE8-2A50-8D48-B0E7-DEE8C78F685B}"/>
              </a:ext>
            </a:extLst>
          </p:cNvPr>
          <p:cNvCxnSpPr>
            <a:cxnSpLocks/>
          </p:cNvCxnSpPr>
          <p:nvPr/>
        </p:nvCxnSpPr>
        <p:spPr>
          <a:xfrm flipH="1" flipV="1">
            <a:off x="4953000" y="2992401"/>
            <a:ext cx="621101" cy="181238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55C55F0-E050-504E-B951-A4C3A4167213}"/>
              </a:ext>
            </a:extLst>
          </p:cNvPr>
          <p:cNvCxnSpPr>
            <a:cxnSpLocks/>
          </p:cNvCxnSpPr>
          <p:nvPr/>
        </p:nvCxnSpPr>
        <p:spPr>
          <a:xfrm>
            <a:off x="3365500" y="815832"/>
            <a:ext cx="839279" cy="33224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F817FF5-9E90-E04C-8DA4-63A3D1C5CF87}"/>
              </a:ext>
            </a:extLst>
          </p:cNvPr>
          <p:cNvCxnSpPr>
            <a:cxnSpLocks/>
          </p:cNvCxnSpPr>
          <p:nvPr/>
        </p:nvCxnSpPr>
        <p:spPr>
          <a:xfrm flipV="1">
            <a:off x="2832100" y="2641007"/>
            <a:ext cx="1231900" cy="94039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E21D9F6-C7BB-BF4B-B38E-DA451C85475B}"/>
              </a:ext>
            </a:extLst>
          </p:cNvPr>
          <p:cNvCxnSpPr>
            <a:cxnSpLocks/>
          </p:cNvCxnSpPr>
          <p:nvPr/>
        </p:nvCxnSpPr>
        <p:spPr>
          <a:xfrm flipV="1">
            <a:off x="6223000" y="2992401"/>
            <a:ext cx="0" cy="158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FE5D132-5187-0B42-BEE8-6493B829C320}"/>
              </a:ext>
            </a:extLst>
          </p:cNvPr>
          <p:cNvCxnSpPr>
            <a:cxnSpLocks/>
          </p:cNvCxnSpPr>
          <p:nvPr/>
        </p:nvCxnSpPr>
        <p:spPr>
          <a:xfrm flipV="1">
            <a:off x="6954508" y="2992399"/>
            <a:ext cx="502729" cy="1812389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9C04DEA-BE96-E54E-99C5-71658E6A3863}"/>
              </a:ext>
            </a:extLst>
          </p:cNvPr>
          <p:cNvCxnSpPr>
            <a:cxnSpLocks/>
          </p:cNvCxnSpPr>
          <p:nvPr/>
        </p:nvCxnSpPr>
        <p:spPr>
          <a:xfrm flipV="1">
            <a:off x="7933726" y="4018761"/>
            <a:ext cx="1591274" cy="8030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0D3F182D-7454-D643-8511-83C4F2BB6B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637968"/>
              </p:ext>
            </p:extLst>
          </p:nvPr>
        </p:nvGraphicFramePr>
        <p:xfrm>
          <a:off x="9613900" y="254000"/>
          <a:ext cx="2386164" cy="178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8027">
                  <a:extLst>
                    <a:ext uri="{9D8B030D-6E8A-4147-A177-3AD203B41FA5}">
                      <a16:colId xmlns:a16="http://schemas.microsoft.com/office/drawing/2014/main" val="2183230751"/>
                    </a:ext>
                  </a:extLst>
                </a:gridCol>
                <a:gridCol w="828137">
                  <a:extLst>
                    <a:ext uri="{9D8B030D-6E8A-4147-A177-3AD203B41FA5}">
                      <a16:colId xmlns:a16="http://schemas.microsoft.com/office/drawing/2014/main" val="20518787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5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4167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8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1185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11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767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14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205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16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44512"/>
                  </a:ext>
                </a:extLst>
              </a:tr>
            </a:tbl>
          </a:graphicData>
        </a:graphic>
      </p:graphicFrame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1573FEB-0570-A841-BA8E-827663D6FF16}"/>
              </a:ext>
            </a:extLst>
          </p:cNvPr>
          <p:cNvCxnSpPr>
            <a:cxnSpLocks/>
          </p:cNvCxnSpPr>
          <p:nvPr/>
        </p:nvCxnSpPr>
        <p:spPr>
          <a:xfrm flipV="1">
            <a:off x="7906590" y="653678"/>
            <a:ext cx="1444444" cy="70884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79FA9901-2760-7C42-9749-8E331DBD63FD}"/>
              </a:ext>
            </a:extLst>
          </p:cNvPr>
          <p:cNvSpPr txBox="1"/>
          <p:nvPr/>
        </p:nvSpPr>
        <p:spPr>
          <a:xfrm>
            <a:off x="9814466" y="3095431"/>
            <a:ext cx="2008039" cy="92333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…</a:t>
            </a:r>
            <a:r>
              <a:rPr lang="en-US" dirty="0" err="1"/>
              <a:t>ymlaen</a:t>
            </a:r>
            <a:r>
              <a:rPr lang="en-US" dirty="0"/>
              <a:t> at </a:t>
            </a:r>
            <a:r>
              <a:rPr lang="en-US" dirty="0" err="1"/>
              <a:t>Gamau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4 a 5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56056CA-221E-4242-A210-2866E8B21F4A}"/>
              </a:ext>
            </a:extLst>
          </p:cNvPr>
          <p:cNvSpPr txBox="1"/>
          <p:nvPr/>
        </p:nvSpPr>
        <p:spPr>
          <a:xfrm>
            <a:off x="4756990" y="4489341"/>
            <a:ext cx="3149600" cy="52322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 err="1"/>
              <a:t>Continwwn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endParaRPr lang="en-US" sz="28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F6B17FB-DAF0-DA49-AED4-56AE894EF3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970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D4BBC4-11B5-2840-BB54-D5564B0CCC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21F4C34-7307-5C4A-8FBA-44145A93E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015"/>
            <a:ext cx="12191999" cy="606582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93EF1DE-D7DC-7742-88AD-44283D4FECB0}"/>
              </a:ext>
            </a:extLst>
          </p:cNvPr>
          <p:cNvSpPr txBox="1">
            <a:spLocks/>
          </p:cNvSpPr>
          <p:nvPr/>
        </p:nvSpPr>
        <p:spPr>
          <a:xfrm>
            <a:off x="2713874" y="2811600"/>
            <a:ext cx="6764249" cy="106902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6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 …. !</a:t>
            </a:r>
          </a:p>
        </p:txBody>
      </p:sp>
    </p:spTree>
    <p:extLst>
      <p:ext uri="{BB962C8B-B14F-4D97-AF65-F5344CB8AC3E}">
        <p14:creationId xmlns:p14="http://schemas.microsoft.com/office/powerpoint/2010/main" val="101476351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{6B10B7F5-35D2-2643-8A5B-FE1EED0EED1D}tf10001060</Template>
  <TotalTime>1713</TotalTime>
  <Words>1626</Words>
  <Application>Microsoft Macintosh PowerPoint</Application>
  <PresentationFormat>Widescreen</PresentationFormat>
  <Paragraphs>146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Berlin Sans FB</vt:lpstr>
      <vt:lpstr>Calibri</vt:lpstr>
      <vt:lpstr>Chalkboard SE</vt:lpstr>
      <vt:lpstr>Noteworthy Light</vt:lpstr>
      <vt:lpstr>Trebuchet MS</vt:lpstr>
      <vt:lpstr>Wingdings 3</vt:lpstr>
      <vt:lpstr>Facet</vt:lpstr>
      <vt:lpstr>PowerPoint Presentation</vt:lpstr>
      <vt:lpstr>Heddiw, byddwn ni’n:</vt:lpstr>
      <vt:lpstr>PowerPoint Presentation</vt:lpstr>
      <vt:lpstr>Beth yw sefyllfa’r Gymraeg heddiw?</vt:lpstr>
      <vt:lpstr>PowerPoint Presentation</vt:lpstr>
      <vt:lpstr>PowerPoint Presentation</vt:lpstr>
      <vt:lpstr>Dyma’r cyd-destun ……</vt:lpstr>
      <vt:lpstr>Beth amdanom ni?</vt:lpstr>
      <vt:lpstr>PowerPoint Presentation</vt:lpstr>
      <vt:lpstr>Beth sy’n digwydd yn yr ysgolion?</vt:lpstr>
      <vt:lpstr>PowerPoint Presentation</vt:lpstr>
      <vt:lpstr>Beth am ‘Cwricwlwm i Gymru’? </vt:lpstr>
      <vt:lpstr>Beth sy’n digwydd a phryd?</vt:lpstr>
      <vt:lpstr>PowerPoint Presentation</vt:lpstr>
      <vt:lpstr>PowerPoint Presentation</vt:lpstr>
      <vt:lpstr>Cwricwlwm i Gymru</vt:lpstr>
      <vt:lpstr>PowerPoint Presentation</vt:lpstr>
      <vt:lpstr>Cwricwlwm i Gymru</vt:lpstr>
      <vt:lpstr>6 Maes Dysgu a Phrofiad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Gymraeg yn y  Cyfnod Sylfaen (Ieithoedd, Llythrennedd a Chyfathrebu)</dc:title>
  <dc:creator>Nia Evans</dc:creator>
  <cp:lastModifiedBy>Nia Evans</cp:lastModifiedBy>
  <cp:revision>521</cp:revision>
  <cp:lastPrinted>2021-09-26T08:57:19Z</cp:lastPrinted>
  <dcterms:created xsi:type="dcterms:W3CDTF">2020-01-28T11:47:30Z</dcterms:created>
  <dcterms:modified xsi:type="dcterms:W3CDTF">2022-09-27T09:52:56Z</dcterms:modified>
</cp:coreProperties>
</file>