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6" r:id="rId2"/>
    <p:sldId id="265" r:id="rId3"/>
    <p:sldId id="264" r:id="rId4"/>
    <p:sldId id="271" r:id="rId5"/>
    <p:sldId id="269" r:id="rId6"/>
    <p:sldId id="272" r:id="rId7"/>
    <p:sldId id="266" r:id="rId8"/>
    <p:sldId id="258" r:id="rId9"/>
    <p:sldId id="259" r:id="rId10"/>
    <p:sldId id="260" r:id="rId11"/>
    <p:sldId id="261" r:id="rId12"/>
    <p:sldId id="270" r:id="rId13"/>
    <p:sldId id="257" r:id="rId14"/>
    <p:sldId id="262" r:id="rId15"/>
    <p:sldId id="268" r:id="rId16"/>
    <p:sldId id="263" r:id="rId17"/>
    <p:sldId id="267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 horzBarState="maximized">
    <p:restoredLeft sz="14955" autoAdjust="0"/>
    <p:restoredTop sz="94660"/>
  </p:normalViewPr>
  <p:slideViewPr>
    <p:cSldViewPr>
      <p:cViewPr varScale="1">
        <p:scale>
          <a:sx n="115" d="100"/>
          <a:sy n="115" d="100"/>
        </p:scale>
        <p:origin x="2456" y="20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2D32E0-B304-4BC2-8D8C-AF7EDC114EB7}" type="datetimeFigureOut">
              <a:rPr lang="en-US" smtClean="0"/>
              <a:pPr/>
              <a:t>12/10/19</a:t>
            </a:fld>
            <a:endParaRPr lang="en-GB" dirty="0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a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E09B0938-2D06-4A7B-BB28-DD8D1964B6F3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2D32E0-B304-4BC2-8D8C-AF7EDC114EB7}" type="datetimeFigureOut">
              <a:rPr lang="en-US" smtClean="0"/>
              <a:pPr/>
              <a:t>12/10/19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E09B0938-2D06-4A7B-BB28-DD8D1964B6F3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Rectangle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2D32E0-B304-4BC2-8D8C-AF7EDC114EB7}" type="datetimeFigureOut">
              <a:rPr lang="en-US" smtClean="0"/>
              <a:pPr/>
              <a:t>12/10/19</a:t>
            </a:fld>
            <a:endParaRPr lang="en-GB" dirty="0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E09B0938-2D06-4A7B-BB28-DD8D1964B6F3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DF2D32E0-B304-4BC2-8D8C-AF7EDC114EB7}" type="datetimeFigureOut">
              <a:rPr lang="en-US" smtClean="0"/>
              <a:pPr/>
              <a:t>12/10/19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9B0938-2D06-4A7B-BB28-DD8D1964B6F3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Content Placeholder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2" name="Content Placeholder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2D32E0-B304-4BC2-8D8C-AF7EDC114EB7}" type="datetimeFigureOut">
              <a:rPr lang="en-US" smtClean="0"/>
              <a:pPr/>
              <a:t>12/10/19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Content Placeholder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6" name="Content Placeholder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5" name="Ova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a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E09B0938-2D06-4A7B-BB28-DD8D1964B6F3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23" name="Title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2D32E0-B304-4BC2-8D8C-AF7EDC114EB7}" type="datetimeFigureOut">
              <a:rPr lang="en-US" smtClean="0"/>
              <a:pPr/>
              <a:t>12/10/19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E09B0938-2D06-4A7B-BB28-DD8D1964B6F3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2D32E0-B304-4BC2-8D8C-AF7EDC114EB7}" type="datetimeFigureOut">
              <a:rPr lang="en-US" smtClean="0"/>
              <a:pPr/>
              <a:t>12/10/19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E09B0938-2D06-4A7B-BB28-DD8D1964B6F3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Rectangle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Content Placeholder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E09B0938-2D06-4A7B-BB28-DD8D1964B6F3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2D32E0-B304-4BC2-8D8C-AF7EDC114EB7}" type="datetimeFigureOut">
              <a:rPr lang="en-US" smtClean="0"/>
              <a:pPr/>
              <a:t>12/10/19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en-GB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traight Connector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a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E09B0938-2D06-4A7B-BB28-DD8D1964B6F3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DF2D32E0-B304-4BC2-8D8C-AF7EDC114EB7}" type="datetimeFigureOut">
              <a:rPr lang="en-US" smtClean="0"/>
              <a:pPr/>
              <a:t>12/10/19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2D32E0-B304-4BC2-8D8C-AF7EDC114EB7}" type="datetimeFigureOut">
              <a:rPr lang="en-US" smtClean="0"/>
              <a:pPr/>
              <a:t>12/10/19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9B0938-2D06-4A7B-BB28-DD8D1964B6F3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E09B0938-2D06-4A7B-BB28-DD8D1964B6F3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2D32E0-B304-4BC2-8D8C-AF7EDC114EB7}" type="datetimeFigureOut">
              <a:rPr lang="en-US" smtClean="0"/>
              <a:pPr/>
              <a:t>12/10/19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DF2D32E0-B304-4BC2-8D8C-AF7EDC114EB7}" type="datetimeFigureOut">
              <a:rPr lang="en-US" smtClean="0"/>
              <a:pPr/>
              <a:t>12/10/19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E09B0938-2D06-4A7B-BB28-DD8D1964B6F3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jp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0RCFgDQUgko&amp;authuser=0" TargetMode="Externa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newsroom.hilton.com/brand-communications/news/qa-100-years-on-a-look-back-at-the-mystery-magic-and-marketing-genius-of-hilton-founder-conrad-hilton" TargetMode="Externa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7" Type="http://schemas.openxmlformats.org/officeDocument/2006/relationships/image" Target="../media/image24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3.jpeg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9512" y="2564904"/>
            <a:ext cx="6400800" cy="3600400"/>
          </a:xfrm>
        </p:spPr>
        <p:txBody>
          <a:bodyPr>
            <a:normAutofit/>
          </a:bodyPr>
          <a:lstStyle/>
          <a:p>
            <a:pPr algn="l"/>
            <a:endParaRPr lang="en-GB" dirty="0"/>
          </a:p>
          <a:p>
            <a:pPr algn="l"/>
            <a:endParaRPr lang="en-GB" b="1" dirty="0"/>
          </a:p>
          <a:p>
            <a:pPr algn="l"/>
            <a:r>
              <a:rPr lang="en-GB" b="1" dirty="0"/>
              <a:t>M4X01915</a:t>
            </a:r>
          </a:p>
          <a:p>
            <a:pPr algn="l"/>
            <a:r>
              <a:rPr lang="en-GB" b="1" dirty="0"/>
              <a:t>Module Leader: Dr </a:t>
            </a:r>
            <a:r>
              <a:rPr lang="en-GB" b="1" dirty="0" err="1"/>
              <a:t>Abdi</a:t>
            </a:r>
            <a:r>
              <a:rPr lang="en-GB" b="1" dirty="0"/>
              <a:t> </a:t>
            </a:r>
            <a:r>
              <a:rPr lang="en-GB" b="1" dirty="0" err="1"/>
              <a:t>Rahman</a:t>
            </a:r>
            <a:endParaRPr lang="en-GB" b="1" dirty="0"/>
          </a:p>
          <a:p>
            <a:pPr algn="l"/>
            <a:endParaRPr lang="it-IT" b="1" dirty="0"/>
          </a:p>
          <a:p>
            <a:pPr algn="l"/>
            <a:r>
              <a:rPr lang="en-GB" dirty="0">
                <a:solidFill>
                  <a:schemeClr val="tx1"/>
                </a:solidFill>
              </a:rPr>
              <a:t>Anna </a:t>
            </a:r>
            <a:r>
              <a:rPr lang="en-GB" dirty="0" err="1">
                <a:solidFill>
                  <a:schemeClr val="tx1"/>
                </a:solidFill>
              </a:rPr>
              <a:t>Mobio</a:t>
            </a:r>
            <a:r>
              <a:rPr lang="en-GB" dirty="0">
                <a:solidFill>
                  <a:schemeClr val="tx1"/>
                </a:solidFill>
              </a:rPr>
              <a:t>,</a:t>
            </a:r>
          </a:p>
          <a:p>
            <a:pPr algn="l"/>
            <a:endParaRPr lang="en-GB" b="1" dirty="0">
              <a:solidFill>
                <a:schemeClr val="tx1"/>
              </a:solidFill>
            </a:endParaRPr>
          </a:p>
          <a:p>
            <a:pPr algn="l"/>
            <a:r>
              <a:rPr lang="en-GB" b="1" dirty="0">
                <a:solidFill>
                  <a:schemeClr val="tx1"/>
                </a:solidFill>
              </a:rPr>
              <a:t>Rohan Dubrey, </a:t>
            </a:r>
          </a:p>
          <a:p>
            <a:pPr algn="l"/>
            <a:endParaRPr lang="en-GB" b="1" dirty="0">
              <a:solidFill>
                <a:schemeClr val="tx1"/>
              </a:solidFill>
            </a:endParaRPr>
          </a:p>
          <a:p>
            <a:pPr algn="l"/>
            <a:r>
              <a:rPr lang="en-GB" b="1" dirty="0" err="1">
                <a:solidFill>
                  <a:schemeClr val="tx1"/>
                </a:solidFill>
              </a:rPr>
              <a:t>Mubaraca</a:t>
            </a:r>
            <a:r>
              <a:rPr lang="en-GB" b="1" dirty="0">
                <a:solidFill>
                  <a:schemeClr val="tx1"/>
                </a:solidFill>
              </a:rPr>
              <a:t> </a:t>
            </a:r>
            <a:r>
              <a:rPr lang="en-GB" b="1" dirty="0" err="1">
                <a:solidFill>
                  <a:schemeClr val="tx1"/>
                </a:solidFill>
              </a:rPr>
              <a:t>Mombassa</a:t>
            </a:r>
            <a:r>
              <a:rPr lang="en-GB" b="1" dirty="0">
                <a:solidFill>
                  <a:schemeClr val="tx1"/>
                </a:solidFill>
              </a:rPr>
              <a:t>, </a:t>
            </a:r>
          </a:p>
          <a:p>
            <a:pPr algn="l"/>
            <a:endParaRPr lang="en-GB" b="1" dirty="0">
              <a:solidFill>
                <a:schemeClr val="tx1"/>
              </a:solidFill>
            </a:endParaRPr>
          </a:p>
          <a:p>
            <a:pPr algn="l"/>
            <a:r>
              <a:rPr lang="en-GB" b="1" dirty="0" err="1">
                <a:solidFill>
                  <a:schemeClr val="tx1"/>
                </a:solidFill>
              </a:rPr>
              <a:t>Riachel</a:t>
            </a:r>
            <a:r>
              <a:rPr lang="en-GB" b="1" dirty="0">
                <a:solidFill>
                  <a:schemeClr val="tx1"/>
                </a:solidFill>
              </a:rPr>
              <a:t> </a:t>
            </a:r>
            <a:r>
              <a:rPr lang="en-GB" b="1" dirty="0" err="1">
                <a:solidFill>
                  <a:schemeClr val="tx1"/>
                </a:solidFill>
              </a:rPr>
              <a:t>Jeffreys</a:t>
            </a:r>
            <a:r>
              <a:rPr lang="en-GB" b="1" dirty="0"/>
              <a:t>.</a:t>
            </a:r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9552" y="764704"/>
            <a:ext cx="7772400" cy="1470025"/>
          </a:xfrm>
        </p:spPr>
        <p:txBody>
          <a:bodyPr>
            <a:normAutofit/>
          </a:bodyPr>
          <a:lstStyle/>
          <a:p>
            <a:r>
              <a:rPr lang="en-GB" b="1" dirty="0"/>
              <a:t>HOSPITALITY &amp; GUEST SERVICES</a:t>
            </a:r>
            <a:endParaRPr lang="en-GB" dirty="0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6993" y="2659911"/>
            <a:ext cx="2628900" cy="174307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4379987"/>
            <a:ext cx="2476500" cy="184785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872"/>
    </mc:Choice>
    <mc:Fallback xmlns="">
      <p:transition spd="slow" advTm="2872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dirty="0"/>
              <a:t>Discover a world of opportunity...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527047"/>
            <a:ext cx="8446712" cy="481370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The aim of this presentation is to evaluate guest service experience within  Hilton Hotels USA.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2400" dirty="0"/>
              <a:t>Throughout the presentation, cutting edge services and strategies applied will be explained, in order to demonstrate  thorough understanding and appreciation of the service experience stay in the Hotel and resorts.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5847" y="4365104"/>
            <a:ext cx="3574864" cy="201622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 will cover..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755576" y="1772816"/>
            <a:ext cx="7748344" cy="4355976"/>
          </a:xfrm>
        </p:spPr>
        <p:txBody>
          <a:bodyPr>
            <a:normAutofit/>
          </a:bodyPr>
          <a:lstStyle/>
          <a:p>
            <a:r>
              <a:rPr lang="en-GB" dirty="0"/>
              <a:t>Intro on Hilton</a:t>
            </a:r>
          </a:p>
          <a:p>
            <a:r>
              <a:rPr lang="en-GB" dirty="0"/>
              <a:t>USP</a:t>
            </a:r>
          </a:p>
          <a:p>
            <a:r>
              <a:rPr lang="en-GB" dirty="0"/>
              <a:t>SWOT</a:t>
            </a:r>
          </a:p>
          <a:p>
            <a:r>
              <a:rPr lang="en-GB" dirty="0"/>
              <a:t>PESTEL</a:t>
            </a:r>
          </a:p>
          <a:p>
            <a:r>
              <a:rPr lang="en-GB" dirty="0"/>
              <a:t>CONCLUSION </a:t>
            </a:r>
          </a:p>
          <a:p>
            <a:r>
              <a:rPr lang="en-GB" dirty="0"/>
              <a:t>Q&amp;A </a:t>
            </a:r>
          </a:p>
          <a:p>
            <a:endParaRPr lang="en-GB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3532" y="2814126"/>
            <a:ext cx="2093013" cy="131560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806772"/>
            <a:ext cx="2971617" cy="223606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7984" y="1661998"/>
            <a:ext cx="2739426" cy="115212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1661" y="4653136"/>
            <a:ext cx="3124884" cy="175826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E6DADF-BCAD-498A-9917-862C9BF2C8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Introduction on Hilton Hotel USA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856B46B-74B0-42B5-A653-F1B5E17E5BEF}"/>
              </a:ext>
            </a:extLst>
          </p:cNvPr>
          <p:cNvSpPr txBox="1"/>
          <p:nvPr/>
        </p:nvSpPr>
        <p:spPr>
          <a:xfrm>
            <a:off x="301246" y="1227524"/>
            <a:ext cx="793122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Conrad Hilton in Cisco, Texas.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Hilton Hotels Corporation also known as Hilton Worldwide, is a global hospitality brand.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Hilton headquarters was located in Beverly Hills, California 1969 until 2009. It then relocated in Fairfax County, Virginia.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Before 2013, Hilton’s ranking was 38th in comparison of size verified by Forbes.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it-IT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it-IT" dirty="0"/>
              <a:t>117 countries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it-IT" dirty="0"/>
              <a:t>Nearly 6000 properties worldwide</a:t>
            </a:r>
            <a:endParaRPr lang="en-GB" dirty="0"/>
          </a:p>
          <a:p>
            <a:endParaRPr lang="en-GB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735370"/>
            <a:ext cx="3156414" cy="292494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339231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7600F5-46FE-4F2E-BF4E-3041962E11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476672" y="-16961"/>
            <a:ext cx="8229600" cy="1143000"/>
          </a:xfrm>
        </p:spPr>
        <p:txBody>
          <a:bodyPr/>
          <a:lstStyle/>
          <a:p>
            <a:r>
              <a:rPr lang="en-GB" dirty="0"/>
              <a:t>Hilton USP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51520" y="1628800"/>
            <a:ext cx="8352928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1600" dirty="0"/>
              <a:t>Unique Selling Proposition is the best way to reach</a:t>
            </a:r>
          </a:p>
          <a:p>
            <a:r>
              <a:rPr lang="it-IT" sz="1600" dirty="0"/>
              <a:t> target </a:t>
            </a:r>
            <a:r>
              <a:rPr lang="it-IT" sz="1600" dirty="0" err="1"/>
              <a:t>customers</a:t>
            </a:r>
            <a:r>
              <a:rPr lang="it-IT" sz="1600" dirty="0"/>
              <a:t>  </a:t>
            </a:r>
            <a:r>
              <a:rPr lang="it-IT" sz="1600" dirty="0" err="1"/>
              <a:t>highlighting</a:t>
            </a:r>
            <a:r>
              <a:rPr lang="it-IT" sz="1600" dirty="0"/>
              <a:t> uniqueness.</a:t>
            </a:r>
          </a:p>
          <a:p>
            <a:endParaRPr lang="it-IT" sz="1600" dirty="0"/>
          </a:p>
          <a:p>
            <a:pPr marL="285750" indent="-285750">
              <a:buFont typeface="Arial" pitchFamily="34" charset="0"/>
              <a:buChar char="•"/>
            </a:pPr>
            <a:r>
              <a:rPr lang="it-IT" sz="1600" dirty="0"/>
              <a:t>One of the reasons why Hilton Hotel regularly perform better than the others hotel is that they are essentially providing a greater value for money to </a:t>
            </a:r>
            <a:r>
              <a:rPr lang="it-IT" sz="1600" dirty="0" err="1"/>
              <a:t>their</a:t>
            </a:r>
            <a:r>
              <a:rPr lang="it-IT" sz="1600" dirty="0"/>
              <a:t> </a:t>
            </a:r>
            <a:r>
              <a:rPr lang="it-IT" sz="1600" dirty="0" err="1"/>
              <a:t>guests</a:t>
            </a:r>
            <a:r>
              <a:rPr lang="it-IT" sz="1600" dirty="0"/>
              <a:t> and </a:t>
            </a:r>
            <a:r>
              <a:rPr lang="it-IT" sz="1600" dirty="0" err="1"/>
              <a:t>provide</a:t>
            </a:r>
            <a:r>
              <a:rPr lang="it-IT" sz="1600" dirty="0"/>
              <a:t> </a:t>
            </a:r>
            <a:r>
              <a:rPr lang="it-IT" sz="1600" dirty="0" err="1"/>
              <a:t>personalized</a:t>
            </a:r>
            <a:r>
              <a:rPr lang="it-IT" sz="1600" dirty="0"/>
              <a:t> experience </a:t>
            </a:r>
            <a:r>
              <a:rPr lang="it-IT" sz="1600" dirty="0" err="1"/>
              <a:t>trhough</a:t>
            </a:r>
            <a:r>
              <a:rPr lang="it-IT" sz="1600" dirty="0"/>
              <a:t>  more human engagement of the hotel guests .</a:t>
            </a:r>
          </a:p>
          <a:p>
            <a:pPr marL="285750" indent="-285750">
              <a:buFont typeface="Arial" pitchFamily="34" charset="0"/>
              <a:buChar char="•"/>
            </a:pPr>
            <a:endParaRPr lang="it-IT" sz="1600" dirty="0"/>
          </a:p>
          <a:p>
            <a:pPr marL="285750" indent="-285750">
              <a:buFont typeface="Arial" pitchFamily="34" charset="0"/>
              <a:buChar char="•"/>
            </a:pPr>
            <a:r>
              <a:rPr lang="it-IT" sz="1600" dirty="0"/>
              <a:t>Envision distant future and compare the projected situations with what have been encontered in the past (Hilton CEO: </a:t>
            </a:r>
            <a:r>
              <a:rPr lang="it-IT" sz="1600" dirty="0" err="1"/>
              <a:t>thriving</a:t>
            </a:r>
            <a:r>
              <a:rPr lang="it-IT" sz="1600" dirty="0"/>
              <a:t> to expand with most luxury hotels in company, 4 opening to date and seven supplementary  hotels due to open by the end of this </a:t>
            </a:r>
            <a:r>
              <a:rPr lang="it-IT" sz="1600" dirty="0" err="1"/>
              <a:t>year</a:t>
            </a:r>
            <a:r>
              <a:rPr lang="it-IT" sz="1600" dirty="0"/>
              <a:t>).</a:t>
            </a:r>
          </a:p>
          <a:p>
            <a:pPr marL="285750" indent="-285750">
              <a:buFont typeface="Arial" pitchFamily="34" charset="0"/>
              <a:buChar char="•"/>
            </a:pPr>
            <a:endParaRPr lang="it-IT" sz="1600" dirty="0"/>
          </a:p>
          <a:p>
            <a:pPr marL="285750" indent="-285750">
              <a:buFont typeface="Arial" pitchFamily="34" charset="0"/>
              <a:buChar char="•"/>
            </a:pPr>
            <a:r>
              <a:rPr lang="it-IT" sz="1600" dirty="0"/>
              <a:t>Personalized attention that creates unforgettable experience ( Hilton has created a data and analytics function of  over 150 team members to precisely tailor and personalize  the guest </a:t>
            </a:r>
            <a:r>
              <a:rPr lang="it-IT" sz="1600" dirty="0" err="1"/>
              <a:t>experience</a:t>
            </a:r>
            <a:r>
              <a:rPr lang="it-IT" sz="1600" dirty="0"/>
              <a:t>).</a:t>
            </a:r>
          </a:p>
          <a:p>
            <a:pPr marL="285750" indent="-285750">
              <a:buFont typeface="Arial" pitchFamily="34" charset="0"/>
              <a:buChar char="•"/>
            </a:pPr>
            <a:endParaRPr lang="it-IT" sz="1600" dirty="0"/>
          </a:p>
          <a:p>
            <a:pPr marL="285750" indent="-285750">
              <a:buFont typeface="Arial" pitchFamily="34" charset="0"/>
              <a:buChar char="•"/>
            </a:pPr>
            <a:r>
              <a:rPr lang="it-IT" sz="1600" dirty="0"/>
              <a:t>Best-in-class resources and solutions (Hilton has employed professionals to innovate its luxury food and beverage, architecture , design and marketing </a:t>
            </a:r>
            <a:r>
              <a:rPr lang="it-IT" sz="1600" dirty="0" err="1"/>
              <a:t>offering</a:t>
            </a:r>
            <a:r>
              <a:rPr lang="it-IT" sz="1600" dirty="0"/>
              <a:t>).</a:t>
            </a:r>
          </a:p>
          <a:p>
            <a:pPr marL="285750" indent="-285750">
              <a:buFont typeface="Arial" pitchFamily="34" charset="0"/>
              <a:buChar char="•"/>
            </a:pPr>
            <a:endParaRPr lang="it-IT" sz="1600" dirty="0"/>
          </a:p>
          <a:p>
            <a:endParaRPr lang="it-IT" sz="1600" dirty="0"/>
          </a:p>
        </p:txBody>
      </p:sp>
    </p:spTree>
    <p:extLst>
      <p:ext uri="{BB962C8B-B14F-4D97-AF65-F5344CB8AC3E}">
        <p14:creationId xmlns:p14="http://schemas.microsoft.com/office/powerpoint/2010/main" val="35364217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it-IT" dirty="0"/>
              <a:t>What happend when the guest service is excellent</a:t>
            </a:r>
            <a:endParaRPr lang="en-GB" dirty="0"/>
          </a:p>
        </p:txBody>
      </p:sp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498203"/>
            <a:ext cx="8732831" cy="31415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27316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Guest Service Experience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r>
              <a:rPr lang="it-IT" sz="1600" dirty="0"/>
              <a:t>Mobile- </a:t>
            </a:r>
            <a:r>
              <a:rPr lang="it-IT" sz="1600" dirty="0" err="1"/>
              <a:t>friendly</a:t>
            </a:r>
            <a:r>
              <a:rPr lang="it-IT" sz="1600" dirty="0"/>
              <a:t> website that offers visual appeal and social proof of what customers will enjoy at the Hotels and Resorts. (virtual reality and 360-degree video).</a:t>
            </a:r>
          </a:p>
          <a:p>
            <a:r>
              <a:rPr lang="it-IT" sz="1600" dirty="0"/>
              <a:t>Technology throught hotel ( such as free –fast-realiable wi-fi lounge- charging stations-smart room keys, interacting tv ,digital check </a:t>
            </a:r>
            <a:r>
              <a:rPr lang="it-IT" sz="1600" dirty="0" err="1"/>
              <a:t>in,etc</a:t>
            </a:r>
            <a:r>
              <a:rPr lang="it-IT" sz="1600" dirty="0"/>
              <a:t>).</a:t>
            </a:r>
          </a:p>
          <a:p>
            <a:r>
              <a:rPr lang="it-IT" sz="1600" dirty="0"/>
              <a:t>Eco friendly- green </a:t>
            </a:r>
            <a:r>
              <a:rPr lang="it-IT" sz="1600" dirty="0" err="1"/>
              <a:t>technology</a:t>
            </a:r>
            <a:r>
              <a:rPr lang="it-IT" sz="1600" dirty="0"/>
              <a:t>.</a:t>
            </a:r>
          </a:p>
          <a:p>
            <a:r>
              <a:rPr lang="it-IT" sz="1600" dirty="0"/>
              <a:t>Connection to local vendors and business.</a:t>
            </a:r>
          </a:p>
          <a:p>
            <a:r>
              <a:rPr lang="it-IT" sz="1600" dirty="0"/>
              <a:t>Price match guarantee at Hilton (if a lower qualified price on another site is found it will be matched and you get 25% off that stay).</a:t>
            </a:r>
          </a:p>
          <a:p>
            <a:r>
              <a:rPr lang="it-IT" sz="1600" dirty="0"/>
              <a:t>Travel packages</a:t>
            </a:r>
            <a:r>
              <a:rPr lang="en-GB" sz="1600" dirty="0"/>
              <a:t>/family fun package.</a:t>
            </a:r>
            <a:endParaRPr lang="it-IT" sz="1600" dirty="0"/>
          </a:p>
          <a:p>
            <a:r>
              <a:rPr lang="it-IT" sz="1600" dirty="0"/>
              <a:t>Value opinion of guests and extra mile customer service, connecting on a personal </a:t>
            </a:r>
            <a:r>
              <a:rPr lang="it-IT" sz="1600" dirty="0" err="1"/>
              <a:t>level</a:t>
            </a:r>
            <a:r>
              <a:rPr lang="it-IT" sz="1600" dirty="0"/>
              <a:t>.</a:t>
            </a:r>
            <a:endParaRPr lang="en-GB" sz="1600" dirty="0"/>
          </a:p>
          <a:p>
            <a:r>
              <a:rPr lang="en-GB" sz="1600" dirty="0"/>
              <a:t>Celebrate in style  welcome drink in room.</a:t>
            </a:r>
          </a:p>
          <a:p>
            <a:r>
              <a:rPr lang="en-GB" sz="1600" dirty="0"/>
              <a:t>Restaurant/ food &amp; beverage.</a:t>
            </a:r>
          </a:p>
          <a:p>
            <a:r>
              <a:rPr lang="en-GB" sz="1600" dirty="0"/>
              <a:t>Spa/jacuzzi/gym.</a:t>
            </a:r>
          </a:p>
          <a:p>
            <a:r>
              <a:rPr lang="en-GB" sz="1600" dirty="0"/>
              <a:t>Entertainment.</a:t>
            </a:r>
          </a:p>
          <a:p>
            <a:r>
              <a:rPr lang="en-GB" sz="1600" dirty="0"/>
              <a:t>Promotions  &amp; special offer/discount for members</a:t>
            </a:r>
          </a:p>
          <a:p>
            <a:r>
              <a:rPr lang="en-GB" sz="1600" dirty="0"/>
              <a:t>Free Parking for guests.</a:t>
            </a:r>
          </a:p>
          <a:p>
            <a:r>
              <a:rPr lang="en-GB" sz="1600" dirty="0"/>
              <a:t>Military family rate.</a:t>
            </a: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3" y="4221088"/>
            <a:ext cx="3956164" cy="223224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2800" b="1" i="1" dirty="0"/>
              <a:t>HILTON HOTEL &amp; RESORT Strengths</a:t>
            </a:r>
            <a:br>
              <a:rPr lang="en-GB" sz="2800" dirty="0"/>
            </a:br>
            <a:endParaRPr lang="en-GB" sz="2800" dirty="0"/>
          </a:p>
        </p:txBody>
      </p:sp>
      <p:sp>
        <p:nvSpPr>
          <p:cNvPr id="6" name="TextBox 5"/>
          <p:cNvSpPr txBox="1"/>
          <p:nvPr/>
        </p:nvSpPr>
        <p:spPr>
          <a:xfrm>
            <a:off x="199194" y="948690"/>
            <a:ext cx="7973205" cy="49859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000" dirty="0"/>
          </a:p>
          <a:p>
            <a:pPr>
              <a:buFont typeface="Wingdings" pitchFamily="2" charset="2"/>
              <a:buChar char="§"/>
            </a:pPr>
            <a:r>
              <a:rPr lang="en-GB" sz="2000" dirty="0"/>
              <a:t>Their brand  recognition and reputation.</a:t>
            </a:r>
          </a:p>
          <a:p>
            <a:r>
              <a:rPr lang="en-GB" sz="2000" dirty="0"/>
              <a:t>Satisfaction is guaranteed  throughout Hilton Hotels.</a:t>
            </a:r>
          </a:p>
          <a:p>
            <a:pPr>
              <a:buFont typeface="Wingdings" pitchFamily="2" charset="2"/>
              <a:buChar char="§"/>
            </a:pPr>
            <a:endParaRPr lang="en-GB" sz="2000" dirty="0"/>
          </a:p>
          <a:p>
            <a:pPr>
              <a:buFont typeface="Wingdings" pitchFamily="2" charset="2"/>
              <a:buChar char="§"/>
            </a:pPr>
            <a:r>
              <a:rPr lang="en-GB" sz="2000" dirty="0"/>
              <a:t>Guest are entitled to their money back if satisfaction is not met. </a:t>
            </a:r>
          </a:p>
          <a:p>
            <a:pPr>
              <a:buFont typeface="Wingdings" pitchFamily="2" charset="2"/>
              <a:buChar char="§"/>
            </a:pPr>
            <a:endParaRPr lang="en-GB" sz="2000" dirty="0"/>
          </a:p>
          <a:p>
            <a:pPr>
              <a:buFont typeface="Wingdings" pitchFamily="2" charset="2"/>
              <a:buChar char="§"/>
            </a:pPr>
            <a:r>
              <a:rPr lang="en-GB" sz="2000" dirty="0"/>
              <a:t> Hilton’s reputation is built on their reliability and customer satisfaction, giving guest positive reassurance.</a:t>
            </a:r>
          </a:p>
          <a:p>
            <a:pPr>
              <a:buFont typeface="Wingdings" pitchFamily="2" charset="2"/>
              <a:buChar char="§"/>
            </a:pPr>
            <a:endParaRPr lang="en-GB" sz="2000" dirty="0"/>
          </a:p>
          <a:p>
            <a:pPr>
              <a:buFont typeface="Wingdings" pitchFamily="2" charset="2"/>
              <a:buChar char="§"/>
            </a:pPr>
            <a:r>
              <a:rPr lang="en-GB" sz="2000" dirty="0"/>
              <a:t>Hilton hotel is diversified, large amount of variation, in brands.</a:t>
            </a:r>
          </a:p>
          <a:p>
            <a:pPr>
              <a:buFont typeface="Wingdings" pitchFamily="2" charset="2"/>
              <a:buChar char="§"/>
            </a:pPr>
            <a:endParaRPr lang="en-GB" sz="2000" dirty="0"/>
          </a:p>
          <a:p>
            <a:pPr>
              <a:buFont typeface="Wingdings" pitchFamily="2" charset="2"/>
              <a:buChar char="§"/>
            </a:pPr>
            <a:r>
              <a:rPr lang="en-GB" sz="2000" dirty="0"/>
              <a:t>As listed we can find numerous hotels under the Hilton Umbrella.</a:t>
            </a:r>
          </a:p>
          <a:p>
            <a:pPr>
              <a:buFont typeface="Wingdings" pitchFamily="2" charset="2"/>
              <a:buChar char="§"/>
            </a:pPr>
            <a:endParaRPr lang="en-GB" sz="2000" dirty="0"/>
          </a:p>
          <a:p>
            <a:pPr>
              <a:buFont typeface="Wingdings" pitchFamily="2" charset="2"/>
              <a:buChar char="§"/>
            </a:pPr>
            <a:r>
              <a:rPr lang="en-GB" sz="2000" dirty="0"/>
              <a:t>Hilton hotel are able to hit different market sections by presenting such a variegated brand.</a:t>
            </a:r>
          </a:p>
          <a:p>
            <a:endParaRPr lang="en-GB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7576" y="476672"/>
            <a:ext cx="2250250" cy="18002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Hilton Hotel Weaknesses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10174" y="1476210"/>
            <a:ext cx="750099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dirty="0"/>
              <a:t>The massive weakness the Hilton Hotel display is due to their globalisation as well as their entry into the global market.</a:t>
            </a:r>
          </a:p>
          <a:p>
            <a:pPr>
              <a:buFont typeface="Arial" pitchFamily="34" charset="0"/>
              <a:buChar char="•"/>
            </a:pPr>
            <a:endParaRPr lang="en-GB" dirty="0"/>
          </a:p>
          <a:p>
            <a:pPr>
              <a:buFont typeface="Arial" pitchFamily="34" charset="0"/>
              <a:buChar char="•"/>
            </a:pPr>
            <a:r>
              <a:rPr lang="en-GB" dirty="0"/>
              <a:t>Actions are affected by the different cultures and government cultures.</a:t>
            </a:r>
          </a:p>
          <a:p>
            <a:pPr>
              <a:buFont typeface="Arial" pitchFamily="34" charset="0"/>
              <a:buChar char="•"/>
            </a:pPr>
            <a:endParaRPr lang="en-GB" dirty="0"/>
          </a:p>
          <a:p>
            <a:pPr>
              <a:buFont typeface="Arial" pitchFamily="34" charset="0"/>
              <a:buChar char="•"/>
            </a:pPr>
            <a:r>
              <a:rPr lang="en-GB" dirty="0"/>
              <a:t>PESTEL(politic, economic, social, technologic, environment and legal).</a:t>
            </a:r>
          </a:p>
          <a:p>
            <a:pPr>
              <a:buFont typeface="Arial" pitchFamily="34" charset="0"/>
              <a:buChar char="•"/>
            </a:pPr>
            <a:endParaRPr lang="en-GB" dirty="0"/>
          </a:p>
          <a:p>
            <a:pPr>
              <a:buFont typeface="Arial" pitchFamily="34" charset="0"/>
              <a:buChar char="•"/>
            </a:pPr>
            <a:r>
              <a:rPr lang="en-GB" dirty="0"/>
              <a:t>Lateness to expand to other countries ( during many years  the company had a preponderance of hotels in the USA only). </a:t>
            </a:r>
          </a:p>
          <a:p>
            <a:pPr>
              <a:buFont typeface="Arial" pitchFamily="34" charset="0"/>
              <a:buChar char="•"/>
            </a:pPr>
            <a:endParaRPr lang="it-IT" dirty="0"/>
          </a:p>
          <a:p>
            <a:pPr>
              <a:buFont typeface="Arial" pitchFamily="34" charset="0"/>
              <a:buChar char="•"/>
            </a:pPr>
            <a:r>
              <a:rPr lang="it-IT" dirty="0"/>
              <a:t>High attrition rate in work force.</a:t>
            </a:r>
          </a:p>
          <a:p>
            <a:endParaRPr lang="it-IT" dirty="0"/>
          </a:p>
          <a:p>
            <a:pPr>
              <a:buFont typeface="Arial" pitchFamily="34" charset="0"/>
              <a:buChar char="•"/>
            </a:pPr>
            <a:r>
              <a:rPr lang="it-IT" dirty="0"/>
              <a:t>Financial planning is not done properly and </a:t>
            </a:r>
            <a:r>
              <a:rPr lang="it-IT" dirty="0" err="1"/>
              <a:t>effitiently</a:t>
            </a:r>
            <a:r>
              <a:rPr lang="it-IT" dirty="0"/>
              <a:t>..</a:t>
            </a:r>
            <a:endParaRPr lang="en-GB" dirty="0"/>
          </a:p>
          <a:p>
            <a:pPr>
              <a:buFont typeface="Arial" pitchFamily="34" charset="0"/>
              <a:buChar char="•"/>
            </a:pPr>
            <a:endParaRPr lang="en-GB" dirty="0"/>
          </a:p>
        </p:txBody>
      </p:sp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861048"/>
            <a:ext cx="2939028" cy="208825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Hilton Hotels Opportunities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857224" y="1500174"/>
            <a:ext cx="757242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dirty="0"/>
              <a:t>Hilton has picked the right time to commence developing globally.</a:t>
            </a:r>
          </a:p>
          <a:p>
            <a:pPr>
              <a:buFont typeface="Arial" pitchFamily="34" charset="0"/>
              <a:buChar char="•"/>
            </a:pPr>
            <a:endParaRPr lang="en-GB" dirty="0"/>
          </a:p>
          <a:p>
            <a:pPr>
              <a:buFont typeface="Arial" pitchFamily="34" charset="0"/>
              <a:buChar char="•"/>
            </a:pPr>
            <a:r>
              <a:rPr lang="en-GB" dirty="0"/>
              <a:t> Extend to be rapid growth in emerging markets in alternative destinations.</a:t>
            </a:r>
          </a:p>
          <a:p>
            <a:pPr>
              <a:buFont typeface="Arial" pitchFamily="34" charset="0"/>
              <a:buChar char="•"/>
            </a:pPr>
            <a:endParaRPr lang="en-GB" dirty="0"/>
          </a:p>
          <a:p>
            <a:pPr>
              <a:buFont typeface="Arial" pitchFamily="34" charset="0"/>
              <a:buChar char="•"/>
            </a:pPr>
            <a:r>
              <a:rPr lang="en-GB" dirty="0"/>
              <a:t>Other countries are developing their infrastructures and improving economic conditions, which will make it easier for tourism to be successful.</a:t>
            </a:r>
          </a:p>
          <a:p>
            <a:pPr>
              <a:buFont typeface="Arial" pitchFamily="34" charset="0"/>
              <a:buChar char="•"/>
            </a:pPr>
            <a:endParaRPr lang="en-GB" dirty="0"/>
          </a:p>
          <a:p>
            <a:pPr>
              <a:buFont typeface="Arial" pitchFamily="34" charset="0"/>
              <a:buChar char="•"/>
            </a:pPr>
            <a:r>
              <a:rPr lang="en-GB" dirty="0"/>
              <a:t>Being able to break into the green hospitality segment ( travellers are wanting more green tourism and has become a trend).</a:t>
            </a:r>
          </a:p>
          <a:p>
            <a:pPr>
              <a:buFont typeface="Arial" pitchFamily="34" charset="0"/>
              <a:buChar char="•"/>
            </a:pPr>
            <a:endParaRPr lang="it-IT" dirty="0"/>
          </a:p>
          <a:p>
            <a:pPr>
              <a:buFont typeface="Arial" pitchFamily="34" charset="0"/>
              <a:buChar char="•"/>
            </a:pPr>
            <a:r>
              <a:rPr lang="it-IT" dirty="0"/>
              <a:t>New </a:t>
            </a:r>
            <a:r>
              <a:rPr lang="it-IT" dirty="0" err="1"/>
              <a:t>taxation</a:t>
            </a:r>
            <a:r>
              <a:rPr lang="it-IT" dirty="0"/>
              <a:t> policy. </a:t>
            </a:r>
          </a:p>
          <a:p>
            <a:pPr>
              <a:buFont typeface="Arial" pitchFamily="34" charset="0"/>
              <a:buChar char="•"/>
            </a:pPr>
            <a:endParaRPr lang="it-IT" dirty="0"/>
          </a:p>
          <a:p>
            <a:pPr>
              <a:buFont typeface="Arial" pitchFamily="34" charset="0"/>
              <a:buChar char="•"/>
            </a:pPr>
            <a:r>
              <a:rPr lang="it-IT" dirty="0"/>
              <a:t>Lower </a:t>
            </a:r>
            <a:r>
              <a:rPr lang="it-IT" dirty="0" err="1"/>
              <a:t>inflation</a:t>
            </a:r>
            <a:r>
              <a:rPr lang="it-IT" dirty="0"/>
              <a:t> rate.</a:t>
            </a:r>
            <a:endParaRPr lang="en-GB" dirty="0"/>
          </a:p>
          <a:p>
            <a:endParaRPr lang="en-GB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437112"/>
            <a:ext cx="2717721" cy="203566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Hilton Hotels Threats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51520" y="1556792"/>
            <a:ext cx="7600928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dirty="0"/>
              <a:t>Increased competition in every leisure and tourism industry.</a:t>
            </a:r>
          </a:p>
          <a:p>
            <a:pPr>
              <a:buFont typeface="Arial" pitchFamily="34" charset="0"/>
              <a:buChar char="•"/>
            </a:pPr>
            <a:endParaRPr lang="en-GB" dirty="0"/>
          </a:p>
          <a:p>
            <a:pPr>
              <a:buFont typeface="Arial" pitchFamily="34" charset="0"/>
              <a:buChar char="•"/>
            </a:pPr>
            <a:r>
              <a:rPr lang="en-GB" dirty="0"/>
              <a:t>Similarity to major brands including Marriott and Hyatt in regards to the amenities they offer.</a:t>
            </a:r>
          </a:p>
          <a:p>
            <a:pPr>
              <a:buFont typeface="Arial" pitchFamily="34" charset="0"/>
              <a:buChar char="•"/>
            </a:pPr>
            <a:endParaRPr lang="en-GB" dirty="0"/>
          </a:p>
          <a:p>
            <a:pPr>
              <a:buFont typeface="Arial" pitchFamily="34" charset="0"/>
              <a:buChar char="•"/>
            </a:pPr>
            <a:r>
              <a:rPr lang="en-GB" dirty="0"/>
              <a:t>Prices competition against other brands that have the same types of hotels.</a:t>
            </a:r>
          </a:p>
          <a:p>
            <a:pPr>
              <a:buFont typeface="Arial" pitchFamily="34" charset="0"/>
              <a:buChar char="•"/>
            </a:pPr>
            <a:endParaRPr lang="en-GB" dirty="0"/>
          </a:p>
          <a:p>
            <a:pPr>
              <a:buFont typeface="Arial" pitchFamily="34" charset="0"/>
              <a:buChar char="•"/>
            </a:pPr>
            <a:r>
              <a:rPr lang="en-GB" dirty="0"/>
              <a:t>The considerable weaknesses and  threats the company  faces are an enhancement of challenges in every market and decreased in business travel.</a:t>
            </a:r>
          </a:p>
          <a:p>
            <a:pPr>
              <a:buFont typeface="Arial" pitchFamily="34" charset="0"/>
              <a:buChar char="•"/>
            </a:pPr>
            <a:endParaRPr lang="it-IT" dirty="0"/>
          </a:p>
          <a:p>
            <a:pPr>
              <a:buFont typeface="Arial" pitchFamily="34" charset="0"/>
              <a:buChar char="•"/>
            </a:pPr>
            <a:r>
              <a:rPr lang="it-IT" dirty="0"/>
              <a:t>The company can face lawsuits in different markets given.</a:t>
            </a:r>
          </a:p>
          <a:p>
            <a:pPr>
              <a:buFont typeface="Arial" pitchFamily="34" charset="0"/>
              <a:buChar char="•"/>
            </a:pPr>
            <a:endParaRPr lang="it-IT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327913"/>
            <a:ext cx="2755007" cy="206359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1A42FD-8138-4C5D-B024-5838F59D8F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684584" y="300070"/>
            <a:ext cx="8534400" cy="758952"/>
          </a:xfrm>
        </p:spPr>
        <p:txBody>
          <a:bodyPr>
            <a:normAutofit/>
          </a:bodyPr>
          <a:lstStyle/>
          <a:p>
            <a:r>
              <a:rPr lang="en-GB" dirty="0"/>
              <a:t>Hilton Hotel PESTEL (analysis)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5190A0F-6A53-4A67-9257-4927A47EEF9D}"/>
              </a:ext>
            </a:extLst>
          </p:cNvPr>
          <p:cNvSpPr txBox="1"/>
          <p:nvPr/>
        </p:nvSpPr>
        <p:spPr>
          <a:xfrm>
            <a:off x="323528" y="1340768"/>
            <a:ext cx="7344816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Political –Lodging in more than dozen countries and expose itself to different types of political environment and risks (such as risk of military invasion, level of corruption, taxation).</a:t>
            </a:r>
          </a:p>
          <a:p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Economical – macro such as inflation rate, foreign exchange rate and micro environment factors such as growth rate, inflation economic indicators.</a:t>
            </a:r>
          </a:p>
          <a:p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Social – Shared beliefs and attitudes of the population play a great role in how marketers at Hilton Worldwide (gender roles, social conventions, class structure)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Technological – Technology impact on product offering, </a:t>
            </a:r>
            <a:r>
              <a:rPr lang="en-GB" sz="1600" dirty="0" err="1"/>
              <a:t>inc.</a:t>
            </a:r>
            <a:r>
              <a:rPr lang="en-GB" sz="1600" dirty="0"/>
              <a:t> competitors with fast </a:t>
            </a:r>
          </a:p>
          <a:p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Environmental – Standards and norms can impact the profitability of the company if they are not carefully evaluated. (factors to be considered are: weather, climate change, air and water pollution).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Legal – many countries haven't got a firm legal framework (data protection, employment law or discrimination law). </a:t>
            </a: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8344" y="1772816"/>
            <a:ext cx="1743075" cy="261937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8856128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MLAHITW_gallery_exterior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331" y="1244342"/>
            <a:ext cx="8501122" cy="421484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3" name="TextBox 2"/>
          <p:cNvSpPr txBox="1"/>
          <p:nvPr/>
        </p:nvSpPr>
        <p:spPr>
          <a:xfrm>
            <a:off x="1500166" y="857232"/>
            <a:ext cx="32490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HILTON HOTEL &amp; RESORT  in USA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85804" y="1417638"/>
            <a:ext cx="8229600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2"/>
              </a:rPr>
              <a:t>https://www.youtube.com/watch?v=0RCFgDQUgko&amp;authuser=0</a:t>
            </a:r>
            <a:endParaRPr lang="en-GB" dirty="0"/>
          </a:p>
          <a:p>
            <a:pPr marL="285750" indent="-285750">
              <a:buFont typeface="Arial" pitchFamily="34" charset="0"/>
              <a:buChar char="•"/>
            </a:pPr>
            <a:endParaRPr lang="en-GB" dirty="0"/>
          </a:p>
          <a:p>
            <a:pPr>
              <a:buFont typeface="Arial" pitchFamily="34" charset="0"/>
              <a:buChar char="•"/>
            </a:pPr>
            <a:r>
              <a:rPr lang="en-GB" dirty="0"/>
              <a:t>The strengths of this hotel brand include brand recognition, reputation, and brand diversity,  and the variety of different choices.</a:t>
            </a:r>
          </a:p>
          <a:p>
            <a:endParaRPr lang="en-GB" dirty="0"/>
          </a:p>
          <a:p>
            <a:pPr>
              <a:buFont typeface="Arial" pitchFamily="34" charset="0"/>
              <a:buChar char="•"/>
            </a:pPr>
            <a:r>
              <a:rPr lang="en-GB" dirty="0"/>
              <a:t>The weaknesses of the hotel brand include late entry into the global market, also known as globalisation, and differences in operations from country to country.</a:t>
            </a:r>
          </a:p>
          <a:p>
            <a:pPr>
              <a:buFont typeface="Arial" pitchFamily="34" charset="0"/>
              <a:buChar char="•"/>
            </a:pPr>
            <a:endParaRPr lang="en-GB" dirty="0"/>
          </a:p>
          <a:p>
            <a:pPr>
              <a:buFont typeface="Arial" pitchFamily="34" charset="0"/>
              <a:buChar char="•"/>
            </a:pPr>
            <a:r>
              <a:rPr lang="en-GB" dirty="0"/>
              <a:t>The opportunities that Hilton hotels can embrace are to continue expanding globally and breaking into the green tourism market.</a:t>
            </a:r>
          </a:p>
          <a:p>
            <a:pPr>
              <a:buFont typeface="Arial" pitchFamily="34" charset="0"/>
              <a:buChar char="•"/>
            </a:pPr>
            <a:endParaRPr lang="en-GB" dirty="0"/>
          </a:p>
          <a:p>
            <a:pPr>
              <a:buFont typeface="Arial" pitchFamily="34" charset="0"/>
              <a:buChar char="•"/>
            </a:pPr>
            <a:r>
              <a:rPr lang="en-GB" dirty="0"/>
              <a:t>The biggest threats the brand encounters are increased competition in every market and decrease in business travel.</a:t>
            </a:r>
          </a:p>
          <a:p>
            <a:pPr>
              <a:buFont typeface="Arial" pitchFamily="34" charset="0"/>
              <a:buChar char="•"/>
            </a:pPr>
            <a:endParaRPr lang="it-IT" dirty="0"/>
          </a:p>
          <a:p>
            <a:pPr>
              <a:buFont typeface="Arial" pitchFamily="34" charset="0"/>
              <a:buChar char="•"/>
            </a:pPr>
            <a:endParaRPr lang="it-IT" dirty="0"/>
          </a:p>
          <a:p>
            <a:pPr>
              <a:buFont typeface="Arial" pitchFamily="34" charset="0"/>
              <a:buChar char="•"/>
            </a:pPr>
            <a:endParaRPr lang="it-IT" dirty="0"/>
          </a:p>
          <a:p>
            <a:pPr algn="ctr">
              <a:buFont typeface="Arial" pitchFamily="34" charset="0"/>
              <a:buChar char="•"/>
            </a:pPr>
            <a:r>
              <a:rPr lang="it-IT" b="1" dirty="0">
                <a:solidFill>
                  <a:srgbClr val="FF0000"/>
                </a:solidFill>
              </a:rPr>
              <a:t>THANK YOU FOR YOUR ATTENTION! </a:t>
            </a:r>
            <a:r>
              <a:rPr lang="it-IT" b="1" dirty="0">
                <a:solidFill>
                  <a:srgbClr val="FF0000"/>
                </a:solidFill>
                <a:sym typeface="Wingdings" pitchFamily="2" charset="2"/>
              </a:rPr>
              <a:t></a:t>
            </a:r>
            <a:endParaRPr lang="en-GB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61BADA-FE87-4239-BA20-13BCD0018C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 and Answers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67544" y="2204864"/>
            <a:ext cx="76328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2"/>
              </a:rPr>
              <a:t>https://newsroom.hilton.com/brand-communications/news/qa-100-years-on-a-look-back-at-the-mystery-magic-and-marketing-genius-of-hilton-founder-conrad-hilton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624745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Some  images of Hilton hotels &amp; Resorts</a:t>
            </a:r>
          </a:p>
        </p:txBody>
      </p:sp>
      <p:pic>
        <p:nvPicPr>
          <p:cNvPr id="3" name="Picture 2" descr="IMG_20191022_10294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00034" y="2000240"/>
            <a:ext cx="2443222" cy="1571636"/>
          </a:xfrm>
          <a:prstGeom prst="rect">
            <a:avLst/>
          </a:prstGeom>
        </p:spPr>
      </p:pic>
      <p:pic>
        <p:nvPicPr>
          <p:cNvPr id="4" name="Picture 3" descr="home5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357555" y="1928802"/>
            <a:ext cx="2500330" cy="1643074"/>
          </a:xfrm>
          <a:prstGeom prst="rect">
            <a:avLst/>
          </a:prstGeom>
        </p:spPr>
      </p:pic>
      <p:pic>
        <p:nvPicPr>
          <p:cNvPr id="5" name="Picture 4" descr="LONTLDI_meetings_full_northview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215074" y="1928802"/>
            <a:ext cx="2340880" cy="1714512"/>
          </a:xfrm>
          <a:prstGeom prst="rect">
            <a:avLst/>
          </a:prstGeom>
        </p:spPr>
      </p:pic>
      <p:pic>
        <p:nvPicPr>
          <p:cNvPr id="6" name="Picture 5" descr="FRAHAHI_rooms_full_pressuite01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57158" y="4193724"/>
            <a:ext cx="2571768" cy="1883619"/>
          </a:xfrm>
          <a:prstGeom prst="rect">
            <a:avLst/>
          </a:prstGeom>
        </p:spPr>
      </p:pic>
      <p:pic>
        <p:nvPicPr>
          <p:cNvPr id="7" name="Picture 6" descr="IMG_20191022_103030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3214678" y="4286256"/>
            <a:ext cx="2643206" cy="1789306"/>
          </a:xfrm>
          <a:prstGeom prst="rect">
            <a:avLst/>
          </a:prstGeom>
        </p:spPr>
      </p:pic>
      <p:pic>
        <p:nvPicPr>
          <p:cNvPr id="8" name="Picture 7" descr="IMG_20191022_102437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6143636" y="4286256"/>
            <a:ext cx="2500330" cy="1785950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303B8C-C057-47FB-87E5-351DD2DD65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67682E9-FA19-412C-B9ED-6999D9A96C98}"/>
              </a:ext>
            </a:extLst>
          </p:cNvPr>
          <p:cNvSpPr txBox="1"/>
          <p:nvPr/>
        </p:nvSpPr>
        <p:spPr>
          <a:xfrm>
            <a:off x="179512" y="1268760"/>
            <a:ext cx="8856984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Ford, R. and Dickson, D. (2008). The Father of </a:t>
            </a:r>
            <a:r>
              <a:rPr lang="en-GB" dirty="0" err="1"/>
              <a:t>Guestology</a:t>
            </a:r>
            <a:r>
              <a:rPr lang="en-GB" dirty="0"/>
              <a:t>. Journal of Applied Management and Entrepreneurship, Sheffield Vol.13(3), pp.80-99.</a:t>
            </a:r>
          </a:p>
          <a:p>
            <a:endParaRPr lang="en-GB" dirty="0"/>
          </a:p>
          <a:p>
            <a:r>
              <a:rPr lang="en-GB" dirty="0"/>
              <a:t>Heppell, M. (2011). Five star service - How to deliver exceptional customer service. London: Prentice Hall.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Johnston, R., Clark, G. and </a:t>
            </a:r>
            <a:r>
              <a:rPr lang="en-GB" dirty="0" err="1"/>
              <a:t>Shulver</a:t>
            </a:r>
            <a:r>
              <a:rPr lang="en-GB" dirty="0"/>
              <a:t>, M. (2012). Service Operations Management. Harlow, United Kingdom: Pearson Education Limited.</a:t>
            </a:r>
          </a:p>
          <a:p>
            <a:endParaRPr lang="en-GB" dirty="0"/>
          </a:p>
          <a:p>
            <a:r>
              <a:rPr lang="en-GB" dirty="0"/>
              <a:t>Kotler, P. (2014). Kotler on marketing. London: Free Press.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Martin, M. (2015). Business Model of Hilton Hotels. [online] </a:t>
            </a:r>
            <a:r>
              <a:rPr lang="en-GB" dirty="0" err="1"/>
              <a:t>Cleverism</a:t>
            </a:r>
            <a:r>
              <a:rPr lang="en-GB" dirty="0"/>
              <a:t>. Available at: https://www.cleverism.com/business-model-hilton-hotels/ [Accessed 24 Oct. 2019].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Rutherford, D. and Fallon, M. (2010). Hotel Management and Operations. London: Wiley.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848363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vic">
  <a:themeElements>
    <a:clrScheme name="Civic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Civic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Civic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1460</TotalTime>
  <Words>1284</Words>
  <Application>Microsoft Macintosh PowerPoint</Application>
  <PresentationFormat>On-screen Show (4:3)</PresentationFormat>
  <Paragraphs>159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Georgia</vt:lpstr>
      <vt:lpstr>Wingdings</vt:lpstr>
      <vt:lpstr>Wingdings 2</vt:lpstr>
      <vt:lpstr>Civic</vt:lpstr>
      <vt:lpstr>HOSPITALITY &amp; GUEST SERVICES</vt:lpstr>
      <vt:lpstr>Discover a world of opportunity...</vt:lpstr>
      <vt:lpstr>We will cover..</vt:lpstr>
      <vt:lpstr>Introduction on Hilton Hotel USA</vt:lpstr>
      <vt:lpstr>Hilton USP</vt:lpstr>
      <vt:lpstr>What happend when the guest service is excellent</vt:lpstr>
      <vt:lpstr>Guest Service Experience</vt:lpstr>
      <vt:lpstr>HILTON HOTEL &amp; RESORT Strengths </vt:lpstr>
      <vt:lpstr>Hilton Hotel Weaknesses</vt:lpstr>
      <vt:lpstr>Hilton Hotels Opportunities</vt:lpstr>
      <vt:lpstr>Hilton Hotels Threats</vt:lpstr>
      <vt:lpstr>Hilton Hotel PESTEL (analysis)</vt:lpstr>
      <vt:lpstr>PowerPoint Presentation</vt:lpstr>
      <vt:lpstr>Conclusion</vt:lpstr>
      <vt:lpstr>Question and Answers</vt:lpstr>
      <vt:lpstr>Some  images of Hilton hotels &amp; Resorts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HOSPITALITY &amp; GUEST SERVICES</dc:title>
  <dc:creator>User</dc:creator>
  <cp:lastModifiedBy>Rohan Dubrey (1905715)</cp:lastModifiedBy>
  <cp:revision>119</cp:revision>
  <dcterms:created xsi:type="dcterms:W3CDTF">2019-10-22T13:17:04Z</dcterms:created>
  <dcterms:modified xsi:type="dcterms:W3CDTF">2019-12-10T14:30:50Z</dcterms:modified>
</cp:coreProperties>
</file>