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9"/>
  </p:notesMasterIdLst>
  <p:handoutMasterIdLst>
    <p:handoutMasterId r:id="rId40"/>
  </p:handoutMasterIdLst>
  <p:sldIdLst>
    <p:sldId id="256" r:id="rId6"/>
    <p:sldId id="565" r:id="rId7"/>
    <p:sldId id="308" r:id="rId8"/>
    <p:sldId id="398" r:id="rId9"/>
    <p:sldId id="340" r:id="rId10"/>
    <p:sldId id="341" r:id="rId11"/>
    <p:sldId id="336" r:id="rId12"/>
    <p:sldId id="386" r:id="rId13"/>
    <p:sldId id="397" r:id="rId14"/>
    <p:sldId id="346" r:id="rId15"/>
    <p:sldId id="362" r:id="rId16"/>
    <p:sldId id="361" r:id="rId17"/>
    <p:sldId id="390" r:id="rId18"/>
    <p:sldId id="651" r:id="rId19"/>
    <p:sldId id="399" r:id="rId20"/>
    <p:sldId id="649" r:id="rId21"/>
    <p:sldId id="647" r:id="rId22"/>
    <p:sldId id="360" r:id="rId23"/>
    <p:sldId id="382" r:id="rId24"/>
    <p:sldId id="396" r:id="rId25"/>
    <p:sldId id="363" r:id="rId26"/>
    <p:sldId id="395" r:id="rId27"/>
    <p:sldId id="400" r:id="rId28"/>
    <p:sldId id="648" r:id="rId29"/>
    <p:sldId id="329" r:id="rId30"/>
    <p:sldId id="407" r:id="rId31"/>
    <p:sldId id="384" r:id="rId32"/>
    <p:sldId id="385" r:id="rId33"/>
    <p:sldId id="392" r:id="rId34"/>
    <p:sldId id="279" r:id="rId35"/>
    <p:sldId id="436" r:id="rId36"/>
    <p:sldId id="650" r:id="rId37"/>
    <p:sldId id="347"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C59353-C7C9-4E0C-BC96-B6CE9A6B1BEF}" v="9" dt="2025-09-11T08:49:28.316"/>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591" autoAdjust="0"/>
    <p:restoredTop sz="78848" autoAdjust="0"/>
  </p:normalViewPr>
  <p:slideViewPr>
    <p:cSldViewPr>
      <p:cViewPr varScale="1">
        <p:scale>
          <a:sx n="81" d="100"/>
          <a:sy n="81" d="100"/>
        </p:scale>
        <p:origin x="1650"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6BC59353-C7C9-4E0C-BC96-B6CE9A6B1BEF}"/>
    <pc:docChg chg="custSel addSld delSld modSld">
      <pc:chgData name="Markus Klingelfuss" userId="bd76eaf9-c4ae-4be9-b963-4e8bfdef57a8" providerId="ADAL" clId="{6BC59353-C7C9-4E0C-BC96-B6CE9A6B1BEF}" dt="2025-09-11T08:56:51.377" v="45" actId="47"/>
      <pc:docMkLst>
        <pc:docMk/>
      </pc:docMkLst>
      <pc:sldChg chg="modSp">
        <pc:chgData name="Markus Klingelfuss" userId="bd76eaf9-c4ae-4be9-b963-4e8bfdef57a8" providerId="ADAL" clId="{6BC59353-C7C9-4E0C-BC96-B6CE9A6B1BEF}" dt="2025-09-11T08:48:24.606" v="7" actId="20577"/>
        <pc:sldMkLst>
          <pc:docMk/>
          <pc:sldMk cId="13429721" sldId="341"/>
        </pc:sldMkLst>
        <pc:spChg chg="mod">
          <ac:chgData name="Markus Klingelfuss" userId="bd76eaf9-c4ae-4be9-b963-4e8bfdef57a8" providerId="ADAL" clId="{6BC59353-C7C9-4E0C-BC96-B6CE9A6B1BEF}" dt="2025-09-11T08:48:24.606" v="7" actId="20577"/>
          <ac:spMkLst>
            <pc:docMk/>
            <pc:sldMk cId="13429721" sldId="341"/>
            <ac:spMk id="15" creationId="{F30D6832-D0B5-418C-A4B2-65369FED1E8D}"/>
          </ac:spMkLst>
        </pc:spChg>
      </pc:sldChg>
      <pc:sldChg chg="modSp mod">
        <pc:chgData name="Markus Klingelfuss" userId="bd76eaf9-c4ae-4be9-b963-4e8bfdef57a8" providerId="ADAL" clId="{6BC59353-C7C9-4E0C-BC96-B6CE9A6B1BEF}" dt="2025-09-11T08:50:55.089" v="20" actId="20577"/>
        <pc:sldMkLst>
          <pc:docMk/>
          <pc:sldMk cId="3472895752" sldId="347"/>
        </pc:sldMkLst>
        <pc:spChg chg="mod">
          <ac:chgData name="Markus Klingelfuss" userId="bd76eaf9-c4ae-4be9-b963-4e8bfdef57a8" providerId="ADAL" clId="{6BC59353-C7C9-4E0C-BC96-B6CE9A6B1BEF}" dt="2025-09-11T08:50:55.089" v="20" actId="20577"/>
          <ac:spMkLst>
            <pc:docMk/>
            <pc:sldMk cId="3472895752" sldId="347"/>
            <ac:spMk id="3" creationId="{1397E0CE-8F37-40AE-82FE-3D69732F2DD4}"/>
          </ac:spMkLst>
        </pc:spChg>
      </pc:sldChg>
      <pc:sldChg chg="modSp">
        <pc:chgData name="Markus Klingelfuss" userId="bd76eaf9-c4ae-4be9-b963-4e8bfdef57a8" providerId="ADAL" clId="{6BC59353-C7C9-4E0C-BC96-B6CE9A6B1BEF}" dt="2025-09-11T08:49:28.316" v="14" actId="255"/>
        <pc:sldMkLst>
          <pc:docMk/>
          <pc:sldMk cId="1408515514" sldId="390"/>
        </pc:sldMkLst>
        <pc:spChg chg="mod">
          <ac:chgData name="Markus Klingelfuss" userId="bd76eaf9-c4ae-4be9-b963-4e8bfdef57a8" providerId="ADAL" clId="{6BC59353-C7C9-4E0C-BC96-B6CE9A6B1BEF}" dt="2025-09-11T08:49:28.316" v="14" actId="255"/>
          <ac:spMkLst>
            <pc:docMk/>
            <pc:sldMk cId="1408515514" sldId="390"/>
            <ac:spMk id="5" creationId="{19F1C209-26D5-F788-CFE4-0DAF5C9AD603}"/>
          </ac:spMkLst>
        </pc:spChg>
      </pc:sldChg>
      <pc:sldChg chg="modSp mod">
        <pc:chgData name="Markus Klingelfuss" userId="bd76eaf9-c4ae-4be9-b963-4e8bfdef57a8" providerId="ADAL" clId="{6BC59353-C7C9-4E0C-BC96-B6CE9A6B1BEF}" dt="2025-09-11T08:48:59.353" v="13" actId="27636"/>
        <pc:sldMkLst>
          <pc:docMk/>
          <pc:sldMk cId="1781440078" sldId="397"/>
        </pc:sldMkLst>
        <pc:spChg chg="mod">
          <ac:chgData name="Markus Klingelfuss" userId="bd76eaf9-c4ae-4be9-b963-4e8bfdef57a8" providerId="ADAL" clId="{6BC59353-C7C9-4E0C-BC96-B6CE9A6B1BEF}" dt="2025-09-11T08:48:59.353" v="13" actId="27636"/>
          <ac:spMkLst>
            <pc:docMk/>
            <pc:sldMk cId="1781440078" sldId="397"/>
            <ac:spMk id="4" creationId="{62E4E724-E8B7-FC05-3C05-207E706B3F64}"/>
          </ac:spMkLst>
        </pc:spChg>
      </pc:sldChg>
      <pc:sldChg chg="modSp new del mod">
        <pc:chgData name="Markus Klingelfuss" userId="bd76eaf9-c4ae-4be9-b963-4e8bfdef57a8" providerId="ADAL" clId="{6BC59353-C7C9-4E0C-BC96-B6CE9A6B1BEF}" dt="2025-09-11T08:56:51.377" v="45" actId="47"/>
        <pc:sldMkLst>
          <pc:docMk/>
          <pc:sldMk cId="793882103" sldId="650"/>
        </pc:sldMkLst>
        <pc:spChg chg="mod">
          <ac:chgData name="Markus Klingelfuss" userId="bd76eaf9-c4ae-4be9-b963-4e8bfdef57a8" providerId="ADAL" clId="{6BC59353-C7C9-4E0C-BC96-B6CE9A6B1BEF}" dt="2025-09-11T08:56:27.258" v="44" actId="20577"/>
          <ac:spMkLst>
            <pc:docMk/>
            <pc:sldMk cId="793882103" sldId="650"/>
            <ac:spMk id="2" creationId="{B796DB90-02BF-BBF2-F402-23092E65621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15/09/2025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9/15/2025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itethemrightonline-com.ezproxy.uwtsd.ac.uk/video?docid=CTR_6301824067001&amp;tocid=CTR_file_6301824067001"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2785336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a:t>
            </a:fld>
            <a:endParaRPr lang="en-US"/>
          </a:p>
        </p:txBody>
      </p:sp>
    </p:spTree>
    <p:extLst>
      <p:ext uri="{BB962C8B-B14F-4D97-AF65-F5344CB8AC3E}">
        <p14:creationId xmlns:p14="http://schemas.microsoft.com/office/powerpoint/2010/main" val="1752723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2545414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2454939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1313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D7CA6-21C2-0E1D-ABCC-67DB135357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B4B50-8082-2B7F-3962-BA178C1E70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9CF70F-40C3-B827-9165-6BC6DCC2BE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4104B2-C695-14FB-EB73-AF1366964D2B}"/>
              </a:ext>
            </a:extLst>
          </p:cNvPr>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568120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220130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 please choose a topic and demonstrate thinking of search terms and putting them in the library search box – build up a search slowly (key words including alternatives – and show the use of inverted commas) – also please show how to filter by date </a:t>
            </a:r>
          </a:p>
          <a:p>
            <a:r>
              <a:rPr lang="en-GB" dirty="0"/>
              <a:t>Possible examples: “asylum seekers” and refugees (OR/NOT migrants)   </a:t>
            </a:r>
          </a:p>
          <a:p>
            <a:r>
              <a:rPr lang="en-GB" dirty="0"/>
              <a:t>“national health service” OR NHS</a:t>
            </a:r>
          </a:p>
          <a:p>
            <a:r>
              <a:rPr lang="en-GB" dirty="0"/>
              <a:t>“higher education”</a:t>
            </a:r>
          </a:p>
          <a:p>
            <a:r>
              <a:rPr lang="en-GB" dirty="0"/>
              <a:t>“social media” “health information”</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19</a:t>
            </a:fld>
            <a:endParaRPr lang="en-US"/>
          </a:p>
        </p:txBody>
      </p:sp>
    </p:spTree>
    <p:extLst>
      <p:ext uri="{BB962C8B-B14F-4D97-AF65-F5344CB8AC3E}">
        <p14:creationId xmlns:p14="http://schemas.microsoft.com/office/powerpoint/2010/main" val="3614039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 please choose a topic and demonstrate thinking of search terms and putting them in the library search box – build up a search slowly (key words including alternatives – and show the use of inverted commas) – also please show how to filter by date </a:t>
            </a:r>
          </a:p>
          <a:p>
            <a:r>
              <a:rPr lang="en-GB" dirty="0"/>
              <a:t>Possible examples: “asylum seekers” and refugees (OR/NOT migrants)   </a:t>
            </a:r>
          </a:p>
          <a:p>
            <a:r>
              <a:rPr lang="en-GB" dirty="0"/>
              <a:t>“national health service” OR NHS</a:t>
            </a:r>
          </a:p>
          <a:p>
            <a:r>
              <a:rPr lang="en-GB" dirty="0"/>
              <a:t>“higher education”</a:t>
            </a:r>
          </a:p>
          <a:p>
            <a:r>
              <a:rPr lang="en-GB" dirty="0"/>
              <a:t>“social media” “health information”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40961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147764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87104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23</a:t>
            </a:fld>
            <a:endParaRPr lang="en-US"/>
          </a:p>
        </p:txBody>
      </p:sp>
    </p:spTree>
    <p:extLst>
      <p:ext uri="{BB962C8B-B14F-4D97-AF65-F5344CB8AC3E}">
        <p14:creationId xmlns:p14="http://schemas.microsoft.com/office/powerpoint/2010/main" val="1934394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6C492-2864-8735-292E-F6B687A5E8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6A17F8-D1C7-CE50-C32B-5765352D59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59030F-0927-6661-2061-8BC234274C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E227E4-608F-996D-CF02-A1827935A590}"/>
              </a:ext>
            </a:extLst>
          </p:cNvPr>
          <p:cNvSpPr>
            <a:spLocks noGrp="1"/>
          </p:cNvSpPr>
          <p:nvPr>
            <p:ph type="sldNum" sz="quarter" idx="5"/>
          </p:nvPr>
        </p:nvSpPr>
        <p:spPr/>
        <p:txBody>
          <a:bodyPr/>
          <a:lstStyle/>
          <a:p>
            <a:fld id="{6936E1E2-17D2-5E4C-B96D-EEDAC0EF77DB}" type="slidenum">
              <a:rPr lang="en-US" smtClean="0"/>
              <a:pPr/>
              <a:t>24</a:t>
            </a:fld>
            <a:endParaRPr lang="en-US"/>
          </a:p>
        </p:txBody>
      </p:sp>
    </p:spTree>
    <p:extLst>
      <p:ext uri="{BB962C8B-B14F-4D97-AF65-F5344CB8AC3E}">
        <p14:creationId xmlns:p14="http://schemas.microsoft.com/office/powerpoint/2010/main" val="425332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26</a:t>
            </a:fld>
            <a:endParaRPr lang="en-US"/>
          </a:p>
        </p:txBody>
      </p:sp>
    </p:spTree>
    <p:extLst>
      <p:ext uri="{BB962C8B-B14F-4D97-AF65-F5344CB8AC3E}">
        <p14:creationId xmlns:p14="http://schemas.microsoft.com/office/powerpoint/2010/main" val="35698052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https://www-citethemrightonline-com.ezproxy.uwtsd.ac.uk/video?docid=CTR_6301824067001&amp;tocid=CTR_file_6301824067001uk)</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4712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01B73FF-862C-4E01-AACA-1479588BAB65}"/>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89D183AC-680D-4D8F-A6FA-D3AA5F31DDF9}"/>
              </a:ext>
            </a:extLst>
          </p:cNvPr>
          <p:cNvSpPr>
            <a:spLocks noGrp="1" noChangeArrowheads="1"/>
          </p:cNvSpPr>
          <p:nvPr>
            <p:ph type="body" idx="1"/>
          </p:nvPr>
        </p:nvSpPr>
        <p:spPr>
          <a:noFill/>
        </p:spPr>
        <p:txBody>
          <a:bodyPr/>
          <a:lstStyle/>
          <a:p>
            <a:endParaRPr lang="en-GB" altLang="en-US" dirty="0"/>
          </a:p>
        </p:txBody>
      </p:sp>
      <p:sp>
        <p:nvSpPr>
          <p:cNvPr id="36868" name="Slide Number Placeholder 3">
            <a:extLst>
              <a:ext uri="{FF2B5EF4-FFF2-40B4-BE49-F238E27FC236}">
                <a16:creationId xmlns:a16="http://schemas.microsoft.com/office/drawing/2014/main" id="{6C3DD4F0-A4AA-4F2A-89ED-B534570719E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6329E50-9A2E-461C-8580-6CE7F17A213D}"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57698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https://www-citethemrightonline-com.ezproxy.uwtsd.ac.uk/sourcetype?docid=b-9781350927964&amp;tocid=b-9781350927964-27 </a:t>
            </a:r>
          </a:p>
          <a:p>
            <a:endParaRPr lang="en-GB" altLang="en-US" dirty="0"/>
          </a:p>
          <a:p>
            <a:r>
              <a:rPr lang="en-GB" altLang="en-US" dirty="0"/>
              <a:t>The students need to access this via the link on our module Moodle page or via the UWTSD library as this will log them in as a UWTSD student. If students google </a:t>
            </a:r>
            <a:r>
              <a:rPr lang="en-GB" altLang="en-US" dirty="0" err="1"/>
              <a:t>CiteThemRight</a:t>
            </a:r>
            <a:r>
              <a:rPr lang="en-GB" altLang="en-US" dirty="0"/>
              <a:t> they will be prompted to pay. </a:t>
            </a:r>
          </a:p>
          <a:p>
            <a:endParaRPr lang="en-GB" altLang="en-US" dirty="0"/>
          </a:p>
          <a:p>
            <a:r>
              <a:rPr lang="en-GB" altLang="en-US" dirty="0"/>
              <a:t>Please show them the basics e.g. choosing Harvard, choosing a type of source e.g. </a:t>
            </a:r>
            <a:r>
              <a:rPr lang="en-GB" altLang="en-US" dirty="0" err="1"/>
              <a:t>ebook</a:t>
            </a:r>
            <a:r>
              <a:rPr lang="en-GB" altLang="en-US" dirty="0"/>
              <a:t>, looking for the examples and ‘you try’ section etc</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32</a:t>
            </a:fld>
            <a:endParaRPr lang="en-US"/>
          </a:p>
        </p:txBody>
      </p:sp>
    </p:spTree>
    <p:extLst>
      <p:ext uri="{BB962C8B-B14F-4D97-AF65-F5344CB8AC3E}">
        <p14:creationId xmlns:p14="http://schemas.microsoft.com/office/powerpoint/2010/main" val="1664872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15/09/2025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15/09/2025</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8067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76322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78300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08684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43726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050250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482083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000486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365025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498990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80728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15/09/2025</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57159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nature.com/articles/d41586-019-01493-z" TargetMode="Externa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www.gov.uk/"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nationalcareers.service.gov.uk/explore-careers" TargetMode="Externa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scholar.google.co.uk/" TargetMode="External"/><Relationship Id="rId5" Type="http://schemas.openxmlformats.org/officeDocument/2006/relationships/hyperlink" Target="http://www.uwtsd.ac.uk/library" TargetMode="Externa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itethemrightonline-com.ezproxy.uwtsd.ac.uk/video?docid=CTR_6301824067001&amp;tocid=CTR_file_6301824067001"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tethemrightonline-com.ezproxy.uwtsd.ac.uk/home"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ncl.ac.uk/mediav8/academic-skills-kit/file-downloads/Google%20versus.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sz="2400" dirty="0"/>
            </a:br>
            <a:br>
              <a:rPr lang="en-GB" altLang="en-US" sz="2400" dirty="0"/>
            </a:br>
            <a:br>
              <a:rPr lang="en-GB" altLang="en-US" sz="2400" dirty="0"/>
            </a:br>
            <a:r>
              <a:rPr lang="en-GB" altLang="en-US" sz="2400" dirty="0"/>
              <a:t>Certificate of Higher Education - Skills for the Workplace Health and Social Care</a:t>
            </a:r>
            <a:br>
              <a:rPr lang="en-GB" altLang="en-US" dirty="0"/>
            </a:br>
            <a:r>
              <a:rPr lang="en-GB" dirty="0"/>
              <a:t> </a:t>
            </a:r>
            <a:r>
              <a:rPr lang="en-GB" sz="3100" b="1" dirty="0">
                <a:solidFill>
                  <a:srgbClr val="FFFF00"/>
                </a:solidFill>
              </a:rPr>
              <a:t>Academic and Employability Skills</a:t>
            </a:r>
            <a:br>
              <a:rPr lang="en-GB" sz="4000" b="1" dirty="0">
                <a:solidFill>
                  <a:srgbClr val="FFFF00"/>
                </a:solidFill>
              </a:rPr>
            </a:br>
            <a:r>
              <a:rPr lang="en-GB" sz="3100" b="1" dirty="0">
                <a:solidFill>
                  <a:srgbClr val="FFFF00"/>
                </a:solidFill>
              </a:rPr>
              <a:t>(LCHS4001)</a:t>
            </a:r>
            <a:br>
              <a:rPr lang="en-GB" sz="3200" b="1" dirty="0">
                <a:solidFill>
                  <a:srgbClr val="FFFF00"/>
                </a:solidFill>
              </a:rPr>
            </a:br>
            <a:r>
              <a:rPr lang="en-GB" sz="6000" b="1" dirty="0">
                <a:solidFill>
                  <a:srgbClr val="FFFF00"/>
                </a:solidFill>
              </a:rPr>
              <a:t>Session 3: Research Skills &amp; Referencing</a:t>
            </a:r>
            <a:br>
              <a:rPr lang="en-GB" sz="7300" b="1"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b="1" dirty="0"/>
              <a:t>In this session we will:</a:t>
            </a:r>
          </a:p>
        </p:txBody>
      </p:sp>
      <p:sp>
        <p:nvSpPr>
          <p:cNvPr id="6" name="Content Placeholder 2">
            <a:extLst>
              <a:ext uri="{FF2B5EF4-FFF2-40B4-BE49-F238E27FC236}">
                <a16:creationId xmlns:a16="http://schemas.microsoft.com/office/drawing/2014/main" id="{CCDA0D5E-932B-2C79-6B9F-8CCF97B14057}"/>
              </a:ext>
            </a:extLst>
          </p:cNvPr>
          <p:cNvSpPr>
            <a:spLocks noGrp="1"/>
          </p:cNvSpPr>
          <p:nvPr>
            <p:ph idx="1"/>
          </p:nvPr>
        </p:nvSpPr>
        <p:spPr>
          <a:xfrm>
            <a:off x="899592" y="1887918"/>
            <a:ext cx="7632847" cy="3215268"/>
          </a:xfrm>
        </p:spPr>
        <p:txBody>
          <a:bodyPr>
            <a:normAutofit fontScale="85000" lnSpcReduction="10000"/>
          </a:bodyPr>
          <a:lstStyle/>
          <a:p>
            <a:r>
              <a:rPr lang="en-GB" dirty="0"/>
              <a:t>Discuss where to find suitable information</a:t>
            </a:r>
          </a:p>
          <a:p>
            <a:r>
              <a:rPr lang="en-GB" dirty="0"/>
              <a:t>Use the </a:t>
            </a:r>
            <a:r>
              <a:rPr lang="en-GB" b="1" dirty="0">
                <a:solidFill>
                  <a:srgbClr val="00B0F0"/>
                </a:solidFill>
              </a:rPr>
              <a:t>CRAAP Test </a:t>
            </a:r>
            <a:r>
              <a:rPr lang="en-GB" dirty="0"/>
              <a:t>to evaluate sources</a:t>
            </a:r>
          </a:p>
          <a:p>
            <a:r>
              <a:rPr lang="en-GB" altLang="en-US" dirty="0">
                <a:cs typeface="Calibri" panose="020F0502020204030204" pitchFamily="34" charset="0"/>
              </a:rPr>
              <a:t>Look at referencing and citation and their importance for success in higher education</a:t>
            </a:r>
          </a:p>
          <a:p>
            <a:r>
              <a:rPr lang="en-GB" altLang="en-US" dirty="0">
                <a:cs typeface="Calibri" panose="020F0502020204030204" pitchFamily="34" charset="0"/>
              </a:rPr>
              <a:t>Practise referencing various academic sources, such as, books, journals and websites</a:t>
            </a:r>
          </a:p>
          <a:p>
            <a:endParaRPr lang="en-GB" sz="1350" dirty="0"/>
          </a:p>
          <a:p>
            <a:endParaRPr lang="en-GB" sz="1350" dirty="0"/>
          </a:p>
          <a:p>
            <a:endParaRPr lang="en-GB" sz="1350" dirty="0"/>
          </a:p>
          <a:p>
            <a:endParaRPr lang="en-GB" sz="1350" b="1" dirty="0"/>
          </a:p>
        </p:txBody>
      </p:sp>
    </p:spTree>
    <p:extLst>
      <p:ext uri="{BB962C8B-B14F-4D97-AF65-F5344CB8AC3E}">
        <p14:creationId xmlns:p14="http://schemas.microsoft.com/office/powerpoint/2010/main" val="30482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Academic sources of information</a:t>
            </a:r>
          </a:p>
        </p:txBody>
      </p:sp>
    </p:spTree>
    <p:extLst>
      <p:ext uri="{BB962C8B-B14F-4D97-AF65-F5344CB8AC3E}">
        <p14:creationId xmlns:p14="http://schemas.microsoft.com/office/powerpoint/2010/main" val="469417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530C9-E6AB-4CB8-99FC-205AD7F2A02B}"/>
              </a:ext>
            </a:extLst>
          </p:cNvPr>
          <p:cNvSpPr>
            <a:spLocks noGrp="1"/>
          </p:cNvSpPr>
          <p:nvPr>
            <p:ph type="title"/>
          </p:nvPr>
        </p:nvSpPr>
        <p:spPr>
          <a:xfrm>
            <a:off x="457200" y="274638"/>
            <a:ext cx="8507288" cy="1143000"/>
          </a:xfrm>
        </p:spPr>
        <p:txBody>
          <a:bodyPr>
            <a:noAutofit/>
          </a:bodyPr>
          <a:lstStyle/>
          <a:p>
            <a:r>
              <a:rPr lang="en-GB" sz="4400" b="1" dirty="0"/>
              <a:t>What is academic information?</a:t>
            </a:r>
            <a:endParaRPr lang="en-GB" sz="4400" dirty="0"/>
          </a:p>
        </p:txBody>
      </p:sp>
      <p:sp>
        <p:nvSpPr>
          <p:cNvPr id="3" name="Content Placeholder 2">
            <a:extLst>
              <a:ext uri="{FF2B5EF4-FFF2-40B4-BE49-F238E27FC236}">
                <a16:creationId xmlns:a16="http://schemas.microsoft.com/office/drawing/2014/main" id="{7AD91950-3831-64E3-8875-FAA4833209AD}"/>
              </a:ext>
            </a:extLst>
          </p:cNvPr>
          <p:cNvSpPr>
            <a:spLocks noGrp="1"/>
          </p:cNvSpPr>
          <p:nvPr>
            <p:ph sz="half" idx="1"/>
          </p:nvPr>
        </p:nvSpPr>
        <p:spPr/>
        <p:txBody>
          <a:bodyPr>
            <a:normAutofit fontScale="92500"/>
          </a:bodyPr>
          <a:lstStyle/>
          <a:p>
            <a:r>
              <a:rPr lang="en-GB" dirty="0"/>
              <a:t>Good quality information we can trust</a:t>
            </a:r>
          </a:p>
          <a:p>
            <a:r>
              <a:rPr lang="en-GB" dirty="0"/>
              <a:t>Information that can be used as evidence</a:t>
            </a:r>
          </a:p>
          <a:p>
            <a:endParaRPr lang="en-GB" dirty="0"/>
          </a:p>
          <a:p>
            <a:r>
              <a:rPr lang="en-GB" dirty="0"/>
              <a:t>Written by authors we can rely on e.g. subject specialists, academics who do research, experienced professionals, industry experts</a:t>
            </a:r>
          </a:p>
          <a:p>
            <a:endParaRPr lang="en-GB" dirty="0"/>
          </a:p>
          <a:p>
            <a:r>
              <a:rPr lang="en-GB" dirty="0"/>
              <a:t>Often in the form of academic books and journal articles</a:t>
            </a:r>
          </a:p>
          <a:p>
            <a:endParaRPr lang="en-GB" dirty="0"/>
          </a:p>
        </p:txBody>
      </p:sp>
      <p:pic>
        <p:nvPicPr>
          <p:cNvPr id="8" name="Content Placeholder 7" descr="Hardcover books">
            <a:extLst>
              <a:ext uri="{FF2B5EF4-FFF2-40B4-BE49-F238E27FC236}">
                <a16:creationId xmlns:a16="http://schemas.microsoft.com/office/drawing/2014/main" id="{F20875EC-9D34-8085-4247-C562DE86B568}"/>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2272679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87E68-AC28-4524-8797-515DBCF7B5CA}"/>
              </a:ext>
            </a:extLst>
          </p:cNvPr>
          <p:cNvSpPr>
            <a:spLocks noGrp="1"/>
          </p:cNvSpPr>
          <p:nvPr>
            <p:ph type="title"/>
          </p:nvPr>
        </p:nvSpPr>
        <p:spPr/>
        <p:txBody>
          <a:bodyPr>
            <a:noAutofit/>
          </a:bodyPr>
          <a:lstStyle/>
          <a:p>
            <a:r>
              <a:rPr lang="en-GB" b="1" dirty="0"/>
              <a:t>Suitability of a source of information</a:t>
            </a:r>
          </a:p>
        </p:txBody>
      </p:sp>
      <p:pic>
        <p:nvPicPr>
          <p:cNvPr id="4" name="Content Placeholder 3">
            <a:extLst>
              <a:ext uri="{FF2B5EF4-FFF2-40B4-BE49-F238E27FC236}">
                <a16:creationId xmlns:a16="http://schemas.microsoft.com/office/drawing/2014/main" id="{3C0F5DB6-C2C2-4926-91F2-866E9229CF65}"/>
              </a:ext>
            </a:extLst>
          </p:cNvPr>
          <p:cNvPicPr>
            <a:picLocks noGrp="1" noChangeAspect="1"/>
          </p:cNvPicPr>
          <p:nvPr>
            <p:ph idx="1"/>
          </p:nvPr>
        </p:nvPicPr>
        <p:blipFill>
          <a:blip r:embed="rId2" cstate="print"/>
          <a:stretch>
            <a:fillRect/>
          </a:stretch>
        </p:blipFill>
        <p:spPr>
          <a:xfrm>
            <a:off x="323528" y="2060848"/>
            <a:ext cx="3810000" cy="3524250"/>
          </a:xfrm>
          <a:prstGeom prst="rect">
            <a:avLst/>
          </a:prstGeom>
        </p:spPr>
      </p:pic>
      <p:sp>
        <p:nvSpPr>
          <p:cNvPr id="5" name="Thought Bubble: Cloud 4">
            <a:extLst>
              <a:ext uri="{FF2B5EF4-FFF2-40B4-BE49-F238E27FC236}">
                <a16:creationId xmlns:a16="http://schemas.microsoft.com/office/drawing/2014/main" id="{2BC8F397-8F62-43ED-8138-4420F78584D3}"/>
              </a:ext>
            </a:extLst>
          </p:cNvPr>
          <p:cNvSpPr/>
          <p:nvPr/>
        </p:nvSpPr>
        <p:spPr>
          <a:xfrm>
            <a:off x="4133528" y="1484784"/>
            <a:ext cx="4686944" cy="3398706"/>
          </a:xfrm>
          <a:prstGeom prst="cloudCallout">
            <a:avLst>
              <a:gd name="adj1" fmla="val -78497"/>
              <a:gd name="adj2" fmla="val -261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 you search for information, you are going to find lots of it . . . but is it good information?</a:t>
            </a:r>
          </a:p>
        </p:txBody>
      </p:sp>
    </p:spTree>
    <p:extLst>
      <p:ext uri="{BB962C8B-B14F-4D97-AF65-F5344CB8AC3E}">
        <p14:creationId xmlns:p14="http://schemas.microsoft.com/office/powerpoint/2010/main" val="201198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33EB1-FC36-442B-A2ED-75A49AD27CA5}"/>
              </a:ext>
            </a:extLst>
          </p:cNvPr>
          <p:cNvSpPr>
            <a:spLocks noGrp="1"/>
          </p:cNvSpPr>
          <p:nvPr>
            <p:ph type="title"/>
          </p:nvPr>
        </p:nvSpPr>
        <p:spPr/>
        <p:txBody>
          <a:bodyPr>
            <a:normAutofit/>
          </a:bodyPr>
          <a:lstStyle/>
          <a:p>
            <a:r>
              <a:rPr lang="en-GB" sz="4400" b="1" dirty="0"/>
              <a:t>What is the CRAAP test?</a:t>
            </a:r>
          </a:p>
        </p:txBody>
      </p:sp>
      <p:sp>
        <p:nvSpPr>
          <p:cNvPr id="3" name="Content Placeholder 2">
            <a:extLst>
              <a:ext uri="{FF2B5EF4-FFF2-40B4-BE49-F238E27FC236}">
                <a16:creationId xmlns:a16="http://schemas.microsoft.com/office/drawing/2014/main" id="{6CB06A20-F913-43E1-B07F-F6E8433F6F34}"/>
              </a:ext>
            </a:extLst>
          </p:cNvPr>
          <p:cNvSpPr>
            <a:spLocks noGrp="1"/>
          </p:cNvSpPr>
          <p:nvPr>
            <p:ph idx="1"/>
          </p:nvPr>
        </p:nvSpPr>
        <p:spPr>
          <a:xfrm>
            <a:off x="313184" y="1563486"/>
            <a:ext cx="8579296" cy="1324743"/>
          </a:xfrm>
          <a:ln w="38100">
            <a:solidFill>
              <a:schemeClr val="accent1">
                <a:lumMod val="75000"/>
              </a:schemeClr>
            </a:solidFill>
          </a:ln>
        </p:spPr>
        <p:txBody>
          <a:bodyPr>
            <a:normAutofit/>
          </a:bodyPr>
          <a:lstStyle/>
          <a:p>
            <a:pPr marL="0" indent="0">
              <a:buNone/>
            </a:pPr>
            <a:r>
              <a:rPr lang="en-GB" sz="2400" dirty="0">
                <a:cs typeface="Arial" panose="020B0604020202020204" pitchFamily="34" charset="0"/>
              </a:rPr>
              <a:t>The CRAAP Test was developed by Blakeslee (2004). It is a list of questions to help you evaluate the information you find. </a:t>
            </a:r>
          </a:p>
        </p:txBody>
      </p:sp>
      <p:sp>
        <p:nvSpPr>
          <p:cNvPr id="6" name="Freeform: Shape 5">
            <a:extLst>
              <a:ext uri="{FF2B5EF4-FFF2-40B4-BE49-F238E27FC236}">
                <a16:creationId xmlns:a16="http://schemas.microsoft.com/office/drawing/2014/main" id="{BF5B3995-E415-4AE0-BA4C-A38BC506B144}"/>
              </a:ext>
            </a:extLst>
          </p:cNvPr>
          <p:cNvSpPr/>
          <p:nvPr/>
        </p:nvSpPr>
        <p:spPr>
          <a:xfrm>
            <a:off x="251520"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C</a:t>
            </a:r>
            <a:r>
              <a:rPr lang="en-GB" sz="2000" kern="1200" dirty="0">
                <a:latin typeface="Arial" panose="020B0604020202020204" pitchFamily="34" charset="0"/>
                <a:cs typeface="Arial" panose="020B0604020202020204" pitchFamily="34" charset="0"/>
              </a:rPr>
              <a:t>urrency </a:t>
            </a:r>
          </a:p>
        </p:txBody>
      </p:sp>
      <p:sp>
        <p:nvSpPr>
          <p:cNvPr id="7" name="Freeform: Shape 6">
            <a:extLst>
              <a:ext uri="{FF2B5EF4-FFF2-40B4-BE49-F238E27FC236}">
                <a16:creationId xmlns:a16="http://schemas.microsoft.com/office/drawing/2014/main" id="{6B8DA9BD-B17D-426A-B43E-CF925305DA8F}"/>
              </a:ext>
            </a:extLst>
          </p:cNvPr>
          <p:cNvSpPr/>
          <p:nvPr/>
        </p:nvSpPr>
        <p:spPr>
          <a:xfrm>
            <a:off x="1691680"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8" name="Freeform: Shape 7">
            <a:extLst>
              <a:ext uri="{FF2B5EF4-FFF2-40B4-BE49-F238E27FC236}">
                <a16:creationId xmlns:a16="http://schemas.microsoft.com/office/drawing/2014/main" id="{081F99E2-8B09-45B8-A664-B87646D3CC35}"/>
              </a:ext>
            </a:extLst>
          </p:cNvPr>
          <p:cNvSpPr/>
          <p:nvPr/>
        </p:nvSpPr>
        <p:spPr>
          <a:xfrm>
            <a:off x="2084451"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b="1" u="sng" kern="1200" dirty="0">
                <a:latin typeface="Arial" panose="020B0604020202020204" pitchFamily="34" charset="0"/>
                <a:cs typeface="Arial" panose="020B0604020202020204" pitchFamily="34" charset="0"/>
              </a:rPr>
              <a:t>R</a:t>
            </a:r>
            <a:r>
              <a:rPr lang="en-GB" kern="1200" dirty="0">
                <a:latin typeface="Arial" panose="020B0604020202020204" pitchFamily="34" charset="0"/>
                <a:cs typeface="Arial" panose="020B0604020202020204" pitchFamily="34" charset="0"/>
              </a:rPr>
              <a:t>elevance</a:t>
            </a:r>
          </a:p>
        </p:txBody>
      </p:sp>
      <p:sp>
        <p:nvSpPr>
          <p:cNvPr id="9" name="Freeform: Shape 8">
            <a:extLst>
              <a:ext uri="{FF2B5EF4-FFF2-40B4-BE49-F238E27FC236}">
                <a16:creationId xmlns:a16="http://schemas.microsoft.com/office/drawing/2014/main" id="{9FE87C0B-43AC-4943-A87D-40290B4AA5C4}"/>
              </a:ext>
            </a:extLst>
          </p:cNvPr>
          <p:cNvSpPr/>
          <p:nvPr/>
        </p:nvSpPr>
        <p:spPr>
          <a:xfrm>
            <a:off x="3524611"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1488257"/>
              <a:satOff val="8966"/>
              <a:lumOff val="719"/>
              <a:alphaOff val="0"/>
            </a:schemeClr>
          </a:fillRef>
          <a:effectRef idx="0">
            <a:schemeClr val="accent4">
              <a:hueOff val="-1488257"/>
              <a:satOff val="8966"/>
              <a:lumOff val="719"/>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0" name="Freeform: Shape 9">
            <a:extLst>
              <a:ext uri="{FF2B5EF4-FFF2-40B4-BE49-F238E27FC236}">
                <a16:creationId xmlns:a16="http://schemas.microsoft.com/office/drawing/2014/main" id="{AFBF1233-93E6-445F-A6E1-FFE58721DCEF}"/>
              </a:ext>
            </a:extLst>
          </p:cNvPr>
          <p:cNvSpPr/>
          <p:nvPr/>
        </p:nvSpPr>
        <p:spPr>
          <a:xfrm>
            <a:off x="3917381"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A</a:t>
            </a:r>
            <a:r>
              <a:rPr lang="en-GB" sz="2000" kern="1200" dirty="0">
                <a:latin typeface="Arial" panose="020B0604020202020204" pitchFamily="34" charset="0"/>
                <a:cs typeface="Arial" panose="020B0604020202020204" pitchFamily="34" charset="0"/>
              </a:rPr>
              <a:t>uthority</a:t>
            </a:r>
            <a:endParaRPr lang="en-GB" sz="13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3D60163D-C9E9-4B84-810D-72F58856C1D7}"/>
              </a:ext>
            </a:extLst>
          </p:cNvPr>
          <p:cNvSpPr/>
          <p:nvPr/>
        </p:nvSpPr>
        <p:spPr>
          <a:xfrm>
            <a:off x="5357542"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2" name="Freeform: Shape 11">
            <a:extLst>
              <a:ext uri="{FF2B5EF4-FFF2-40B4-BE49-F238E27FC236}">
                <a16:creationId xmlns:a16="http://schemas.microsoft.com/office/drawing/2014/main" id="{C02621E3-88F5-4E99-A4EB-D8E3B6C918AB}"/>
              </a:ext>
            </a:extLst>
          </p:cNvPr>
          <p:cNvSpPr/>
          <p:nvPr/>
        </p:nvSpPr>
        <p:spPr>
          <a:xfrm>
            <a:off x="5750312"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A</a:t>
            </a:r>
            <a:r>
              <a:rPr lang="en-GB" sz="2000" kern="1200" dirty="0">
                <a:latin typeface="Arial" panose="020B0604020202020204" pitchFamily="34" charset="0"/>
                <a:cs typeface="Arial" panose="020B0604020202020204" pitchFamily="34" charset="0"/>
              </a:rPr>
              <a:t>ccuracy</a:t>
            </a:r>
            <a:endParaRPr lang="en-GB" sz="13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36DFF161-FED2-4334-8E75-E55BC131B745}"/>
              </a:ext>
            </a:extLst>
          </p:cNvPr>
          <p:cNvSpPr/>
          <p:nvPr/>
        </p:nvSpPr>
        <p:spPr>
          <a:xfrm>
            <a:off x="7190472" y="3762157"/>
            <a:ext cx="277557" cy="773846"/>
          </a:xfrm>
          <a:custGeom>
            <a:avLst/>
            <a:gdLst>
              <a:gd name="connsiteX0" fmla="*/ 0 w 195619"/>
              <a:gd name="connsiteY0" fmla="*/ 45768 h 228838"/>
              <a:gd name="connsiteX1" fmla="*/ 97810 w 195619"/>
              <a:gd name="connsiteY1" fmla="*/ 45768 h 228838"/>
              <a:gd name="connsiteX2" fmla="*/ 97810 w 195619"/>
              <a:gd name="connsiteY2" fmla="*/ 0 h 228838"/>
              <a:gd name="connsiteX3" fmla="*/ 195619 w 195619"/>
              <a:gd name="connsiteY3" fmla="*/ 114419 h 228838"/>
              <a:gd name="connsiteX4" fmla="*/ 97810 w 195619"/>
              <a:gd name="connsiteY4" fmla="*/ 228838 h 228838"/>
              <a:gd name="connsiteX5" fmla="*/ 97810 w 195619"/>
              <a:gd name="connsiteY5" fmla="*/ 183070 h 228838"/>
              <a:gd name="connsiteX6" fmla="*/ 0 w 195619"/>
              <a:gd name="connsiteY6" fmla="*/ 183070 h 228838"/>
              <a:gd name="connsiteX7" fmla="*/ 0 w 195619"/>
              <a:gd name="connsiteY7" fmla="*/ 45768 h 228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619" h="228838">
                <a:moveTo>
                  <a:pt x="0" y="45768"/>
                </a:moveTo>
                <a:lnTo>
                  <a:pt x="97810" y="45768"/>
                </a:lnTo>
                <a:lnTo>
                  <a:pt x="97810" y="0"/>
                </a:lnTo>
                <a:lnTo>
                  <a:pt x="195619" y="114419"/>
                </a:lnTo>
                <a:lnTo>
                  <a:pt x="97810" y="228838"/>
                </a:lnTo>
                <a:lnTo>
                  <a:pt x="97810" y="183070"/>
                </a:lnTo>
                <a:lnTo>
                  <a:pt x="0" y="183070"/>
                </a:lnTo>
                <a:lnTo>
                  <a:pt x="0" y="4576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0" tIns="45768" rIns="58686" bIns="45768"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4" name="Freeform: Shape 13">
            <a:extLst>
              <a:ext uri="{FF2B5EF4-FFF2-40B4-BE49-F238E27FC236}">
                <a16:creationId xmlns:a16="http://schemas.microsoft.com/office/drawing/2014/main" id="{2511FE8C-23FC-4EEA-B1E4-847C0D50968D}"/>
              </a:ext>
            </a:extLst>
          </p:cNvPr>
          <p:cNvSpPr/>
          <p:nvPr/>
        </p:nvSpPr>
        <p:spPr>
          <a:xfrm>
            <a:off x="7583244" y="3212976"/>
            <a:ext cx="1309236" cy="1323027"/>
          </a:xfrm>
          <a:custGeom>
            <a:avLst/>
            <a:gdLst>
              <a:gd name="connsiteX0" fmla="*/ 0 w 922734"/>
              <a:gd name="connsiteY0" fmla="*/ 55364 h 553640"/>
              <a:gd name="connsiteX1" fmla="*/ 55364 w 922734"/>
              <a:gd name="connsiteY1" fmla="*/ 0 h 553640"/>
              <a:gd name="connsiteX2" fmla="*/ 867370 w 922734"/>
              <a:gd name="connsiteY2" fmla="*/ 0 h 553640"/>
              <a:gd name="connsiteX3" fmla="*/ 922734 w 922734"/>
              <a:gd name="connsiteY3" fmla="*/ 55364 h 553640"/>
              <a:gd name="connsiteX4" fmla="*/ 922734 w 922734"/>
              <a:gd name="connsiteY4" fmla="*/ 498276 h 553640"/>
              <a:gd name="connsiteX5" fmla="*/ 867370 w 922734"/>
              <a:gd name="connsiteY5" fmla="*/ 553640 h 553640"/>
              <a:gd name="connsiteX6" fmla="*/ 55364 w 922734"/>
              <a:gd name="connsiteY6" fmla="*/ 553640 h 553640"/>
              <a:gd name="connsiteX7" fmla="*/ 0 w 922734"/>
              <a:gd name="connsiteY7" fmla="*/ 498276 h 553640"/>
              <a:gd name="connsiteX8" fmla="*/ 0 w 922734"/>
              <a:gd name="connsiteY8" fmla="*/ 55364 h 55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734" h="553640">
                <a:moveTo>
                  <a:pt x="0" y="55364"/>
                </a:moveTo>
                <a:cubicBezTo>
                  <a:pt x="0" y="24787"/>
                  <a:pt x="24787" y="0"/>
                  <a:pt x="55364" y="0"/>
                </a:cubicBezTo>
                <a:lnTo>
                  <a:pt x="867370" y="0"/>
                </a:lnTo>
                <a:cubicBezTo>
                  <a:pt x="897947" y="0"/>
                  <a:pt x="922734" y="24787"/>
                  <a:pt x="922734" y="55364"/>
                </a:cubicBezTo>
                <a:lnTo>
                  <a:pt x="922734" y="498276"/>
                </a:lnTo>
                <a:cubicBezTo>
                  <a:pt x="922734" y="528853"/>
                  <a:pt x="897947" y="553640"/>
                  <a:pt x="867370" y="553640"/>
                </a:cubicBezTo>
                <a:lnTo>
                  <a:pt x="55364" y="553640"/>
                </a:lnTo>
                <a:cubicBezTo>
                  <a:pt x="24787" y="553640"/>
                  <a:pt x="0" y="528853"/>
                  <a:pt x="0" y="498276"/>
                </a:cubicBezTo>
                <a:lnTo>
                  <a:pt x="0" y="55364"/>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65746" tIns="65746" rIns="65746" bIns="65746" numCol="1" spcCol="1270" anchor="ctr" anchorCtr="0">
            <a:noAutofit/>
          </a:bodyPr>
          <a:lstStyle/>
          <a:p>
            <a:pPr marL="0" lvl="0" indent="0" algn="ctr" defTabSz="5778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P</a:t>
            </a:r>
            <a:r>
              <a:rPr lang="en-GB" sz="2000" kern="1200" dirty="0">
                <a:latin typeface="Arial" panose="020B0604020202020204" pitchFamily="34" charset="0"/>
                <a:cs typeface="Arial" panose="020B0604020202020204" pitchFamily="34" charset="0"/>
              </a:rPr>
              <a:t>urpose</a:t>
            </a:r>
            <a:endParaRPr lang="en-GB" sz="1300" kern="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F30D6832-D0B5-418C-A4B2-65369FED1E8D}"/>
              </a:ext>
            </a:extLst>
          </p:cNvPr>
          <p:cNvSpPr txBox="1"/>
          <p:nvPr/>
        </p:nvSpPr>
        <p:spPr>
          <a:xfrm>
            <a:off x="1691680" y="4860750"/>
            <a:ext cx="5987139" cy="461665"/>
          </a:xfrm>
          <a:prstGeom prst="rect">
            <a:avLst/>
          </a:prstGeom>
          <a:noFill/>
        </p:spPr>
        <p:txBody>
          <a:bodyPr wrap="square" rtlCol="0">
            <a:spAutoFit/>
          </a:bodyPr>
          <a:lstStyle/>
          <a:p>
            <a:r>
              <a:rPr lang="en-GB" sz="2400" dirty="0">
                <a:cs typeface="Arial" panose="020B0604020202020204" pitchFamily="34" charset="0"/>
              </a:rPr>
              <a:t>Let’s look at each of these in more detail. </a:t>
            </a:r>
          </a:p>
        </p:txBody>
      </p:sp>
    </p:spTree>
    <p:extLst>
      <p:ext uri="{BB962C8B-B14F-4D97-AF65-F5344CB8AC3E}">
        <p14:creationId xmlns:p14="http://schemas.microsoft.com/office/powerpoint/2010/main" val="1342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P spid="7" grpId="0" animBg="1"/>
      <p:bldP spid="8" grpId="0" animBg="1"/>
      <p:bldP spid="9" grpId="0" animBg="1"/>
      <p:bldP spid="10" grpId="0" animBg="1"/>
      <p:bldP spid="11" grpId="0" animBg="1"/>
      <p:bldP spid="12" grpId="0" animBg="1"/>
      <p:bldP spid="13" grpId="0" animBg="1"/>
      <p:bldP spid="14" grpId="0" animBg="1"/>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745CAB-C89C-53AB-91AC-FFDAD49CD8D9}"/>
              </a:ext>
            </a:extLst>
          </p:cNvPr>
          <p:cNvSpPr txBox="1"/>
          <p:nvPr/>
        </p:nvSpPr>
        <p:spPr>
          <a:xfrm>
            <a:off x="229466" y="369764"/>
            <a:ext cx="3744416" cy="181588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600" dirty="0"/>
              <a:t>1. </a:t>
            </a:r>
            <a:r>
              <a:rPr lang="en-GB" sz="1600" b="1" dirty="0">
                <a:solidFill>
                  <a:srgbClr val="00B0F0"/>
                </a:solidFill>
              </a:rPr>
              <a:t>CURRENCY</a:t>
            </a:r>
            <a:endParaRPr lang="en-GB" sz="1600" b="0" i="0" kern="1200" dirty="0">
              <a:solidFill>
                <a:srgbClr val="00B0F0"/>
              </a:solidFill>
              <a:effectLst/>
              <a:latin typeface="+mn-lt"/>
              <a:ea typeface="+mn-ea"/>
              <a:cs typeface="+mn-cs"/>
            </a:endParaRPr>
          </a:p>
          <a:p>
            <a:r>
              <a:rPr lang="en-GB" sz="1600" b="0" i="0" kern="1200" dirty="0">
                <a:solidFill>
                  <a:schemeClr val="dk1"/>
                </a:solidFill>
                <a:effectLst/>
                <a:latin typeface="+mn-lt"/>
                <a:ea typeface="+mn-ea"/>
                <a:cs typeface="+mn-cs"/>
              </a:rPr>
              <a:t>When was the information published or posted?</a:t>
            </a:r>
            <a:br>
              <a:rPr lang="en-GB" sz="1600" dirty="0"/>
            </a:br>
            <a:r>
              <a:rPr lang="en-GB" sz="1600" b="0" i="0" kern="1200" dirty="0">
                <a:solidFill>
                  <a:schemeClr val="dk1"/>
                </a:solidFill>
                <a:effectLst/>
                <a:latin typeface="+mn-lt"/>
                <a:ea typeface="+mn-ea"/>
                <a:cs typeface="+mn-cs"/>
              </a:rPr>
              <a:t>Is the information current or out-of- date for your topic?</a:t>
            </a:r>
            <a:br>
              <a:rPr lang="en-GB" sz="1600" dirty="0"/>
            </a:br>
            <a:r>
              <a:rPr lang="en-GB" sz="1600" b="0" i="0" kern="1200" dirty="0">
                <a:solidFill>
                  <a:schemeClr val="dk1"/>
                </a:solidFill>
                <a:effectLst/>
                <a:latin typeface="+mn-lt"/>
                <a:ea typeface="+mn-ea"/>
                <a:cs typeface="+mn-cs"/>
              </a:rPr>
              <a:t>Has the information been revised or updated?</a:t>
            </a:r>
            <a:endParaRPr lang="en-US" sz="1600" dirty="0"/>
          </a:p>
        </p:txBody>
      </p:sp>
      <p:sp>
        <p:nvSpPr>
          <p:cNvPr id="5" name="TextBox 4">
            <a:extLst>
              <a:ext uri="{FF2B5EF4-FFF2-40B4-BE49-F238E27FC236}">
                <a16:creationId xmlns:a16="http://schemas.microsoft.com/office/drawing/2014/main" id="{381E66D3-619E-EBF7-B81F-307CDD4E516E}"/>
              </a:ext>
            </a:extLst>
          </p:cNvPr>
          <p:cNvSpPr txBox="1"/>
          <p:nvPr/>
        </p:nvSpPr>
        <p:spPr>
          <a:xfrm>
            <a:off x="4572000" y="4044087"/>
            <a:ext cx="4343338" cy="156966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600" b="1" dirty="0">
                <a:solidFill>
                  <a:srgbClr val="00B0F0"/>
                </a:solidFill>
              </a:rPr>
              <a:t>PURPOSE</a:t>
            </a:r>
            <a:endParaRPr lang="en-GB" sz="1600" b="1" i="0" kern="1200" dirty="0">
              <a:solidFill>
                <a:srgbClr val="00B0F0"/>
              </a:solidFill>
              <a:effectLst/>
              <a:latin typeface="+mn-lt"/>
              <a:ea typeface="+mn-ea"/>
              <a:cs typeface="+mn-cs"/>
            </a:endParaRPr>
          </a:p>
          <a:p>
            <a:r>
              <a:rPr lang="en-GB" sz="1600" dirty="0"/>
              <a:t>5</a:t>
            </a:r>
            <a:r>
              <a:rPr lang="en-GB" sz="1600" b="0" i="0" kern="1200" dirty="0">
                <a:solidFill>
                  <a:schemeClr val="dk1"/>
                </a:solidFill>
                <a:effectLst/>
                <a:latin typeface="+mn-lt"/>
                <a:ea typeface="+mn-ea"/>
                <a:cs typeface="+mn-cs"/>
              </a:rPr>
              <a:t>. What is the purpose of the information? to inform? teach? sell? entertain? persuade?</a:t>
            </a:r>
            <a:br>
              <a:rPr lang="en-GB" sz="1600" dirty="0"/>
            </a:br>
            <a:r>
              <a:rPr lang="en-GB" sz="1600" b="0" i="0" kern="1200" dirty="0">
                <a:solidFill>
                  <a:schemeClr val="dk1"/>
                </a:solidFill>
                <a:effectLst/>
                <a:latin typeface="+mn-lt"/>
                <a:ea typeface="+mn-ea"/>
                <a:cs typeface="+mn-cs"/>
              </a:rPr>
              <a:t>Is the information fact? opinion? propaganda?</a:t>
            </a:r>
            <a:br>
              <a:rPr lang="en-GB" sz="1600" dirty="0"/>
            </a:br>
            <a:r>
              <a:rPr lang="en-GB" sz="1600" b="0" i="0" kern="1200" dirty="0">
                <a:solidFill>
                  <a:schemeClr val="dk1"/>
                </a:solidFill>
                <a:effectLst/>
                <a:latin typeface="+mn-lt"/>
                <a:ea typeface="+mn-ea"/>
                <a:cs typeface="+mn-cs"/>
              </a:rPr>
              <a:t>Are there political, ideological, cultural, religious, institutional, or personal biases?</a:t>
            </a:r>
            <a:endParaRPr lang="en-US" sz="1600" dirty="0"/>
          </a:p>
        </p:txBody>
      </p:sp>
      <p:sp>
        <p:nvSpPr>
          <p:cNvPr id="7" name="TextBox 6">
            <a:extLst>
              <a:ext uri="{FF2B5EF4-FFF2-40B4-BE49-F238E27FC236}">
                <a16:creationId xmlns:a16="http://schemas.microsoft.com/office/drawing/2014/main" id="{B096117E-CDF5-96F5-DAEB-E96832784F80}"/>
              </a:ext>
            </a:extLst>
          </p:cNvPr>
          <p:cNvSpPr txBox="1"/>
          <p:nvPr/>
        </p:nvSpPr>
        <p:spPr>
          <a:xfrm>
            <a:off x="4444687" y="213201"/>
            <a:ext cx="4451795" cy="1815882"/>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r>
              <a:rPr lang="en-GB" sz="1600" dirty="0"/>
              <a:t>2. </a:t>
            </a:r>
            <a:r>
              <a:rPr lang="en-GB" sz="1600" b="1" dirty="0">
                <a:solidFill>
                  <a:srgbClr val="00B0F0"/>
                </a:solidFill>
              </a:rPr>
              <a:t>RELEVANCE</a:t>
            </a:r>
            <a:endParaRPr lang="en-GB" sz="1600" b="0" i="0" kern="1200" dirty="0">
              <a:solidFill>
                <a:srgbClr val="00B0F0"/>
              </a:solidFill>
              <a:effectLst/>
              <a:latin typeface="+mn-lt"/>
              <a:ea typeface="+mn-ea"/>
              <a:cs typeface="+mn-cs"/>
            </a:endParaRPr>
          </a:p>
          <a:p>
            <a:r>
              <a:rPr lang="en-GB" sz="1600" b="0" i="0" kern="1200" dirty="0">
                <a:solidFill>
                  <a:schemeClr val="dk1"/>
                </a:solidFill>
                <a:effectLst/>
                <a:latin typeface="+mn-lt"/>
                <a:ea typeface="+mn-ea"/>
                <a:cs typeface="+mn-cs"/>
              </a:rPr>
              <a:t>Does the information relate to your topic or answer your question?</a:t>
            </a:r>
            <a:br>
              <a:rPr lang="en-GB" sz="1600" dirty="0"/>
            </a:br>
            <a:r>
              <a:rPr lang="en-GB" sz="1600" b="0" i="0" kern="1200" dirty="0">
                <a:solidFill>
                  <a:schemeClr val="dk1"/>
                </a:solidFill>
                <a:effectLst/>
                <a:latin typeface="+mn-lt"/>
                <a:ea typeface="+mn-ea"/>
                <a:cs typeface="+mn-cs"/>
              </a:rPr>
              <a:t>Who is the intended audience?</a:t>
            </a:r>
            <a:br>
              <a:rPr lang="en-GB" sz="1600" dirty="0"/>
            </a:br>
            <a:r>
              <a:rPr lang="en-GB" sz="1600" b="0" i="0" kern="1200" dirty="0">
                <a:solidFill>
                  <a:schemeClr val="dk1"/>
                </a:solidFill>
                <a:effectLst/>
                <a:latin typeface="+mn-lt"/>
                <a:ea typeface="+mn-ea"/>
                <a:cs typeface="+mn-cs"/>
              </a:rPr>
              <a:t>Is the information at an appropriate level (i.e. not too elementary or advanced for your needs)?</a:t>
            </a:r>
          </a:p>
        </p:txBody>
      </p:sp>
      <p:sp>
        <p:nvSpPr>
          <p:cNvPr id="8" name="TextBox 7">
            <a:extLst>
              <a:ext uri="{FF2B5EF4-FFF2-40B4-BE49-F238E27FC236}">
                <a16:creationId xmlns:a16="http://schemas.microsoft.com/office/drawing/2014/main" id="{7DBE1C44-2DAA-4AC3-63C7-F17055577F9C}"/>
              </a:ext>
            </a:extLst>
          </p:cNvPr>
          <p:cNvSpPr txBox="1"/>
          <p:nvPr/>
        </p:nvSpPr>
        <p:spPr>
          <a:xfrm>
            <a:off x="261018" y="2420888"/>
            <a:ext cx="3681312" cy="304698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3. </a:t>
            </a:r>
            <a:r>
              <a:rPr lang="en-GB" sz="1600" b="1" dirty="0">
                <a:solidFill>
                  <a:srgbClr val="00B0F0"/>
                </a:solidFill>
              </a:rPr>
              <a:t>AUTHORITY</a:t>
            </a:r>
            <a:endParaRPr lang="en-GB" sz="1600" b="0" i="0" kern="1200" dirty="0">
              <a:solidFill>
                <a:srgbClr val="00B0F0"/>
              </a:solidFill>
              <a:effectLst/>
              <a:latin typeface="+mn-lt"/>
              <a:ea typeface="+mn-ea"/>
              <a:cs typeface="+mn-cs"/>
            </a:endParaRPr>
          </a:p>
          <a:p>
            <a:r>
              <a:rPr lang="en-GB" sz="1600" b="0" i="0" kern="1200" dirty="0">
                <a:solidFill>
                  <a:schemeClr val="dk1"/>
                </a:solidFill>
                <a:effectLst/>
                <a:latin typeface="+mn-lt"/>
                <a:ea typeface="+mn-ea"/>
                <a:cs typeface="+mn-cs"/>
              </a:rPr>
              <a:t>What are the author's qualifications to write on the topic?</a:t>
            </a:r>
            <a:br>
              <a:rPr lang="en-GB" sz="1600" dirty="0"/>
            </a:br>
            <a:r>
              <a:rPr lang="en-GB" sz="1600" b="0" i="0" kern="1200" dirty="0">
                <a:solidFill>
                  <a:schemeClr val="dk1"/>
                </a:solidFill>
                <a:effectLst/>
                <a:latin typeface="+mn-lt"/>
                <a:ea typeface="+mn-ea"/>
                <a:cs typeface="+mn-cs"/>
              </a:rPr>
              <a:t>Is there contact information, such as a publisher or e-mail address?</a:t>
            </a:r>
            <a:br>
              <a:rPr lang="en-GB" sz="1600" dirty="0"/>
            </a:br>
            <a:r>
              <a:rPr lang="en-GB" sz="1600" b="0" i="0" kern="1200" dirty="0">
                <a:solidFill>
                  <a:schemeClr val="dk1"/>
                </a:solidFill>
                <a:effectLst/>
                <a:latin typeface="+mn-lt"/>
                <a:ea typeface="+mn-ea"/>
                <a:cs typeface="+mn-cs"/>
              </a:rPr>
              <a:t>Does the URL reveal anything about the author or source?</a:t>
            </a:r>
            <a:br>
              <a:rPr lang="en-GB" sz="1600" dirty="0"/>
            </a:br>
            <a:r>
              <a:rPr lang="en-GB" sz="1600" b="0" i="0" kern="1200" dirty="0">
                <a:solidFill>
                  <a:schemeClr val="dk1"/>
                </a:solidFill>
                <a:effectLst/>
                <a:latin typeface="+mn-lt"/>
                <a:ea typeface="+mn-ea"/>
                <a:cs typeface="+mn-cs"/>
              </a:rPr>
              <a:t>examples:</a:t>
            </a:r>
            <a:br>
              <a:rPr lang="en-GB" sz="1600" dirty="0"/>
            </a:br>
            <a:r>
              <a:rPr lang="en-GB" sz="1600" b="0" i="0" kern="1200" dirty="0">
                <a:solidFill>
                  <a:schemeClr val="dk1"/>
                </a:solidFill>
                <a:effectLst/>
                <a:latin typeface="+mn-lt"/>
                <a:ea typeface="+mn-ea"/>
                <a:cs typeface="+mn-cs"/>
              </a:rPr>
              <a:t>.com (commercial), .</a:t>
            </a:r>
            <a:r>
              <a:rPr lang="en-GB" sz="1600" b="0" i="0" kern="1200" dirty="0" err="1">
                <a:solidFill>
                  <a:schemeClr val="dk1"/>
                </a:solidFill>
                <a:effectLst/>
                <a:latin typeface="+mn-lt"/>
                <a:ea typeface="+mn-ea"/>
                <a:cs typeface="+mn-cs"/>
              </a:rPr>
              <a:t>edu</a:t>
            </a:r>
            <a:r>
              <a:rPr lang="en-GB" sz="1600" b="0" i="0" kern="1200" dirty="0">
                <a:solidFill>
                  <a:schemeClr val="dk1"/>
                </a:solidFill>
                <a:effectLst/>
                <a:latin typeface="+mn-lt"/>
                <a:ea typeface="+mn-ea"/>
                <a:cs typeface="+mn-cs"/>
              </a:rPr>
              <a:t> (educational), .gov (U.S. government)</a:t>
            </a:r>
            <a:br>
              <a:rPr lang="en-GB" sz="1600" dirty="0"/>
            </a:br>
            <a:r>
              <a:rPr lang="en-GB" sz="1600" b="0" i="0" kern="1200" dirty="0">
                <a:solidFill>
                  <a:schemeClr val="dk1"/>
                </a:solidFill>
                <a:effectLst/>
                <a:latin typeface="+mn-lt"/>
                <a:ea typeface="+mn-ea"/>
                <a:cs typeface="+mn-cs"/>
              </a:rPr>
              <a:t>.org (nonprofit organization), or</a:t>
            </a:r>
            <a:br>
              <a:rPr lang="en-GB" sz="1600" dirty="0"/>
            </a:br>
            <a:r>
              <a:rPr lang="en-GB" sz="1600" b="0" i="0" kern="1200" dirty="0" err="1">
                <a:solidFill>
                  <a:schemeClr val="dk1"/>
                </a:solidFill>
                <a:effectLst/>
                <a:latin typeface="+mn-lt"/>
                <a:ea typeface="+mn-ea"/>
                <a:cs typeface="+mn-cs"/>
              </a:rPr>
              <a:t>.net</a:t>
            </a:r>
            <a:r>
              <a:rPr lang="en-GB" sz="1600" b="0" i="0" kern="1200" dirty="0">
                <a:solidFill>
                  <a:schemeClr val="dk1"/>
                </a:solidFill>
                <a:effectLst/>
                <a:latin typeface="+mn-lt"/>
                <a:ea typeface="+mn-ea"/>
                <a:cs typeface="+mn-cs"/>
              </a:rPr>
              <a:t> (network)</a:t>
            </a:r>
          </a:p>
        </p:txBody>
      </p:sp>
      <p:sp>
        <p:nvSpPr>
          <p:cNvPr id="9" name="TextBox 8">
            <a:extLst>
              <a:ext uri="{FF2B5EF4-FFF2-40B4-BE49-F238E27FC236}">
                <a16:creationId xmlns:a16="http://schemas.microsoft.com/office/drawing/2014/main" id="{D9FEE087-E84C-E207-DD9D-1DD3678F333E}"/>
              </a:ext>
            </a:extLst>
          </p:cNvPr>
          <p:cNvSpPr txBox="1"/>
          <p:nvPr/>
        </p:nvSpPr>
        <p:spPr>
          <a:xfrm>
            <a:off x="4211960" y="2251755"/>
            <a:ext cx="4343338" cy="156966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4. </a:t>
            </a:r>
            <a:r>
              <a:rPr lang="en-GB" sz="1600" b="1" dirty="0">
                <a:solidFill>
                  <a:srgbClr val="00B0F0"/>
                </a:solidFill>
              </a:rPr>
              <a:t>ACCURACY</a:t>
            </a:r>
            <a:endParaRPr lang="en-US" sz="1600" dirty="0">
              <a:solidFill>
                <a:srgbClr val="00B0F0"/>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 Is the information supported by evidence?</a:t>
            </a:r>
            <a:br>
              <a:rPr lang="en-US" sz="1600" dirty="0"/>
            </a:br>
            <a:r>
              <a:rPr lang="en-US" sz="1600" dirty="0"/>
              <a:t>Can you verify any of the information in another source or from personal knowledge?</a:t>
            </a:r>
            <a:br>
              <a:rPr lang="en-US" sz="1600" dirty="0"/>
            </a:br>
            <a:r>
              <a:rPr lang="en-US" sz="1600" dirty="0"/>
              <a:t>Are there spelling, grammar, or other typographical errors?</a:t>
            </a:r>
          </a:p>
        </p:txBody>
      </p:sp>
    </p:spTree>
    <p:extLst>
      <p:ext uri="{BB962C8B-B14F-4D97-AF65-F5344CB8AC3E}">
        <p14:creationId xmlns:p14="http://schemas.microsoft.com/office/powerpoint/2010/main" val="2168599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p:txBody>
          <a:bodyPr/>
          <a:lstStyle/>
          <a:p>
            <a:r>
              <a:rPr lang="en-GB" b="1" dirty="0"/>
              <a:t>Discuss in pairs</a:t>
            </a:r>
          </a:p>
        </p:txBody>
      </p:sp>
      <p:sp>
        <p:nvSpPr>
          <p:cNvPr id="3" name="Content Placeholder 2">
            <a:extLst>
              <a:ext uri="{FF2B5EF4-FFF2-40B4-BE49-F238E27FC236}">
                <a16:creationId xmlns:a16="http://schemas.microsoft.com/office/drawing/2014/main" id="{A7A63E10-A345-F1E8-A2FB-1147C2E2DA63}"/>
              </a:ext>
            </a:extLst>
          </p:cNvPr>
          <p:cNvSpPr>
            <a:spLocks noGrp="1"/>
          </p:cNvSpPr>
          <p:nvPr>
            <p:ph sz="half" idx="1"/>
          </p:nvPr>
        </p:nvSpPr>
        <p:spPr>
          <a:xfrm>
            <a:off x="457200" y="2276871"/>
            <a:ext cx="4038600" cy="3312369"/>
          </a:xfrm>
        </p:spPr>
        <p:txBody>
          <a:bodyPr>
            <a:normAutofit fontScale="77500" lnSpcReduction="20000"/>
          </a:bodyPr>
          <a:lstStyle/>
          <a:p>
            <a:r>
              <a:rPr lang="en-GB" dirty="0"/>
              <a:t>BBC News</a:t>
            </a:r>
          </a:p>
          <a:p>
            <a:r>
              <a:rPr lang="en-GB" b="1" dirty="0">
                <a:solidFill>
                  <a:srgbClr val="00B0F0"/>
                </a:solidFill>
              </a:rPr>
              <a:t>Books</a:t>
            </a:r>
            <a:r>
              <a:rPr lang="en-GB" dirty="0"/>
              <a:t> from the library </a:t>
            </a:r>
          </a:p>
          <a:p>
            <a:r>
              <a:rPr lang="en-GB" dirty="0"/>
              <a:t>ChatGPT/other AI (artificial intelligence)</a:t>
            </a:r>
          </a:p>
          <a:p>
            <a:r>
              <a:rPr lang="en-GB" dirty="0"/>
              <a:t>Google</a:t>
            </a:r>
          </a:p>
          <a:p>
            <a:r>
              <a:rPr lang="en-GB" dirty="0"/>
              <a:t>Google Scholar</a:t>
            </a:r>
          </a:p>
          <a:p>
            <a:r>
              <a:rPr lang="en-GB" dirty="0"/>
              <a:t>Government websites e.g. NHS</a:t>
            </a:r>
          </a:p>
          <a:p>
            <a:r>
              <a:rPr lang="en-GB" b="1" dirty="0">
                <a:solidFill>
                  <a:srgbClr val="00B0F0"/>
                </a:solidFill>
              </a:rPr>
              <a:t>Journals</a:t>
            </a:r>
          </a:p>
          <a:p>
            <a:endParaRPr lang="en-GB" dirty="0"/>
          </a:p>
        </p:txBody>
      </p:sp>
      <p:sp>
        <p:nvSpPr>
          <p:cNvPr id="4" name="Content Placeholder 3">
            <a:extLst>
              <a:ext uri="{FF2B5EF4-FFF2-40B4-BE49-F238E27FC236}">
                <a16:creationId xmlns:a16="http://schemas.microsoft.com/office/drawing/2014/main" id="{D90EDD7B-777E-CA35-F0BA-2BC7D79894CE}"/>
              </a:ext>
            </a:extLst>
          </p:cNvPr>
          <p:cNvSpPr>
            <a:spLocks noGrp="1"/>
          </p:cNvSpPr>
          <p:nvPr>
            <p:ph sz="half" idx="2"/>
          </p:nvPr>
        </p:nvSpPr>
        <p:spPr>
          <a:xfrm>
            <a:off x="4648200" y="2276871"/>
            <a:ext cx="4038600" cy="3312370"/>
          </a:xfrm>
        </p:spPr>
        <p:txBody>
          <a:bodyPr>
            <a:normAutofit fontScale="77500" lnSpcReduction="20000"/>
          </a:bodyPr>
          <a:lstStyle/>
          <a:p>
            <a:r>
              <a:rPr lang="en-GB" dirty="0"/>
              <a:t>Office for National Statistics</a:t>
            </a:r>
          </a:p>
          <a:p>
            <a:r>
              <a:rPr lang="en-GB" dirty="0"/>
              <a:t>Social media</a:t>
            </a:r>
          </a:p>
          <a:p>
            <a:r>
              <a:rPr lang="en-GB" dirty="0"/>
              <a:t>Specialist sources of information for the subject e.g. NSPCC</a:t>
            </a:r>
          </a:p>
          <a:p>
            <a:r>
              <a:rPr lang="en-GB" dirty="0"/>
              <a:t>TED Talks</a:t>
            </a:r>
          </a:p>
          <a:p>
            <a:r>
              <a:rPr lang="en-GB" dirty="0"/>
              <a:t>The Financial Times</a:t>
            </a:r>
          </a:p>
          <a:p>
            <a:r>
              <a:rPr lang="en-GB" dirty="0"/>
              <a:t>The Sun</a:t>
            </a:r>
          </a:p>
          <a:p>
            <a:r>
              <a:rPr lang="en-GB" dirty="0"/>
              <a:t>Wikipedia</a:t>
            </a:r>
          </a:p>
          <a:p>
            <a:r>
              <a:rPr lang="en-GB" dirty="0"/>
              <a:t>YouTube</a:t>
            </a:r>
          </a:p>
          <a:p>
            <a:endParaRPr lang="en-GB" dirty="0"/>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457200" y="1133871"/>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dirty="0">
                <a:latin typeface="+mn-lt"/>
              </a:rPr>
              <a:t>Would you use the following to find academic information, and how would you use them?</a:t>
            </a:r>
          </a:p>
        </p:txBody>
      </p:sp>
    </p:spTree>
    <p:extLst>
      <p:ext uri="{BB962C8B-B14F-4D97-AF65-F5344CB8AC3E}">
        <p14:creationId xmlns:p14="http://schemas.microsoft.com/office/powerpoint/2010/main" val="3492918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898A-1956-8585-71D9-3BFA939611CA}"/>
              </a:ext>
            </a:extLst>
          </p:cNvPr>
          <p:cNvSpPr>
            <a:spLocks noGrp="1"/>
          </p:cNvSpPr>
          <p:nvPr>
            <p:ph type="title"/>
          </p:nvPr>
        </p:nvSpPr>
        <p:spPr>
          <a:xfrm>
            <a:off x="179512" y="-99392"/>
            <a:ext cx="3672408" cy="1800200"/>
          </a:xfrm>
        </p:spPr>
        <p:txBody>
          <a:bodyPr>
            <a:normAutofit/>
          </a:bodyPr>
          <a:lstStyle/>
          <a:p>
            <a:r>
              <a:rPr lang="en-GB" sz="4400" dirty="0"/>
              <a:t>What is a journal?</a:t>
            </a:r>
            <a:br>
              <a:rPr lang="en-GB" dirty="0"/>
            </a:br>
            <a:endParaRPr lang="en-GB" dirty="0"/>
          </a:p>
        </p:txBody>
      </p:sp>
      <p:sp>
        <p:nvSpPr>
          <p:cNvPr id="4" name="Text Placeholder 3">
            <a:extLst>
              <a:ext uri="{FF2B5EF4-FFF2-40B4-BE49-F238E27FC236}">
                <a16:creationId xmlns:a16="http://schemas.microsoft.com/office/drawing/2014/main" id="{62E4E724-E8B7-FC05-3C05-207E706B3F64}"/>
              </a:ext>
            </a:extLst>
          </p:cNvPr>
          <p:cNvSpPr>
            <a:spLocks noGrp="1"/>
          </p:cNvSpPr>
          <p:nvPr>
            <p:ph type="body" sz="half" idx="2"/>
          </p:nvPr>
        </p:nvSpPr>
        <p:spPr>
          <a:xfrm>
            <a:off x="373125" y="1556792"/>
            <a:ext cx="3008313" cy="4029891"/>
          </a:xfrm>
        </p:spPr>
        <p:txBody>
          <a:bodyPr>
            <a:normAutofit fontScale="92500" lnSpcReduction="20000"/>
          </a:bodyPr>
          <a:lstStyle/>
          <a:p>
            <a:pPr marL="285750" indent="-285750">
              <a:buFont typeface="Arial" panose="020B0604020202020204" pitchFamily="34" charset="0"/>
              <a:buChar char="•"/>
            </a:pPr>
            <a:r>
              <a:rPr lang="en-GB" sz="1900" dirty="0"/>
              <a:t>Specific to one field / area</a:t>
            </a:r>
          </a:p>
          <a:p>
            <a:pPr marL="285750" indent="-285750">
              <a:buFont typeface="Arial" panose="020B0604020202020204" pitchFamily="34" charset="0"/>
              <a:buChar char="•"/>
            </a:pPr>
            <a:endParaRPr lang="en-GB" sz="1900" dirty="0"/>
          </a:p>
          <a:p>
            <a:pPr marL="285750" indent="-285750">
              <a:buFont typeface="Arial" panose="020B0604020202020204" pitchFamily="34" charset="0"/>
              <a:buChar char="•"/>
            </a:pPr>
            <a:r>
              <a:rPr lang="en-GB" sz="1900" dirty="0"/>
              <a:t>May have many volumes</a:t>
            </a:r>
          </a:p>
          <a:p>
            <a:pPr marL="285750" indent="-285750">
              <a:buFont typeface="Arial" panose="020B0604020202020204" pitchFamily="34" charset="0"/>
              <a:buChar char="•"/>
            </a:pPr>
            <a:endParaRPr lang="en-GB" sz="1900" dirty="0"/>
          </a:p>
          <a:p>
            <a:pPr marL="285750" indent="-285750">
              <a:buFont typeface="Arial" panose="020B0604020202020204" pitchFamily="34" charset="0"/>
              <a:buChar char="•"/>
            </a:pPr>
            <a:r>
              <a:rPr lang="en-GB" sz="1900" dirty="0"/>
              <a:t>Each volume may have many issues </a:t>
            </a:r>
          </a:p>
          <a:p>
            <a:pPr marL="285750" indent="-285750">
              <a:buFont typeface="Arial" panose="020B0604020202020204" pitchFamily="34" charset="0"/>
              <a:buChar char="•"/>
            </a:pPr>
            <a:endParaRPr lang="en-GB" sz="1900" dirty="0"/>
          </a:p>
          <a:p>
            <a:pPr marL="285750" indent="-285750">
              <a:buFont typeface="Arial" panose="020B0604020202020204" pitchFamily="34" charset="0"/>
              <a:buChar char="•"/>
            </a:pPr>
            <a:r>
              <a:rPr lang="en-GB" sz="1900" dirty="0"/>
              <a:t>Each issue may contain topics from many different authors</a:t>
            </a:r>
          </a:p>
          <a:p>
            <a:endParaRPr lang="en-GB" sz="1900" dirty="0"/>
          </a:p>
          <a:p>
            <a:endParaRPr lang="en-GB" sz="1900" dirty="0"/>
          </a:p>
          <a:p>
            <a:r>
              <a:rPr lang="en-GB" sz="1900" dirty="0"/>
              <a:t>Most journals appear online, now</a:t>
            </a:r>
          </a:p>
          <a:p>
            <a:endParaRPr lang="en-GB" dirty="0"/>
          </a:p>
          <a:p>
            <a:endParaRPr lang="en-GB" dirty="0"/>
          </a:p>
          <a:p>
            <a:endParaRPr lang="en-GB" dirty="0"/>
          </a:p>
          <a:p>
            <a:endParaRPr lang="en-GB" dirty="0"/>
          </a:p>
          <a:p>
            <a:endParaRPr lang="en-GB" dirty="0"/>
          </a:p>
        </p:txBody>
      </p:sp>
      <p:pic>
        <p:nvPicPr>
          <p:cNvPr id="5" name="Picture Placeholder 4">
            <a:hlinkClick r:id="rId2"/>
            <a:extLst>
              <a:ext uri="{FF2B5EF4-FFF2-40B4-BE49-F238E27FC236}">
                <a16:creationId xmlns:a16="http://schemas.microsoft.com/office/drawing/2014/main" id="{78046A6A-1B08-E579-E70C-240B00725FCC}"/>
              </a:ext>
            </a:extLst>
          </p:cNvPr>
          <p:cNvPicPr>
            <a:picLocks noGrp="1" noChangeAspect="1"/>
          </p:cNvPicPr>
          <p:nvPr>
            <p:ph idx="1"/>
          </p:nvPr>
        </p:nvPicPr>
        <p:blipFill>
          <a:blip r:embed="rId3"/>
          <a:srcRect l="901" r="901"/>
          <a:stretch/>
        </p:blipFill>
        <p:spPr>
          <a:xfrm>
            <a:off x="3575050" y="1077526"/>
            <a:ext cx="5111750" cy="3563123"/>
          </a:xfrm>
          <a:prstGeom prst="rect">
            <a:avLst/>
          </a:prstGeom>
        </p:spPr>
      </p:pic>
    </p:spTree>
    <p:extLst>
      <p:ext uri="{BB962C8B-B14F-4D97-AF65-F5344CB8AC3E}">
        <p14:creationId xmlns:p14="http://schemas.microsoft.com/office/powerpoint/2010/main" val="178144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11306-6280-B7F2-5F61-AF082125314E}"/>
              </a:ext>
            </a:extLst>
          </p:cNvPr>
          <p:cNvSpPr>
            <a:spLocks noGrp="1"/>
          </p:cNvSpPr>
          <p:nvPr>
            <p:ph type="title"/>
          </p:nvPr>
        </p:nvSpPr>
        <p:spPr/>
        <p:txBody>
          <a:bodyPr/>
          <a:lstStyle/>
          <a:p>
            <a:r>
              <a:rPr lang="en-GB" b="1" dirty="0"/>
              <a:t>Books vs Journal Articles</a:t>
            </a:r>
          </a:p>
        </p:txBody>
      </p:sp>
      <p:graphicFrame>
        <p:nvGraphicFramePr>
          <p:cNvPr id="4" name="Table 4">
            <a:extLst>
              <a:ext uri="{FF2B5EF4-FFF2-40B4-BE49-F238E27FC236}">
                <a16:creationId xmlns:a16="http://schemas.microsoft.com/office/drawing/2014/main" id="{91D12C31-2D67-3358-F7F4-BA15986D29F8}"/>
              </a:ext>
            </a:extLst>
          </p:cNvPr>
          <p:cNvGraphicFramePr>
            <a:graphicFrameLocks noGrp="1"/>
          </p:cNvGraphicFramePr>
          <p:nvPr>
            <p:ph idx="1"/>
            <p:extLst>
              <p:ext uri="{D42A27DB-BD31-4B8C-83A1-F6EECF244321}">
                <p14:modId xmlns:p14="http://schemas.microsoft.com/office/powerpoint/2010/main" val="3824099288"/>
              </p:ext>
            </p:extLst>
          </p:nvPr>
        </p:nvGraphicFramePr>
        <p:xfrm>
          <a:off x="457200" y="1600200"/>
          <a:ext cx="8229600" cy="357632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95210875"/>
                    </a:ext>
                  </a:extLst>
                </a:gridCol>
                <a:gridCol w="4114800">
                  <a:extLst>
                    <a:ext uri="{9D8B030D-6E8A-4147-A177-3AD203B41FA5}">
                      <a16:colId xmlns:a16="http://schemas.microsoft.com/office/drawing/2014/main" val="617585214"/>
                    </a:ext>
                  </a:extLst>
                </a:gridCol>
              </a:tblGrid>
              <a:tr h="370840">
                <a:tc>
                  <a:txBody>
                    <a:bodyPr/>
                    <a:lstStyle/>
                    <a:p>
                      <a:r>
                        <a:rPr lang="en-GB" dirty="0"/>
                        <a:t>Academic Books</a:t>
                      </a:r>
                    </a:p>
                  </a:txBody>
                  <a:tcPr/>
                </a:tc>
                <a:tc>
                  <a:txBody>
                    <a:bodyPr/>
                    <a:lstStyle/>
                    <a:p>
                      <a:r>
                        <a:rPr lang="en-GB" dirty="0"/>
                        <a:t>Academic Journal Articles</a:t>
                      </a:r>
                    </a:p>
                  </a:txBody>
                  <a:tcPr/>
                </a:tc>
                <a:extLst>
                  <a:ext uri="{0D108BD9-81ED-4DB2-BD59-A6C34878D82A}">
                    <a16:rowId xmlns:a16="http://schemas.microsoft.com/office/drawing/2014/main" val="3197934061"/>
                  </a:ext>
                </a:extLst>
              </a:tr>
              <a:tr h="370840">
                <a:tc>
                  <a:txBody>
                    <a:bodyPr/>
                    <a:lstStyle/>
                    <a:p>
                      <a:r>
                        <a:rPr lang="en-GB" dirty="0"/>
                        <a:t>Can be holistic – give a comprehensive overview of a topic</a:t>
                      </a:r>
                    </a:p>
                  </a:txBody>
                  <a:tcPr/>
                </a:tc>
                <a:tc>
                  <a:txBody>
                    <a:bodyPr/>
                    <a:lstStyle/>
                    <a:p>
                      <a:r>
                        <a:rPr lang="en-GB" dirty="0"/>
                        <a:t>Often about one specific aspect of a topic</a:t>
                      </a:r>
                    </a:p>
                  </a:txBody>
                  <a:tcPr/>
                </a:tc>
                <a:extLst>
                  <a:ext uri="{0D108BD9-81ED-4DB2-BD59-A6C34878D82A}">
                    <a16:rowId xmlns:a16="http://schemas.microsoft.com/office/drawing/2014/main" val="1401861803"/>
                  </a:ext>
                </a:extLst>
              </a:tr>
              <a:tr h="370840">
                <a:tc>
                  <a:txBody>
                    <a:bodyPr/>
                    <a:lstStyle/>
                    <a:p>
                      <a:r>
                        <a:rPr lang="en-GB" dirty="0"/>
                        <a:t>Longer</a:t>
                      </a:r>
                    </a:p>
                  </a:txBody>
                  <a:tcPr/>
                </a:tc>
                <a:tc>
                  <a:txBody>
                    <a:bodyPr/>
                    <a:lstStyle/>
                    <a:p>
                      <a:r>
                        <a:rPr lang="en-GB" dirty="0"/>
                        <a:t>Shorter</a:t>
                      </a:r>
                    </a:p>
                  </a:txBody>
                  <a:tcPr/>
                </a:tc>
                <a:extLst>
                  <a:ext uri="{0D108BD9-81ED-4DB2-BD59-A6C34878D82A}">
                    <a16:rowId xmlns:a16="http://schemas.microsoft.com/office/drawing/2014/main" val="1784207550"/>
                  </a:ext>
                </a:extLst>
              </a:tr>
              <a:tr h="370840">
                <a:tc>
                  <a:txBody>
                    <a:bodyPr/>
                    <a:lstStyle/>
                    <a:p>
                      <a:r>
                        <a:rPr lang="en-GB" dirty="0"/>
                        <a:t>Written at one point in time – may not be current/up to date</a:t>
                      </a:r>
                    </a:p>
                  </a:txBody>
                  <a:tcPr/>
                </a:tc>
                <a:tc>
                  <a:txBody>
                    <a:bodyPr/>
                    <a:lstStyle/>
                    <a:p>
                      <a:r>
                        <a:rPr lang="en-GB" dirty="0"/>
                        <a:t>New articles are being published all the time – based on recent research</a:t>
                      </a:r>
                    </a:p>
                  </a:txBody>
                  <a:tcPr/>
                </a:tc>
                <a:extLst>
                  <a:ext uri="{0D108BD9-81ED-4DB2-BD59-A6C34878D82A}">
                    <a16:rowId xmlns:a16="http://schemas.microsoft.com/office/drawing/2014/main" val="3001106525"/>
                  </a:ext>
                </a:extLst>
              </a:tr>
              <a:tr h="370840">
                <a:tc>
                  <a:txBody>
                    <a:bodyPr/>
                    <a:lstStyle/>
                    <a:p>
                      <a:r>
                        <a:rPr lang="en-GB" dirty="0"/>
                        <a:t>Published once (maybe with revised editions every few years)</a:t>
                      </a:r>
                    </a:p>
                  </a:txBody>
                  <a:tcPr/>
                </a:tc>
                <a:tc>
                  <a:txBody>
                    <a:bodyPr/>
                    <a:lstStyle/>
                    <a:p>
                      <a:r>
                        <a:rPr lang="en-GB" dirty="0"/>
                        <a:t>New volumes/issues published regularly with new articles</a:t>
                      </a:r>
                    </a:p>
                  </a:txBody>
                  <a:tcPr/>
                </a:tc>
                <a:extLst>
                  <a:ext uri="{0D108BD9-81ED-4DB2-BD59-A6C34878D82A}">
                    <a16:rowId xmlns:a16="http://schemas.microsoft.com/office/drawing/2014/main" val="3533468253"/>
                  </a:ext>
                </a:extLst>
              </a:tr>
              <a:tr h="370840">
                <a:tc>
                  <a:txBody>
                    <a:bodyPr/>
                    <a:lstStyle/>
                    <a:p>
                      <a:r>
                        <a:rPr lang="en-GB" dirty="0"/>
                        <a:t>Peer-reviewed (if it is an academic book)*</a:t>
                      </a:r>
                    </a:p>
                  </a:txBody>
                  <a:tcPr/>
                </a:tc>
                <a:tc>
                  <a:txBody>
                    <a:bodyPr/>
                    <a:lstStyle/>
                    <a:p>
                      <a:r>
                        <a:rPr lang="en-GB" dirty="0"/>
                        <a:t>Peer-reviewed (if it is an academic journal – not a professional journal/trade magazine)</a:t>
                      </a:r>
                    </a:p>
                  </a:txBody>
                  <a:tcPr/>
                </a:tc>
                <a:extLst>
                  <a:ext uri="{0D108BD9-81ED-4DB2-BD59-A6C34878D82A}">
                    <a16:rowId xmlns:a16="http://schemas.microsoft.com/office/drawing/2014/main" val="3028501446"/>
                  </a:ext>
                </a:extLst>
              </a:tr>
            </a:tbl>
          </a:graphicData>
        </a:graphic>
      </p:graphicFrame>
      <p:sp>
        <p:nvSpPr>
          <p:cNvPr id="3" name="TextBox 2">
            <a:extLst>
              <a:ext uri="{FF2B5EF4-FFF2-40B4-BE49-F238E27FC236}">
                <a16:creationId xmlns:a16="http://schemas.microsoft.com/office/drawing/2014/main" id="{96C8CE9D-DA82-21D2-BBBE-0CFDEB42F6B8}"/>
              </a:ext>
            </a:extLst>
          </p:cNvPr>
          <p:cNvSpPr txBox="1"/>
          <p:nvPr/>
        </p:nvSpPr>
        <p:spPr>
          <a:xfrm>
            <a:off x="457200" y="5273774"/>
            <a:ext cx="7787208" cy="369332"/>
          </a:xfrm>
          <a:prstGeom prst="rect">
            <a:avLst/>
          </a:prstGeom>
          <a:noFill/>
        </p:spPr>
        <p:txBody>
          <a:bodyPr wrap="square" rtlCol="0">
            <a:spAutoFit/>
          </a:bodyPr>
          <a:lstStyle/>
          <a:p>
            <a:r>
              <a:rPr lang="en-GB" dirty="0"/>
              <a:t>*Peer review = evaluated by experts in the same field before publication</a:t>
            </a:r>
          </a:p>
        </p:txBody>
      </p:sp>
    </p:spTree>
    <p:extLst>
      <p:ext uri="{BB962C8B-B14F-4D97-AF65-F5344CB8AC3E}">
        <p14:creationId xmlns:p14="http://schemas.microsoft.com/office/powerpoint/2010/main" val="4289579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DC72495-DFE8-47A6-AB89-136277D01AFA}"/>
              </a:ext>
            </a:extLst>
          </p:cNvPr>
          <p:cNvSpPr>
            <a:spLocks noGrp="1"/>
          </p:cNvSpPr>
          <p:nvPr>
            <p:ph type="title"/>
          </p:nvPr>
        </p:nvSpPr>
        <p:spPr>
          <a:xfrm>
            <a:off x="107504" y="274638"/>
            <a:ext cx="8856984" cy="1143000"/>
          </a:xfrm>
        </p:spPr>
        <p:txBody>
          <a:bodyPr>
            <a:noAutofit/>
          </a:bodyPr>
          <a:lstStyle/>
          <a:p>
            <a:r>
              <a:rPr lang="en-GB" b="1" dirty="0"/>
              <a:t>Some sources may be considered less reliable </a:t>
            </a:r>
          </a:p>
        </p:txBody>
      </p:sp>
      <p:pic>
        <p:nvPicPr>
          <p:cNvPr id="6" name="Picture 5">
            <a:extLst>
              <a:ext uri="{FF2B5EF4-FFF2-40B4-BE49-F238E27FC236}">
                <a16:creationId xmlns:a16="http://schemas.microsoft.com/office/drawing/2014/main" id="{401AC0AB-4523-41B2-85C8-4ED2ED0460F2}"/>
              </a:ext>
            </a:extLst>
          </p:cNvPr>
          <p:cNvPicPr>
            <a:picLocks noChangeAspect="1"/>
          </p:cNvPicPr>
          <p:nvPr/>
        </p:nvPicPr>
        <p:blipFill>
          <a:blip r:embed="rId2" cstate="print"/>
          <a:stretch>
            <a:fillRect/>
          </a:stretch>
        </p:blipFill>
        <p:spPr>
          <a:xfrm>
            <a:off x="677858" y="1283803"/>
            <a:ext cx="1543050" cy="1590675"/>
          </a:xfrm>
          <a:prstGeom prst="rect">
            <a:avLst/>
          </a:prstGeom>
        </p:spPr>
      </p:pic>
      <p:pic>
        <p:nvPicPr>
          <p:cNvPr id="8" name="Picture 7">
            <a:extLst>
              <a:ext uri="{FF2B5EF4-FFF2-40B4-BE49-F238E27FC236}">
                <a16:creationId xmlns:a16="http://schemas.microsoft.com/office/drawing/2014/main" id="{9D8F40F7-0490-4860-9DDC-5AA67AA3ADA9}"/>
              </a:ext>
            </a:extLst>
          </p:cNvPr>
          <p:cNvPicPr>
            <a:picLocks noChangeAspect="1"/>
          </p:cNvPicPr>
          <p:nvPr/>
        </p:nvPicPr>
        <p:blipFill>
          <a:blip r:embed="rId3" cstate="print"/>
          <a:stretch>
            <a:fillRect/>
          </a:stretch>
        </p:blipFill>
        <p:spPr>
          <a:xfrm>
            <a:off x="677858" y="3340807"/>
            <a:ext cx="1504950" cy="542925"/>
          </a:xfrm>
          <a:prstGeom prst="rect">
            <a:avLst/>
          </a:prstGeom>
        </p:spPr>
      </p:pic>
      <p:sp>
        <p:nvSpPr>
          <p:cNvPr id="9" name="TextBox 8">
            <a:extLst>
              <a:ext uri="{FF2B5EF4-FFF2-40B4-BE49-F238E27FC236}">
                <a16:creationId xmlns:a16="http://schemas.microsoft.com/office/drawing/2014/main" id="{EA2F3798-483F-47E7-A662-443D944E187F}"/>
              </a:ext>
            </a:extLst>
          </p:cNvPr>
          <p:cNvSpPr txBox="1"/>
          <p:nvPr/>
        </p:nvSpPr>
        <p:spPr>
          <a:xfrm>
            <a:off x="2555776" y="1822892"/>
            <a:ext cx="568863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rPr>
              <a:t>Wikipedia</a:t>
            </a:r>
            <a:r>
              <a:rPr lang="en-GB" dirty="0">
                <a:solidFill>
                  <a:prstClr val="black"/>
                </a:solidFill>
              </a:rPr>
              <a:t> </a:t>
            </a:r>
            <a:r>
              <a:rPr kumimoji="0" lang="en-GB" sz="1800" b="0" i="0" u="none" strike="noStrike" kern="1200" cap="none" spc="0" normalizeH="0" baseline="0" noProof="0" dirty="0">
                <a:ln>
                  <a:noFill/>
                </a:ln>
                <a:solidFill>
                  <a:prstClr val="black"/>
                </a:solidFill>
                <a:effectLst/>
                <a:uLnTx/>
                <a:uFillTx/>
              </a:rPr>
              <a:t>can be edited by anyone and </a:t>
            </a:r>
            <a:r>
              <a:rPr lang="en-GB" dirty="0">
                <a:solidFill>
                  <a:prstClr val="black"/>
                </a:solidFill>
              </a:rPr>
              <a:t>is</a:t>
            </a:r>
            <a:r>
              <a:rPr kumimoji="0" lang="en-GB" sz="1800" b="0" i="0" u="none" strike="noStrike" kern="1200" cap="none" spc="0" normalizeH="0" baseline="0" noProof="0" dirty="0">
                <a:ln>
                  <a:noFill/>
                </a:ln>
                <a:solidFill>
                  <a:prstClr val="black"/>
                </a:solidFill>
                <a:effectLst/>
                <a:uLnTx/>
                <a:uFillTx/>
              </a:rPr>
              <a:t> not checked for </a:t>
            </a:r>
            <a:r>
              <a:rPr kumimoji="0" lang="en-GB" sz="1800" b="0" i="0" u="none" strike="noStrike" kern="1200" cap="none" spc="0" normalizeH="0" noProof="0" dirty="0">
                <a:ln>
                  <a:noFill/>
                </a:ln>
                <a:solidFill>
                  <a:prstClr val="black"/>
                </a:solidFill>
                <a:effectLst/>
                <a:uLnTx/>
                <a:uFillTx/>
              </a:rPr>
              <a:t>academic quality. </a:t>
            </a:r>
            <a:endParaRPr kumimoji="0" lang="en-GB" sz="1800" b="0" i="0" u="none" strike="noStrike" kern="1200" cap="none" spc="0" normalizeH="0" baseline="0" noProof="0" dirty="0">
              <a:ln>
                <a:noFill/>
              </a:ln>
              <a:solidFill>
                <a:prstClr val="black"/>
              </a:solidFill>
              <a:effectLst/>
              <a:uLnTx/>
              <a:uFillTx/>
            </a:endParaRPr>
          </a:p>
        </p:txBody>
      </p:sp>
      <p:pic>
        <p:nvPicPr>
          <p:cNvPr id="2" name="Picture 1">
            <a:extLst>
              <a:ext uri="{FF2B5EF4-FFF2-40B4-BE49-F238E27FC236}">
                <a16:creationId xmlns:a16="http://schemas.microsoft.com/office/drawing/2014/main" id="{D4ADD4A8-F558-0761-ED9C-0C44F0065CB4}"/>
              </a:ext>
            </a:extLst>
          </p:cNvPr>
          <p:cNvPicPr>
            <a:picLocks noChangeAspect="1"/>
          </p:cNvPicPr>
          <p:nvPr/>
        </p:nvPicPr>
        <p:blipFill>
          <a:blip r:embed="rId4"/>
          <a:stretch>
            <a:fillRect/>
          </a:stretch>
        </p:blipFill>
        <p:spPr>
          <a:xfrm>
            <a:off x="899592" y="4251466"/>
            <a:ext cx="936104" cy="936104"/>
          </a:xfrm>
          <a:prstGeom prst="rect">
            <a:avLst/>
          </a:prstGeom>
        </p:spPr>
      </p:pic>
      <p:sp>
        <p:nvSpPr>
          <p:cNvPr id="3" name="TextBox 2">
            <a:extLst>
              <a:ext uri="{FF2B5EF4-FFF2-40B4-BE49-F238E27FC236}">
                <a16:creationId xmlns:a16="http://schemas.microsoft.com/office/drawing/2014/main" id="{1BD9628C-F666-4D9A-6939-F509270A3E0C}"/>
              </a:ext>
            </a:extLst>
          </p:cNvPr>
          <p:cNvSpPr txBox="1"/>
          <p:nvPr/>
        </p:nvSpPr>
        <p:spPr>
          <a:xfrm>
            <a:off x="2555776" y="4119354"/>
            <a:ext cx="56886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rPr>
              <a:t>A post on social media by a professional organisation may lead you to an appropriate source of information (e.g. a link to a research report), but you should not take information directly from social media posts.</a:t>
            </a:r>
            <a:endParaRPr kumimoji="0" lang="en-GB" sz="1800" b="0" i="0" u="none" strike="noStrike" kern="1200" cap="none" spc="0" normalizeH="0" baseline="0" noProof="0" dirty="0">
              <a:ln>
                <a:noFill/>
              </a:ln>
              <a:solidFill>
                <a:prstClr val="black"/>
              </a:solidFill>
              <a:effectLst/>
              <a:uLnTx/>
              <a:uFillTx/>
            </a:endParaRPr>
          </a:p>
        </p:txBody>
      </p:sp>
      <p:sp>
        <p:nvSpPr>
          <p:cNvPr id="5" name="TextBox 4">
            <a:extLst>
              <a:ext uri="{FF2B5EF4-FFF2-40B4-BE49-F238E27FC236}">
                <a16:creationId xmlns:a16="http://schemas.microsoft.com/office/drawing/2014/main" id="{92A8A1D8-14E6-D29E-FF70-A7164B231A39}"/>
              </a:ext>
            </a:extLst>
          </p:cNvPr>
          <p:cNvSpPr txBox="1"/>
          <p:nvPr/>
        </p:nvSpPr>
        <p:spPr>
          <a:xfrm>
            <a:off x="2579772" y="2740642"/>
            <a:ext cx="56886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YouTube and blogging websites are also not checked for academic</a:t>
            </a:r>
            <a:r>
              <a:rPr kumimoji="0" lang="en-GB" sz="1800" b="0" i="0" u="none" strike="noStrike" kern="1200" cap="none" spc="0" normalizeH="0" noProof="0" dirty="0">
                <a:ln>
                  <a:noFill/>
                </a:ln>
                <a:solidFill>
                  <a:prstClr val="black"/>
                </a:solidFill>
                <a:effectLst/>
                <a:uLnTx/>
                <a:uFillTx/>
                <a:ea typeface="+mn-ea"/>
                <a:cs typeface="+mn-cs"/>
              </a:rPr>
              <a:t> quality. You may be able to watch an expert giving a talk on their specialist subject, but you should be very careful!</a:t>
            </a:r>
            <a:endParaRPr kumimoji="0" lang="en-GB" sz="18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16792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1361-A6B4-48CB-B7FE-7E88844FC5E5}"/>
              </a:ext>
            </a:extLst>
          </p:cNvPr>
          <p:cNvSpPr>
            <a:spLocks noGrp="1"/>
          </p:cNvSpPr>
          <p:nvPr>
            <p:ph type="title"/>
          </p:nvPr>
        </p:nvSpPr>
        <p:spPr>
          <a:xfrm>
            <a:off x="179512" y="274638"/>
            <a:ext cx="8507288" cy="1143000"/>
          </a:xfrm>
        </p:spPr>
        <p:txBody>
          <a:bodyPr>
            <a:noAutofit/>
          </a:bodyPr>
          <a:lstStyle/>
          <a:p>
            <a:r>
              <a:rPr lang="en-GB" b="1" dirty="0"/>
              <a:t>Some websites may be suitable sources of information </a:t>
            </a:r>
          </a:p>
        </p:txBody>
      </p:sp>
      <p:sp>
        <p:nvSpPr>
          <p:cNvPr id="3" name="Content Placeholder 2">
            <a:extLst>
              <a:ext uri="{FF2B5EF4-FFF2-40B4-BE49-F238E27FC236}">
                <a16:creationId xmlns:a16="http://schemas.microsoft.com/office/drawing/2014/main" id="{9E297959-25B8-4FE1-8066-A0FC24FCA040}"/>
              </a:ext>
            </a:extLst>
          </p:cNvPr>
          <p:cNvSpPr>
            <a:spLocks noGrp="1"/>
          </p:cNvSpPr>
          <p:nvPr>
            <p:ph idx="1"/>
          </p:nvPr>
        </p:nvSpPr>
        <p:spPr>
          <a:xfrm>
            <a:off x="457200" y="1600201"/>
            <a:ext cx="8229600" cy="964703"/>
          </a:xfrm>
          <a:ln w="38100">
            <a:solidFill>
              <a:schemeClr val="accent1">
                <a:lumMod val="75000"/>
              </a:schemeClr>
            </a:solidFill>
          </a:ln>
        </p:spPr>
        <p:txBody>
          <a:bodyPr>
            <a:normAutofit/>
          </a:bodyPr>
          <a:lstStyle/>
          <a:p>
            <a:pPr marL="0" indent="0">
              <a:buNone/>
            </a:pPr>
            <a:r>
              <a:rPr lang="en-GB" sz="2400" dirty="0"/>
              <a:t>For health and social care students there are other valuable and relevant sources that you might use. </a:t>
            </a:r>
          </a:p>
        </p:txBody>
      </p:sp>
      <p:pic>
        <p:nvPicPr>
          <p:cNvPr id="5" name="Picture 4">
            <a:extLst>
              <a:ext uri="{FF2B5EF4-FFF2-40B4-BE49-F238E27FC236}">
                <a16:creationId xmlns:a16="http://schemas.microsoft.com/office/drawing/2014/main" id="{A3FB799E-0B4B-4A10-8A2A-9EF79C8BC408}"/>
              </a:ext>
            </a:extLst>
          </p:cNvPr>
          <p:cNvPicPr>
            <a:picLocks noChangeAspect="1"/>
          </p:cNvPicPr>
          <p:nvPr/>
        </p:nvPicPr>
        <p:blipFill>
          <a:blip r:embed="rId2" cstate="print"/>
          <a:stretch>
            <a:fillRect/>
          </a:stretch>
        </p:blipFill>
        <p:spPr>
          <a:xfrm>
            <a:off x="457201" y="2773488"/>
            <a:ext cx="2386608" cy="1813970"/>
          </a:xfrm>
          <a:prstGeom prst="rect">
            <a:avLst/>
          </a:prstGeom>
        </p:spPr>
      </p:pic>
      <p:sp>
        <p:nvSpPr>
          <p:cNvPr id="6" name="TextBox 5">
            <a:extLst>
              <a:ext uri="{FF2B5EF4-FFF2-40B4-BE49-F238E27FC236}">
                <a16:creationId xmlns:a16="http://schemas.microsoft.com/office/drawing/2014/main" id="{81AE0B52-ADA0-489E-9986-83335E3A8743}"/>
              </a:ext>
            </a:extLst>
          </p:cNvPr>
          <p:cNvSpPr txBox="1"/>
          <p:nvPr/>
        </p:nvSpPr>
        <p:spPr>
          <a:xfrm>
            <a:off x="2843809" y="2773488"/>
            <a:ext cx="51949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The UK government website </a:t>
            </a:r>
            <a:r>
              <a:rPr kumimoji="0" lang="en-GB" sz="1800" b="0" i="0" u="none" strike="noStrike" kern="1200" cap="none" spc="0" normalizeH="0" baseline="0" noProof="0" dirty="0">
                <a:ln>
                  <a:noFill/>
                </a:ln>
                <a:solidFill>
                  <a:prstClr val="black"/>
                </a:solidFill>
                <a:effectLst/>
                <a:uLnTx/>
                <a:uFillTx/>
                <a:ea typeface="+mn-ea"/>
                <a:cs typeface="+mn-cs"/>
                <a:hlinkClick r:id="rId3"/>
              </a:rPr>
              <a:t>www.gov.uk</a:t>
            </a:r>
            <a:r>
              <a:rPr kumimoji="0" lang="en-GB" sz="1800" b="0" i="0" u="none" strike="noStrike" kern="1200" cap="none" spc="0" normalizeH="0" baseline="0" noProof="0" dirty="0">
                <a:ln>
                  <a:noFill/>
                </a:ln>
                <a:solidFill>
                  <a:prstClr val="black"/>
                </a:solidFill>
                <a:effectLst/>
                <a:uLnTx/>
                <a:uFillTx/>
                <a:ea typeface="+mn-ea"/>
                <a:cs typeface="+mn-cs"/>
              </a:rPr>
              <a:t> </a:t>
            </a:r>
          </a:p>
        </p:txBody>
      </p:sp>
      <p:pic>
        <p:nvPicPr>
          <p:cNvPr id="8" name="Picture 7">
            <a:extLst>
              <a:ext uri="{FF2B5EF4-FFF2-40B4-BE49-F238E27FC236}">
                <a16:creationId xmlns:a16="http://schemas.microsoft.com/office/drawing/2014/main" id="{1880DF39-AD07-4149-A118-14B7718D11AA}"/>
              </a:ext>
            </a:extLst>
          </p:cNvPr>
          <p:cNvPicPr>
            <a:picLocks noChangeAspect="1"/>
          </p:cNvPicPr>
          <p:nvPr/>
        </p:nvPicPr>
        <p:blipFill>
          <a:blip r:embed="rId4" cstate="print"/>
          <a:stretch>
            <a:fillRect/>
          </a:stretch>
        </p:blipFill>
        <p:spPr>
          <a:xfrm>
            <a:off x="6660232" y="3318736"/>
            <a:ext cx="2228089" cy="2004089"/>
          </a:xfrm>
          <a:prstGeom prst="rect">
            <a:avLst/>
          </a:prstGeom>
        </p:spPr>
      </p:pic>
      <p:sp>
        <p:nvSpPr>
          <p:cNvPr id="9" name="TextBox 8">
            <a:extLst>
              <a:ext uri="{FF2B5EF4-FFF2-40B4-BE49-F238E27FC236}">
                <a16:creationId xmlns:a16="http://schemas.microsoft.com/office/drawing/2014/main" id="{5AC440DA-BEDC-4B79-8AA9-D6B6F7418D82}"/>
              </a:ext>
            </a:extLst>
          </p:cNvPr>
          <p:cNvSpPr txBox="1"/>
          <p:nvPr/>
        </p:nvSpPr>
        <p:spPr>
          <a:xfrm>
            <a:off x="2154561" y="5043918"/>
            <a:ext cx="51949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The NHS website </a:t>
            </a:r>
            <a:r>
              <a:rPr kumimoji="0" lang="en-GB" sz="1800" b="0" i="0" u="none" strike="noStrike" kern="1200" cap="none" spc="0" normalizeH="0" baseline="0" noProof="0" dirty="0">
                <a:ln>
                  <a:noFill/>
                </a:ln>
                <a:solidFill>
                  <a:prstClr val="black"/>
                </a:solidFill>
                <a:effectLst/>
                <a:uLnTx/>
                <a:uFillTx/>
                <a:ea typeface="+mn-ea"/>
                <a:cs typeface="+mn-cs"/>
                <a:hlinkClick r:id="rId3"/>
              </a:rPr>
              <a:t>www.nhs.uk</a:t>
            </a:r>
            <a:r>
              <a:rPr kumimoji="0" lang="en-GB" sz="1800" b="0" i="0" u="none" strike="noStrike" kern="1200" cap="none" spc="0" normalizeH="0" baseline="0" noProof="0" dirty="0">
                <a:ln>
                  <a:noFill/>
                </a:ln>
                <a:solidFill>
                  <a:prstClr val="black"/>
                </a:solidFill>
                <a:effectLst/>
                <a:uLnTx/>
                <a:uFillTx/>
                <a:ea typeface="+mn-ea"/>
                <a:cs typeface="+mn-cs"/>
              </a:rPr>
              <a:t> </a:t>
            </a:r>
          </a:p>
        </p:txBody>
      </p:sp>
    </p:spTree>
    <p:extLst>
      <p:ext uri="{BB962C8B-B14F-4D97-AF65-F5344CB8AC3E}">
        <p14:creationId xmlns:p14="http://schemas.microsoft.com/office/powerpoint/2010/main" val="238625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67CE0-A4C0-D1E7-1097-24F110C6B087}"/>
              </a:ext>
            </a:extLst>
          </p:cNvPr>
          <p:cNvSpPr>
            <a:spLocks noGrp="1"/>
          </p:cNvSpPr>
          <p:nvPr>
            <p:ph type="title"/>
          </p:nvPr>
        </p:nvSpPr>
        <p:spPr>
          <a:xfrm>
            <a:off x="107504" y="274638"/>
            <a:ext cx="9036496" cy="1143000"/>
          </a:xfrm>
        </p:spPr>
        <p:txBody>
          <a:bodyPr>
            <a:normAutofit fontScale="90000"/>
          </a:bodyPr>
          <a:lstStyle/>
          <a:p>
            <a:pPr algn="l"/>
            <a:r>
              <a:rPr lang="en-GB" sz="4900" b="1" dirty="0"/>
              <a:t>What’s the problem with Google?</a:t>
            </a:r>
            <a:br>
              <a:rPr lang="en-GB" sz="4900" b="1" dirty="0"/>
            </a:br>
            <a:r>
              <a:rPr lang="en-GB" sz="1600" dirty="0"/>
              <a:t>Adapted from Newcastle University (2024)</a:t>
            </a:r>
            <a:endParaRPr lang="en-GB" dirty="0"/>
          </a:p>
        </p:txBody>
      </p:sp>
      <p:sp>
        <p:nvSpPr>
          <p:cNvPr id="5" name="Content Placeholder 12">
            <a:extLst>
              <a:ext uri="{FF2B5EF4-FFF2-40B4-BE49-F238E27FC236}">
                <a16:creationId xmlns:a16="http://schemas.microsoft.com/office/drawing/2014/main" id="{19F1C209-26D5-F788-CFE4-0DAF5C9AD603}"/>
              </a:ext>
            </a:extLst>
          </p:cNvPr>
          <p:cNvSpPr>
            <a:spLocks noGrp="1"/>
          </p:cNvSpPr>
          <p:nvPr>
            <p:ph idx="1"/>
          </p:nvPr>
        </p:nvSpPr>
        <p:spPr>
          <a:xfrm>
            <a:off x="899592" y="1700808"/>
            <a:ext cx="7344816" cy="3883570"/>
          </a:xfrm>
        </p:spPr>
        <p:txBody>
          <a:bodyPr>
            <a:noAutofit/>
          </a:bodyPr>
          <a:lstStyle/>
          <a:p>
            <a:r>
              <a:rPr lang="en-GB" sz="1600" dirty="0"/>
              <a:t>Too much information (which is not organised for academic work)! </a:t>
            </a:r>
          </a:p>
          <a:p>
            <a:r>
              <a:rPr lang="en-GB" sz="1600" dirty="0"/>
              <a:t>Information can be incorrect, misleading or biased</a:t>
            </a:r>
          </a:p>
          <a:p>
            <a:r>
              <a:rPr lang="en-GB" sz="1600" dirty="0"/>
              <a:t>The origin of the information may not be transparent</a:t>
            </a:r>
          </a:p>
          <a:p>
            <a:r>
              <a:rPr lang="en-GB" sz="1600" dirty="0"/>
              <a:t>Can be hard to locate academic sources, such as peer-reviewed journal articles</a:t>
            </a:r>
          </a:p>
          <a:p>
            <a:r>
              <a:rPr lang="en-GB" sz="1600" dirty="0"/>
              <a:t>You may need to pay, for example to access some academic journal articles</a:t>
            </a:r>
          </a:p>
          <a:p>
            <a:r>
              <a:rPr lang="en-GB" sz="1600" dirty="0"/>
              <a:t>Some search results are sponsored adverts</a:t>
            </a:r>
          </a:p>
          <a:p>
            <a:r>
              <a:rPr lang="en-GB" sz="1600" dirty="0"/>
              <a:t>Google’s search algorithm personalises your results, which also creates bias</a:t>
            </a:r>
            <a:endParaRPr lang="en-GB" sz="1600" dirty="0">
              <a:solidFill>
                <a:srgbClr val="000000"/>
              </a:solidFill>
            </a:endParaRPr>
          </a:p>
          <a:p>
            <a:endParaRPr lang="en-GB" sz="1600" dirty="0"/>
          </a:p>
          <a:p>
            <a:r>
              <a:rPr lang="en-GB" sz="1600" dirty="0"/>
              <a:t>BUT it is useful for finding </a:t>
            </a:r>
            <a:r>
              <a:rPr lang="en-GB" sz="1600" b="1" dirty="0"/>
              <a:t>reliable websites</a:t>
            </a:r>
            <a:r>
              <a:rPr lang="en-GB" sz="1600" dirty="0"/>
              <a:t>, such as government websites, professional organisations etc</a:t>
            </a:r>
          </a:p>
          <a:p>
            <a:r>
              <a:rPr lang="en-GB" sz="1600" dirty="0"/>
              <a:t>NB later we will discuss </a:t>
            </a:r>
            <a:r>
              <a:rPr lang="en-GB" sz="1600" b="1" dirty="0"/>
              <a:t>Google Scholar</a:t>
            </a:r>
            <a:r>
              <a:rPr lang="en-GB" sz="1600" dirty="0"/>
              <a:t>, which </a:t>
            </a:r>
            <a:r>
              <a:rPr lang="en-GB" sz="1600" b="1" i="1" dirty="0"/>
              <a:t>is</a:t>
            </a:r>
            <a:r>
              <a:rPr lang="en-GB" sz="1600" dirty="0"/>
              <a:t> recommended as it searches a wide range of academic literature</a:t>
            </a:r>
          </a:p>
        </p:txBody>
      </p:sp>
    </p:spTree>
    <p:extLst>
      <p:ext uri="{BB962C8B-B14F-4D97-AF65-F5344CB8AC3E}">
        <p14:creationId xmlns:p14="http://schemas.microsoft.com/office/powerpoint/2010/main" val="140851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500"/>
                                        <p:tgtEl>
                                          <p:spTgt spid="5">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fade">
                                      <p:cBhvr>
                                        <p:cTn id="47"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128C-422C-0E91-C921-DE6993C7BCB7}"/>
              </a:ext>
            </a:extLst>
          </p:cNvPr>
          <p:cNvSpPr>
            <a:spLocks noGrp="1"/>
          </p:cNvSpPr>
          <p:nvPr>
            <p:ph type="title"/>
          </p:nvPr>
        </p:nvSpPr>
        <p:spPr/>
        <p:txBody>
          <a:bodyPr>
            <a:normAutofit/>
          </a:bodyPr>
          <a:lstStyle/>
          <a:p>
            <a:r>
              <a:rPr lang="en-GB" sz="4400" b="1" dirty="0"/>
              <a:t>Putting it into practice</a:t>
            </a:r>
          </a:p>
        </p:txBody>
      </p:sp>
      <p:sp>
        <p:nvSpPr>
          <p:cNvPr id="3" name="Content Placeholder 2">
            <a:extLst>
              <a:ext uri="{FF2B5EF4-FFF2-40B4-BE49-F238E27FC236}">
                <a16:creationId xmlns:a16="http://schemas.microsoft.com/office/drawing/2014/main" id="{88CC005A-9737-8072-AD07-D5F61EBDE73F}"/>
              </a:ext>
            </a:extLst>
          </p:cNvPr>
          <p:cNvSpPr>
            <a:spLocks noGrp="1"/>
          </p:cNvSpPr>
          <p:nvPr>
            <p:ph sz="half" idx="1"/>
          </p:nvPr>
        </p:nvSpPr>
        <p:spPr/>
        <p:txBody>
          <a:bodyPr/>
          <a:lstStyle/>
          <a:p>
            <a:r>
              <a:rPr lang="en-GB" dirty="0"/>
              <a:t>Download the CRAAP test, on Moodle, and evaluate a source for your Task 1.</a:t>
            </a:r>
          </a:p>
          <a:p>
            <a:endParaRPr lang="en-GB" dirty="0"/>
          </a:p>
          <a:p>
            <a:endParaRPr lang="en-GB" dirty="0"/>
          </a:p>
          <a:p>
            <a:r>
              <a:rPr lang="en-GB" dirty="0"/>
              <a:t>If you don’t have one, use the NCS website: </a:t>
            </a:r>
            <a:r>
              <a:rPr lang="en-GB" dirty="0">
                <a:hlinkClick r:id="rId2"/>
              </a:rPr>
              <a:t>Explore careers | National Careers Service</a:t>
            </a:r>
            <a:endParaRPr lang="en-GB" dirty="0"/>
          </a:p>
        </p:txBody>
      </p:sp>
      <p:pic>
        <p:nvPicPr>
          <p:cNvPr id="6" name="Content Placeholder 5" descr="A screenshot of a questionnaire&#10;&#10;AI-generated content may be incorrect.">
            <a:extLst>
              <a:ext uri="{FF2B5EF4-FFF2-40B4-BE49-F238E27FC236}">
                <a16:creationId xmlns:a16="http://schemas.microsoft.com/office/drawing/2014/main" id="{B3D29651-0384-0A48-1EFB-EB29A6657B2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395871"/>
            <a:ext cx="4038600" cy="2398045"/>
          </a:xfrm>
        </p:spPr>
      </p:pic>
    </p:spTree>
    <p:extLst>
      <p:ext uri="{BB962C8B-B14F-4D97-AF65-F5344CB8AC3E}">
        <p14:creationId xmlns:p14="http://schemas.microsoft.com/office/powerpoint/2010/main" val="130201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EF81F-1A31-755B-4F10-36327271D0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E7F005-1E64-EC0D-7353-54DDF637ADF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Searching for </a:t>
            </a:r>
          </a:p>
          <a:p>
            <a:pPr marL="0" indent="0" algn="ctr">
              <a:buNone/>
            </a:pPr>
            <a:r>
              <a:rPr lang="en-GB" sz="4050" b="1" dirty="0"/>
              <a:t>academic sources of information</a:t>
            </a:r>
          </a:p>
        </p:txBody>
      </p:sp>
    </p:spTree>
    <p:extLst>
      <p:ext uri="{BB962C8B-B14F-4D97-AF65-F5344CB8AC3E}">
        <p14:creationId xmlns:p14="http://schemas.microsoft.com/office/powerpoint/2010/main" val="1197477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5306-5194-0FB1-B59C-A23CA94DBBC2}"/>
              </a:ext>
            </a:extLst>
          </p:cNvPr>
          <p:cNvSpPr>
            <a:spLocks noGrp="1"/>
          </p:cNvSpPr>
          <p:nvPr>
            <p:ph type="title"/>
          </p:nvPr>
        </p:nvSpPr>
        <p:spPr>
          <a:xfrm>
            <a:off x="366956" y="620688"/>
            <a:ext cx="3008313" cy="1162050"/>
          </a:xfrm>
        </p:spPr>
        <p:txBody>
          <a:bodyPr>
            <a:normAutofit fontScale="90000"/>
          </a:bodyPr>
          <a:lstStyle/>
          <a:p>
            <a:br>
              <a:rPr lang="en-GB" sz="2400" b="1" dirty="0"/>
            </a:br>
            <a:br>
              <a:rPr lang="en-GB" sz="2400" b="1" dirty="0"/>
            </a:br>
            <a:br>
              <a:rPr lang="en-GB" sz="2400" b="1" dirty="0"/>
            </a:br>
            <a:br>
              <a:rPr lang="en-GB" sz="2400" b="1" dirty="0"/>
            </a:br>
            <a:br>
              <a:rPr lang="en-GB" sz="2400" b="1" dirty="0"/>
            </a:br>
            <a:br>
              <a:rPr lang="en-GB" sz="2400" b="1" dirty="0"/>
            </a:br>
            <a:br>
              <a:rPr lang="en-GB" sz="2400" b="1" dirty="0"/>
            </a:br>
            <a:r>
              <a:rPr lang="en-GB" sz="3600" b="1" dirty="0"/>
              <a:t>Best places to find academic information</a:t>
            </a:r>
            <a:br>
              <a:rPr lang="en-GB" sz="1600" b="1" dirty="0"/>
            </a:br>
            <a:endParaRPr lang="en-GB" dirty="0"/>
          </a:p>
        </p:txBody>
      </p:sp>
      <p:sp>
        <p:nvSpPr>
          <p:cNvPr id="3" name="Content Placeholder 2">
            <a:extLst>
              <a:ext uri="{FF2B5EF4-FFF2-40B4-BE49-F238E27FC236}">
                <a16:creationId xmlns:a16="http://schemas.microsoft.com/office/drawing/2014/main" id="{766FE031-483A-53C6-DFDA-6410BF6CCDB0}"/>
              </a:ext>
            </a:extLst>
          </p:cNvPr>
          <p:cNvSpPr>
            <a:spLocks noGrp="1"/>
          </p:cNvSpPr>
          <p:nvPr>
            <p:ph idx="1"/>
          </p:nvPr>
        </p:nvSpPr>
        <p:spPr/>
        <p:txBody>
          <a:bodyPr/>
          <a:lstStyle/>
          <a:p>
            <a:pPr marL="0" indent="0">
              <a:buNone/>
            </a:pPr>
            <a:endParaRPr lang="en-GB" sz="2400" b="1" dirty="0"/>
          </a:p>
          <a:p>
            <a:pPr marL="0" indent="0">
              <a:buNone/>
            </a:pPr>
            <a:r>
              <a:rPr lang="en-GB" sz="2000" b="1" dirty="0"/>
              <a:t>Why is the library so much better?</a:t>
            </a:r>
            <a:endParaRPr lang="en-GB" sz="2000" dirty="0"/>
          </a:p>
          <a:p>
            <a:endParaRPr lang="en-GB" sz="2400" dirty="0"/>
          </a:p>
          <a:p>
            <a:r>
              <a:rPr lang="en-GB" sz="2000" dirty="0"/>
              <a:t>Easy to find peer-reviewed publications</a:t>
            </a:r>
          </a:p>
          <a:p>
            <a:r>
              <a:rPr lang="en-GB" sz="2000" dirty="0"/>
              <a:t>Collated by subject experts including academic librarians</a:t>
            </a:r>
          </a:p>
          <a:p>
            <a:r>
              <a:rPr lang="en-GB" sz="2000" dirty="0"/>
              <a:t>Offers subject guides/specialist databases for specific areas</a:t>
            </a:r>
          </a:p>
          <a:p>
            <a:r>
              <a:rPr lang="en-GB" sz="2000" dirty="0"/>
              <a:t>Access to resources is paid for by the university</a:t>
            </a:r>
          </a:p>
          <a:p>
            <a:endParaRPr lang="en-GB" dirty="0"/>
          </a:p>
        </p:txBody>
      </p:sp>
      <p:sp>
        <p:nvSpPr>
          <p:cNvPr id="4" name="Text Placeholder 3">
            <a:extLst>
              <a:ext uri="{FF2B5EF4-FFF2-40B4-BE49-F238E27FC236}">
                <a16:creationId xmlns:a16="http://schemas.microsoft.com/office/drawing/2014/main" id="{B83AF770-3F51-243D-D924-6E2DB210D8A3}"/>
              </a:ext>
            </a:extLst>
          </p:cNvPr>
          <p:cNvSpPr>
            <a:spLocks noGrp="1"/>
          </p:cNvSpPr>
          <p:nvPr>
            <p:ph type="body" sz="half" idx="2"/>
          </p:nvPr>
        </p:nvSpPr>
        <p:spPr>
          <a:xfrm>
            <a:off x="457200" y="1628800"/>
            <a:ext cx="3008313" cy="4029891"/>
          </a:xfrm>
        </p:spPr>
        <p:txBody>
          <a:bodyPr/>
          <a:lstStyle/>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Module Reading List</a:t>
            </a:r>
          </a:p>
          <a:p>
            <a:pPr marL="342900" indent="-342900">
              <a:buFont typeface="Arial" panose="020B0604020202020204" pitchFamily="34" charset="0"/>
              <a:buChar char="•"/>
            </a:pPr>
            <a:r>
              <a:rPr lang="en-GB" sz="2000" dirty="0"/>
              <a:t>Library Search</a:t>
            </a:r>
          </a:p>
          <a:p>
            <a:pPr marL="342900" indent="-342900">
              <a:buFont typeface="Arial" panose="020B0604020202020204" pitchFamily="34" charset="0"/>
              <a:buChar char="•"/>
            </a:pPr>
            <a:r>
              <a:rPr lang="en-GB" sz="2000" dirty="0"/>
              <a:t>Advanced Web Search (e.g. Google Scholar)</a:t>
            </a:r>
          </a:p>
          <a:p>
            <a:endParaRPr lang="en-GB" dirty="0"/>
          </a:p>
        </p:txBody>
      </p:sp>
    </p:spTree>
    <p:extLst>
      <p:ext uri="{BB962C8B-B14F-4D97-AF65-F5344CB8AC3E}">
        <p14:creationId xmlns:p14="http://schemas.microsoft.com/office/powerpoint/2010/main" val="1667799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B25B4-1CF3-F324-C272-034F88E8DA9E}"/>
              </a:ext>
            </a:extLst>
          </p:cNvPr>
          <p:cNvSpPr>
            <a:spLocks noGrp="1"/>
          </p:cNvSpPr>
          <p:nvPr>
            <p:ph type="title"/>
          </p:nvPr>
        </p:nvSpPr>
        <p:spPr/>
        <p:txBody>
          <a:bodyPr>
            <a:normAutofit/>
          </a:bodyPr>
          <a:lstStyle/>
          <a:p>
            <a:r>
              <a:rPr lang="en-GB" sz="4400" b="1" dirty="0"/>
              <a:t>Module Reading List</a:t>
            </a:r>
          </a:p>
        </p:txBody>
      </p:sp>
      <p:pic>
        <p:nvPicPr>
          <p:cNvPr id="6" name="Content Placeholder 5" descr="A book cover of a book&#10;&#10;Description automatically generated">
            <a:extLst>
              <a:ext uri="{FF2B5EF4-FFF2-40B4-BE49-F238E27FC236}">
                <a16:creationId xmlns:a16="http://schemas.microsoft.com/office/drawing/2014/main" id="{8CFD2329-1055-5B32-D6A8-DA10592831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4708" y="1317980"/>
            <a:ext cx="3345724" cy="4248864"/>
          </a:xfrm>
        </p:spPr>
      </p:pic>
      <p:pic>
        <p:nvPicPr>
          <p:cNvPr id="7" name="Content Placeholder 4">
            <a:extLst>
              <a:ext uri="{FF2B5EF4-FFF2-40B4-BE49-F238E27FC236}">
                <a16:creationId xmlns:a16="http://schemas.microsoft.com/office/drawing/2014/main" id="{F92BCB70-E059-FED9-F512-89123817D691}"/>
              </a:ext>
            </a:extLst>
          </p:cNvPr>
          <p:cNvPicPr>
            <a:picLocks noGrp="1" noChangeAspect="1"/>
          </p:cNvPicPr>
          <p:nvPr>
            <p:ph sz="half" idx="1"/>
          </p:nvPr>
        </p:nvPicPr>
        <p:blipFill>
          <a:blip r:embed="rId3"/>
          <a:stretch>
            <a:fillRect/>
          </a:stretch>
        </p:blipFill>
        <p:spPr>
          <a:xfrm>
            <a:off x="244786" y="1555613"/>
            <a:ext cx="4327214" cy="3823541"/>
          </a:xfrm>
        </p:spPr>
      </p:pic>
    </p:spTree>
    <p:extLst>
      <p:ext uri="{BB962C8B-B14F-4D97-AF65-F5344CB8AC3E}">
        <p14:creationId xmlns:p14="http://schemas.microsoft.com/office/powerpoint/2010/main" val="1981321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F55DA-C2AD-4F07-A579-84405298C525}"/>
              </a:ext>
            </a:extLst>
          </p:cNvPr>
          <p:cNvSpPr>
            <a:spLocks noGrp="1"/>
          </p:cNvSpPr>
          <p:nvPr>
            <p:ph type="title"/>
          </p:nvPr>
        </p:nvSpPr>
        <p:spPr/>
        <p:txBody>
          <a:bodyPr>
            <a:noAutofit/>
          </a:bodyPr>
          <a:lstStyle/>
          <a:p>
            <a:r>
              <a:rPr lang="en-GB" b="1" dirty="0"/>
              <a:t>Library search </a:t>
            </a:r>
            <a:br>
              <a:rPr lang="en-GB" b="1" dirty="0"/>
            </a:br>
            <a:r>
              <a:rPr lang="en-GB" b="1" dirty="0"/>
              <a:t>or advanced web search</a:t>
            </a:r>
          </a:p>
        </p:txBody>
      </p:sp>
      <p:pic>
        <p:nvPicPr>
          <p:cNvPr id="4" name="Picture 3">
            <a:extLst>
              <a:ext uri="{FF2B5EF4-FFF2-40B4-BE49-F238E27FC236}">
                <a16:creationId xmlns:a16="http://schemas.microsoft.com/office/drawing/2014/main" id="{DD10BAC4-ACB8-4235-A4EE-DB8957304CDD}"/>
              </a:ext>
            </a:extLst>
          </p:cNvPr>
          <p:cNvPicPr>
            <a:picLocks noChangeAspect="1"/>
          </p:cNvPicPr>
          <p:nvPr/>
        </p:nvPicPr>
        <p:blipFill>
          <a:blip r:embed="rId3" cstate="print"/>
          <a:stretch>
            <a:fillRect/>
          </a:stretch>
        </p:blipFill>
        <p:spPr>
          <a:xfrm>
            <a:off x="457200" y="1655734"/>
            <a:ext cx="2868788" cy="1512168"/>
          </a:xfrm>
          <a:prstGeom prst="rect">
            <a:avLst/>
          </a:prstGeom>
        </p:spPr>
      </p:pic>
      <p:pic>
        <p:nvPicPr>
          <p:cNvPr id="6" name="Picture 5">
            <a:extLst>
              <a:ext uri="{FF2B5EF4-FFF2-40B4-BE49-F238E27FC236}">
                <a16:creationId xmlns:a16="http://schemas.microsoft.com/office/drawing/2014/main" id="{E593B923-0855-45F6-8325-69624F5035C4}"/>
              </a:ext>
            </a:extLst>
          </p:cNvPr>
          <p:cNvPicPr>
            <a:picLocks noChangeAspect="1"/>
          </p:cNvPicPr>
          <p:nvPr/>
        </p:nvPicPr>
        <p:blipFill>
          <a:blip r:embed="rId4" cstate="print"/>
          <a:stretch>
            <a:fillRect/>
          </a:stretch>
        </p:blipFill>
        <p:spPr>
          <a:xfrm>
            <a:off x="237266" y="3167902"/>
            <a:ext cx="3096344" cy="1817853"/>
          </a:xfrm>
          <a:prstGeom prst="rect">
            <a:avLst/>
          </a:prstGeom>
        </p:spPr>
      </p:pic>
      <p:sp>
        <p:nvSpPr>
          <p:cNvPr id="7" name="TextBox 6">
            <a:extLst>
              <a:ext uri="{FF2B5EF4-FFF2-40B4-BE49-F238E27FC236}">
                <a16:creationId xmlns:a16="http://schemas.microsoft.com/office/drawing/2014/main" id="{C13D88C5-5167-47C7-83D3-1CE83EF86D90}"/>
              </a:ext>
            </a:extLst>
          </p:cNvPr>
          <p:cNvSpPr txBox="1"/>
          <p:nvPr/>
        </p:nvSpPr>
        <p:spPr>
          <a:xfrm>
            <a:off x="4067944" y="1870069"/>
            <a:ext cx="424847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The UWTSD online library can be found at </a:t>
            </a:r>
            <a:r>
              <a:rPr kumimoji="0" lang="en-GB" sz="1800" b="0" i="0" u="none" strike="noStrike" kern="1200" cap="none" spc="0" normalizeH="0" baseline="0" noProof="0" dirty="0">
                <a:ln>
                  <a:noFill/>
                </a:ln>
                <a:solidFill>
                  <a:prstClr val="black"/>
                </a:solidFill>
                <a:effectLst/>
                <a:uLnTx/>
                <a:uFillTx/>
                <a:ea typeface="+mn-ea"/>
                <a:cs typeface="+mn-cs"/>
                <a:hlinkClick r:id="rId5"/>
              </a:rPr>
              <a:t>www.uwtsd.ac.uk/library</a:t>
            </a:r>
            <a:r>
              <a:rPr kumimoji="0" lang="en-GB" sz="1800" b="0" i="0" u="none" strike="noStrike" kern="1200" cap="none" spc="0" normalizeH="0" baseline="0" noProof="0" dirty="0">
                <a:ln>
                  <a:noFill/>
                </a:ln>
                <a:solidFill>
                  <a:prstClr val="black"/>
                </a:solidFill>
                <a:effectLst/>
                <a:uLnTx/>
                <a:uFillTx/>
                <a:ea typeface="+mn-ea"/>
                <a:cs typeface="+mn-cs"/>
              </a:rPr>
              <a:t>  </a:t>
            </a:r>
          </a:p>
        </p:txBody>
      </p:sp>
      <p:sp>
        <p:nvSpPr>
          <p:cNvPr id="8" name="TextBox 7">
            <a:extLst>
              <a:ext uri="{FF2B5EF4-FFF2-40B4-BE49-F238E27FC236}">
                <a16:creationId xmlns:a16="http://schemas.microsoft.com/office/drawing/2014/main" id="{E68DB742-1CCA-4DDD-8F0C-55FA3DB78216}"/>
              </a:ext>
            </a:extLst>
          </p:cNvPr>
          <p:cNvSpPr txBox="1"/>
          <p:nvPr/>
        </p:nvSpPr>
        <p:spPr>
          <a:xfrm>
            <a:off x="4067944" y="3615164"/>
            <a:ext cx="446449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Google Scholar is a useful tool for finding academic sources. </a:t>
            </a:r>
            <a:r>
              <a:rPr kumimoji="0" lang="en-GB" sz="1800" b="0" i="0" u="none" strike="noStrike" kern="1200" cap="none" spc="0" normalizeH="0" baseline="0" noProof="0" dirty="0">
                <a:ln>
                  <a:noFill/>
                </a:ln>
                <a:solidFill>
                  <a:prstClr val="black"/>
                </a:solidFill>
                <a:effectLst/>
                <a:uLnTx/>
                <a:uFillTx/>
                <a:ea typeface="+mn-ea"/>
                <a:cs typeface="+mn-cs"/>
                <a:hlinkClick r:id="rId6"/>
              </a:rPr>
              <a:t>https://scholar.google.co.uk/</a:t>
            </a:r>
            <a:r>
              <a:rPr kumimoji="0" lang="en-GB" sz="1800" b="0" i="0" u="none" strike="noStrike" kern="1200" cap="none" spc="0" normalizeH="0" baseline="0" noProof="0" dirty="0">
                <a:ln>
                  <a:noFill/>
                </a:ln>
                <a:solidFill>
                  <a:prstClr val="black"/>
                </a:solidFill>
                <a:effectLst/>
                <a:uLnTx/>
                <a:uFillTx/>
                <a:ea typeface="+mn-ea"/>
                <a:cs typeface="+mn-cs"/>
              </a:rPr>
              <a:t> </a:t>
            </a:r>
          </a:p>
        </p:txBody>
      </p:sp>
    </p:spTree>
    <p:extLst>
      <p:ext uri="{BB962C8B-B14F-4D97-AF65-F5344CB8AC3E}">
        <p14:creationId xmlns:p14="http://schemas.microsoft.com/office/powerpoint/2010/main" val="165936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B379D-10A5-9B11-8ED8-71F178CE3647}"/>
              </a:ext>
            </a:extLst>
          </p:cNvPr>
          <p:cNvSpPr>
            <a:spLocks noGrp="1"/>
          </p:cNvSpPr>
          <p:nvPr>
            <p:ph type="title"/>
          </p:nvPr>
        </p:nvSpPr>
        <p:spPr/>
        <p:txBody>
          <a:bodyPr>
            <a:normAutofit/>
          </a:bodyPr>
          <a:lstStyle/>
          <a:p>
            <a:r>
              <a:rPr lang="en-GB" sz="4400" b="1" dirty="0"/>
              <a:t>Beginning a search strategy</a:t>
            </a:r>
          </a:p>
        </p:txBody>
      </p:sp>
      <p:sp>
        <p:nvSpPr>
          <p:cNvPr id="3" name="Content Placeholder 2">
            <a:extLst>
              <a:ext uri="{FF2B5EF4-FFF2-40B4-BE49-F238E27FC236}">
                <a16:creationId xmlns:a16="http://schemas.microsoft.com/office/drawing/2014/main" id="{054C469D-2090-427B-88A8-4625B36BE85D}"/>
              </a:ext>
            </a:extLst>
          </p:cNvPr>
          <p:cNvSpPr>
            <a:spLocks noGrp="1"/>
          </p:cNvSpPr>
          <p:nvPr>
            <p:ph idx="1"/>
          </p:nvPr>
        </p:nvSpPr>
        <p:spPr>
          <a:xfrm>
            <a:off x="457200" y="1628800"/>
            <a:ext cx="8229600" cy="3917032"/>
          </a:xfrm>
        </p:spPr>
        <p:txBody>
          <a:bodyPr>
            <a:normAutofit fontScale="92500" lnSpcReduction="10000"/>
          </a:bodyPr>
          <a:lstStyle/>
          <a:p>
            <a:r>
              <a:rPr lang="en-GB" b="1" dirty="0"/>
              <a:t>Search terms </a:t>
            </a:r>
            <a:r>
              <a:rPr lang="en-GB" dirty="0"/>
              <a:t>(keywords and alternative terms) </a:t>
            </a:r>
          </a:p>
          <a:p>
            <a:pPr lvl="1"/>
            <a:r>
              <a:rPr lang="en-GB" dirty="0"/>
              <a:t>e.g. “mental health” wellbeing</a:t>
            </a:r>
          </a:p>
          <a:p>
            <a:r>
              <a:rPr lang="en-GB" b="1" dirty="0"/>
              <a:t>Inverted commas </a:t>
            </a:r>
            <a:r>
              <a:rPr lang="en-GB" dirty="0"/>
              <a:t>(search for a phrase or expression)</a:t>
            </a:r>
          </a:p>
          <a:p>
            <a:pPr lvl="1"/>
            <a:r>
              <a:rPr lang="en-GB" dirty="0"/>
              <a:t>e.g. “mental health” </a:t>
            </a:r>
            <a:r>
              <a:rPr lang="en-GB" i="1" dirty="0"/>
              <a:t>[not mental and health]</a:t>
            </a:r>
          </a:p>
          <a:p>
            <a:r>
              <a:rPr lang="en-GB" b="1" dirty="0"/>
              <a:t>And/Or/Not </a:t>
            </a:r>
          </a:p>
          <a:p>
            <a:pPr lvl="1"/>
            <a:r>
              <a:rPr lang="en-GB" dirty="0"/>
              <a:t>e.g. “mental health” AND wellbeing (NB this will only find sources that contain both words)</a:t>
            </a:r>
          </a:p>
          <a:p>
            <a:pPr lvl="1"/>
            <a:r>
              <a:rPr lang="en-GB" dirty="0"/>
              <a:t>e.g. “mental health” OR wellbeing (doesn’t matter which term the sources use – they will all be found)</a:t>
            </a:r>
          </a:p>
          <a:p>
            <a:pPr lvl="1"/>
            <a:r>
              <a:rPr lang="en-GB" dirty="0"/>
              <a:t>e.g. “mental health” NOT wellbeing (will find sources that use the term “mental health” but exclude any that use the term wellbeing)</a:t>
            </a:r>
          </a:p>
          <a:p>
            <a:r>
              <a:rPr lang="en-GB" b="1" dirty="0"/>
              <a:t>Filters</a:t>
            </a:r>
            <a:r>
              <a:rPr lang="en-GB" dirty="0"/>
              <a:t> (especially publication </a:t>
            </a:r>
            <a:r>
              <a:rPr lang="en-GB" b="1" dirty="0"/>
              <a:t>date</a:t>
            </a:r>
            <a:r>
              <a:rPr lang="en-GB" dirty="0"/>
              <a:t>)</a:t>
            </a:r>
          </a:p>
          <a:p>
            <a:endParaRPr lang="en-GB" dirty="0"/>
          </a:p>
        </p:txBody>
      </p:sp>
    </p:spTree>
    <p:extLst>
      <p:ext uri="{BB962C8B-B14F-4D97-AF65-F5344CB8AC3E}">
        <p14:creationId xmlns:p14="http://schemas.microsoft.com/office/powerpoint/2010/main" val="210065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B379D-10A5-9B11-8ED8-71F178CE3647}"/>
              </a:ext>
            </a:extLst>
          </p:cNvPr>
          <p:cNvSpPr>
            <a:spLocks noGrp="1"/>
          </p:cNvSpPr>
          <p:nvPr>
            <p:ph type="title"/>
          </p:nvPr>
        </p:nvSpPr>
        <p:spPr/>
        <p:txBody>
          <a:bodyPr>
            <a:normAutofit/>
          </a:bodyPr>
          <a:lstStyle/>
          <a:p>
            <a:r>
              <a:rPr lang="en-GB" sz="4400" b="1" dirty="0"/>
              <a:t>Beginning a search strategy</a:t>
            </a:r>
          </a:p>
        </p:txBody>
      </p:sp>
      <p:pic>
        <p:nvPicPr>
          <p:cNvPr id="6" name="Content Placeholder 5">
            <a:extLst>
              <a:ext uri="{FF2B5EF4-FFF2-40B4-BE49-F238E27FC236}">
                <a16:creationId xmlns:a16="http://schemas.microsoft.com/office/drawing/2014/main" id="{43148865-B2FF-03D1-8EC3-C3CA6A20D62F}"/>
              </a:ext>
            </a:extLst>
          </p:cNvPr>
          <p:cNvPicPr>
            <a:picLocks noGrp="1" noChangeAspect="1"/>
          </p:cNvPicPr>
          <p:nvPr>
            <p:ph idx="1"/>
          </p:nvPr>
        </p:nvPicPr>
        <p:blipFill>
          <a:blip r:embed="rId3"/>
          <a:stretch>
            <a:fillRect/>
          </a:stretch>
        </p:blipFill>
        <p:spPr>
          <a:xfrm>
            <a:off x="457200" y="1755257"/>
            <a:ext cx="8229600" cy="3663398"/>
          </a:xfrm>
        </p:spPr>
      </p:pic>
    </p:spTree>
    <p:extLst>
      <p:ext uri="{BB962C8B-B14F-4D97-AF65-F5344CB8AC3E}">
        <p14:creationId xmlns:p14="http://schemas.microsoft.com/office/powerpoint/2010/main" val="1537202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4878E-B0CC-4E85-8761-ABE31FD5CA82}"/>
              </a:ext>
            </a:extLst>
          </p:cNvPr>
          <p:cNvSpPr>
            <a:spLocks noGrp="1"/>
          </p:cNvSpPr>
          <p:nvPr>
            <p:ph type="title"/>
          </p:nvPr>
        </p:nvSpPr>
        <p:spPr/>
        <p:txBody>
          <a:bodyPr>
            <a:normAutofit/>
          </a:bodyPr>
          <a:lstStyle/>
          <a:p>
            <a:r>
              <a:rPr lang="en-GB" b="1" dirty="0"/>
              <a:t>Search strategy practice</a:t>
            </a:r>
          </a:p>
        </p:txBody>
      </p:sp>
      <p:sp>
        <p:nvSpPr>
          <p:cNvPr id="3" name="Content Placeholder 2">
            <a:extLst>
              <a:ext uri="{FF2B5EF4-FFF2-40B4-BE49-F238E27FC236}">
                <a16:creationId xmlns:a16="http://schemas.microsoft.com/office/drawing/2014/main" id="{A4B3AD07-BB76-445D-BE5A-F10286424D31}"/>
              </a:ext>
            </a:extLst>
          </p:cNvPr>
          <p:cNvSpPr>
            <a:spLocks noGrp="1"/>
          </p:cNvSpPr>
          <p:nvPr>
            <p:ph idx="1"/>
          </p:nvPr>
        </p:nvSpPr>
        <p:spPr>
          <a:xfrm>
            <a:off x="228600" y="1686508"/>
            <a:ext cx="8686800" cy="3484983"/>
          </a:xfrm>
        </p:spPr>
        <p:txBody>
          <a:bodyPr>
            <a:normAutofit fontScale="92500"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7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lang="en-GB" dirty="0"/>
              <a:t>Write a list of search terms for the following question </a:t>
            </a:r>
          </a:p>
          <a:p>
            <a:r>
              <a:rPr lang="en-GB" dirty="0"/>
              <a:t>Experiment using them in a library search</a:t>
            </a:r>
          </a:p>
          <a:p>
            <a:endParaRPr lang="en-GB" dirty="0"/>
          </a:p>
          <a:p>
            <a:r>
              <a:rPr lang="en-GB" b="1" dirty="0"/>
              <a:t>How can we promote physical activity in care homes for older people? </a:t>
            </a:r>
          </a:p>
          <a:p>
            <a:endParaRPr lang="en-GB" dirty="0"/>
          </a:p>
          <a:p>
            <a:endParaRPr lang="en-GB" dirty="0"/>
          </a:p>
          <a:p>
            <a:endParaRPr lang="en-GB" dirty="0"/>
          </a:p>
          <a:p>
            <a:endParaRPr lang="en-GB" dirty="0"/>
          </a:p>
          <a:p>
            <a:endParaRPr lang="en-GB" dirty="0"/>
          </a:p>
          <a:p>
            <a:pPr marL="0" indent="0">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44774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C8152-414F-EDF6-9C76-6B64A7E444F8}"/>
              </a:ext>
            </a:extLst>
          </p:cNvPr>
          <p:cNvSpPr>
            <a:spLocks noGrp="1"/>
          </p:cNvSpPr>
          <p:nvPr>
            <p:ph type="title"/>
          </p:nvPr>
        </p:nvSpPr>
        <p:spPr/>
        <p:txBody>
          <a:bodyPr>
            <a:noAutofit/>
          </a:bodyPr>
          <a:lstStyle/>
          <a:p>
            <a:r>
              <a:rPr lang="en-GB" sz="3600" b="1" dirty="0"/>
              <a:t>Additional preparation for reading </a:t>
            </a:r>
            <a:br>
              <a:rPr lang="en-GB" sz="3600" b="1" dirty="0"/>
            </a:br>
            <a:r>
              <a:rPr lang="en-GB" sz="3600" b="1" dirty="0"/>
              <a:t>(taking control by asking questions!)</a:t>
            </a:r>
          </a:p>
        </p:txBody>
      </p:sp>
      <p:sp>
        <p:nvSpPr>
          <p:cNvPr id="3" name="Content Placeholder 2">
            <a:extLst>
              <a:ext uri="{FF2B5EF4-FFF2-40B4-BE49-F238E27FC236}">
                <a16:creationId xmlns:a16="http://schemas.microsoft.com/office/drawing/2014/main" id="{9E470DF6-1DD2-69E1-022E-1047E1D6202F}"/>
              </a:ext>
            </a:extLst>
          </p:cNvPr>
          <p:cNvSpPr>
            <a:spLocks noGrp="1"/>
          </p:cNvSpPr>
          <p:nvPr>
            <p:ph idx="1"/>
          </p:nvPr>
        </p:nvSpPr>
        <p:spPr/>
        <p:txBody>
          <a:bodyPr>
            <a:normAutofit fontScale="70000" lnSpcReduction="20000"/>
          </a:bodyPr>
          <a:lstStyle/>
          <a:p>
            <a:endParaRPr lang="en-GB" dirty="0"/>
          </a:p>
          <a:p>
            <a:r>
              <a:rPr lang="en-GB" dirty="0"/>
              <a:t>Why am I reading this!?  Is this article relevant to me/my studies? </a:t>
            </a:r>
          </a:p>
          <a:p>
            <a:pPr marL="0" indent="0">
              <a:buNone/>
            </a:pPr>
            <a:endParaRPr lang="en-GB" dirty="0"/>
          </a:p>
          <a:p>
            <a:r>
              <a:rPr lang="en-GB" dirty="0"/>
              <a:t>What do I already know?</a:t>
            </a:r>
          </a:p>
          <a:p>
            <a:r>
              <a:rPr lang="en-GB" dirty="0"/>
              <a:t>How is this article related to what I already know about the topic/concept? </a:t>
            </a:r>
          </a:p>
          <a:p>
            <a:endParaRPr lang="en-GB" dirty="0"/>
          </a:p>
          <a:p>
            <a:r>
              <a:rPr lang="en-GB" dirty="0"/>
              <a:t>What do I need to find out?</a:t>
            </a:r>
          </a:p>
          <a:p>
            <a:r>
              <a:rPr lang="en-GB" dirty="0"/>
              <a:t>How will I know when I have read enough? </a:t>
            </a:r>
          </a:p>
          <a:p>
            <a:endParaRPr lang="en-GB" dirty="0"/>
          </a:p>
          <a:p>
            <a:pPr marL="0" indent="0" algn="ctr">
              <a:buNone/>
            </a:pPr>
            <a:r>
              <a:rPr lang="en-GB" b="1" dirty="0"/>
              <a:t>Happy Reading!</a:t>
            </a:r>
          </a:p>
          <a:p>
            <a:endParaRPr lang="en-GB" dirty="0"/>
          </a:p>
          <a:p>
            <a:endParaRPr lang="en-GB" dirty="0"/>
          </a:p>
        </p:txBody>
      </p:sp>
    </p:spTree>
    <p:extLst>
      <p:ext uri="{BB962C8B-B14F-4D97-AF65-F5344CB8AC3E}">
        <p14:creationId xmlns:p14="http://schemas.microsoft.com/office/powerpoint/2010/main" val="16572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07254-C5A3-E91F-AA4F-C1179F722211}"/>
              </a:ext>
            </a:extLst>
          </p:cNvPr>
          <p:cNvSpPr>
            <a:spLocks noGrp="1"/>
          </p:cNvSpPr>
          <p:nvPr>
            <p:ph type="title"/>
          </p:nvPr>
        </p:nvSpPr>
        <p:spPr/>
        <p:txBody>
          <a:bodyPr/>
          <a:lstStyle/>
          <a:p>
            <a:r>
              <a:rPr lang="en-US" b="1" dirty="0"/>
              <a:t>In Summary</a:t>
            </a:r>
            <a:endParaRPr lang="en-GB" dirty="0"/>
          </a:p>
        </p:txBody>
      </p:sp>
      <p:sp>
        <p:nvSpPr>
          <p:cNvPr id="3" name="Content Placeholder 2">
            <a:extLst>
              <a:ext uri="{FF2B5EF4-FFF2-40B4-BE49-F238E27FC236}">
                <a16:creationId xmlns:a16="http://schemas.microsoft.com/office/drawing/2014/main" id="{808B2CE2-F296-2E15-C952-91582C370D17}"/>
              </a:ext>
            </a:extLst>
          </p:cNvPr>
          <p:cNvSpPr>
            <a:spLocks noGrp="1"/>
          </p:cNvSpPr>
          <p:nvPr>
            <p:ph sz="half" idx="1"/>
          </p:nvPr>
        </p:nvSpPr>
        <p:spPr/>
        <p:txBody>
          <a:bodyPr>
            <a:normAutofit lnSpcReduction="10000"/>
          </a:bodyPr>
          <a:lstStyle/>
          <a:p>
            <a:pPr algn="just"/>
            <a:r>
              <a:rPr lang="en-US" sz="2800" dirty="0"/>
              <a:t>Think </a:t>
            </a:r>
            <a:r>
              <a:rPr lang="en-US" sz="2800" b="1" dirty="0">
                <a:solidFill>
                  <a:srgbClr val="00B0F0"/>
                </a:solidFill>
              </a:rPr>
              <a:t>CRAAP</a:t>
            </a:r>
            <a:r>
              <a:rPr lang="en-US" sz="2800" dirty="0"/>
              <a:t> when viewing a source before you start to use it!</a:t>
            </a:r>
          </a:p>
          <a:p>
            <a:pPr algn="just"/>
            <a:r>
              <a:rPr lang="en-US" sz="2800" dirty="0"/>
              <a:t>Vary search terms-don’t try to hit all parts of an essay question in one search</a:t>
            </a:r>
          </a:p>
          <a:p>
            <a:endParaRPr lang="en-GB" dirty="0"/>
          </a:p>
        </p:txBody>
      </p:sp>
      <p:sp>
        <p:nvSpPr>
          <p:cNvPr id="4" name="Content Placeholder 3">
            <a:extLst>
              <a:ext uri="{FF2B5EF4-FFF2-40B4-BE49-F238E27FC236}">
                <a16:creationId xmlns:a16="http://schemas.microsoft.com/office/drawing/2014/main" id="{7624FEA5-A57A-D4DA-12AE-EA1686E325BA}"/>
              </a:ext>
            </a:extLst>
          </p:cNvPr>
          <p:cNvSpPr>
            <a:spLocks noGrp="1"/>
          </p:cNvSpPr>
          <p:nvPr>
            <p:ph sz="half" idx="2"/>
          </p:nvPr>
        </p:nvSpPr>
        <p:spPr/>
        <p:txBody>
          <a:bodyPr>
            <a:normAutofit lnSpcReduction="10000"/>
          </a:bodyPr>
          <a:lstStyle/>
          <a:p>
            <a:r>
              <a:rPr lang="en-US" sz="2800" dirty="0"/>
              <a:t>If at first you don’t succeed, try, try…a synonym! Don’t keep entering the same terms into the search bar over and over again. Vary the order, vary the word choice, vary the filters!</a:t>
            </a:r>
          </a:p>
          <a:p>
            <a:endParaRPr lang="en-GB" dirty="0"/>
          </a:p>
        </p:txBody>
      </p:sp>
      <p:sp>
        <p:nvSpPr>
          <p:cNvPr id="5" name="Date Placeholder 4">
            <a:extLst>
              <a:ext uri="{FF2B5EF4-FFF2-40B4-BE49-F238E27FC236}">
                <a16:creationId xmlns:a16="http://schemas.microsoft.com/office/drawing/2014/main" id="{5109884B-C9DF-6AA6-A851-217AB420B7AA}"/>
              </a:ext>
            </a:extLst>
          </p:cNvPr>
          <p:cNvSpPr>
            <a:spLocks noGrp="1"/>
          </p:cNvSpPr>
          <p:nvPr>
            <p:ph type="dt" sz="half" idx="10"/>
          </p:nvPr>
        </p:nvSpPr>
        <p:spPr/>
        <p:txBody>
          <a:bodyPr/>
          <a:lstStyle/>
          <a:p>
            <a:pPr>
              <a:defRPr/>
            </a:pPr>
            <a:fld id="{F7614AD2-EBEE-4B9C-B8EB-7B45076136C4}" type="datetime1">
              <a:rPr lang="en-GB" altLang="en-US" smtClean="0"/>
              <a:pPr>
                <a:defRPr/>
              </a:pPr>
              <a:t>15/09/2025</a:t>
            </a:fld>
            <a:endParaRPr lang="en-GB" altLang="en-US"/>
          </a:p>
        </p:txBody>
      </p:sp>
      <p:sp>
        <p:nvSpPr>
          <p:cNvPr id="6" name="Slide Number Placeholder 5">
            <a:extLst>
              <a:ext uri="{FF2B5EF4-FFF2-40B4-BE49-F238E27FC236}">
                <a16:creationId xmlns:a16="http://schemas.microsoft.com/office/drawing/2014/main" id="{474B3EAB-9DFB-1074-435E-3020D3C7F080}"/>
              </a:ext>
            </a:extLst>
          </p:cNvPr>
          <p:cNvSpPr>
            <a:spLocks noGrp="1"/>
          </p:cNvSpPr>
          <p:nvPr>
            <p:ph type="sldNum" sz="quarter" idx="11"/>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386495F9-B3F5-4DDF-9323-6CEC80C52C17}" type="slidenum">
              <a:rPr lang="en-GB" altLang="en-US" smtClean="0"/>
              <a:pPr>
                <a:defRPr/>
              </a:pPr>
              <a:t>23</a:t>
            </a:fld>
            <a:endParaRPr lang="en-GB" altLang="en-US"/>
          </a:p>
        </p:txBody>
      </p:sp>
    </p:spTree>
    <p:extLst>
      <p:ext uri="{BB962C8B-B14F-4D97-AF65-F5344CB8AC3E}">
        <p14:creationId xmlns:p14="http://schemas.microsoft.com/office/powerpoint/2010/main" val="2286066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10455-8A89-09CA-A749-2191429DB1C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479927-CE8B-41EC-79FD-43E535540C33}"/>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What is referencing?</a:t>
            </a:r>
          </a:p>
        </p:txBody>
      </p:sp>
    </p:spTree>
    <p:extLst>
      <p:ext uri="{BB962C8B-B14F-4D97-AF65-F5344CB8AC3E}">
        <p14:creationId xmlns:p14="http://schemas.microsoft.com/office/powerpoint/2010/main" val="3642353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0"/>
            <a:ext cx="8229600" cy="1152128"/>
          </a:xfrm>
        </p:spPr>
        <p:txBody>
          <a:bodyPr>
            <a:normAutofit fontScale="90000"/>
          </a:bodyPr>
          <a:lstStyle/>
          <a:p>
            <a:br>
              <a:rPr lang="en-GB" dirty="0">
                <a:latin typeface="Arial Rounded MT Bold" panose="020F0704030504030204" pitchFamily="34" charset="0"/>
              </a:rPr>
            </a:br>
            <a:r>
              <a:rPr lang="en-GB" sz="4900" b="1" dirty="0">
                <a:cs typeface="Arial" panose="020B0604020202020204" pitchFamily="34" charset="0"/>
              </a:rPr>
              <a:t>What is referencing?</a:t>
            </a:r>
            <a:br>
              <a:rPr lang="en-GB" dirty="0">
                <a:latin typeface="Arial Rounded MT Bold" panose="020F0704030504030204" pitchFamily="34" charset="0"/>
              </a:rPr>
            </a:br>
            <a:endParaRPr lang="en-GB" dirty="0"/>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33112" y="1628800"/>
            <a:ext cx="8507288" cy="3816424"/>
          </a:xfrm>
        </p:spPr>
        <p:txBody>
          <a:bodyPr>
            <a:noAutofit/>
          </a:bodyPr>
          <a:lstStyle/>
          <a:p>
            <a:pPr>
              <a:lnSpc>
                <a:spcPct val="107000"/>
              </a:lnSpc>
              <a:spcAft>
                <a:spcPts val="800"/>
              </a:spcAft>
            </a:pPr>
            <a:r>
              <a:rPr lang="en-GB" sz="1600" dirty="0">
                <a:ea typeface="Calibri" panose="020F0502020204030204" pitchFamily="34" charset="0"/>
                <a:cs typeface="Arial" panose="020B0604020202020204" pitchFamily="34" charset="0"/>
              </a:rPr>
              <a:t>When you produce a piece of academic work, such as for your assessments, you need to search for and </a:t>
            </a:r>
            <a:r>
              <a:rPr lang="en-GB" sz="1600" b="1" dirty="0">
                <a:ea typeface="Calibri" panose="020F0502020204030204" pitchFamily="34" charset="0"/>
                <a:cs typeface="Arial" panose="020B0604020202020204" pitchFamily="34" charset="0"/>
              </a:rPr>
              <a:t>use suitable sources of information</a:t>
            </a:r>
            <a:r>
              <a:rPr lang="en-GB" sz="1600" dirty="0">
                <a:ea typeface="Calibri" panose="020F0502020204030204" pitchFamily="34" charset="0"/>
                <a:cs typeface="Arial" panose="020B0604020202020204" pitchFamily="34" charset="0"/>
              </a:rPr>
              <a:t>. </a:t>
            </a:r>
          </a:p>
          <a:p>
            <a:pPr marL="457200" lvl="1" indent="0">
              <a:lnSpc>
                <a:spcPct val="107000"/>
              </a:lnSpc>
              <a:spcAft>
                <a:spcPts val="800"/>
              </a:spcAft>
              <a:buNone/>
            </a:pPr>
            <a:r>
              <a:rPr lang="en-GB" sz="1600" i="1" dirty="0">
                <a:ea typeface="Calibri" panose="020F0502020204030204" pitchFamily="34" charset="0"/>
                <a:cs typeface="Arial" panose="020B0604020202020204" pitchFamily="34" charset="0"/>
              </a:rPr>
              <a:t>NB You are not expected to think of clever ideas off the top of your head – this is not good practice! </a:t>
            </a:r>
          </a:p>
          <a:p>
            <a:pPr>
              <a:lnSpc>
                <a:spcPct val="107000"/>
              </a:lnSpc>
              <a:spcAft>
                <a:spcPts val="800"/>
              </a:spcAft>
            </a:pPr>
            <a:r>
              <a:rPr lang="en-GB" sz="1600" dirty="0">
                <a:ea typeface="Calibri" panose="020F0502020204030204" pitchFamily="34" charset="0"/>
                <a:cs typeface="Arial" panose="020B0604020202020204" pitchFamily="34" charset="0"/>
              </a:rPr>
              <a:t>Referencing is how we </a:t>
            </a:r>
            <a:r>
              <a:rPr lang="en-GB" sz="1600" b="1" dirty="0">
                <a:ea typeface="Calibri" panose="020F0502020204030204" pitchFamily="34" charset="0"/>
                <a:cs typeface="Arial" panose="020B0604020202020204" pitchFamily="34" charset="0"/>
              </a:rPr>
              <a:t>acknowledge our ‘sources’ </a:t>
            </a:r>
            <a:r>
              <a:rPr lang="en-GB" sz="1600" dirty="0">
                <a:ea typeface="Calibri" panose="020F0502020204030204" pitchFamily="34" charset="0"/>
                <a:cs typeface="Arial" panose="020B0604020202020204" pitchFamily="34" charset="0"/>
              </a:rPr>
              <a:t>i.e. our sources of information. </a:t>
            </a:r>
          </a:p>
          <a:p>
            <a:pPr marL="0" indent="0">
              <a:lnSpc>
                <a:spcPct val="107000"/>
              </a:lnSpc>
              <a:spcAft>
                <a:spcPts val="800"/>
              </a:spcAft>
              <a:buNone/>
            </a:pPr>
            <a:r>
              <a:rPr lang="en-GB" sz="1600" dirty="0">
                <a:ea typeface="Calibri" panose="020F0502020204030204" pitchFamily="34" charset="0"/>
                <a:cs typeface="Arial" panose="020B0604020202020204" pitchFamily="34" charset="0"/>
              </a:rPr>
              <a:t>There are several reasons for referencing, which include:</a:t>
            </a:r>
          </a:p>
          <a:p>
            <a:pPr>
              <a:lnSpc>
                <a:spcPct val="107000"/>
              </a:lnSpc>
              <a:spcAft>
                <a:spcPts val="800"/>
              </a:spcAft>
            </a:pPr>
            <a:r>
              <a:rPr lang="en-GB" sz="1600" b="1" dirty="0">
                <a:ea typeface="Calibri" panose="020F0502020204030204" pitchFamily="34" charset="0"/>
                <a:cs typeface="Arial" panose="020B0604020202020204" pitchFamily="34" charset="0"/>
              </a:rPr>
              <a:t>Giving credit </a:t>
            </a:r>
            <a:r>
              <a:rPr lang="en-GB" sz="1600" dirty="0">
                <a:ea typeface="Calibri" panose="020F0502020204030204" pitchFamily="34" charset="0"/>
                <a:cs typeface="Arial" panose="020B0604020202020204" pitchFamily="34" charset="0"/>
              </a:rPr>
              <a:t>to the people who gave you the idea</a:t>
            </a:r>
          </a:p>
          <a:p>
            <a:pPr>
              <a:lnSpc>
                <a:spcPct val="107000"/>
              </a:lnSpc>
              <a:spcAft>
                <a:spcPts val="800"/>
              </a:spcAft>
            </a:pPr>
            <a:r>
              <a:rPr lang="en-GB" sz="1600" b="1" dirty="0">
                <a:ea typeface="Calibri" panose="020F0502020204030204" pitchFamily="34" charset="0"/>
                <a:cs typeface="Arial" panose="020B0604020202020204" pitchFamily="34" charset="0"/>
              </a:rPr>
              <a:t>Helping the reader of your work </a:t>
            </a:r>
            <a:r>
              <a:rPr lang="en-GB" sz="1600" dirty="0">
                <a:ea typeface="Calibri" panose="020F0502020204030204" pitchFamily="34" charset="0"/>
                <a:cs typeface="Arial" panose="020B0604020202020204" pitchFamily="34" charset="0"/>
              </a:rPr>
              <a:t>to go and find the source and read more if interested</a:t>
            </a:r>
          </a:p>
          <a:p>
            <a:pPr>
              <a:lnSpc>
                <a:spcPct val="107000"/>
              </a:lnSpc>
              <a:spcAft>
                <a:spcPts val="800"/>
              </a:spcAft>
            </a:pPr>
            <a:r>
              <a:rPr lang="en-GB" sz="1600" dirty="0">
                <a:ea typeface="Calibri" panose="020F0502020204030204" pitchFamily="34" charset="0"/>
                <a:cs typeface="Arial" panose="020B0604020202020204" pitchFamily="34" charset="0"/>
              </a:rPr>
              <a:t>And as a student…</a:t>
            </a:r>
            <a:r>
              <a:rPr lang="en-GB" sz="1600" b="1" dirty="0">
                <a:ea typeface="Calibri" panose="020F0502020204030204" pitchFamily="34" charset="0"/>
                <a:cs typeface="Arial" panose="020B0604020202020204" pitchFamily="34" charset="0"/>
              </a:rPr>
              <a:t>showing the markers of your work </a:t>
            </a:r>
            <a:r>
              <a:rPr lang="en-GB" sz="1600" dirty="0">
                <a:ea typeface="Calibri" panose="020F0502020204030204" pitchFamily="34" charset="0"/>
                <a:cs typeface="Arial" panose="020B0604020202020204" pitchFamily="34" charset="0"/>
              </a:rPr>
              <a:t>that you’ve read widely and developed your knowledge and skills based on suitable sources of information. </a:t>
            </a:r>
          </a:p>
        </p:txBody>
      </p:sp>
      <p:pic>
        <p:nvPicPr>
          <p:cNvPr id="7" name="Graphic 6" descr="Books with solid fill">
            <a:extLst>
              <a:ext uri="{FF2B5EF4-FFF2-40B4-BE49-F238E27FC236}">
                <a16:creationId xmlns:a16="http://schemas.microsoft.com/office/drawing/2014/main" id="{55DCD4E1-E80E-4F83-8405-78FDDC7444A8}"/>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592" y="237728"/>
            <a:ext cx="914400" cy="914400"/>
          </a:xfrm>
          <a:prstGeom prst="rect">
            <a:avLst/>
          </a:prstGeom>
        </p:spPr>
      </p:pic>
      <p:pic>
        <p:nvPicPr>
          <p:cNvPr id="9" name="Graphic 8" descr="Storytelling outline">
            <a:extLst>
              <a:ext uri="{FF2B5EF4-FFF2-40B4-BE49-F238E27FC236}">
                <a16:creationId xmlns:a16="http://schemas.microsoft.com/office/drawing/2014/main" id="{ED96DA06-F48C-487B-BE13-B8E5283EE788}"/>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24736" y="237728"/>
            <a:ext cx="914400" cy="914400"/>
          </a:xfrm>
          <a:prstGeom prst="rect">
            <a:avLst/>
          </a:prstGeom>
        </p:spPr>
      </p:pic>
    </p:spTree>
    <p:extLst>
      <p:ext uri="{BB962C8B-B14F-4D97-AF65-F5344CB8AC3E}">
        <p14:creationId xmlns:p14="http://schemas.microsoft.com/office/powerpoint/2010/main" val="232407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83E9-4658-ED78-3C90-873B8B3C4CFD}"/>
              </a:ext>
            </a:extLst>
          </p:cNvPr>
          <p:cNvSpPr>
            <a:spLocks noGrp="1"/>
          </p:cNvSpPr>
          <p:nvPr>
            <p:ph type="title"/>
          </p:nvPr>
        </p:nvSpPr>
        <p:spPr/>
        <p:txBody>
          <a:bodyPr>
            <a:noAutofit/>
          </a:bodyPr>
          <a:lstStyle/>
          <a:p>
            <a:r>
              <a:rPr lang="en-GB" b="1" dirty="0"/>
              <a:t>More points to consider</a:t>
            </a:r>
          </a:p>
        </p:txBody>
      </p:sp>
      <p:sp>
        <p:nvSpPr>
          <p:cNvPr id="3" name="Content Placeholder 2">
            <a:extLst>
              <a:ext uri="{FF2B5EF4-FFF2-40B4-BE49-F238E27FC236}">
                <a16:creationId xmlns:a16="http://schemas.microsoft.com/office/drawing/2014/main" id="{056CF1FE-97E2-2803-F57D-6D82903976AC}"/>
              </a:ext>
            </a:extLst>
          </p:cNvPr>
          <p:cNvSpPr>
            <a:spLocks noGrp="1"/>
          </p:cNvSpPr>
          <p:nvPr>
            <p:ph idx="1"/>
          </p:nvPr>
        </p:nvSpPr>
        <p:spPr/>
        <p:txBody>
          <a:bodyPr>
            <a:normAutofit fontScale="62500" lnSpcReduction="20000"/>
          </a:bodyPr>
          <a:lstStyle/>
          <a:p>
            <a:pPr marL="514350" indent="-514350">
              <a:buFont typeface="+mj-lt"/>
              <a:buAutoNum type="arabicPeriod"/>
            </a:pPr>
            <a:r>
              <a:rPr lang="en-GB" dirty="0"/>
              <a:t>What search engine are you going to use i.e. where are you going to search for sources of information? </a:t>
            </a:r>
          </a:p>
          <a:p>
            <a:pPr marL="514350" indent="-514350">
              <a:buFont typeface="+mj-lt"/>
              <a:buAutoNum type="arabicPeriod"/>
            </a:pPr>
            <a:r>
              <a:rPr lang="en-GB" dirty="0"/>
              <a:t>Try to use the </a:t>
            </a:r>
            <a:r>
              <a:rPr lang="en-GB" b="1" dirty="0"/>
              <a:t>UWTSD library/Google Scholar </a:t>
            </a:r>
            <a:r>
              <a:rPr lang="en-GB" dirty="0"/>
              <a:t>for academic information</a:t>
            </a:r>
          </a:p>
          <a:p>
            <a:pPr marL="514350" indent="-514350">
              <a:buFont typeface="+mj-lt"/>
              <a:buAutoNum type="arabicPeriod"/>
            </a:pPr>
            <a:r>
              <a:rPr lang="en-GB" dirty="0"/>
              <a:t>You may also want to find professional websites, using Google</a:t>
            </a:r>
          </a:p>
          <a:p>
            <a:pPr marL="514350" indent="-514350">
              <a:buFont typeface="+mj-lt"/>
              <a:buAutoNum type="arabicPeriod"/>
            </a:pPr>
            <a:r>
              <a:rPr lang="en-GB" dirty="0"/>
              <a:t>What search terms could you use?</a:t>
            </a:r>
          </a:p>
          <a:p>
            <a:pPr marL="514350" indent="-514350">
              <a:buFont typeface="+mj-lt"/>
              <a:buAutoNum type="arabicPeriod"/>
            </a:pPr>
            <a:r>
              <a:rPr lang="en-GB" dirty="0"/>
              <a:t>How will you combine your search terms?</a:t>
            </a:r>
          </a:p>
          <a:p>
            <a:pPr marL="514350" indent="-514350">
              <a:buFont typeface="+mj-lt"/>
              <a:buAutoNum type="arabicPeriod"/>
            </a:pPr>
            <a:r>
              <a:rPr lang="en-GB" dirty="0"/>
              <a:t>How will you filter your results?</a:t>
            </a:r>
          </a:p>
          <a:p>
            <a:pPr marL="514350" indent="-514350">
              <a:buFont typeface="+mj-lt"/>
              <a:buAutoNum type="arabicPeriod"/>
            </a:pPr>
            <a:r>
              <a:rPr lang="en-GB" dirty="0"/>
              <a:t>Experiment in the search engine – remember that </a:t>
            </a:r>
            <a:r>
              <a:rPr lang="en-GB" b="1" dirty="0"/>
              <a:t>you need to play around </a:t>
            </a:r>
            <a:r>
              <a:rPr lang="en-GB" dirty="0"/>
              <a:t>with different words and combinations</a:t>
            </a:r>
          </a:p>
          <a:p>
            <a:pPr marL="514350" indent="-514350">
              <a:buFont typeface="+mj-lt"/>
              <a:buAutoNum type="arabicPeriod"/>
            </a:pPr>
            <a:r>
              <a:rPr lang="en-GB" dirty="0"/>
              <a:t>As you go along – if you are happy with a search, you could </a:t>
            </a:r>
            <a:r>
              <a:rPr lang="en-GB" b="1" dirty="0"/>
              <a:t>save your search or take a screenshot</a:t>
            </a:r>
            <a:r>
              <a:rPr lang="en-GB" dirty="0"/>
              <a:t> to keep a record of what you have done</a:t>
            </a:r>
          </a:p>
        </p:txBody>
      </p:sp>
    </p:spTree>
    <p:extLst>
      <p:ext uri="{BB962C8B-B14F-4D97-AF65-F5344CB8AC3E}">
        <p14:creationId xmlns:p14="http://schemas.microsoft.com/office/powerpoint/2010/main" val="929880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0"/>
            <a:ext cx="8229600" cy="1152128"/>
          </a:xfrm>
        </p:spPr>
        <p:txBody>
          <a:bodyPr>
            <a:normAutofit fontScale="90000"/>
          </a:bodyPr>
          <a:lstStyle/>
          <a:p>
            <a:br>
              <a:rPr lang="en-GB" dirty="0">
                <a:latin typeface="Arial Rounded MT Bold" panose="020F0704030504030204" pitchFamily="34" charset="0"/>
              </a:rPr>
            </a:br>
            <a:r>
              <a:rPr lang="en-GB" sz="4900" b="1" dirty="0">
                <a:latin typeface="+mn-lt"/>
                <a:cs typeface="Arial" panose="020B0604020202020204" pitchFamily="34" charset="0"/>
              </a:rPr>
              <a:t>What is referencing?</a:t>
            </a:r>
            <a:br>
              <a:rPr lang="en-GB" sz="4900" dirty="0">
                <a:latin typeface="+mn-lt"/>
              </a:rPr>
            </a:br>
            <a:endParaRPr lang="en-GB" sz="4900" dirty="0">
              <a:latin typeface="+mn-lt"/>
            </a:endParaRPr>
          </a:p>
        </p:txBody>
      </p:sp>
      <p:pic>
        <p:nvPicPr>
          <p:cNvPr id="5" name="Content Placeholder 4" descr="A screenshot of two men sitting on a couch&#10;&#10;Description automatically generated with medium confidence">
            <a:hlinkClick r:id="rId3"/>
            <a:extLst>
              <a:ext uri="{FF2B5EF4-FFF2-40B4-BE49-F238E27FC236}">
                <a16:creationId xmlns:a16="http://schemas.microsoft.com/office/drawing/2014/main" id="{0B2FE5CF-99E2-A1ED-E322-C2AA01F66CB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253533" y="1152525"/>
            <a:ext cx="6789335" cy="4364038"/>
          </a:xfrm>
        </p:spPr>
      </p:pic>
    </p:spTree>
    <p:extLst>
      <p:ext uri="{BB962C8B-B14F-4D97-AF65-F5344CB8AC3E}">
        <p14:creationId xmlns:p14="http://schemas.microsoft.com/office/powerpoint/2010/main" val="6822462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35ADC-2466-4797-92DD-20C16AA786D7}"/>
              </a:ext>
            </a:extLst>
          </p:cNvPr>
          <p:cNvSpPr/>
          <p:nvPr/>
        </p:nvSpPr>
        <p:spPr>
          <a:xfrm>
            <a:off x="2915816" y="908720"/>
            <a:ext cx="2952328" cy="1440160"/>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Referencing in your work</a:t>
            </a:r>
          </a:p>
        </p:txBody>
      </p:sp>
      <p:cxnSp>
        <p:nvCxnSpPr>
          <p:cNvPr id="6" name="Connector: Elbow 5">
            <a:extLst>
              <a:ext uri="{FF2B5EF4-FFF2-40B4-BE49-F238E27FC236}">
                <a16:creationId xmlns:a16="http://schemas.microsoft.com/office/drawing/2014/main" id="{B46011FA-39B6-43B6-80AB-55721C063E3B}"/>
              </a:ext>
            </a:extLst>
          </p:cNvPr>
          <p:cNvCxnSpPr>
            <a:cxnSpLocks/>
          </p:cNvCxnSpPr>
          <p:nvPr/>
        </p:nvCxnSpPr>
        <p:spPr>
          <a:xfrm rot="5400000">
            <a:off x="2195736" y="2527155"/>
            <a:ext cx="1440160" cy="1440160"/>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9" name="Connector: Elbow 8">
            <a:extLst>
              <a:ext uri="{FF2B5EF4-FFF2-40B4-BE49-F238E27FC236}">
                <a16:creationId xmlns:a16="http://schemas.microsoft.com/office/drawing/2014/main" id="{3ECEAC7D-0FC1-46E8-ACA2-39852EE0CEA8}"/>
              </a:ext>
            </a:extLst>
          </p:cNvPr>
          <p:cNvCxnSpPr>
            <a:cxnSpLocks/>
          </p:cNvCxnSpPr>
          <p:nvPr/>
        </p:nvCxnSpPr>
        <p:spPr>
          <a:xfrm rot="16200000" flipH="1">
            <a:off x="5148064" y="2527155"/>
            <a:ext cx="1440159" cy="1440159"/>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sp>
        <p:nvSpPr>
          <p:cNvPr id="13" name="Rectangle: Rounded Corners 12">
            <a:extLst>
              <a:ext uri="{FF2B5EF4-FFF2-40B4-BE49-F238E27FC236}">
                <a16:creationId xmlns:a16="http://schemas.microsoft.com/office/drawing/2014/main" id="{8D3AA3C6-6798-4AE4-86BE-0FF50FC36054}"/>
              </a:ext>
            </a:extLst>
          </p:cNvPr>
          <p:cNvSpPr/>
          <p:nvPr/>
        </p:nvSpPr>
        <p:spPr>
          <a:xfrm>
            <a:off x="827584" y="3967314"/>
            <a:ext cx="2952328" cy="144016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In-text citations</a:t>
            </a:r>
          </a:p>
        </p:txBody>
      </p:sp>
      <p:sp>
        <p:nvSpPr>
          <p:cNvPr id="14" name="Rectangle: Rounded Corners 13">
            <a:extLst>
              <a:ext uri="{FF2B5EF4-FFF2-40B4-BE49-F238E27FC236}">
                <a16:creationId xmlns:a16="http://schemas.microsoft.com/office/drawing/2014/main" id="{4C9D1259-6598-43EF-A2D5-7B3B1588E3B0}"/>
              </a:ext>
            </a:extLst>
          </p:cNvPr>
          <p:cNvSpPr/>
          <p:nvPr/>
        </p:nvSpPr>
        <p:spPr>
          <a:xfrm>
            <a:off x="5148064" y="3967314"/>
            <a:ext cx="2952328" cy="1440160"/>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list / Bibliography</a:t>
            </a:r>
          </a:p>
        </p:txBody>
      </p:sp>
    </p:spTree>
    <p:extLst>
      <p:ext uri="{BB962C8B-B14F-4D97-AF65-F5344CB8AC3E}">
        <p14:creationId xmlns:p14="http://schemas.microsoft.com/office/powerpoint/2010/main" val="34276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up)">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50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p:txBody>
          <a:bodyPr/>
          <a:lstStyle/>
          <a:p>
            <a:r>
              <a:rPr lang="en-GB" b="1" dirty="0"/>
              <a:t>Always do two things</a:t>
            </a:r>
          </a:p>
        </p:txBody>
      </p:sp>
      <p:sp>
        <p:nvSpPr>
          <p:cNvPr id="3" name="Content Placeholder 2">
            <a:extLst>
              <a:ext uri="{FF2B5EF4-FFF2-40B4-BE49-F238E27FC236}">
                <a16:creationId xmlns:a16="http://schemas.microsoft.com/office/drawing/2014/main" id="{0EC8D304-53FB-F88A-88E6-9ED0FCAF9021}"/>
              </a:ext>
            </a:extLst>
          </p:cNvPr>
          <p:cNvSpPr>
            <a:spLocks noGrp="1"/>
          </p:cNvSpPr>
          <p:nvPr>
            <p:ph idx="1"/>
          </p:nvPr>
        </p:nvSpPr>
        <p:spPr/>
        <p:txBody>
          <a:bodyPr>
            <a:noAutofit/>
          </a:bodyPr>
          <a:lstStyle/>
          <a:p>
            <a:r>
              <a:rPr lang="en-GB" sz="1600" dirty="0"/>
              <a:t>Extract from a student’s reflective report – in which they have got an idea from a source and so need to put the </a:t>
            </a:r>
            <a:r>
              <a:rPr lang="en-GB" sz="1600" dirty="0">
                <a:highlight>
                  <a:srgbClr val="FFFF00"/>
                </a:highlight>
              </a:rPr>
              <a:t>in-text citation</a:t>
            </a:r>
            <a:r>
              <a:rPr lang="en-GB" sz="1600" dirty="0"/>
              <a:t>:</a:t>
            </a:r>
          </a:p>
          <a:p>
            <a:endParaRPr lang="en-GB" sz="1600" dirty="0"/>
          </a:p>
          <a:p>
            <a:pPr marL="400050" lvl="1" indent="0">
              <a:buNone/>
            </a:pPr>
            <a:r>
              <a:rPr lang="en-GB" sz="1600" dirty="0"/>
              <a:t>…….Teamwork depends on a wide range of other skills including listening, speaking up, and giving and receiving feedback </a:t>
            </a:r>
            <a:r>
              <a:rPr lang="en-GB" sz="1600" dirty="0">
                <a:highlight>
                  <a:srgbClr val="FFFF00"/>
                </a:highlight>
              </a:rPr>
              <a:t>(Cottrell, 2019). </a:t>
            </a:r>
            <a:r>
              <a:rPr lang="en-GB" sz="1600" dirty="0"/>
              <a:t>………………..</a:t>
            </a:r>
          </a:p>
          <a:p>
            <a:endParaRPr lang="en-GB" sz="1600" dirty="0"/>
          </a:p>
          <a:p>
            <a:r>
              <a:rPr lang="en-GB" sz="1600" dirty="0"/>
              <a:t>AND… </a:t>
            </a:r>
            <a:r>
              <a:rPr lang="en-GB" sz="1600" dirty="0">
                <a:highlight>
                  <a:srgbClr val="00FF00"/>
                </a:highlight>
              </a:rPr>
              <a:t>at the end </a:t>
            </a:r>
            <a:r>
              <a:rPr lang="en-GB" sz="1600" dirty="0"/>
              <a:t>of their report, they also need to include the </a:t>
            </a:r>
            <a:r>
              <a:rPr lang="en-GB" sz="1600" dirty="0">
                <a:highlight>
                  <a:srgbClr val="00FF00"/>
                </a:highlight>
              </a:rPr>
              <a:t>full long reference </a:t>
            </a:r>
            <a:r>
              <a:rPr lang="en-GB" sz="1600" dirty="0"/>
              <a:t>for that book in their reference list:</a:t>
            </a:r>
          </a:p>
          <a:p>
            <a:endParaRPr lang="en-GB" sz="1600" dirty="0"/>
          </a:p>
          <a:p>
            <a:pPr marL="400050" lvl="1" indent="0">
              <a:buNone/>
            </a:pPr>
            <a:r>
              <a:rPr lang="en-GB" sz="1600" dirty="0"/>
              <a:t>……….last line of report.</a:t>
            </a:r>
          </a:p>
          <a:p>
            <a:endParaRPr lang="en-GB" sz="1600" dirty="0"/>
          </a:p>
          <a:p>
            <a:pPr marL="400050" lvl="1" indent="0">
              <a:buNone/>
            </a:pPr>
            <a:r>
              <a:rPr lang="en-GB" sz="1600" dirty="0"/>
              <a:t>References</a:t>
            </a:r>
          </a:p>
          <a:p>
            <a:pPr marL="400050" lvl="1" indent="0">
              <a:buNone/>
            </a:pPr>
            <a:endParaRPr lang="en-GB" sz="1600" dirty="0"/>
          </a:p>
          <a:p>
            <a:pPr marL="400050" lvl="1" indent="0">
              <a:buNone/>
            </a:pPr>
            <a:r>
              <a:rPr lang="en-GB" sz="1600" dirty="0">
                <a:highlight>
                  <a:srgbClr val="00FF00"/>
                </a:highlight>
              </a:rPr>
              <a:t>Cottrell, S. (2019) </a:t>
            </a:r>
            <a:r>
              <a:rPr lang="en-GB" sz="1600" i="1" dirty="0">
                <a:highlight>
                  <a:srgbClr val="00FF00"/>
                </a:highlight>
              </a:rPr>
              <a:t>The Study Skills Handbook</a:t>
            </a:r>
            <a:r>
              <a:rPr lang="en-GB" sz="1600" dirty="0">
                <a:highlight>
                  <a:srgbClr val="00FF00"/>
                </a:highlight>
              </a:rPr>
              <a:t>. 5th </a:t>
            </a:r>
            <a:r>
              <a:rPr lang="en-GB" sz="1600" dirty="0" err="1">
                <a:highlight>
                  <a:srgbClr val="00FF00"/>
                </a:highlight>
              </a:rPr>
              <a:t>edn</a:t>
            </a:r>
            <a:r>
              <a:rPr lang="en-GB" sz="1600" dirty="0">
                <a:highlight>
                  <a:srgbClr val="00FF00"/>
                </a:highlight>
              </a:rPr>
              <a:t>. Red Globe Press.</a:t>
            </a:r>
          </a:p>
        </p:txBody>
      </p:sp>
    </p:spTree>
    <p:extLst>
      <p:ext uri="{BB962C8B-B14F-4D97-AF65-F5344CB8AC3E}">
        <p14:creationId xmlns:p14="http://schemas.microsoft.com/office/powerpoint/2010/main" val="2354772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3BBAF0-D8FD-4E4C-97AE-0706D2621A05}"/>
              </a:ext>
            </a:extLst>
          </p:cNvPr>
          <p:cNvSpPr/>
          <p:nvPr/>
        </p:nvSpPr>
        <p:spPr>
          <a:xfrm>
            <a:off x="5585284" y="1541889"/>
            <a:ext cx="3240360" cy="36575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44034" name="Title 1">
            <a:extLst>
              <a:ext uri="{FF2B5EF4-FFF2-40B4-BE49-F238E27FC236}">
                <a16:creationId xmlns:a16="http://schemas.microsoft.com/office/drawing/2014/main" id="{FD08F5B6-2849-49C9-B3FA-1A5C4827B303}"/>
              </a:ext>
            </a:extLst>
          </p:cNvPr>
          <p:cNvSpPr>
            <a:spLocks noGrp="1"/>
          </p:cNvSpPr>
          <p:nvPr>
            <p:ph type="title"/>
          </p:nvPr>
        </p:nvSpPr>
        <p:spPr/>
        <p:txBody>
          <a:bodyPr/>
          <a:lstStyle/>
          <a:p>
            <a:r>
              <a:rPr lang="en-GB" altLang="en-US" b="1" dirty="0">
                <a:ln>
                  <a:noFill/>
                </a:ln>
                <a:effectLst/>
                <a:cs typeface="Arial" panose="020B0604020202020204" pitchFamily="34" charset="0"/>
              </a:rPr>
              <a:t>The Reference List</a:t>
            </a:r>
          </a:p>
        </p:txBody>
      </p:sp>
      <p:sp>
        <p:nvSpPr>
          <p:cNvPr id="44035" name="Content Placeholder 2">
            <a:extLst>
              <a:ext uri="{FF2B5EF4-FFF2-40B4-BE49-F238E27FC236}">
                <a16:creationId xmlns:a16="http://schemas.microsoft.com/office/drawing/2014/main" id="{EC43221A-2E54-4E3E-8FE6-B475957E55FF}"/>
              </a:ext>
            </a:extLst>
          </p:cNvPr>
          <p:cNvSpPr>
            <a:spLocks noGrp="1"/>
          </p:cNvSpPr>
          <p:nvPr>
            <p:ph idx="1"/>
          </p:nvPr>
        </p:nvSpPr>
        <p:spPr>
          <a:xfrm>
            <a:off x="5737273" y="1844824"/>
            <a:ext cx="2962672" cy="3074639"/>
          </a:xfrm>
        </p:spPr>
        <p:txBody>
          <a:bodyPr>
            <a:normAutofit/>
          </a:bodyPr>
          <a:lstStyle/>
          <a:p>
            <a:pPr marL="0" indent="0">
              <a:buNone/>
            </a:pPr>
            <a:r>
              <a:rPr lang="en-GB" altLang="en-US" sz="2400" dirty="0">
                <a:effectLst/>
                <a:cs typeface="Arial" panose="020B0604020202020204" pitchFamily="34" charset="0"/>
              </a:rPr>
              <a:t>You need to include a reference list at the end of every assignment which </a:t>
            </a:r>
            <a:r>
              <a:rPr lang="en-GB" altLang="en-US" sz="2400">
                <a:effectLst/>
                <a:cs typeface="Arial" panose="020B0604020202020204" pitchFamily="34" charset="0"/>
              </a:rPr>
              <a:t>details all </a:t>
            </a:r>
            <a:r>
              <a:rPr lang="en-GB" altLang="en-US" sz="2400" dirty="0">
                <a:effectLst/>
                <a:cs typeface="Arial" panose="020B0604020202020204" pitchFamily="34" charset="0"/>
              </a:rPr>
              <a:t>the sources you have used in the body of your text.</a:t>
            </a:r>
          </a:p>
        </p:txBody>
      </p:sp>
      <p:sp>
        <p:nvSpPr>
          <p:cNvPr id="6" name="TextBox 5">
            <a:extLst>
              <a:ext uri="{FF2B5EF4-FFF2-40B4-BE49-F238E27FC236}">
                <a16:creationId xmlns:a16="http://schemas.microsoft.com/office/drawing/2014/main" id="{0B7A3A40-0F1E-408E-AD71-4D61884F638E}"/>
              </a:ext>
            </a:extLst>
          </p:cNvPr>
          <p:cNvSpPr txBox="1"/>
          <p:nvPr/>
        </p:nvSpPr>
        <p:spPr>
          <a:xfrm>
            <a:off x="457200" y="1417638"/>
            <a:ext cx="454684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Here is an example for a student report</a:t>
            </a:r>
          </a:p>
        </p:txBody>
      </p:sp>
      <p:sp>
        <p:nvSpPr>
          <p:cNvPr id="4" name="TextBox 3">
            <a:extLst>
              <a:ext uri="{FF2B5EF4-FFF2-40B4-BE49-F238E27FC236}">
                <a16:creationId xmlns:a16="http://schemas.microsoft.com/office/drawing/2014/main" id="{B290360F-9742-446B-0B49-E01FA693725C}"/>
              </a:ext>
            </a:extLst>
          </p:cNvPr>
          <p:cNvSpPr txBox="1"/>
          <p:nvPr/>
        </p:nvSpPr>
        <p:spPr>
          <a:xfrm>
            <a:off x="318356" y="1992134"/>
            <a:ext cx="5141229" cy="3207353"/>
          </a:xfrm>
          <a:prstGeom prst="rect">
            <a:avLst/>
          </a:prstGeom>
          <a:noFill/>
        </p:spPr>
        <p:txBody>
          <a:bodyPr wrap="square">
            <a:spAutoFit/>
          </a:bodyPr>
          <a:lstStyle/>
          <a:p>
            <a:pPr>
              <a:lnSpc>
                <a:spcPct val="115000"/>
              </a:lnSpc>
              <a:spcAft>
                <a:spcPts val="800"/>
              </a:spcAft>
              <a:buNone/>
            </a:pPr>
            <a:r>
              <a:rPr lang="en-GB" sz="1600" kern="100" dirty="0">
                <a:effectLst/>
                <a:ea typeface="DengXian" panose="02010600030101010101" pitchFamily="2" charset="-122"/>
                <a:cs typeface="Arial" panose="020B0604020202020204" pitchFamily="34" charset="0"/>
              </a:rPr>
              <a:t>Hill, F. (2023) </a:t>
            </a:r>
            <a:r>
              <a:rPr lang="en-GB" sz="1600" i="1" kern="100" dirty="0">
                <a:effectLst/>
                <a:ea typeface="DengXian" panose="02010600030101010101" pitchFamily="2" charset="-122"/>
                <a:cs typeface="Arial" panose="020B0604020202020204" pitchFamily="34" charset="0"/>
              </a:rPr>
              <a:t>There’s nothing for you here: finding opportunity in the twenty-first century.</a:t>
            </a:r>
            <a:r>
              <a:rPr lang="en-GB" sz="1600" kern="100" dirty="0">
                <a:effectLst/>
                <a:ea typeface="DengXian" panose="02010600030101010101" pitchFamily="2" charset="-122"/>
                <a:cs typeface="Arial" panose="020B0604020202020204" pitchFamily="34" charset="0"/>
              </a:rPr>
              <a:t> Mariner Books.</a:t>
            </a:r>
          </a:p>
          <a:p>
            <a:pPr>
              <a:lnSpc>
                <a:spcPct val="115000"/>
              </a:lnSpc>
              <a:spcAft>
                <a:spcPts val="800"/>
              </a:spcAft>
              <a:buNone/>
            </a:pPr>
            <a:r>
              <a:rPr lang="en-GB" sz="1600" kern="100" dirty="0">
                <a:effectLst/>
                <a:ea typeface="DengXian" panose="02010600030101010101" pitchFamily="2" charset="-122"/>
                <a:cs typeface="Arial" panose="020B0604020202020204" pitchFamily="34" charset="0"/>
              </a:rPr>
              <a:t>McCormick, J.M. (2023) </a:t>
            </a:r>
            <a:r>
              <a:rPr lang="en-GB" sz="1600" i="1" kern="100" dirty="0">
                <a:effectLst/>
                <a:ea typeface="DengXian" panose="02010600030101010101" pitchFamily="2" charset="-122"/>
                <a:cs typeface="Arial" panose="020B0604020202020204" pitchFamily="34" charset="0"/>
              </a:rPr>
              <a:t>American foreign policy and process</a:t>
            </a:r>
            <a:r>
              <a:rPr lang="en-GB" sz="1600" kern="100" dirty="0">
                <a:effectLst/>
                <a:ea typeface="DengXian" panose="02010600030101010101" pitchFamily="2" charset="-122"/>
                <a:cs typeface="Arial" panose="020B0604020202020204" pitchFamily="34" charset="0"/>
              </a:rPr>
              <a:t>. 7th </a:t>
            </a:r>
            <a:r>
              <a:rPr lang="en-GB" sz="1600" kern="100" dirty="0" err="1">
                <a:effectLst/>
                <a:ea typeface="DengXian" panose="02010600030101010101" pitchFamily="2" charset="-122"/>
                <a:cs typeface="Arial" panose="020B0604020202020204" pitchFamily="34" charset="0"/>
              </a:rPr>
              <a:t>edn</a:t>
            </a:r>
            <a:r>
              <a:rPr lang="en-GB" sz="1600" kern="100" dirty="0">
                <a:effectLst/>
                <a:ea typeface="DengXian" panose="02010600030101010101" pitchFamily="2" charset="-122"/>
                <a:cs typeface="Arial" panose="020B0604020202020204" pitchFamily="34" charset="0"/>
              </a:rPr>
              <a:t>. Cambridge University Press.</a:t>
            </a:r>
          </a:p>
          <a:p>
            <a:pPr>
              <a:lnSpc>
                <a:spcPct val="115000"/>
              </a:lnSpc>
              <a:spcAft>
                <a:spcPts val="800"/>
              </a:spcAft>
              <a:buNone/>
            </a:pPr>
            <a:r>
              <a:rPr lang="en-GB" sz="1600" kern="100" dirty="0">
                <a:effectLst/>
                <a:ea typeface="DengXian" panose="02010600030101010101" pitchFamily="2" charset="-122"/>
                <a:cs typeface="Arial" panose="020B0604020202020204" pitchFamily="34" charset="0"/>
              </a:rPr>
              <a:t>McCormack, D. (2024) </a:t>
            </a:r>
            <a:r>
              <a:rPr lang="en-GB" sz="1600" i="1" kern="100" dirty="0" err="1">
                <a:effectLst/>
                <a:ea typeface="DengXian" panose="02010600030101010101" pitchFamily="2" charset="-122"/>
                <a:cs typeface="Arial" panose="020B0604020202020204" pitchFamily="34" charset="0"/>
              </a:rPr>
              <a:t>Biographicon</a:t>
            </a:r>
            <a:r>
              <a:rPr lang="en-GB" sz="1600" kern="100" dirty="0">
                <a:effectLst/>
                <a:ea typeface="DengXian" panose="02010600030101010101" pitchFamily="2" charset="-122"/>
                <a:cs typeface="Arial" panose="020B0604020202020204" pitchFamily="34" charset="0"/>
              </a:rPr>
              <a:t>. Available at: https://biographicon.net/ (Accessed: 1 June 2024).</a:t>
            </a:r>
          </a:p>
          <a:p>
            <a:pPr>
              <a:lnSpc>
                <a:spcPct val="115000"/>
              </a:lnSpc>
              <a:spcAft>
                <a:spcPts val="800"/>
              </a:spcAft>
              <a:buNone/>
            </a:pPr>
            <a:r>
              <a:rPr lang="en-GB" sz="1600" kern="100" dirty="0">
                <a:effectLst/>
                <a:ea typeface="DengXian" panose="02010600030101010101" pitchFamily="2" charset="-122"/>
                <a:cs typeface="Arial" panose="020B0604020202020204" pitchFamily="34" charset="0"/>
              </a:rPr>
              <a:t>Norrie, C. </a:t>
            </a:r>
            <a:r>
              <a:rPr lang="en-GB" sz="1600" i="1" kern="100" dirty="0">
                <a:effectLst/>
                <a:ea typeface="DengXian" panose="02010600030101010101" pitchFamily="2" charset="-122"/>
                <a:cs typeface="Arial" panose="020B0604020202020204" pitchFamily="34" charset="0"/>
              </a:rPr>
              <a:t>et al</a:t>
            </a:r>
            <a:r>
              <a:rPr lang="en-GB" sz="1600" kern="100" dirty="0">
                <a:effectLst/>
                <a:ea typeface="DengXian" panose="02010600030101010101" pitchFamily="2" charset="-122"/>
                <a:cs typeface="Arial" panose="020B0604020202020204" pitchFamily="34" charset="0"/>
              </a:rPr>
              <a:t>. (2012) 'Doing it differently? A review of literature on teaching reflective practice across health and social care professions', </a:t>
            </a:r>
            <a:r>
              <a:rPr lang="en-GB" sz="1600" i="1" kern="100" dirty="0">
                <a:effectLst/>
                <a:ea typeface="DengXian" panose="02010600030101010101" pitchFamily="2" charset="-122"/>
                <a:cs typeface="Arial" panose="020B0604020202020204" pitchFamily="34" charset="0"/>
              </a:rPr>
              <a:t>Reflective Practice</a:t>
            </a:r>
            <a:r>
              <a:rPr lang="en-GB" sz="1600" kern="100" dirty="0">
                <a:effectLst/>
                <a:ea typeface="DengXian" panose="02010600030101010101" pitchFamily="2" charset="-122"/>
                <a:cs typeface="Arial" panose="020B0604020202020204" pitchFamily="34" charset="0"/>
              </a:rPr>
              <a:t>, 13(4), pp. 565–578.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4035">
                                            <p:txEl>
                                              <p:pRg st="0" end="0"/>
                                            </p:txEl>
                                          </p:spTgt>
                                        </p:tgtEl>
                                        <p:attrNameLst>
                                          <p:attrName>style.visibility</p:attrName>
                                        </p:attrNameLst>
                                      </p:cBhvr>
                                      <p:to>
                                        <p:strVal val="visible"/>
                                      </p:to>
                                    </p:set>
                                    <p:animEffect transition="in" filter="fade">
                                      <p:cBhvr>
                                        <p:cTn id="11" dur="500"/>
                                        <p:tgtEl>
                                          <p:spTgt spid="44035">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4034" grpId="0"/>
      <p:bldP spid="44035" grpId="0" build="p"/>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Referencing a </a:t>
            </a:r>
          </a:p>
          <a:p>
            <a:pPr marL="0" indent="0" algn="ctr">
              <a:buNone/>
            </a:pPr>
            <a:r>
              <a:rPr lang="en-GB" sz="4050" b="1" dirty="0"/>
              <a:t>webpage</a:t>
            </a:r>
          </a:p>
        </p:txBody>
      </p:sp>
    </p:spTree>
    <p:extLst>
      <p:ext uri="{BB962C8B-B14F-4D97-AF65-F5344CB8AC3E}">
        <p14:creationId xmlns:p14="http://schemas.microsoft.com/office/powerpoint/2010/main" val="33309519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36B78-4020-2084-4186-DA5DFBF7149D}"/>
              </a:ext>
            </a:extLst>
          </p:cNvPr>
          <p:cNvSpPr>
            <a:spLocks noGrp="1"/>
          </p:cNvSpPr>
          <p:nvPr>
            <p:ph type="title"/>
          </p:nvPr>
        </p:nvSpPr>
        <p:spPr/>
        <p:txBody>
          <a:bodyPr>
            <a:normAutofit fontScale="90000"/>
          </a:bodyPr>
          <a:lstStyle/>
          <a:p>
            <a:r>
              <a:rPr lang="en-GB" dirty="0">
                <a:solidFill>
                  <a:prstClr val="black"/>
                </a:solidFill>
              </a:rPr>
              <a:t>Best place to get help with referencing (as well as our librarians!)</a:t>
            </a:r>
            <a:br>
              <a:rPr lang="en-GB" dirty="0">
                <a:solidFill>
                  <a:prstClr val="black"/>
                </a:solidFill>
              </a:rPr>
            </a:br>
            <a:endParaRPr lang="en-GB" dirty="0"/>
          </a:p>
        </p:txBody>
      </p:sp>
      <p:pic>
        <p:nvPicPr>
          <p:cNvPr id="6" name="Content Placeholder 5" descr="A screenshot of a website&#10;&#10;AI-generated content may be incorrect.">
            <a:hlinkClick r:id="rId3"/>
            <a:extLst>
              <a:ext uri="{FF2B5EF4-FFF2-40B4-BE49-F238E27FC236}">
                <a16:creationId xmlns:a16="http://schemas.microsoft.com/office/drawing/2014/main" id="{982058D4-CDB5-378D-454D-5F6C61C4143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575050" y="1303154"/>
            <a:ext cx="5111750" cy="3111867"/>
          </a:xfrm>
        </p:spPr>
      </p:pic>
      <p:sp>
        <p:nvSpPr>
          <p:cNvPr id="4" name="Text Placeholder 3">
            <a:extLst>
              <a:ext uri="{FF2B5EF4-FFF2-40B4-BE49-F238E27FC236}">
                <a16:creationId xmlns:a16="http://schemas.microsoft.com/office/drawing/2014/main" id="{412C9616-56C0-594E-9677-8CC1423741A8}"/>
              </a:ext>
            </a:extLst>
          </p:cNvPr>
          <p:cNvSpPr>
            <a:spLocks noGrp="1"/>
          </p:cNvSpPr>
          <p:nvPr>
            <p:ph type="body" sz="half" idx="2"/>
          </p:nvPr>
        </p:nvSpPr>
        <p:spPr/>
        <p:txBody>
          <a:bodyPr/>
          <a:lstStyle/>
          <a:p>
            <a:pPr lvl="0">
              <a:spcBef>
                <a:spcPts val="0"/>
              </a:spcBef>
              <a:defRPr/>
            </a:pPr>
            <a:endParaRPr lang="en-GB" dirty="0">
              <a:solidFill>
                <a:prstClr val="black"/>
              </a:solidFill>
            </a:endParaRPr>
          </a:p>
          <a:p>
            <a:pPr lvl="0">
              <a:spcBef>
                <a:spcPts val="0"/>
              </a:spcBef>
              <a:defRPr/>
            </a:pPr>
            <a:endParaRPr lang="en-GB" dirty="0">
              <a:solidFill>
                <a:prstClr val="black"/>
              </a:solidFill>
            </a:endParaRPr>
          </a:p>
          <a:p>
            <a:pPr lvl="0">
              <a:spcBef>
                <a:spcPts val="0"/>
              </a:spcBef>
              <a:defRPr/>
            </a:pPr>
            <a:endParaRPr lang="en-GB" dirty="0">
              <a:solidFill>
                <a:prstClr val="black"/>
              </a:solidFill>
            </a:endParaRPr>
          </a:p>
          <a:p>
            <a:pPr lvl="0">
              <a:spcBef>
                <a:spcPts val="0"/>
              </a:spcBef>
              <a:defRPr/>
            </a:pPr>
            <a:r>
              <a:rPr lang="en-GB" dirty="0">
                <a:solidFill>
                  <a:prstClr val="black"/>
                </a:solidFill>
              </a:rPr>
              <a:t>At UWTSD we use the </a:t>
            </a:r>
            <a:r>
              <a:rPr lang="en-GB" dirty="0" err="1">
                <a:solidFill>
                  <a:prstClr val="black"/>
                </a:solidFill>
              </a:rPr>
              <a:t>CiteThemRight</a:t>
            </a:r>
            <a:r>
              <a:rPr lang="en-GB" dirty="0">
                <a:solidFill>
                  <a:prstClr val="black"/>
                </a:solidFill>
              </a:rPr>
              <a:t> website to support our teaching of referencing. </a:t>
            </a:r>
          </a:p>
          <a:p>
            <a:pPr lvl="0">
              <a:spcBef>
                <a:spcPts val="0"/>
              </a:spcBef>
              <a:defRPr/>
            </a:pPr>
            <a:endParaRPr lang="en-GB" dirty="0">
              <a:solidFill>
                <a:prstClr val="black"/>
              </a:solidFill>
            </a:endParaRPr>
          </a:p>
          <a:p>
            <a:pPr lvl="0">
              <a:spcBef>
                <a:spcPts val="0"/>
              </a:spcBef>
              <a:defRPr/>
            </a:pPr>
            <a:r>
              <a:rPr lang="en-GB" dirty="0">
                <a:solidFill>
                  <a:prstClr val="black"/>
                </a:solidFill>
              </a:rPr>
              <a:t>Explore this site to find out more about how to reference different types of sources. </a:t>
            </a:r>
          </a:p>
          <a:p>
            <a:endParaRPr lang="en-GB" dirty="0"/>
          </a:p>
        </p:txBody>
      </p:sp>
    </p:spTree>
    <p:extLst>
      <p:ext uri="{BB962C8B-B14F-4D97-AF65-F5344CB8AC3E}">
        <p14:creationId xmlns:p14="http://schemas.microsoft.com/office/powerpoint/2010/main" val="3604642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457200" y="274638"/>
            <a:ext cx="8229600" cy="1143000"/>
          </a:xfrm>
        </p:spPr>
        <p:txBody>
          <a:bodyPr anchor="ctr">
            <a:normAutofit/>
          </a:bodyPr>
          <a:lstStyle/>
          <a:p>
            <a:r>
              <a:rPr lang="en-GB" b="1" dirty="0"/>
              <a:t>References</a:t>
            </a:r>
            <a:r>
              <a:rPr lang="en-GB" dirty="0"/>
              <a:t>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sz="half" idx="1"/>
          </p:nvPr>
        </p:nvSpPr>
        <p:spPr>
          <a:xfrm>
            <a:off x="457200" y="1600201"/>
            <a:ext cx="4038600" cy="3989040"/>
          </a:xfrm>
        </p:spPr>
        <p:txBody>
          <a:bodyPr>
            <a:normAutofit/>
          </a:bodyPr>
          <a:lstStyle/>
          <a:p>
            <a:pPr>
              <a:lnSpc>
                <a:spcPct val="90000"/>
              </a:lnSpc>
              <a:spcBef>
                <a:spcPts val="0"/>
              </a:spcBef>
              <a:spcAft>
                <a:spcPts val="600"/>
              </a:spcAft>
            </a:pPr>
            <a:r>
              <a:rPr lang="en-GB" sz="1500" dirty="0"/>
              <a:t>Cottrell, S. (2019) </a:t>
            </a:r>
            <a:r>
              <a:rPr lang="en-GB" sz="1500" i="1" dirty="0"/>
              <a:t>The study skills handbook</a:t>
            </a:r>
            <a:r>
              <a:rPr lang="en-GB" sz="1500" dirty="0"/>
              <a:t>. 5th </a:t>
            </a:r>
            <a:r>
              <a:rPr lang="en-GB" sz="1500" dirty="0" err="1"/>
              <a:t>edn</a:t>
            </a:r>
            <a:r>
              <a:rPr lang="en-GB" sz="1500" dirty="0"/>
              <a:t>. Red Globe Press.</a:t>
            </a:r>
          </a:p>
          <a:p>
            <a:pPr>
              <a:lnSpc>
                <a:spcPct val="90000"/>
              </a:lnSpc>
              <a:spcBef>
                <a:spcPts val="0"/>
              </a:spcBef>
              <a:spcAft>
                <a:spcPts val="600"/>
              </a:spcAft>
            </a:pPr>
            <a:endParaRPr lang="en-GB" sz="1500" dirty="0"/>
          </a:p>
          <a:p>
            <a:pPr>
              <a:lnSpc>
                <a:spcPct val="90000"/>
              </a:lnSpc>
              <a:spcBef>
                <a:spcPts val="0"/>
              </a:spcBef>
              <a:spcAft>
                <a:spcPts val="600"/>
              </a:spcAft>
            </a:pPr>
            <a:r>
              <a:rPr lang="en-GB" sz="1500" dirty="0"/>
              <a:t>Craig, C. (2009) </a:t>
            </a:r>
            <a:r>
              <a:rPr lang="en-GB" sz="1500" i="1" dirty="0"/>
              <a:t>Study skills for health and social care students</a:t>
            </a:r>
            <a:r>
              <a:rPr lang="en-GB" sz="1500" dirty="0"/>
              <a:t>. SAGE.</a:t>
            </a:r>
          </a:p>
          <a:p>
            <a:pPr marL="0" indent="0">
              <a:lnSpc>
                <a:spcPct val="90000"/>
              </a:lnSpc>
              <a:spcBef>
                <a:spcPts val="0"/>
              </a:spcBef>
              <a:spcAft>
                <a:spcPts val="600"/>
              </a:spcAft>
              <a:buNone/>
            </a:pPr>
            <a:endParaRPr lang="en-GB" sz="1500" dirty="0"/>
          </a:p>
          <a:p>
            <a:pPr>
              <a:lnSpc>
                <a:spcPct val="90000"/>
              </a:lnSpc>
              <a:spcBef>
                <a:spcPts val="0"/>
              </a:spcBef>
              <a:spcAft>
                <a:spcPts val="600"/>
              </a:spcAft>
            </a:pPr>
            <a:r>
              <a:rPr lang="en-GB" sz="1500" dirty="0"/>
              <a:t>Newcastle University (2024) </a:t>
            </a:r>
            <a:r>
              <a:rPr lang="en-GB" sz="1500" i="1" dirty="0"/>
              <a:t>Google vs Google Scholar vs Library Databases</a:t>
            </a:r>
            <a:r>
              <a:rPr lang="en-GB" sz="1500" dirty="0"/>
              <a:t>. Available at: </a:t>
            </a:r>
            <a:r>
              <a:rPr lang="en-GB" sz="1500" dirty="0">
                <a:hlinkClick r:id="rId2"/>
              </a:rPr>
              <a:t>https://www.ncl.ac.uk/mediav8/academic-skills-kit/file-downloads/Google%20versus.pdf</a:t>
            </a:r>
            <a:r>
              <a:rPr lang="en-GB" sz="1500" dirty="0"/>
              <a:t>  (Accessed: 5 June 2025). </a:t>
            </a:r>
          </a:p>
        </p:txBody>
      </p:sp>
      <p:pic>
        <p:nvPicPr>
          <p:cNvPr id="5" name="Content Placeholder 4" descr="Person using laptop">
            <a:extLst>
              <a:ext uri="{FF2B5EF4-FFF2-40B4-BE49-F238E27FC236}">
                <a16:creationId xmlns:a16="http://schemas.microsoft.com/office/drawing/2014/main" id="{954641B7-D950-D8BA-E57A-2CF516BDE50F}"/>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7082"/>
            <a:ext cx="4038600" cy="2695623"/>
          </a:xfrm>
        </p:spPr>
      </p:pic>
    </p:spTree>
    <p:extLst>
      <p:ext uri="{BB962C8B-B14F-4D97-AF65-F5344CB8AC3E}">
        <p14:creationId xmlns:p14="http://schemas.microsoft.com/office/powerpoint/2010/main" val="34728957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documentManagement/types"/>
    <ds:schemaRef ds:uri="e2529e2e-246e-4beb-bcc0-0746cc8768ab"/>
    <ds:schemaRef ds:uri="http://purl.org/dc/terms/"/>
    <ds:schemaRef ds:uri="http://schemas.openxmlformats.org/package/2006/metadata/core-properties"/>
    <ds:schemaRef ds:uri="http://purl.org/dc/dcmityp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2393</Words>
  <Application>Microsoft Office PowerPoint</Application>
  <PresentationFormat>On-screen Show (4:3)</PresentationFormat>
  <Paragraphs>261</Paragraphs>
  <Slides>33</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DengXian</vt:lpstr>
      <vt:lpstr>Myriad Pro</vt:lpstr>
      <vt:lpstr>Arial</vt:lpstr>
      <vt:lpstr>Arial Rounded MT Bold</vt:lpstr>
      <vt:lpstr>Calibri</vt:lpstr>
      <vt:lpstr>20140311PresentationUWTSDTemplate</vt:lpstr>
      <vt:lpstr>1_20140311PresentationUWTSDTemplate</vt:lpstr>
      <vt:lpstr>   Certificate of Higher Education - Skills for the Workplace Health and Social Care  Academic and Employability Skills (LCHS4001) Session 3: Research Skills &amp; Referencing </vt:lpstr>
      <vt:lpstr>In this session we will:</vt:lpstr>
      <vt:lpstr>PowerPoint Presentation</vt:lpstr>
      <vt:lpstr>What is academic information?</vt:lpstr>
      <vt:lpstr>Suitability of a source of information</vt:lpstr>
      <vt:lpstr>What is the CRAAP test?</vt:lpstr>
      <vt:lpstr>PowerPoint Presentation</vt:lpstr>
      <vt:lpstr>Discuss in pairs</vt:lpstr>
      <vt:lpstr>What is a journal? </vt:lpstr>
      <vt:lpstr>Books vs Journal Articles</vt:lpstr>
      <vt:lpstr>Some sources may be considered less reliable </vt:lpstr>
      <vt:lpstr>Some websites may be suitable sources of information </vt:lpstr>
      <vt:lpstr>What’s the problem with Google? Adapted from Newcastle University (2024)</vt:lpstr>
      <vt:lpstr>Putting it into practice</vt:lpstr>
      <vt:lpstr>PowerPoint Presentation</vt:lpstr>
      <vt:lpstr>       Best places to find academic information </vt:lpstr>
      <vt:lpstr>Module Reading List</vt:lpstr>
      <vt:lpstr>Library search  or advanced web search</vt:lpstr>
      <vt:lpstr>Beginning a search strategy</vt:lpstr>
      <vt:lpstr>Beginning a search strategy</vt:lpstr>
      <vt:lpstr>Search strategy practice</vt:lpstr>
      <vt:lpstr>Additional preparation for reading  (taking control by asking questions!)</vt:lpstr>
      <vt:lpstr>In Summary</vt:lpstr>
      <vt:lpstr>PowerPoint Presentation</vt:lpstr>
      <vt:lpstr> What is referencing? </vt:lpstr>
      <vt:lpstr>More points to consider</vt:lpstr>
      <vt:lpstr> What is referencing? </vt:lpstr>
      <vt:lpstr>PowerPoint Presentation</vt:lpstr>
      <vt:lpstr>Always do two things</vt:lpstr>
      <vt:lpstr>The Reference List</vt:lpstr>
      <vt:lpstr>PowerPoint Presentation</vt:lpstr>
      <vt:lpstr>Best place to get help with referencing (as well as our librarians!)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234</cp:revision>
  <dcterms:created xsi:type="dcterms:W3CDTF">2015-04-14T15:21:28Z</dcterms:created>
  <dcterms:modified xsi:type="dcterms:W3CDTF">2025-09-15T09:16:56Z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