
<file path=[Content_Types].xml><?xml version="1.0" encoding="utf-8"?>
<Types xmlns="http://schemas.openxmlformats.org/package/2006/content-types">
  <Default Extension="png" ContentType="image/png"/>
  <Default Extension="svg" ContentType="image/svg+xml"/>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4.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5.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6.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notesSlides/notesSlide9.xml" ContentType="application/vnd.openxmlformats-officedocument.presentationml.notesSlide+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notesSlides/notesSlide10.xml" ContentType="application/vnd.openxmlformats-officedocument.presentationml.notesSlide+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notesSlides/notesSlide11.xml" ContentType="application/vnd.openxmlformats-officedocument.presentationml.notesSlide+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notesSlides/notesSlide12.xml" ContentType="application/vnd.openxmlformats-officedocument.presentationml.notesSlide+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notesSlides/notesSlide13.xml" ContentType="application/vnd.openxmlformats-officedocument.presentationml.notesSlide+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notesSlides/notesSlide14.xml" ContentType="application/vnd.openxmlformats-officedocument.presentationml.notesSlide+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17.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diagrams/data18.xml" ContentType="application/vnd.openxmlformats-officedocument.drawingml.diagramData+xml"/>
  <Override PartName="/ppt/diagrams/layout18.xml" ContentType="application/vnd.openxmlformats-officedocument.drawingml.diagramLayout+xml"/>
  <Override PartName="/ppt/diagrams/quickStyle18.xml" ContentType="application/vnd.openxmlformats-officedocument.drawingml.diagramStyle+xml"/>
  <Override PartName="/ppt/diagrams/colors18.xml" ContentType="application/vnd.openxmlformats-officedocument.drawingml.diagramColors+xml"/>
  <Override PartName="/ppt/diagrams/drawing18.xml" ContentType="application/vnd.ms-office.drawingml.diagramDrawing+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diagrams/data19.xml" ContentType="application/vnd.openxmlformats-officedocument.drawingml.diagramData+xml"/>
  <Override PartName="/ppt/diagrams/layout19.xml" ContentType="application/vnd.openxmlformats-officedocument.drawingml.diagramLayout+xml"/>
  <Override PartName="/ppt/diagrams/quickStyle19.xml" ContentType="application/vnd.openxmlformats-officedocument.drawingml.diagramStyle+xml"/>
  <Override PartName="/ppt/diagrams/colors19.xml" ContentType="application/vnd.openxmlformats-officedocument.drawingml.diagramColors+xml"/>
  <Override PartName="/ppt/diagrams/drawing19.xml" ContentType="application/vnd.ms-office.drawingml.diagramDrawing+xml"/>
  <Override PartName="/ppt/notesSlides/notesSlide27.xml" ContentType="application/vnd.openxmlformats-officedocument.presentationml.notesSlide+xml"/>
  <Override PartName="/ppt/diagrams/data20.xml" ContentType="application/vnd.openxmlformats-officedocument.drawingml.diagramData+xml"/>
  <Override PartName="/ppt/diagrams/layout20.xml" ContentType="application/vnd.openxmlformats-officedocument.drawingml.diagramLayout+xml"/>
  <Override PartName="/ppt/diagrams/quickStyle20.xml" ContentType="application/vnd.openxmlformats-officedocument.drawingml.diagramStyle+xml"/>
  <Override PartName="/ppt/diagrams/colors20.xml" ContentType="application/vnd.openxmlformats-officedocument.drawingml.diagramColors+xml"/>
  <Override PartName="/ppt/diagrams/drawing20.xml" ContentType="application/vnd.ms-office.drawingml.diagramDrawing+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21.xml" ContentType="application/vnd.openxmlformats-officedocument.drawingml.diagramData+xml"/>
  <Override PartName="/ppt/diagrams/layout21.xml" ContentType="application/vnd.openxmlformats-officedocument.drawingml.diagramLayout+xml"/>
  <Override PartName="/ppt/diagrams/quickStyle21.xml" ContentType="application/vnd.openxmlformats-officedocument.drawingml.diagramStyle+xml"/>
  <Override PartName="/ppt/diagrams/colors21.xml" ContentType="application/vnd.openxmlformats-officedocument.drawingml.diagramColors+xml"/>
  <Override PartName="/ppt/diagrams/drawing21.xml" ContentType="application/vnd.ms-office.drawingml.diagramDrawing+xml"/>
  <Override PartName="/ppt/notesSlides/notesSlide31.xml" ContentType="application/vnd.openxmlformats-officedocument.presentationml.notesSlide+xml"/>
  <Override PartName="/ppt/diagrams/data22.xml" ContentType="application/vnd.openxmlformats-officedocument.drawingml.diagramData+xml"/>
  <Override PartName="/ppt/diagrams/layout22.xml" ContentType="application/vnd.openxmlformats-officedocument.drawingml.diagramLayout+xml"/>
  <Override PartName="/ppt/diagrams/quickStyle22.xml" ContentType="application/vnd.openxmlformats-officedocument.drawingml.diagramStyle+xml"/>
  <Override PartName="/ppt/diagrams/colors22.xml" ContentType="application/vnd.openxmlformats-officedocument.drawingml.diagramColors+xml"/>
  <Override PartName="/ppt/diagrams/drawing22.xml" ContentType="application/vnd.ms-office.drawingml.diagramDrawing+xml"/>
  <Override PartName="/ppt/notesSlides/notesSlide32.xml" ContentType="application/vnd.openxmlformats-officedocument.presentationml.notesSlide+xml"/>
  <Override PartName="/ppt/diagrams/data23.xml" ContentType="application/vnd.openxmlformats-officedocument.drawingml.diagramData+xml"/>
  <Override PartName="/ppt/diagrams/layout23.xml" ContentType="application/vnd.openxmlformats-officedocument.drawingml.diagramLayout+xml"/>
  <Override PartName="/ppt/diagrams/quickStyle23.xml" ContentType="application/vnd.openxmlformats-officedocument.drawingml.diagramStyle+xml"/>
  <Override PartName="/ppt/diagrams/colors23.xml" ContentType="application/vnd.openxmlformats-officedocument.drawingml.diagramColors+xml"/>
  <Override PartName="/ppt/diagrams/drawing23.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autoCompressPictures="0">
  <p:sldMasterIdLst>
    <p:sldMasterId id="2147483660" r:id="rId1"/>
    <p:sldMasterId id="2147483661" r:id="rId2"/>
  </p:sldMasterIdLst>
  <p:notesMasterIdLst>
    <p:notesMasterId r:id="rId43"/>
  </p:notesMasterIdLst>
  <p:sldIdLst>
    <p:sldId id="256" r:id="rId3"/>
    <p:sldId id="257" r:id="rId4"/>
    <p:sldId id="258" r:id="rId5"/>
    <p:sldId id="259" r:id="rId6"/>
    <p:sldId id="260" r:id="rId7"/>
    <p:sldId id="261" r:id="rId8"/>
    <p:sldId id="262" r:id="rId9"/>
    <p:sldId id="263" r:id="rId10"/>
    <p:sldId id="264" r:id="rId11"/>
    <p:sldId id="265" r:id="rId12"/>
    <p:sldId id="266" r:id="rId13"/>
    <p:sldId id="267" r:id="rId14"/>
    <p:sldId id="268" r:id="rId15"/>
    <p:sldId id="269" r:id="rId16"/>
    <p:sldId id="270" r:id="rId17"/>
    <p:sldId id="271" r:id="rId18"/>
    <p:sldId id="272" r:id="rId19"/>
    <p:sldId id="273" r:id="rId20"/>
    <p:sldId id="274" r:id="rId21"/>
    <p:sldId id="275" r:id="rId22"/>
    <p:sldId id="276" r:id="rId23"/>
    <p:sldId id="277" r:id="rId24"/>
    <p:sldId id="278" r:id="rId25"/>
    <p:sldId id="279" r:id="rId26"/>
    <p:sldId id="280" r:id="rId27"/>
    <p:sldId id="281" r:id="rId28"/>
    <p:sldId id="282" r:id="rId29"/>
    <p:sldId id="283" r:id="rId30"/>
    <p:sldId id="284" r:id="rId31"/>
    <p:sldId id="285" r:id="rId32"/>
    <p:sldId id="286" r:id="rId33"/>
    <p:sldId id="287" r:id="rId34"/>
    <p:sldId id="288" r:id="rId35"/>
    <p:sldId id="289" r:id="rId36"/>
    <p:sldId id="290" r:id="rId37"/>
    <p:sldId id="291" r:id="rId38"/>
    <p:sldId id="292" r:id="rId39"/>
    <p:sldId id="293" r:id="rId40"/>
    <p:sldId id="294" r:id="rId41"/>
    <p:sldId id="295" r:id="rId42"/>
  </p:sldIdLst>
  <p:sldSz cx="12192000" cy="6858000"/>
  <p:notesSz cx="6858000" cy="9144000"/>
  <p:defaultTextStyle>
    <a:defPPr lvl="0">
      <a:defRPr lang="en-US"/>
    </a:defPPr>
    <a:lvl1pPr marL="0" lvl="0" algn="l" defTabSz="914400" rtl="0" eaLnBrk="1" latinLnBrk="0" hangingPunct="1">
      <a:defRPr sz="1800" kern="1200">
        <a:solidFill>
          <a:schemeClr val="tx1"/>
        </a:solidFill>
        <a:latin typeface="+mn-lt"/>
        <a:ea typeface="+mn-ea"/>
        <a:cs typeface="+mn-cs"/>
      </a:defRPr>
    </a:lvl1pPr>
    <a:lvl2pPr marL="457200" lvl="1" algn="l" defTabSz="914400" rtl="0" eaLnBrk="1" latinLnBrk="0" hangingPunct="1">
      <a:defRPr sz="1800" kern="1200">
        <a:solidFill>
          <a:schemeClr val="tx1"/>
        </a:solidFill>
        <a:latin typeface="+mn-lt"/>
        <a:ea typeface="+mn-ea"/>
        <a:cs typeface="+mn-cs"/>
      </a:defRPr>
    </a:lvl2pPr>
    <a:lvl3pPr marL="914400" lvl="2" algn="l" defTabSz="914400" rtl="0" eaLnBrk="1" latinLnBrk="0" hangingPunct="1">
      <a:defRPr sz="1800" kern="1200">
        <a:solidFill>
          <a:schemeClr val="tx1"/>
        </a:solidFill>
        <a:latin typeface="+mn-lt"/>
        <a:ea typeface="+mn-ea"/>
        <a:cs typeface="+mn-cs"/>
      </a:defRPr>
    </a:lvl3pPr>
    <a:lvl4pPr marL="1371600" lvl="3" algn="l" defTabSz="914400" rtl="0" eaLnBrk="1" latinLnBrk="0" hangingPunct="1">
      <a:defRPr sz="1800" kern="1200">
        <a:solidFill>
          <a:schemeClr val="tx1"/>
        </a:solidFill>
        <a:latin typeface="+mn-lt"/>
        <a:ea typeface="+mn-ea"/>
        <a:cs typeface="+mn-cs"/>
      </a:defRPr>
    </a:lvl4pPr>
    <a:lvl5pPr marL="1828800" lvl="4" algn="l" defTabSz="914400" rtl="0" eaLnBrk="1" latinLnBrk="0" hangingPunct="1">
      <a:defRPr sz="1800" kern="1200">
        <a:solidFill>
          <a:schemeClr val="tx1"/>
        </a:solidFill>
        <a:latin typeface="+mn-lt"/>
        <a:ea typeface="+mn-ea"/>
        <a:cs typeface="+mn-cs"/>
      </a:defRPr>
    </a:lvl5pPr>
    <a:lvl6pPr marL="2286000" lvl="5" algn="l" defTabSz="914400" rtl="0" eaLnBrk="1" latinLnBrk="0" hangingPunct="1">
      <a:defRPr sz="1800" kern="1200">
        <a:solidFill>
          <a:schemeClr val="tx1"/>
        </a:solidFill>
        <a:latin typeface="+mn-lt"/>
        <a:ea typeface="+mn-ea"/>
        <a:cs typeface="+mn-cs"/>
      </a:defRPr>
    </a:lvl6pPr>
    <a:lvl7pPr marL="2743200" lvl="6" algn="l" defTabSz="914400" rtl="0" eaLnBrk="1" latinLnBrk="0" hangingPunct="1">
      <a:defRPr sz="1800" kern="1200">
        <a:solidFill>
          <a:schemeClr val="tx1"/>
        </a:solidFill>
        <a:latin typeface="+mn-lt"/>
        <a:ea typeface="+mn-ea"/>
        <a:cs typeface="+mn-cs"/>
      </a:defRPr>
    </a:lvl7pPr>
    <a:lvl8pPr marL="3200400" lvl="7" algn="l" defTabSz="914400" rtl="0" eaLnBrk="1" latinLnBrk="0" hangingPunct="1">
      <a:defRPr sz="1800" kern="1200">
        <a:solidFill>
          <a:schemeClr val="tx1"/>
        </a:solidFill>
        <a:latin typeface="+mn-lt"/>
        <a:ea typeface="+mn-ea"/>
        <a:cs typeface="+mn-cs"/>
      </a:defRPr>
    </a:lvl8pPr>
    <a:lvl9pPr marL="3657600" lvl="8"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5" d="100"/>
          <a:sy n="75" d="100"/>
        </p:scale>
        <p:origin x="300" y="4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tableStyles" Target="tableStyles.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presProps" Target="presProp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notesMaster" Target="notesMasters/notesMaster1.xml"/><Relationship Id="rId8" Type="http://schemas.openxmlformats.org/officeDocument/2006/relationships/slide" Target="slides/slide6.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theme" Target="theme/theme1.xml"/><Relationship Id="rId20" Type="http://schemas.openxmlformats.org/officeDocument/2006/relationships/slide" Target="slides/slide18.xml"/><Relationship Id="rId41" Type="http://schemas.openxmlformats.org/officeDocument/2006/relationships/slide" Target="slides/slide39.xml"/></Relationships>
</file>

<file path=ppt/diagrams/_rels/data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6.png"/><Relationship Id="rId4" Type="http://schemas.openxmlformats.org/officeDocument/2006/relationships/image" Target="../media/image7.svg"/></Relationships>
</file>

<file path=ppt/diagrams/_rels/data1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17.png"/><Relationship Id="rId7" Type="http://schemas.openxmlformats.org/officeDocument/2006/relationships/image" Target="../media/image19.png"/><Relationship Id="rId2" Type="http://schemas.openxmlformats.org/officeDocument/2006/relationships/image" Target="../media/image21.svg"/><Relationship Id="rId1" Type="http://schemas.openxmlformats.org/officeDocument/2006/relationships/image" Target="../media/image16.png"/><Relationship Id="rId6" Type="http://schemas.openxmlformats.org/officeDocument/2006/relationships/image" Target="../media/image25.svg"/><Relationship Id="rId5" Type="http://schemas.openxmlformats.org/officeDocument/2006/relationships/image" Target="../media/image18.png"/><Relationship Id="rId4" Type="http://schemas.openxmlformats.org/officeDocument/2006/relationships/image" Target="../media/image23.svg"/></Relationships>
</file>

<file path=ppt/diagrams/_rels/data20.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image" Target="../media/image45.png"/><Relationship Id="rId7" Type="http://schemas.openxmlformats.org/officeDocument/2006/relationships/image" Target="../media/image47.png"/><Relationship Id="rId2" Type="http://schemas.openxmlformats.org/officeDocument/2006/relationships/image" Target="../media/image64.svg"/><Relationship Id="rId1" Type="http://schemas.openxmlformats.org/officeDocument/2006/relationships/image" Target="../media/image44.png"/><Relationship Id="rId6" Type="http://schemas.openxmlformats.org/officeDocument/2006/relationships/image" Target="../media/image68.svg"/><Relationship Id="rId5" Type="http://schemas.openxmlformats.org/officeDocument/2006/relationships/image" Target="../media/image46.png"/><Relationship Id="rId4" Type="http://schemas.openxmlformats.org/officeDocument/2006/relationships/image" Target="../media/image66.svg"/></Relationships>
</file>

<file path=ppt/diagrams/_rels/data22.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51.png"/><Relationship Id="rId7" Type="http://schemas.openxmlformats.org/officeDocument/2006/relationships/image" Target="../media/image53.png"/><Relationship Id="rId2" Type="http://schemas.openxmlformats.org/officeDocument/2006/relationships/image" Target="../media/image21.svg"/><Relationship Id="rId1" Type="http://schemas.openxmlformats.org/officeDocument/2006/relationships/image" Target="../media/image16.png"/><Relationship Id="rId6" Type="http://schemas.openxmlformats.org/officeDocument/2006/relationships/image" Target="../media/image77.svg"/><Relationship Id="rId5" Type="http://schemas.openxmlformats.org/officeDocument/2006/relationships/image" Target="../media/image52.png"/><Relationship Id="rId4" Type="http://schemas.openxmlformats.org/officeDocument/2006/relationships/image" Target="../media/image75.svg"/></Relationships>
</file>

<file path=ppt/diagrams/_rels/data23.xml.rels><?xml version="1.0" encoding="UTF-8" standalone="yes"?>
<Relationships xmlns="http://schemas.openxmlformats.org/package/2006/relationships"><Relationship Id="rId8" Type="http://schemas.openxmlformats.org/officeDocument/2006/relationships/image" Target="../media/image86.svg"/><Relationship Id="rId3" Type="http://schemas.openxmlformats.org/officeDocument/2006/relationships/image" Target="../media/image55.png"/><Relationship Id="rId7" Type="http://schemas.openxmlformats.org/officeDocument/2006/relationships/image" Target="../media/image57.png"/><Relationship Id="rId2" Type="http://schemas.openxmlformats.org/officeDocument/2006/relationships/image" Target="../media/image31.svg"/><Relationship Id="rId1" Type="http://schemas.openxmlformats.org/officeDocument/2006/relationships/image" Target="../media/image22.png"/><Relationship Id="rId6" Type="http://schemas.openxmlformats.org/officeDocument/2006/relationships/image" Target="../media/image84.svg"/><Relationship Id="rId5" Type="http://schemas.openxmlformats.org/officeDocument/2006/relationships/image" Target="../media/image56.png"/><Relationship Id="rId4" Type="http://schemas.openxmlformats.org/officeDocument/2006/relationships/image" Target="../media/image82.svg"/></Relationships>
</file>

<file path=ppt/diagrams/_rels/drawing5.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5.png"/><Relationship Id="rId7" Type="http://schemas.openxmlformats.org/officeDocument/2006/relationships/image" Target="../media/image7.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6.png"/><Relationship Id="rId4" Type="http://schemas.openxmlformats.org/officeDocument/2006/relationships/image" Target="../media/image7.svg"/></Relationships>
</file>

<file path=ppt/diagrams/_rels/drawing13.xml.rels><?xml version="1.0" encoding="UTF-8" standalone="yes"?>
<Relationships xmlns="http://schemas.openxmlformats.org/package/2006/relationships"><Relationship Id="rId8" Type="http://schemas.openxmlformats.org/officeDocument/2006/relationships/image" Target="../media/image27.svg"/><Relationship Id="rId3" Type="http://schemas.openxmlformats.org/officeDocument/2006/relationships/image" Target="../media/image17.png"/><Relationship Id="rId7" Type="http://schemas.openxmlformats.org/officeDocument/2006/relationships/image" Target="../media/image19.png"/><Relationship Id="rId2" Type="http://schemas.openxmlformats.org/officeDocument/2006/relationships/image" Target="../media/image21.svg"/><Relationship Id="rId1" Type="http://schemas.openxmlformats.org/officeDocument/2006/relationships/image" Target="../media/image16.png"/><Relationship Id="rId6" Type="http://schemas.openxmlformats.org/officeDocument/2006/relationships/image" Target="../media/image25.svg"/><Relationship Id="rId5" Type="http://schemas.openxmlformats.org/officeDocument/2006/relationships/image" Target="../media/image18.png"/><Relationship Id="rId4" Type="http://schemas.openxmlformats.org/officeDocument/2006/relationships/image" Target="../media/image23.svg"/></Relationships>
</file>

<file path=ppt/diagrams/_rels/drawing20.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image" Target="../media/image45.png"/><Relationship Id="rId7" Type="http://schemas.openxmlformats.org/officeDocument/2006/relationships/image" Target="../media/image47.png"/><Relationship Id="rId2" Type="http://schemas.openxmlformats.org/officeDocument/2006/relationships/image" Target="../media/image64.svg"/><Relationship Id="rId1" Type="http://schemas.openxmlformats.org/officeDocument/2006/relationships/image" Target="../media/image44.png"/><Relationship Id="rId6" Type="http://schemas.openxmlformats.org/officeDocument/2006/relationships/image" Target="../media/image68.svg"/><Relationship Id="rId5" Type="http://schemas.openxmlformats.org/officeDocument/2006/relationships/image" Target="../media/image46.png"/><Relationship Id="rId4" Type="http://schemas.openxmlformats.org/officeDocument/2006/relationships/image" Target="../media/image66.svg"/></Relationships>
</file>

<file path=ppt/diagrams/_rels/drawing22.xml.rels><?xml version="1.0" encoding="UTF-8" standalone="yes"?>
<Relationships xmlns="http://schemas.openxmlformats.org/package/2006/relationships"><Relationship Id="rId8" Type="http://schemas.openxmlformats.org/officeDocument/2006/relationships/image" Target="../media/image79.svg"/><Relationship Id="rId3" Type="http://schemas.openxmlformats.org/officeDocument/2006/relationships/image" Target="../media/image51.png"/><Relationship Id="rId7" Type="http://schemas.openxmlformats.org/officeDocument/2006/relationships/image" Target="../media/image53.png"/><Relationship Id="rId2" Type="http://schemas.openxmlformats.org/officeDocument/2006/relationships/image" Target="../media/image21.svg"/><Relationship Id="rId1" Type="http://schemas.openxmlformats.org/officeDocument/2006/relationships/image" Target="../media/image16.png"/><Relationship Id="rId6" Type="http://schemas.openxmlformats.org/officeDocument/2006/relationships/image" Target="../media/image77.svg"/><Relationship Id="rId5" Type="http://schemas.openxmlformats.org/officeDocument/2006/relationships/image" Target="../media/image52.png"/><Relationship Id="rId4" Type="http://schemas.openxmlformats.org/officeDocument/2006/relationships/image" Target="../media/image75.svg"/></Relationships>
</file>

<file path=ppt/diagrams/_rels/drawing23.xml.rels><?xml version="1.0" encoding="UTF-8" standalone="yes"?>
<Relationships xmlns="http://schemas.openxmlformats.org/package/2006/relationships"><Relationship Id="rId8" Type="http://schemas.openxmlformats.org/officeDocument/2006/relationships/image" Target="../media/image86.svg"/><Relationship Id="rId3" Type="http://schemas.openxmlformats.org/officeDocument/2006/relationships/image" Target="../media/image55.png"/><Relationship Id="rId7" Type="http://schemas.openxmlformats.org/officeDocument/2006/relationships/image" Target="../media/image57.png"/><Relationship Id="rId2" Type="http://schemas.openxmlformats.org/officeDocument/2006/relationships/image" Target="../media/image31.svg"/><Relationship Id="rId1" Type="http://schemas.openxmlformats.org/officeDocument/2006/relationships/image" Target="../media/image22.png"/><Relationship Id="rId6" Type="http://schemas.openxmlformats.org/officeDocument/2006/relationships/image" Target="../media/image84.svg"/><Relationship Id="rId5" Type="http://schemas.openxmlformats.org/officeDocument/2006/relationships/image" Target="../media/image56.png"/><Relationship Id="rId4" Type="http://schemas.openxmlformats.org/officeDocument/2006/relationships/image" Target="../media/image82.svg"/></Relationships>
</file>

<file path=ppt/diagrams/colors1.xml><?xml version="1.0" encoding="utf-8"?>
<dgm:colorsDef xmlns:dgm="http://schemas.openxmlformats.org/drawingml/2006/diagram" xmlns:a="http://schemas.openxmlformats.org/drawingml/2006/main" uniqueId="urn:microsoft.com/office/officeart/2005/8/colors/colorful3">
  <dgm:title val=""/>
  <dgm:desc val=""/>
  <dgm:catLst>
    <dgm:cat type="colorful" pri="10300"/>
  </dgm:catLst>
  <dgm:styleLbl name="node0">
    <dgm:fillClrLst meth="repeat">
      <a:schemeClr val="accent2"/>
    </dgm:fillClrLst>
    <dgm:linClrLst meth="repeat">
      <a:schemeClr val="lt1"/>
    </dgm:linClrLst>
    <dgm:effectClrLst/>
    <dgm:txLinClrLst/>
    <dgm:txFillClrLst/>
    <dgm:txEffectClrLst/>
  </dgm:styleLbl>
  <dgm:styleLbl name="node1">
    <dgm:fillClrLst>
      <a:schemeClr val="accent3"/>
      <a:schemeClr val="accent4"/>
    </dgm:fillClrLst>
    <dgm:linClrLst meth="repeat">
      <a:schemeClr val="lt1"/>
    </dgm:linClrLst>
    <dgm:effectClrLst/>
    <dgm:txLinClrLst/>
    <dgm:txFillClrLst/>
    <dgm:txEffectClrLst/>
  </dgm:styleLbl>
  <dgm:styleLbl name="alignNode1">
    <dgm:fillClrLst>
      <a:schemeClr val="accent3"/>
      <a:schemeClr val="accent4"/>
    </dgm:fillClrLst>
    <dgm:linClrLst>
      <a:schemeClr val="accent3"/>
      <a:schemeClr val="accent4"/>
    </dgm:linClrLst>
    <dgm:effectClrLst/>
    <dgm:txLinClrLst/>
    <dgm:txFillClrLst/>
    <dgm:txEffectClrLst/>
  </dgm:styleLbl>
  <dgm:styleLbl name="lnNode1">
    <dgm:fillClrLst>
      <a:schemeClr val="accent3"/>
      <a:schemeClr val="accent4"/>
    </dgm:fillClrLst>
    <dgm:linClrLst meth="repeat">
      <a:schemeClr val="lt1"/>
    </dgm:linClrLst>
    <dgm:effectClrLst/>
    <dgm:txLinClrLst/>
    <dgm:txFillClrLst/>
    <dgm:txEffectClrLst/>
  </dgm:styleLbl>
  <dgm:styleLbl name="vennNode1">
    <dgm:fillClrLst>
      <a:schemeClr val="accent3">
        <a:alpha val="50000"/>
      </a:schemeClr>
      <a:schemeClr val="accent4">
        <a:alpha val="50000"/>
      </a:schemeClr>
    </dgm:fillClrLst>
    <dgm:linClrLst meth="repeat">
      <a:schemeClr val="lt1"/>
    </dgm:linClrLst>
    <dgm:effectClrLst/>
    <dgm:txLinClrLst/>
    <dgm:txFillClrLst/>
    <dgm:txEffectClrLst/>
  </dgm:styleLbl>
  <dgm:styleLbl name="node2">
    <dgm:fillClrLst>
      <a:schemeClr val="accent4"/>
    </dgm:fillClrLst>
    <dgm:linClrLst meth="repeat">
      <a:schemeClr val="lt1"/>
    </dgm:linClrLst>
    <dgm:effectClrLst/>
    <dgm:txLinClrLst/>
    <dgm:txFillClrLst/>
    <dgm:txEffectClrLst/>
  </dgm:styleLbl>
  <dgm:styleLbl name="node3">
    <dgm:fillClrLst>
      <a:schemeClr val="accent5"/>
    </dgm:fillClrLst>
    <dgm:linClrLst meth="repeat">
      <a:schemeClr val="lt1"/>
    </dgm:linClrLst>
    <dgm:effectClrLst/>
    <dgm:txLinClrLst/>
    <dgm:txFillClrLst/>
    <dgm:txEffectClrLst/>
  </dgm:styleLbl>
  <dgm:styleLbl name="node4">
    <dgm:fillClrLst>
      <a:schemeClr val="accent6"/>
    </dgm:fillClrLst>
    <dgm:linClrLst meth="repeat">
      <a:schemeClr val="lt1"/>
    </dgm:linClrLst>
    <dgm:effectClrLst/>
    <dgm:txLinClrLst/>
    <dgm:txFillClrLst/>
    <dgm:txEffectClrLst/>
  </dgm:styleLbl>
  <dgm:styleLbl name="fgImgPlace1">
    <dgm:fillClrLst>
      <a:schemeClr val="accent3">
        <a:tint val="50000"/>
      </a:schemeClr>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3">
        <a:tint val="50000"/>
      </a:schemeClr>
      <a:schemeClr val="accent4">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3"/>
      <a:schemeClr val="accent4"/>
    </dgm:fillClrLst>
    <dgm:linClrLst meth="repeat">
      <a:schemeClr val="lt1"/>
    </dgm:linClrLst>
    <dgm:effectClrLst/>
    <dgm:txLinClrLst/>
    <dgm:txFillClrLst/>
    <dgm:txEffectClrLst/>
  </dgm:styleLbl>
  <dgm:styleLbl name="fgSibTrans2D1">
    <dgm:fillClrLst>
      <a:schemeClr val="accent3"/>
      <a:schemeClr val="accent4"/>
    </dgm:fillClrLst>
    <dgm:linClrLst meth="repeat">
      <a:schemeClr val="lt1"/>
    </dgm:linClrLst>
    <dgm:effectClrLst/>
    <dgm:txLinClrLst/>
    <dgm:txFillClrLst meth="repeat">
      <a:schemeClr val="lt1"/>
    </dgm:txFillClrLst>
    <dgm:txEffectClrLst/>
  </dgm:styleLbl>
  <dgm:styleLbl name="bgSibTrans2D1">
    <dgm:fillClrLst>
      <a:schemeClr val="accent3"/>
      <a:schemeClr val="accent4"/>
    </dgm:fillClrLst>
    <dgm:linClrLst meth="repeat">
      <a:schemeClr val="lt1"/>
    </dgm:linClrLst>
    <dgm:effectClrLst/>
    <dgm:txLinClrLst/>
    <dgm:txFillClrLst meth="repeat">
      <a:schemeClr val="lt1"/>
    </dgm:txFillClrLst>
    <dgm:txEffectClrLst/>
  </dgm:styleLbl>
  <dgm:styleLbl name="sibTrans1D1">
    <dgm:fillClrLst/>
    <dgm:linClrLst>
      <a:schemeClr val="accent3"/>
      <a:schemeClr val="accent4"/>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a:shade val="80000"/>
      </a:schemeClr>
    </dgm:linClrLst>
    <dgm:effectClrLst/>
    <dgm:txLinClrLst/>
    <dgm:txFillClrLst/>
    <dgm:txEffectClrLst/>
  </dgm:styleLbl>
  <dgm:styleLbl name="asst1">
    <dgm:fillClrLst meth="repeat">
      <a:schemeClr val="accent4"/>
    </dgm:fillClrLst>
    <dgm:linClrLst meth="repeat">
      <a:schemeClr val="lt1">
        <a:shade val="80000"/>
      </a:schemeClr>
    </dgm:linClrLst>
    <dgm:effectClrLst/>
    <dgm:txLinClrLst/>
    <dgm:txFillClrLst/>
    <dgm:txEffectClrLst/>
  </dgm:styleLbl>
  <dgm:styleLbl name="asst2">
    <dgm:fillClrLst>
      <a:schemeClr val="accent5"/>
    </dgm:fillClrLst>
    <dgm:linClrLst meth="repeat">
      <a:schemeClr val="lt1"/>
    </dgm:linClrLst>
    <dgm:effectClrLst/>
    <dgm:txLinClrLst/>
    <dgm:txFillClrLst/>
    <dgm:txEffectClrLst/>
  </dgm:styleLbl>
  <dgm:styleLbl name="asst3">
    <dgm:fillClrLst>
      <a:schemeClr val="accent6"/>
    </dgm:fillClrLst>
    <dgm:linClrLst meth="repeat">
      <a:schemeClr val="lt1"/>
    </dgm:linClrLst>
    <dgm:effectClrLst/>
    <dgm:txLinClrLst/>
    <dgm:txFillClrLst/>
    <dgm:txEffectClrLst/>
  </dgm:styleLbl>
  <dgm:styleLbl name="asst4">
    <dgm:fillClrLst>
      <a:schemeClr val="accent1"/>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3"/>
    </dgm:fillClrLst>
    <dgm:linClrLst meth="repeat">
      <a:schemeClr val="accent3"/>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4"/>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5"/>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6"/>
    </dgm:linClrLst>
    <dgm:effectClrLst/>
    <dgm:txLinClrLst/>
    <dgm:txFillClrLst meth="repeat">
      <a:schemeClr val="tx1"/>
    </dgm:txFillClrLst>
    <dgm:txEffectClrLst/>
  </dgm:styleLbl>
  <dgm:styleLbl name="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3"/>
      <a:schemeClr val="accent4"/>
    </dgm:linClrLst>
    <dgm:effectClrLst/>
    <dgm:txLinClrLst/>
    <dgm:txFillClrLst meth="repeat">
      <a:schemeClr val="dk1"/>
    </dgm:txFillClrLst>
    <dgm:txEffectClrLst/>
  </dgm:styleLbl>
  <dgm:styleLbl name="solidFgAcc1">
    <dgm:fillClrLst meth="repeat">
      <a:schemeClr val="lt1"/>
    </dgm:fillClrLst>
    <dgm:linClrLst>
      <a:schemeClr val="accent3"/>
      <a:schemeClr val="accent4"/>
    </dgm:linClrLst>
    <dgm:effectClrLst/>
    <dgm:txLinClrLst/>
    <dgm:txFillClrLst meth="repeat">
      <a:schemeClr val="dk1"/>
    </dgm:txFillClrLst>
    <dgm:txEffectClrLst/>
  </dgm:styleLbl>
  <dgm:styleLbl name="solidAlignAcc1">
    <dgm:fillClrLst meth="repeat">
      <a:schemeClr val="lt1"/>
    </dgm:fillClrLst>
    <dgm:linClrLst>
      <a:schemeClr val="accent3"/>
      <a:schemeClr val="accent4"/>
    </dgm:linClrLst>
    <dgm:effectClrLst/>
    <dgm:txLinClrLst/>
    <dgm:txFillClrLst meth="repeat">
      <a:schemeClr val="dk1"/>
    </dgm:txFillClrLst>
    <dgm:txEffectClrLst/>
  </dgm:styleLbl>
  <dgm:styleLbl name="solidBgAcc1">
    <dgm:fillClrLst meth="repeat">
      <a:schemeClr val="lt1"/>
    </dgm:fillClrLst>
    <dgm:linClrLst>
      <a:schemeClr val="accent3"/>
      <a:schemeClr val="accent4"/>
    </dgm:linClrLst>
    <dgm:effectClrLst/>
    <dgm:txLinClrLst/>
    <dgm:txFillClrLst meth="repeat">
      <a:schemeClr val="dk1"/>
    </dgm:txFillClrLst>
    <dgm:txEffectClrLst/>
  </dgm:styleLbl>
  <dgm:styleLbl name="f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align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bgAccFollowNode1">
    <dgm:fillClrLst>
      <a:schemeClr val="accent3">
        <a:tint val="40000"/>
        <a:alpha val="90000"/>
      </a:schemeClr>
      <a:schemeClr val="accent4">
        <a:tint val="40000"/>
        <a:alpha val="90000"/>
      </a:schemeClr>
    </dgm:fillClrLst>
    <dgm:linClrLst>
      <a:schemeClr val="accent3">
        <a:tint val="40000"/>
        <a:alpha val="90000"/>
      </a:schemeClr>
      <a:schemeClr val="accent4">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2"/>
    </dgm:linClrLst>
    <dgm:effectClrLst/>
    <dgm:txLinClrLst/>
    <dgm:txFillClrLst meth="repeat">
      <a:schemeClr val="dk1"/>
    </dgm:txFillClrLst>
    <dgm:txEffectClrLst/>
  </dgm:styleLbl>
  <dgm:styleLbl name="fgAcc2">
    <dgm:fillClrLst meth="repeat">
      <a:schemeClr val="lt1">
        <a:alpha val="90000"/>
      </a:schemeClr>
    </dgm:fillClrLst>
    <dgm:linClrLst>
      <a:schemeClr val="accent4"/>
    </dgm:linClrLst>
    <dgm:effectClrLst/>
    <dgm:txLinClrLst/>
    <dgm:txFillClrLst meth="repeat">
      <a:schemeClr val="dk1"/>
    </dgm:txFillClrLst>
    <dgm:txEffectClrLst/>
  </dgm:styleLbl>
  <dgm:styleLbl name="fgAcc3">
    <dgm:fillClrLst meth="repeat">
      <a:schemeClr val="lt1">
        <a:alpha val="90000"/>
      </a:schemeClr>
    </dgm:fillClrLst>
    <dgm:linClrLst>
      <a:schemeClr val="accent5"/>
    </dgm:linClrLst>
    <dgm:effectClrLst/>
    <dgm:txLinClrLst/>
    <dgm:txFillClrLst meth="repeat">
      <a:schemeClr val="dk1"/>
    </dgm:txFillClrLst>
    <dgm:txEffectClrLst/>
  </dgm:styleLbl>
  <dgm:styleLbl name="fgAcc4">
    <dgm:fillClrLst meth="repeat">
      <a:schemeClr val="lt1">
        <a:alpha val="90000"/>
      </a:schemeClr>
    </dgm:fillClrLst>
    <dgm:linClrLst>
      <a:schemeClr val="accent6"/>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3">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6_2">
  <dgm:title val=""/>
  <dgm:desc val=""/>
  <dgm:catLst>
    <dgm:cat type="accent6" pri="11200"/>
  </dgm:catLst>
  <dgm:styleLbl name="node0">
    <dgm:fillClrLst meth="repeat">
      <a:schemeClr val="accent6"/>
    </dgm:fillClrLst>
    <dgm:linClrLst meth="repeat">
      <a:schemeClr val="lt1"/>
    </dgm:linClrLst>
    <dgm:effectClrLst/>
    <dgm:txLinClrLst/>
    <dgm:txFillClrLst/>
    <dgm:txEffectClrLst/>
  </dgm:styleLbl>
  <dgm:styleLbl name="node1">
    <dgm:fillClrLst meth="repeat">
      <a:schemeClr val="accent6"/>
    </dgm:fillClrLst>
    <dgm:linClrLst meth="repeat">
      <a:schemeClr val="lt1"/>
    </dgm:linClrLst>
    <dgm:effectClrLst/>
    <dgm:txLinClrLst/>
    <dgm:txFillClrLst/>
    <dgm:txEffectClrLst/>
  </dgm:styleLbl>
  <dgm:styleLbl name="alignNode1">
    <dgm:fillClrLst meth="repeat">
      <a:schemeClr val="accent6"/>
    </dgm:fillClrLst>
    <dgm:linClrLst meth="repeat">
      <a:schemeClr val="accent6"/>
    </dgm:linClrLst>
    <dgm:effectClrLst/>
    <dgm:txLinClrLst/>
    <dgm:txFillClrLst/>
    <dgm:txEffectClrLst/>
  </dgm:styleLbl>
  <dgm:styleLbl name="lnNode1">
    <dgm:fillClrLst meth="repeat">
      <a:schemeClr val="accent6"/>
    </dgm:fillClrLst>
    <dgm:linClrLst meth="repeat">
      <a:schemeClr val="lt1"/>
    </dgm:linClrLst>
    <dgm:effectClrLst/>
    <dgm:txLinClrLst/>
    <dgm:txFillClrLst/>
    <dgm:txEffectClrLst/>
  </dgm:styleLbl>
  <dgm:styleLbl name="vennNode1">
    <dgm:fillClrLst meth="repeat">
      <a:schemeClr val="accent6">
        <a:alpha val="50000"/>
      </a:schemeClr>
    </dgm:fillClrLst>
    <dgm:linClrLst meth="repeat">
      <a:schemeClr val="lt1"/>
    </dgm:linClrLst>
    <dgm:effectClrLst/>
    <dgm:txLinClrLst/>
    <dgm:txFillClrLst/>
    <dgm:txEffectClrLst/>
  </dgm:styleLbl>
  <dgm:styleLbl name="node2">
    <dgm:fillClrLst meth="repeat">
      <a:schemeClr val="accent6"/>
    </dgm:fillClrLst>
    <dgm:linClrLst meth="repeat">
      <a:schemeClr val="lt1"/>
    </dgm:linClrLst>
    <dgm:effectClrLst/>
    <dgm:txLinClrLst/>
    <dgm:txFillClrLst/>
    <dgm:txEffectClrLst/>
  </dgm:styleLbl>
  <dgm:styleLbl name="node3">
    <dgm:fillClrLst meth="repeat">
      <a:schemeClr val="accent6"/>
    </dgm:fillClrLst>
    <dgm:linClrLst meth="repeat">
      <a:schemeClr val="lt1"/>
    </dgm:linClrLst>
    <dgm:effectClrLst/>
    <dgm:txLinClrLst/>
    <dgm:txFillClrLst/>
    <dgm:txEffectClrLst/>
  </dgm:styleLbl>
  <dgm:styleLbl name="node4">
    <dgm:fillClrLst meth="repeat">
      <a:schemeClr val="accent6"/>
    </dgm:fillClrLst>
    <dgm:linClrLst meth="repeat">
      <a:schemeClr val="lt1"/>
    </dgm:linClrLst>
    <dgm:effectClrLst/>
    <dgm:txLinClrLst/>
    <dgm:txFillClrLst/>
    <dgm:txEffectClrLst/>
  </dgm:styleLbl>
  <dgm:styleLbl name="f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6">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6">
        <a:tint val="60000"/>
      </a:schemeClr>
    </dgm:fillClrLst>
    <dgm:linClrLst meth="repeat">
      <a:schemeClr val="accent6">
        <a:tint val="60000"/>
      </a:schemeClr>
    </dgm:linClrLst>
    <dgm:effectClrLst/>
    <dgm:txLinClrLst/>
    <dgm:txFillClrLst/>
    <dgm:txEffectClrLst/>
  </dgm:styleLbl>
  <dgm:styleLbl name="fgSibTrans2D1">
    <dgm:fillClrLst meth="repeat">
      <a:schemeClr val="accent6">
        <a:tint val="60000"/>
      </a:schemeClr>
    </dgm:fillClrLst>
    <dgm:linClrLst meth="repeat">
      <a:schemeClr val="accent6">
        <a:tint val="60000"/>
      </a:schemeClr>
    </dgm:linClrLst>
    <dgm:effectClrLst/>
    <dgm:txLinClrLst/>
    <dgm:txFillClrLst/>
    <dgm:txEffectClrLst/>
  </dgm:styleLbl>
  <dgm:styleLbl name="bgSibTrans2D1">
    <dgm:fillClrLst meth="repeat">
      <a:schemeClr val="accent6">
        <a:tint val="60000"/>
      </a:schemeClr>
    </dgm:fillClrLst>
    <dgm:linClrLst meth="repeat">
      <a:schemeClr val="accent6">
        <a:tint val="60000"/>
      </a:schemeClr>
    </dgm:linClrLst>
    <dgm:effectClrLst/>
    <dgm:txLinClrLst/>
    <dgm:txFillClrLst/>
    <dgm:txEffectClrLst/>
  </dgm:styleLbl>
  <dgm:styleLbl name="sibTrans1D1">
    <dgm:fillClrLst meth="repeat">
      <a:schemeClr val="accent6"/>
    </dgm:fillClrLst>
    <dgm:linClrLst meth="repeat">
      <a:schemeClr val="accent6"/>
    </dgm:linClrLst>
    <dgm:effectClrLst/>
    <dgm:txLinClrLst/>
    <dgm:txFillClrLst meth="repeat">
      <a:schemeClr val="tx1"/>
    </dgm:txFillClrLst>
    <dgm:txEffectClrLst/>
  </dgm:styleLbl>
  <dgm:styleLbl name="callout">
    <dgm:fillClrLst meth="repeat">
      <a:schemeClr val="accent6"/>
    </dgm:fillClrLst>
    <dgm:linClrLst meth="repeat">
      <a:schemeClr val="accent6">
        <a:tint val="50000"/>
      </a:schemeClr>
    </dgm:linClrLst>
    <dgm:effectClrLst/>
    <dgm:txLinClrLst/>
    <dgm:txFillClrLst meth="repeat">
      <a:schemeClr val="tx1"/>
    </dgm:txFillClrLst>
    <dgm:txEffectClrLst/>
  </dgm:styleLbl>
  <dgm:styleLbl name="asst0">
    <dgm:fillClrLst meth="repeat">
      <a:schemeClr val="accent6"/>
    </dgm:fillClrLst>
    <dgm:linClrLst meth="repeat">
      <a:schemeClr val="lt1"/>
    </dgm:linClrLst>
    <dgm:effectClrLst/>
    <dgm:txLinClrLst/>
    <dgm:txFillClrLst/>
    <dgm:txEffectClrLst/>
  </dgm:styleLbl>
  <dgm:styleLbl name="asst1">
    <dgm:fillClrLst meth="repeat">
      <a:schemeClr val="accent6"/>
    </dgm:fillClrLst>
    <dgm:linClrLst meth="repeat">
      <a:schemeClr val="lt1"/>
    </dgm:linClrLst>
    <dgm:effectClrLst/>
    <dgm:txLinClrLst/>
    <dgm:txFillClrLst/>
    <dgm:txEffectClrLst/>
  </dgm:styleLbl>
  <dgm:styleLbl name="asst2">
    <dgm:fillClrLst meth="repeat">
      <a:schemeClr val="accent6"/>
    </dgm:fillClrLst>
    <dgm:linClrLst meth="repeat">
      <a:schemeClr val="lt1"/>
    </dgm:linClrLst>
    <dgm:effectClrLst/>
    <dgm:txLinClrLst/>
    <dgm:txFillClrLst/>
    <dgm:txEffectClrLst/>
  </dgm:styleLbl>
  <dgm:styleLbl name="asst3">
    <dgm:fillClrLst meth="repeat">
      <a:schemeClr val="accent6"/>
    </dgm:fillClrLst>
    <dgm:linClrLst meth="repeat">
      <a:schemeClr val="lt1"/>
    </dgm:linClrLst>
    <dgm:effectClrLst/>
    <dgm:txLinClrLst/>
    <dgm:txFillClrLst/>
    <dgm:txEffectClrLst/>
  </dgm:styleLbl>
  <dgm:styleLbl name="asst4">
    <dgm:fillClrLst meth="repeat">
      <a:schemeClr val="accent6"/>
    </dgm:fillClrLst>
    <dgm:linClrLst meth="repeat">
      <a:schemeClr val="lt1"/>
    </dgm:linClrLst>
    <dgm:effectClrLst/>
    <dgm:txLinClrLst/>
    <dgm:txFillClrLst/>
    <dgm:txEffectClrLst/>
  </dgm:styleLbl>
  <dgm:styleLbl name="parChTrans2D1">
    <dgm:fillClrLst meth="repeat">
      <a:schemeClr val="accent6">
        <a:tint val="60000"/>
      </a:schemeClr>
    </dgm:fillClrLst>
    <dgm:linClrLst meth="repeat">
      <a:schemeClr val="accent6">
        <a:tint val="60000"/>
      </a:schemeClr>
    </dgm:linClrLst>
    <dgm:effectClrLst/>
    <dgm:txLinClrLst/>
    <dgm:txFillClrLst meth="repeat">
      <a:schemeClr val="lt1"/>
    </dgm:txFillClrLst>
    <dgm:txEffectClrLst/>
  </dgm:styleLbl>
  <dgm:styleLbl name="parChTrans2D2">
    <dgm:fillClrLst meth="repeat">
      <a:schemeClr val="accent6"/>
    </dgm:fillClrLst>
    <dgm:linClrLst meth="repeat">
      <a:schemeClr val="accent6"/>
    </dgm:linClrLst>
    <dgm:effectClrLst/>
    <dgm:txLinClrLst/>
    <dgm:txFillClrLst meth="repeat">
      <a:schemeClr val="lt1"/>
    </dgm:txFillClrLst>
    <dgm:txEffectClrLst/>
  </dgm:styleLbl>
  <dgm:styleLbl name="parChTrans2D3">
    <dgm:fillClrLst meth="repeat">
      <a:schemeClr val="accent6"/>
    </dgm:fillClrLst>
    <dgm:linClrLst meth="repeat">
      <a:schemeClr val="accent6"/>
    </dgm:linClrLst>
    <dgm:effectClrLst/>
    <dgm:txLinClrLst/>
    <dgm:txFillClrLst meth="repeat">
      <a:schemeClr val="lt1"/>
    </dgm:txFillClrLst>
    <dgm:txEffectClrLst/>
  </dgm:styleLbl>
  <dgm:styleLbl name="parChTrans2D4">
    <dgm:fillClrLst meth="repeat">
      <a:schemeClr val="accent6"/>
    </dgm:fillClrLst>
    <dgm:linClrLst meth="repeat">
      <a:schemeClr val="accent6"/>
    </dgm:linClrLst>
    <dgm:effectClrLst/>
    <dgm:txLinClrLst/>
    <dgm:txFillClrLst meth="repeat">
      <a:schemeClr val="lt1"/>
    </dgm:txFillClrLst>
    <dgm:txEffectClrLst/>
  </dgm:styleLbl>
  <dgm:styleLbl name="parChTrans1D1">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2">
    <dgm:fillClrLst meth="repeat">
      <a:schemeClr val="accent6"/>
    </dgm:fillClrLst>
    <dgm:linClrLst meth="repeat">
      <a:schemeClr val="accent6">
        <a:shade val="60000"/>
      </a:schemeClr>
    </dgm:linClrLst>
    <dgm:effectClrLst/>
    <dgm:txLinClrLst/>
    <dgm:txFillClrLst meth="repeat">
      <a:schemeClr val="tx1"/>
    </dgm:txFillClrLst>
    <dgm:txEffectClrLst/>
  </dgm:styleLbl>
  <dgm:styleLbl name="parChTrans1D3">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parChTrans1D4">
    <dgm:fillClrLst meth="repeat">
      <a:schemeClr val="accent6"/>
    </dgm:fillClrLst>
    <dgm:linClrLst meth="repeat">
      <a:schemeClr val="accent6">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6"/>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6"/>
    </dgm:linClrLst>
    <dgm:effectClrLst/>
    <dgm:txLinClrLst/>
    <dgm:txFillClrLst meth="repeat">
      <a:schemeClr val="dk1"/>
    </dgm:txFillClrLst>
    <dgm:txEffectClrLst/>
  </dgm:styleLbl>
  <dgm:styleLbl name="f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align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bgAccFollowNode1">
    <dgm:fillClrLst meth="repeat">
      <a:schemeClr val="accent6">
        <a:alpha val="90000"/>
        <a:tint val="40000"/>
      </a:schemeClr>
    </dgm:fillClrLst>
    <dgm:linClrLst meth="repeat">
      <a:schemeClr val="accent6">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6"/>
    </dgm:linClrLst>
    <dgm:effectClrLst/>
    <dgm:txLinClrLst/>
    <dgm:txFillClrLst meth="repeat">
      <a:schemeClr val="dk1"/>
    </dgm:txFillClrLst>
    <dgm:txEffectClrLst/>
  </dgm:styleLbl>
  <dgm:styleLbl name="bgShp">
    <dgm:fillClrLst meth="repeat">
      <a:schemeClr val="accent6">
        <a:tint val="40000"/>
      </a:schemeClr>
    </dgm:fillClrLst>
    <dgm:linClrLst meth="repeat">
      <a:schemeClr val="accent6"/>
    </dgm:linClrLst>
    <dgm:effectClrLst/>
    <dgm:txLinClrLst/>
    <dgm:txFillClrLst meth="repeat">
      <a:schemeClr val="dk1"/>
    </dgm:txFillClrLst>
    <dgm:txEffectClrLst/>
  </dgm:styleLbl>
  <dgm:styleLbl name="dkBgShp">
    <dgm:fillClrLst meth="repeat">
      <a:schemeClr val="accent6">
        <a:shade val="80000"/>
      </a:schemeClr>
    </dgm:fillClrLst>
    <dgm:linClrLst meth="repeat">
      <a:schemeClr val="accent6"/>
    </dgm:linClrLst>
    <dgm:effectClrLst/>
    <dgm:txLinClrLst/>
    <dgm:txFillClrLst meth="repeat">
      <a:schemeClr val="lt1"/>
    </dgm:txFillClrLst>
    <dgm:txEffectClrLst/>
  </dgm:styleLbl>
  <dgm:styleLbl name="trBgShp">
    <dgm:fillClrLst meth="repeat">
      <a:schemeClr val="accent6">
        <a:tint val="50000"/>
        <a:alpha val="40000"/>
      </a:schemeClr>
    </dgm:fillClrLst>
    <dgm:linClrLst meth="repeat">
      <a:schemeClr val="accent6"/>
    </dgm:linClrLst>
    <dgm:effectClrLst/>
    <dgm:txLinClrLst/>
    <dgm:txFillClrLst meth="repeat">
      <a:schemeClr val="lt1"/>
    </dgm:txFillClrLst>
    <dgm:txEffectClrLst/>
  </dgm:styleLbl>
  <dgm:styleLbl name="fgShp">
    <dgm:fillClrLst meth="repeat">
      <a:schemeClr val="accent6">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05/8/colors/accent2_1">
  <dgm:title val=""/>
  <dgm:desc val=""/>
  <dgm:catLst>
    <dgm:cat type="accent2" pri="11100"/>
  </dgm:catLst>
  <dgm:styleLbl name="node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lig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lnNode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vennNode1">
    <dgm:fillClrLst meth="repeat">
      <a:schemeClr val="lt1">
        <a:alpha val="50000"/>
      </a:schemeClr>
    </dgm:fillClrLst>
    <dgm:linClrLst meth="repeat">
      <a:schemeClr val="accent2">
        <a:shade val="80000"/>
      </a:schemeClr>
    </dgm:linClrLst>
    <dgm:effectClrLst/>
    <dgm:txLinClrLst/>
    <dgm:txFillClrLst/>
    <dgm:txEffectClrLst/>
  </dgm:styleLbl>
  <dgm:styleLbl name="node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node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f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align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bgImgPlace1">
    <dgm:fillClrLst meth="repeat">
      <a:schemeClr val="accent2">
        <a:tint val="40000"/>
      </a:schemeClr>
    </dgm:fillClrLst>
    <dgm:linClrLst meth="repeat">
      <a:schemeClr val="accent2">
        <a:shade val="80000"/>
      </a:schemeClr>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meth="repeat">
      <a:schemeClr val="dk1"/>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dgm:linClrLst>
    <dgm:effectClrLst/>
    <dgm:txLinClrLst/>
    <dgm:txFillClrLst meth="repeat">
      <a:schemeClr val="tx1"/>
    </dgm:txFillClrLst>
    <dgm:txEffectClrLst/>
  </dgm:styleLbl>
  <dgm:styleLbl name="asst0">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1">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2">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3">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asst4">
    <dgm:fillClrLst meth="repeat">
      <a:schemeClr val="lt1"/>
    </dgm:fillClrLst>
    <dgm:linClrLst meth="repeat">
      <a:schemeClr val="accent2">
        <a:shade val="80000"/>
      </a:schemeClr>
    </dgm:linClrLst>
    <dgm:effectClrLst/>
    <dgm:txLinClrLst/>
    <dgm:txFillClrLst meth="repeat">
      <a:schemeClr val="dk1"/>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dgm:txEffectClrLst/>
  </dgm:styleLbl>
  <dgm:styleLbl name="parChTrans2D2">
    <dgm:fillClrLst meth="repeat">
      <a:schemeClr val="accent2"/>
    </dgm:fillClrLst>
    <dgm:linClrLst meth="repeat">
      <a:schemeClr val="accent2"/>
    </dgm:linClrLst>
    <dgm:effectClrLst/>
    <dgm:txLinClrLst/>
    <dgm:txFillClrLst/>
    <dgm:txEffectClrLst/>
  </dgm:styleLbl>
  <dgm:styleLbl name="parChTrans2D3">
    <dgm:fillClrLst meth="repeat">
      <a:schemeClr val="accent2"/>
    </dgm:fillClrLst>
    <dgm:linClrLst meth="repeat">
      <a:schemeClr val="accent2"/>
    </dgm:linClrLst>
    <dgm:effectClrLst/>
    <dgm:txLinClrLst/>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conF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align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trAlignAcc1">
    <dgm:fillClrLst meth="repeat">
      <a:schemeClr val="accent2">
        <a:alpha val="40000"/>
        <a:tint val="40000"/>
      </a:schemeClr>
    </dgm:fillClrLst>
    <dgm:linClrLst meth="repeat">
      <a:schemeClr val="accent2"/>
    </dgm:linClrLst>
    <dgm:effectClrLst/>
    <dgm:txLinClrLst/>
    <dgm:txFillClrLst meth="repeat">
      <a:schemeClr val="dk1"/>
    </dgm:txFillClrLst>
    <dgm:txEffectClrLst/>
  </dgm:styleLbl>
  <dgm:styleLbl name="bgAcc1">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align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bgAccFollowNode1">
    <dgm:fillClrLst meth="repeat">
      <a:schemeClr val="lt1">
        <a:alpha val="90000"/>
        <a:tint val="40000"/>
      </a:schemeClr>
    </dgm:fillClrLst>
    <dgm:linClrLst meth="repeat">
      <a:schemeClr val="accent2">
        <a:alpha val="90000"/>
      </a:schemeClr>
    </dgm:linClrLst>
    <dgm:effectClrLst/>
    <dgm:txLinClrLst/>
    <dgm:txFillClrLst meth="repeat">
      <a:schemeClr val="dk1"/>
    </dgm:txFillClrLst>
    <dgm:txEffectClrLst/>
  </dgm:styleLbl>
  <dgm:styleLbl name="fgAcc0">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2">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3">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fgAcc4">
    <dgm:fillClrLst meth="repeat">
      <a:schemeClr val="accent2">
        <a:alpha val="90000"/>
        <a:tint val="4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18/5/colors/Iconchunking_neutralbg_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a:alpha val="0"/>
      </a:schemeClr>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8.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9.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0.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D3FFCC-FC22-4B13-BA0A-CC79745B7586}" type="doc">
      <dgm:prSet loTypeId="urn:microsoft.com/office/officeart/2005/8/layout/target3" loCatId="relationship" qsTypeId="urn:microsoft.com/office/officeart/2005/8/quickstyle/simple1" qsCatId="simple" csTypeId="urn:microsoft.com/office/officeart/2005/8/colors/colorful3" csCatId="colorful" phldr="1"/>
      <dgm:spPr/>
      <dgm:t>
        <a:bodyPr/>
        <a:lstStyle/>
        <a:p>
          <a:endParaRPr lang="en-US"/>
        </a:p>
      </dgm:t>
    </dgm:pt>
    <dgm:pt modelId="{CA5D4114-8B23-49B7-8970-611E33EC7255}">
      <dgm:prSet/>
      <dgm:spPr/>
      <dgm:t>
        <a:bodyPr/>
        <a:lstStyle/>
        <a:p>
          <a:r>
            <a:rPr lang="en-GB" dirty="0"/>
            <a:t>This presentation analyses NHS recruitment challenges and underlying causes. </a:t>
          </a:r>
          <a:endParaRPr lang="en-US" dirty="0"/>
        </a:p>
      </dgm:t>
    </dgm:pt>
    <dgm:pt modelId="{807A5ED0-A8EE-4F36-9476-61F857AFCB3F}" type="parTrans" cxnId="{1B4F193D-CA7D-4E0C-85CF-5B5B1834690F}">
      <dgm:prSet/>
      <dgm:spPr/>
      <dgm:t>
        <a:bodyPr/>
        <a:lstStyle/>
        <a:p>
          <a:endParaRPr lang="en-US"/>
        </a:p>
      </dgm:t>
    </dgm:pt>
    <dgm:pt modelId="{F92E4A6F-27ED-4350-95BF-3E6F00FCBB26}" type="sibTrans" cxnId="{1B4F193D-CA7D-4E0C-85CF-5B5B1834690F}">
      <dgm:prSet/>
      <dgm:spPr/>
      <dgm:t>
        <a:bodyPr/>
        <a:lstStyle/>
        <a:p>
          <a:endParaRPr lang="en-US"/>
        </a:p>
      </dgm:t>
    </dgm:pt>
    <dgm:pt modelId="{B3567F33-EBFA-4E5A-8266-C94E6524DF99}">
      <dgm:prSet/>
      <dgm:spPr/>
      <dgm:t>
        <a:bodyPr/>
        <a:lstStyle/>
        <a:p>
          <a:r>
            <a:rPr lang="en-GB"/>
            <a:t>This presentation examines recruitment processes, types, and modern methods in practice. </a:t>
          </a:r>
          <a:endParaRPr lang="en-US"/>
        </a:p>
      </dgm:t>
    </dgm:pt>
    <dgm:pt modelId="{BC0114EB-8FFE-4B4B-B5A0-6A0B7914E463}" type="parTrans" cxnId="{C2E8ACD5-83B0-42D6-B809-93468735535E}">
      <dgm:prSet/>
      <dgm:spPr/>
      <dgm:t>
        <a:bodyPr/>
        <a:lstStyle/>
        <a:p>
          <a:endParaRPr lang="en-US"/>
        </a:p>
      </dgm:t>
    </dgm:pt>
    <dgm:pt modelId="{5352D869-5184-43E7-AD2B-8FD7681087EC}" type="sibTrans" cxnId="{C2E8ACD5-83B0-42D6-B809-93468735535E}">
      <dgm:prSet/>
      <dgm:spPr/>
      <dgm:t>
        <a:bodyPr/>
        <a:lstStyle/>
        <a:p>
          <a:endParaRPr lang="en-US"/>
        </a:p>
      </dgm:t>
    </dgm:pt>
    <dgm:pt modelId="{5EEE8B7E-FD06-4D5B-B89E-9DADB46850E7}">
      <dgm:prSet/>
      <dgm:spPr/>
      <dgm:t>
        <a:bodyPr/>
        <a:lstStyle/>
        <a:p>
          <a:r>
            <a:rPr lang="en-GB"/>
            <a:t>Evidence from NHS People Plan and Staff Survey is integrated. </a:t>
          </a:r>
          <a:endParaRPr lang="en-US"/>
        </a:p>
      </dgm:t>
    </dgm:pt>
    <dgm:pt modelId="{B2B733C5-73D7-4515-A262-C10C94B06FC9}" type="parTrans" cxnId="{520FCAE6-8F5C-4E6E-B848-2E0B0B3C2A74}">
      <dgm:prSet/>
      <dgm:spPr/>
      <dgm:t>
        <a:bodyPr/>
        <a:lstStyle/>
        <a:p>
          <a:endParaRPr lang="en-US"/>
        </a:p>
      </dgm:t>
    </dgm:pt>
    <dgm:pt modelId="{A1C4E2CA-50F3-49EB-9B95-522594E80540}" type="sibTrans" cxnId="{520FCAE6-8F5C-4E6E-B848-2E0B0B3C2A74}">
      <dgm:prSet/>
      <dgm:spPr/>
      <dgm:t>
        <a:bodyPr/>
        <a:lstStyle/>
        <a:p>
          <a:endParaRPr lang="en-US"/>
        </a:p>
      </dgm:t>
    </dgm:pt>
    <dgm:pt modelId="{ED6F6A53-EFA4-4CB4-B3E0-8A0D6E17932C}">
      <dgm:prSet/>
      <dgm:spPr/>
      <dgm:t>
        <a:bodyPr/>
        <a:lstStyle/>
        <a:p>
          <a:r>
            <a:rPr lang="en-GB"/>
            <a:t>The group proposes practical, research-based HR solutions.</a:t>
          </a:r>
          <a:endParaRPr lang="en-US"/>
        </a:p>
      </dgm:t>
    </dgm:pt>
    <dgm:pt modelId="{F18BEDB9-DFB4-416A-848B-BBC1A495248D}" type="parTrans" cxnId="{950A8A77-4101-4616-A90E-72D0513840B8}">
      <dgm:prSet/>
      <dgm:spPr/>
      <dgm:t>
        <a:bodyPr/>
        <a:lstStyle/>
        <a:p>
          <a:endParaRPr lang="en-US"/>
        </a:p>
      </dgm:t>
    </dgm:pt>
    <dgm:pt modelId="{CEA822E8-2148-4D85-B6A5-07B3E8D8A2F4}" type="sibTrans" cxnId="{950A8A77-4101-4616-A90E-72D0513840B8}">
      <dgm:prSet/>
      <dgm:spPr/>
      <dgm:t>
        <a:bodyPr/>
        <a:lstStyle/>
        <a:p>
          <a:endParaRPr lang="en-US"/>
        </a:p>
      </dgm:t>
    </dgm:pt>
    <dgm:pt modelId="{C1A8481B-F100-40A2-8EC3-A111EAB424CA}" type="pres">
      <dgm:prSet presAssocID="{FCD3FFCC-FC22-4B13-BA0A-CC79745B7586}" presName="Name0" presStyleCnt="0">
        <dgm:presLayoutVars>
          <dgm:chMax val="7"/>
          <dgm:dir/>
          <dgm:animLvl val="lvl"/>
          <dgm:resizeHandles val="exact"/>
        </dgm:presLayoutVars>
      </dgm:prSet>
      <dgm:spPr/>
      <dgm:t>
        <a:bodyPr/>
        <a:lstStyle/>
        <a:p>
          <a:endParaRPr lang="en-US"/>
        </a:p>
      </dgm:t>
    </dgm:pt>
    <dgm:pt modelId="{FB1A7E3A-D122-49A3-B249-8AD88BF22288}" type="pres">
      <dgm:prSet presAssocID="{CA5D4114-8B23-49B7-8970-611E33EC7255}" presName="circle1" presStyleLbl="node1" presStyleIdx="0" presStyleCnt="4"/>
      <dgm:spPr/>
    </dgm:pt>
    <dgm:pt modelId="{ADC7DF43-311B-4A19-9709-EA0307781918}" type="pres">
      <dgm:prSet presAssocID="{CA5D4114-8B23-49B7-8970-611E33EC7255}" presName="space" presStyleCnt="0"/>
      <dgm:spPr/>
    </dgm:pt>
    <dgm:pt modelId="{690B644A-0D7E-4AD3-AD62-1232C9D993AE}" type="pres">
      <dgm:prSet presAssocID="{CA5D4114-8B23-49B7-8970-611E33EC7255}" presName="rect1" presStyleLbl="alignAcc1" presStyleIdx="0" presStyleCnt="4"/>
      <dgm:spPr/>
      <dgm:t>
        <a:bodyPr/>
        <a:lstStyle/>
        <a:p>
          <a:endParaRPr lang="en-US"/>
        </a:p>
      </dgm:t>
    </dgm:pt>
    <dgm:pt modelId="{35695702-BCC0-40A7-8C20-459E6F0551CC}" type="pres">
      <dgm:prSet presAssocID="{B3567F33-EBFA-4E5A-8266-C94E6524DF99}" presName="vertSpace2" presStyleLbl="node1" presStyleIdx="0" presStyleCnt="4"/>
      <dgm:spPr/>
    </dgm:pt>
    <dgm:pt modelId="{08B304B2-EE06-4978-B613-D1E460A54504}" type="pres">
      <dgm:prSet presAssocID="{B3567F33-EBFA-4E5A-8266-C94E6524DF99}" presName="circle2" presStyleLbl="node1" presStyleIdx="1" presStyleCnt="4"/>
      <dgm:spPr/>
    </dgm:pt>
    <dgm:pt modelId="{E58BB337-7675-4AB6-B846-762E7B0B0DD8}" type="pres">
      <dgm:prSet presAssocID="{B3567F33-EBFA-4E5A-8266-C94E6524DF99}" presName="rect2" presStyleLbl="alignAcc1" presStyleIdx="1" presStyleCnt="4"/>
      <dgm:spPr/>
      <dgm:t>
        <a:bodyPr/>
        <a:lstStyle/>
        <a:p>
          <a:endParaRPr lang="en-US"/>
        </a:p>
      </dgm:t>
    </dgm:pt>
    <dgm:pt modelId="{4F99055B-332A-4D38-BEDD-6B8B4E26D5AA}" type="pres">
      <dgm:prSet presAssocID="{5EEE8B7E-FD06-4D5B-B89E-9DADB46850E7}" presName="vertSpace3" presStyleLbl="node1" presStyleIdx="1" presStyleCnt="4"/>
      <dgm:spPr/>
    </dgm:pt>
    <dgm:pt modelId="{B1C2DAD5-29A3-4BC9-B022-A4D01740BC6A}" type="pres">
      <dgm:prSet presAssocID="{5EEE8B7E-FD06-4D5B-B89E-9DADB46850E7}" presName="circle3" presStyleLbl="node1" presStyleIdx="2" presStyleCnt="4"/>
      <dgm:spPr/>
    </dgm:pt>
    <dgm:pt modelId="{ACF07502-E4CB-45E6-AF04-90A5FB398CDC}" type="pres">
      <dgm:prSet presAssocID="{5EEE8B7E-FD06-4D5B-B89E-9DADB46850E7}" presName="rect3" presStyleLbl="alignAcc1" presStyleIdx="2" presStyleCnt="4"/>
      <dgm:spPr/>
      <dgm:t>
        <a:bodyPr/>
        <a:lstStyle/>
        <a:p>
          <a:endParaRPr lang="en-US"/>
        </a:p>
      </dgm:t>
    </dgm:pt>
    <dgm:pt modelId="{CF0BA4E2-BE47-4BF0-920C-B3B90B6BA958}" type="pres">
      <dgm:prSet presAssocID="{ED6F6A53-EFA4-4CB4-B3E0-8A0D6E17932C}" presName="vertSpace4" presStyleLbl="node1" presStyleIdx="2" presStyleCnt="4"/>
      <dgm:spPr/>
    </dgm:pt>
    <dgm:pt modelId="{CC9B9EFE-D1D7-440F-BBE8-B5A4B586C1CB}" type="pres">
      <dgm:prSet presAssocID="{ED6F6A53-EFA4-4CB4-B3E0-8A0D6E17932C}" presName="circle4" presStyleLbl="node1" presStyleIdx="3" presStyleCnt="4"/>
      <dgm:spPr/>
    </dgm:pt>
    <dgm:pt modelId="{25810DCF-D4F7-4784-94AF-D9F786274C3C}" type="pres">
      <dgm:prSet presAssocID="{ED6F6A53-EFA4-4CB4-B3E0-8A0D6E17932C}" presName="rect4" presStyleLbl="alignAcc1" presStyleIdx="3" presStyleCnt="4"/>
      <dgm:spPr/>
      <dgm:t>
        <a:bodyPr/>
        <a:lstStyle/>
        <a:p>
          <a:endParaRPr lang="en-US"/>
        </a:p>
      </dgm:t>
    </dgm:pt>
    <dgm:pt modelId="{358880FE-BD85-4735-9C07-FC66AE2E46F3}" type="pres">
      <dgm:prSet presAssocID="{CA5D4114-8B23-49B7-8970-611E33EC7255}" presName="rect1ParTxNoCh" presStyleLbl="alignAcc1" presStyleIdx="3" presStyleCnt="4">
        <dgm:presLayoutVars>
          <dgm:chMax val="1"/>
          <dgm:bulletEnabled val="1"/>
        </dgm:presLayoutVars>
      </dgm:prSet>
      <dgm:spPr/>
      <dgm:t>
        <a:bodyPr/>
        <a:lstStyle/>
        <a:p>
          <a:endParaRPr lang="en-US"/>
        </a:p>
      </dgm:t>
    </dgm:pt>
    <dgm:pt modelId="{62E99C66-D85E-4361-ACC4-3C8FABB8E7CA}" type="pres">
      <dgm:prSet presAssocID="{B3567F33-EBFA-4E5A-8266-C94E6524DF99}" presName="rect2ParTxNoCh" presStyleLbl="alignAcc1" presStyleIdx="3" presStyleCnt="4">
        <dgm:presLayoutVars>
          <dgm:chMax val="1"/>
          <dgm:bulletEnabled val="1"/>
        </dgm:presLayoutVars>
      </dgm:prSet>
      <dgm:spPr/>
      <dgm:t>
        <a:bodyPr/>
        <a:lstStyle/>
        <a:p>
          <a:endParaRPr lang="en-US"/>
        </a:p>
      </dgm:t>
    </dgm:pt>
    <dgm:pt modelId="{956974E8-66DD-4434-AE1D-27F20DBDE00E}" type="pres">
      <dgm:prSet presAssocID="{5EEE8B7E-FD06-4D5B-B89E-9DADB46850E7}" presName="rect3ParTxNoCh" presStyleLbl="alignAcc1" presStyleIdx="3" presStyleCnt="4">
        <dgm:presLayoutVars>
          <dgm:chMax val="1"/>
          <dgm:bulletEnabled val="1"/>
        </dgm:presLayoutVars>
      </dgm:prSet>
      <dgm:spPr/>
      <dgm:t>
        <a:bodyPr/>
        <a:lstStyle/>
        <a:p>
          <a:endParaRPr lang="en-US"/>
        </a:p>
      </dgm:t>
    </dgm:pt>
    <dgm:pt modelId="{66D3E756-E7B8-4C54-9F34-0277B1AEF7BB}" type="pres">
      <dgm:prSet presAssocID="{ED6F6A53-EFA4-4CB4-B3E0-8A0D6E17932C}" presName="rect4ParTxNoCh" presStyleLbl="alignAcc1" presStyleIdx="3" presStyleCnt="4">
        <dgm:presLayoutVars>
          <dgm:chMax val="1"/>
          <dgm:bulletEnabled val="1"/>
        </dgm:presLayoutVars>
      </dgm:prSet>
      <dgm:spPr/>
      <dgm:t>
        <a:bodyPr/>
        <a:lstStyle/>
        <a:p>
          <a:endParaRPr lang="en-US"/>
        </a:p>
      </dgm:t>
    </dgm:pt>
  </dgm:ptLst>
  <dgm:cxnLst>
    <dgm:cxn modelId="{6CA473B4-A598-4241-8585-3E97FE858530}" type="presOf" srcId="{5EEE8B7E-FD06-4D5B-B89E-9DADB46850E7}" destId="{ACF07502-E4CB-45E6-AF04-90A5FB398CDC}" srcOrd="0" destOrd="0" presId="urn:microsoft.com/office/officeart/2005/8/layout/target3"/>
    <dgm:cxn modelId="{520FCAE6-8F5C-4E6E-B848-2E0B0B3C2A74}" srcId="{FCD3FFCC-FC22-4B13-BA0A-CC79745B7586}" destId="{5EEE8B7E-FD06-4D5B-B89E-9DADB46850E7}" srcOrd="2" destOrd="0" parTransId="{B2B733C5-73D7-4515-A262-C10C94B06FC9}" sibTransId="{A1C4E2CA-50F3-49EB-9B95-522594E80540}"/>
    <dgm:cxn modelId="{7B56E4CC-8139-4D3B-93FC-9AD33213CC2F}" type="presOf" srcId="{5EEE8B7E-FD06-4D5B-B89E-9DADB46850E7}" destId="{956974E8-66DD-4434-AE1D-27F20DBDE00E}" srcOrd="1" destOrd="0" presId="urn:microsoft.com/office/officeart/2005/8/layout/target3"/>
    <dgm:cxn modelId="{8F9EE82E-8712-4F0D-B682-EF04EBDFC582}" type="presOf" srcId="{ED6F6A53-EFA4-4CB4-B3E0-8A0D6E17932C}" destId="{66D3E756-E7B8-4C54-9F34-0277B1AEF7BB}" srcOrd="1" destOrd="0" presId="urn:microsoft.com/office/officeart/2005/8/layout/target3"/>
    <dgm:cxn modelId="{C2E8ACD5-83B0-42D6-B809-93468735535E}" srcId="{FCD3FFCC-FC22-4B13-BA0A-CC79745B7586}" destId="{B3567F33-EBFA-4E5A-8266-C94E6524DF99}" srcOrd="1" destOrd="0" parTransId="{BC0114EB-8FFE-4B4B-B5A0-6A0B7914E463}" sibTransId="{5352D869-5184-43E7-AD2B-8FD7681087EC}"/>
    <dgm:cxn modelId="{A68E8A6D-9B94-4E84-9F93-BCA9BBA38941}" type="presOf" srcId="{FCD3FFCC-FC22-4B13-BA0A-CC79745B7586}" destId="{C1A8481B-F100-40A2-8EC3-A111EAB424CA}" srcOrd="0" destOrd="0" presId="urn:microsoft.com/office/officeart/2005/8/layout/target3"/>
    <dgm:cxn modelId="{DADD747E-B7CB-4FD4-985C-BC10F0572F3B}" type="presOf" srcId="{CA5D4114-8B23-49B7-8970-611E33EC7255}" destId="{358880FE-BD85-4735-9C07-FC66AE2E46F3}" srcOrd="1" destOrd="0" presId="urn:microsoft.com/office/officeart/2005/8/layout/target3"/>
    <dgm:cxn modelId="{950A8A77-4101-4616-A90E-72D0513840B8}" srcId="{FCD3FFCC-FC22-4B13-BA0A-CC79745B7586}" destId="{ED6F6A53-EFA4-4CB4-B3E0-8A0D6E17932C}" srcOrd="3" destOrd="0" parTransId="{F18BEDB9-DFB4-416A-848B-BBC1A495248D}" sibTransId="{CEA822E8-2148-4D85-B6A5-07B3E8D8A2F4}"/>
    <dgm:cxn modelId="{01704A4D-A99A-4FAF-AC50-2A6FE7263E69}" type="presOf" srcId="{CA5D4114-8B23-49B7-8970-611E33EC7255}" destId="{690B644A-0D7E-4AD3-AD62-1232C9D993AE}" srcOrd="0" destOrd="0" presId="urn:microsoft.com/office/officeart/2005/8/layout/target3"/>
    <dgm:cxn modelId="{1B4F193D-CA7D-4E0C-85CF-5B5B1834690F}" srcId="{FCD3FFCC-FC22-4B13-BA0A-CC79745B7586}" destId="{CA5D4114-8B23-49B7-8970-611E33EC7255}" srcOrd="0" destOrd="0" parTransId="{807A5ED0-A8EE-4F36-9476-61F857AFCB3F}" sibTransId="{F92E4A6F-27ED-4350-95BF-3E6F00FCBB26}"/>
    <dgm:cxn modelId="{176D127A-A9C7-40D0-83B1-5735811F70CA}" type="presOf" srcId="{B3567F33-EBFA-4E5A-8266-C94E6524DF99}" destId="{62E99C66-D85E-4361-ACC4-3C8FABB8E7CA}" srcOrd="1" destOrd="0" presId="urn:microsoft.com/office/officeart/2005/8/layout/target3"/>
    <dgm:cxn modelId="{BC18984C-9C16-4E61-8BFD-E530971A89B4}" type="presOf" srcId="{ED6F6A53-EFA4-4CB4-B3E0-8A0D6E17932C}" destId="{25810DCF-D4F7-4784-94AF-D9F786274C3C}" srcOrd="0" destOrd="0" presId="urn:microsoft.com/office/officeart/2005/8/layout/target3"/>
    <dgm:cxn modelId="{8EB2A7C6-3435-4B52-BFF8-02DAAC4570C0}" type="presOf" srcId="{B3567F33-EBFA-4E5A-8266-C94E6524DF99}" destId="{E58BB337-7675-4AB6-B846-762E7B0B0DD8}" srcOrd="0" destOrd="0" presId="urn:microsoft.com/office/officeart/2005/8/layout/target3"/>
    <dgm:cxn modelId="{60C3EE85-984F-456D-811C-E07FFAAFC721}" type="presParOf" srcId="{C1A8481B-F100-40A2-8EC3-A111EAB424CA}" destId="{FB1A7E3A-D122-49A3-B249-8AD88BF22288}" srcOrd="0" destOrd="0" presId="urn:microsoft.com/office/officeart/2005/8/layout/target3"/>
    <dgm:cxn modelId="{9DA1CEF8-A60A-4F11-B624-7CEF90BC5355}" type="presParOf" srcId="{C1A8481B-F100-40A2-8EC3-A111EAB424CA}" destId="{ADC7DF43-311B-4A19-9709-EA0307781918}" srcOrd="1" destOrd="0" presId="urn:microsoft.com/office/officeart/2005/8/layout/target3"/>
    <dgm:cxn modelId="{D97EAC70-4BDC-4544-9C04-A1B5673684A0}" type="presParOf" srcId="{C1A8481B-F100-40A2-8EC3-A111EAB424CA}" destId="{690B644A-0D7E-4AD3-AD62-1232C9D993AE}" srcOrd="2" destOrd="0" presId="urn:microsoft.com/office/officeart/2005/8/layout/target3"/>
    <dgm:cxn modelId="{4080D21B-6951-41E2-BA6B-C251B6501E93}" type="presParOf" srcId="{C1A8481B-F100-40A2-8EC3-A111EAB424CA}" destId="{35695702-BCC0-40A7-8C20-459E6F0551CC}" srcOrd="3" destOrd="0" presId="urn:microsoft.com/office/officeart/2005/8/layout/target3"/>
    <dgm:cxn modelId="{D27C66E8-ADA6-4A51-B15E-BA9F4AEA2BFC}" type="presParOf" srcId="{C1A8481B-F100-40A2-8EC3-A111EAB424CA}" destId="{08B304B2-EE06-4978-B613-D1E460A54504}" srcOrd="4" destOrd="0" presId="urn:microsoft.com/office/officeart/2005/8/layout/target3"/>
    <dgm:cxn modelId="{F784B979-AEAF-4FD2-BE66-9C681406DEEB}" type="presParOf" srcId="{C1A8481B-F100-40A2-8EC3-A111EAB424CA}" destId="{E58BB337-7675-4AB6-B846-762E7B0B0DD8}" srcOrd="5" destOrd="0" presId="urn:microsoft.com/office/officeart/2005/8/layout/target3"/>
    <dgm:cxn modelId="{5D341F77-B3ED-4933-A97E-38B008561A81}" type="presParOf" srcId="{C1A8481B-F100-40A2-8EC3-A111EAB424CA}" destId="{4F99055B-332A-4D38-BEDD-6B8B4E26D5AA}" srcOrd="6" destOrd="0" presId="urn:microsoft.com/office/officeart/2005/8/layout/target3"/>
    <dgm:cxn modelId="{50408D85-82E0-4702-8DF4-2B5D427CAE2F}" type="presParOf" srcId="{C1A8481B-F100-40A2-8EC3-A111EAB424CA}" destId="{B1C2DAD5-29A3-4BC9-B022-A4D01740BC6A}" srcOrd="7" destOrd="0" presId="urn:microsoft.com/office/officeart/2005/8/layout/target3"/>
    <dgm:cxn modelId="{1209FB3D-BB68-43B0-B46D-D6CD346954E1}" type="presParOf" srcId="{C1A8481B-F100-40A2-8EC3-A111EAB424CA}" destId="{ACF07502-E4CB-45E6-AF04-90A5FB398CDC}" srcOrd="8" destOrd="0" presId="urn:microsoft.com/office/officeart/2005/8/layout/target3"/>
    <dgm:cxn modelId="{3AF8C42D-C6CD-4023-A6EE-798FD710B8E7}" type="presParOf" srcId="{C1A8481B-F100-40A2-8EC3-A111EAB424CA}" destId="{CF0BA4E2-BE47-4BF0-920C-B3B90B6BA958}" srcOrd="9" destOrd="0" presId="urn:microsoft.com/office/officeart/2005/8/layout/target3"/>
    <dgm:cxn modelId="{E803BCD7-B8A2-41E5-9AA4-218E2DB8B0B3}" type="presParOf" srcId="{C1A8481B-F100-40A2-8EC3-A111EAB424CA}" destId="{CC9B9EFE-D1D7-440F-BBE8-B5A4B586C1CB}" srcOrd="10" destOrd="0" presId="urn:microsoft.com/office/officeart/2005/8/layout/target3"/>
    <dgm:cxn modelId="{817F7F2D-F7D8-47B7-916B-D331C243B39B}" type="presParOf" srcId="{C1A8481B-F100-40A2-8EC3-A111EAB424CA}" destId="{25810DCF-D4F7-4784-94AF-D9F786274C3C}" srcOrd="11" destOrd="0" presId="urn:microsoft.com/office/officeart/2005/8/layout/target3"/>
    <dgm:cxn modelId="{5DE3CC43-B3D2-40B2-B1F4-F348F60BA9AA}" type="presParOf" srcId="{C1A8481B-F100-40A2-8EC3-A111EAB424CA}" destId="{358880FE-BD85-4735-9C07-FC66AE2E46F3}" srcOrd="12" destOrd="0" presId="urn:microsoft.com/office/officeart/2005/8/layout/target3"/>
    <dgm:cxn modelId="{8E1ABB3A-5438-4ED6-8195-B71F4935D2D2}" type="presParOf" srcId="{C1A8481B-F100-40A2-8EC3-A111EAB424CA}" destId="{62E99C66-D85E-4361-ACC4-3C8FABB8E7CA}" srcOrd="13" destOrd="0" presId="urn:microsoft.com/office/officeart/2005/8/layout/target3"/>
    <dgm:cxn modelId="{2003A1BA-8906-4261-92D7-39EBCC3C51ED}" type="presParOf" srcId="{C1A8481B-F100-40A2-8EC3-A111EAB424CA}" destId="{956974E8-66DD-4434-AE1D-27F20DBDE00E}" srcOrd="14" destOrd="0" presId="urn:microsoft.com/office/officeart/2005/8/layout/target3"/>
    <dgm:cxn modelId="{61A3BFF8-6EF9-4E21-91ED-916BA4AFED81}" type="presParOf" srcId="{C1A8481B-F100-40A2-8EC3-A111EAB424CA}" destId="{66D3E756-E7B8-4C54-9F34-0277B1AEF7BB}" srcOrd="15" destOrd="0" presId="urn:microsoft.com/office/officeart/2005/8/layout/target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D46999F-732F-414D-9BFD-765873BA05A6}" type="doc">
      <dgm:prSet loTypeId="urn:microsoft.com/office/officeart/2008/layout/LinedList" loCatId="list" qsTypeId="urn:microsoft.com/office/officeart/2005/8/quickstyle/simple2" qsCatId="simple" csTypeId="urn:microsoft.com/office/officeart/2005/8/colors/colorful1" csCatId="colorful"/>
      <dgm:spPr/>
      <dgm:t>
        <a:bodyPr/>
        <a:lstStyle/>
        <a:p>
          <a:endParaRPr lang="en-US"/>
        </a:p>
      </dgm:t>
    </dgm:pt>
    <dgm:pt modelId="{4B4C03E1-51C8-403D-96F0-A083472EC4BC}">
      <dgm:prSet/>
      <dgm:spPr/>
      <dgm:t>
        <a:bodyPr/>
        <a:lstStyle/>
        <a:p>
          <a:r>
            <a:rPr lang="en-GB"/>
            <a:t>The National Health Service provides publicly funded healthcare across the UK. </a:t>
          </a:r>
          <a:endParaRPr lang="en-US"/>
        </a:p>
      </dgm:t>
    </dgm:pt>
    <dgm:pt modelId="{FBEE8C2C-179C-4A12-A91E-5BD4551CEADB}" type="parTrans" cxnId="{369273EF-C692-41A1-9E02-C2BA9C87A2E0}">
      <dgm:prSet/>
      <dgm:spPr/>
      <dgm:t>
        <a:bodyPr/>
        <a:lstStyle/>
        <a:p>
          <a:endParaRPr lang="en-US"/>
        </a:p>
      </dgm:t>
    </dgm:pt>
    <dgm:pt modelId="{6B535B67-DAE7-452F-A48B-2AED84C0D241}" type="sibTrans" cxnId="{369273EF-C692-41A1-9E02-C2BA9C87A2E0}">
      <dgm:prSet/>
      <dgm:spPr/>
      <dgm:t>
        <a:bodyPr/>
        <a:lstStyle/>
        <a:p>
          <a:endParaRPr lang="en-US"/>
        </a:p>
      </dgm:t>
    </dgm:pt>
    <dgm:pt modelId="{7475AB67-072F-458A-B82B-9A838EAF9813}">
      <dgm:prSet/>
      <dgm:spPr/>
      <dgm:t>
        <a:bodyPr/>
        <a:lstStyle/>
        <a:p>
          <a:r>
            <a:rPr lang="en-GB"/>
            <a:t>It employs over 1.3 million staff, making it one of the largest global employers (NHS, 2023). </a:t>
          </a:r>
          <a:endParaRPr lang="en-US"/>
        </a:p>
      </dgm:t>
    </dgm:pt>
    <dgm:pt modelId="{474F2F64-FAB5-4919-946E-96B38C061E2E}" type="parTrans" cxnId="{8D1B5467-61AD-4FA6-92FD-059400739B03}">
      <dgm:prSet/>
      <dgm:spPr/>
      <dgm:t>
        <a:bodyPr/>
        <a:lstStyle/>
        <a:p>
          <a:endParaRPr lang="en-US"/>
        </a:p>
      </dgm:t>
    </dgm:pt>
    <dgm:pt modelId="{E8F70306-1876-4FBE-BED2-98F9CA264AE7}" type="sibTrans" cxnId="{8D1B5467-61AD-4FA6-92FD-059400739B03}">
      <dgm:prSet/>
      <dgm:spPr/>
      <dgm:t>
        <a:bodyPr/>
        <a:lstStyle/>
        <a:p>
          <a:endParaRPr lang="en-US"/>
        </a:p>
      </dgm:t>
    </dgm:pt>
    <dgm:pt modelId="{14BD3FC1-BB2A-4838-AD01-4A512F5177B2}">
      <dgm:prSet/>
      <dgm:spPr/>
      <dgm:t>
        <a:bodyPr/>
        <a:lstStyle/>
        <a:p>
          <a:r>
            <a:rPr lang="en-GB"/>
            <a:t>The NHS delivers universal access and broadly delivers quality care for all based on need rather than ability to pay (Phiri et al., 2022). </a:t>
          </a:r>
          <a:endParaRPr lang="en-US"/>
        </a:p>
      </dgm:t>
    </dgm:pt>
    <dgm:pt modelId="{B9EC9952-4968-4210-A4C1-5F02B780622A}" type="parTrans" cxnId="{5BB8C57E-62A1-42FB-AB15-135F7ED09348}">
      <dgm:prSet/>
      <dgm:spPr/>
      <dgm:t>
        <a:bodyPr/>
        <a:lstStyle/>
        <a:p>
          <a:endParaRPr lang="en-US"/>
        </a:p>
      </dgm:t>
    </dgm:pt>
    <dgm:pt modelId="{41CB5647-35CA-4498-88FD-E7009DE25B4D}" type="sibTrans" cxnId="{5BB8C57E-62A1-42FB-AB15-135F7ED09348}">
      <dgm:prSet/>
      <dgm:spPr/>
      <dgm:t>
        <a:bodyPr/>
        <a:lstStyle/>
        <a:p>
          <a:endParaRPr lang="en-US"/>
        </a:p>
      </dgm:t>
    </dgm:pt>
    <dgm:pt modelId="{8E3B13C4-4ECA-4954-976A-E159238E7234}">
      <dgm:prSet/>
      <dgm:spPr/>
      <dgm:t>
        <a:bodyPr/>
        <a:lstStyle/>
        <a:p>
          <a:r>
            <a:rPr lang="en-GB"/>
            <a:t>The organisation recruit talent and efficient workforce is critical to ensuring high-quality, equitable patient care.</a:t>
          </a:r>
          <a:endParaRPr lang="en-US"/>
        </a:p>
      </dgm:t>
    </dgm:pt>
    <dgm:pt modelId="{D6B3D1F5-DF4E-412D-83BB-DDE8E9DDFB0E}" type="parTrans" cxnId="{EE975033-5CDD-4DD9-889A-119740967854}">
      <dgm:prSet/>
      <dgm:spPr/>
      <dgm:t>
        <a:bodyPr/>
        <a:lstStyle/>
        <a:p>
          <a:endParaRPr lang="en-US"/>
        </a:p>
      </dgm:t>
    </dgm:pt>
    <dgm:pt modelId="{5570442D-FB99-4C50-B8D4-D61ED410F014}" type="sibTrans" cxnId="{EE975033-5CDD-4DD9-889A-119740967854}">
      <dgm:prSet/>
      <dgm:spPr/>
      <dgm:t>
        <a:bodyPr/>
        <a:lstStyle/>
        <a:p>
          <a:endParaRPr lang="en-US"/>
        </a:p>
      </dgm:t>
    </dgm:pt>
    <dgm:pt modelId="{080271E2-45F8-44EC-B713-0222033F2F14}" type="pres">
      <dgm:prSet presAssocID="{BD46999F-732F-414D-9BFD-765873BA05A6}" presName="vert0" presStyleCnt="0">
        <dgm:presLayoutVars>
          <dgm:dir/>
          <dgm:animOne val="branch"/>
          <dgm:animLvl val="lvl"/>
        </dgm:presLayoutVars>
      </dgm:prSet>
      <dgm:spPr/>
      <dgm:t>
        <a:bodyPr/>
        <a:lstStyle/>
        <a:p>
          <a:endParaRPr lang="en-US"/>
        </a:p>
      </dgm:t>
    </dgm:pt>
    <dgm:pt modelId="{CA21F448-8145-4B0D-8E36-A6DAEAB5DD30}" type="pres">
      <dgm:prSet presAssocID="{4B4C03E1-51C8-403D-96F0-A083472EC4BC}" presName="thickLine" presStyleLbl="alignNode1" presStyleIdx="0" presStyleCnt="4"/>
      <dgm:spPr/>
    </dgm:pt>
    <dgm:pt modelId="{2EBF9436-9B45-4C64-8501-CDFACC418455}" type="pres">
      <dgm:prSet presAssocID="{4B4C03E1-51C8-403D-96F0-A083472EC4BC}" presName="horz1" presStyleCnt="0"/>
      <dgm:spPr/>
    </dgm:pt>
    <dgm:pt modelId="{A8948C5F-CEBA-413F-B570-75A7818A1033}" type="pres">
      <dgm:prSet presAssocID="{4B4C03E1-51C8-403D-96F0-A083472EC4BC}" presName="tx1" presStyleLbl="revTx" presStyleIdx="0" presStyleCnt="4"/>
      <dgm:spPr/>
      <dgm:t>
        <a:bodyPr/>
        <a:lstStyle/>
        <a:p>
          <a:endParaRPr lang="en-US"/>
        </a:p>
      </dgm:t>
    </dgm:pt>
    <dgm:pt modelId="{6A49FFB6-5BA5-4428-B793-6BD8E10264DB}" type="pres">
      <dgm:prSet presAssocID="{4B4C03E1-51C8-403D-96F0-A083472EC4BC}" presName="vert1" presStyleCnt="0"/>
      <dgm:spPr/>
    </dgm:pt>
    <dgm:pt modelId="{05EF5094-BB3D-43E6-BC28-669ED73AEA72}" type="pres">
      <dgm:prSet presAssocID="{7475AB67-072F-458A-B82B-9A838EAF9813}" presName="thickLine" presStyleLbl="alignNode1" presStyleIdx="1" presStyleCnt="4"/>
      <dgm:spPr/>
    </dgm:pt>
    <dgm:pt modelId="{B41EE4A3-DC1F-43DF-8E9E-62F90F25EA6C}" type="pres">
      <dgm:prSet presAssocID="{7475AB67-072F-458A-B82B-9A838EAF9813}" presName="horz1" presStyleCnt="0"/>
      <dgm:spPr/>
    </dgm:pt>
    <dgm:pt modelId="{4980B463-0F06-4BF2-B550-8DD64B963DA4}" type="pres">
      <dgm:prSet presAssocID="{7475AB67-072F-458A-B82B-9A838EAF9813}" presName="tx1" presStyleLbl="revTx" presStyleIdx="1" presStyleCnt="4"/>
      <dgm:spPr/>
      <dgm:t>
        <a:bodyPr/>
        <a:lstStyle/>
        <a:p>
          <a:endParaRPr lang="en-US"/>
        </a:p>
      </dgm:t>
    </dgm:pt>
    <dgm:pt modelId="{09ED20F4-0BDE-4CB5-9C85-F4F1A13F9C14}" type="pres">
      <dgm:prSet presAssocID="{7475AB67-072F-458A-B82B-9A838EAF9813}" presName="vert1" presStyleCnt="0"/>
      <dgm:spPr/>
    </dgm:pt>
    <dgm:pt modelId="{F8664E1F-1749-4A96-BBDE-7A2752BD277D}" type="pres">
      <dgm:prSet presAssocID="{14BD3FC1-BB2A-4838-AD01-4A512F5177B2}" presName="thickLine" presStyleLbl="alignNode1" presStyleIdx="2" presStyleCnt="4"/>
      <dgm:spPr/>
    </dgm:pt>
    <dgm:pt modelId="{A413FB0E-4BC0-45D5-A6D8-1D94BB798310}" type="pres">
      <dgm:prSet presAssocID="{14BD3FC1-BB2A-4838-AD01-4A512F5177B2}" presName="horz1" presStyleCnt="0"/>
      <dgm:spPr/>
    </dgm:pt>
    <dgm:pt modelId="{9DDD5186-E75C-4A3A-9DA4-2EF2165299C4}" type="pres">
      <dgm:prSet presAssocID="{14BD3FC1-BB2A-4838-AD01-4A512F5177B2}" presName="tx1" presStyleLbl="revTx" presStyleIdx="2" presStyleCnt="4"/>
      <dgm:spPr/>
      <dgm:t>
        <a:bodyPr/>
        <a:lstStyle/>
        <a:p>
          <a:endParaRPr lang="en-US"/>
        </a:p>
      </dgm:t>
    </dgm:pt>
    <dgm:pt modelId="{BC9347F4-DD6B-4954-8D0A-C58DB881CFBC}" type="pres">
      <dgm:prSet presAssocID="{14BD3FC1-BB2A-4838-AD01-4A512F5177B2}" presName="vert1" presStyleCnt="0"/>
      <dgm:spPr/>
    </dgm:pt>
    <dgm:pt modelId="{10B10A27-2A40-48B8-AF40-21839658D89C}" type="pres">
      <dgm:prSet presAssocID="{8E3B13C4-4ECA-4954-976A-E159238E7234}" presName="thickLine" presStyleLbl="alignNode1" presStyleIdx="3" presStyleCnt="4"/>
      <dgm:spPr/>
    </dgm:pt>
    <dgm:pt modelId="{50C16747-0BA3-4D44-A03E-441681F6CDE6}" type="pres">
      <dgm:prSet presAssocID="{8E3B13C4-4ECA-4954-976A-E159238E7234}" presName="horz1" presStyleCnt="0"/>
      <dgm:spPr/>
    </dgm:pt>
    <dgm:pt modelId="{0A88874B-030C-483E-AF6B-13395CC9ADC0}" type="pres">
      <dgm:prSet presAssocID="{8E3B13C4-4ECA-4954-976A-E159238E7234}" presName="tx1" presStyleLbl="revTx" presStyleIdx="3" presStyleCnt="4"/>
      <dgm:spPr/>
      <dgm:t>
        <a:bodyPr/>
        <a:lstStyle/>
        <a:p>
          <a:endParaRPr lang="en-US"/>
        </a:p>
      </dgm:t>
    </dgm:pt>
    <dgm:pt modelId="{60810197-1253-4823-9ED2-4C2DA619F44F}" type="pres">
      <dgm:prSet presAssocID="{8E3B13C4-4ECA-4954-976A-E159238E7234}" presName="vert1" presStyleCnt="0"/>
      <dgm:spPr/>
    </dgm:pt>
  </dgm:ptLst>
  <dgm:cxnLst>
    <dgm:cxn modelId="{28895319-D49E-44EB-943D-000AC603CB81}" type="presOf" srcId="{BD46999F-732F-414D-9BFD-765873BA05A6}" destId="{080271E2-45F8-44EC-B713-0222033F2F14}" srcOrd="0" destOrd="0" presId="urn:microsoft.com/office/officeart/2008/layout/LinedList"/>
    <dgm:cxn modelId="{90E108E7-59BE-4D02-BD6D-C09117E41049}" type="presOf" srcId="{7475AB67-072F-458A-B82B-9A838EAF9813}" destId="{4980B463-0F06-4BF2-B550-8DD64B963DA4}" srcOrd="0" destOrd="0" presId="urn:microsoft.com/office/officeart/2008/layout/LinedList"/>
    <dgm:cxn modelId="{96D63D00-D596-4FFF-8FCB-89774543B852}" type="presOf" srcId="{14BD3FC1-BB2A-4838-AD01-4A512F5177B2}" destId="{9DDD5186-E75C-4A3A-9DA4-2EF2165299C4}" srcOrd="0" destOrd="0" presId="urn:microsoft.com/office/officeart/2008/layout/LinedList"/>
    <dgm:cxn modelId="{EE975033-5CDD-4DD9-889A-119740967854}" srcId="{BD46999F-732F-414D-9BFD-765873BA05A6}" destId="{8E3B13C4-4ECA-4954-976A-E159238E7234}" srcOrd="3" destOrd="0" parTransId="{D6B3D1F5-DF4E-412D-83BB-DDE8E9DDFB0E}" sibTransId="{5570442D-FB99-4C50-B8D4-D61ED410F014}"/>
    <dgm:cxn modelId="{884498F7-9623-4A24-A98E-10CA66972A62}" type="presOf" srcId="{4B4C03E1-51C8-403D-96F0-A083472EC4BC}" destId="{A8948C5F-CEBA-413F-B570-75A7818A1033}" srcOrd="0" destOrd="0" presId="urn:microsoft.com/office/officeart/2008/layout/LinedList"/>
    <dgm:cxn modelId="{369273EF-C692-41A1-9E02-C2BA9C87A2E0}" srcId="{BD46999F-732F-414D-9BFD-765873BA05A6}" destId="{4B4C03E1-51C8-403D-96F0-A083472EC4BC}" srcOrd="0" destOrd="0" parTransId="{FBEE8C2C-179C-4A12-A91E-5BD4551CEADB}" sibTransId="{6B535B67-DAE7-452F-A48B-2AED84C0D241}"/>
    <dgm:cxn modelId="{7B9F7E49-4C74-4675-A9DC-C3D0A87ECD80}" type="presOf" srcId="{8E3B13C4-4ECA-4954-976A-E159238E7234}" destId="{0A88874B-030C-483E-AF6B-13395CC9ADC0}" srcOrd="0" destOrd="0" presId="urn:microsoft.com/office/officeart/2008/layout/LinedList"/>
    <dgm:cxn modelId="{8D1B5467-61AD-4FA6-92FD-059400739B03}" srcId="{BD46999F-732F-414D-9BFD-765873BA05A6}" destId="{7475AB67-072F-458A-B82B-9A838EAF9813}" srcOrd="1" destOrd="0" parTransId="{474F2F64-FAB5-4919-946E-96B38C061E2E}" sibTransId="{E8F70306-1876-4FBE-BED2-98F9CA264AE7}"/>
    <dgm:cxn modelId="{5BB8C57E-62A1-42FB-AB15-135F7ED09348}" srcId="{BD46999F-732F-414D-9BFD-765873BA05A6}" destId="{14BD3FC1-BB2A-4838-AD01-4A512F5177B2}" srcOrd="2" destOrd="0" parTransId="{B9EC9952-4968-4210-A4C1-5F02B780622A}" sibTransId="{41CB5647-35CA-4498-88FD-E7009DE25B4D}"/>
    <dgm:cxn modelId="{32030664-D14C-4DBA-8CD2-F2BA7126DC26}" type="presParOf" srcId="{080271E2-45F8-44EC-B713-0222033F2F14}" destId="{CA21F448-8145-4B0D-8E36-A6DAEAB5DD30}" srcOrd="0" destOrd="0" presId="urn:microsoft.com/office/officeart/2008/layout/LinedList"/>
    <dgm:cxn modelId="{44036A76-C904-4393-BAEB-6FFE5D21B9BA}" type="presParOf" srcId="{080271E2-45F8-44EC-B713-0222033F2F14}" destId="{2EBF9436-9B45-4C64-8501-CDFACC418455}" srcOrd="1" destOrd="0" presId="urn:microsoft.com/office/officeart/2008/layout/LinedList"/>
    <dgm:cxn modelId="{3D202FC6-2A5D-4947-85D8-A567AF08271B}" type="presParOf" srcId="{2EBF9436-9B45-4C64-8501-CDFACC418455}" destId="{A8948C5F-CEBA-413F-B570-75A7818A1033}" srcOrd="0" destOrd="0" presId="urn:microsoft.com/office/officeart/2008/layout/LinedList"/>
    <dgm:cxn modelId="{C9A71083-4D27-4FF2-84F4-EC7FDC0E5889}" type="presParOf" srcId="{2EBF9436-9B45-4C64-8501-CDFACC418455}" destId="{6A49FFB6-5BA5-4428-B793-6BD8E10264DB}" srcOrd="1" destOrd="0" presId="urn:microsoft.com/office/officeart/2008/layout/LinedList"/>
    <dgm:cxn modelId="{423E0882-5BC1-4F47-8D79-DE33644A739D}" type="presParOf" srcId="{080271E2-45F8-44EC-B713-0222033F2F14}" destId="{05EF5094-BB3D-43E6-BC28-669ED73AEA72}" srcOrd="2" destOrd="0" presId="urn:microsoft.com/office/officeart/2008/layout/LinedList"/>
    <dgm:cxn modelId="{4FD21215-D3AE-4AC8-821A-C0AB48628DC2}" type="presParOf" srcId="{080271E2-45F8-44EC-B713-0222033F2F14}" destId="{B41EE4A3-DC1F-43DF-8E9E-62F90F25EA6C}" srcOrd="3" destOrd="0" presId="urn:microsoft.com/office/officeart/2008/layout/LinedList"/>
    <dgm:cxn modelId="{0CF9A7A3-66E3-4423-9D6B-78060C4903CA}" type="presParOf" srcId="{B41EE4A3-DC1F-43DF-8E9E-62F90F25EA6C}" destId="{4980B463-0F06-4BF2-B550-8DD64B963DA4}" srcOrd="0" destOrd="0" presId="urn:microsoft.com/office/officeart/2008/layout/LinedList"/>
    <dgm:cxn modelId="{014CD947-5177-4708-9BC4-EA955E425DDB}" type="presParOf" srcId="{B41EE4A3-DC1F-43DF-8E9E-62F90F25EA6C}" destId="{09ED20F4-0BDE-4CB5-9C85-F4F1A13F9C14}" srcOrd="1" destOrd="0" presId="urn:microsoft.com/office/officeart/2008/layout/LinedList"/>
    <dgm:cxn modelId="{CC309E8D-8541-46B8-912D-BE52450C1C6A}" type="presParOf" srcId="{080271E2-45F8-44EC-B713-0222033F2F14}" destId="{F8664E1F-1749-4A96-BBDE-7A2752BD277D}" srcOrd="4" destOrd="0" presId="urn:microsoft.com/office/officeart/2008/layout/LinedList"/>
    <dgm:cxn modelId="{EA098464-8348-43EA-BCC0-97E70CC9CDCE}" type="presParOf" srcId="{080271E2-45F8-44EC-B713-0222033F2F14}" destId="{A413FB0E-4BC0-45D5-A6D8-1D94BB798310}" srcOrd="5" destOrd="0" presId="urn:microsoft.com/office/officeart/2008/layout/LinedList"/>
    <dgm:cxn modelId="{70F079B9-E0F4-4DB6-9564-4EF76B6A54B9}" type="presParOf" srcId="{A413FB0E-4BC0-45D5-A6D8-1D94BB798310}" destId="{9DDD5186-E75C-4A3A-9DA4-2EF2165299C4}" srcOrd="0" destOrd="0" presId="urn:microsoft.com/office/officeart/2008/layout/LinedList"/>
    <dgm:cxn modelId="{AD961919-5FEF-4D90-A9F9-6977E15B9917}" type="presParOf" srcId="{A413FB0E-4BC0-45D5-A6D8-1D94BB798310}" destId="{BC9347F4-DD6B-4954-8D0A-C58DB881CFBC}" srcOrd="1" destOrd="0" presId="urn:microsoft.com/office/officeart/2008/layout/LinedList"/>
    <dgm:cxn modelId="{E22FDA7F-504B-4064-A452-797B92ADBB18}" type="presParOf" srcId="{080271E2-45F8-44EC-B713-0222033F2F14}" destId="{10B10A27-2A40-48B8-AF40-21839658D89C}" srcOrd="6" destOrd="0" presId="urn:microsoft.com/office/officeart/2008/layout/LinedList"/>
    <dgm:cxn modelId="{12895B1B-672B-4E8A-B145-2F082111FF60}" type="presParOf" srcId="{080271E2-45F8-44EC-B713-0222033F2F14}" destId="{50C16747-0BA3-4D44-A03E-441681F6CDE6}" srcOrd="7" destOrd="0" presId="urn:microsoft.com/office/officeart/2008/layout/LinedList"/>
    <dgm:cxn modelId="{A88E1E31-F342-4579-94AB-7AB3B109341E}" type="presParOf" srcId="{50C16747-0BA3-4D44-A03E-441681F6CDE6}" destId="{0A88874B-030C-483E-AF6B-13395CC9ADC0}" srcOrd="0" destOrd="0" presId="urn:microsoft.com/office/officeart/2008/layout/LinedList"/>
    <dgm:cxn modelId="{0453B16D-2126-46CA-9D90-972A3C27A9DE}" type="presParOf" srcId="{50C16747-0BA3-4D44-A03E-441681F6CDE6}" destId="{60810197-1253-4823-9ED2-4C2DA619F44F}"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CFD98CE-AD3A-4EA5-A9CF-9367B8E97481}" type="doc">
      <dgm:prSet loTypeId="urn:microsoft.com/office/officeart/2005/8/layout/matrix3" loCatId="matrix" qsTypeId="urn:microsoft.com/office/officeart/2005/8/quickstyle/simple4" qsCatId="simple" csTypeId="urn:microsoft.com/office/officeart/2005/8/colors/colorful1" csCatId="colorful"/>
      <dgm:spPr/>
      <dgm:t>
        <a:bodyPr/>
        <a:lstStyle/>
        <a:p>
          <a:endParaRPr lang="en-US"/>
        </a:p>
      </dgm:t>
    </dgm:pt>
    <dgm:pt modelId="{760CA6A6-BD66-43AE-92CD-1F266E8B9228}">
      <dgm:prSet/>
      <dgm:spPr/>
      <dgm:t>
        <a:bodyPr/>
        <a:lstStyle/>
        <a:p>
          <a:r>
            <a:rPr lang="en-GB"/>
            <a:t>Human Capital Management refers to strategic workforce planning, development, and retention practices. </a:t>
          </a:r>
          <a:endParaRPr lang="en-US"/>
        </a:p>
      </dgm:t>
    </dgm:pt>
    <dgm:pt modelId="{57E40866-9BBE-40D9-9E89-AAF5D62B3023}" type="parTrans" cxnId="{519204E5-7CBB-4007-9993-3D787977D94B}">
      <dgm:prSet/>
      <dgm:spPr/>
      <dgm:t>
        <a:bodyPr/>
        <a:lstStyle/>
        <a:p>
          <a:endParaRPr lang="en-US"/>
        </a:p>
      </dgm:t>
    </dgm:pt>
    <dgm:pt modelId="{1BA24C46-5F56-4365-B2EE-5E86C529C3E6}" type="sibTrans" cxnId="{519204E5-7CBB-4007-9993-3D787977D94B}">
      <dgm:prSet/>
      <dgm:spPr/>
      <dgm:t>
        <a:bodyPr/>
        <a:lstStyle/>
        <a:p>
          <a:endParaRPr lang="en-US"/>
        </a:p>
      </dgm:t>
    </dgm:pt>
    <dgm:pt modelId="{4B7115C6-E767-435D-BFB1-8F852349BC1C}">
      <dgm:prSet/>
      <dgm:spPr/>
      <dgm:t>
        <a:bodyPr/>
        <a:lstStyle/>
        <a:p>
          <a:r>
            <a:rPr lang="en-GB" dirty="0"/>
            <a:t>In the NHS, HCM ensures the effective utilisation of a highly skilled workforce (Morgan, 2022). </a:t>
          </a:r>
          <a:endParaRPr lang="en-US" dirty="0"/>
        </a:p>
      </dgm:t>
    </dgm:pt>
    <dgm:pt modelId="{EC1796A1-77B4-48FD-B0FA-659C2D3640DF}" type="parTrans" cxnId="{E9972DE9-2D86-46DA-95ED-B9ABDD584B55}">
      <dgm:prSet/>
      <dgm:spPr/>
      <dgm:t>
        <a:bodyPr/>
        <a:lstStyle/>
        <a:p>
          <a:endParaRPr lang="en-US"/>
        </a:p>
      </dgm:t>
    </dgm:pt>
    <dgm:pt modelId="{C124F669-6096-486A-8C4C-6027AE01785E}" type="sibTrans" cxnId="{E9972DE9-2D86-46DA-95ED-B9ABDD584B55}">
      <dgm:prSet/>
      <dgm:spPr/>
      <dgm:t>
        <a:bodyPr/>
        <a:lstStyle/>
        <a:p>
          <a:endParaRPr lang="en-US"/>
        </a:p>
      </dgm:t>
    </dgm:pt>
    <dgm:pt modelId="{82E9BA95-00C1-4BDA-AFBF-9548B8A90349}">
      <dgm:prSet/>
      <dgm:spPr/>
      <dgm:t>
        <a:bodyPr/>
        <a:lstStyle/>
        <a:p>
          <a:r>
            <a:rPr lang="en-GB"/>
            <a:t>HCM at NHS aligns staffing with patient demand and service delivery goals. </a:t>
          </a:r>
          <a:endParaRPr lang="en-US"/>
        </a:p>
      </dgm:t>
    </dgm:pt>
    <dgm:pt modelId="{CD3970E2-D829-43B8-80B4-12E489AFC640}" type="parTrans" cxnId="{3AA17DE0-CFCF-4AEA-B5D7-37B2C0C780D6}">
      <dgm:prSet/>
      <dgm:spPr/>
      <dgm:t>
        <a:bodyPr/>
        <a:lstStyle/>
        <a:p>
          <a:endParaRPr lang="en-US"/>
        </a:p>
      </dgm:t>
    </dgm:pt>
    <dgm:pt modelId="{298AD96C-27BB-4931-8EB5-DCB0461AB0D1}" type="sibTrans" cxnId="{3AA17DE0-CFCF-4AEA-B5D7-37B2C0C780D6}">
      <dgm:prSet/>
      <dgm:spPr/>
      <dgm:t>
        <a:bodyPr/>
        <a:lstStyle/>
        <a:p>
          <a:endParaRPr lang="en-US"/>
        </a:p>
      </dgm:t>
    </dgm:pt>
    <dgm:pt modelId="{4655AD26-0022-422D-BA84-693213EF445C}">
      <dgm:prSet/>
      <dgm:spPr/>
      <dgm:t>
        <a:bodyPr/>
        <a:lstStyle/>
        <a:p>
          <a:r>
            <a:rPr lang="en-GB" dirty="0"/>
            <a:t>Strong HCM improves efficiency, employee engagement, and organisational performance.</a:t>
          </a:r>
          <a:endParaRPr lang="en-US" dirty="0"/>
        </a:p>
      </dgm:t>
    </dgm:pt>
    <dgm:pt modelId="{097563EA-92B7-4C46-8281-1546747CD5C6}" type="parTrans" cxnId="{29046737-FB68-4887-B426-8E852F635345}">
      <dgm:prSet/>
      <dgm:spPr/>
      <dgm:t>
        <a:bodyPr/>
        <a:lstStyle/>
        <a:p>
          <a:endParaRPr lang="en-US"/>
        </a:p>
      </dgm:t>
    </dgm:pt>
    <dgm:pt modelId="{5EFB3CC2-A4FA-4CFC-8C65-0CF3F429C34C}" type="sibTrans" cxnId="{29046737-FB68-4887-B426-8E852F635345}">
      <dgm:prSet/>
      <dgm:spPr/>
      <dgm:t>
        <a:bodyPr/>
        <a:lstStyle/>
        <a:p>
          <a:endParaRPr lang="en-US"/>
        </a:p>
      </dgm:t>
    </dgm:pt>
    <dgm:pt modelId="{AF0D1995-AFA1-4DE8-93D2-2FC81E82FC05}" type="pres">
      <dgm:prSet presAssocID="{5CFD98CE-AD3A-4EA5-A9CF-9367B8E97481}" presName="matrix" presStyleCnt="0">
        <dgm:presLayoutVars>
          <dgm:chMax val="1"/>
          <dgm:dir/>
          <dgm:resizeHandles val="exact"/>
        </dgm:presLayoutVars>
      </dgm:prSet>
      <dgm:spPr/>
      <dgm:t>
        <a:bodyPr/>
        <a:lstStyle/>
        <a:p>
          <a:endParaRPr lang="en-US"/>
        </a:p>
      </dgm:t>
    </dgm:pt>
    <dgm:pt modelId="{FAA4CCE2-BDFC-422E-80E3-23C773F251B2}" type="pres">
      <dgm:prSet presAssocID="{5CFD98CE-AD3A-4EA5-A9CF-9367B8E97481}" presName="diamond" presStyleLbl="bgShp" presStyleIdx="0" presStyleCnt="1"/>
      <dgm:spPr/>
    </dgm:pt>
    <dgm:pt modelId="{C6C09A56-13ED-40EF-A1C3-D9845AB3BC34}" type="pres">
      <dgm:prSet presAssocID="{5CFD98CE-AD3A-4EA5-A9CF-9367B8E97481}" presName="quad1" presStyleLbl="node1" presStyleIdx="0" presStyleCnt="4">
        <dgm:presLayoutVars>
          <dgm:chMax val="0"/>
          <dgm:chPref val="0"/>
          <dgm:bulletEnabled val="1"/>
        </dgm:presLayoutVars>
      </dgm:prSet>
      <dgm:spPr/>
      <dgm:t>
        <a:bodyPr/>
        <a:lstStyle/>
        <a:p>
          <a:endParaRPr lang="en-US"/>
        </a:p>
      </dgm:t>
    </dgm:pt>
    <dgm:pt modelId="{D0902D96-EAF7-4DDE-A2A5-AEA83F79AA8C}" type="pres">
      <dgm:prSet presAssocID="{5CFD98CE-AD3A-4EA5-A9CF-9367B8E97481}" presName="quad2" presStyleLbl="node1" presStyleIdx="1" presStyleCnt="4">
        <dgm:presLayoutVars>
          <dgm:chMax val="0"/>
          <dgm:chPref val="0"/>
          <dgm:bulletEnabled val="1"/>
        </dgm:presLayoutVars>
      </dgm:prSet>
      <dgm:spPr/>
      <dgm:t>
        <a:bodyPr/>
        <a:lstStyle/>
        <a:p>
          <a:endParaRPr lang="en-US"/>
        </a:p>
      </dgm:t>
    </dgm:pt>
    <dgm:pt modelId="{790DD7F6-B1F6-4353-A421-4CA5B4CA76DF}" type="pres">
      <dgm:prSet presAssocID="{5CFD98CE-AD3A-4EA5-A9CF-9367B8E97481}" presName="quad3" presStyleLbl="node1" presStyleIdx="2" presStyleCnt="4">
        <dgm:presLayoutVars>
          <dgm:chMax val="0"/>
          <dgm:chPref val="0"/>
          <dgm:bulletEnabled val="1"/>
        </dgm:presLayoutVars>
      </dgm:prSet>
      <dgm:spPr/>
      <dgm:t>
        <a:bodyPr/>
        <a:lstStyle/>
        <a:p>
          <a:endParaRPr lang="en-US"/>
        </a:p>
      </dgm:t>
    </dgm:pt>
    <dgm:pt modelId="{09BE0D64-11B8-40C0-A432-98711F6CDBFD}" type="pres">
      <dgm:prSet presAssocID="{5CFD98CE-AD3A-4EA5-A9CF-9367B8E97481}" presName="quad4" presStyleLbl="node1" presStyleIdx="3" presStyleCnt="4">
        <dgm:presLayoutVars>
          <dgm:chMax val="0"/>
          <dgm:chPref val="0"/>
          <dgm:bulletEnabled val="1"/>
        </dgm:presLayoutVars>
      </dgm:prSet>
      <dgm:spPr/>
      <dgm:t>
        <a:bodyPr/>
        <a:lstStyle/>
        <a:p>
          <a:endParaRPr lang="en-US"/>
        </a:p>
      </dgm:t>
    </dgm:pt>
  </dgm:ptLst>
  <dgm:cxnLst>
    <dgm:cxn modelId="{E9972DE9-2D86-46DA-95ED-B9ABDD584B55}" srcId="{5CFD98CE-AD3A-4EA5-A9CF-9367B8E97481}" destId="{4B7115C6-E767-435D-BFB1-8F852349BC1C}" srcOrd="1" destOrd="0" parTransId="{EC1796A1-77B4-48FD-B0FA-659C2D3640DF}" sibTransId="{C124F669-6096-486A-8C4C-6027AE01785E}"/>
    <dgm:cxn modelId="{B0B68FA4-CD7F-4681-B9FA-7F1464AAD0B9}" type="presOf" srcId="{4B7115C6-E767-435D-BFB1-8F852349BC1C}" destId="{D0902D96-EAF7-4DDE-A2A5-AEA83F79AA8C}" srcOrd="0" destOrd="0" presId="urn:microsoft.com/office/officeart/2005/8/layout/matrix3"/>
    <dgm:cxn modelId="{13077B27-49AC-4F3A-A2AA-A66C3436D599}" type="presOf" srcId="{760CA6A6-BD66-43AE-92CD-1F266E8B9228}" destId="{C6C09A56-13ED-40EF-A1C3-D9845AB3BC34}" srcOrd="0" destOrd="0" presId="urn:microsoft.com/office/officeart/2005/8/layout/matrix3"/>
    <dgm:cxn modelId="{4D2A1F4E-A96C-42DC-88C0-28F9BA229672}" type="presOf" srcId="{82E9BA95-00C1-4BDA-AFBF-9548B8A90349}" destId="{790DD7F6-B1F6-4353-A421-4CA5B4CA76DF}" srcOrd="0" destOrd="0" presId="urn:microsoft.com/office/officeart/2005/8/layout/matrix3"/>
    <dgm:cxn modelId="{226AE0A2-4BF0-4745-B62A-8A2C5622A740}" type="presOf" srcId="{5CFD98CE-AD3A-4EA5-A9CF-9367B8E97481}" destId="{AF0D1995-AFA1-4DE8-93D2-2FC81E82FC05}" srcOrd="0" destOrd="0" presId="urn:microsoft.com/office/officeart/2005/8/layout/matrix3"/>
    <dgm:cxn modelId="{1BEDB05D-3BB1-40D9-A3A6-7C80F8084DD3}" type="presOf" srcId="{4655AD26-0022-422D-BA84-693213EF445C}" destId="{09BE0D64-11B8-40C0-A432-98711F6CDBFD}" srcOrd="0" destOrd="0" presId="urn:microsoft.com/office/officeart/2005/8/layout/matrix3"/>
    <dgm:cxn modelId="{29046737-FB68-4887-B426-8E852F635345}" srcId="{5CFD98CE-AD3A-4EA5-A9CF-9367B8E97481}" destId="{4655AD26-0022-422D-BA84-693213EF445C}" srcOrd="3" destOrd="0" parTransId="{097563EA-92B7-4C46-8281-1546747CD5C6}" sibTransId="{5EFB3CC2-A4FA-4CFC-8C65-0CF3F429C34C}"/>
    <dgm:cxn modelId="{519204E5-7CBB-4007-9993-3D787977D94B}" srcId="{5CFD98CE-AD3A-4EA5-A9CF-9367B8E97481}" destId="{760CA6A6-BD66-43AE-92CD-1F266E8B9228}" srcOrd="0" destOrd="0" parTransId="{57E40866-9BBE-40D9-9E89-AAF5D62B3023}" sibTransId="{1BA24C46-5F56-4365-B2EE-5E86C529C3E6}"/>
    <dgm:cxn modelId="{3AA17DE0-CFCF-4AEA-B5D7-37B2C0C780D6}" srcId="{5CFD98CE-AD3A-4EA5-A9CF-9367B8E97481}" destId="{82E9BA95-00C1-4BDA-AFBF-9548B8A90349}" srcOrd="2" destOrd="0" parTransId="{CD3970E2-D829-43B8-80B4-12E489AFC640}" sibTransId="{298AD96C-27BB-4931-8EB5-DCB0461AB0D1}"/>
    <dgm:cxn modelId="{76DA0FB2-4159-4AC8-8C74-2E954D9F3AF4}" type="presParOf" srcId="{AF0D1995-AFA1-4DE8-93D2-2FC81E82FC05}" destId="{FAA4CCE2-BDFC-422E-80E3-23C773F251B2}" srcOrd="0" destOrd="0" presId="urn:microsoft.com/office/officeart/2005/8/layout/matrix3"/>
    <dgm:cxn modelId="{20A498BA-CBAE-4720-8C75-7F8BEA6C6282}" type="presParOf" srcId="{AF0D1995-AFA1-4DE8-93D2-2FC81E82FC05}" destId="{C6C09A56-13ED-40EF-A1C3-D9845AB3BC34}" srcOrd="1" destOrd="0" presId="urn:microsoft.com/office/officeart/2005/8/layout/matrix3"/>
    <dgm:cxn modelId="{DCF1FF51-D900-4B3F-862A-56BED7FA74C5}" type="presParOf" srcId="{AF0D1995-AFA1-4DE8-93D2-2FC81E82FC05}" destId="{D0902D96-EAF7-4DDE-A2A5-AEA83F79AA8C}" srcOrd="2" destOrd="0" presId="urn:microsoft.com/office/officeart/2005/8/layout/matrix3"/>
    <dgm:cxn modelId="{DE6EA574-53E8-4097-8D4A-C6D12A6E240D}" type="presParOf" srcId="{AF0D1995-AFA1-4DE8-93D2-2FC81E82FC05}" destId="{790DD7F6-B1F6-4353-A421-4CA5B4CA76DF}" srcOrd="3" destOrd="0" presId="urn:microsoft.com/office/officeart/2005/8/layout/matrix3"/>
    <dgm:cxn modelId="{AFB27122-3C22-49E9-B7F0-7CF9DFF336CD}" type="presParOf" srcId="{AF0D1995-AFA1-4DE8-93D2-2FC81E82FC05}" destId="{09BE0D64-11B8-40C0-A432-98711F6CDBFD}"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B97AB668-7F82-4A56-BB21-D094947FCC97}" type="doc">
      <dgm:prSet loTypeId="urn:microsoft.com/office/officeart/2009/3/layout/StepUpProcess" loCatId="process" qsTypeId="urn:microsoft.com/office/officeart/2005/8/quickstyle/simple1" qsCatId="simple" csTypeId="urn:microsoft.com/office/officeart/2005/8/colors/accent1_2" csCatId="accent1" phldr="1"/>
      <dgm:spPr/>
      <dgm:t>
        <a:bodyPr/>
        <a:lstStyle/>
        <a:p>
          <a:endParaRPr lang="en-US"/>
        </a:p>
      </dgm:t>
    </dgm:pt>
    <dgm:pt modelId="{E72AE833-4B9F-4AFA-98CE-6AAC7BDB486B}">
      <dgm:prSet phldrT="[Text]"/>
      <dgm:spPr/>
      <dgm:t>
        <a:bodyPr/>
        <a:lstStyle/>
        <a:p>
          <a:pPr>
            <a:buNone/>
          </a:pPr>
          <a:r>
            <a:rPr lang="en-GB" dirty="0"/>
            <a:t>Recruitment is the process of attracting, selecting, and appointing suitable candidates</a:t>
          </a:r>
          <a:endParaRPr lang="en-US" dirty="0"/>
        </a:p>
      </dgm:t>
    </dgm:pt>
    <dgm:pt modelId="{50CD1F8C-64CA-40BA-850A-833D04EAA635}" type="parTrans" cxnId="{94680663-2C90-442D-99A1-2AD940A9044E}">
      <dgm:prSet/>
      <dgm:spPr/>
      <dgm:t>
        <a:bodyPr/>
        <a:lstStyle/>
        <a:p>
          <a:endParaRPr lang="en-US"/>
        </a:p>
      </dgm:t>
    </dgm:pt>
    <dgm:pt modelId="{A711C420-D783-48F5-8963-CFE91F7A17B0}" type="sibTrans" cxnId="{94680663-2C90-442D-99A1-2AD940A9044E}">
      <dgm:prSet/>
      <dgm:spPr/>
      <dgm:t>
        <a:bodyPr/>
        <a:lstStyle/>
        <a:p>
          <a:endParaRPr lang="en-US"/>
        </a:p>
      </dgm:t>
    </dgm:pt>
    <dgm:pt modelId="{783A5DB3-007D-49C7-B837-8612B22E3276}">
      <dgm:prSet phldrT="[Text]"/>
      <dgm:spPr/>
      <dgm:t>
        <a:bodyPr/>
        <a:lstStyle/>
        <a:p>
          <a:pPr>
            <a:buNone/>
          </a:pPr>
          <a:r>
            <a:rPr lang="en-GB" dirty="0"/>
            <a:t>In the NHS, recruitment is critical due to the high demand for healthcare professionals (Alkan, Cushen-Brewster and Anyanwu, 2024). </a:t>
          </a:r>
          <a:endParaRPr lang="en-US" dirty="0"/>
        </a:p>
      </dgm:t>
    </dgm:pt>
    <dgm:pt modelId="{10E5EF0F-1C83-4EB1-A410-A74A0BFDEBE3}" type="parTrans" cxnId="{725A30B3-3367-41B7-9FBF-B04F9D4CFE27}">
      <dgm:prSet/>
      <dgm:spPr/>
      <dgm:t>
        <a:bodyPr/>
        <a:lstStyle/>
        <a:p>
          <a:endParaRPr lang="en-US"/>
        </a:p>
      </dgm:t>
    </dgm:pt>
    <dgm:pt modelId="{8253AF94-BCD4-424B-9CB8-1F52FC1883D3}" type="sibTrans" cxnId="{725A30B3-3367-41B7-9FBF-B04F9D4CFE27}">
      <dgm:prSet/>
      <dgm:spPr/>
      <dgm:t>
        <a:bodyPr/>
        <a:lstStyle/>
        <a:p>
          <a:endParaRPr lang="en-US"/>
        </a:p>
      </dgm:t>
    </dgm:pt>
    <dgm:pt modelId="{85A1E384-433F-4132-AA05-8B3BAC82BF61}">
      <dgm:prSet phldrT="[Text]"/>
      <dgm:spPr/>
      <dgm:t>
        <a:bodyPr/>
        <a:lstStyle/>
        <a:p>
          <a:pPr>
            <a:buNone/>
          </a:pPr>
          <a:r>
            <a:rPr lang="en-GB" dirty="0"/>
            <a:t>Effective recruitment ensures continuity of care and patient safety.</a:t>
          </a:r>
          <a:endParaRPr lang="en-US" dirty="0"/>
        </a:p>
      </dgm:t>
    </dgm:pt>
    <dgm:pt modelId="{A6CDD97B-6495-4756-BC74-296B11B77325}" type="parTrans" cxnId="{1020545B-907B-4C1B-AC50-6B7AFAAA4831}">
      <dgm:prSet/>
      <dgm:spPr/>
      <dgm:t>
        <a:bodyPr/>
        <a:lstStyle/>
        <a:p>
          <a:endParaRPr lang="en-US"/>
        </a:p>
      </dgm:t>
    </dgm:pt>
    <dgm:pt modelId="{4CCBD00D-99BC-436A-B640-E722977226E7}" type="sibTrans" cxnId="{1020545B-907B-4C1B-AC50-6B7AFAAA4831}">
      <dgm:prSet/>
      <dgm:spPr/>
      <dgm:t>
        <a:bodyPr/>
        <a:lstStyle/>
        <a:p>
          <a:endParaRPr lang="en-US"/>
        </a:p>
      </dgm:t>
    </dgm:pt>
    <dgm:pt modelId="{2D532276-F173-4034-AE69-A5A7004C1789}">
      <dgm:prSet phldrT="[Text]"/>
      <dgm:spPr/>
      <dgm:t>
        <a:bodyPr/>
        <a:lstStyle/>
        <a:p>
          <a:pPr>
            <a:buNone/>
          </a:pPr>
          <a:r>
            <a:rPr lang="en-GB"/>
            <a:t>Poor recruitment can directly impact service quality and clinical outcomes. </a:t>
          </a:r>
          <a:endParaRPr lang="en-US" dirty="0"/>
        </a:p>
      </dgm:t>
    </dgm:pt>
    <dgm:pt modelId="{8E9EF6C6-F441-4690-BF8B-ADD42C7B7A02}" type="parTrans" cxnId="{8F997EA2-FD9F-4D63-8E0B-900D43002BC1}">
      <dgm:prSet/>
      <dgm:spPr/>
      <dgm:t>
        <a:bodyPr/>
        <a:lstStyle/>
        <a:p>
          <a:endParaRPr lang="en-US"/>
        </a:p>
      </dgm:t>
    </dgm:pt>
    <dgm:pt modelId="{00517007-0AC4-4495-B0C4-FD33BB8E2F23}" type="sibTrans" cxnId="{8F997EA2-FD9F-4D63-8E0B-900D43002BC1}">
      <dgm:prSet/>
      <dgm:spPr/>
      <dgm:t>
        <a:bodyPr/>
        <a:lstStyle/>
        <a:p>
          <a:endParaRPr lang="en-US"/>
        </a:p>
      </dgm:t>
    </dgm:pt>
    <dgm:pt modelId="{9BC8F680-4CC4-497E-BE3E-F96445D2FC6C}" type="pres">
      <dgm:prSet presAssocID="{B97AB668-7F82-4A56-BB21-D094947FCC97}" presName="rootnode" presStyleCnt="0">
        <dgm:presLayoutVars>
          <dgm:chMax/>
          <dgm:chPref/>
          <dgm:dir/>
          <dgm:animLvl val="lvl"/>
        </dgm:presLayoutVars>
      </dgm:prSet>
      <dgm:spPr/>
      <dgm:t>
        <a:bodyPr/>
        <a:lstStyle/>
        <a:p>
          <a:endParaRPr lang="en-US"/>
        </a:p>
      </dgm:t>
    </dgm:pt>
    <dgm:pt modelId="{4DEAB3E0-C9C6-4499-851E-81127C8494A9}" type="pres">
      <dgm:prSet presAssocID="{E72AE833-4B9F-4AFA-98CE-6AAC7BDB486B}" presName="composite" presStyleCnt="0"/>
      <dgm:spPr/>
    </dgm:pt>
    <dgm:pt modelId="{AEEC486F-9E64-45BE-B4B3-D8BAC54062EB}" type="pres">
      <dgm:prSet presAssocID="{E72AE833-4B9F-4AFA-98CE-6AAC7BDB486B}" presName="LShape" presStyleLbl="alignNode1" presStyleIdx="0" presStyleCnt="7"/>
      <dgm:spPr/>
    </dgm:pt>
    <dgm:pt modelId="{FA3C6754-914D-4AF3-BCED-CE7CBB71755F}" type="pres">
      <dgm:prSet presAssocID="{E72AE833-4B9F-4AFA-98CE-6AAC7BDB486B}" presName="ParentText" presStyleLbl="revTx" presStyleIdx="0" presStyleCnt="4">
        <dgm:presLayoutVars>
          <dgm:chMax val="0"/>
          <dgm:chPref val="0"/>
          <dgm:bulletEnabled val="1"/>
        </dgm:presLayoutVars>
      </dgm:prSet>
      <dgm:spPr/>
      <dgm:t>
        <a:bodyPr/>
        <a:lstStyle/>
        <a:p>
          <a:endParaRPr lang="en-US"/>
        </a:p>
      </dgm:t>
    </dgm:pt>
    <dgm:pt modelId="{D5F8108A-F0D7-4D3A-9485-E41D25DF5FE6}" type="pres">
      <dgm:prSet presAssocID="{E72AE833-4B9F-4AFA-98CE-6AAC7BDB486B}" presName="Triangle" presStyleLbl="alignNode1" presStyleIdx="1" presStyleCnt="7"/>
      <dgm:spPr/>
    </dgm:pt>
    <dgm:pt modelId="{2B65D11C-F2DF-4A23-88FE-7E4FBB8E3824}" type="pres">
      <dgm:prSet presAssocID="{A711C420-D783-48F5-8963-CFE91F7A17B0}" presName="sibTrans" presStyleCnt="0"/>
      <dgm:spPr/>
    </dgm:pt>
    <dgm:pt modelId="{D0C1B586-B9DC-432C-B318-D31DCAF0DF87}" type="pres">
      <dgm:prSet presAssocID="{A711C420-D783-48F5-8963-CFE91F7A17B0}" presName="space" presStyleCnt="0"/>
      <dgm:spPr/>
    </dgm:pt>
    <dgm:pt modelId="{927BDB2E-7D3C-44DB-B7BC-CBF88AE18F9D}" type="pres">
      <dgm:prSet presAssocID="{783A5DB3-007D-49C7-B837-8612B22E3276}" presName="composite" presStyleCnt="0"/>
      <dgm:spPr/>
    </dgm:pt>
    <dgm:pt modelId="{7C29F20D-C1A9-4CE6-8855-53A540141A4D}" type="pres">
      <dgm:prSet presAssocID="{783A5DB3-007D-49C7-B837-8612B22E3276}" presName="LShape" presStyleLbl="alignNode1" presStyleIdx="2" presStyleCnt="7"/>
      <dgm:spPr/>
    </dgm:pt>
    <dgm:pt modelId="{B0938D49-3DAA-4BCC-B397-ED4981F3AB8D}" type="pres">
      <dgm:prSet presAssocID="{783A5DB3-007D-49C7-B837-8612B22E3276}" presName="ParentText" presStyleLbl="revTx" presStyleIdx="1" presStyleCnt="4">
        <dgm:presLayoutVars>
          <dgm:chMax val="0"/>
          <dgm:chPref val="0"/>
          <dgm:bulletEnabled val="1"/>
        </dgm:presLayoutVars>
      </dgm:prSet>
      <dgm:spPr/>
      <dgm:t>
        <a:bodyPr/>
        <a:lstStyle/>
        <a:p>
          <a:endParaRPr lang="en-US"/>
        </a:p>
      </dgm:t>
    </dgm:pt>
    <dgm:pt modelId="{C3408655-440F-429C-8C9E-0642F459FC11}" type="pres">
      <dgm:prSet presAssocID="{783A5DB3-007D-49C7-B837-8612B22E3276}" presName="Triangle" presStyleLbl="alignNode1" presStyleIdx="3" presStyleCnt="7"/>
      <dgm:spPr/>
    </dgm:pt>
    <dgm:pt modelId="{DBB30A91-AAE0-4DC5-863E-984F492C4375}" type="pres">
      <dgm:prSet presAssocID="{8253AF94-BCD4-424B-9CB8-1F52FC1883D3}" presName="sibTrans" presStyleCnt="0"/>
      <dgm:spPr/>
    </dgm:pt>
    <dgm:pt modelId="{C247CEC3-561A-4BF4-8251-F7C320C2B6C6}" type="pres">
      <dgm:prSet presAssocID="{8253AF94-BCD4-424B-9CB8-1F52FC1883D3}" presName="space" presStyleCnt="0"/>
      <dgm:spPr/>
    </dgm:pt>
    <dgm:pt modelId="{8A27D263-8628-4C8C-8A71-68DD1C2ACC13}" type="pres">
      <dgm:prSet presAssocID="{85A1E384-433F-4132-AA05-8B3BAC82BF61}" presName="composite" presStyleCnt="0"/>
      <dgm:spPr/>
    </dgm:pt>
    <dgm:pt modelId="{A9A35237-09E6-4F37-A87D-FDFC20C3AA50}" type="pres">
      <dgm:prSet presAssocID="{85A1E384-433F-4132-AA05-8B3BAC82BF61}" presName="LShape" presStyleLbl="alignNode1" presStyleIdx="4" presStyleCnt="7"/>
      <dgm:spPr/>
    </dgm:pt>
    <dgm:pt modelId="{86AA6B57-290B-40F7-876D-437D16B7ED5F}" type="pres">
      <dgm:prSet presAssocID="{85A1E384-433F-4132-AA05-8B3BAC82BF61}" presName="ParentText" presStyleLbl="revTx" presStyleIdx="2" presStyleCnt="4">
        <dgm:presLayoutVars>
          <dgm:chMax val="0"/>
          <dgm:chPref val="0"/>
          <dgm:bulletEnabled val="1"/>
        </dgm:presLayoutVars>
      </dgm:prSet>
      <dgm:spPr/>
      <dgm:t>
        <a:bodyPr/>
        <a:lstStyle/>
        <a:p>
          <a:endParaRPr lang="en-US"/>
        </a:p>
      </dgm:t>
    </dgm:pt>
    <dgm:pt modelId="{D9EB0D63-9B2C-495C-AD14-600C172CE1C4}" type="pres">
      <dgm:prSet presAssocID="{85A1E384-433F-4132-AA05-8B3BAC82BF61}" presName="Triangle" presStyleLbl="alignNode1" presStyleIdx="5" presStyleCnt="7"/>
      <dgm:spPr/>
    </dgm:pt>
    <dgm:pt modelId="{71B35B3E-A2C0-4A03-9146-026C0AB409EE}" type="pres">
      <dgm:prSet presAssocID="{4CCBD00D-99BC-436A-B640-E722977226E7}" presName="sibTrans" presStyleCnt="0"/>
      <dgm:spPr/>
    </dgm:pt>
    <dgm:pt modelId="{73DAA174-7972-4C97-BE7B-BC5B4050A5B4}" type="pres">
      <dgm:prSet presAssocID="{4CCBD00D-99BC-436A-B640-E722977226E7}" presName="space" presStyleCnt="0"/>
      <dgm:spPr/>
    </dgm:pt>
    <dgm:pt modelId="{66C2E3A0-8E38-49AD-9684-33F6A93ACE8A}" type="pres">
      <dgm:prSet presAssocID="{2D532276-F173-4034-AE69-A5A7004C1789}" presName="composite" presStyleCnt="0"/>
      <dgm:spPr/>
    </dgm:pt>
    <dgm:pt modelId="{FD0129E2-2B3D-44E7-8387-B33CFA9E95BD}" type="pres">
      <dgm:prSet presAssocID="{2D532276-F173-4034-AE69-A5A7004C1789}" presName="LShape" presStyleLbl="alignNode1" presStyleIdx="6" presStyleCnt="7"/>
      <dgm:spPr/>
    </dgm:pt>
    <dgm:pt modelId="{4F0BB227-689F-48E0-8C32-29EAAD7D7A57}" type="pres">
      <dgm:prSet presAssocID="{2D532276-F173-4034-AE69-A5A7004C1789}" presName="ParentText" presStyleLbl="revTx" presStyleIdx="3" presStyleCnt="4">
        <dgm:presLayoutVars>
          <dgm:chMax val="0"/>
          <dgm:chPref val="0"/>
          <dgm:bulletEnabled val="1"/>
        </dgm:presLayoutVars>
      </dgm:prSet>
      <dgm:spPr/>
      <dgm:t>
        <a:bodyPr/>
        <a:lstStyle/>
        <a:p>
          <a:endParaRPr lang="en-US"/>
        </a:p>
      </dgm:t>
    </dgm:pt>
  </dgm:ptLst>
  <dgm:cxnLst>
    <dgm:cxn modelId="{725A30B3-3367-41B7-9FBF-B04F9D4CFE27}" srcId="{B97AB668-7F82-4A56-BB21-D094947FCC97}" destId="{783A5DB3-007D-49C7-B837-8612B22E3276}" srcOrd="1" destOrd="0" parTransId="{10E5EF0F-1C83-4EB1-A410-A74A0BFDEBE3}" sibTransId="{8253AF94-BCD4-424B-9CB8-1F52FC1883D3}"/>
    <dgm:cxn modelId="{94680663-2C90-442D-99A1-2AD940A9044E}" srcId="{B97AB668-7F82-4A56-BB21-D094947FCC97}" destId="{E72AE833-4B9F-4AFA-98CE-6AAC7BDB486B}" srcOrd="0" destOrd="0" parTransId="{50CD1F8C-64CA-40BA-850A-833D04EAA635}" sibTransId="{A711C420-D783-48F5-8963-CFE91F7A17B0}"/>
    <dgm:cxn modelId="{1020545B-907B-4C1B-AC50-6B7AFAAA4831}" srcId="{B97AB668-7F82-4A56-BB21-D094947FCC97}" destId="{85A1E384-433F-4132-AA05-8B3BAC82BF61}" srcOrd="2" destOrd="0" parTransId="{A6CDD97B-6495-4756-BC74-296B11B77325}" sibTransId="{4CCBD00D-99BC-436A-B640-E722977226E7}"/>
    <dgm:cxn modelId="{D58CBB9B-9BEE-4780-BAC1-57304B551247}" type="presOf" srcId="{E72AE833-4B9F-4AFA-98CE-6AAC7BDB486B}" destId="{FA3C6754-914D-4AF3-BCED-CE7CBB71755F}" srcOrd="0" destOrd="0" presId="urn:microsoft.com/office/officeart/2009/3/layout/StepUpProcess"/>
    <dgm:cxn modelId="{5EAF3786-557D-4706-BE90-C915730A84E3}" type="presOf" srcId="{2D532276-F173-4034-AE69-A5A7004C1789}" destId="{4F0BB227-689F-48E0-8C32-29EAAD7D7A57}" srcOrd="0" destOrd="0" presId="urn:microsoft.com/office/officeart/2009/3/layout/StepUpProcess"/>
    <dgm:cxn modelId="{96D16213-ACA7-44B2-8151-EB082EF8B3A3}" type="presOf" srcId="{85A1E384-433F-4132-AA05-8B3BAC82BF61}" destId="{86AA6B57-290B-40F7-876D-437D16B7ED5F}" srcOrd="0" destOrd="0" presId="urn:microsoft.com/office/officeart/2009/3/layout/StepUpProcess"/>
    <dgm:cxn modelId="{8F997EA2-FD9F-4D63-8E0B-900D43002BC1}" srcId="{B97AB668-7F82-4A56-BB21-D094947FCC97}" destId="{2D532276-F173-4034-AE69-A5A7004C1789}" srcOrd="3" destOrd="0" parTransId="{8E9EF6C6-F441-4690-BF8B-ADD42C7B7A02}" sibTransId="{00517007-0AC4-4495-B0C4-FD33BB8E2F23}"/>
    <dgm:cxn modelId="{4310B7DC-4BEF-4A7F-9E32-FF98965A73DA}" type="presOf" srcId="{783A5DB3-007D-49C7-B837-8612B22E3276}" destId="{B0938D49-3DAA-4BCC-B397-ED4981F3AB8D}" srcOrd="0" destOrd="0" presId="urn:microsoft.com/office/officeart/2009/3/layout/StepUpProcess"/>
    <dgm:cxn modelId="{D8026BA1-0BAE-44D9-81AB-DC0A640A6FD7}" type="presOf" srcId="{B97AB668-7F82-4A56-BB21-D094947FCC97}" destId="{9BC8F680-4CC4-497E-BE3E-F96445D2FC6C}" srcOrd="0" destOrd="0" presId="urn:microsoft.com/office/officeart/2009/3/layout/StepUpProcess"/>
    <dgm:cxn modelId="{1833DCE1-3BB5-486E-AC7D-CC2CBA15B8AC}" type="presParOf" srcId="{9BC8F680-4CC4-497E-BE3E-F96445D2FC6C}" destId="{4DEAB3E0-C9C6-4499-851E-81127C8494A9}" srcOrd="0" destOrd="0" presId="urn:microsoft.com/office/officeart/2009/3/layout/StepUpProcess"/>
    <dgm:cxn modelId="{1F2BD825-1CA5-4E1F-9174-E9EBDE42B93F}" type="presParOf" srcId="{4DEAB3E0-C9C6-4499-851E-81127C8494A9}" destId="{AEEC486F-9E64-45BE-B4B3-D8BAC54062EB}" srcOrd="0" destOrd="0" presId="urn:microsoft.com/office/officeart/2009/3/layout/StepUpProcess"/>
    <dgm:cxn modelId="{C6E522EE-994B-4642-9DFD-A277968F427E}" type="presParOf" srcId="{4DEAB3E0-C9C6-4499-851E-81127C8494A9}" destId="{FA3C6754-914D-4AF3-BCED-CE7CBB71755F}" srcOrd="1" destOrd="0" presId="urn:microsoft.com/office/officeart/2009/3/layout/StepUpProcess"/>
    <dgm:cxn modelId="{3955ADF0-6FF3-46B0-A086-A3B438315111}" type="presParOf" srcId="{4DEAB3E0-C9C6-4499-851E-81127C8494A9}" destId="{D5F8108A-F0D7-4D3A-9485-E41D25DF5FE6}" srcOrd="2" destOrd="0" presId="urn:microsoft.com/office/officeart/2009/3/layout/StepUpProcess"/>
    <dgm:cxn modelId="{0656FD30-6887-4C33-8367-3EB04E0F8835}" type="presParOf" srcId="{9BC8F680-4CC4-497E-BE3E-F96445D2FC6C}" destId="{2B65D11C-F2DF-4A23-88FE-7E4FBB8E3824}" srcOrd="1" destOrd="0" presId="urn:microsoft.com/office/officeart/2009/3/layout/StepUpProcess"/>
    <dgm:cxn modelId="{3F64C7B4-7A94-4076-9FDF-1DA1A8E0246E}" type="presParOf" srcId="{2B65D11C-F2DF-4A23-88FE-7E4FBB8E3824}" destId="{D0C1B586-B9DC-432C-B318-D31DCAF0DF87}" srcOrd="0" destOrd="0" presId="urn:microsoft.com/office/officeart/2009/3/layout/StepUpProcess"/>
    <dgm:cxn modelId="{9F74A9E7-38E6-4F55-ABE0-32D08AB079FD}" type="presParOf" srcId="{9BC8F680-4CC4-497E-BE3E-F96445D2FC6C}" destId="{927BDB2E-7D3C-44DB-B7BC-CBF88AE18F9D}" srcOrd="2" destOrd="0" presId="urn:microsoft.com/office/officeart/2009/3/layout/StepUpProcess"/>
    <dgm:cxn modelId="{7A99956C-D7F1-41D4-AF37-0866F27D6789}" type="presParOf" srcId="{927BDB2E-7D3C-44DB-B7BC-CBF88AE18F9D}" destId="{7C29F20D-C1A9-4CE6-8855-53A540141A4D}" srcOrd="0" destOrd="0" presId="urn:microsoft.com/office/officeart/2009/3/layout/StepUpProcess"/>
    <dgm:cxn modelId="{FC64CE41-6777-4F76-BC57-E9B2C0A64807}" type="presParOf" srcId="{927BDB2E-7D3C-44DB-B7BC-CBF88AE18F9D}" destId="{B0938D49-3DAA-4BCC-B397-ED4981F3AB8D}" srcOrd="1" destOrd="0" presId="urn:microsoft.com/office/officeart/2009/3/layout/StepUpProcess"/>
    <dgm:cxn modelId="{567C2956-CD0F-4559-B5C2-46DB4D4058DF}" type="presParOf" srcId="{927BDB2E-7D3C-44DB-B7BC-CBF88AE18F9D}" destId="{C3408655-440F-429C-8C9E-0642F459FC11}" srcOrd="2" destOrd="0" presId="urn:microsoft.com/office/officeart/2009/3/layout/StepUpProcess"/>
    <dgm:cxn modelId="{116F1012-205D-4B91-A6AB-DCC6214F9DE3}" type="presParOf" srcId="{9BC8F680-4CC4-497E-BE3E-F96445D2FC6C}" destId="{DBB30A91-AAE0-4DC5-863E-984F492C4375}" srcOrd="3" destOrd="0" presId="urn:microsoft.com/office/officeart/2009/3/layout/StepUpProcess"/>
    <dgm:cxn modelId="{6C2BBBEC-886F-40F7-8E55-0885662EA5E4}" type="presParOf" srcId="{DBB30A91-AAE0-4DC5-863E-984F492C4375}" destId="{C247CEC3-561A-4BF4-8251-F7C320C2B6C6}" srcOrd="0" destOrd="0" presId="urn:microsoft.com/office/officeart/2009/3/layout/StepUpProcess"/>
    <dgm:cxn modelId="{10C8C6CB-FC68-4556-BEB0-5D1A18F0BC56}" type="presParOf" srcId="{9BC8F680-4CC4-497E-BE3E-F96445D2FC6C}" destId="{8A27D263-8628-4C8C-8A71-68DD1C2ACC13}" srcOrd="4" destOrd="0" presId="urn:microsoft.com/office/officeart/2009/3/layout/StepUpProcess"/>
    <dgm:cxn modelId="{36B95C1C-941C-415C-B51E-277FB3629AFF}" type="presParOf" srcId="{8A27D263-8628-4C8C-8A71-68DD1C2ACC13}" destId="{A9A35237-09E6-4F37-A87D-FDFC20C3AA50}" srcOrd="0" destOrd="0" presId="urn:microsoft.com/office/officeart/2009/3/layout/StepUpProcess"/>
    <dgm:cxn modelId="{C2434B99-5263-426C-BA1B-E9A39ADFBE53}" type="presParOf" srcId="{8A27D263-8628-4C8C-8A71-68DD1C2ACC13}" destId="{86AA6B57-290B-40F7-876D-437D16B7ED5F}" srcOrd="1" destOrd="0" presId="urn:microsoft.com/office/officeart/2009/3/layout/StepUpProcess"/>
    <dgm:cxn modelId="{FC53A797-A075-4545-9DFD-3ACEF6DA083C}" type="presParOf" srcId="{8A27D263-8628-4C8C-8A71-68DD1C2ACC13}" destId="{D9EB0D63-9B2C-495C-AD14-600C172CE1C4}" srcOrd="2" destOrd="0" presId="urn:microsoft.com/office/officeart/2009/3/layout/StepUpProcess"/>
    <dgm:cxn modelId="{1E7B3552-E289-4FB2-AFA7-D2F66AC9E5A7}" type="presParOf" srcId="{9BC8F680-4CC4-497E-BE3E-F96445D2FC6C}" destId="{71B35B3E-A2C0-4A03-9146-026C0AB409EE}" srcOrd="5" destOrd="0" presId="urn:microsoft.com/office/officeart/2009/3/layout/StepUpProcess"/>
    <dgm:cxn modelId="{B6ED7707-9D1C-4E43-B5D3-E0401857E297}" type="presParOf" srcId="{71B35B3E-A2C0-4A03-9146-026C0AB409EE}" destId="{73DAA174-7972-4C97-BE7B-BC5B4050A5B4}" srcOrd="0" destOrd="0" presId="urn:microsoft.com/office/officeart/2009/3/layout/StepUpProcess"/>
    <dgm:cxn modelId="{D40EDF78-1B33-40FE-9669-6E13AD429A50}" type="presParOf" srcId="{9BC8F680-4CC4-497E-BE3E-F96445D2FC6C}" destId="{66C2E3A0-8E38-49AD-9684-33F6A93ACE8A}" srcOrd="6" destOrd="0" presId="urn:microsoft.com/office/officeart/2009/3/layout/StepUpProcess"/>
    <dgm:cxn modelId="{26CE59FD-3EE8-4F60-950B-7BDE477AAF42}" type="presParOf" srcId="{66C2E3A0-8E38-49AD-9684-33F6A93ACE8A}" destId="{FD0129E2-2B3D-44E7-8387-B33CFA9E95BD}" srcOrd="0" destOrd="0" presId="urn:microsoft.com/office/officeart/2009/3/layout/StepUpProcess"/>
    <dgm:cxn modelId="{F456F797-57B7-408E-B1ED-DEB38E420F9E}" type="presParOf" srcId="{66C2E3A0-8E38-49AD-9684-33F6A93ACE8A}" destId="{4F0BB227-689F-48E0-8C32-29EAAD7D7A57}"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B7FC30B8-D764-4C30-ADAA-B7C291202C4F}" type="doc">
      <dgm:prSet loTypeId="urn:microsoft.com/office/officeart/2008/layout/PictureStrips" loCatId="picture" qsTypeId="urn:microsoft.com/office/officeart/2005/8/quickstyle/simple1" qsCatId="simple" csTypeId="urn:microsoft.com/office/officeart/2005/8/colors/colorful5" csCatId="colorful" phldr="1"/>
      <dgm:spPr/>
      <dgm:t>
        <a:bodyPr/>
        <a:lstStyle/>
        <a:p>
          <a:endParaRPr lang="en-US"/>
        </a:p>
      </dgm:t>
    </dgm:pt>
    <dgm:pt modelId="{11606255-9F07-4339-8A05-E243918509B3}">
      <dgm:prSet/>
      <dgm:spPr/>
      <dgm:t>
        <a:bodyPr/>
        <a:lstStyle/>
        <a:p>
          <a:r>
            <a:rPr lang="en-GB"/>
            <a:t>The NHS faces persistently high vacancy rates across multiple roles. </a:t>
          </a:r>
          <a:endParaRPr lang="en-US"/>
        </a:p>
      </dgm:t>
    </dgm:pt>
    <dgm:pt modelId="{93A166F4-C302-401D-8F6A-2E08DD894281}" type="parTrans" cxnId="{C657C29B-178D-4457-B894-03022D391A9E}">
      <dgm:prSet/>
      <dgm:spPr/>
      <dgm:t>
        <a:bodyPr/>
        <a:lstStyle/>
        <a:p>
          <a:endParaRPr lang="en-US"/>
        </a:p>
      </dgm:t>
    </dgm:pt>
    <dgm:pt modelId="{E560A320-7ACE-4331-A550-204F5B77BB0B}" type="sibTrans" cxnId="{C657C29B-178D-4457-B894-03022D391A9E}">
      <dgm:prSet/>
      <dgm:spPr/>
      <dgm:t>
        <a:bodyPr/>
        <a:lstStyle/>
        <a:p>
          <a:endParaRPr lang="en-US"/>
        </a:p>
      </dgm:t>
    </dgm:pt>
    <dgm:pt modelId="{1C729642-4313-49F3-AF2C-53550D05A7B6}">
      <dgm:prSet/>
      <dgm:spPr/>
      <dgm:t>
        <a:bodyPr/>
        <a:lstStyle/>
        <a:p>
          <a:r>
            <a:rPr lang="en-GB"/>
            <a:t>The NHS relies heavily on international recruitment to address workforce gaps. </a:t>
          </a:r>
          <a:endParaRPr lang="en-US"/>
        </a:p>
      </dgm:t>
    </dgm:pt>
    <dgm:pt modelId="{B034EEBB-8EB6-41CF-9099-DBD0F136ACE9}" type="parTrans" cxnId="{70917497-71BC-4CFF-A308-B502B82313D7}">
      <dgm:prSet/>
      <dgm:spPr/>
      <dgm:t>
        <a:bodyPr/>
        <a:lstStyle/>
        <a:p>
          <a:endParaRPr lang="en-US"/>
        </a:p>
      </dgm:t>
    </dgm:pt>
    <dgm:pt modelId="{75E03963-EBAB-4B37-9CC0-63FE357CCF2D}" type="sibTrans" cxnId="{70917497-71BC-4CFF-A308-B502B82313D7}">
      <dgm:prSet/>
      <dgm:spPr/>
      <dgm:t>
        <a:bodyPr/>
        <a:lstStyle/>
        <a:p>
          <a:endParaRPr lang="en-US"/>
        </a:p>
      </dgm:t>
    </dgm:pt>
    <dgm:pt modelId="{A21A5406-7834-4D53-9437-7C475790CD30}">
      <dgm:prSet/>
      <dgm:spPr/>
      <dgm:t>
        <a:bodyPr/>
        <a:lstStyle/>
        <a:p>
          <a:r>
            <a:rPr lang="en-GB"/>
            <a:t>Recruitment processes of the organisation are often lengthy and bureaucratic (Evans et al., 2023). </a:t>
          </a:r>
          <a:endParaRPr lang="en-US"/>
        </a:p>
      </dgm:t>
    </dgm:pt>
    <dgm:pt modelId="{3E02FA83-351D-424F-B96F-7F4A0064FCF1}" type="parTrans" cxnId="{24D4306D-F8B5-4EE3-8B76-5FD6A610E20A}">
      <dgm:prSet/>
      <dgm:spPr/>
      <dgm:t>
        <a:bodyPr/>
        <a:lstStyle/>
        <a:p>
          <a:endParaRPr lang="en-US"/>
        </a:p>
      </dgm:t>
    </dgm:pt>
    <dgm:pt modelId="{2B3E9E87-66F2-42A8-98E9-1382CFD121AC}" type="sibTrans" cxnId="{24D4306D-F8B5-4EE3-8B76-5FD6A610E20A}">
      <dgm:prSet/>
      <dgm:spPr/>
      <dgm:t>
        <a:bodyPr/>
        <a:lstStyle/>
        <a:p>
          <a:endParaRPr lang="en-US"/>
        </a:p>
      </dgm:t>
    </dgm:pt>
    <dgm:pt modelId="{20468C3E-C80E-4153-9A5C-91BA0428265D}">
      <dgm:prSet/>
      <dgm:spPr/>
      <dgm:t>
        <a:bodyPr/>
        <a:lstStyle/>
        <a:p>
          <a:r>
            <a:rPr lang="en-GB"/>
            <a:t>These challenges reduce hiring efficiency and impact service delivery timelines.</a:t>
          </a:r>
          <a:endParaRPr lang="en-US"/>
        </a:p>
      </dgm:t>
    </dgm:pt>
    <dgm:pt modelId="{A24D2001-190C-4DDB-9462-7848AEC84DB1}" type="parTrans" cxnId="{FF47ECD3-F79D-42A7-B40E-3F9489BB33FC}">
      <dgm:prSet/>
      <dgm:spPr/>
      <dgm:t>
        <a:bodyPr/>
        <a:lstStyle/>
        <a:p>
          <a:endParaRPr lang="en-US"/>
        </a:p>
      </dgm:t>
    </dgm:pt>
    <dgm:pt modelId="{8D0A1C07-47D6-449F-A486-6B52902CF73A}" type="sibTrans" cxnId="{FF47ECD3-F79D-42A7-B40E-3F9489BB33FC}">
      <dgm:prSet/>
      <dgm:spPr/>
      <dgm:t>
        <a:bodyPr/>
        <a:lstStyle/>
        <a:p>
          <a:endParaRPr lang="en-US"/>
        </a:p>
      </dgm:t>
    </dgm:pt>
    <dgm:pt modelId="{CB11C5AA-805F-46F0-B014-359911DA7C44}" type="pres">
      <dgm:prSet presAssocID="{B7FC30B8-D764-4C30-ADAA-B7C291202C4F}" presName="Name0" presStyleCnt="0">
        <dgm:presLayoutVars>
          <dgm:dir/>
          <dgm:resizeHandles val="exact"/>
        </dgm:presLayoutVars>
      </dgm:prSet>
      <dgm:spPr/>
      <dgm:t>
        <a:bodyPr/>
        <a:lstStyle/>
        <a:p>
          <a:endParaRPr lang="en-US"/>
        </a:p>
      </dgm:t>
    </dgm:pt>
    <dgm:pt modelId="{667A8EEA-192A-4E75-8645-FA1417702802}" type="pres">
      <dgm:prSet presAssocID="{11606255-9F07-4339-8A05-E243918509B3}" presName="composite" presStyleCnt="0"/>
      <dgm:spPr/>
    </dgm:pt>
    <dgm:pt modelId="{C6426E38-EB0E-4773-8969-B5A1F9CC5ADB}" type="pres">
      <dgm:prSet presAssocID="{11606255-9F07-4339-8A05-E243918509B3}" presName="rect1" presStyleLbl="trAlignAcc1" presStyleIdx="0" presStyleCnt="4">
        <dgm:presLayoutVars>
          <dgm:bulletEnabled val="1"/>
        </dgm:presLayoutVars>
      </dgm:prSet>
      <dgm:spPr/>
      <dgm:t>
        <a:bodyPr/>
        <a:lstStyle/>
        <a:p>
          <a:endParaRPr lang="en-US"/>
        </a:p>
      </dgm:t>
    </dgm:pt>
    <dgm:pt modelId="{554A9B8F-755A-472D-B2D3-AF0D92286920}" type="pres">
      <dgm:prSet presAssocID="{11606255-9F07-4339-8A05-E243918509B3}" presName="rect2" presStyleLbl="fgImgPlace1" presStyleIdx="0" presStyleCnt="4"/>
      <dgm:spPr>
        <a:blipFill>
          <a:blip xmlns:r="http://schemas.openxmlformats.org/officeDocument/2006/relationships" r:embed="rId1">
            <a:extLst>
              <a:ext uri="{96DAC541-7B7A-43D3-8B79-37D633B846F1}">
                <asvg:svgBlip xmlns="" xmlns:asvg="http://schemas.microsoft.com/office/drawing/2016/SVG/main" r:embed="rId2"/>
              </a:ext>
            </a:extLst>
          </a:blip>
          <a:srcRect/>
          <a:stretch>
            <a:fillRect l="-25000" r="-25000"/>
          </a:stretch>
        </a:blipFill>
      </dgm:spPr>
      <dgm:extLst>
        <a:ext uri="{E40237B7-FDA0-4F09-8148-C483321AD2D9}">
          <dgm14:cNvPr xmlns:dgm14="http://schemas.microsoft.com/office/drawing/2010/diagram" id="0" name="" descr="Medical with solid fill"/>
        </a:ext>
      </dgm:extLst>
    </dgm:pt>
    <dgm:pt modelId="{F9F71E66-545F-4515-8A2D-C460216E8EF5}" type="pres">
      <dgm:prSet presAssocID="{E560A320-7ACE-4331-A550-204F5B77BB0B}" presName="sibTrans" presStyleCnt="0"/>
      <dgm:spPr/>
    </dgm:pt>
    <dgm:pt modelId="{108A4D62-3AD1-4A87-99DB-3D9DD7EBA252}" type="pres">
      <dgm:prSet presAssocID="{1C729642-4313-49F3-AF2C-53550D05A7B6}" presName="composite" presStyleCnt="0"/>
      <dgm:spPr/>
    </dgm:pt>
    <dgm:pt modelId="{A63E3DDA-66C5-4CEF-B617-4F561ACABF63}" type="pres">
      <dgm:prSet presAssocID="{1C729642-4313-49F3-AF2C-53550D05A7B6}" presName="rect1" presStyleLbl="trAlignAcc1" presStyleIdx="1" presStyleCnt="4">
        <dgm:presLayoutVars>
          <dgm:bulletEnabled val="1"/>
        </dgm:presLayoutVars>
      </dgm:prSet>
      <dgm:spPr/>
      <dgm:t>
        <a:bodyPr/>
        <a:lstStyle/>
        <a:p>
          <a:endParaRPr lang="en-US"/>
        </a:p>
      </dgm:t>
    </dgm:pt>
    <dgm:pt modelId="{D65BF219-595D-40C8-A901-3D0FEA5EA448}" type="pres">
      <dgm:prSet presAssocID="{1C729642-4313-49F3-AF2C-53550D05A7B6}" presName="rect2" presStyleLbl="fgImgPlace1" presStyleIdx="1" presStyleCnt="4"/>
      <dgm:spPr>
        <a:blipFill>
          <a:blip xmlns:r="http://schemas.openxmlformats.org/officeDocument/2006/relationships" r:embed="rId3">
            <a:extLst>
              <a:ext uri="{96DAC541-7B7A-43D3-8B79-37D633B846F1}">
                <asvg:svgBlip xmlns="" xmlns:asvg="http://schemas.microsoft.com/office/drawing/2016/SVG/main" r:embed="rId4"/>
              </a:ext>
            </a:extLst>
          </a:blip>
          <a:srcRect/>
          <a:stretch>
            <a:fillRect l="-25000" r="-25000"/>
          </a:stretch>
        </a:blipFill>
      </dgm:spPr>
      <dgm:extLst>
        <a:ext uri="{E40237B7-FDA0-4F09-8148-C483321AD2D9}">
          <dgm14:cNvPr xmlns:dgm14="http://schemas.microsoft.com/office/drawing/2010/diagram" id="0" name="" descr="Heartbeat with solid fill"/>
        </a:ext>
      </dgm:extLst>
    </dgm:pt>
    <dgm:pt modelId="{E01CECAD-67C7-442D-A65D-2B0D7BA4C851}" type="pres">
      <dgm:prSet presAssocID="{75E03963-EBAB-4B37-9CC0-63FE357CCF2D}" presName="sibTrans" presStyleCnt="0"/>
      <dgm:spPr/>
    </dgm:pt>
    <dgm:pt modelId="{F5250B31-024F-4F32-AB2C-D398C97F5571}" type="pres">
      <dgm:prSet presAssocID="{A21A5406-7834-4D53-9437-7C475790CD30}" presName="composite" presStyleCnt="0"/>
      <dgm:spPr/>
    </dgm:pt>
    <dgm:pt modelId="{48800EB3-AD1D-4889-BD25-6E703255C4BA}" type="pres">
      <dgm:prSet presAssocID="{A21A5406-7834-4D53-9437-7C475790CD30}" presName="rect1" presStyleLbl="trAlignAcc1" presStyleIdx="2" presStyleCnt="4">
        <dgm:presLayoutVars>
          <dgm:bulletEnabled val="1"/>
        </dgm:presLayoutVars>
      </dgm:prSet>
      <dgm:spPr/>
      <dgm:t>
        <a:bodyPr/>
        <a:lstStyle/>
        <a:p>
          <a:endParaRPr lang="en-US"/>
        </a:p>
      </dgm:t>
    </dgm:pt>
    <dgm:pt modelId="{3581E36D-A7A3-4418-9F48-270B1D27A8C1}" type="pres">
      <dgm:prSet presAssocID="{A21A5406-7834-4D53-9437-7C475790CD30}" presName="rect2" presStyleLbl="fgImgPlace1" presStyleIdx="2" presStyleCnt="4"/>
      <dgm:spPr>
        <a:blipFill>
          <a:blip xmlns:r="http://schemas.openxmlformats.org/officeDocument/2006/relationships" r:embed="rId5">
            <a:extLst>
              <a:ext uri="{96DAC541-7B7A-43D3-8B79-37D633B846F1}">
                <asvg:svgBlip xmlns="" xmlns:asvg="http://schemas.microsoft.com/office/drawing/2016/SVG/main" r:embed="rId6"/>
              </a:ext>
            </a:extLst>
          </a:blip>
          <a:srcRect/>
          <a:stretch>
            <a:fillRect l="-25000" r="-25000"/>
          </a:stretch>
        </a:blipFill>
      </dgm:spPr>
      <dgm:extLst>
        <a:ext uri="{E40237B7-FDA0-4F09-8148-C483321AD2D9}">
          <dgm14:cNvPr xmlns:dgm14="http://schemas.microsoft.com/office/drawing/2010/diagram" id="0" name="" descr="Work from home desk with solid fill"/>
        </a:ext>
      </dgm:extLst>
    </dgm:pt>
    <dgm:pt modelId="{91116019-0EEA-4ED5-A0D8-FF3A20C24D85}" type="pres">
      <dgm:prSet presAssocID="{2B3E9E87-66F2-42A8-98E9-1382CFD121AC}" presName="sibTrans" presStyleCnt="0"/>
      <dgm:spPr/>
    </dgm:pt>
    <dgm:pt modelId="{1447C5D2-962D-488B-83AA-D5AFF191E1F8}" type="pres">
      <dgm:prSet presAssocID="{20468C3E-C80E-4153-9A5C-91BA0428265D}" presName="composite" presStyleCnt="0"/>
      <dgm:spPr/>
    </dgm:pt>
    <dgm:pt modelId="{A1BC11DB-C4B6-4560-8E98-E13E23635010}" type="pres">
      <dgm:prSet presAssocID="{20468C3E-C80E-4153-9A5C-91BA0428265D}" presName="rect1" presStyleLbl="trAlignAcc1" presStyleIdx="3" presStyleCnt="4">
        <dgm:presLayoutVars>
          <dgm:bulletEnabled val="1"/>
        </dgm:presLayoutVars>
      </dgm:prSet>
      <dgm:spPr/>
      <dgm:t>
        <a:bodyPr/>
        <a:lstStyle/>
        <a:p>
          <a:endParaRPr lang="en-US"/>
        </a:p>
      </dgm:t>
    </dgm:pt>
    <dgm:pt modelId="{43F6ED06-E0FA-49CB-A28B-A056629752BE}" type="pres">
      <dgm:prSet presAssocID="{20468C3E-C80E-4153-9A5C-91BA0428265D}" presName="rect2" presStyleLbl="fgImgPlace1" presStyleIdx="3" presStyleCnt="4"/>
      <dgm:spPr>
        <a:blipFill>
          <a:blip xmlns:r="http://schemas.openxmlformats.org/officeDocument/2006/relationships" r:embed="rId7">
            <a:extLst>
              <a:ext uri="{96DAC541-7B7A-43D3-8B79-37D633B846F1}">
                <asvg:svgBlip xmlns="" xmlns:asvg="http://schemas.microsoft.com/office/drawing/2016/SVG/main" r:embed="rId8"/>
              </a:ext>
            </a:extLst>
          </a:blip>
          <a:srcRect/>
          <a:stretch>
            <a:fillRect l="-25000" r="-25000"/>
          </a:stretch>
        </a:blipFill>
      </dgm:spPr>
      <dgm:extLst>
        <a:ext uri="{E40237B7-FDA0-4F09-8148-C483321AD2D9}">
          <dgm14:cNvPr xmlns:dgm14="http://schemas.microsoft.com/office/drawing/2010/diagram" id="0" name="" descr="Business Growth with solid fill"/>
        </a:ext>
      </dgm:extLst>
    </dgm:pt>
  </dgm:ptLst>
  <dgm:cxnLst>
    <dgm:cxn modelId="{9C98B4D7-8BC9-48DC-9F33-5760CA5B8F35}" type="presOf" srcId="{11606255-9F07-4339-8A05-E243918509B3}" destId="{C6426E38-EB0E-4773-8969-B5A1F9CC5ADB}" srcOrd="0" destOrd="0" presId="urn:microsoft.com/office/officeart/2008/layout/PictureStrips"/>
    <dgm:cxn modelId="{AEA0214E-F521-4EDA-9350-C0387E42EF6E}" type="presOf" srcId="{20468C3E-C80E-4153-9A5C-91BA0428265D}" destId="{A1BC11DB-C4B6-4560-8E98-E13E23635010}" srcOrd="0" destOrd="0" presId="urn:microsoft.com/office/officeart/2008/layout/PictureStrips"/>
    <dgm:cxn modelId="{08946A00-8BE2-4E3D-9067-B2420CA0B8CF}" type="presOf" srcId="{B7FC30B8-D764-4C30-ADAA-B7C291202C4F}" destId="{CB11C5AA-805F-46F0-B014-359911DA7C44}" srcOrd="0" destOrd="0" presId="urn:microsoft.com/office/officeart/2008/layout/PictureStrips"/>
    <dgm:cxn modelId="{70917497-71BC-4CFF-A308-B502B82313D7}" srcId="{B7FC30B8-D764-4C30-ADAA-B7C291202C4F}" destId="{1C729642-4313-49F3-AF2C-53550D05A7B6}" srcOrd="1" destOrd="0" parTransId="{B034EEBB-8EB6-41CF-9099-DBD0F136ACE9}" sibTransId="{75E03963-EBAB-4B37-9CC0-63FE357CCF2D}"/>
    <dgm:cxn modelId="{C657C29B-178D-4457-B894-03022D391A9E}" srcId="{B7FC30B8-D764-4C30-ADAA-B7C291202C4F}" destId="{11606255-9F07-4339-8A05-E243918509B3}" srcOrd="0" destOrd="0" parTransId="{93A166F4-C302-401D-8F6A-2E08DD894281}" sibTransId="{E560A320-7ACE-4331-A550-204F5B77BB0B}"/>
    <dgm:cxn modelId="{47D5CB0C-4A45-44F3-9F6C-D06F922193A2}" type="presOf" srcId="{1C729642-4313-49F3-AF2C-53550D05A7B6}" destId="{A63E3DDA-66C5-4CEF-B617-4F561ACABF63}" srcOrd="0" destOrd="0" presId="urn:microsoft.com/office/officeart/2008/layout/PictureStrips"/>
    <dgm:cxn modelId="{24D4306D-F8B5-4EE3-8B76-5FD6A610E20A}" srcId="{B7FC30B8-D764-4C30-ADAA-B7C291202C4F}" destId="{A21A5406-7834-4D53-9437-7C475790CD30}" srcOrd="2" destOrd="0" parTransId="{3E02FA83-351D-424F-B96F-7F4A0064FCF1}" sibTransId="{2B3E9E87-66F2-42A8-98E9-1382CFD121AC}"/>
    <dgm:cxn modelId="{7BF81C49-70DD-47E0-BA4A-E0578F695C0B}" type="presOf" srcId="{A21A5406-7834-4D53-9437-7C475790CD30}" destId="{48800EB3-AD1D-4889-BD25-6E703255C4BA}" srcOrd="0" destOrd="0" presId="urn:microsoft.com/office/officeart/2008/layout/PictureStrips"/>
    <dgm:cxn modelId="{FF47ECD3-F79D-42A7-B40E-3F9489BB33FC}" srcId="{B7FC30B8-D764-4C30-ADAA-B7C291202C4F}" destId="{20468C3E-C80E-4153-9A5C-91BA0428265D}" srcOrd="3" destOrd="0" parTransId="{A24D2001-190C-4DDB-9462-7848AEC84DB1}" sibTransId="{8D0A1C07-47D6-449F-A486-6B52902CF73A}"/>
    <dgm:cxn modelId="{7581D039-C7D1-4375-BD4A-C9FFB40E54B2}" type="presParOf" srcId="{CB11C5AA-805F-46F0-B014-359911DA7C44}" destId="{667A8EEA-192A-4E75-8645-FA1417702802}" srcOrd="0" destOrd="0" presId="urn:microsoft.com/office/officeart/2008/layout/PictureStrips"/>
    <dgm:cxn modelId="{08F51CA7-F07F-47EB-A1DD-70F0727F3331}" type="presParOf" srcId="{667A8EEA-192A-4E75-8645-FA1417702802}" destId="{C6426E38-EB0E-4773-8969-B5A1F9CC5ADB}" srcOrd="0" destOrd="0" presId="urn:microsoft.com/office/officeart/2008/layout/PictureStrips"/>
    <dgm:cxn modelId="{7D2D020F-8507-4F39-9EF7-AEC18838A7C4}" type="presParOf" srcId="{667A8EEA-192A-4E75-8645-FA1417702802}" destId="{554A9B8F-755A-472D-B2D3-AF0D92286920}" srcOrd="1" destOrd="0" presId="urn:microsoft.com/office/officeart/2008/layout/PictureStrips"/>
    <dgm:cxn modelId="{8277DB9C-5E09-4308-AA18-5FB1FAD05581}" type="presParOf" srcId="{CB11C5AA-805F-46F0-B014-359911DA7C44}" destId="{F9F71E66-545F-4515-8A2D-C460216E8EF5}" srcOrd="1" destOrd="0" presId="urn:microsoft.com/office/officeart/2008/layout/PictureStrips"/>
    <dgm:cxn modelId="{512A265A-E262-4982-B82F-7BA9D4DA6CA2}" type="presParOf" srcId="{CB11C5AA-805F-46F0-B014-359911DA7C44}" destId="{108A4D62-3AD1-4A87-99DB-3D9DD7EBA252}" srcOrd="2" destOrd="0" presId="urn:microsoft.com/office/officeart/2008/layout/PictureStrips"/>
    <dgm:cxn modelId="{A1CE83E8-3141-4B55-B7DB-F0BDC2A9DFE5}" type="presParOf" srcId="{108A4D62-3AD1-4A87-99DB-3D9DD7EBA252}" destId="{A63E3DDA-66C5-4CEF-B617-4F561ACABF63}" srcOrd="0" destOrd="0" presId="urn:microsoft.com/office/officeart/2008/layout/PictureStrips"/>
    <dgm:cxn modelId="{7CAED9C9-9175-42AC-B028-794D7AD40626}" type="presParOf" srcId="{108A4D62-3AD1-4A87-99DB-3D9DD7EBA252}" destId="{D65BF219-595D-40C8-A901-3D0FEA5EA448}" srcOrd="1" destOrd="0" presId="urn:microsoft.com/office/officeart/2008/layout/PictureStrips"/>
    <dgm:cxn modelId="{15A1A9B4-5CBD-49E3-8834-0B69BB64A2F3}" type="presParOf" srcId="{CB11C5AA-805F-46F0-B014-359911DA7C44}" destId="{E01CECAD-67C7-442D-A65D-2B0D7BA4C851}" srcOrd="3" destOrd="0" presId="urn:microsoft.com/office/officeart/2008/layout/PictureStrips"/>
    <dgm:cxn modelId="{353A685C-823D-4DA7-A622-4A4A9386001A}" type="presParOf" srcId="{CB11C5AA-805F-46F0-B014-359911DA7C44}" destId="{F5250B31-024F-4F32-AB2C-D398C97F5571}" srcOrd="4" destOrd="0" presId="urn:microsoft.com/office/officeart/2008/layout/PictureStrips"/>
    <dgm:cxn modelId="{8E0B5C33-021D-4B76-8924-45B7EDAB2394}" type="presParOf" srcId="{F5250B31-024F-4F32-AB2C-D398C97F5571}" destId="{48800EB3-AD1D-4889-BD25-6E703255C4BA}" srcOrd="0" destOrd="0" presId="urn:microsoft.com/office/officeart/2008/layout/PictureStrips"/>
    <dgm:cxn modelId="{EDBA3EB3-3F8A-47CB-9809-21993DB9D513}" type="presParOf" srcId="{F5250B31-024F-4F32-AB2C-D398C97F5571}" destId="{3581E36D-A7A3-4418-9F48-270B1D27A8C1}" srcOrd="1" destOrd="0" presId="urn:microsoft.com/office/officeart/2008/layout/PictureStrips"/>
    <dgm:cxn modelId="{CB1238A6-9615-4650-9620-BDEFA3DC49DE}" type="presParOf" srcId="{CB11C5AA-805F-46F0-B014-359911DA7C44}" destId="{91116019-0EEA-4ED5-A0D8-FF3A20C24D85}" srcOrd="5" destOrd="0" presId="urn:microsoft.com/office/officeart/2008/layout/PictureStrips"/>
    <dgm:cxn modelId="{437000F9-BC86-4213-B755-EA8AED1336B1}" type="presParOf" srcId="{CB11C5AA-805F-46F0-B014-359911DA7C44}" destId="{1447C5D2-962D-488B-83AA-D5AFF191E1F8}" srcOrd="6" destOrd="0" presId="urn:microsoft.com/office/officeart/2008/layout/PictureStrips"/>
    <dgm:cxn modelId="{4B0E0678-4BFE-4DC2-8F75-42229377986C}" type="presParOf" srcId="{1447C5D2-962D-488B-83AA-D5AFF191E1F8}" destId="{A1BC11DB-C4B6-4560-8E98-E13E23635010}" srcOrd="0" destOrd="0" presId="urn:microsoft.com/office/officeart/2008/layout/PictureStrips"/>
    <dgm:cxn modelId="{68733AAD-2136-41D0-A8F7-249CB3405690}" type="presParOf" srcId="{1447C5D2-962D-488B-83AA-D5AFF191E1F8}" destId="{43F6ED06-E0FA-49CB-A28B-A056629752BE}" srcOrd="1" destOrd="0" presId="urn:microsoft.com/office/officeart/2008/layout/PictureStrip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3ABF3A65-4337-45B7-A4E3-C36E15062D29}"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1FBBF2AE-D3FE-4241-8293-6A00FB130A8A}">
      <dgm:prSet/>
      <dgm:spPr/>
      <dgm:t>
        <a:bodyPr/>
        <a:lstStyle/>
        <a:p>
          <a:r>
            <a:rPr lang="en-GB"/>
            <a:t>Workplace culture and leadership significantly influence recruitment outcomes. </a:t>
          </a:r>
          <a:endParaRPr lang="en-US"/>
        </a:p>
      </dgm:t>
    </dgm:pt>
    <dgm:pt modelId="{6F120505-5B42-43B0-9FE9-9680643395A5}" type="parTrans" cxnId="{7CFB9C29-57A3-4CDA-A80A-597C8AF46725}">
      <dgm:prSet/>
      <dgm:spPr/>
      <dgm:t>
        <a:bodyPr/>
        <a:lstStyle/>
        <a:p>
          <a:endParaRPr lang="en-US"/>
        </a:p>
      </dgm:t>
    </dgm:pt>
    <dgm:pt modelId="{A6BFF8FC-EF80-4D13-B972-BF4938DC80BB}" type="sibTrans" cxnId="{7CFB9C29-57A3-4CDA-A80A-597C8AF46725}">
      <dgm:prSet/>
      <dgm:spPr/>
      <dgm:t>
        <a:bodyPr/>
        <a:lstStyle/>
        <a:p>
          <a:endParaRPr lang="en-US"/>
        </a:p>
      </dgm:t>
    </dgm:pt>
    <dgm:pt modelId="{8C84FF1B-3930-40DC-AE29-05F61F91C6CF}">
      <dgm:prSet/>
      <dgm:spPr/>
      <dgm:t>
        <a:bodyPr/>
        <a:lstStyle/>
        <a:p>
          <a:r>
            <a:rPr lang="en-GB"/>
            <a:t>NHS Staff Survey shows only around one-third of staff feel staffing levels are adequate. </a:t>
          </a:r>
          <a:endParaRPr lang="en-US"/>
        </a:p>
      </dgm:t>
    </dgm:pt>
    <dgm:pt modelId="{FA19669A-6391-4900-BDF5-DA5BF39A8861}" type="parTrans" cxnId="{036E7696-0799-42A8-8101-7A876CA5BC70}">
      <dgm:prSet/>
      <dgm:spPr/>
      <dgm:t>
        <a:bodyPr/>
        <a:lstStyle/>
        <a:p>
          <a:endParaRPr lang="en-US"/>
        </a:p>
      </dgm:t>
    </dgm:pt>
    <dgm:pt modelId="{10C07A86-858C-47A5-B40F-53AF9E644F4A}" type="sibTrans" cxnId="{036E7696-0799-42A8-8101-7A876CA5BC70}">
      <dgm:prSet/>
      <dgm:spPr/>
      <dgm:t>
        <a:bodyPr/>
        <a:lstStyle/>
        <a:p>
          <a:endParaRPr lang="en-US"/>
        </a:p>
      </dgm:t>
    </dgm:pt>
    <dgm:pt modelId="{5832F934-27BE-4E85-BC66-B39982FF09E3}">
      <dgm:prSet/>
      <dgm:spPr/>
      <dgm:t>
        <a:bodyPr/>
        <a:lstStyle/>
        <a:p>
          <a:r>
            <a:rPr lang="en-GB"/>
            <a:t>High stress and burnout reduce retention and employer attractiveness (Firman and Inrawati, 2023). </a:t>
          </a:r>
          <a:endParaRPr lang="en-US"/>
        </a:p>
      </dgm:t>
    </dgm:pt>
    <dgm:pt modelId="{AAA8BBB0-4188-4CA4-A539-A6E81BA562C5}" type="parTrans" cxnId="{731CC7EA-E248-4EFA-B13E-6A377E7ECD8E}">
      <dgm:prSet/>
      <dgm:spPr/>
      <dgm:t>
        <a:bodyPr/>
        <a:lstStyle/>
        <a:p>
          <a:endParaRPr lang="en-US"/>
        </a:p>
      </dgm:t>
    </dgm:pt>
    <dgm:pt modelId="{1BC3CDC0-D62E-4514-8FCD-59A0F2442CB5}" type="sibTrans" cxnId="{731CC7EA-E248-4EFA-B13E-6A377E7ECD8E}">
      <dgm:prSet/>
      <dgm:spPr/>
      <dgm:t>
        <a:bodyPr/>
        <a:lstStyle/>
        <a:p>
          <a:endParaRPr lang="en-US"/>
        </a:p>
      </dgm:t>
    </dgm:pt>
    <dgm:pt modelId="{95E46DD4-D8C5-4EB5-A52C-8C04FC863757}">
      <dgm:prSet/>
      <dgm:spPr/>
      <dgm:t>
        <a:bodyPr/>
        <a:lstStyle/>
        <a:p>
          <a:r>
            <a:rPr lang="en-GB"/>
            <a:t>Leadership must prioritise supportive and inclusive work environments.</a:t>
          </a:r>
          <a:endParaRPr lang="en-US"/>
        </a:p>
      </dgm:t>
    </dgm:pt>
    <dgm:pt modelId="{C3C1D8EA-7543-4706-B102-F85B15785296}" type="parTrans" cxnId="{BE4BE96C-0A93-46D2-B011-B9AC39D066F9}">
      <dgm:prSet/>
      <dgm:spPr/>
      <dgm:t>
        <a:bodyPr/>
        <a:lstStyle/>
        <a:p>
          <a:endParaRPr lang="en-US"/>
        </a:p>
      </dgm:t>
    </dgm:pt>
    <dgm:pt modelId="{906EA26D-26B8-4C81-A12C-05C84576A0CA}" type="sibTrans" cxnId="{BE4BE96C-0A93-46D2-B011-B9AC39D066F9}">
      <dgm:prSet/>
      <dgm:spPr/>
      <dgm:t>
        <a:bodyPr/>
        <a:lstStyle/>
        <a:p>
          <a:endParaRPr lang="en-US"/>
        </a:p>
      </dgm:t>
    </dgm:pt>
    <dgm:pt modelId="{EE783FDF-3CC4-4D3C-865E-FEC39360280F}" type="pres">
      <dgm:prSet presAssocID="{3ABF3A65-4337-45B7-A4E3-C36E15062D29}" presName="matrix" presStyleCnt="0">
        <dgm:presLayoutVars>
          <dgm:chMax val="1"/>
          <dgm:dir/>
          <dgm:resizeHandles val="exact"/>
        </dgm:presLayoutVars>
      </dgm:prSet>
      <dgm:spPr/>
      <dgm:t>
        <a:bodyPr/>
        <a:lstStyle/>
        <a:p>
          <a:endParaRPr lang="en-US"/>
        </a:p>
      </dgm:t>
    </dgm:pt>
    <dgm:pt modelId="{D2F7CC21-4583-4CEE-8415-B898B1D4D899}" type="pres">
      <dgm:prSet presAssocID="{3ABF3A65-4337-45B7-A4E3-C36E15062D29}" presName="diamond" presStyleLbl="bgShp" presStyleIdx="0" presStyleCnt="1"/>
      <dgm:spPr/>
    </dgm:pt>
    <dgm:pt modelId="{61BD8415-AD30-4DFD-A7EE-C1312E8D461D}" type="pres">
      <dgm:prSet presAssocID="{3ABF3A65-4337-45B7-A4E3-C36E15062D29}" presName="quad1" presStyleLbl="node1" presStyleIdx="0" presStyleCnt="4">
        <dgm:presLayoutVars>
          <dgm:chMax val="0"/>
          <dgm:chPref val="0"/>
          <dgm:bulletEnabled val="1"/>
        </dgm:presLayoutVars>
      </dgm:prSet>
      <dgm:spPr/>
      <dgm:t>
        <a:bodyPr/>
        <a:lstStyle/>
        <a:p>
          <a:endParaRPr lang="en-US"/>
        </a:p>
      </dgm:t>
    </dgm:pt>
    <dgm:pt modelId="{43837090-F0D8-4A6D-A8FD-013CE4D6A95E}" type="pres">
      <dgm:prSet presAssocID="{3ABF3A65-4337-45B7-A4E3-C36E15062D29}" presName="quad2" presStyleLbl="node1" presStyleIdx="1" presStyleCnt="4">
        <dgm:presLayoutVars>
          <dgm:chMax val="0"/>
          <dgm:chPref val="0"/>
          <dgm:bulletEnabled val="1"/>
        </dgm:presLayoutVars>
      </dgm:prSet>
      <dgm:spPr/>
      <dgm:t>
        <a:bodyPr/>
        <a:lstStyle/>
        <a:p>
          <a:endParaRPr lang="en-US"/>
        </a:p>
      </dgm:t>
    </dgm:pt>
    <dgm:pt modelId="{AE95460D-EF5F-43BD-BDE9-0BEC08B628F1}" type="pres">
      <dgm:prSet presAssocID="{3ABF3A65-4337-45B7-A4E3-C36E15062D29}" presName="quad3" presStyleLbl="node1" presStyleIdx="2" presStyleCnt="4">
        <dgm:presLayoutVars>
          <dgm:chMax val="0"/>
          <dgm:chPref val="0"/>
          <dgm:bulletEnabled val="1"/>
        </dgm:presLayoutVars>
      </dgm:prSet>
      <dgm:spPr/>
      <dgm:t>
        <a:bodyPr/>
        <a:lstStyle/>
        <a:p>
          <a:endParaRPr lang="en-US"/>
        </a:p>
      </dgm:t>
    </dgm:pt>
    <dgm:pt modelId="{0CB352BA-30EA-4F28-B591-DAC6FC1A1962}" type="pres">
      <dgm:prSet presAssocID="{3ABF3A65-4337-45B7-A4E3-C36E15062D29}" presName="quad4" presStyleLbl="node1" presStyleIdx="3" presStyleCnt="4">
        <dgm:presLayoutVars>
          <dgm:chMax val="0"/>
          <dgm:chPref val="0"/>
          <dgm:bulletEnabled val="1"/>
        </dgm:presLayoutVars>
      </dgm:prSet>
      <dgm:spPr/>
      <dgm:t>
        <a:bodyPr/>
        <a:lstStyle/>
        <a:p>
          <a:endParaRPr lang="en-US"/>
        </a:p>
      </dgm:t>
    </dgm:pt>
  </dgm:ptLst>
  <dgm:cxnLst>
    <dgm:cxn modelId="{DB132B74-BF49-452F-A221-E6CB7FB45F9E}" type="presOf" srcId="{8C84FF1B-3930-40DC-AE29-05F61F91C6CF}" destId="{43837090-F0D8-4A6D-A8FD-013CE4D6A95E}" srcOrd="0" destOrd="0" presId="urn:microsoft.com/office/officeart/2005/8/layout/matrix3"/>
    <dgm:cxn modelId="{731CC7EA-E248-4EFA-B13E-6A377E7ECD8E}" srcId="{3ABF3A65-4337-45B7-A4E3-C36E15062D29}" destId="{5832F934-27BE-4E85-BC66-B39982FF09E3}" srcOrd="2" destOrd="0" parTransId="{AAA8BBB0-4188-4CA4-A539-A6E81BA562C5}" sibTransId="{1BC3CDC0-D62E-4514-8FCD-59A0F2442CB5}"/>
    <dgm:cxn modelId="{BE4BE96C-0A93-46D2-B011-B9AC39D066F9}" srcId="{3ABF3A65-4337-45B7-A4E3-C36E15062D29}" destId="{95E46DD4-D8C5-4EB5-A52C-8C04FC863757}" srcOrd="3" destOrd="0" parTransId="{C3C1D8EA-7543-4706-B102-F85B15785296}" sibTransId="{906EA26D-26B8-4C81-A12C-05C84576A0CA}"/>
    <dgm:cxn modelId="{C6C2399B-0D7D-4574-BDA4-D46E12C24E2B}" type="presOf" srcId="{3ABF3A65-4337-45B7-A4E3-C36E15062D29}" destId="{EE783FDF-3CC4-4D3C-865E-FEC39360280F}" srcOrd="0" destOrd="0" presId="urn:microsoft.com/office/officeart/2005/8/layout/matrix3"/>
    <dgm:cxn modelId="{7CFB9C29-57A3-4CDA-A80A-597C8AF46725}" srcId="{3ABF3A65-4337-45B7-A4E3-C36E15062D29}" destId="{1FBBF2AE-D3FE-4241-8293-6A00FB130A8A}" srcOrd="0" destOrd="0" parTransId="{6F120505-5B42-43B0-9FE9-9680643395A5}" sibTransId="{A6BFF8FC-EF80-4D13-B972-BF4938DC80BB}"/>
    <dgm:cxn modelId="{E2B2671C-8EEA-48D0-B009-5AC90F278CD3}" type="presOf" srcId="{95E46DD4-D8C5-4EB5-A52C-8C04FC863757}" destId="{0CB352BA-30EA-4F28-B591-DAC6FC1A1962}" srcOrd="0" destOrd="0" presId="urn:microsoft.com/office/officeart/2005/8/layout/matrix3"/>
    <dgm:cxn modelId="{036E7696-0799-42A8-8101-7A876CA5BC70}" srcId="{3ABF3A65-4337-45B7-A4E3-C36E15062D29}" destId="{8C84FF1B-3930-40DC-AE29-05F61F91C6CF}" srcOrd="1" destOrd="0" parTransId="{FA19669A-6391-4900-BDF5-DA5BF39A8861}" sibTransId="{10C07A86-858C-47A5-B40F-53AF9E644F4A}"/>
    <dgm:cxn modelId="{D282858C-1BCC-47D6-9270-0E430D6ABADE}" type="presOf" srcId="{1FBBF2AE-D3FE-4241-8293-6A00FB130A8A}" destId="{61BD8415-AD30-4DFD-A7EE-C1312E8D461D}" srcOrd="0" destOrd="0" presId="urn:microsoft.com/office/officeart/2005/8/layout/matrix3"/>
    <dgm:cxn modelId="{177FB774-C7A7-41C9-9383-D2977B4A736B}" type="presOf" srcId="{5832F934-27BE-4E85-BC66-B39982FF09E3}" destId="{AE95460D-EF5F-43BD-BDE9-0BEC08B628F1}" srcOrd="0" destOrd="0" presId="urn:microsoft.com/office/officeart/2005/8/layout/matrix3"/>
    <dgm:cxn modelId="{1CAF8B59-ED78-44F7-B9EC-F0BC97ADF3F6}" type="presParOf" srcId="{EE783FDF-3CC4-4D3C-865E-FEC39360280F}" destId="{D2F7CC21-4583-4CEE-8415-B898B1D4D899}" srcOrd="0" destOrd="0" presId="urn:microsoft.com/office/officeart/2005/8/layout/matrix3"/>
    <dgm:cxn modelId="{7A931490-3FE5-4058-AB8F-0B71C14D11D3}" type="presParOf" srcId="{EE783FDF-3CC4-4D3C-865E-FEC39360280F}" destId="{61BD8415-AD30-4DFD-A7EE-C1312E8D461D}" srcOrd="1" destOrd="0" presId="urn:microsoft.com/office/officeart/2005/8/layout/matrix3"/>
    <dgm:cxn modelId="{CBC8F460-0431-4CC8-B19B-6A89FB536C92}" type="presParOf" srcId="{EE783FDF-3CC4-4D3C-865E-FEC39360280F}" destId="{43837090-F0D8-4A6D-A8FD-013CE4D6A95E}" srcOrd="2" destOrd="0" presId="urn:microsoft.com/office/officeart/2005/8/layout/matrix3"/>
    <dgm:cxn modelId="{EAA07176-13E2-416F-A092-5CB1297B02E7}" type="presParOf" srcId="{EE783FDF-3CC4-4D3C-865E-FEC39360280F}" destId="{AE95460D-EF5F-43BD-BDE9-0BEC08B628F1}" srcOrd="3" destOrd="0" presId="urn:microsoft.com/office/officeart/2005/8/layout/matrix3"/>
    <dgm:cxn modelId="{05D24873-5EF7-47B0-AD78-3297F162A5A2}" type="presParOf" srcId="{EE783FDF-3CC4-4D3C-865E-FEC39360280F}" destId="{0CB352BA-30EA-4F28-B591-DAC6FC1A1962}"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2E641D0B-EB51-444C-B276-58E5A793E076}" type="doc">
      <dgm:prSet loTypeId="urn:microsoft.com/office/officeart/2008/layout/LinedList" loCatId="list" qsTypeId="urn:microsoft.com/office/officeart/2005/8/quickstyle/simple5" qsCatId="simple" csTypeId="urn:microsoft.com/office/officeart/2005/8/colors/colorful5" csCatId="colorful" phldr="1"/>
      <dgm:spPr/>
      <dgm:t>
        <a:bodyPr/>
        <a:lstStyle/>
        <a:p>
          <a:endParaRPr lang="en-US"/>
        </a:p>
      </dgm:t>
    </dgm:pt>
    <dgm:pt modelId="{0EE5CD30-D5C7-4745-8E8D-362FF2DF9005}">
      <dgm:prSet/>
      <dgm:spPr/>
      <dgm:t>
        <a:bodyPr/>
        <a:lstStyle/>
        <a:p>
          <a:r>
            <a:rPr lang="en-GB"/>
            <a:t>The NHS recruitment process follows structured stages from workforce planning to onboarding. </a:t>
          </a:r>
          <a:endParaRPr lang="en-US"/>
        </a:p>
      </dgm:t>
    </dgm:pt>
    <dgm:pt modelId="{90D04207-0019-4122-8F02-83F472E8C369}" type="parTrans" cxnId="{D539AC21-DE78-481B-B40B-F4C3BB53419B}">
      <dgm:prSet/>
      <dgm:spPr/>
      <dgm:t>
        <a:bodyPr/>
        <a:lstStyle/>
        <a:p>
          <a:endParaRPr lang="en-US"/>
        </a:p>
      </dgm:t>
    </dgm:pt>
    <dgm:pt modelId="{3CA4333C-6BC7-4C8C-8289-FB012C971A1B}" type="sibTrans" cxnId="{D539AC21-DE78-481B-B40B-F4C3BB53419B}">
      <dgm:prSet/>
      <dgm:spPr/>
      <dgm:t>
        <a:bodyPr/>
        <a:lstStyle/>
        <a:p>
          <a:endParaRPr lang="en-US"/>
        </a:p>
      </dgm:t>
    </dgm:pt>
    <dgm:pt modelId="{BE136765-C79F-4E53-9AC2-1FA7D68C5BE6}">
      <dgm:prSet/>
      <dgm:spPr/>
      <dgm:t>
        <a:bodyPr/>
        <a:lstStyle/>
        <a:p>
          <a:r>
            <a:rPr lang="en-GB" dirty="0"/>
            <a:t>It aligns with strategic priorities outlined in the NHS People Plan (</a:t>
          </a:r>
          <a:r>
            <a:rPr lang="en-GB" dirty="0" err="1"/>
            <a:t>Ramdharry</a:t>
          </a:r>
          <a:r>
            <a:rPr lang="en-GB" dirty="0"/>
            <a:t>, </a:t>
          </a:r>
          <a:r>
            <a:rPr lang="en-GB" dirty="0" err="1"/>
            <a:t>Rizig</a:t>
          </a:r>
          <a:r>
            <a:rPr lang="en-GB" dirty="0"/>
            <a:t> and Osman, 2026). </a:t>
          </a:r>
          <a:endParaRPr lang="en-US" dirty="0"/>
        </a:p>
      </dgm:t>
    </dgm:pt>
    <dgm:pt modelId="{B88E7505-A3D3-4DCF-B64B-3E9610612121}" type="parTrans" cxnId="{8A1697CD-3B1B-4F8F-A352-5DD861DE2377}">
      <dgm:prSet/>
      <dgm:spPr/>
      <dgm:t>
        <a:bodyPr/>
        <a:lstStyle/>
        <a:p>
          <a:endParaRPr lang="en-US"/>
        </a:p>
      </dgm:t>
    </dgm:pt>
    <dgm:pt modelId="{3872873E-C3BC-4ABD-927B-256BA44CE790}" type="sibTrans" cxnId="{8A1697CD-3B1B-4F8F-A352-5DD861DE2377}">
      <dgm:prSet/>
      <dgm:spPr/>
      <dgm:t>
        <a:bodyPr/>
        <a:lstStyle/>
        <a:p>
          <a:endParaRPr lang="en-US"/>
        </a:p>
      </dgm:t>
    </dgm:pt>
    <dgm:pt modelId="{DCAA5EE5-EDB0-4FA9-B033-B338D7206F96}">
      <dgm:prSet/>
      <dgm:spPr/>
      <dgm:t>
        <a:bodyPr/>
        <a:lstStyle/>
        <a:p>
          <a:r>
            <a:rPr lang="en-GB"/>
            <a:t>Recruitment must respond to over 100,000 vacancies reported in NHS Workforce Statistics.</a:t>
          </a:r>
          <a:endParaRPr lang="en-US"/>
        </a:p>
      </dgm:t>
    </dgm:pt>
    <dgm:pt modelId="{B4F261E5-A083-4B2E-A34A-8443557F3517}" type="parTrans" cxnId="{96F992D5-10F5-477A-9A85-7296BCB8C6A9}">
      <dgm:prSet/>
      <dgm:spPr/>
      <dgm:t>
        <a:bodyPr/>
        <a:lstStyle/>
        <a:p>
          <a:endParaRPr lang="en-US"/>
        </a:p>
      </dgm:t>
    </dgm:pt>
    <dgm:pt modelId="{3A5757C7-F75C-4348-AD72-9933436C9B2C}" type="sibTrans" cxnId="{96F992D5-10F5-477A-9A85-7296BCB8C6A9}">
      <dgm:prSet/>
      <dgm:spPr/>
      <dgm:t>
        <a:bodyPr/>
        <a:lstStyle/>
        <a:p>
          <a:endParaRPr lang="en-US"/>
        </a:p>
      </dgm:t>
    </dgm:pt>
    <dgm:pt modelId="{5503354B-4068-481E-A47F-0C8D333B3ACC}">
      <dgm:prSet/>
      <dgm:spPr/>
      <dgm:t>
        <a:bodyPr/>
        <a:lstStyle/>
        <a:p>
          <a:r>
            <a:rPr lang="en-GB"/>
            <a:t>Efficient processes are essential to maintain service continuity and patient care standards</a:t>
          </a:r>
          <a:endParaRPr lang="en-US"/>
        </a:p>
      </dgm:t>
    </dgm:pt>
    <dgm:pt modelId="{1F0D3751-24F6-4BC1-9807-D5265B7170C2}" type="parTrans" cxnId="{BC4A8B23-8A79-44EB-AD29-F7BA60E8F1EF}">
      <dgm:prSet/>
      <dgm:spPr/>
      <dgm:t>
        <a:bodyPr/>
        <a:lstStyle/>
        <a:p>
          <a:endParaRPr lang="en-US"/>
        </a:p>
      </dgm:t>
    </dgm:pt>
    <dgm:pt modelId="{6412A4F4-CCD7-40EF-B126-1277C4D9407F}" type="sibTrans" cxnId="{BC4A8B23-8A79-44EB-AD29-F7BA60E8F1EF}">
      <dgm:prSet/>
      <dgm:spPr/>
      <dgm:t>
        <a:bodyPr/>
        <a:lstStyle/>
        <a:p>
          <a:endParaRPr lang="en-US"/>
        </a:p>
      </dgm:t>
    </dgm:pt>
    <dgm:pt modelId="{EED94210-F850-4491-AE01-15AC714347A6}" type="pres">
      <dgm:prSet presAssocID="{2E641D0B-EB51-444C-B276-58E5A793E076}" presName="vert0" presStyleCnt="0">
        <dgm:presLayoutVars>
          <dgm:dir/>
          <dgm:animOne val="branch"/>
          <dgm:animLvl val="lvl"/>
        </dgm:presLayoutVars>
      </dgm:prSet>
      <dgm:spPr/>
      <dgm:t>
        <a:bodyPr/>
        <a:lstStyle/>
        <a:p>
          <a:endParaRPr lang="en-US"/>
        </a:p>
      </dgm:t>
    </dgm:pt>
    <dgm:pt modelId="{562DE457-6ED6-4564-B66C-5B87A9EABFEE}" type="pres">
      <dgm:prSet presAssocID="{0EE5CD30-D5C7-4745-8E8D-362FF2DF9005}" presName="thickLine" presStyleLbl="alignNode1" presStyleIdx="0" presStyleCnt="4"/>
      <dgm:spPr/>
    </dgm:pt>
    <dgm:pt modelId="{C96BACA0-58F2-4641-821E-0F722B37CA09}" type="pres">
      <dgm:prSet presAssocID="{0EE5CD30-D5C7-4745-8E8D-362FF2DF9005}" presName="horz1" presStyleCnt="0"/>
      <dgm:spPr/>
    </dgm:pt>
    <dgm:pt modelId="{02A1BE86-9430-4705-B300-F55059F278D1}" type="pres">
      <dgm:prSet presAssocID="{0EE5CD30-D5C7-4745-8E8D-362FF2DF9005}" presName="tx1" presStyleLbl="revTx" presStyleIdx="0" presStyleCnt="4"/>
      <dgm:spPr/>
      <dgm:t>
        <a:bodyPr/>
        <a:lstStyle/>
        <a:p>
          <a:endParaRPr lang="en-US"/>
        </a:p>
      </dgm:t>
    </dgm:pt>
    <dgm:pt modelId="{FD83C37D-1AF3-4E9D-BA0E-C0F0DAA1DF1C}" type="pres">
      <dgm:prSet presAssocID="{0EE5CD30-D5C7-4745-8E8D-362FF2DF9005}" presName="vert1" presStyleCnt="0"/>
      <dgm:spPr/>
    </dgm:pt>
    <dgm:pt modelId="{D70AB140-6C37-43B1-BDE1-86D1CE1B42E0}" type="pres">
      <dgm:prSet presAssocID="{BE136765-C79F-4E53-9AC2-1FA7D68C5BE6}" presName="thickLine" presStyleLbl="alignNode1" presStyleIdx="1" presStyleCnt="4"/>
      <dgm:spPr/>
    </dgm:pt>
    <dgm:pt modelId="{F3864038-8840-4ECB-B7E9-09555A02A258}" type="pres">
      <dgm:prSet presAssocID="{BE136765-C79F-4E53-9AC2-1FA7D68C5BE6}" presName="horz1" presStyleCnt="0"/>
      <dgm:spPr/>
    </dgm:pt>
    <dgm:pt modelId="{B641E061-C22E-4627-B7B8-42AC99876DF5}" type="pres">
      <dgm:prSet presAssocID="{BE136765-C79F-4E53-9AC2-1FA7D68C5BE6}" presName="tx1" presStyleLbl="revTx" presStyleIdx="1" presStyleCnt="4"/>
      <dgm:spPr/>
      <dgm:t>
        <a:bodyPr/>
        <a:lstStyle/>
        <a:p>
          <a:endParaRPr lang="en-US"/>
        </a:p>
      </dgm:t>
    </dgm:pt>
    <dgm:pt modelId="{EE054702-3F28-4C63-8412-975D35D6189E}" type="pres">
      <dgm:prSet presAssocID="{BE136765-C79F-4E53-9AC2-1FA7D68C5BE6}" presName="vert1" presStyleCnt="0"/>
      <dgm:spPr/>
    </dgm:pt>
    <dgm:pt modelId="{F16E2832-0BBB-4848-975A-DCBC1F167C3F}" type="pres">
      <dgm:prSet presAssocID="{DCAA5EE5-EDB0-4FA9-B033-B338D7206F96}" presName="thickLine" presStyleLbl="alignNode1" presStyleIdx="2" presStyleCnt="4"/>
      <dgm:spPr/>
    </dgm:pt>
    <dgm:pt modelId="{CF9266EE-F2D6-499D-89A2-EC37BFCE9336}" type="pres">
      <dgm:prSet presAssocID="{DCAA5EE5-EDB0-4FA9-B033-B338D7206F96}" presName="horz1" presStyleCnt="0"/>
      <dgm:spPr/>
    </dgm:pt>
    <dgm:pt modelId="{5C1C1E63-4E44-4924-89FE-8A88F85CB984}" type="pres">
      <dgm:prSet presAssocID="{DCAA5EE5-EDB0-4FA9-B033-B338D7206F96}" presName="tx1" presStyleLbl="revTx" presStyleIdx="2" presStyleCnt="4"/>
      <dgm:spPr/>
      <dgm:t>
        <a:bodyPr/>
        <a:lstStyle/>
        <a:p>
          <a:endParaRPr lang="en-US"/>
        </a:p>
      </dgm:t>
    </dgm:pt>
    <dgm:pt modelId="{5A5626D5-49A3-40DB-9E25-4E56F630CA31}" type="pres">
      <dgm:prSet presAssocID="{DCAA5EE5-EDB0-4FA9-B033-B338D7206F96}" presName="vert1" presStyleCnt="0"/>
      <dgm:spPr/>
    </dgm:pt>
    <dgm:pt modelId="{1520018F-78E3-477A-818E-243F6C7A187B}" type="pres">
      <dgm:prSet presAssocID="{5503354B-4068-481E-A47F-0C8D333B3ACC}" presName="thickLine" presStyleLbl="alignNode1" presStyleIdx="3" presStyleCnt="4"/>
      <dgm:spPr/>
    </dgm:pt>
    <dgm:pt modelId="{873B8C35-F174-4344-B782-F2A4670D552A}" type="pres">
      <dgm:prSet presAssocID="{5503354B-4068-481E-A47F-0C8D333B3ACC}" presName="horz1" presStyleCnt="0"/>
      <dgm:spPr/>
    </dgm:pt>
    <dgm:pt modelId="{D088176D-D908-43D4-A971-52405D190C4B}" type="pres">
      <dgm:prSet presAssocID="{5503354B-4068-481E-A47F-0C8D333B3ACC}" presName="tx1" presStyleLbl="revTx" presStyleIdx="3" presStyleCnt="4"/>
      <dgm:spPr/>
      <dgm:t>
        <a:bodyPr/>
        <a:lstStyle/>
        <a:p>
          <a:endParaRPr lang="en-US"/>
        </a:p>
      </dgm:t>
    </dgm:pt>
    <dgm:pt modelId="{658F3520-4607-421F-86CE-42A68FDA76C9}" type="pres">
      <dgm:prSet presAssocID="{5503354B-4068-481E-A47F-0C8D333B3ACC}" presName="vert1" presStyleCnt="0"/>
      <dgm:spPr/>
    </dgm:pt>
  </dgm:ptLst>
  <dgm:cxnLst>
    <dgm:cxn modelId="{8A1697CD-3B1B-4F8F-A352-5DD861DE2377}" srcId="{2E641D0B-EB51-444C-B276-58E5A793E076}" destId="{BE136765-C79F-4E53-9AC2-1FA7D68C5BE6}" srcOrd="1" destOrd="0" parTransId="{B88E7505-A3D3-4DCF-B64B-3E9610612121}" sibTransId="{3872873E-C3BC-4ABD-927B-256BA44CE790}"/>
    <dgm:cxn modelId="{BC4A8B23-8A79-44EB-AD29-F7BA60E8F1EF}" srcId="{2E641D0B-EB51-444C-B276-58E5A793E076}" destId="{5503354B-4068-481E-A47F-0C8D333B3ACC}" srcOrd="3" destOrd="0" parTransId="{1F0D3751-24F6-4BC1-9807-D5265B7170C2}" sibTransId="{6412A4F4-CCD7-40EF-B126-1277C4D9407F}"/>
    <dgm:cxn modelId="{38F4F440-52E0-4715-8622-2C45AF6CB003}" type="presOf" srcId="{5503354B-4068-481E-A47F-0C8D333B3ACC}" destId="{D088176D-D908-43D4-A971-52405D190C4B}" srcOrd="0" destOrd="0" presId="urn:microsoft.com/office/officeart/2008/layout/LinedList"/>
    <dgm:cxn modelId="{96F992D5-10F5-477A-9A85-7296BCB8C6A9}" srcId="{2E641D0B-EB51-444C-B276-58E5A793E076}" destId="{DCAA5EE5-EDB0-4FA9-B033-B338D7206F96}" srcOrd="2" destOrd="0" parTransId="{B4F261E5-A083-4B2E-A34A-8443557F3517}" sibTransId="{3A5757C7-F75C-4348-AD72-9933436C9B2C}"/>
    <dgm:cxn modelId="{D539AC21-DE78-481B-B40B-F4C3BB53419B}" srcId="{2E641D0B-EB51-444C-B276-58E5A793E076}" destId="{0EE5CD30-D5C7-4745-8E8D-362FF2DF9005}" srcOrd="0" destOrd="0" parTransId="{90D04207-0019-4122-8F02-83F472E8C369}" sibTransId="{3CA4333C-6BC7-4C8C-8289-FB012C971A1B}"/>
    <dgm:cxn modelId="{43FF4B52-C3DD-45EC-9B6D-7346C4413E39}" type="presOf" srcId="{2E641D0B-EB51-444C-B276-58E5A793E076}" destId="{EED94210-F850-4491-AE01-15AC714347A6}" srcOrd="0" destOrd="0" presId="urn:microsoft.com/office/officeart/2008/layout/LinedList"/>
    <dgm:cxn modelId="{ABE5B096-28A0-4F5D-90AB-04B34FE41EB1}" type="presOf" srcId="{BE136765-C79F-4E53-9AC2-1FA7D68C5BE6}" destId="{B641E061-C22E-4627-B7B8-42AC99876DF5}" srcOrd="0" destOrd="0" presId="urn:microsoft.com/office/officeart/2008/layout/LinedList"/>
    <dgm:cxn modelId="{780971C4-8A95-4925-BE16-292B04C9D1FC}" type="presOf" srcId="{DCAA5EE5-EDB0-4FA9-B033-B338D7206F96}" destId="{5C1C1E63-4E44-4924-89FE-8A88F85CB984}" srcOrd="0" destOrd="0" presId="urn:microsoft.com/office/officeart/2008/layout/LinedList"/>
    <dgm:cxn modelId="{2ACC13C6-F32D-4A1D-AAB0-F74CA6567988}" type="presOf" srcId="{0EE5CD30-D5C7-4745-8E8D-362FF2DF9005}" destId="{02A1BE86-9430-4705-B300-F55059F278D1}" srcOrd="0" destOrd="0" presId="urn:microsoft.com/office/officeart/2008/layout/LinedList"/>
    <dgm:cxn modelId="{3FF7D710-BE33-472D-A5CF-44268A5EE1E1}" type="presParOf" srcId="{EED94210-F850-4491-AE01-15AC714347A6}" destId="{562DE457-6ED6-4564-B66C-5B87A9EABFEE}" srcOrd="0" destOrd="0" presId="urn:microsoft.com/office/officeart/2008/layout/LinedList"/>
    <dgm:cxn modelId="{6D64D77D-2133-4F06-A187-1148A58ECF2C}" type="presParOf" srcId="{EED94210-F850-4491-AE01-15AC714347A6}" destId="{C96BACA0-58F2-4641-821E-0F722B37CA09}" srcOrd="1" destOrd="0" presId="urn:microsoft.com/office/officeart/2008/layout/LinedList"/>
    <dgm:cxn modelId="{C918E8E1-664D-4886-84A8-DE495C52095C}" type="presParOf" srcId="{C96BACA0-58F2-4641-821E-0F722B37CA09}" destId="{02A1BE86-9430-4705-B300-F55059F278D1}" srcOrd="0" destOrd="0" presId="urn:microsoft.com/office/officeart/2008/layout/LinedList"/>
    <dgm:cxn modelId="{6969FB0B-3DC3-4E54-B916-FCE3ACABE1CA}" type="presParOf" srcId="{C96BACA0-58F2-4641-821E-0F722B37CA09}" destId="{FD83C37D-1AF3-4E9D-BA0E-C0F0DAA1DF1C}" srcOrd="1" destOrd="0" presId="urn:microsoft.com/office/officeart/2008/layout/LinedList"/>
    <dgm:cxn modelId="{C3B70F6D-9230-49BE-ABAF-98938C8BAA78}" type="presParOf" srcId="{EED94210-F850-4491-AE01-15AC714347A6}" destId="{D70AB140-6C37-43B1-BDE1-86D1CE1B42E0}" srcOrd="2" destOrd="0" presId="urn:microsoft.com/office/officeart/2008/layout/LinedList"/>
    <dgm:cxn modelId="{47CF652C-5051-4306-B33A-D71F742C6FC7}" type="presParOf" srcId="{EED94210-F850-4491-AE01-15AC714347A6}" destId="{F3864038-8840-4ECB-B7E9-09555A02A258}" srcOrd="3" destOrd="0" presId="urn:microsoft.com/office/officeart/2008/layout/LinedList"/>
    <dgm:cxn modelId="{6C88229B-3906-4263-B2E6-DF6A7C19A6A6}" type="presParOf" srcId="{F3864038-8840-4ECB-B7E9-09555A02A258}" destId="{B641E061-C22E-4627-B7B8-42AC99876DF5}" srcOrd="0" destOrd="0" presId="urn:microsoft.com/office/officeart/2008/layout/LinedList"/>
    <dgm:cxn modelId="{AD226AF8-8B36-4181-A693-DFFA99C5DC4D}" type="presParOf" srcId="{F3864038-8840-4ECB-B7E9-09555A02A258}" destId="{EE054702-3F28-4C63-8412-975D35D6189E}" srcOrd="1" destOrd="0" presId="urn:microsoft.com/office/officeart/2008/layout/LinedList"/>
    <dgm:cxn modelId="{769279AD-DBC8-4E2C-9C7E-6D35EE2F7A38}" type="presParOf" srcId="{EED94210-F850-4491-AE01-15AC714347A6}" destId="{F16E2832-0BBB-4848-975A-DCBC1F167C3F}" srcOrd="4" destOrd="0" presId="urn:microsoft.com/office/officeart/2008/layout/LinedList"/>
    <dgm:cxn modelId="{7DC13DA1-B3AF-4979-933D-F5F2522B5760}" type="presParOf" srcId="{EED94210-F850-4491-AE01-15AC714347A6}" destId="{CF9266EE-F2D6-499D-89A2-EC37BFCE9336}" srcOrd="5" destOrd="0" presId="urn:microsoft.com/office/officeart/2008/layout/LinedList"/>
    <dgm:cxn modelId="{2C5C9AC8-7045-4B30-9444-99E791614908}" type="presParOf" srcId="{CF9266EE-F2D6-499D-89A2-EC37BFCE9336}" destId="{5C1C1E63-4E44-4924-89FE-8A88F85CB984}" srcOrd="0" destOrd="0" presId="urn:microsoft.com/office/officeart/2008/layout/LinedList"/>
    <dgm:cxn modelId="{BF84710D-7A20-482D-970F-C129974585FA}" type="presParOf" srcId="{CF9266EE-F2D6-499D-89A2-EC37BFCE9336}" destId="{5A5626D5-49A3-40DB-9E25-4E56F630CA31}" srcOrd="1" destOrd="0" presId="urn:microsoft.com/office/officeart/2008/layout/LinedList"/>
    <dgm:cxn modelId="{4A3ABCB1-A796-47D3-B09B-1CBB7CD8FDD5}" type="presParOf" srcId="{EED94210-F850-4491-AE01-15AC714347A6}" destId="{1520018F-78E3-477A-818E-243F6C7A187B}" srcOrd="6" destOrd="0" presId="urn:microsoft.com/office/officeart/2008/layout/LinedList"/>
    <dgm:cxn modelId="{79AFE798-DA18-489E-ADAC-B8E0307D6874}" type="presParOf" srcId="{EED94210-F850-4491-AE01-15AC714347A6}" destId="{873B8C35-F174-4344-B782-F2A4670D552A}" srcOrd="7" destOrd="0" presId="urn:microsoft.com/office/officeart/2008/layout/LinedList"/>
    <dgm:cxn modelId="{E0C6230A-16A8-476C-9A33-73B4356839E3}" type="presParOf" srcId="{873B8C35-F174-4344-B782-F2A4670D552A}" destId="{D088176D-D908-43D4-A971-52405D190C4B}" srcOrd="0" destOrd="0" presId="urn:microsoft.com/office/officeart/2008/layout/LinedList"/>
    <dgm:cxn modelId="{9E646D41-D246-40DE-8B23-12E299188945}" type="presParOf" srcId="{873B8C35-F174-4344-B782-F2A4670D552A}" destId="{658F3520-4607-421F-86CE-42A68FDA76C9}"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48AA773-7428-4D3C-B59F-C91AA225DB2B}" type="doc">
      <dgm:prSet loTypeId="urn:microsoft.com/office/officeart/2016/7/layout/LinearBlockProcessNumbered" loCatId="process" qsTypeId="urn:microsoft.com/office/officeart/2005/8/quickstyle/simple1" qsCatId="simple" csTypeId="urn:microsoft.com/office/officeart/2005/8/colors/colorful5" csCatId="colorful" phldr="1"/>
      <dgm:spPr/>
      <dgm:t>
        <a:bodyPr/>
        <a:lstStyle/>
        <a:p>
          <a:endParaRPr lang="en-US"/>
        </a:p>
      </dgm:t>
    </dgm:pt>
    <dgm:pt modelId="{CC087922-C75B-4474-B607-41E5A159B377}" type="pres">
      <dgm:prSet presAssocID="{048AA773-7428-4D3C-B59F-C91AA225DB2B}" presName="Name0" presStyleCnt="0">
        <dgm:presLayoutVars>
          <dgm:animLvl val="lvl"/>
          <dgm:resizeHandles val="exact"/>
        </dgm:presLayoutVars>
      </dgm:prSet>
      <dgm:spPr/>
      <dgm:t>
        <a:bodyPr/>
        <a:lstStyle/>
        <a:p>
          <a:endParaRPr lang="en-US"/>
        </a:p>
      </dgm:t>
    </dgm:pt>
  </dgm:ptLst>
  <dgm:cxnLst>
    <dgm:cxn modelId="{6C1F5A72-01AA-4843-B0C6-3B7E00C5EA3A}" type="presOf" srcId="{048AA773-7428-4D3C-B59F-C91AA225DB2B}" destId="{CC087922-C75B-4474-B607-41E5A159B377}" srcOrd="0"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6FE52F89-76C3-46ED-992C-E00528077ECB}" type="doc">
      <dgm:prSet loTypeId="urn:microsoft.com/office/officeart/2005/8/layout/chevron2" loCatId="list" qsTypeId="urn:microsoft.com/office/officeart/2005/8/quickstyle/simple1" qsCatId="simple" csTypeId="urn:microsoft.com/office/officeart/2005/8/colors/colorful1" csCatId="colorful" phldr="1"/>
      <dgm:spPr/>
      <dgm:t>
        <a:bodyPr/>
        <a:lstStyle/>
        <a:p>
          <a:endParaRPr lang="en-US"/>
        </a:p>
      </dgm:t>
    </dgm:pt>
    <dgm:pt modelId="{57D02AC9-BA96-497C-9984-2106D772BC98}">
      <dgm:prSet phldrT="[Text]" phldr="0" custT="1"/>
      <dgm:spPr/>
      <dgm:t>
        <a:bodyPr/>
        <a:lstStyle/>
        <a:p>
          <a:r>
            <a:rPr lang="en-US" sz="1400" dirty="0"/>
            <a:t>Workforce Planning</a:t>
          </a:r>
        </a:p>
      </dgm:t>
    </dgm:pt>
    <dgm:pt modelId="{B4262B4B-162F-4D46-A0B8-D68895211628}" type="parTrans" cxnId="{721E2AF1-83F5-45D1-8D7D-9974B1F83FB5}">
      <dgm:prSet/>
      <dgm:spPr/>
      <dgm:t>
        <a:bodyPr/>
        <a:lstStyle/>
        <a:p>
          <a:endParaRPr lang="en-US" sz="1400"/>
        </a:p>
      </dgm:t>
    </dgm:pt>
    <dgm:pt modelId="{1B037D4C-0116-4DA0-8831-971E81209AC2}" type="sibTrans" cxnId="{721E2AF1-83F5-45D1-8D7D-9974B1F83FB5}">
      <dgm:prSet/>
      <dgm:spPr/>
      <dgm:t>
        <a:bodyPr/>
        <a:lstStyle/>
        <a:p>
          <a:endParaRPr lang="en-US" sz="1400"/>
        </a:p>
      </dgm:t>
    </dgm:pt>
    <dgm:pt modelId="{BE10DC3E-5E17-46BB-82A3-26B028B79866}">
      <dgm:prSet custT="1"/>
      <dgm:spPr/>
      <dgm:t>
        <a:bodyPr/>
        <a:lstStyle/>
        <a:p>
          <a:r>
            <a:rPr lang="en-GB" sz="1400" dirty="0"/>
            <a:t>Workforce planning forecasts staffing needs based on patient demand and service delivery goals. The NHS People Plan emphasises sustainable workforce supply and skill development. </a:t>
          </a:r>
          <a:endParaRPr lang="en-US" sz="1400" dirty="0"/>
        </a:p>
      </dgm:t>
    </dgm:pt>
    <dgm:pt modelId="{E9334A63-1163-45AA-8511-1278D8B50BB3}" type="parTrans" cxnId="{688D900B-CEC5-4387-BF56-0D679DF5DAE7}">
      <dgm:prSet/>
      <dgm:spPr/>
      <dgm:t>
        <a:bodyPr/>
        <a:lstStyle/>
        <a:p>
          <a:endParaRPr lang="en-US" sz="1400"/>
        </a:p>
      </dgm:t>
    </dgm:pt>
    <dgm:pt modelId="{5085220C-D4CD-4C0A-9645-B4BC18248742}" type="sibTrans" cxnId="{688D900B-CEC5-4387-BF56-0D679DF5DAE7}">
      <dgm:prSet/>
      <dgm:spPr/>
      <dgm:t>
        <a:bodyPr/>
        <a:lstStyle/>
        <a:p>
          <a:endParaRPr lang="en-US" sz="1400"/>
        </a:p>
      </dgm:t>
    </dgm:pt>
    <dgm:pt modelId="{F35D5A58-4B5B-4AF1-BF97-535FC34CCC56}">
      <dgm:prSet phldrT="[Text]" phldr="0" custT="1"/>
      <dgm:spPr/>
      <dgm:t>
        <a:bodyPr/>
        <a:lstStyle/>
        <a:p>
          <a:r>
            <a:rPr lang="en-US" sz="1400" dirty="0"/>
            <a:t>Sourcing Candidates</a:t>
          </a:r>
        </a:p>
      </dgm:t>
    </dgm:pt>
    <dgm:pt modelId="{4505F232-0A8F-4CF6-A8F7-43B2DA7E8842}" type="parTrans" cxnId="{E841B61E-3FA3-454A-9C21-92832F488D57}">
      <dgm:prSet/>
      <dgm:spPr/>
      <dgm:t>
        <a:bodyPr/>
        <a:lstStyle/>
        <a:p>
          <a:endParaRPr lang="en-US" sz="1400"/>
        </a:p>
      </dgm:t>
    </dgm:pt>
    <dgm:pt modelId="{165113B2-480B-4F5C-89D5-1AACBA798D9B}" type="sibTrans" cxnId="{E841B61E-3FA3-454A-9C21-92832F488D57}">
      <dgm:prSet/>
      <dgm:spPr/>
      <dgm:t>
        <a:bodyPr/>
        <a:lstStyle/>
        <a:p>
          <a:endParaRPr lang="en-US" sz="1400"/>
        </a:p>
      </dgm:t>
    </dgm:pt>
    <dgm:pt modelId="{34EEB55F-4C0F-4B82-8395-2589AE457601}">
      <dgm:prSet custT="1"/>
      <dgm:spPr/>
      <dgm:t>
        <a:bodyPr/>
        <a:lstStyle/>
        <a:p>
          <a:r>
            <a:rPr lang="en-GB" sz="1400" dirty="0"/>
            <a:t>The NHS sources candidates through NHS Jobs, international recruitment, and partnerships. International hiring has increased to address domestic workforce shortages. </a:t>
          </a:r>
          <a:endParaRPr lang="en-US" sz="1400" dirty="0"/>
        </a:p>
      </dgm:t>
    </dgm:pt>
    <dgm:pt modelId="{1B10A144-80E1-48FB-A4A6-7CA688127CA9}" type="parTrans" cxnId="{3246A99F-F158-4978-8559-E1AC17661296}">
      <dgm:prSet/>
      <dgm:spPr/>
      <dgm:t>
        <a:bodyPr/>
        <a:lstStyle/>
        <a:p>
          <a:endParaRPr lang="en-US" sz="1400"/>
        </a:p>
      </dgm:t>
    </dgm:pt>
    <dgm:pt modelId="{799C7D91-EBA3-4259-BEE4-229BD73FFD7A}" type="sibTrans" cxnId="{3246A99F-F158-4978-8559-E1AC17661296}">
      <dgm:prSet/>
      <dgm:spPr/>
      <dgm:t>
        <a:bodyPr/>
        <a:lstStyle/>
        <a:p>
          <a:endParaRPr lang="en-US" sz="1400"/>
        </a:p>
      </dgm:t>
    </dgm:pt>
    <dgm:pt modelId="{EE6D8C7E-10D2-4738-8711-1635080A438C}">
      <dgm:prSet custT="1"/>
      <dgm:spPr/>
      <dgm:t>
        <a:bodyPr/>
        <a:lstStyle/>
        <a:p>
          <a:r>
            <a:rPr lang="en-GB" sz="1400" dirty="0"/>
            <a:t>Vacancy levels exceeding 100,000 highlight gaps in planning effectiveness (Daw et al., 2022). Strategic workforce planning ensures proactive recruitment rather than reactive hiring.</a:t>
          </a:r>
          <a:endParaRPr lang="en-US" sz="1400" dirty="0"/>
        </a:p>
      </dgm:t>
    </dgm:pt>
    <dgm:pt modelId="{51DFC02C-359E-44F2-9640-4DFD202A209A}" type="parTrans" cxnId="{6D44A062-64B0-4F19-A133-FAD672E6FC9F}">
      <dgm:prSet/>
      <dgm:spPr/>
      <dgm:t>
        <a:bodyPr/>
        <a:lstStyle/>
        <a:p>
          <a:endParaRPr lang="en-US" sz="1400"/>
        </a:p>
      </dgm:t>
    </dgm:pt>
    <dgm:pt modelId="{79041269-F01D-4C0F-9FE5-8897B71B67D3}" type="sibTrans" cxnId="{6D44A062-64B0-4F19-A133-FAD672E6FC9F}">
      <dgm:prSet/>
      <dgm:spPr/>
      <dgm:t>
        <a:bodyPr/>
        <a:lstStyle/>
        <a:p>
          <a:endParaRPr lang="en-US" sz="1400"/>
        </a:p>
      </dgm:t>
    </dgm:pt>
    <dgm:pt modelId="{1370F7F4-5247-4566-816A-7E9E1CC0D98E}">
      <dgm:prSet custT="1"/>
      <dgm:spPr/>
      <dgm:t>
        <a:bodyPr/>
        <a:lstStyle/>
        <a:p>
          <a:r>
            <a:rPr lang="en-GB" sz="1400" dirty="0"/>
            <a:t>NHS Workforce data shows reliance on overseas staff in key roles like nursing.  Expanding sourcing channels improves access to a wider talent pool (Reeves et al., 2023).</a:t>
          </a:r>
          <a:endParaRPr lang="en-US" sz="1400" dirty="0"/>
        </a:p>
      </dgm:t>
    </dgm:pt>
    <dgm:pt modelId="{BFCDDBA3-7C8F-453F-A325-CDADB6A76F27}" type="parTrans" cxnId="{5AA88F36-1B40-4E13-9A84-73CC18DAAB96}">
      <dgm:prSet/>
      <dgm:spPr/>
      <dgm:t>
        <a:bodyPr/>
        <a:lstStyle/>
        <a:p>
          <a:endParaRPr lang="en-US" sz="1400"/>
        </a:p>
      </dgm:t>
    </dgm:pt>
    <dgm:pt modelId="{11FCBC36-A223-42B3-8028-077BE185DC06}" type="sibTrans" cxnId="{5AA88F36-1B40-4E13-9A84-73CC18DAAB96}">
      <dgm:prSet/>
      <dgm:spPr/>
      <dgm:t>
        <a:bodyPr/>
        <a:lstStyle/>
        <a:p>
          <a:endParaRPr lang="en-US" sz="1400"/>
        </a:p>
      </dgm:t>
    </dgm:pt>
    <dgm:pt modelId="{DC8CC936-6F11-4B82-90A6-A6F76B9ABAA2}" type="pres">
      <dgm:prSet presAssocID="{6FE52F89-76C3-46ED-992C-E00528077ECB}" presName="linearFlow" presStyleCnt="0">
        <dgm:presLayoutVars>
          <dgm:dir/>
          <dgm:animLvl val="lvl"/>
          <dgm:resizeHandles val="exact"/>
        </dgm:presLayoutVars>
      </dgm:prSet>
      <dgm:spPr/>
      <dgm:t>
        <a:bodyPr/>
        <a:lstStyle/>
        <a:p>
          <a:endParaRPr lang="en-US"/>
        </a:p>
      </dgm:t>
    </dgm:pt>
    <dgm:pt modelId="{1E944467-7A93-4163-B6AD-F24C2ADD60A2}" type="pres">
      <dgm:prSet presAssocID="{57D02AC9-BA96-497C-9984-2106D772BC98}" presName="composite" presStyleCnt="0"/>
      <dgm:spPr/>
    </dgm:pt>
    <dgm:pt modelId="{140D80E0-D180-4F4E-BCA4-5910C10F5B36}" type="pres">
      <dgm:prSet presAssocID="{57D02AC9-BA96-497C-9984-2106D772BC98}" presName="parentText" presStyleLbl="alignNode1" presStyleIdx="0" presStyleCnt="2">
        <dgm:presLayoutVars>
          <dgm:chMax val="1"/>
          <dgm:bulletEnabled val="1"/>
        </dgm:presLayoutVars>
      </dgm:prSet>
      <dgm:spPr/>
      <dgm:t>
        <a:bodyPr/>
        <a:lstStyle/>
        <a:p>
          <a:endParaRPr lang="en-US"/>
        </a:p>
      </dgm:t>
    </dgm:pt>
    <dgm:pt modelId="{6A0CB7D6-0298-4F88-B578-80F342EC78E1}" type="pres">
      <dgm:prSet presAssocID="{57D02AC9-BA96-497C-9984-2106D772BC98}" presName="descendantText" presStyleLbl="alignAcc1" presStyleIdx="0" presStyleCnt="2">
        <dgm:presLayoutVars>
          <dgm:bulletEnabled val="1"/>
        </dgm:presLayoutVars>
      </dgm:prSet>
      <dgm:spPr/>
      <dgm:t>
        <a:bodyPr/>
        <a:lstStyle/>
        <a:p>
          <a:endParaRPr lang="en-US"/>
        </a:p>
      </dgm:t>
    </dgm:pt>
    <dgm:pt modelId="{FF40457B-19D9-4D70-8953-FA3EC9671BBC}" type="pres">
      <dgm:prSet presAssocID="{1B037D4C-0116-4DA0-8831-971E81209AC2}" presName="sp" presStyleCnt="0"/>
      <dgm:spPr/>
    </dgm:pt>
    <dgm:pt modelId="{D8C91923-2AE8-4FE9-8967-483D31687E62}" type="pres">
      <dgm:prSet presAssocID="{F35D5A58-4B5B-4AF1-BF97-535FC34CCC56}" presName="composite" presStyleCnt="0"/>
      <dgm:spPr/>
    </dgm:pt>
    <dgm:pt modelId="{05FD2755-725F-482F-881B-9CD77DA7113B}" type="pres">
      <dgm:prSet presAssocID="{F35D5A58-4B5B-4AF1-BF97-535FC34CCC56}" presName="parentText" presStyleLbl="alignNode1" presStyleIdx="1" presStyleCnt="2">
        <dgm:presLayoutVars>
          <dgm:chMax val="1"/>
          <dgm:bulletEnabled val="1"/>
        </dgm:presLayoutVars>
      </dgm:prSet>
      <dgm:spPr/>
      <dgm:t>
        <a:bodyPr/>
        <a:lstStyle/>
        <a:p>
          <a:endParaRPr lang="en-US"/>
        </a:p>
      </dgm:t>
    </dgm:pt>
    <dgm:pt modelId="{F7EBEAB8-6545-406E-AB97-4C80D9B1D7D1}" type="pres">
      <dgm:prSet presAssocID="{F35D5A58-4B5B-4AF1-BF97-535FC34CCC56}" presName="descendantText" presStyleLbl="alignAcc1" presStyleIdx="1" presStyleCnt="2" custLinFactNeighborX="2682">
        <dgm:presLayoutVars>
          <dgm:bulletEnabled val="1"/>
        </dgm:presLayoutVars>
      </dgm:prSet>
      <dgm:spPr/>
      <dgm:t>
        <a:bodyPr/>
        <a:lstStyle/>
        <a:p>
          <a:endParaRPr lang="en-US"/>
        </a:p>
      </dgm:t>
    </dgm:pt>
  </dgm:ptLst>
  <dgm:cxnLst>
    <dgm:cxn modelId="{20956E64-9CF5-4FDA-B307-7DA99B7E48E1}" type="presOf" srcId="{34EEB55F-4C0F-4B82-8395-2589AE457601}" destId="{F7EBEAB8-6545-406E-AB97-4C80D9B1D7D1}" srcOrd="0" destOrd="0" presId="urn:microsoft.com/office/officeart/2005/8/layout/chevron2"/>
    <dgm:cxn modelId="{06E890E1-F69C-4875-8547-D953A5C24B42}" type="presOf" srcId="{6FE52F89-76C3-46ED-992C-E00528077ECB}" destId="{DC8CC936-6F11-4B82-90A6-A6F76B9ABAA2}" srcOrd="0" destOrd="0" presId="urn:microsoft.com/office/officeart/2005/8/layout/chevron2"/>
    <dgm:cxn modelId="{5AA88F36-1B40-4E13-9A84-73CC18DAAB96}" srcId="{F35D5A58-4B5B-4AF1-BF97-535FC34CCC56}" destId="{1370F7F4-5247-4566-816A-7E9E1CC0D98E}" srcOrd="1" destOrd="0" parTransId="{BFCDDBA3-7C8F-453F-A325-CDADB6A76F27}" sibTransId="{11FCBC36-A223-42B3-8028-077BE185DC06}"/>
    <dgm:cxn modelId="{3246A99F-F158-4978-8559-E1AC17661296}" srcId="{F35D5A58-4B5B-4AF1-BF97-535FC34CCC56}" destId="{34EEB55F-4C0F-4B82-8395-2589AE457601}" srcOrd="0" destOrd="0" parTransId="{1B10A144-80E1-48FB-A4A6-7CA688127CA9}" sibTransId="{799C7D91-EBA3-4259-BEE4-229BD73FFD7A}"/>
    <dgm:cxn modelId="{DAE07A1B-A1FE-44B2-B3A8-F32DC01DE52B}" type="presOf" srcId="{F35D5A58-4B5B-4AF1-BF97-535FC34CCC56}" destId="{05FD2755-725F-482F-881B-9CD77DA7113B}" srcOrd="0" destOrd="0" presId="urn:microsoft.com/office/officeart/2005/8/layout/chevron2"/>
    <dgm:cxn modelId="{08306F15-1922-4916-B5D8-4307DE5F0A21}" type="presOf" srcId="{1370F7F4-5247-4566-816A-7E9E1CC0D98E}" destId="{F7EBEAB8-6545-406E-AB97-4C80D9B1D7D1}" srcOrd="0" destOrd="1" presId="urn:microsoft.com/office/officeart/2005/8/layout/chevron2"/>
    <dgm:cxn modelId="{87260D8E-8D23-46CA-9BF8-4C26EBFEFB68}" type="presOf" srcId="{BE10DC3E-5E17-46BB-82A3-26B028B79866}" destId="{6A0CB7D6-0298-4F88-B578-80F342EC78E1}" srcOrd="0" destOrd="0" presId="urn:microsoft.com/office/officeart/2005/8/layout/chevron2"/>
    <dgm:cxn modelId="{721E2AF1-83F5-45D1-8D7D-9974B1F83FB5}" srcId="{6FE52F89-76C3-46ED-992C-E00528077ECB}" destId="{57D02AC9-BA96-497C-9984-2106D772BC98}" srcOrd="0" destOrd="0" parTransId="{B4262B4B-162F-4D46-A0B8-D68895211628}" sibTransId="{1B037D4C-0116-4DA0-8831-971E81209AC2}"/>
    <dgm:cxn modelId="{6D44A062-64B0-4F19-A133-FAD672E6FC9F}" srcId="{57D02AC9-BA96-497C-9984-2106D772BC98}" destId="{EE6D8C7E-10D2-4738-8711-1635080A438C}" srcOrd="1" destOrd="0" parTransId="{51DFC02C-359E-44F2-9640-4DFD202A209A}" sibTransId="{79041269-F01D-4C0F-9FE5-8897B71B67D3}"/>
    <dgm:cxn modelId="{E841B61E-3FA3-454A-9C21-92832F488D57}" srcId="{6FE52F89-76C3-46ED-992C-E00528077ECB}" destId="{F35D5A58-4B5B-4AF1-BF97-535FC34CCC56}" srcOrd="1" destOrd="0" parTransId="{4505F232-0A8F-4CF6-A8F7-43B2DA7E8842}" sibTransId="{165113B2-480B-4F5C-89D5-1AACBA798D9B}"/>
    <dgm:cxn modelId="{688D900B-CEC5-4387-BF56-0D679DF5DAE7}" srcId="{57D02AC9-BA96-497C-9984-2106D772BC98}" destId="{BE10DC3E-5E17-46BB-82A3-26B028B79866}" srcOrd="0" destOrd="0" parTransId="{E9334A63-1163-45AA-8511-1278D8B50BB3}" sibTransId="{5085220C-D4CD-4C0A-9645-B4BC18248742}"/>
    <dgm:cxn modelId="{B2ACA93B-03BA-47D3-BC86-5A4B5F70320E}" type="presOf" srcId="{57D02AC9-BA96-497C-9984-2106D772BC98}" destId="{140D80E0-D180-4F4E-BCA4-5910C10F5B36}" srcOrd="0" destOrd="0" presId="urn:microsoft.com/office/officeart/2005/8/layout/chevron2"/>
    <dgm:cxn modelId="{328C8DB1-0576-436D-B402-59670779CDDC}" type="presOf" srcId="{EE6D8C7E-10D2-4738-8711-1635080A438C}" destId="{6A0CB7D6-0298-4F88-B578-80F342EC78E1}" srcOrd="0" destOrd="1" presId="urn:microsoft.com/office/officeart/2005/8/layout/chevron2"/>
    <dgm:cxn modelId="{E3921E63-C9B4-45C6-B0AB-E18032DA4424}" type="presParOf" srcId="{DC8CC936-6F11-4B82-90A6-A6F76B9ABAA2}" destId="{1E944467-7A93-4163-B6AD-F24C2ADD60A2}" srcOrd="0" destOrd="0" presId="urn:microsoft.com/office/officeart/2005/8/layout/chevron2"/>
    <dgm:cxn modelId="{34F89384-BE17-472A-A569-968B6FBA2DB0}" type="presParOf" srcId="{1E944467-7A93-4163-B6AD-F24C2ADD60A2}" destId="{140D80E0-D180-4F4E-BCA4-5910C10F5B36}" srcOrd="0" destOrd="0" presId="urn:microsoft.com/office/officeart/2005/8/layout/chevron2"/>
    <dgm:cxn modelId="{E9F90562-C1C5-4F8F-9D13-23F2513B90A5}" type="presParOf" srcId="{1E944467-7A93-4163-B6AD-F24C2ADD60A2}" destId="{6A0CB7D6-0298-4F88-B578-80F342EC78E1}" srcOrd="1" destOrd="0" presId="urn:microsoft.com/office/officeart/2005/8/layout/chevron2"/>
    <dgm:cxn modelId="{8FD7E635-8DA4-49CD-B67F-199C99146935}" type="presParOf" srcId="{DC8CC936-6F11-4B82-90A6-A6F76B9ABAA2}" destId="{FF40457B-19D9-4D70-8953-FA3EC9671BBC}" srcOrd="1" destOrd="0" presId="urn:microsoft.com/office/officeart/2005/8/layout/chevron2"/>
    <dgm:cxn modelId="{1AF4EC83-289E-4CCB-8CF7-9A3D1647A655}" type="presParOf" srcId="{DC8CC936-6F11-4B82-90A6-A6F76B9ABAA2}" destId="{D8C91923-2AE8-4FE9-8967-483D31687E62}" srcOrd="2" destOrd="0" presId="urn:microsoft.com/office/officeart/2005/8/layout/chevron2"/>
    <dgm:cxn modelId="{6D60C888-B11E-4232-875A-61103D5FC9CD}" type="presParOf" srcId="{D8C91923-2AE8-4FE9-8967-483D31687E62}" destId="{05FD2755-725F-482F-881B-9CD77DA7113B}" srcOrd="0" destOrd="0" presId="urn:microsoft.com/office/officeart/2005/8/layout/chevron2"/>
    <dgm:cxn modelId="{B3ED7723-1980-45E4-B519-1B1915AEFFAC}" type="presParOf" srcId="{D8C91923-2AE8-4FE9-8967-483D31687E62}" destId="{F7EBEAB8-6545-406E-AB97-4C80D9B1D7D1}" srcOrd="1" destOrd="0" presId="urn:microsoft.com/office/officeart/2005/8/layout/chevron2"/>
  </dgm:cxnLst>
  <dgm:bg/>
  <dgm:whole/>
  <dgm:extLst>
    <a:ext uri="http://schemas.microsoft.com/office/drawing/2008/diagram">
      <dsp:dataModelExt xmlns:dsp="http://schemas.microsoft.com/office/drawing/2008/diagram" relId="rId12"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357BDDC0-139C-4E00-BBA8-96FC37A84BE9}" type="doc">
      <dgm:prSet loTypeId="urn:microsoft.com/office/officeart/2005/8/layout/matrix2" loCatId="matrix" qsTypeId="urn:microsoft.com/office/officeart/2005/8/quickstyle/simple5" qsCatId="simple" csTypeId="urn:microsoft.com/office/officeart/2005/8/colors/colorful1" csCatId="colorful"/>
      <dgm:spPr/>
      <dgm:t>
        <a:bodyPr/>
        <a:lstStyle/>
        <a:p>
          <a:endParaRPr lang="en-US"/>
        </a:p>
      </dgm:t>
    </dgm:pt>
    <dgm:pt modelId="{BCC37277-977C-42D0-B2EB-C02F37FE6AB4}">
      <dgm:prSet custT="1"/>
      <dgm:spPr/>
      <dgm:t>
        <a:bodyPr/>
        <a:lstStyle/>
        <a:p>
          <a:r>
            <a:rPr lang="en-GB" sz="1600" dirty="0"/>
            <a:t>Screening involves evaluating applications against job criteria and NHS standards. </a:t>
          </a:r>
          <a:endParaRPr lang="en-US" sz="1600" dirty="0"/>
        </a:p>
      </dgm:t>
    </dgm:pt>
    <dgm:pt modelId="{7D270319-453E-40CC-9933-BCCF3630A560}" type="parTrans" cxnId="{5A019051-10DF-4E3D-9FBA-092B57213A27}">
      <dgm:prSet/>
      <dgm:spPr/>
      <dgm:t>
        <a:bodyPr/>
        <a:lstStyle/>
        <a:p>
          <a:endParaRPr lang="en-US" sz="1600"/>
        </a:p>
      </dgm:t>
    </dgm:pt>
    <dgm:pt modelId="{1A655060-156D-47F1-BDBA-B3A8FAC16325}" type="sibTrans" cxnId="{5A019051-10DF-4E3D-9FBA-092B57213A27}">
      <dgm:prSet/>
      <dgm:spPr/>
      <dgm:t>
        <a:bodyPr/>
        <a:lstStyle/>
        <a:p>
          <a:endParaRPr lang="en-US" sz="1600"/>
        </a:p>
      </dgm:t>
    </dgm:pt>
    <dgm:pt modelId="{DA7EF7BE-6666-47B0-A6EC-EDC5A354E7B0}">
      <dgm:prSet custT="1"/>
      <dgm:spPr/>
      <dgm:t>
        <a:bodyPr/>
        <a:lstStyle/>
        <a:p>
          <a:r>
            <a:rPr lang="en-GB" sz="1600"/>
            <a:t>Digital systems support shortlisting but delays remain common. </a:t>
          </a:r>
          <a:endParaRPr lang="en-US" sz="1600"/>
        </a:p>
      </dgm:t>
    </dgm:pt>
    <dgm:pt modelId="{CF990FB2-3700-496A-B0D3-C337EFD54E16}" type="parTrans" cxnId="{8F98F812-9BD9-4F27-B9F4-F06364F1839C}">
      <dgm:prSet/>
      <dgm:spPr/>
      <dgm:t>
        <a:bodyPr/>
        <a:lstStyle/>
        <a:p>
          <a:endParaRPr lang="en-US" sz="1600"/>
        </a:p>
      </dgm:t>
    </dgm:pt>
    <dgm:pt modelId="{B5682A7B-AC2A-47D9-A1AA-9F9FF8F3926B}" type="sibTrans" cxnId="{8F98F812-9BD9-4F27-B9F4-F06364F1839C}">
      <dgm:prSet/>
      <dgm:spPr/>
      <dgm:t>
        <a:bodyPr/>
        <a:lstStyle/>
        <a:p>
          <a:endParaRPr lang="en-US" sz="1600"/>
        </a:p>
      </dgm:t>
    </dgm:pt>
    <dgm:pt modelId="{3E15D66D-0055-4B79-9BF2-048EC072FEC4}">
      <dgm:prSet custT="1"/>
      <dgm:spPr/>
      <dgm:t>
        <a:bodyPr/>
        <a:lstStyle/>
        <a:p>
          <a:r>
            <a:rPr lang="en-GB" sz="1600"/>
            <a:t>NHS Staff Survey highlights concerns about recruitment efficiency and administrative burden (Teoh et al., 2023). </a:t>
          </a:r>
          <a:endParaRPr lang="en-US" sz="1600"/>
        </a:p>
      </dgm:t>
    </dgm:pt>
    <dgm:pt modelId="{9EC31FEA-7DC5-4AC6-B94A-4E81082055BE}" type="parTrans" cxnId="{C3B7F16B-F2B3-4786-B6ED-21D8FCB8DD99}">
      <dgm:prSet/>
      <dgm:spPr/>
      <dgm:t>
        <a:bodyPr/>
        <a:lstStyle/>
        <a:p>
          <a:endParaRPr lang="en-US" sz="1600"/>
        </a:p>
      </dgm:t>
    </dgm:pt>
    <dgm:pt modelId="{BE2806C4-90E1-4891-BF19-7FDD0C714AB3}" type="sibTrans" cxnId="{C3B7F16B-F2B3-4786-B6ED-21D8FCB8DD99}">
      <dgm:prSet/>
      <dgm:spPr/>
      <dgm:t>
        <a:bodyPr/>
        <a:lstStyle/>
        <a:p>
          <a:endParaRPr lang="en-US" sz="1600"/>
        </a:p>
      </dgm:t>
    </dgm:pt>
    <dgm:pt modelId="{090417F9-7BE9-41AB-9BB3-EECEFC2B5A39}">
      <dgm:prSet custT="1"/>
      <dgm:spPr/>
      <dgm:t>
        <a:bodyPr/>
        <a:lstStyle/>
        <a:p>
          <a:r>
            <a:rPr lang="en-GB" sz="1600"/>
            <a:t>Effective screening ensures quality hires while reducing time-to-fill vacancies.</a:t>
          </a:r>
          <a:endParaRPr lang="en-US" sz="1600"/>
        </a:p>
      </dgm:t>
    </dgm:pt>
    <dgm:pt modelId="{2A80F4C5-4BE5-4C23-9794-0A7CA7FCB23C}" type="parTrans" cxnId="{733C12A6-E229-4E04-BE3D-D2EDB569373B}">
      <dgm:prSet/>
      <dgm:spPr/>
      <dgm:t>
        <a:bodyPr/>
        <a:lstStyle/>
        <a:p>
          <a:endParaRPr lang="en-US" sz="1600"/>
        </a:p>
      </dgm:t>
    </dgm:pt>
    <dgm:pt modelId="{F5999AE1-1B18-4FAA-836C-E62986808F25}" type="sibTrans" cxnId="{733C12A6-E229-4E04-BE3D-D2EDB569373B}">
      <dgm:prSet/>
      <dgm:spPr/>
      <dgm:t>
        <a:bodyPr/>
        <a:lstStyle/>
        <a:p>
          <a:endParaRPr lang="en-US" sz="1600"/>
        </a:p>
      </dgm:t>
    </dgm:pt>
    <dgm:pt modelId="{29A75117-2870-45D3-8C21-56AD26EE7F46}" type="pres">
      <dgm:prSet presAssocID="{357BDDC0-139C-4E00-BBA8-96FC37A84BE9}" presName="matrix" presStyleCnt="0">
        <dgm:presLayoutVars>
          <dgm:chMax val="1"/>
          <dgm:dir/>
          <dgm:resizeHandles val="exact"/>
        </dgm:presLayoutVars>
      </dgm:prSet>
      <dgm:spPr/>
      <dgm:t>
        <a:bodyPr/>
        <a:lstStyle/>
        <a:p>
          <a:endParaRPr lang="en-US"/>
        </a:p>
      </dgm:t>
    </dgm:pt>
    <dgm:pt modelId="{1E5446F7-51D3-4B5D-9B70-104CE57BA345}" type="pres">
      <dgm:prSet presAssocID="{357BDDC0-139C-4E00-BBA8-96FC37A84BE9}" presName="axisShape" presStyleLbl="bgShp" presStyleIdx="0" presStyleCnt="1"/>
      <dgm:spPr/>
    </dgm:pt>
    <dgm:pt modelId="{FA92343F-616A-43BA-9883-F33AAD8ADAB5}" type="pres">
      <dgm:prSet presAssocID="{357BDDC0-139C-4E00-BBA8-96FC37A84BE9}" presName="rect1" presStyleLbl="node1" presStyleIdx="0" presStyleCnt="4">
        <dgm:presLayoutVars>
          <dgm:chMax val="0"/>
          <dgm:chPref val="0"/>
          <dgm:bulletEnabled val="1"/>
        </dgm:presLayoutVars>
      </dgm:prSet>
      <dgm:spPr/>
      <dgm:t>
        <a:bodyPr/>
        <a:lstStyle/>
        <a:p>
          <a:endParaRPr lang="en-US"/>
        </a:p>
      </dgm:t>
    </dgm:pt>
    <dgm:pt modelId="{A5FDD879-F825-44B5-BF96-C71ED61D8510}" type="pres">
      <dgm:prSet presAssocID="{357BDDC0-139C-4E00-BBA8-96FC37A84BE9}" presName="rect2" presStyleLbl="node1" presStyleIdx="1" presStyleCnt="4">
        <dgm:presLayoutVars>
          <dgm:chMax val="0"/>
          <dgm:chPref val="0"/>
          <dgm:bulletEnabled val="1"/>
        </dgm:presLayoutVars>
      </dgm:prSet>
      <dgm:spPr/>
      <dgm:t>
        <a:bodyPr/>
        <a:lstStyle/>
        <a:p>
          <a:endParaRPr lang="en-US"/>
        </a:p>
      </dgm:t>
    </dgm:pt>
    <dgm:pt modelId="{311551A9-A454-4E97-9362-12D30463AB8C}" type="pres">
      <dgm:prSet presAssocID="{357BDDC0-139C-4E00-BBA8-96FC37A84BE9}" presName="rect3" presStyleLbl="node1" presStyleIdx="2" presStyleCnt="4">
        <dgm:presLayoutVars>
          <dgm:chMax val="0"/>
          <dgm:chPref val="0"/>
          <dgm:bulletEnabled val="1"/>
        </dgm:presLayoutVars>
      </dgm:prSet>
      <dgm:spPr/>
      <dgm:t>
        <a:bodyPr/>
        <a:lstStyle/>
        <a:p>
          <a:endParaRPr lang="en-US"/>
        </a:p>
      </dgm:t>
    </dgm:pt>
    <dgm:pt modelId="{BED42403-EFFB-4B9B-8D84-38FB32B0418E}" type="pres">
      <dgm:prSet presAssocID="{357BDDC0-139C-4E00-BBA8-96FC37A84BE9}" presName="rect4" presStyleLbl="node1" presStyleIdx="3" presStyleCnt="4">
        <dgm:presLayoutVars>
          <dgm:chMax val="0"/>
          <dgm:chPref val="0"/>
          <dgm:bulletEnabled val="1"/>
        </dgm:presLayoutVars>
      </dgm:prSet>
      <dgm:spPr/>
      <dgm:t>
        <a:bodyPr/>
        <a:lstStyle/>
        <a:p>
          <a:endParaRPr lang="en-US"/>
        </a:p>
      </dgm:t>
    </dgm:pt>
  </dgm:ptLst>
  <dgm:cxnLst>
    <dgm:cxn modelId="{22BE884A-A8CD-44F1-AAD2-660B799A4802}" type="presOf" srcId="{DA7EF7BE-6666-47B0-A6EC-EDC5A354E7B0}" destId="{A5FDD879-F825-44B5-BF96-C71ED61D8510}" srcOrd="0" destOrd="0" presId="urn:microsoft.com/office/officeart/2005/8/layout/matrix2"/>
    <dgm:cxn modelId="{C3B7F16B-F2B3-4786-B6ED-21D8FCB8DD99}" srcId="{357BDDC0-139C-4E00-BBA8-96FC37A84BE9}" destId="{3E15D66D-0055-4B79-9BF2-048EC072FEC4}" srcOrd="2" destOrd="0" parTransId="{9EC31FEA-7DC5-4AC6-B94A-4E81082055BE}" sibTransId="{BE2806C4-90E1-4891-BF19-7FDD0C714AB3}"/>
    <dgm:cxn modelId="{28495482-A9C9-4EB7-B8D7-7F8863C0C744}" type="presOf" srcId="{357BDDC0-139C-4E00-BBA8-96FC37A84BE9}" destId="{29A75117-2870-45D3-8C21-56AD26EE7F46}" srcOrd="0" destOrd="0" presId="urn:microsoft.com/office/officeart/2005/8/layout/matrix2"/>
    <dgm:cxn modelId="{8F98F812-9BD9-4F27-B9F4-F06364F1839C}" srcId="{357BDDC0-139C-4E00-BBA8-96FC37A84BE9}" destId="{DA7EF7BE-6666-47B0-A6EC-EDC5A354E7B0}" srcOrd="1" destOrd="0" parTransId="{CF990FB2-3700-496A-B0D3-C337EFD54E16}" sibTransId="{B5682A7B-AC2A-47D9-A1AA-9F9FF8F3926B}"/>
    <dgm:cxn modelId="{EE15D4CA-A338-4ED7-9893-D875E43CC0AF}" type="presOf" srcId="{BCC37277-977C-42D0-B2EB-C02F37FE6AB4}" destId="{FA92343F-616A-43BA-9883-F33AAD8ADAB5}" srcOrd="0" destOrd="0" presId="urn:microsoft.com/office/officeart/2005/8/layout/matrix2"/>
    <dgm:cxn modelId="{83598FD2-4C0E-48FD-BCC5-8ECCAA3A55D5}" type="presOf" srcId="{3E15D66D-0055-4B79-9BF2-048EC072FEC4}" destId="{311551A9-A454-4E97-9362-12D30463AB8C}" srcOrd="0" destOrd="0" presId="urn:microsoft.com/office/officeart/2005/8/layout/matrix2"/>
    <dgm:cxn modelId="{733C12A6-E229-4E04-BE3D-D2EDB569373B}" srcId="{357BDDC0-139C-4E00-BBA8-96FC37A84BE9}" destId="{090417F9-7BE9-41AB-9BB3-EECEFC2B5A39}" srcOrd="3" destOrd="0" parTransId="{2A80F4C5-4BE5-4C23-9794-0A7CA7FCB23C}" sibTransId="{F5999AE1-1B18-4FAA-836C-E62986808F25}"/>
    <dgm:cxn modelId="{2B41EA9D-10FF-4280-90F3-F8CA3A8EA14F}" type="presOf" srcId="{090417F9-7BE9-41AB-9BB3-EECEFC2B5A39}" destId="{BED42403-EFFB-4B9B-8D84-38FB32B0418E}" srcOrd="0" destOrd="0" presId="urn:microsoft.com/office/officeart/2005/8/layout/matrix2"/>
    <dgm:cxn modelId="{5A019051-10DF-4E3D-9FBA-092B57213A27}" srcId="{357BDDC0-139C-4E00-BBA8-96FC37A84BE9}" destId="{BCC37277-977C-42D0-B2EB-C02F37FE6AB4}" srcOrd="0" destOrd="0" parTransId="{7D270319-453E-40CC-9933-BCCF3630A560}" sibTransId="{1A655060-156D-47F1-BDBA-B3A8FAC16325}"/>
    <dgm:cxn modelId="{4E4C2A66-5CAE-486D-B9E2-B73A92C07103}" type="presParOf" srcId="{29A75117-2870-45D3-8C21-56AD26EE7F46}" destId="{1E5446F7-51D3-4B5D-9B70-104CE57BA345}" srcOrd="0" destOrd="0" presId="urn:microsoft.com/office/officeart/2005/8/layout/matrix2"/>
    <dgm:cxn modelId="{E8785F53-FEF1-4C67-9218-C660B236AB44}" type="presParOf" srcId="{29A75117-2870-45D3-8C21-56AD26EE7F46}" destId="{FA92343F-616A-43BA-9883-F33AAD8ADAB5}" srcOrd="1" destOrd="0" presId="urn:microsoft.com/office/officeart/2005/8/layout/matrix2"/>
    <dgm:cxn modelId="{958B2836-70A2-466B-9479-6F72BF44DACD}" type="presParOf" srcId="{29A75117-2870-45D3-8C21-56AD26EE7F46}" destId="{A5FDD879-F825-44B5-BF96-C71ED61D8510}" srcOrd="2" destOrd="0" presId="urn:microsoft.com/office/officeart/2005/8/layout/matrix2"/>
    <dgm:cxn modelId="{0CCAF826-6B7A-4F34-A5E6-48EF54A24D4A}" type="presParOf" srcId="{29A75117-2870-45D3-8C21-56AD26EE7F46}" destId="{311551A9-A454-4E97-9362-12D30463AB8C}" srcOrd="3" destOrd="0" presId="urn:microsoft.com/office/officeart/2005/8/layout/matrix2"/>
    <dgm:cxn modelId="{AA4AAB7E-5444-417F-A8D9-5C749B198AB3}" type="presParOf" srcId="{29A75117-2870-45D3-8C21-56AD26EE7F46}" destId="{BED42403-EFFB-4B9B-8D84-38FB32B0418E}" srcOrd="4" destOrd="0" presId="urn:microsoft.com/office/officeart/2005/8/layout/matrix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D569285-8F7C-4D79-BC0C-A56179323B4B}" type="doc">
      <dgm:prSet loTypeId="urn:microsoft.com/office/officeart/2005/8/layout/default" loCatId="list" qsTypeId="urn:microsoft.com/office/officeart/2005/8/quickstyle/simple4" qsCatId="simple" csTypeId="urn:microsoft.com/office/officeart/2005/8/colors/accent6_2" csCatId="accent6"/>
      <dgm:spPr/>
      <dgm:t>
        <a:bodyPr/>
        <a:lstStyle/>
        <a:p>
          <a:endParaRPr lang="en-US"/>
        </a:p>
      </dgm:t>
    </dgm:pt>
    <dgm:pt modelId="{80408AFA-EB21-4B70-815B-7B3840328731}">
      <dgm:prSet/>
      <dgm:spPr/>
      <dgm:t>
        <a:bodyPr/>
        <a:lstStyle/>
        <a:p>
          <a:r>
            <a:rPr lang="en-GB"/>
            <a:t>The NHS uses structured and competency-based interviews for selection. </a:t>
          </a:r>
          <a:endParaRPr lang="en-US"/>
        </a:p>
      </dgm:t>
    </dgm:pt>
    <dgm:pt modelId="{1C4E13E1-BF85-428C-9369-36368D753715}" type="parTrans" cxnId="{6C3AD33D-9D31-44E6-88CE-F92D2D317EB5}">
      <dgm:prSet/>
      <dgm:spPr/>
      <dgm:t>
        <a:bodyPr/>
        <a:lstStyle/>
        <a:p>
          <a:endParaRPr lang="en-US"/>
        </a:p>
      </dgm:t>
    </dgm:pt>
    <dgm:pt modelId="{45F96A12-EA18-4253-83B9-276F4CF1C0AD}" type="sibTrans" cxnId="{6C3AD33D-9D31-44E6-88CE-F92D2D317EB5}">
      <dgm:prSet/>
      <dgm:spPr/>
      <dgm:t>
        <a:bodyPr/>
        <a:lstStyle/>
        <a:p>
          <a:endParaRPr lang="en-US"/>
        </a:p>
      </dgm:t>
    </dgm:pt>
    <dgm:pt modelId="{E61E43ED-E554-4C08-8BA5-D698951CA195}">
      <dgm:prSet/>
      <dgm:spPr/>
      <dgm:t>
        <a:bodyPr/>
        <a:lstStyle/>
        <a:p>
          <a:r>
            <a:rPr lang="en-GB"/>
            <a:t>This ensures fairness, transparency, and alignment with organisational values. </a:t>
          </a:r>
          <a:endParaRPr lang="en-US"/>
        </a:p>
      </dgm:t>
    </dgm:pt>
    <dgm:pt modelId="{95EC7EFE-B123-430B-9DF5-01307BF82694}" type="parTrans" cxnId="{C162306C-CDEB-4BA6-8595-B0F7053DE735}">
      <dgm:prSet/>
      <dgm:spPr/>
      <dgm:t>
        <a:bodyPr/>
        <a:lstStyle/>
        <a:p>
          <a:endParaRPr lang="en-US"/>
        </a:p>
      </dgm:t>
    </dgm:pt>
    <dgm:pt modelId="{EF3F20D9-B584-49E2-B90F-BF74526E2F91}" type="sibTrans" cxnId="{C162306C-CDEB-4BA6-8595-B0F7053DE735}">
      <dgm:prSet/>
      <dgm:spPr/>
      <dgm:t>
        <a:bodyPr/>
        <a:lstStyle/>
        <a:p>
          <a:endParaRPr lang="en-US"/>
        </a:p>
      </dgm:t>
    </dgm:pt>
    <dgm:pt modelId="{8FB36B93-855D-42C4-9DD9-9BAE219B3A78}">
      <dgm:prSet/>
      <dgm:spPr/>
      <dgm:t>
        <a:bodyPr/>
        <a:lstStyle/>
        <a:p>
          <a:r>
            <a:rPr lang="en-GB"/>
            <a:t>For interview and selection long recruitment timelines remain a concern in NHS (Pennington et al., 2023). </a:t>
          </a:r>
          <a:endParaRPr lang="en-US"/>
        </a:p>
      </dgm:t>
    </dgm:pt>
    <dgm:pt modelId="{D42C4874-F107-45CA-831B-5DEDFEFC8844}" type="parTrans" cxnId="{64FDF8A2-E15F-48D5-B2E3-7AC9C383D3B1}">
      <dgm:prSet/>
      <dgm:spPr/>
      <dgm:t>
        <a:bodyPr/>
        <a:lstStyle/>
        <a:p>
          <a:endParaRPr lang="en-US"/>
        </a:p>
      </dgm:t>
    </dgm:pt>
    <dgm:pt modelId="{8C5A5AFF-0998-415B-92B1-A4C6619FC881}" type="sibTrans" cxnId="{64FDF8A2-E15F-48D5-B2E3-7AC9C383D3B1}">
      <dgm:prSet/>
      <dgm:spPr/>
      <dgm:t>
        <a:bodyPr/>
        <a:lstStyle/>
        <a:p>
          <a:endParaRPr lang="en-US"/>
        </a:p>
      </dgm:t>
    </dgm:pt>
    <dgm:pt modelId="{D86212F2-6306-40EC-B128-E77DC8D8C44B}">
      <dgm:prSet/>
      <dgm:spPr/>
      <dgm:t>
        <a:bodyPr/>
        <a:lstStyle/>
        <a:p>
          <a:r>
            <a:rPr lang="en-GB"/>
            <a:t>Efficient selection processes are necessary to secure top candidates quickly.</a:t>
          </a:r>
          <a:endParaRPr lang="en-US"/>
        </a:p>
      </dgm:t>
    </dgm:pt>
    <dgm:pt modelId="{57E24724-7A76-49B7-BA9F-A3A8A615E296}" type="parTrans" cxnId="{FD036A40-41B4-4851-8CA3-3EE059A788DD}">
      <dgm:prSet/>
      <dgm:spPr/>
      <dgm:t>
        <a:bodyPr/>
        <a:lstStyle/>
        <a:p>
          <a:endParaRPr lang="en-US"/>
        </a:p>
      </dgm:t>
    </dgm:pt>
    <dgm:pt modelId="{3D4FFEB6-2513-48CC-B318-283BAB5F77BF}" type="sibTrans" cxnId="{FD036A40-41B4-4851-8CA3-3EE059A788DD}">
      <dgm:prSet/>
      <dgm:spPr/>
      <dgm:t>
        <a:bodyPr/>
        <a:lstStyle/>
        <a:p>
          <a:endParaRPr lang="en-US"/>
        </a:p>
      </dgm:t>
    </dgm:pt>
    <dgm:pt modelId="{1440EAD6-3266-4B99-9776-706552EF31B2}" type="pres">
      <dgm:prSet presAssocID="{3D569285-8F7C-4D79-BC0C-A56179323B4B}" presName="diagram" presStyleCnt="0">
        <dgm:presLayoutVars>
          <dgm:dir/>
          <dgm:resizeHandles val="exact"/>
        </dgm:presLayoutVars>
      </dgm:prSet>
      <dgm:spPr/>
      <dgm:t>
        <a:bodyPr/>
        <a:lstStyle/>
        <a:p>
          <a:endParaRPr lang="en-US"/>
        </a:p>
      </dgm:t>
    </dgm:pt>
    <dgm:pt modelId="{44DBF6C9-7A7F-4BAA-A440-5C57AC37318E}" type="pres">
      <dgm:prSet presAssocID="{80408AFA-EB21-4B70-815B-7B3840328731}" presName="node" presStyleLbl="node1" presStyleIdx="0" presStyleCnt="4">
        <dgm:presLayoutVars>
          <dgm:bulletEnabled val="1"/>
        </dgm:presLayoutVars>
      </dgm:prSet>
      <dgm:spPr/>
      <dgm:t>
        <a:bodyPr/>
        <a:lstStyle/>
        <a:p>
          <a:endParaRPr lang="en-US"/>
        </a:p>
      </dgm:t>
    </dgm:pt>
    <dgm:pt modelId="{D6DDF852-718D-4AB6-B825-62CA127E6EB9}" type="pres">
      <dgm:prSet presAssocID="{45F96A12-EA18-4253-83B9-276F4CF1C0AD}" presName="sibTrans" presStyleCnt="0"/>
      <dgm:spPr/>
    </dgm:pt>
    <dgm:pt modelId="{F0EBB22A-85D3-493C-B9E1-7CE7B65444F5}" type="pres">
      <dgm:prSet presAssocID="{E61E43ED-E554-4C08-8BA5-D698951CA195}" presName="node" presStyleLbl="node1" presStyleIdx="1" presStyleCnt="4">
        <dgm:presLayoutVars>
          <dgm:bulletEnabled val="1"/>
        </dgm:presLayoutVars>
      </dgm:prSet>
      <dgm:spPr/>
      <dgm:t>
        <a:bodyPr/>
        <a:lstStyle/>
        <a:p>
          <a:endParaRPr lang="en-US"/>
        </a:p>
      </dgm:t>
    </dgm:pt>
    <dgm:pt modelId="{13507653-A07C-4908-A83F-62B94E55BFBB}" type="pres">
      <dgm:prSet presAssocID="{EF3F20D9-B584-49E2-B90F-BF74526E2F91}" presName="sibTrans" presStyleCnt="0"/>
      <dgm:spPr/>
    </dgm:pt>
    <dgm:pt modelId="{6DAD12EF-78EF-4FB8-A7B4-6BEF73699236}" type="pres">
      <dgm:prSet presAssocID="{8FB36B93-855D-42C4-9DD9-9BAE219B3A78}" presName="node" presStyleLbl="node1" presStyleIdx="2" presStyleCnt="4">
        <dgm:presLayoutVars>
          <dgm:bulletEnabled val="1"/>
        </dgm:presLayoutVars>
      </dgm:prSet>
      <dgm:spPr/>
      <dgm:t>
        <a:bodyPr/>
        <a:lstStyle/>
        <a:p>
          <a:endParaRPr lang="en-US"/>
        </a:p>
      </dgm:t>
    </dgm:pt>
    <dgm:pt modelId="{9AA98EAB-2F50-414E-BF16-E0CB7F1CCDCA}" type="pres">
      <dgm:prSet presAssocID="{8C5A5AFF-0998-415B-92B1-A4C6619FC881}" presName="sibTrans" presStyleCnt="0"/>
      <dgm:spPr/>
    </dgm:pt>
    <dgm:pt modelId="{F546DC77-478B-4D21-AD9F-5B4793A0967F}" type="pres">
      <dgm:prSet presAssocID="{D86212F2-6306-40EC-B128-E77DC8D8C44B}" presName="node" presStyleLbl="node1" presStyleIdx="3" presStyleCnt="4">
        <dgm:presLayoutVars>
          <dgm:bulletEnabled val="1"/>
        </dgm:presLayoutVars>
      </dgm:prSet>
      <dgm:spPr/>
      <dgm:t>
        <a:bodyPr/>
        <a:lstStyle/>
        <a:p>
          <a:endParaRPr lang="en-US"/>
        </a:p>
      </dgm:t>
    </dgm:pt>
  </dgm:ptLst>
  <dgm:cxnLst>
    <dgm:cxn modelId="{FD036A40-41B4-4851-8CA3-3EE059A788DD}" srcId="{3D569285-8F7C-4D79-BC0C-A56179323B4B}" destId="{D86212F2-6306-40EC-B128-E77DC8D8C44B}" srcOrd="3" destOrd="0" parTransId="{57E24724-7A76-49B7-BA9F-A3A8A615E296}" sibTransId="{3D4FFEB6-2513-48CC-B318-283BAB5F77BF}"/>
    <dgm:cxn modelId="{C162306C-CDEB-4BA6-8595-B0F7053DE735}" srcId="{3D569285-8F7C-4D79-BC0C-A56179323B4B}" destId="{E61E43ED-E554-4C08-8BA5-D698951CA195}" srcOrd="1" destOrd="0" parTransId="{95EC7EFE-B123-430B-9DF5-01307BF82694}" sibTransId="{EF3F20D9-B584-49E2-B90F-BF74526E2F91}"/>
    <dgm:cxn modelId="{EFF7D34F-F762-4D78-8F53-BF060E5E9B68}" type="presOf" srcId="{80408AFA-EB21-4B70-815B-7B3840328731}" destId="{44DBF6C9-7A7F-4BAA-A440-5C57AC37318E}" srcOrd="0" destOrd="0" presId="urn:microsoft.com/office/officeart/2005/8/layout/default"/>
    <dgm:cxn modelId="{6C3AD33D-9D31-44E6-88CE-F92D2D317EB5}" srcId="{3D569285-8F7C-4D79-BC0C-A56179323B4B}" destId="{80408AFA-EB21-4B70-815B-7B3840328731}" srcOrd="0" destOrd="0" parTransId="{1C4E13E1-BF85-428C-9369-36368D753715}" sibTransId="{45F96A12-EA18-4253-83B9-276F4CF1C0AD}"/>
    <dgm:cxn modelId="{0849950F-EEDD-45B9-AB27-9D4803AEE058}" type="presOf" srcId="{E61E43ED-E554-4C08-8BA5-D698951CA195}" destId="{F0EBB22A-85D3-493C-B9E1-7CE7B65444F5}" srcOrd="0" destOrd="0" presId="urn:microsoft.com/office/officeart/2005/8/layout/default"/>
    <dgm:cxn modelId="{025EB212-8423-485B-B8DD-C10841C9C7BC}" type="presOf" srcId="{8FB36B93-855D-42C4-9DD9-9BAE219B3A78}" destId="{6DAD12EF-78EF-4FB8-A7B4-6BEF73699236}" srcOrd="0" destOrd="0" presId="urn:microsoft.com/office/officeart/2005/8/layout/default"/>
    <dgm:cxn modelId="{74667B8D-25D2-4954-ADCE-F624ADB63E55}" type="presOf" srcId="{3D569285-8F7C-4D79-BC0C-A56179323B4B}" destId="{1440EAD6-3266-4B99-9776-706552EF31B2}" srcOrd="0" destOrd="0" presId="urn:microsoft.com/office/officeart/2005/8/layout/default"/>
    <dgm:cxn modelId="{5CDD50BC-DE71-4A62-8F06-D3EA99895C55}" type="presOf" srcId="{D86212F2-6306-40EC-B128-E77DC8D8C44B}" destId="{F546DC77-478B-4D21-AD9F-5B4793A0967F}" srcOrd="0" destOrd="0" presId="urn:microsoft.com/office/officeart/2005/8/layout/default"/>
    <dgm:cxn modelId="{64FDF8A2-E15F-48D5-B2E3-7AC9C383D3B1}" srcId="{3D569285-8F7C-4D79-BC0C-A56179323B4B}" destId="{8FB36B93-855D-42C4-9DD9-9BAE219B3A78}" srcOrd="2" destOrd="0" parTransId="{D42C4874-F107-45CA-831B-5DEDFEFC8844}" sibTransId="{8C5A5AFF-0998-415B-92B1-A4C6619FC881}"/>
    <dgm:cxn modelId="{7B424205-2A2F-4D1A-816D-2EAAADE8E033}" type="presParOf" srcId="{1440EAD6-3266-4B99-9776-706552EF31B2}" destId="{44DBF6C9-7A7F-4BAA-A440-5C57AC37318E}" srcOrd="0" destOrd="0" presId="urn:microsoft.com/office/officeart/2005/8/layout/default"/>
    <dgm:cxn modelId="{59839F33-49ED-4F0B-B374-D0E7572E92AD}" type="presParOf" srcId="{1440EAD6-3266-4B99-9776-706552EF31B2}" destId="{D6DDF852-718D-4AB6-B825-62CA127E6EB9}" srcOrd="1" destOrd="0" presId="urn:microsoft.com/office/officeart/2005/8/layout/default"/>
    <dgm:cxn modelId="{76075D52-B7F1-4420-B72B-135ED2D4D611}" type="presParOf" srcId="{1440EAD6-3266-4B99-9776-706552EF31B2}" destId="{F0EBB22A-85D3-493C-B9E1-7CE7B65444F5}" srcOrd="2" destOrd="0" presId="urn:microsoft.com/office/officeart/2005/8/layout/default"/>
    <dgm:cxn modelId="{41431F11-8464-4C2E-B80C-A89B26802DF6}" type="presParOf" srcId="{1440EAD6-3266-4B99-9776-706552EF31B2}" destId="{13507653-A07C-4908-A83F-62B94E55BFBB}" srcOrd="3" destOrd="0" presId="urn:microsoft.com/office/officeart/2005/8/layout/default"/>
    <dgm:cxn modelId="{C0CB5F0B-0426-4C2B-A0A1-7926580B4D07}" type="presParOf" srcId="{1440EAD6-3266-4B99-9776-706552EF31B2}" destId="{6DAD12EF-78EF-4FB8-A7B4-6BEF73699236}" srcOrd="4" destOrd="0" presId="urn:microsoft.com/office/officeart/2005/8/layout/default"/>
    <dgm:cxn modelId="{25893535-6122-4C61-81AD-854D44314BE1}" type="presParOf" srcId="{1440EAD6-3266-4B99-9776-706552EF31B2}" destId="{9AA98EAB-2F50-414E-BF16-E0CB7F1CCDCA}" srcOrd="5" destOrd="0" presId="urn:microsoft.com/office/officeart/2005/8/layout/default"/>
    <dgm:cxn modelId="{08F52D86-4DE7-4106-89F5-C0E95A46D143}" type="presParOf" srcId="{1440EAD6-3266-4B99-9776-706552EF31B2}" destId="{F546DC77-478B-4D21-AD9F-5B4793A0967F}"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15B8F96F-1937-4F76-AE89-9DB4772D331F}" type="doc">
      <dgm:prSet loTypeId="urn:microsoft.com/office/officeart/2005/8/layout/cycle4" loCatId="matrix" qsTypeId="urn:microsoft.com/office/officeart/2005/8/quickstyle/simple1" qsCatId="simple" csTypeId="urn:microsoft.com/office/officeart/2005/8/colors/accent2_1" csCatId="accent2"/>
      <dgm:spPr/>
      <dgm:t>
        <a:bodyPr/>
        <a:lstStyle/>
        <a:p>
          <a:endParaRPr lang="en-US"/>
        </a:p>
      </dgm:t>
    </dgm:pt>
    <dgm:pt modelId="{C2EEF062-3878-46E8-B6D7-ADA70AB7928E}">
      <dgm:prSet custT="1"/>
      <dgm:spPr/>
      <dgm:t>
        <a:bodyPr/>
        <a:lstStyle/>
        <a:p>
          <a:r>
            <a:rPr lang="en-GB" sz="1400"/>
            <a:t>The NHS recruitment process is often criticised for being slow and bureaucratic. </a:t>
          </a:r>
          <a:endParaRPr lang="en-US" sz="1400"/>
        </a:p>
      </dgm:t>
    </dgm:pt>
    <dgm:pt modelId="{0D7A98A6-F8CE-4EF5-8CEB-8181EF69F8A1}" type="parTrans" cxnId="{B2E674A0-9CFC-4C6D-8B7B-B40BBB57FA56}">
      <dgm:prSet/>
      <dgm:spPr/>
      <dgm:t>
        <a:bodyPr/>
        <a:lstStyle/>
        <a:p>
          <a:endParaRPr lang="en-US" sz="1400"/>
        </a:p>
      </dgm:t>
    </dgm:pt>
    <dgm:pt modelId="{DAE4B5F6-DD7B-4A7F-AB76-4F7248521490}" type="sibTrans" cxnId="{B2E674A0-9CFC-4C6D-8B7B-B40BBB57FA56}">
      <dgm:prSet/>
      <dgm:spPr/>
      <dgm:t>
        <a:bodyPr/>
        <a:lstStyle/>
        <a:p>
          <a:endParaRPr lang="en-US" sz="1400"/>
        </a:p>
      </dgm:t>
    </dgm:pt>
    <dgm:pt modelId="{F172D93B-1B01-4E2E-9610-8831013B2CEB}">
      <dgm:prSet custT="1"/>
      <dgm:spPr/>
      <dgm:t>
        <a:bodyPr/>
        <a:lstStyle/>
        <a:p>
          <a:r>
            <a:rPr lang="en-GB" sz="1400"/>
            <a:t>Lengthy hiring timelines contribute to candidate withdrawal and vacancy persistence. </a:t>
          </a:r>
          <a:endParaRPr lang="en-US" sz="1400"/>
        </a:p>
      </dgm:t>
    </dgm:pt>
    <dgm:pt modelId="{1FD2F8B4-1943-47FE-89BA-4969B6D63E5A}" type="parTrans" cxnId="{7E360501-8440-45EF-92DB-A69B8BDAD8DB}">
      <dgm:prSet/>
      <dgm:spPr/>
      <dgm:t>
        <a:bodyPr/>
        <a:lstStyle/>
        <a:p>
          <a:endParaRPr lang="en-US" sz="1400"/>
        </a:p>
      </dgm:t>
    </dgm:pt>
    <dgm:pt modelId="{A1018E6C-2E89-4CFF-A4D4-AF1A1C1FC85B}" type="sibTrans" cxnId="{7E360501-8440-45EF-92DB-A69B8BDAD8DB}">
      <dgm:prSet/>
      <dgm:spPr/>
      <dgm:t>
        <a:bodyPr/>
        <a:lstStyle/>
        <a:p>
          <a:endParaRPr lang="en-US" sz="1400"/>
        </a:p>
      </dgm:t>
    </dgm:pt>
    <dgm:pt modelId="{6A462D66-1E36-421F-B11A-6807D7B9248A}">
      <dgm:prSet custT="1"/>
      <dgm:spPr/>
      <dgm:t>
        <a:bodyPr/>
        <a:lstStyle/>
        <a:p>
          <a:r>
            <a:rPr lang="en-GB" sz="1400"/>
            <a:t>NHS data indicates time-to-hire can exceed several months in some roles (Alkan et al., 2024). </a:t>
          </a:r>
          <a:endParaRPr lang="en-US" sz="1400"/>
        </a:p>
      </dgm:t>
    </dgm:pt>
    <dgm:pt modelId="{C4923E47-921E-4440-8217-9C9C3C6B5712}" type="parTrans" cxnId="{B052CF58-24A2-47A0-9AE8-B1C432741A92}">
      <dgm:prSet/>
      <dgm:spPr/>
      <dgm:t>
        <a:bodyPr/>
        <a:lstStyle/>
        <a:p>
          <a:endParaRPr lang="en-US" sz="1400"/>
        </a:p>
      </dgm:t>
    </dgm:pt>
    <dgm:pt modelId="{E3680324-7EDC-4809-B271-7BFCA9465100}" type="sibTrans" cxnId="{B052CF58-24A2-47A0-9AE8-B1C432741A92}">
      <dgm:prSet/>
      <dgm:spPr/>
      <dgm:t>
        <a:bodyPr/>
        <a:lstStyle/>
        <a:p>
          <a:endParaRPr lang="en-US" sz="1400"/>
        </a:p>
      </dgm:t>
    </dgm:pt>
    <dgm:pt modelId="{31EB7654-EDDA-4984-9411-A08B6E8270B2}">
      <dgm:prSet custT="1"/>
      <dgm:spPr/>
      <dgm:t>
        <a:bodyPr/>
        <a:lstStyle/>
        <a:p>
          <a:r>
            <a:rPr lang="en-GB" sz="1400"/>
            <a:t>Process inefficiencies directly impact workforce availability and service delivery.</a:t>
          </a:r>
          <a:endParaRPr lang="en-US" sz="1400"/>
        </a:p>
      </dgm:t>
    </dgm:pt>
    <dgm:pt modelId="{43C854B9-3481-41DA-BB88-D6F2CFD20547}" type="parTrans" cxnId="{51B1ED02-C782-42AD-BA09-CAED5E76F836}">
      <dgm:prSet/>
      <dgm:spPr/>
      <dgm:t>
        <a:bodyPr/>
        <a:lstStyle/>
        <a:p>
          <a:endParaRPr lang="en-US" sz="1400"/>
        </a:p>
      </dgm:t>
    </dgm:pt>
    <dgm:pt modelId="{4B2AEA76-FD45-425A-8395-A6A1040082CB}" type="sibTrans" cxnId="{51B1ED02-C782-42AD-BA09-CAED5E76F836}">
      <dgm:prSet/>
      <dgm:spPr/>
      <dgm:t>
        <a:bodyPr/>
        <a:lstStyle/>
        <a:p>
          <a:endParaRPr lang="en-US" sz="1400"/>
        </a:p>
      </dgm:t>
    </dgm:pt>
    <dgm:pt modelId="{BF5361FE-5B7A-4E48-AE12-C88ACC7C2D89}" type="pres">
      <dgm:prSet presAssocID="{15B8F96F-1937-4F76-AE89-9DB4772D331F}" presName="cycleMatrixDiagram" presStyleCnt="0">
        <dgm:presLayoutVars>
          <dgm:chMax val="1"/>
          <dgm:dir/>
          <dgm:animLvl val="lvl"/>
          <dgm:resizeHandles val="exact"/>
        </dgm:presLayoutVars>
      </dgm:prSet>
      <dgm:spPr/>
      <dgm:t>
        <a:bodyPr/>
        <a:lstStyle/>
        <a:p>
          <a:endParaRPr lang="en-US"/>
        </a:p>
      </dgm:t>
    </dgm:pt>
    <dgm:pt modelId="{00E3052C-23E3-4B7D-A673-CDBB5E7315DE}" type="pres">
      <dgm:prSet presAssocID="{15B8F96F-1937-4F76-AE89-9DB4772D331F}" presName="children" presStyleCnt="0"/>
      <dgm:spPr/>
    </dgm:pt>
    <dgm:pt modelId="{8B437DA2-ABCC-4549-B614-A35FEDC2453F}" type="pres">
      <dgm:prSet presAssocID="{15B8F96F-1937-4F76-AE89-9DB4772D331F}" presName="childPlaceholder" presStyleCnt="0"/>
      <dgm:spPr/>
    </dgm:pt>
    <dgm:pt modelId="{88679EA3-C501-432E-9360-98F47D313D5D}" type="pres">
      <dgm:prSet presAssocID="{15B8F96F-1937-4F76-AE89-9DB4772D331F}" presName="circle" presStyleCnt="0"/>
      <dgm:spPr/>
    </dgm:pt>
    <dgm:pt modelId="{197486DF-E896-4386-966B-14DD152EDD00}" type="pres">
      <dgm:prSet presAssocID="{15B8F96F-1937-4F76-AE89-9DB4772D331F}" presName="quadrant1" presStyleLbl="node1" presStyleIdx="0" presStyleCnt="4">
        <dgm:presLayoutVars>
          <dgm:chMax val="1"/>
          <dgm:bulletEnabled val="1"/>
        </dgm:presLayoutVars>
      </dgm:prSet>
      <dgm:spPr/>
      <dgm:t>
        <a:bodyPr/>
        <a:lstStyle/>
        <a:p>
          <a:endParaRPr lang="en-US"/>
        </a:p>
      </dgm:t>
    </dgm:pt>
    <dgm:pt modelId="{221EC175-4B31-4725-84D1-6E7601AA46C3}" type="pres">
      <dgm:prSet presAssocID="{15B8F96F-1937-4F76-AE89-9DB4772D331F}" presName="quadrant2" presStyleLbl="node1" presStyleIdx="1" presStyleCnt="4">
        <dgm:presLayoutVars>
          <dgm:chMax val="1"/>
          <dgm:bulletEnabled val="1"/>
        </dgm:presLayoutVars>
      </dgm:prSet>
      <dgm:spPr/>
      <dgm:t>
        <a:bodyPr/>
        <a:lstStyle/>
        <a:p>
          <a:endParaRPr lang="en-US"/>
        </a:p>
      </dgm:t>
    </dgm:pt>
    <dgm:pt modelId="{8121B663-7D96-4824-80B0-149C5CE39D5C}" type="pres">
      <dgm:prSet presAssocID="{15B8F96F-1937-4F76-AE89-9DB4772D331F}" presName="quadrant3" presStyleLbl="node1" presStyleIdx="2" presStyleCnt="4">
        <dgm:presLayoutVars>
          <dgm:chMax val="1"/>
          <dgm:bulletEnabled val="1"/>
        </dgm:presLayoutVars>
      </dgm:prSet>
      <dgm:spPr/>
      <dgm:t>
        <a:bodyPr/>
        <a:lstStyle/>
        <a:p>
          <a:endParaRPr lang="en-US"/>
        </a:p>
      </dgm:t>
    </dgm:pt>
    <dgm:pt modelId="{403476DF-F1EE-4673-A36A-2C81F10B7FBD}" type="pres">
      <dgm:prSet presAssocID="{15B8F96F-1937-4F76-AE89-9DB4772D331F}" presName="quadrant4" presStyleLbl="node1" presStyleIdx="3" presStyleCnt="4">
        <dgm:presLayoutVars>
          <dgm:chMax val="1"/>
          <dgm:bulletEnabled val="1"/>
        </dgm:presLayoutVars>
      </dgm:prSet>
      <dgm:spPr/>
      <dgm:t>
        <a:bodyPr/>
        <a:lstStyle/>
        <a:p>
          <a:endParaRPr lang="en-US"/>
        </a:p>
      </dgm:t>
    </dgm:pt>
    <dgm:pt modelId="{3AE4A097-25F8-49B2-92F7-5C5A53E15C77}" type="pres">
      <dgm:prSet presAssocID="{15B8F96F-1937-4F76-AE89-9DB4772D331F}" presName="quadrantPlaceholder" presStyleCnt="0"/>
      <dgm:spPr/>
    </dgm:pt>
    <dgm:pt modelId="{FBC75A16-FD41-4D5E-BDAF-FB6760455686}" type="pres">
      <dgm:prSet presAssocID="{15B8F96F-1937-4F76-AE89-9DB4772D331F}" presName="center1" presStyleLbl="fgShp" presStyleIdx="0" presStyleCnt="2"/>
      <dgm:spPr/>
    </dgm:pt>
    <dgm:pt modelId="{E3E8FF14-FE75-485A-A0B5-234392EDABF9}" type="pres">
      <dgm:prSet presAssocID="{15B8F96F-1937-4F76-AE89-9DB4772D331F}" presName="center2" presStyleLbl="fgShp" presStyleIdx="1" presStyleCnt="2"/>
      <dgm:spPr/>
    </dgm:pt>
  </dgm:ptLst>
  <dgm:cxnLst>
    <dgm:cxn modelId="{D517C7C8-A8B9-489F-88D9-B5301CCE87CD}" type="presOf" srcId="{15B8F96F-1937-4F76-AE89-9DB4772D331F}" destId="{BF5361FE-5B7A-4E48-AE12-C88ACC7C2D89}" srcOrd="0" destOrd="0" presId="urn:microsoft.com/office/officeart/2005/8/layout/cycle4"/>
    <dgm:cxn modelId="{A3DBF6BD-A74F-4202-ABD6-AA1B4D865EC1}" type="presOf" srcId="{C2EEF062-3878-46E8-B6D7-ADA70AB7928E}" destId="{197486DF-E896-4386-966B-14DD152EDD00}" srcOrd="0" destOrd="0" presId="urn:microsoft.com/office/officeart/2005/8/layout/cycle4"/>
    <dgm:cxn modelId="{B052CF58-24A2-47A0-9AE8-B1C432741A92}" srcId="{15B8F96F-1937-4F76-AE89-9DB4772D331F}" destId="{6A462D66-1E36-421F-B11A-6807D7B9248A}" srcOrd="2" destOrd="0" parTransId="{C4923E47-921E-4440-8217-9C9C3C6B5712}" sibTransId="{E3680324-7EDC-4809-B271-7BFCA9465100}"/>
    <dgm:cxn modelId="{C5F294D9-F2E1-49C1-8D3E-201CFBC0B6B5}" type="presOf" srcId="{31EB7654-EDDA-4984-9411-A08B6E8270B2}" destId="{403476DF-F1EE-4673-A36A-2C81F10B7FBD}" srcOrd="0" destOrd="0" presId="urn:microsoft.com/office/officeart/2005/8/layout/cycle4"/>
    <dgm:cxn modelId="{B2E674A0-9CFC-4C6D-8B7B-B40BBB57FA56}" srcId="{15B8F96F-1937-4F76-AE89-9DB4772D331F}" destId="{C2EEF062-3878-46E8-B6D7-ADA70AB7928E}" srcOrd="0" destOrd="0" parTransId="{0D7A98A6-F8CE-4EF5-8CEB-8181EF69F8A1}" sibTransId="{DAE4B5F6-DD7B-4A7F-AB76-4F7248521490}"/>
    <dgm:cxn modelId="{5C5830BD-E6CC-4235-B1FC-1216A08D6B2A}" type="presOf" srcId="{F172D93B-1B01-4E2E-9610-8831013B2CEB}" destId="{221EC175-4B31-4725-84D1-6E7601AA46C3}" srcOrd="0" destOrd="0" presId="urn:microsoft.com/office/officeart/2005/8/layout/cycle4"/>
    <dgm:cxn modelId="{7E360501-8440-45EF-92DB-A69B8BDAD8DB}" srcId="{15B8F96F-1937-4F76-AE89-9DB4772D331F}" destId="{F172D93B-1B01-4E2E-9610-8831013B2CEB}" srcOrd="1" destOrd="0" parTransId="{1FD2F8B4-1943-47FE-89BA-4969B6D63E5A}" sibTransId="{A1018E6C-2E89-4CFF-A4D4-AF1A1C1FC85B}"/>
    <dgm:cxn modelId="{DF1A0233-D669-4725-9679-B2B6344DB3C9}" type="presOf" srcId="{6A462D66-1E36-421F-B11A-6807D7B9248A}" destId="{8121B663-7D96-4824-80B0-149C5CE39D5C}" srcOrd="0" destOrd="0" presId="urn:microsoft.com/office/officeart/2005/8/layout/cycle4"/>
    <dgm:cxn modelId="{51B1ED02-C782-42AD-BA09-CAED5E76F836}" srcId="{15B8F96F-1937-4F76-AE89-9DB4772D331F}" destId="{31EB7654-EDDA-4984-9411-A08B6E8270B2}" srcOrd="3" destOrd="0" parTransId="{43C854B9-3481-41DA-BB88-D6F2CFD20547}" sibTransId="{4B2AEA76-FD45-425A-8395-A6A1040082CB}"/>
    <dgm:cxn modelId="{152864FE-96B1-4D10-A144-F0E16221C1CB}" type="presParOf" srcId="{BF5361FE-5B7A-4E48-AE12-C88ACC7C2D89}" destId="{00E3052C-23E3-4B7D-A673-CDBB5E7315DE}" srcOrd="0" destOrd="0" presId="urn:microsoft.com/office/officeart/2005/8/layout/cycle4"/>
    <dgm:cxn modelId="{C5B7EA84-A9BA-4D20-84A5-2F8FE92A1BD7}" type="presParOf" srcId="{00E3052C-23E3-4B7D-A673-CDBB5E7315DE}" destId="{8B437DA2-ABCC-4549-B614-A35FEDC2453F}" srcOrd="0" destOrd="0" presId="urn:microsoft.com/office/officeart/2005/8/layout/cycle4"/>
    <dgm:cxn modelId="{99BC9E6B-35AF-4938-B602-FCF051AB34F0}" type="presParOf" srcId="{BF5361FE-5B7A-4E48-AE12-C88ACC7C2D89}" destId="{88679EA3-C501-432E-9360-98F47D313D5D}" srcOrd="1" destOrd="0" presId="urn:microsoft.com/office/officeart/2005/8/layout/cycle4"/>
    <dgm:cxn modelId="{3012445D-8591-44FE-88A4-FDCA2FDE5397}" type="presParOf" srcId="{88679EA3-C501-432E-9360-98F47D313D5D}" destId="{197486DF-E896-4386-966B-14DD152EDD00}" srcOrd="0" destOrd="0" presId="urn:microsoft.com/office/officeart/2005/8/layout/cycle4"/>
    <dgm:cxn modelId="{D2F66014-AC80-4BDF-B027-47236BF37A3E}" type="presParOf" srcId="{88679EA3-C501-432E-9360-98F47D313D5D}" destId="{221EC175-4B31-4725-84D1-6E7601AA46C3}" srcOrd="1" destOrd="0" presId="urn:microsoft.com/office/officeart/2005/8/layout/cycle4"/>
    <dgm:cxn modelId="{16213B66-7CB2-4DCE-97A4-F24549C97E3F}" type="presParOf" srcId="{88679EA3-C501-432E-9360-98F47D313D5D}" destId="{8121B663-7D96-4824-80B0-149C5CE39D5C}" srcOrd="2" destOrd="0" presId="urn:microsoft.com/office/officeart/2005/8/layout/cycle4"/>
    <dgm:cxn modelId="{83D4030E-DF48-42E3-9676-9B82497CAD12}" type="presParOf" srcId="{88679EA3-C501-432E-9360-98F47D313D5D}" destId="{403476DF-F1EE-4673-A36A-2C81F10B7FBD}" srcOrd="3" destOrd="0" presId="urn:microsoft.com/office/officeart/2005/8/layout/cycle4"/>
    <dgm:cxn modelId="{21D4D82D-CA0E-4645-8865-14577ED1CC67}" type="presParOf" srcId="{88679EA3-C501-432E-9360-98F47D313D5D}" destId="{3AE4A097-25F8-49B2-92F7-5C5A53E15C77}" srcOrd="4" destOrd="0" presId="urn:microsoft.com/office/officeart/2005/8/layout/cycle4"/>
    <dgm:cxn modelId="{105A9E5E-3158-4A5E-9AE7-A386F0880362}" type="presParOf" srcId="{BF5361FE-5B7A-4E48-AE12-C88ACC7C2D89}" destId="{FBC75A16-FD41-4D5E-BDAF-FB6760455686}" srcOrd="2" destOrd="0" presId="urn:microsoft.com/office/officeart/2005/8/layout/cycle4"/>
    <dgm:cxn modelId="{4D0F760E-DC35-4F83-8D8E-0DF689DCA54E}" type="presParOf" srcId="{BF5361FE-5B7A-4E48-AE12-C88ACC7C2D89}" destId="{E3E8FF14-FE75-485A-A0B5-234392EDABF9}" srcOrd="3" destOrd="0" presId="urn:microsoft.com/office/officeart/2005/8/layout/cycle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B43E2350-DE49-48ED-880B-CF693DEB5450}" type="doc">
      <dgm:prSet loTypeId="urn:microsoft.com/office/officeart/2018/2/layout/IconVerticalSolidList" loCatId="icon" qsTypeId="urn:microsoft.com/office/officeart/2005/8/quickstyle/simple1" qsCatId="simple" csTypeId="urn:microsoft.com/office/officeart/2018/5/colors/Iconchunking_neutralbg_accent2_2" csCatId="accent2" phldr="1"/>
      <dgm:spPr/>
      <dgm:t>
        <a:bodyPr/>
        <a:lstStyle/>
        <a:p>
          <a:endParaRPr lang="en-US"/>
        </a:p>
      </dgm:t>
    </dgm:pt>
    <dgm:pt modelId="{18B28523-A513-41EF-80A9-E91EDDBC6122}">
      <dgm:prSet/>
      <dgm:spPr/>
      <dgm:t>
        <a:bodyPr/>
        <a:lstStyle/>
        <a:p>
          <a:pPr>
            <a:lnSpc>
              <a:spcPct val="100000"/>
            </a:lnSpc>
          </a:pPr>
          <a:r>
            <a:rPr lang="en-GB"/>
            <a:t>Person–Job Fit Theory emphasises matching candidate skills with job requirements. </a:t>
          </a:r>
          <a:endParaRPr lang="en-US"/>
        </a:p>
      </dgm:t>
    </dgm:pt>
    <dgm:pt modelId="{98664A2E-9C7D-4DB3-B5AC-E552DD8B2623}" type="parTrans" cxnId="{1CD87FC8-BD2F-4D2B-82F4-63D30814B0A9}">
      <dgm:prSet/>
      <dgm:spPr/>
      <dgm:t>
        <a:bodyPr/>
        <a:lstStyle/>
        <a:p>
          <a:endParaRPr lang="en-US"/>
        </a:p>
      </dgm:t>
    </dgm:pt>
    <dgm:pt modelId="{EF75D515-0D75-4066-8F0C-9A307A113B02}" type="sibTrans" cxnId="{1CD87FC8-BD2F-4D2B-82F4-63D30814B0A9}">
      <dgm:prSet/>
      <dgm:spPr/>
      <dgm:t>
        <a:bodyPr/>
        <a:lstStyle/>
        <a:p>
          <a:endParaRPr lang="en-US"/>
        </a:p>
      </dgm:t>
    </dgm:pt>
    <dgm:pt modelId="{CDCCE04D-51EE-4B4D-9193-C1FB0E042D29}">
      <dgm:prSet/>
      <dgm:spPr/>
      <dgm:t>
        <a:bodyPr/>
        <a:lstStyle/>
        <a:p>
          <a:pPr>
            <a:lnSpc>
              <a:spcPct val="100000"/>
            </a:lnSpc>
          </a:pPr>
          <a:r>
            <a:rPr lang="en-GB" dirty="0"/>
            <a:t>Person–Job Fit Theory highlight efficiency and candidate experience fir the selection in recruitment (</a:t>
          </a:r>
          <a:r>
            <a:rPr lang="en-GB" dirty="0" err="1"/>
            <a:t>Pattanawit</a:t>
          </a:r>
          <a:r>
            <a:rPr lang="en-GB" dirty="0"/>
            <a:t> and </a:t>
          </a:r>
          <a:r>
            <a:rPr lang="en-GB" dirty="0" err="1"/>
            <a:t>Charoensukmongkol</a:t>
          </a:r>
          <a:r>
            <a:rPr lang="en-GB" dirty="0"/>
            <a:t>, 2022)</a:t>
          </a:r>
          <a:endParaRPr lang="en-US" dirty="0"/>
        </a:p>
      </dgm:t>
    </dgm:pt>
    <dgm:pt modelId="{1244C058-B0BA-46EF-A644-447080D01528}" type="parTrans" cxnId="{8518A30F-69F2-453D-8C1E-B9B6BACCA989}">
      <dgm:prSet/>
      <dgm:spPr/>
      <dgm:t>
        <a:bodyPr/>
        <a:lstStyle/>
        <a:p>
          <a:endParaRPr lang="en-US"/>
        </a:p>
      </dgm:t>
    </dgm:pt>
    <dgm:pt modelId="{1DFF80B7-5266-43B8-A563-60CC26E28F36}" type="sibTrans" cxnId="{8518A30F-69F2-453D-8C1E-B9B6BACCA989}">
      <dgm:prSet/>
      <dgm:spPr/>
      <dgm:t>
        <a:bodyPr/>
        <a:lstStyle/>
        <a:p>
          <a:endParaRPr lang="en-US"/>
        </a:p>
      </dgm:t>
    </dgm:pt>
    <dgm:pt modelId="{838D09D3-8362-4F91-95B9-2297FA6D1131}">
      <dgm:prSet/>
      <dgm:spPr/>
      <dgm:t>
        <a:bodyPr/>
        <a:lstStyle/>
        <a:p>
          <a:pPr>
            <a:lnSpc>
              <a:spcPct val="100000"/>
            </a:lnSpc>
          </a:pPr>
          <a:r>
            <a:rPr lang="en-GB"/>
            <a:t>Application of the framework improves selection accuracy and reduces turnover. </a:t>
          </a:r>
          <a:endParaRPr lang="en-US"/>
        </a:p>
      </dgm:t>
    </dgm:pt>
    <dgm:pt modelId="{6B2E9E2C-6091-4048-9D7F-84475F43C883}" type="parTrans" cxnId="{3FF05649-E0B6-4866-8994-28B4BFBE398B}">
      <dgm:prSet/>
      <dgm:spPr/>
      <dgm:t>
        <a:bodyPr/>
        <a:lstStyle/>
        <a:p>
          <a:endParaRPr lang="en-US"/>
        </a:p>
      </dgm:t>
    </dgm:pt>
    <dgm:pt modelId="{4E6C2071-80CA-456E-89C0-9CCD0F606370}" type="sibTrans" cxnId="{3FF05649-E0B6-4866-8994-28B4BFBE398B}">
      <dgm:prSet/>
      <dgm:spPr/>
      <dgm:t>
        <a:bodyPr/>
        <a:lstStyle/>
        <a:p>
          <a:endParaRPr lang="en-US"/>
        </a:p>
      </dgm:t>
    </dgm:pt>
    <dgm:pt modelId="{FCEC60C7-15C7-4FF5-A0BC-6EAA2C5BF9FE}">
      <dgm:prSet/>
      <dgm:spPr/>
      <dgm:t>
        <a:bodyPr/>
        <a:lstStyle/>
        <a:p>
          <a:pPr>
            <a:lnSpc>
              <a:spcPct val="100000"/>
            </a:lnSpc>
          </a:pPr>
          <a:r>
            <a:rPr lang="en-GB"/>
            <a:t>Evidence-based recruitment strategies enhance workforce stability and organisational performance in the NHS.</a:t>
          </a:r>
          <a:endParaRPr lang="en-US"/>
        </a:p>
      </dgm:t>
    </dgm:pt>
    <dgm:pt modelId="{7498798B-67C7-40D6-9BE7-79A5ED956C0E}" type="parTrans" cxnId="{E41BF5A2-159D-4476-BEC7-CC7A20355618}">
      <dgm:prSet/>
      <dgm:spPr/>
      <dgm:t>
        <a:bodyPr/>
        <a:lstStyle/>
        <a:p>
          <a:endParaRPr lang="en-US"/>
        </a:p>
      </dgm:t>
    </dgm:pt>
    <dgm:pt modelId="{AB103546-C4C6-4259-BB5F-9577996A85E6}" type="sibTrans" cxnId="{E41BF5A2-159D-4476-BEC7-CC7A20355618}">
      <dgm:prSet/>
      <dgm:spPr/>
      <dgm:t>
        <a:bodyPr/>
        <a:lstStyle/>
        <a:p>
          <a:endParaRPr lang="en-US"/>
        </a:p>
      </dgm:t>
    </dgm:pt>
    <dgm:pt modelId="{DAD39680-ABE8-498F-BE43-8973AEF9AF00}" type="pres">
      <dgm:prSet presAssocID="{B43E2350-DE49-48ED-880B-CF693DEB5450}" presName="root" presStyleCnt="0">
        <dgm:presLayoutVars>
          <dgm:dir/>
          <dgm:resizeHandles val="exact"/>
        </dgm:presLayoutVars>
      </dgm:prSet>
      <dgm:spPr/>
      <dgm:t>
        <a:bodyPr/>
        <a:lstStyle/>
        <a:p>
          <a:endParaRPr lang="en-US"/>
        </a:p>
      </dgm:t>
    </dgm:pt>
    <dgm:pt modelId="{7BC53E6C-CD27-4629-BCCB-37E01112B769}" type="pres">
      <dgm:prSet presAssocID="{18B28523-A513-41EF-80A9-E91EDDBC6122}" presName="compNode" presStyleCnt="0"/>
      <dgm:spPr/>
    </dgm:pt>
    <dgm:pt modelId="{744C6A62-31D0-4146-A898-5252C35E1799}" type="pres">
      <dgm:prSet presAssocID="{18B28523-A513-41EF-80A9-E91EDDBC6122}" presName="bgRect" presStyleLbl="bgShp" presStyleIdx="0" presStyleCnt="4"/>
      <dgm:spPr/>
    </dgm:pt>
    <dgm:pt modelId="{A2BC19FB-0DE3-4361-B13C-CAC3FF55AE43}" type="pres">
      <dgm:prSet presAssocID="{18B28523-A513-41EF-80A9-E91EDDBC6122}"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CBE6BF28-407B-48A9-8708-C2A6E0FEFB61}" type="pres">
      <dgm:prSet presAssocID="{18B28523-A513-41EF-80A9-E91EDDBC6122}" presName="spaceRect" presStyleCnt="0"/>
      <dgm:spPr/>
    </dgm:pt>
    <dgm:pt modelId="{B56E6A47-170F-4D64-B2B9-D56E06C6203F}" type="pres">
      <dgm:prSet presAssocID="{18B28523-A513-41EF-80A9-E91EDDBC6122}" presName="parTx" presStyleLbl="revTx" presStyleIdx="0" presStyleCnt="4">
        <dgm:presLayoutVars>
          <dgm:chMax val="0"/>
          <dgm:chPref val="0"/>
        </dgm:presLayoutVars>
      </dgm:prSet>
      <dgm:spPr/>
      <dgm:t>
        <a:bodyPr/>
        <a:lstStyle/>
        <a:p>
          <a:endParaRPr lang="en-US"/>
        </a:p>
      </dgm:t>
    </dgm:pt>
    <dgm:pt modelId="{207F2350-1CE5-451D-99FF-74E82F1643F4}" type="pres">
      <dgm:prSet presAssocID="{EF75D515-0D75-4066-8F0C-9A307A113B02}" presName="sibTrans" presStyleCnt="0"/>
      <dgm:spPr/>
    </dgm:pt>
    <dgm:pt modelId="{F781E12A-2641-4B54-A2C5-F5F14C40C97E}" type="pres">
      <dgm:prSet presAssocID="{CDCCE04D-51EE-4B4D-9193-C1FB0E042D29}" presName="compNode" presStyleCnt="0"/>
      <dgm:spPr/>
    </dgm:pt>
    <dgm:pt modelId="{A37F183B-EB2B-4B5C-B378-A0EB67C6505C}" type="pres">
      <dgm:prSet presAssocID="{CDCCE04D-51EE-4B4D-9193-C1FB0E042D29}" presName="bgRect" presStyleLbl="bgShp" presStyleIdx="1" presStyleCnt="4"/>
      <dgm:spPr/>
    </dgm:pt>
    <dgm:pt modelId="{429C38E0-8194-4E85-9056-13F1673B8261}" type="pres">
      <dgm:prSet presAssocID="{CDCCE04D-51EE-4B4D-9193-C1FB0E042D2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 tree"/>
        </a:ext>
      </dgm:extLst>
    </dgm:pt>
    <dgm:pt modelId="{77C79B9F-4755-4CBD-BAC0-79AFFC5DC440}" type="pres">
      <dgm:prSet presAssocID="{CDCCE04D-51EE-4B4D-9193-C1FB0E042D29}" presName="spaceRect" presStyleCnt="0"/>
      <dgm:spPr/>
    </dgm:pt>
    <dgm:pt modelId="{5AF10D0A-87B5-404D-AAFC-BD469D1045C2}" type="pres">
      <dgm:prSet presAssocID="{CDCCE04D-51EE-4B4D-9193-C1FB0E042D29}" presName="parTx" presStyleLbl="revTx" presStyleIdx="1" presStyleCnt="4">
        <dgm:presLayoutVars>
          <dgm:chMax val="0"/>
          <dgm:chPref val="0"/>
        </dgm:presLayoutVars>
      </dgm:prSet>
      <dgm:spPr/>
      <dgm:t>
        <a:bodyPr/>
        <a:lstStyle/>
        <a:p>
          <a:endParaRPr lang="en-US"/>
        </a:p>
      </dgm:t>
    </dgm:pt>
    <dgm:pt modelId="{A7B7A247-16EF-48B0-8297-41415C5CAE68}" type="pres">
      <dgm:prSet presAssocID="{1DFF80B7-5266-43B8-A563-60CC26E28F36}" presName="sibTrans" presStyleCnt="0"/>
      <dgm:spPr/>
    </dgm:pt>
    <dgm:pt modelId="{EEC5B0A1-402E-4A25-99A7-3C83A6238439}" type="pres">
      <dgm:prSet presAssocID="{838D09D3-8362-4F91-95B9-2297FA6D1131}" presName="compNode" presStyleCnt="0"/>
      <dgm:spPr/>
    </dgm:pt>
    <dgm:pt modelId="{2A3A1C04-AA71-456C-889A-57A32E37DAD8}" type="pres">
      <dgm:prSet presAssocID="{838D09D3-8362-4F91-95B9-2297FA6D1131}" presName="bgRect" presStyleLbl="bgShp" presStyleIdx="2" presStyleCnt="4"/>
      <dgm:spPr/>
    </dgm:pt>
    <dgm:pt modelId="{D067498E-2372-4F1E-B418-72F0D05FAB23}" type="pres">
      <dgm:prSet presAssocID="{838D09D3-8362-4F91-95B9-2297FA6D1131}"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Target"/>
        </a:ext>
      </dgm:extLst>
    </dgm:pt>
    <dgm:pt modelId="{447A0FD4-2C68-4B76-8156-3E0340DCBDAB}" type="pres">
      <dgm:prSet presAssocID="{838D09D3-8362-4F91-95B9-2297FA6D1131}" presName="spaceRect" presStyleCnt="0"/>
      <dgm:spPr/>
    </dgm:pt>
    <dgm:pt modelId="{2F2FCC0F-DD47-4EF3-AE9A-8DBB3D7C0B51}" type="pres">
      <dgm:prSet presAssocID="{838D09D3-8362-4F91-95B9-2297FA6D1131}" presName="parTx" presStyleLbl="revTx" presStyleIdx="2" presStyleCnt="4">
        <dgm:presLayoutVars>
          <dgm:chMax val="0"/>
          <dgm:chPref val="0"/>
        </dgm:presLayoutVars>
      </dgm:prSet>
      <dgm:spPr/>
      <dgm:t>
        <a:bodyPr/>
        <a:lstStyle/>
        <a:p>
          <a:endParaRPr lang="en-US"/>
        </a:p>
      </dgm:t>
    </dgm:pt>
    <dgm:pt modelId="{68CB23C6-4DA6-466D-8A7F-DA30E88526D6}" type="pres">
      <dgm:prSet presAssocID="{4E6C2071-80CA-456E-89C0-9CCD0F606370}" presName="sibTrans" presStyleCnt="0"/>
      <dgm:spPr/>
    </dgm:pt>
    <dgm:pt modelId="{34DF47F1-8813-4E16-9886-2C7FA4B7821C}" type="pres">
      <dgm:prSet presAssocID="{FCEC60C7-15C7-4FF5-A0BC-6EAA2C5BF9FE}" presName="compNode" presStyleCnt="0"/>
      <dgm:spPr/>
    </dgm:pt>
    <dgm:pt modelId="{A52CB03C-B0EA-4DF2-AC58-3817E33323A1}" type="pres">
      <dgm:prSet presAssocID="{FCEC60C7-15C7-4FF5-A0BC-6EAA2C5BF9FE}" presName="bgRect" presStyleLbl="bgShp" presStyleIdx="3" presStyleCnt="4"/>
      <dgm:spPr/>
    </dgm:pt>
    <dgm:pt modelId="{1C511560-F88D-47ED-A34B-76F71A8D79CA}" type="pres">
      <dgm:prSet presAssocID="{FCEC60C7-15C7-4FF5-A0BC-6EAA2C5BF9FE}"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andshake"/>
        </a:ext>
      </dgm:extLst>
    </dgm:pt>
    <dgm:pt modelId="{17F4AEBA-A214-42C8-9F80-DE403F1BE441}" type="pres">
      <dgm:prSet presAssocID="{FCEC60C7-15C7-4FF5-A0BC-6EAA2C5BF9FE}" presName="spaceRect" presStyleCnt="0"/>
      <dgm:spPr/>
    </dgm:pt>
    <dgm:pt modelId="{D021B60C-A788-470F-8E5B-FCD1D7DB7AE1}" type="pres">
      <dgm:prSet presAssocID="{FCEC60C7-15C7-4FF5-A0BC-6EAA2C5BF9FE}" presName="parTx" presStyleLbl="revTx" presStyleIdx="3" presStyleCnt="4">
        <dgm:presLayoutVars>
          <dgm:chMax val="0"/>
          <dgm:chPref val="0"/>
        </dgm:presLayoutVars>
      </dgm:prSet>
      <dgm:spPr/>
      <dgm:t>
        <a:bodyPr/>
        <a:lstStyle/>
        <a:p>
          <a:endParaRPr lang="en-US"/>
        </a:p>
      </dgm:t>
    </dgm:pt>
  </dgm:ptLst>
  <dgm:cxnLst>
    <dgm:cxn modelId="{E71050E4-D9BA-4427-898E-09964077C777}" type="presOf" srcId="{838D09D3-8362-4F91-95B9-2297FA6D1131}" destId="{2F2FCC0F-DD47-4EF3-AE9A-8DBB3D7C0B51}" srcOrd="0" destOrd="0" presId="urn:microsoft.com/office/officeart/2018/2/layout/IconVerticalSolidList"/>
    <dgm:cxn modelId="{8518A30F-69F2-453D-8C1E-B9B6BACCA989}" srcId="{B43E2350-DE49-48ED-880B-CF693DEB5450}" destId="{CDCCE04D-51EE-4B4D-9193-C1FB0E042D29}" srcOrd="1" destOrd="0" parTransId="{1244C058-B0BA-46EF-A644-447080D01528}" sibTransId="{1DFF80B7-5266-43B8-A563-60CC26E28F36}"/>
    <dgm:cxn modelId="{3FF05649-E0B6-4866-8994-28B4BFBE398B}" srcId="{B43E2350-DE49-48ED-880B-CF693DEB5450}" destId="{838D09D3-8362-4F91-95B9-2297FA6D1131}" srcOrd="2" destOrd="0" parTransId="{6B2E9E2C-6091-4048-9D7F-84475F43C883}" sibTransId="{4E6C2071-80CA-456E-89C0-9CCD0F606370}"/>
    <dgm:cxn modelId="{14AF090A-F499-434E-89BD-FDC3AD6EC6CE}" type="presOf" srcId="{CDCCE04D-51EE-4B4D-9193-C1FB0E042D29}" destId="{5AF10D0A-87B5-404D-AAFC-BD469D1045C2}" srcOrd="0" destOrd="0" presId="urn:microsoft.com/office/officeart/2018/2/layout/IconVerticalSolidList"/>
    <dgm:cxn modelId="{CD7BC22F-09E4-482E-9A8A-C71CD929DBF6}" type="presOf" srcId="{FCEC60C7-15C7-4FF5-A0BC-6EAA2C5BF9FE}" destId="{D021B60C-A788-470F-8E5B-FCD1D7DB7AE1}" srcOrd="0" destOrd="0" presId="urn:microsoft.com/office/officeart/2018/2/layout/IconVerticalSolidList"/>
    <dgm:cxn modelId="{E41BF5A2-159D-4476-BEC7-CC7A20355618}" srcId="{B43E2350-DE49-48ED-880B-CF693DEB5450}" destId="{FCEC60C7-15C7-4FF5-A0BC-6EAA2C5BF9FE}" srcOrd="3" destOrd="0" parTransId="{7498798B-67C7-40D6-9BE7-79A5ED956C0E}" sibTransId="{AB103546-C4C6-4259-BB5F-9577996A85E6}"/>
    <dgm:cxn modelId="{1CD87FC8-BD2F-4D2B-82F4-63D30814B0A9}" srcId="{B43E2350-DE49-48ED-880B-CF693DEB5450}" destId="{18B28523-A513-41EF-80A9-E91EDDBC6122}" srcOrd="0" destOrd="0" parTransId="{98664A2E-9C7D-4DB3-B5AC-E552DD8B2623}" sibTransId="{EF75D515-0D75-4066-8F0C-9A307A113B02}"/>
    <dgm:cxn modelId="{59CF30B4-F048-47F4-90B9-15850C391EE7}" type="presOf" srcId="{18B28523-A513-41EF-80A9-E91EDDBC6122}" destId="{B56E6A47-170F-4D64-B2B9-D56E06C6203F}" srcOrd="0" destOrd="0" presId="urn:microsoft.com/office/officeart/2018/2/layout/IconVerticalSolidList"/>
    <dgm:cxn modelId="{8A185F43-94EE-4CC0-AD59-60948A32D8D4}" type="presOf" srcId="{B43E2350-DE49-48ED-880B-CF693DEB5450}" destId="{DAD39680-ABE8-498F-BE43-8973AEF9AF00}" srcOrd="0" destOrd="0" presId="urn:microsoft.com/office/officeart/2018/2/layout/IconVerticalSolidList"/>
    <dgm:cxn modelId="{CED64E6F-CE8A-4379-A97A-74BF33F5E275}" type="presParOf" srcId="{DAD39680-ABE8-498F-BE43-8973AEF9AF00}" destId="{7BC53E6C-CD27-4629-BCCB-37E01112B769}" srcOrd="0" destOrd="0" presId="urn:microsoft.com/office/officeart/2018/2/layout/IconVerticalSolidList"/>
    <dgm:cxn modelId="{2D51B0FF-A354-418F-8937-6451F3F0B9CE}" type="presParOf" srcId="{7BC53E6C-CD27-4629-BCCB-37E01112B769}" destId="{744C6A62-31D0-4146-A898-5252C35E1799}" srcOrd="0" destOrd="0" presId="urn:microsoft.com/office/officeart/2018/2/layout/IconVerticalSolidList"/>
    <dgm:cxn modelId="{4CB9D180-041B-4A8D-B80C-49F8640E118D}" type="presParOf" srcId="{7BC53E6C-CD27-4629-BCCB-37E01112B769}" destId="{A2BC19FB-0DE3-4361-B13C-CAC3FF55AE43}" srcOrd="1" destOrd="0" presId="urn:microsoft.com/office/officeart/2018/2/layout/IconVerticalSolidList"/>
    <dgm:cxn modelId="{721B2AE5-1F66-4570-9FCE-28ACE3A00553}" type="presParOf" srcId="{7BC53E6C-CD27-4629-BCCB-37E01112B769}" destId="{CBE6BF28-407B-48A9-8708-C2A6E0FEFB61}" srcOrd="2" destOrd="0" presId="urn:microsoft.com/office/officeart/2018/2/layout/IconVerticalSolidList"/>
    <dgm:cxn modelId="{E4543A91-BAE7-4688-B707-4873A469533F}" type="presParOf" srcId="{7BC53E6C-CD27-4629-BCCB-37E01112B769}" destId="{B56E6A47-170F-4D64-B2B9-D56E06C6203F}" srcOrd="3" destOrd="0" presId="urn:microsoft.com/office/officeart/2018/2/layout/IconVerticalSolidList"/>
    <dgm:cxn modelId="{F97A3267-A681-4EAF-B006-845A85B354A1}" type="presParOf" srcId="{DAD39680-ABE8-498F-BE43-8973AEF9AF00}" destId="{207F2350-1CE5-451D-99FF-74E82F1643F4}" srcOrd="1" destOrd="0" presId="urn:microsoft.com/office/officeart/2018/2/layout/IconVerticalSolidList"/>
    <dgm:cxn modelId="{A939EAD2-BA6A-47F4-A637-A264DD47CBF0}" type="presParOf" srcId="{DAD39680-ABE8-498F-BE43-8973AEF9AF00}" destId="{F781E12A-2641-4B54-A2C5-F5F14C40C97E}" srcOrd="2" destOrd="0" presId="urn:microsoft.com/office/officeart/2018/2/layout/IconVerticalSolidList"/>
    <dgm:cxn modelId="{7F3642B2-B7D1-4AAB-9EEB-AC7196CE2825}" type="presParOf" srcId="{F781E12A-2641-4B54-A2C5-F5F14C40C97E}" destId="{A37F183B-EB2B-4B5C-B378-A0EB67C6505C}" srcOrd="0" destOrd="0" presId="urn:microsoft.com/office/officeart/2018/2/layout/IconVerticalSolidList"/>
    <dgm:cxn modelId="{265E74F4-7251-4E7A-892F-1D7DA7C1BF1E}" type="presParOf" srcId="{F781E12A-2641-4B54-A2C5-F5F14C40C97E}" destId="{429C38E0-8194-4E85-9056-13F1673B8261}" srcOrd="1" destOrd="0" presId="urn:microsoft.com/office/officeart/2018/2/layout/IconVerticalSolidList"/>
    <dgm:cxn modelId="{E01E7C62-F1EB-4037-9B60-E33439E4031A}" type="presParOf" srcId="{F781E12A-2641-4B54-A2C5-F5F14C40C97E}" destId="{77C79B9F-4755-4CBD-BAC0-79AFFC5DC440}" srcOrd="2" destOrd="0" presId="urn:microsoft.com/office/officeart/2018/2/layout/IconVerticalSolidList"/>
    <dgm:cxn modelId="{0FD53CA4-FB7A-4905-8B3F-20A8C283B211}" type="presParOf" srcId="{F781E12A-2641-4B54-A2C5-F5F14C40C97E}" destId="{5AF10D0A-87B5-404D-AAFC-BD469D1045C2}" srcOrd="3" destOrd="0" presId="urn:microsoft.com/office/officeart/2018/2/layout/IconVerticalSolidList"/>
    <dgm:cxn modelId="{A6333F9F-4534-4522-812E-136AADA85750}" type="presParOf" srcId="{DAD39680-ABE8-498F-BE43-8973AEF9AF00}" destId="{A7B7A247-16EF-48B0-8297-41415C5CAE68}" srcOrd="3" destOrd="0" presId="urn:microsoft.com/office/officeart/2018/2/layout/IconVerticalSolidList"/>
    <dgm:cxn modelId="{C3293452-8123-4401-BFCA-B81F9A2C044E}" type="presParOf" srcId="{DAD39680-ABE8-498F-BE43-8973AEF9AF00}" destId="{EEC5B0A1-402E-4A25-99A7-3C83A6238439}" srcOrd="4" destOrd="0" presId="urn:microsoft.com/office/officeart/2018/2/layout/IconVerticalSolidList"/>
    <dgm:cxn modelId="{053476BC-FCAD-4342-86C0-FBD1EFD20BE3}" type="presParOf" srcId="{EEC5B0A1-402E-4A25-99A7-3C83A6238439}" destId="{2A3A1C04-AA71-456C-889A-57A32E37DAD8}" srcOrd="0" destOrd="0" presId="urn:microsoft.com/office/officeart/2018/2/layout/IconVerticalSolidList"/>
    <dgm:cxn modelId="{8FF68FE7-5A14-4B86-868C-417E56164EEC}" type="presParOf" srcId="{EEC5B0A1-402E-4A25-99A7-3C83A6238439}" destId="{D067498E-2372-4F1E-B418-72F0D05FAB23}" srcOrd="1" destOrd="0" presId="urn:microsoft.com/office/officeart/2018/2/layout/IconVerticalSolidList"/>
    <dgm:cxn modelId="{C34B41C5-A7A8-4995-8DFD-DD54A428671E}" type="presParOf" srcId="{EEC5B0A1-402E-4A25-99A7-3C83A6238439}" destId="{447A0FD4-2C68-4B76-8156-3E0340DCBDAB}" srcOrd="2" destOrd="0" presId="urn:microsoft.com/office/officeart/2018/2/layout/IconVerticalSolidList"/>
    <dgm:cxn modelId="{0E51DC69-B6A6-4ADD-94A5-0C3D52568647}" type="presParOf" srcId="{EEC5B0A1-402E-4A25-99A7-3C83A6238439}" destId="{2F2FCC0F-DD47-4EF3-AE9A-8DBB3D7C0B51}" srcOrd="3" destOrd="0" presId="urn:microsoft.com/office/officeart/2018/2/layout/IconVerticalSolidList"/>
    <dgm:cxn modelId="{ADE20422-D88D-4337-BFDA-514EE40F3484}" type="presParOf" srcId="{DAD39680-ABE8-498F-BE43-8973AEF9AF00}" destId="{68CB23C6-4DA6-466D-8A7F-DA30E88526D6}" srcOrd="5" destOrd="0" presId="urn:microsoft.com/office/officeart/2018/2/layout/IconVerticalSolidList"/>
    <dgm:cxn modelId="{610A2654-7E9C-4897-9F1D-F3AE000B58FD}" type="presParOf" srcId="{DAD39680-ABE8-498F-BE43-8973AEF9AF00}" destId="{34DF47F1-8813-4E16-9886-2C7FA4B7821C}" srcOrd="6" destOrd="0" presId="urn:microsoft.com/office/officeart/2018/2/layout/IconVerticalSolidList"/>
    <dgm:cxn modelId="{097615F3-7D98-412C-8AE0-B10794254E09}" type="presParOf" srcId="{34DF47F1-8813-4E16-9886-2C7FA4B7821C}" destId="{A52CB03C-B0EA-4DF2-AC58-3817E33323A1}" srcOrd="0" destOrd="0" presId="urn:microsoft.com/office/officeart/2018/2/layout/IconVerticalSolidList"/>
    <dgm:cxn modelId="{508B935D-A609-4B92-8123-9605FF5022A5}" type="presParOf" srcId="{34DF47F1-8813-4E16-9886-2C7FA4B7821C}" destId="{1C511560-F88D-47ED-A34B-76F71A8D79CA}" srcOrd="1" destOrd="0" presId="urn:microsoft.com/office/officeart/2018/2/layout/IconVerticalSolidList"/>
    <dgm:cxn modelId="{F9ED3C72-816D-4B7E-884E-EDB4FBE4BD81}" type="presParOf" srcId="{34DF47F1-8813-4E16-9886-2C7FA4B7821C}" destId="{17F4AEBA-A214-42C8-9F80-DE403F1BE441}" srcOrd="2" destOrd="0" presId="urn:microsoft.com/office/officeart/2018/2/layout/IconVerticalSolidList"/>
    <dgm:cxn modelId="{B2799FC5-18C7-4A98-8CFD-9ACD544ABA91}" type="presParOf" srcId="{34DF47F1-8813-4E16-9886-2C7FA4B7821C}" destId="{D021B60C-A788-470F-8E5B-FCD1D7DB7AE1}" srcOrd="3" destOrd="0" presId="urn:microsoft.com/office/officeart/2018/2/layout/IconVerticalSoli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35DAE6D5-DA16-482E-BEDB-4E198210BDBB}" type="doc">
      <dgm:prSet loTypeId="urn:microsoft.com/office/officeart/2008/layout/LinedList" loCatId="list" qsTypeId="urn:microsoft.com/office/officeart/2005/8/quickstyle/simple2" qsCatId="simple" csTypeId="urn:microsoft.com/office/officeart/2005/8/colors/accent3_2" csCatId="accent3" phldr="1"/>
      <dgm:spPr/>
      <dgm:t>
        <a:bodyPr/>
        <a:lstStyle/>
        <a:p>
          <a:endParaRPr lang="en-US"/>
        </a:p>
      </dgm:t>
    </dgm:pt>
    <dgm:pt modelId="{B34582AF-F120-4D0D-90E6-E80523744E7B}">
      <dgm:prSet/>
      <dgm:spPr/>
      <dgm:t>
        <a:bodyPr/>
        <a:lstStyle/>
        <a:p>
          <a:r>
            <a:rPr lang="en-GB"/>
            <a:t>Recruitment in the NHS is broadly categorised into internal and external methods. </a:t>
          </a:r>
          <a:endParaRPr lang="en-US"/>
        </a:p>
      </dgm:t>
    </dgm:pt>
    <dgm:pt modelId="{AB787B6C-95D9-40E8-9D49-85CF8FB3749A}" type="parTrans" cxnId="{0EF3A028-9DB9-46EC-A3DB-942ECC8CFA2C}">
      <dgm:prSet/>
      <dgm:spPr/>
      <dgm:t>
        <a:bodyPr/>
        <a:lstStyle/>
        <a:p>
          <a:endParaRPr lang="en-US"/>
        </a:p>
      </dgm:t>
    </dgm:pt>
    <dgm:pt modelId="{E5E830A5-1986-41D1-9E4B-518639CB32DB}" type="sibTrans" cxnId="{0EF3A028-9DB9-46EC-A3DB-942ECC8CFA2C}">
      <dgm:prSet/>
      <dgm:spPr/>
      <dgm:t>
        <a:bodyPr/>
        <a:lstStyle/>
        <a:p>
          <a:endParaRPr lang="en-US"/>
        </a:p>
      </dgm:t>
    </dgm:pt>
    <dgm:pt modelId="{AC79335E-96D3-4C52-BC75-A1EF0BD75219}">
      <dgm:prSet/>
      <dgm:spPr/>
      <dgm:t>
        <a:bodyPr/>
        <a:lstStyle/>
        <a:p>
          <a:r>
            <a:rPr lang="en-GB"/>
            <a:t>Internal recruitment fills roles using existing employees, while external recruitment attracts new candidates. </a:t>
          </a:r>
          <a:endParaRPr lang="en-US"/>
        </a:p>
      </dgm:t>
    </dgm:pt>
    <dgm:pt modelId="{EE77C7C3-7FE6-44F1-B6F8-EDEA373C21F1}" type="parTrans" cxnId="{4881F4F3-B972-450B-B80C-8E3268E63E57}">
      <dgm:prSet/>
      <dgm:spPr/>
      <dgm:t>
        <a:bodyPr/>
        <a:lstStyle/>
        <a:p>
          <a:endParaRPr lang="en-US"/>
        </a:p>
      </dgm:t>
    </dgm:pt>
    <dgm:pt modelId="{793CD2E0-488A-443C-B296-3DBA795DDBD1}" type="sibTrans" cxnId="{4881F4F3-B972-450B-B80C-8E3268E63E57}">
      <dgm:prSet/>
      <dgm:spPr/>
      <dgm:t>
        <a:bodyPr/>
        <a:lstStyle/>
        <a:p>
          <a:endParaRPr lang="en-US"/>
        </a:p>
      </dgm:t>
    </dgm:pt>
    <dgm:pt modelId="{A663A7C8-98B9-46B0-A493-F4733AD0C551}">
      <dgm:prSet/>
      <dgm:spPr/>
      <dgm:t>
        <a:bodyPr/>
        <a:lstStyle/>
        <a:p>
          <a:r>
            <a:rPr lang="en-GB"/>
            <a:t>NHS Workforce Statistics highlight persistent reliance on external hiring due to shortages (Baker et al., 2023). </a:t>
          </a:r>
          <a:endParaRPr lang="en-US"/>
        </a:p>
      </dgm:t>
    </dgm:pt>
    <dgm:pt modelId="{59067102-B90E-44BC-B71F-3AE4DD62FAA3}" type="parTrans" cxnId="{ACF5265F-C344-4D5E-A574-4BA0D788698D}">
      <dgm:prSet/>
      <dgm:spPr/>
      <dgm:t>
        <a:bodyPr/>
        <a:lstStyle/>
        <a:p>
          <a:endParaRPr lang="en-US"/>
        </a:p>
      </dgm:t>
    </dgm:pt>
    <dgm:pt modelId="{DF405D4D-5F17-489C-9074-9C53CCE7A0BD}" type="sibTrans" cxnId="{ACF5265F-C344-4D5E-A574-4BA0D788698D}">
      <dgm:prSet/>
      <dgm:spPr/>
      <dgm:t>
        <a:bodyPr/>
        <a:lstStyle/>
        <a:p>
          <a:endParaRPr lang="en-US"/>
        </a:p>
      </dgm:t>
    </dgm:pt>
    <dgm:pt modelId="{EBE849FC-14DF-4879-B00E-20ED675A9691}">
      <dgm:prSet/>
      <dgm:spPr/>
      <dgm:t>
        <a:bodyPr/>
        <a:lstStyle/>
        <a:p>
          <a:r>
            <a:rPr lang="en-GB"/>
            <a:t>A balanced approach is essential for workforce sustainability.</a:t>
          </a:r>
          <a:endParaRPr lang="en-US"/>
        </a:p>
      </dgm:t>
    </dgm:pt>
    <dgm:pt modelId="{06ABB58C-82F4-4109-8A51-713285513037}" type="parTrans" cxnId="{9027E15D-673B-423A-B827-12ADA0546A0A}">
      <dgm:prSet/>
      <dgm:spPr/>
      <dgm:t>
        <a:bodyPr/>
        <a:lstStyle/>
        <a:p>
          <a:endParaRPr lang="en-US"/>
        </a:p>
      </dgm:t>
    </dgm:pt>
    <dgm:pt modelId="{6872827D-33B8-4147-830C-37B3CFAD302E}" type="sibTrans" cxnId="{9027E15D-673B-423A-B827-12ADA0546A0A}">
      <dgm:prSet/>
      <dgm:spPr/>
      <dgm:t>
        <a:bodyPr/>
        <a:lstStyle/>
        <a:p>
          <a:endParaRPr lang="en-US"/>
        </a:p>
      </dgm:t>
    </dgm:pt>
    <dgm:pt modelId="{DB511734-588B-4EC3-9F10-665CA6BE64CC}" type="pres">
      <dgm:prSet presAssocID="{35DAE6D5-DA16-482E-BEDB-4E198210BDBB}" presName="vert0" presStyleCnt="0">
        <dgm:presLayoutVars>
          <dgm:dir/>
          <dgm:animOne val="branch"/>
          <dgm:animLvl val="lvl"/>
        </dgm:presLayoutVars>
      </dgm:prSet>
      <dgm:spPr/>
      <dgm:t>
        <a:bodyPr/>
        <a:lstStyle/>
        <a:p>
          <a:endParaRPr lang="en-US"/>
        </a:p>
      </dgm:t>
    </dgm:pt>
    <dgm:pt modelId="{5FAE3FD4-300D-466C-AEAC-3C803E9635E3}" type="pres">
      <dgm:prSet presAssocID="{B34582AF-F120-4D0D-90E6-E80523744E7B}" presName="thickLine" presStyleLbl="alignNode1" presStyleIdx="0" presStyleCnt="4"/>
      <dgm:spPr/>
    </dgm:pt>
    <dgm:pt modelId="{29692530-8C62-4B46-A016-36BDEF5BE185}" type="pres">
      <dgm:prSet presAssocID="{B34582AF-F120-4D0D-90E6-E80523744E7B}" presName="horz1" presStyleCnt="0"/>
      <dgm:spPr/>
    </dgm:pt>
    <dgm:pt modelId="{0B6F9CA2-9F0A-4F34-97B9-7404D05824CB}" type="pres">
      <dgm:prSet presAssocID="{B34582AF-F120-4D0D-90E6-E80523744E7B}" presName="tx1" presStyleLbl="revTx" presStyleIdx="0" presStyleCnt="4"/>
      <dgm:spPr/>
      <dgm:t>
        <a:bodyPr/>
        <a:lstStyle/>
        <a:p>
          <a:endParaRPr lang="en-US"/>
        </a:p>
      </dgm:t>
    </dgm:pt>
    <dgm:pt modelId="{4DA062B1-4B59-407F-B31E-74BB2E22A05C}" type="pres">
      <dgm:prSet presAssocID="{B34582AF-F120-4D0D-90E6-E80523744E7B}" presName="vert1" presStyleCnt="0"/>
      <dgm:spPr/>
    </dgm:pt>
    <dgm:pt modelId="{4031BA6C-D75B-45AA-B8FE-66F50E3F2EAB}" type="pres">
      <dgm:prSet presAssocID="{AC79335E-96D3-4C52-BC75-A1EF0BD75219}" presName="thickLine" presStyleLbl="alignNode1" presStyleIdx="1" presStyleCnt="4"/>
      <dgm:spPr/>
    </dgm:pt>
    <dgm:pt modelId="{037E6AEC-8ED7-4A91-9430-2A31393A18E9}" type="pres">
      <dgm:prSet presAssocID="{AC79335E-96D3-4C52-BC75-A1EF0BD75219}" presName="horz1" presStyleCnt="0"/>
      <dgm:spPr/>
    </dgm:pt>
    <dgm:pt modelId="{2219B182-F83E-48BD-9B5E-CEBA3C9E47A9}" type="pres">
      <dgm:prSet presAssocID="{AC79335E-96D3-4C52-BC75-A1EF0BD75219}" presName="tx1" presStyleLbl="revTx" presStyleIdx="1" presStyleCnt="4"/>
      <dgm:spPr/>
      <dgm:t>
        <a:bodyPr/>
        <a:lstStyle/>
        <a:p>
          <a:endParaRPr lang="en-US"/>
        </a:p>
      </dgm:t>
    </dgm:pt>
    <dgm:pt modelId="{788C2304-2C38-4278-82E3-E86756AC4AAE}" type="pres">
      <dgm:prSet presAssocID="{AC79335E-96D3-4C52-BC75-A1EF0BD75219}" presName="vert1" presStyleCnt="0"/>
      <dgm:spPr/>
    </dgm:pt>
    <dgm:pt modelId="{1E24CA83-1AA2-4B3D-BB48-5F226DCB64EA}" type="pres">
      <dgm:prSet presAssocID="{A663A7C8-98B9-46B0-A493-F4733AD0C551}" presName="thickLine" presStyleLbl="alignNode1" presStyleIdx="2" presStyleCnt="4"/>
      <dgm:spPr/>
    </dgm:pt>
    <dgm:pt modelId="{5304DB48-F628-414C-B94B-DD56D246FE8C}" type="pres">
      <dgm:prSet presAssocID="{A663A7C8-98B9-46B0-A493-F4733AD0C551}" presName="horz1" presStyleCnt="0"/>
      <dgm:spPr/>
    </dgm:pt>
    <dgm:pt modelId="{D9BB44A3-5EFC-4FE9-AEF4-33CC34C33E59}" type="pres">
      <dgm:prSet presAssocID="{A663A7C8-98B9-46B0-A493-F4733AD0C551}" presName="tx1" presStyleLbl="revTx" presStyleIdx="2" presStyleCnt="4"/>
      <dgm:spPr/>
      <dgm:t>
        <a:bodyPr/>
        <a:lstStyle/>
        <a:p>
          <a:endParaRPr lang="en-US"/>
        </a:p>
      </dgm:t>
    </dgm:pt>
    <dgm:pt modelId="{DF3D8C89-2758-439A-AE0E-D2C82ABD5192}" type="pres">
      <dgm:prSet presAssocID="{A663A7C8-98B9-46B0-A493-F4733AD0C551}" presName="vert1" presStyleCnt="0"/>
      <dgm:spPr/>
    </dgm:pt>
    <dgm:pt modelId="{9495F0A2-E7AB-4125-8740-0EA68411713C}" type="pres">
      <dgm:prSet presAssocID="{EBE849FC-14DF-4879-B00E-20ED675A9691}" presName="thickLine" presStyleLbl="alignNode1" presStyleIdx="3" presStyleCnt="4"/>
      <dgm:spPr/>
    </dgm:pt>
    <dgm:pt modelId="{E5B15F4A-BA74-48C7-AFB5-5B797D3F0EC9}" type="pres">
      <dgm:prSet presAssocID="{EBE849FC-14DF-4879-B00E-20ED675A9691}" presName="horz1" presStyleCnt="0"/>
      <dgm:spPr/>
    </dgm:pt>
    <dgm:pt modelId="{BFB6CD84-919A-49C7-B407-FA6F38172076}" type="pres">
      <dgm:prSet presAssocID="{EBE849FC-14DF-4879-B00E-20ED675A9691}" presName="tx1" presStyleLbl="revTx" presStyleIdx="3" presStyleCnt="4"/>
      <dgm:spPr/>
      <dgm:t>
        <a:bodyPr/>
        <a:lstStyle/>
        <a:p>
          <a:endParaRPr lang="en-US"/>
        </a:p>
      </dgm:t>
    </dgm:pt>
    <dgm:pt modelId="{AF4E0B13-04AC-4C41-8225-DC01088E0060}" type="pres">
      <dgm:prSet presAssocID="{EBE849FC-14DF-4879-B00E-20ED675A9691}" presName="vert1" presStyleCnt="0"/>
      <dgm:spPr/>
    </dgm:pt>
  </dgm:ptLst>
  <dgm:cxnLst>
    <dgm:cxn modelId="{90007882-C495-42D1-99D1-679F5167DE50}" type="presOf" srcId="{EBE849FC-14DF-4879-B00E-20ED675A9691}" destId="{BFB6CD84-919A-49C7-B407-FA6F38172076}" srcOrd="0" destOrd="0" presId="urn:microsoft.com/office/officeart/2008/layout/LinedList"/>
    <dgm:cxn modelId="{0EF3A028-9DB9-46EC-A3DB-942ECC8CFA2C}" srcId="{35DAE6D5-DA16-482E-BEDB-4E198210BDBB}" destId="{B34582AF-F120-4D0D-90E6-E80523744E7B}" srcOrd="0" destOrd="0" parTransId="{AB787B6C-95D9-40E8-9D49-85CF8FB3749A}" sibTransId="{E5E830A5-1986-41D1-9E4B-518639CB32DB}"/>
    <dgm:cxn modelId="{9027E15D-673B-423A-B827-12ADA0546A0A}" srcId="{35DAE6D5-DA16-482E-BEDB-4E198210BDBB}" destId="{EBE849FC-14DF-4879-B00E-20ED675A9691}" srcOrd="3" destOrd="0" parTransId="{06ABB58C-82F4-4109-8A51-713285513037}" sibTransId="{6872827D-33B8-4147-830C-37B3CFAD302E}"/>
    <dgm:cxn modelId="{7D2877D0-AA8C-473A-9030-F088FBA35C89}" type="presOf" srcId="{A663A7C8-98B9-46B0-A493-F4733AD0C551}" destId="{D9BB44A3-5EFC-4FE9-AEF4-33CC34C33E59}" srcOrd="0" destOrd="0" presId="urn:microsoft.com/office/officeart/2008/layout/LinedList"/>
    <dgm:cxn modelId="{138DAD9B-998F-476F-86A7-5E511AC1BC4D}" type="presOf" srcId="{AC79335E-96D3-4C52-BC75-A1EF0BD75219}" destId="{2219B182-F83E-48BD-9B5E-CEBA3C9E47A9}" srcOrd="0" destOrd="0" presId="urn:microsoft.com/office/officeart/2008/layout/LinedList"/>
    <dgm:cxn modelId="{A1D5A73E-703B-4B96-A3BB-9565285EC05F}" type="presOf" srcId="{35DAE6D5-DA16-482E-BEDB-4E198210BDBB}" destId="{DB511734-588B-4EC3-9F10-665CA6BE64CC}" srcOrd="0" destOrd="0" presId="urn:microsoft.com/office/officeart/2008/layout/LinedList"/>
    <dgm:cxn modelId="{4881F4F3-B972-450B-B80C-8E3268E63E57}" srcId="{35DAE6D5-DA16-482E-BEDB-4E198210BDBB}" destId="{AC79335E-96D3-4C52-BC75-A1EF0BD75219}" srcOrd="1" destOrd="0" parTransId="{EE77C7C3-7FE6-44F1-B6F8-EDEA373C21F1}" sibTransId="{793CD2E0-488A-443C-B296-3DBA795DDBD1}"/>
    <dgm:cxn modelId="{ACF5265F-C344-4D5E-A574-4BA0D788698D}" srcId="{35DAE6D5-DA16-482E-BEDB-4E198210BDBB}" destId="{A663A7C8-98B9-46B0-A493-F4733AD0C551}" srcOrd="2" destOrd="0" parTransId="{59067102-B90E-44BC-B71F-3AE4DD62FAA3}" sibTransId="{DF405D4D-5F17-489C-9074-9C53CCE7A0BD}"/>
    <dgm:cxn modelId="{5900017A-3702-4696-A938-AC8E5CC469AD}" type="presOf" srcId="{B34582AF-F120-4D0D-90E6-E80523744E7B}" destId="{0B6F9CA2-9F0A-4F34-97B9-7404D05824CB}" srcOrd="0" destOrd="0" presId="urn:microsoft.com/office/officeart/2008/layout/LinedList"/>
    <dgm:cxn modelId="{5AE3DDE6-5922-42D3-A255-0FE45CCB9393}" type="presParOf" srcId="{DB511734-588B-4EC3-9F10-665CA6BE64CC}" destId="{5FAE3FD4-300D-466C-AEAC-3C803E9635E3}" srcOrd="0" destOrd="0" presId="urn:microsoft.com/office/officeart/2008/layout/LinedList"/>
    <dgm:cxn modelId="{CE87A9A3-1756-4166-B5CA-D684511563E2}" type="presParOf" srcId="{DB511734-588B-4EC3-9F10-665CA6BE64CC}" destId="{29692530-8C62-4B46-A016-36BDEF5BE185}" srcOrd="1" destOrd="0" presId="urn:microsoft.com/office/officeart/2008/layout/LinedList"/>
    <dgm:cxn modelId="{099870B1-3CFE-4D3E-9271-6AE8AE8EEEC8}" type="presParOf" srcId="{29692530-8C62-4B46-A016-36BDEF5BE185}" destId="{0B6F9CA2-9F0A-4F34-97B9-7404D05824CB}" srcOrd="0" destOrd="0" presId="urn:microsoft.com/office/officeart/2008/layout/LinedList"/>
    <dgm:cxn modelId="{FB983A7D-3765-4453-B671-B9B0D1DB368A}" type="presParOf" srcId="{29692530-8C62-4B46-A016-36BDEF5BE185}" destId="{4DA062B1-4B59-407F-B31E-74BB2E22A05C}" srcOrd="1" destOrd="0" presId="urn:microsoft.com/office/officeart/2008/layout/LinedList"/>
    <dgm:cxn modelId="{5FEC76DA-B960-462A-8D69-59714B0EB71E}" type="presParOf" srcId="{DB511734-588B-4EC3-9F10-665CA6BE64CC}" destId="{4031BA6C-D75B-45AA-B8FE-66F50E3F2EAB}" srcOrd="2" destOrd="0" presId="urn:microsoft.com/office/officeart/2008/layout/LinedList"/>
    <dgm:cxn modelId="{E3B22F97-2E41-484F-B338-3BAC8AFEAEEB}" type="presParOf" srcId="{DB511734-588B-4EC3-9F10-665CA6BE64CC}" destId="{037E6AEC-8ED7-4A91-9430-2A31393A18E9}" srcOrd="3" destOrd="0" presId="urn:microsoft.com/office/officeart/2008/layout/LinedList"/>
    <dgm:cxn modelId="{C5CF47C2-B076-40CD-BD24-4E402F7E2DD8}" type="presParOf" srcId="{037E6AEC-8ED7-4A91-9430-2A31393A18E9}" destId="{2219B182-F83E-48BD-9B5E-CEBA3C9E47A9}" srcOrd="0" destOrd="0" presId="urn:microsoft.com/office/officeart/2008/layout/LinedList"/>
    <dgm:cxn modelId="{CE36B311-64AC-4320-8CE3-283CCE7EDB0C}" type="presParOf" srcId="{037E6AEC-8ED7-4A91-9430-2A31393A18E9}" destId="{788C2304-2C38-4278-82E3-E86756AC4AAE}" srcOrd="1" destOrd="0" presId="urn:microsoft.com/office/officeart/2008/layout/LinedList"/>
    <dgm:cxn modelId="{6FF33E39-3E10-4C0E-9709-F7DDC62C5B08}" type="presParOf" srcId="{DB511734-588B-4EC3-9F10-665CA6BE64CC}" destId="{1E24CA83-1AA2-4B3D-BB48-5F226DCB64EA}" srcOrd="4" destOrd="0" presId="urn:microsoft.com/office/officeart/2008/layout/LinedList"/>
    <dgm:cxn modelId="{D302FF33-84E9-4C37-BB0F-E94719748B9F}" type="presParOf" srcId="{DB511734-588B-4EC3-9F10-665CA6BE64CC}" destId="{5304DB48-F628-414C-B94B-DD56D246FE8C}" srcOrd="5" destOrd="0" presId="urn:microsoft.com/office/officeart/2008/layout/LinedList"/>
    <dgm:cxn modelId="{2544FF78-F309-4CD7-B6C1-65B163D52D23}" type="presParOf" srcId="{5304DB48-F628-414C-B94B-DD56D246FE8C}" destId="{D9BB44A3-5EFC-4FE9-AEF4-33CC34C33E59}" srcOrd="0" destOrd="0" presId="urn:microsoft.com/office/officeart/2008/layout/LinedList"/>
    <dgm:cxn modelId="{A7612D20-7B42-4B8D-BDAA-C5241DA3F9E7}" type="presParOf" srcId="{5304DB48-F628-414C-B94B-DD56D246FE8C}" destId="{DF3D8C89-2758-439A-AE0E-D2C82ABD5192}" srcOrd="1" destOrd="0" presId="urn:microsoft.com/office/officeart/2008/layout/LinedList"/>
    <dgm:cxn modelId="{9C48B970-3143-4438-8C6B-880A144747C0}" type="presParOf" srcId="{DB511734-588B-4EC3-9F10-665CA6BE64CC}" destId="{9495F0A2-E7AB-4125-8740-0EA68411713C}" srcOrd="6" destOrd="0" presId="urn:microsoft.com/office/officeart/2008/layout/LinedList"/>
    <dgm:cxn modelId="{171C5919-9239-45EF-9C72-A9F240ED55DB}" type="presParOf" srcId="{DB511734-588B-4EC3-9F10-665CA6BE64CC}" destId="{E5B15F4A-BA74-48C7-AFB5-5B797D3F0EC9}" srcOrd="7" destOrd="0" presId="urn:microsoft.com/office/officeart/2008/layout/LinedList"/>
    <dgm:cxn modelId="{C44A3137-0D30-40F2-A352-491631100E6D}" type="presParOf" srcId="{E5B15F4A-BA74-48C7-AFB5-5B797D3F0EC9}" destId="{BFB6CD84-919A-49C7-B407-FA6F38172076}" srcOrd="0" destOrd="0" presId="urn:microsoft.com/office/officeart/2008/layout/LinedList"/>
    <dgm:cxn modelId="{F77D270A-71D8-403C-AFDB-2C1154C1ADEC}" type="presParOf" srcId="{E5B15F4A-BA74-48C7-AFB5-5B797D3F0EC9}" destId="{AF4E0B13-04AC-4C41-8225-DC01088E0060}"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5AFD811E-76F9-45AD-AF8A-81A0E6FB5923}" type="doc">
      <dgm:prSet loTypeId="urn:microsoft.com/office/officeart/2005/8/layout/hierarchy1" loCatId="hierarchy" qsTypeId="urn:microsoft.com/office/officeart/2005/8/quickstyle/simple5" qsCatId="simple" csTypeId="urn:microsoft.com/office/officeart/2005/8/colors/accent2_2" csCatId="accent2"/>
      <dgm:spPr/>
      <dgm:t>
        <a:bodyPr/>
        <a:lstStyle/>
        <a:p>
          <a:endParaRPr lang="en-US"/>
        </a:p>
      </dgm:t>
    </dgm:pt>
    <dgm:pt modelId="{DCDEC149-9AE9-462F-B719-672F653C9C5F}">
      <dgm:prSet custT="1"/>
      <dgm:spPr/>
      <dgm:t>
        <a:bodyPr/>
        <a:lstStyle/>
        <a:p>
          <a:r>
            <a:rPr lang="en-GB" sz="1400"/>
            <a:t>Internal recruitment enhances employee morale and supports retention strategies. </a:t>
          </a:r>
          <a:endParaRPr lang="en-US" sz="1400"/>
        </a:p>
      </dgm:t>
    </dgm:pt>
    <dgm:pt modelId="{8958BEE6-B269-4E15-B680-879FF76B08A6}" type="parTrans" cxnId="{7D5B9185-C7E4-4F1F-813E-A2A80AFED531}">
      <dgm:prSet/>
      <dgm:spPr/>
      <dgm:t>
        <a:bodyPr/>
        <a:lstStyle/>
        <a:p>
          <a:endParaRPr lang="en-US" sz="1400"/>
        </a:p>
      </dgm:t>
    </dgm:pt>
    <dgm:pt modelId="{266C8398-44E9-4053-9726-7AE472F8D110}" type="sibTrans" cxnId="{7D5B9185-C7E4-4F1F-813E-A2A80AFED531}">
      <dgm:prSet/>
      <dgm:spPr/>
      <dgm:t>
        <a:bodyPr/>
        <a:lstStyle/>
        <a:p>
          <a:endParaRPr lang="en-US" sz="1400"/>
        </a:p>
      </dgm:t>
    </dgm:pt>
    <dgm:pt modelId="{F5BBF064-6E8D-4173-A67E-B47B54C57836}">
      <dgm:prSet custT="1"/>
      <dgm:spPr/>
      <dgm:t>
        <a:bodyPr/>
        <a:lstStyle/>
        <a:p>
          <a:r>
            <a:rPr lang="en-GB" sz="1400"/>
            <a:t>The NHS Staff Survey indicates that development opportunities improve job satisfaction. </a:t>
          </a:r>
          <a:endParaRPr lang="en-US" sz="1400"/>
        </a:p>
      </dgm:t>
    </dgm:pt>
    <dgm:pt modelId="{F85658CD-104E-40DD-82D1-1F2054949697}" type="parTrans" cxnId="{AFE59ED0-B0CB-4721-A148-CA0C546AD132}">
      <dgm:prSet/>
      <dgm:spPr/>
      <dgm:t>
        <a:bodyPr/>
        <a:lstStyle/>
        <a:p>
          <a:endParaRPr lang="en-US" sz="1400"/>
        </a:p>
      </dgm:t>
    </dgm:pt>
    <dgm:pt modelId="{58558D0D-10D3-433D-B68E-E4B269597977}" type="sibTrans" cxnId="{AFE59ED0-B0CB-4721-A148-CA0C546AD132}">
      <dgm:prSet/>
      <dgm:spPr/>
      <dgm:t>
        <a:bodyPr/>
        <a:lstStyle/>
        <a:p>
          <a:endParaRPr lang="en-US" sz="1400"/>
        </a:p>
      </dgm:t>
    </dgm:pt>
    <dgm:pt modelId="{E13D8227-8604-41D3-A726-723E10C174F3}">
      <dgm:prSet custT="1"/>
      <dgm:spPr/>
      <dgm:t>
        <a:bodyPr/>
        <a:lstStyle/>
        <a:p>
          <a:r>
            <a:rPr lang="en-GB" sz="1400"/>
            <a:t>It reduces recruitment costs and shortens hiring timelines (Jones, Horton and Home, 2022). </a:t>
          </a:r>
          <a:endParaRPr lang="en-US" sz="1400"/>
        </a:p>
      </dgm:t>
    </dgm:pt>
    <dgm:pt modelId="{A5512BA1-2BD0-4465-B6DA-F102584B1FC1}" type="parTrans" cxnId="{7BFD4CC9-40CD-4489-A170-ADF0CB59F8D3}">
      <dgm:prSet/>
      <dgm:spPr/>
      <dgm:t>
        <a:bodyPr/>
        <a:lstStyle/>
        <a:p>
          <a:endParaRPr lang="en-US" sz="1400"/>
        </a:p>
      </dgm:t>
    </dgm:pt>
    <dgm:pt modelId="{DED44A06-864E-4609-84FB-0E7A756A52A0}" type="sibTrans" cxnId="{7BFD4CC9-40CD-4489-A170-ADF0CB59F8D3}">
      <dgm:prSet/>
      <dgm:spPr/>
      <dgm:t>
        <a:bodyPr/>
        <a:lstStyle/>
        <a:p>
          <a:endParaRPr lang="en-US" sz="1400"/>
        </a:p>
      </dgm:t>
    </dgm:pt>
    <dgm:pt modelId="{977AFF01-DB1E-4170-B743-EE64255449A4}">
      <dgm:prSet custT="1"/>
      <dgm:spPr/>
      <dgm:t>
        <a:bodyPr/>
        <a:lstStyle/>
        <a:p>
          <a:r>
            <a:rPr lang="en-GB" sz="1400"/>
            <a:t>Promoting from within strengthens the psychological contract between employer and employees.</a:t>
          </a:r>
          <a:endParaRPr lang="en-US" sz="1400"/>
        </a:p>
      </dgm:t>
    </dgm:pt>
    <dgm:pt modelId="{1D231721-22F6-4F5E-B3B1-7901AB0D2E50}" type="parTrans" cxnId="{A86B16D2-07C3-4B7E-BE0C-DF6325D1E37F}">
      <dgm:prSet/>
      <dgm:spPr/>
      <dgm:t>
        <a:bodyPr/>
        <a:lstStyle/>
        <a:p>
          <a:endParaRPr lang="en-US" sz="1400"/>
        </a:p>
      </dgm:t>
    </dgm:pt>
    <dgm:pt modelId="{66BEC8D2-7353-42D9-8EAC-8A748B016840}" type="sibTrans" cxnId="{A86B16D2-07C3-4B7E-BE0C-DF6325D1E37F}">
      <dgm:prSet/>
      <dgm:spPr/>
      <dgm:t>
        <a:bodyPr/>
        <a:lstStyle/>
        <a:p>
          <a:endParaRPr lang="en-US" sz="1400"/>
        </a:p>
      </dgm:t>
    </dgm:pt>
    <dgm:pt modelId="{C3579281-2BCA-4609-9DBA-9108637FCEF5}" type="pres">
      <dgm:prSet presAssocID="{5AFD811E-76F9-45AD-AF8A-81A0E6FB5923}" presName="hierChild1" presStyleCnt="0">
        <dgm:presLayoutVars>
          <dgm:chPref val="1"/>
          <dgm:dir/>
          <dgm:animOne val="branch"/>
          <dgm:animLvl val="lvl"/>
          <dgm:resizeHandles/>
        </dgm:presLayoutVars>
      </dgm:prSet>
      <dgm:spPr/>
      <dgm:t>
        <a:bodyPr/>
        <a:lstStyle/>
        <a:p>
          <a:endParaRPr lang="en-US"/>
        </a:p>
      </dgm:t>
    </dgm:pt>
    <dgm:pt modelId="{FC9E12B3-72F1-4A83-8411-BBCF513A48FA}" type="pres">
      <dgm:prSet presAssocID="{DCDEC149-9AE9-462F-B719-672F653C9C5F}" presName="hierRoot1" presStyleCnt="0"/>
      <dgm:spPr/>
    </dgm:pt>
    <dgm:pt modelId="{51CE25AA-8257-4862-8D8D-72A77CEB835B}" type="pres">
      <dgm:prSet presAssocID="{DCDEC149-9AE9-462F-B719-672F653C9C5F}" presName="composite" presStyleCnt="0"/>
      <dgm:spPr/>
    </dgm:pt>
    <dgm:pt modelId="{29FC586D-BB33-49C5-94DE-FA801761BD4A}" type="pres">
      <dgm:prSet presAssocID="{DCDEC149-9AE9-462F-B719-672F653C9C5F}" presName="background" presStyleLbl="node0" presStyleIdx="0" presStyleCnt="4"/>
      <dgm:spPr/>
    </dgm:pt>
    <dgm:pt modelId="{2A0A125A-A4EF-4CE6-BE6F-9E7CA74A2108}" type="pres">
      <dgm:prSet presAssocID="{DCDEC149-9AE9-462F-B719-672F653C9C5F}" presName="text" presStyleLbl="fgAcc0" presStyleIdx="0" presStyleCnt="4">
        <dgm:presLayoutVars>
          <dgm:chPref val="3"/>
        </dgm:presLayoutVars>
      </dgm:prSet>
      <dgm:spPr/>
      <dgm:t>
        <a:bodyPr/>
        <a:lstStyle/>
        <a:p>
          <a:endParaRPr lang="en-US"/>
        </a:p>
      </dgm:t>
    </dgm:pt>
    <dgm:pt modelId="{098A9AC7-3B83-49EB-8C83-470D921A85D6}" type="pres">
      <dgm:prSet presAssocID="{DCDEC149-9AE9-462F-B719-672F653C9C5F}" presName="hierChild2" presStyleCnt="0"/>
      <dgm:spPr/>
    </dgm:pt>
    <dgm:pt modelId="{9B2DBD93-1A9E-4F67-BD75-062B604EC178}" type="pres">
      <dgm:prSet presAssocID="{F5BBF064-6E8D-4173-A67E-B47B54C57836}" presName="hierRoot1" presStyleCnt="0"/>
      <dgm:spPr/>
    </dgm:pt>
    <dgm:pt modelId="{A2AD847E-3F6D-4982-A991-99A1E2D079BB}" type="pres">
      <dgm:prSet presAssocID="{F5BBF064-6E8D-4173-A67E-B47B54C57836}" presName="composite" presStyleCnt="0"/>
      <dgm:spPr/>
    </dgm:pt>
    <dgm:pt modelId="{F5C5ECEC-91CF-4AEE-A4C9-A1548F217745}" type="pres">
      <dgm:prSet presAssocID="{F5BBF064-6E8D-4173-A67E-B47B54C57836}" presName="background" presStyleLbl="node0" presStyleIdx="1" presStyleCnt="4"/>
      <dgm:spPr/>
    </dgm:pt>
    <dgm:pt modelId="{0BDCCA32-00DB-4B71-B75D-E8B9ECA0A902}" type="pres">
      <dgm:prSet presAssocID="{F5BBF064-6E8D-4173-A67E-B47B54C57836}" presName="text" presStyleLbl="fgAcc0" presStyleIdx="1" presStyleCnt="4">
        <dgm:presLayoutVars>
          <dgm:chPref val="3"/>
        </dgm:presLayoutVars>
      </dgm:prSet>
      <dgm:spPr/>
      <dgm:t>
        <a:bodyPr/>
        <a:lstStyle/>
        <a:p>
          <a:endParaRPr lang="en-US"/>
        </a:p>
      </dgm:t>
    </dgm:pt>
    <dgm:pt modelId="{0D9F8111-7993-4548-AD1D-26049DD2B115}" type="pres">
      <dgm:prSet presAssocID="{F5BBF064-6E8D-4173-A67E-B47B54C57836}" presName="hierChild2" presStyleCnt="0"/>
      <dgm:spPr/>
    </dgm:pt>
    <dgm:pt modelId="{3133EC48-D34C-4F45-A499-AA815ECF7574}" type="pres">
      <dgm:prSet presAssocID="{E13D8227-8604-41D3-A726-723E10C174F3}" presName="hierRoot1" presStyleCnt="0"/>
      <dgm:spPr/>
    </dgm:pt>
    <dgm:pt modelId="{FF568506-1B96-45A6-83BD-2D71B27BCA97}" type="pres">
      <dgm:prSet presAssocID="{E13D8227-8604-41D3-A726-723E10C174F3}" presName="composite" presStyleCnt="0"/>
      <dgm:spPr/>
    </dgm:pt>
    <dgm:pt modelId="{6BEA96C3-E351-407E-8F47-73D37AE0BE4B}" type="pres">
      <dgm:prSet presAssocID="{E13D8227-8604-41D3-A726-723E10C174F3}" presName="background" presStyleLbl="node0" presStyleIdx="2" presStyleCnt="4"/>
      <dgm:spPr/>
    </dgm:pt>
    <dgm:pt modelId="{38108EFF-B7C2-4747-997D-ABC62815E8AB}" type="pres">
      <dgm:prSet presAssocID="{E13D8227-8604-41D3-A726-723E10C174F3}" presName="text" presStyleLbl="fgAcc0" presStyleIdx="2" presStyleCnt="4">
        <dgm:presLayoutVars>
          <dgm:chPref val="3"/>
        </dgm:presLayoutVars>
      </dgm:prSet>
      <dgm:spPr/>
      <dgm:t>
        <a:bodyPr/>
        <a:lstStyle/>
        <a:p>
          <a:endParaRPr lang="en-US"/>
        </a:p>
      </dgm:t>
    </dgm:pt>
    <dgm:pt modelId="{33E927EB-AF37-474F-8C2D-73612A232E35}" type="pres">
      <dgm:prSet presAssocID="{E13D8227-8604-41D3-A726-723E10C174F3}" presName="hierChild2" presStyleCnt="0"/>
      <dgm:spPr/>
    </dgm:pt>
    <dgm:pt modelId="{402B0FB4-96B6-4AD5-881A-00FB1D8D31F0}" type="pres">
      <dgm:prSet presAssocID="{977AFF01-DB1E-4170-B743-EE64255449A4}" presName="hierRoot1" presStyleCnt="0"/>
      <dgm:spPr/>
    </dgm:pt>
    <dgm:pt modelId="{00CB9D5B-51AB-4F07-B7EA-B11FE3DA74CE}" type="pres">
      <dgm:prSet presAssocID="{977AFF01-DB1E-4170-B743-EE64255449A4}" presName="composite" presStyleCnt="0"/>
      <dgm:spPr/>
    </dgm:pt>
    <dgm:pt modelId="{D11853F8-8A44-41FB-956A-FBAD0196EDF8}" type="pres">
      <dgm:prSet presAssocID="{977AFF01-DB1E-4170-B743-EE64255449A4}" presName="background" presStyleLbl="node0" presStyleIdx="3" presStyleCnt="4"/>
      <dgm:spPr/>
    </dgm:pt>
    <dgm:pt modelId="{7D1F2991-9557-4FB5-A957-8AA306E6004B}" type="pres">
      <dgm:prSet presAssocID="{977AFF01-DB1E-4170-B743-EE64255449A4}" presName="text" presStyleLbl="fgAcc0" presStyleIdx="3" presStyleCnt="4">
        <dgm:presLayoutVars>
          <dgm:chPref val="3"/>
        </dgm:presLayoutVars>
      </dgm:prSet>
      <dgm:spPr/>
      <dgm:t>
        <a:bodyPr/>
        <a:lstStyle/>
        <a:p>
          <a:endParaRPr lang="en-US"/>
        </a:p>
      </dgm:t>
    </dgm:pt>
    <dgm:pt modelId="{5F4D5626-79E5-4D6B-8334-E1BB4C8A8876}" type="pres">
      <dgm:prSet presAssocID="{977AFF01-DB1E-4170-B743-EE64255449A4}" presName="hierChild2" presStyleCnt="0"/>
      <dgm:spPr/>
    </dgm:pt>
  </dgm:ptLst>
  <dgm:cxnLst>
    <dgm:cxn modelId="{88FA9D94-879B-4457-8F8F-4FF13114F71E}" type="presOf" srcId="{E13D8227-8604-41D3-A726-723E10C174F3}" destId="{38108EFF-B7C2-4747-997D-ABC62815E8AB}" srcOrd="0" destOrd="0" presId="urn:microsoft.com/office/officeart/2005/8/layout/hierarchy1"/>
    <dgm:cxn modelId="{AFE59ED0-B0CB-4721-A148-CA0C546AD132}" srcId="{5AFD811E-76F9-45AD-AF8A-81A0E6FB5923}" destId="{F5BBF064-6E8D-4173-A67E-B47B54C57836}" srcOrd="1" destOrd="0" parTransId="{F85658CD-104E-40DD-82D1-1F2054949697}" sibTransId="{58558D0D-10D3-433D-B68E-E4B269597977}"/>
    <dgm:cxn modelId="{0980C3B2-F4F1-4933-B227-26A1AB616DDB}" type="presOf" srcId="{977AFF01-DB1E-4170-B743-EE64255449A4}" destId="{7D1F2991-9557-4FB5-A957-8AA306E6004B}" srcOrd="0" destOrd="0" presId="urn:microsoft.com/office/officeart/2005/8/layout/hierarchy1"/>
    <dgm:cxn modelId="{7D5B9185-C7E4-4F1F-813E-A2A80AFED531}" srcId="{5AFD811E-76F9-45AD-AF8A-81A0E6FB5923}" destId="{DCDEC149-9AE9-462F-B719-672F653C9C5F}" srcOrd="0" destOrd="0" parTransId="{8958BEE6-B269-4E15-B680-879FF76B08A6}" sibTransId="{266C8398-44E9-4053-9726-7AE472F8D110}"/>
    <dgm:cxn modelId="{A86B16D2-07C3-4B7E-BE0C-DF6325D1E37F}" srcId="{5AFD811E-76F9-45AD-AF8A-81A0E6FB5923}" destId="{977AFF01-DB1E-4170-B743-EE64255449A4}" srcOrd="3" destOrd="0" parTransId="{1D231721-22F6-4F5E-B3B1-7901AB0D2E50}" sibTransId="{66BEC8D2-7353-42D9-8EAC-8A748B016840}"/>
    <dgm:cxn modelId="{98206B81-E854-4770-9A47-D7E8BB4A8D0B}" type="presOf" srcId="{DCDEC149-9AE9-462F-B719-672F653C9C5F}" destId="{2A0A125A-A4EF-4CE6-BE6F-9E7CA74A2108}" srcOrd="0" destOrd="0" presId="urn:microsoft.com/office/officeart/2005/8/layout/hierarchy1"/>
    <dgm:cxn modelId="{7BFD4CC9-40CD-4489-A170-ADF0CB59F8D3}" srcId="{5AFD811E-76F9-45AD-AF8A-81A0E6FB5923}" destId="{E13D8227-8604-41D3-A726-723E10C174F3}" srcOrd="2" destOrd="0" parTransId="{A5512BA1-2BD0-4465-B6DA-F102584B1FC1}" sibTransId="{DED44A06-864E-4609-84FB-0E7A756A52A0}"/>
    <dgm:cxn modelId="{F3897E89-64CE-4BB3-9C45-07218B13FE0A}" type="presOf" srcId="{F5BBF064-6E8D-4173-A67E-B47B54C57836}" destId="{0BDCCA32-00DB-4B71-B75D-E8B9ECA0A902}" srcOrd="0" destOrd="0" presId="urn:microsoft.com/office/officeart/2005/8/layout/hierarchy1"/>
    <dgm:cxn modelId="{623DEC41-1935-46FE-98DD-DAF509DEEC29}" type="presOf" srcId="{5AFD811E-76F9-45AD-AF8A-81A0E6FB5923}" destId="{C3579281-2BCA-4609-9DBA-9108637FCEF5}" srcOrd="0" destOrd="0" presId="urn:microsoft.com/office/officeart/2005/8/layout/hierarchy1"/>
    <dgm:cxn modelId="{60E09A38-BC6F-4CEF-9C48-84213545E3EC}" type="presParOf" srcId="{C3579281-2BCA-4609-9DBA-9108637FCEF5}" destId="{FC9E12B3-72F1-4A83-8411-BBCF513A48FA}" srcOrd="0" destOrd="0" presId="urn:microsoft.com/office/officeart/2005/8/layout/hierarchy1"/>
    <dgm:cxn modelId="{E7D1F76F-AD6C-49B5-B4D3-D9CA9994B67C}" type="presParOf" srcId="{FC9E12B3-72F1-4A83-8411-BBCF513A48FA}" destId="{51CE25AA-8257-4862-8D8D-72A77CEB835B}" srcOrd="0" destOrd="0" presId="urn:microsoft.com/office/officeart/2005/8/layout/hierarchy1"/>
    <dgm:cxn modelId="{D4468D44-4D83-4FE4-B409-D5F71C02533B}" type="presParOf" srcId="{51CE25AA-8257-4862-8D8D-72A77CEB835B}" destId="{29FC586D-BB33-49C5-94DE-FA801761BD4A}" srcOrd="0" destOrd="0" presId="urn:microsoft.com/office/officeart/2005/8/layout/hierarchy1"/>
    <dgm:cxn modelId="{653EB97E-F8C7-47A2-ACDE-6A75AFE0C273}" type="presParOf" srcId="{51CE25AA-8257-4862-8D8D-72A77CEB835B}" destId="{2A0A125A-A4EF-4CE6-BE6F-9E7CA74A2108}" srcOrd="1" destOrd="0" presId="urn:microsoft.com/office/officeart/2005/8/layout/hierarchy1"/>
    <dgm:cxn modelId="{7EAAFD3C-CE92-43B5-80C3-B567328A1D27}" type="presParOf" srcId="{FC9E12B3-72F1-4A83-8411-BBCF513A48FA}" destId="{098A9AC7-3B83-49EB-8C83-470D921A85D6}" srcOrd="1" destOrd="0" presId="urn:microsoft.com/office/officeart/2005/8/layout/hierarchy1"/>
    <dgm:cxn modelId="{8AEDBC9D-1925-491C-8EF1-A28C83DB7DE1}" type="presParOf" srcId="{C3579281-2BCA-4609-9DBA-9108637FCEF5}" destId="{9B2DBD93-1A9E-4F67-BD75-062B604EC178}" srcOrd="1" destOrd="0" presId="urn:microsoft.com/office/officeart/2005/8/layout/hierarchy1"/>
    <dgm:cxn modelId="{59AB9BD1-FC07-43FA-8436-648F34438371}" type="presParOf" srcId="{9B2DBD93-1A9E-4F67-BD75-062B604EC178}" destId="{A2AD847E-3F6D-4982-A991-99A1E2D079BB}" srcOrd="0" destOrd="0" presId="urn:microsoft.com/office/officeart/2005/8/layout/hierarchy1"/>
    <dgm:cxn modelId="{3E819C6B-20A3-4522-85BA-51B7AB87EF41}" type="presParOf" srcId="{A2AD847E-3F6D-4982-A991-99A1E2D079BB}" destId="{F5C5ECEC-91CF-4AEE-A4C9-A1548F217745}" srcOrd="0" destOrd="0" presId="urn:microsoft.com/office/officeart/2005/8/layout/hierarchy1"/>
    <dgm:cxn modelId="{1586CC5B-E799-403C-93BD-DB3B448FF6A3}" type="presParOf" srcId="{A2AD847E-3F6D-4982-A991-99A1E2D079BB}" destId="{0BDCCA32-00DB-4B71-B75D-E8B9ECA0A902}" srcOrd="1" destOrd="0" presId="urn:microsoft.com/office/officeart/2005/8/layout/hierarchy1"/>
    <dgm:cxn modelId="{B44A8142-2CD7-47DD-BDCB-9B13E90E0CE6}" type="presParOf" srcId="{9B2DBD93-1A9E-4F67-BD75-062B604EC178}" destId="{0D9F8111-7993-4548-AD1D-26049DD2B115}" srcOrd="1" destOrd="0" presId="urn:microsoft.com/office/officeart/2005/8/layout/hierarchy1"/>
    <dgm:cxn modelId="{A62F8AA1-6CCD-4180-8EBC-B9D4C29FB447}" type="presParOf" srcId="{C3579281-2BCA-4609-9DBA-9108637FCEF5}" destId="{3133EC48-D34C-4F45-A499-AA815ECF7574}" srcOrd="2" destOrd="0" presId="urn:microsoft.com/office/officeart/2005/8/layout/hierarchy1"/>
    <dgm:cxn modelId="{9114025B-F634-437B-BE17-D6CD401EDBEE}" type="presParOf" srcId="{3133EC48-D34C-4F45-A499-AA815ECF7574}" destId="{FF568506-1B96-45A6-83BD-2D71B27BCA97}" srcOrd="0" destOrd="0" presId="urn:microsoft.com/office/officeart/2005/8/layout/hierarchy1"/>
    <dgm:cxn modelId="{7354DBE7-0E66-4805-A972-A4AB48845457}" type="presParOf" srcId="{FF568506-1B96-45A6-83BD-2D71B27BCA97}" destId="{6BEA96C3-E351-407E-8F47-73D37AE0BE4B}" srcOrd="0" destOrd="0" presId="urn:microsoft.com/office/officeart/2005/8/layout/hierarchy1"/>
    <dgm:cxn modelId="{80371680-207D-405E-8354-E416B4D25D23}" type="presParOf" srcId="{FF568506-1B96-45A6-83BD-2D71B27BCA97}" destId="{38108EFF-B7C2-4747-997D-ABC62815E8AB}" srcOrd="1" destOrd="0" presId="urn:microsoft.com/office/officeart/2005/8/layout/hierarchy1"/>
    <dgm:cxn modelId="{56448FD2-36C4-4CA7-B4E9-A48D5384BCA5}" type="presParOf" srcId="{3133EC48-D34C-4F45-A499-AA815ECF7574}" destId="{33E927EB-AF37-474F-8C2D-73612A232E35}" srcOrd="1" destOrd="0" presId="urn:microsoft.com/office/officeart/2005/8/layout/hierarchy1"/>
    <dgm:cxn modelId="{E2E2A885-0370-49B2-B417-3B4911605FA8}" type="presParOf" srcId="{C3579281-2BCA-4609-9DBA-9108637FCEF5}" destId="{402B0FB4-96B6-4AD5-881A-00FB1D8D31F0}" srcOrd="3" destOrd="0" presId="urn:microsoft.com/office/officeart/2005/8/layout/hierarchy1"/>
    <dgm:cxn modelId="{71B52778-09CE-4232-98F1-E000B545AB8F}" type="presParOf" srcId="{402B0FB4-96B6-4AD5-881A-00FB1D8D31F0}" destId="{00CB9D5B-51AB-4F07-B7EA-B11FE3DA74CE}" srcOrd="0" destOrd="0" presId="urn:microsoft.com/office/officeart/2005/8/layout/hierarchy1"/>
    <dgm:cxn modelId="{2D9D19B4-9090-4179-B958-52ED00FDCF83}" type="presParOf" srcId="{00CB9D5B-51AB-4F07-B7EA-B11FE3DA74CE}" destId="{D11853F8-8A44-41FB-956A-FBAD0196EDF8}" srcOrd="0" destOrd="0" presId="urn:microsoft.com/office/officeart/2005/8/layout/hierarchy1"/>
    <dgm:cxn modelId="{3837BB53-6488-402C-96DA-E0B6221C3E5C}" type="presParOf" srcId="{00CB9D5B-51AB-4F07-B7EA-B11FE3DA74CE}" destId="{7D1F2991-9557-4FB5-A957-8AA306E6004B}" srcOrd="1" destOrd="0" presId="urn:microsoft.com/office/officeart/2005/8/layout/hierarchy1"/>
    <dgm:cxn modelId="{C30AA64A-01F5-49C1-83A1-72313360EB71}" type="presParOf" srcId="{402B0FB4-96B6-4AD5-881A-00FB1D8D31F0}" destId="{5F4D5626-79E5-4D6B-8334-E1BB4C8A8876}"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9ADB8765-BEC0-4A23-8C2B-68E0729ED0C7}" type="doc">
      <dgm:prSet loTypeId="urn:microsoft.com/office/officeart/2005/8/layout/vList2" loCatId="list" qsTypeId="urn:microsoft.com/office/officeart/2005/8/quickstyle/simple2" qsCatId="simple" csTypeId="urn:microsoft.com/office/officeart/2005/8/colors/colorful1" csCatId="colorful"/>
      <dgm:spPr/>
      <dgm:t>
        <a:bodyPr/>
        <a:lstStyle/>
        <a:p>
          <a:endParaRPr lang="en-US"/>
        </a:p>
      </dgm:t>
    </dgm:pt>
    <dgm:pt modelId="{5FB04975-E58E-49B8-8A31-7851D829A4A2}">
      <dgm:prSet/>
      <dgm:spPr/>
      <dgm:t>
        <a:bodyPr/>
        <a:lstStyle/>
        <a:p>
          <a:r>
            <a:rPr lang="en-GB"/>
            <a:t>External recruitment involves hiring candidates from outside the organisation. </a:t>
          </a:r>
          <a:endParaRPr lang="en-US"/>
        </a:p>
      </dgm:t>
    </dgm:pt>
    <dgm:pt modelId="{8129E095-2171-45AC-80CA-E169D82D3CF4}" type="parTrans" cxnId="{ADCE3DA6-BA95-46C5-ABE2-684E475C1344}">
      <dgm:prSet/>
      <dgm:spPr/>
      <dgm:t>
        <a:bodyPr/>
        <a:lstStyle/>
        <a:p>
          <a:endParaRPr lang="en-US"/>
        </a:p>
      </dgm:t>
    </dgm:pt>
    <dgm:pt modelId="{C7A57D50-A14E-49C8-A586-C575FF545516}" type="sibTrans" cxnId="{ADCE3DA6-BA95-46C5-ABE2-684E475C1344}">
      <dgm:prSet/>
      <dgm:spPr/>
      <dgm:t>
        <a:bodyPr/>
        <a:lstStyle/>
        <a:p>
          <a:endParaRPr lang="en-US"/>
        </a:p>
      </dgm:t>
    </dgm:pt>
    <dgm:pt modelId="{2E586FC1-36AD-4296-949D-CC0AB081BCB0}">
      <dgm:prSet/>
      <dgm:spPr/>
      <dgm:t>
        <a:bodyPr/>
        <a:lstStyle/>
        <a:p>
          <a:r>
            <a:rPr lang="en-GB"/>
            <a:t>The NHS relies heavily on international recruitment to fill workforce shortages. </a:t>
          </a:r>
          <a:endParaRPr lang="en-US"/>
        </a:p>
      </dgm:t>
    </dgm:pt>
    <dgm:pt modelId="{5D49B10B-5B7A-4333-BD20-16BD7C789E04}" type="parTrans" cxnId="{81B3E126-F09A-43B9-8E80-B5A1E18D5142}">
      <dgm:prSet/>
      <dgm:spPr/>
      <dgm:t>
        <a:bodyPr/>
        <a:lstStyle/>
        <a:p>
          <a:endParaRPr lang="en-US"/>
        </a:p>
      </dgm:t>
    </dgm:pt>
    <dgm:pt modelId="{F9DA6909-5EA0-4FA2-8AAA-C38904443F4F}" type="sibTrans" cxnId="{81B3E126-F09A-43B9-8E80-B5A1E18D5142}">
      <dgm:prSet/>
      <dgm:spPr/>
      <dgm:t>
        <a:bodyPr/>
        <a:lstStyle/>
        <a:p>
          <a:endParaRPr lang="en-US"/>
        </a:p>
      </dgm:t>
    </dgm:pt>
    <dgm:pt modelId="{35A515B4-7E1F-4EEA-BB9E-30B6805EB4CB}">
      <dgm:prSet/>
      <dgm:spPr/>
      <dgm:t>
        <a:bodyPr/>
        <a:lstStyle/>
        <a:p>
          <a:r>
            <a:rPr lang="en-GB"/>
            <a:t>NHS Workforce Statistics show significant numbers of overseas nurses and doctors (Sarkar and Sen, 2026). </a:t>
          </a:r>
          <a:endParaRPr lang="en-US"/>
        </a:p>
      </dgm:t>
    </dgm:pt>
    <dgm:pt modelId="{F9053513-5D85-4209-9679-A19691FAC24B}" type="parTrans" cxnId="{EA1D1CA5-5377-4A88-98B0-0E5E26423BD4}">
      <dgm:prSet/>
      <dgm:spPr/>
      <dgm:t>
        <a:bodyPr/>
        <a:lstStyle/>
        <a:p>
          <a:endParaRPr lang="en-US"/>
        </a:p>
      </dgm:t>
    </dgm:pt>
    <dgm:pt modelId="{F44A9D3D-696D-472C-9E47-29FFBC9734E0}" type="sibTrans" cxnId="{EA1D1CA5-5377-4A88-98B0-0E5E26423BD4}">
      <dgm:prSet/>
      <dgm:spPr/>
      <dgm:t>
        <a:bodyPr/>
        <a:lstStyle/>
        <a:p>
          <a:endParaRPr lang="en-US"/>
        </a:p>
      </dgm:t>
    </dgm:pt>
    <dgm:pt modelId="{500A26BE-D5E0-4AC3-9583-53D3E5BFDB57}">
      <dgm:prSet/>
      <dgm:spPr/>
      <dgm:t>
        <a:bodyPr/>
        <a:lstStyle/>
        <a:p>
          <a:r>
            <a:rPr lang="en-GB"/>
            <a:t>External hiring brings new skills and supports service delivery.</a:t>
          </a:r>
          <a:endParaRPr lang="en-US"/>
        </a:p>
      </dgm:t>
    </dgm:pt>
    <dgm:pt modelId="{FC66605C-DE38-48F0-BAD5-BDE598DECB7B}" type="parTrans" cxnId="{03F5C043-9352-45A0-A1C1-0E50C55B5362}">
      <dgm:prSet/>
      <dgm:spPr/>
      <dgm:t>
        <a:bodyPr/>
        <a:lstStyle/>
        <a:p>
          <a:endParaRPr lang="en-US"/>
        </a:p>
      </dgm:t>
    </dgm:pt>
    <dgm:pt modelId="{BCAB2A93-62A2-4714-A902-AC6528FE16BC}" type="sibTrans" cxnId="{03F5C043-9352-45A0-A1C1-0E50C55B5362}">
      <dgm:prSet/>
      <dgm:spPr/>
      <dgm:t>
        <a:bodyPr/>
        <a:lstStyle/>
        <a:p>
          <a:endParaRPr lang="en-US"/>
        </a:p>
      </dgm:t>
    </dgm:pt>
    <dgm:pt modelId="{36C28D70-8BC7-46D5-A595-E3315CA4F154}" type="pres">
      <dgm:prSet presAssocID="{9ADB8765-BEC0-4A23-8C2B-68E0729ED0C7}" presName="linear" presStyleCnt="0">
        <dgm:presLayoutVars>
          <dgm:animLvl val="lvl"/>
          <dgm:resizeHandles val="exact"/>
        </dgm:presLayoutVars>
      </dgm:prSet>
      <dgm:spPr/>
      <dgm:t>
        <a:bodyPr/>
        <a:lstStyle/>
        <a:p>
          <a:endParaRPr lang="en-US"/>
        </a:p>
      </dgm:t>
    </dgm:pt>
    <dgm:pt modelId="{5417DD43-19C0-4B63-B917-8E505F34B6EA}" type="pres">
      <dgm:prSet presAssocID="{5FB04975-E58E-49B8-8A31-7851D829A4A2}" presName="parentText" presStyleLbl="node1" presStyleIdx="0" presStyleCnt="4">
        <dgm:presLayoutVars>
          <dgm:chMax val="0"/>
          <dgm:bulletEnabled val="1"/>
        </dgm:presLayoutVars>
      </dgm:prSet>
      <dgm:spPr/>
      <dgm:t>
        <a:bodyPr/>
        <a:lstStyle/>
        <a:p>
          <a:endParaRPr lang="en-US"/>
        </a:p>
      </dgm:t>
    </dgm:pt>
    <dgm:pt modelId="{CF689286-E849-4F64-8E34-7E5588838F04}" type="pres">
      <dgm:prSet presAssocID="{C7A57D50-A14E-49C8-A586-C575FF545516}" presName="spacer" presStyleCnt="0"/>
      <dgm:spPr/>
    </dgm:pt>
    <dgm:pt modelId="{676B8992-9A74-45CA-993B-4F5F5897AC8E}" type="pres">
      <dgm:prSet presAssocID="{2E586FC1-36AD-4296-949D-CC0AB081BCB0}" presName="parentText" presStyleLbl="node1" presStyleIdx="1" presStyleCnt="4">
        <dgm:presLayoutVars>
          <dgm:chMax val="0"/>
          <dgm:bulletEnabled val="1"/>
        </dgm:presLayoutVars>
      </dgm:prSet>
      <dgm:spPr/>
      <dgm:t>
        <a:bodyPr/>
        <a:lstStyle/>
        <a:p>
          <a:endParaRPr lang="en-US"/>
        </a:p>
      </dgm:t>
    </dgm:pt>
    <dgm:pt modelId="{426AF6DA-1ABB-4752-98AE-0DC5E92D2C7C}" type="pres">
      <dgm:prSet presAssocID="{F9DA6909-5EA0-4FA2-8AAA-C38904443F4F}" presName="spacer" presStyleCnt="0"/>
      <dgm:spPr/>
    </dgm:pt>
    <dgm:pt modelId="{43F4F978-3D86-4E92-B448-BFC9FA5AF9C8}" type="pres">
      <dgm:prSet presAssocID="{35A515B4-7E1F-4EEA-BB9E-30B6805EB4CB}" presName="parentText" presStyleLbl="node1" presStyleIdx="2" presStyleCnt="4">
        <dgm:presLayoutVars>
          <dgm:chMax val="0"/>
          <dgm:bulletEnabled val="1"/>
        </dgm:presLayoutVars>
      </dgm:prSet>
      <dgm:spPr/>
      <dgm:t>
        <a:bodyPr/>
        <a:lstStyle/>
        <a:p>
          <a:endParaRPr lang="en-US"/>
        </a:p>
      </dgm:t>
    </dgm:pt>
    <dgm:pt modelId="{C15342B6-C4B9-4BAA-9C91-AA5A061115E8}" type="pres">
      <dgm:prSet presAssocID="{F44A9D3D-696D-472C-9E47-29FFBC9734E0}" presName="spacer" presStyleCnt="0"/>
      <dgm:spPr/>
    </dgm:pt>
    <dgm:pt modelId="{89888FBA-C65A-4FDF-8833-2F9DCECF22D5}" type="pres">
      <dgm:prSet presAssocID="{500A26BE-D5E0-4AC3-9583-53D3E5BFDB57}" presName="parentText" presStyleLbl="node1" presStyleIdx="3" presStyleCnt="4">
        <dgm:presLayoutVars>
          <dgm:chMax val="0"/>
          <dgm:bulletEnabled val="1"/>
        </dgm:presLayoutVars>
      </dgm:prSet>
      <dgm:spPr/>
      <dgm:t>
        <a:bodyPr/>
        <a:lstStyle/>
        <a:p>
          <a:endParaRPr lang="en-US"/>
        </a:p>
      </dgm:t>
    </dgm:pt>
  </dgm:ptLst>
  <dgm:cxnLst>
    <dgm:cxn modelId="{ADCE3DA6-BA95-46C5-ABE2-684E475C1344}" srcId="{9ADB8765-BEC0-4A23-8C2B-68E0729ED0C7}" destId="{5FB04975-E58E-49B8-8A31-7851D829A4A2}" srcOrd="0" destOrd="0" parTransId="{8129E095-2171-45AC-80CA-E169D82D3CF4}" sibTransId="{C7A57D50-A14E-49C8-A586-C575FF545516}"/>
    <dgm:cxn modelId="{EA1D1CA5-5377-4A88-98B0-0E5E26423BD4}" srcId="{9ADB8765-BEC0-4A23-8C2B-68E0729ED0C7}" destId="{35A515B4-7E1F-4EEA-BB9E-30B6805EB4CB}" srcOrd="2" destOrd="0" parTransId="{F9053513-5D85-4209-9679-A19691FAC24B}" sibTransId="{F44A9D3D-696D-472C-9E47-29FFBC9734E0}"/>
    <dgm:cxn modelId="{E1CE89D4-6B96-4352-9C45-765F7E348583}" type="presOf" srcId="{35A515B4-7E1F-4EEA-BB9E-30B6805EB4CB}" destId="{43F4F978-3D86-4E92-B448-BFC9FA5AF9C8}" srcOrd="0" destOrd="0" presId="urn:microsoft.com/office/officeart/2005/8/layout/vList2"/>
    <dgm:cxn modelId="{0EB607B2-F7EA-4E62-99C4-14C55C4C4FD4}" type="presOf" srcId="{5FB04975-E58E-49B8-8A31-7851D829A4A2}" destId="{5417DD43-19C0-4B63-B917-8E505F34B6EA}" srcOrd="0" destOrd="0" presId="urn:microsoft.com/office/officeart/2005/8/layout/vList2"/>
    <dgm:cxn modelId="{03F5C043-9352-45A0-A1C1-0E50C55B5362}" srcId="{9ADB8765-BEC0-4A23-8C2B-68E0729ED0C7}" destId="{500A26BE-D5E0-4AC3-9583-53D3E5BFDB57}" srcOrd="3" destOrd="0" parTransId="{FC66605C-DE38-48F0-BAD5-BDE598DECB7B}" sibTransId="{BCAB2A93-62A2-4714-A902-AC6528FE16BC}"/>
    <dgm:cxn modelId="{1A3A5CF7-0BF0-4394-81BD-35BCE2356E38}" type="presOf" srcId="{2E586FC1-36AD-4296-949D-CC0AB081BCB0}" destId="{676B8992-9A74-45CA-993B-4F5F5897AC8E}" srcOrd="0" destOrd="0" presId="urn:microsoft.com/office/officeart/2005/8/layout/vList2"/>
    <dgm:cxn modelId="{81B3E126-F09A-43B9-8E80-B5A1E18D5142}" srcId="{9ADB8765-BEC0-4A23-8C2B-68E0729ED0C7}" destId="{2E586FC1-36AD-4296-949D-CC0AB081BCB0}" srcOrd="1" destOrd="0" parTransId="{5D49B10B-5B7A-4333-BD20-16BD7C789E04}" sibTransId="{F9DA6909-5EA0-4FA2-8AAA-C38904443F4F}"/>
    <dgm:cxn modelId="{A8F1FC87-F086-4087-A9C1-786ADB09D03D}" type="presOf" srcId="{9ADB8765-BEC0-4A23-8C2B-68E0729ED0C7}" destId="{36C28D70-8BC7-46D5-A595-E3315CA4F154}" srcOrd="0" destOrd="0" presId="urn:microsoft.com/office/officeart/2005/8/layout/vList2"/>
    <dgm:cxn modelId="{E78BF9A3-6968-4167-A37A-D9522789CDD4}" type="presOf" srcId="{500A26BE-D5E0-4AC3-9583-53D3E5BFDB57}" destId="{89888FBA-C65A-4FDF-8833-2F9DCECF22D5}" srcOrd="0" destOrd="0" presId="urn:microsoft.com/office/officeart/2005/8/layout/vList2"/>
    <dgm:cxn modelId="{C9757381-901C-451D-9FCE-B87C4A14BD48}" type="presParOf" srcId="{36C28D70-8BC7-46D5-A595-E3315CA4F154}" destId="{5417DD43-19C0-4B63-B917-8E505F34B6EA}" srcOrd="0" destOrd="0" presId="urn:microsoft.com/office/officeart/2005/8/layout/vList2"/>
    <dgm:cxn modelId="{A6876F71-E487-4DBC-9CC5-4B6E1994BBB1}" type="presParOf" srcId="{36C28D70-8BC7-46D5-A595-E3315CA4F154}" destId="{CF689286-E849-4F64-8E34-7E5588838F04}" srcOrd="1" destOrd="0" presId="urn:microsoft.com/office/officeart/2005/8/layout/vList2"/>
    <dgm:cxn modelId="{1CBB5FD2-CFA9-49FA-90D3-1FD3CF959E31}" type="presParOf" srcId="{36C28D70-8BC7-46D5-A595-E3315CA4F154}" destId="{676B8992-9A74-45CA-993B-4F5F5897AC8E}" srcOrd="2" destOrd="0" presId="urn:microsoft.com/office/officeart/2005/8/layout/vList2"/>
    <dgm:cxn modelId="{18B565B0-1C00-4997-BB66-E11C1C79928F}" type="presParOf" srcId="{36C28D70-8BC7-46D5-A595-E3315CA4F154}" destId="{426AF6DA-1ABB-4752-98AE-0DC5E92D2C7C}" srcOrd="3" destOrd="0" presId="urn:microsoft.com/office/officeart/2005/8/layout/vList2"/>
    <dgm:cxn modelId="{E2E48B0D-084D-4A28-8F3F-8CF32A529CFF}" type="presParOf" srcId="{36C28D70-8BC7-46D5-A595-E3315CA4F154}" destId="{43F4F978-3D86-4E92-B448-BFC9FA5AF9C8}" srcOrd="4" destOrd="0" presId="urn:microsoft.com/office/officeart/2005/8/layout/vList2"/>
    <dgm:cxn modelId="{5AACE2CE-5A75-4644-ADAC-AB0D918A71B7}" type="presParOf" srcId="{36C28D70-8BC7-46D5-A595-E3315CA4F154}" destId="{C15342B6-C4B9-4BAA-9C91-AA5A061115E8}" srcOrd="5" destOrd="0" presId="urn:microsoft.com/office/officeart/2005/8/layout/vList2"/>
    <dgm:cxn modelId="{47428091-036B-4F89-8A8B-41565749216C}" type="presParOf" srcId="{36C28D70-8BC7-46D5-A595-E3315CA4F154}" destId="{89888FBA-C65A-4FDF-8833-2F9DCECF22D5}" srcOrd="6"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6219E250-FD8C-49B9-8F15-F7F18ED36396}"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FCA9416C-2B14-4C3C-962C-B330BA3369F4}">
      <dgm:prSet/>
      <dgm:spPr/>
      <dgm:t>
        <a:bodyPr/>
        <a:lstStyle/>
        <a:p>
          <a:r>
            <a:rPr lang="en-GB" dirty="0"/>
            <a:t>Maslow's Hierarchy of Needs explains employee motivation and career expectations. </a:t>
          </a:r>
          <a:endParaRPr lang="en-US" dirty="0"/>
        </a:p>
      </dgm:t>
    </dgm:pt>
    <dgm:pt modelId="{62AEEFA9-B998-4067-BA42-763CF7A3649C}" type="parTrans" cxnId="{B5BEE8BD-2FE3-4310-B63D-2EF5A3F372A5}">
      <dgm:prSet/>
      <dgm:spPr/>
      <dgm:t>
        <a:bodyPr/>
        <a:lstStyle/>
        <a:p>
          <a:endParaRPr lang="en-US"/>
        </a:p>
      </dgm:t>
    </dgm:pt>
    <dgm:pt modelId="{35173983-3F9E-47F7-BDDC-CE434D6AFCFA}" type="sibTrans" cxnId="{B5BEE8BD-2FE3-4310-B63D-2EF5A3F372A5}">
      <dgm:prSet/>
      <dgm:spPr/>
      <dgm:t>
        <a:bodyPr/>
        <a:lstStyle/>
        <a:p>
          <a:endParaRPr lang="en-US"/>
        </a:p>
      </dgm:t>
    </dgm:pt>
    <dgm:pt modelId="{A03BE413-E6DD-46E6-82A0-18A23B62B158}">
      <dgm:prSet/>
      <dgm:spPr/>
      <dgm:t>
        <a:bodyPr/>
        <a:lstStyle/>
        <a:p>
          <a:r>
            <a:rPr lang="en-GB"/>
            <a:t>Internal recruitment satisfies esteem and self-actualisation needs through career progression (Dar and Sakthivel, 2022). </a:t>
          </a:r>
          <a:endParaRPr lang="en-US"/>
        </a:p>
      </dgm:t>
    </dgm:pt>
    <dgm:pt modelId="{D409C490-8B86-4F47-A37F-3DC43F6B84EE}" type="parTrans" cxnId="{3871E727-7AA1-45C4-81C3-FC0551AD3906}">
      <dgm:prSet/>
      <dgm:spPr/>
      <dgm:t>
        <a:bodyPr/>
        <a:lstStyle/>
        <a:p>
          <a:endParaRPr lang="en-US"/>
        </a:p>
      </dgm:t>
    </dgm:pt>
    <dgm:pt modelId="{50974D2C-A8E6-4020-9115-FBBCCD15C389}" type="sibTrans" cxnId="{3871E727-7AA1-45C4-81C3-FC0551AD3906}">
      <dgm:prSet/>
      <dgm:spPr/>
      <dgm:t>
        <a:bodyPr/>
        <a:lstStyle/>
        <a:p>
          <a:endParaRPr lang="en-US"/>
        </a:p>
      </dgm:t>
    </dgm:pt>
    <dgm:pt modelId="{73340431-800C-407A-B9D8-CB53E0F80C44}">
      <dgm:prSet/>
      <dgm:spPr/>
      <dgm:t>
        <a:bodyPr/>
        <a:lstStyle/>
        <a:p>
          <a:r>
            <a:rPr lang="en-GB"/>
            <a:t>Fairness in recruitment decisions is critically motivating the employees in the workplace. </a:t>
          </a:r>
          <a:endParaRPr lang="en-US"/>
        </a:p>
      </dgm:t>
    </dgm:pt>
    <dgm:pt modelId="{26717A88-42A4-4FEC-816A-2F4B19E62A75}" type="parTrans" cxnId="{A8678DB0-D590-4760-9B74-DCE31ACB8469}">
      <dgm:prSet/>
      <dgm:spPr/>
      <dgm:t>
        <a:bodyPr/>
        <a:lstStyle/>
        <a:p>
          <a:endParaRPr lang="en-US"/>
        </a:p>
      </dgm:t>
    </dgm:pt>
    <dgm:pt modelId="{2938BC1B-AC8A-4601-AE22-5A0CF1AC1033}" type="sibTrans" cxnId="{A8678DB0-D590-4760-9B74-DCE31ACB8469}">
      <dgm:prSet/>
      <dgm:spPr/>
      <dgm:t>
        <a:bodyPr/>
        <a:lstStyle/>
        <a:p>
          <a:endParaRPr lang="en-US"/>
        </a:p>
      </dgm:t>
    </dgm:pt>
    <dgm:pt modelId="{94AC2FE7-E184-4E7F-BAF9-6242CEED6F82}">
      <dgm:prSet/>
      <dgm:spPr/>
      <dgm:t>
        <a:bodyPr/>
        <a:lstStyle/>
        <a:p>
          <a:r>
            <a:rPr lang="en-GB"/>
            <a:t>This framework improves employee satisfaction and recruitment effectiveness in the NHS.</a:t>
          </a:r>
          <a:endParaRPr lang="en-US"/>
        </a:p>
      </dgm:t>
    </dgm:pt>
    <dgm:pt modelId="{5F600B92-DBDF-459D-9A89-801AAC65C6F3}" type="parTrans" cxnId="{B0FC3914-487E-4C37-861D-825396621511}">
      <dgm:prSet/>
      <dgm:spPr/>
      <dgm:t>
        <a:bodyPr/>
        <a:lstStyle/>
        <a:p>
          <a:endParaRPr lang="en-US"/>
        </a:p>
      </dgm:t>
    </dgm:pt>
    <dgm:pt modelId="{016C0C26-0926-464F-A769-70D2965AA473}" type="sibTrans" cxnId="{B0FC3914-487E-4C37-861D-825396621511}">
      <dgm:prSet/>
      <dgm:spPr/>
      <dgm:t>
        <a:bodyPr/>
        <a:lstStyle/>
        <a:p>
          <a:endParaRPr lang="en-US"/>
        </a:p>
      </dgm:t>
    </dgm:pt>
    <dgm:pt modelId="{41639B1F-13AD-49DD-91BA-E82AB92E2FA2}" type="pres">
      <dgm:prSet presAssocID="{6219E250-FD8C-49B9-8F15-F7F18ED36396}" presName="diagram" presStyleCnt="0">
        <dgm:presLayoutVars>
          <dgm:dir/>
          <dgm:resizeHandles val="exact"/>
        </dgm:presLayoutVars>
      </dgm:prSet>
      <dgm:spPr/>
      <dgm:t>
        <a:bodyPr/>
        <a:lstStyle/>
        <a:p>
          <a:endParaRPr lang="en-US"/>
        </a:p>
      </dgm:t>
    </dgm:pt>
    <dgm:pt modelId="{572F54A9-4888-4E30-9496-3E0BE1EA7EA7}" type="pres">
      <dgm:prSet presAssocID="{FCA9416C-2B14-4C3C-962C-B330BA3369F4}" presName="node" presStyleLbl="node1" presStyleIdx="0" presStyleCnt="4">
        <dgm:presLayoutVars>
          <dgm:bulletEnabled val="1"/>
        </dgm:presLayoutVars>
      </dgm:prSet>
      <dgm:spPr/>
      <dgm:t>
        <a:bodyPr/>
        <a:lstStyle/>
        <a:p>
          <a:endParaRPr lang="en-US"/>
        </a:p>
      </dgm:t>
    </dgm:pt>
    <dgm:pt modelId="{87122F0E-CAED-4E37-934B-44111046ED69}" type="pres">
      <dgm:prSet presAssocID="{35173983-3F9E-47F7-BDDC-CE434D6AFCFA}" presName="sibTrans" presStyleCnt="0"/>
      <dgm:spPr/>
    </dgm:pt>
    <dgm:pt modelId="{E9DB0D0D-BF11-499A-BAB6-2F76070CC785}" type="pres">
      <dgm:prSet presAssocID="{A03BE413-E6DD-46E6-82A0-18A23B62B158}" presName="node" presStyleLbl="node1" presStyleIdx="1" presStyleCnt="4">
        <dgm:presLayoutVars>
          <dgm:bulletEnabled val="1"/>
        </dgm:presLayoutVars>
      </dgm:prSet>
      <dgm:spPr/>
      <dgm:t>
        <a:bodyPr/>
        <a:lstStyle/>
        <a:p>
          <a:endParaRPr lang="en-US"/>
        </a:p>
      </dgm:t>
    </dgm:pt>
    <dgm:pt modelId="{ED3BA24C-CF34-4F4D-AB99-997B6A131D94}" type="pres">
      <dgm:prSet presAssocID="{50974D2C-A8E6-4020-9115-FBBCCD15C389}" presName="sibTrans" presStyleCnt="0"/>
      <dgm:spPr/>
    </dgm:pt>
    <dgm:pt modelId="{4AE2F06C-3841-4C7B-AA70-1B7A6A969DEB}" type="pres">
      <dgm:prSet presAssocID="{73340431-800C-407A-B9D8-CB53E0F80C44}" presName="node" presStyleLbl="node1" presStyleIdx="2" presStyleCnt="4">
        <dgm:presLayoutVars>
          <dgm:bulletEnabled val="1"/>
        </dgm:presLayoutVars>
      </dgm:prSet>
      <dgm:spPr/>
      <dgm:t>
        <a:bodyPr/>
        <a:lstStyle/>
        <a:p>
          <a:endParaRPr lang="en-US"/>
        </a:p>
      </dgm:t>
    </dgm:pt>
    <dgm:pt modelId="{911A3563-1F85-487F-B21D-4F206A20EE62}" type="pres">
      <dgm:prSet presAssocID="{2938BC1B-AC8A-4601-AE22-5A0CF1AC1033}" presName="sibTrans" presStyleCnt="0"/>
      <dgm:spPr/>
    </dgm:pt>
    <dgm:pt modelId="{2F02C4D0-FA28-4764-AF9C-F72329ECADC9}" type="pres">
      <dgm:prSet presAssocID="{94AC2FE7-E184-4E7F-BAF9-6242CEED6F82}" presName="node" presStyleLbl="node1" presStyleIdx="3" presStyleCnt="4">
        <dgm:presLayoutVars>
          <dgm:bulletEnabled val="1"/>
        </dgm:presLayoutVars>
      </dgm:prSet>
      <dgm:spPr/>
      <dgm:t>
        <a:bodyPr/>
        <a:lstStyle/>
        <a:p>
          <a:endParaRPr lang="en-US"/>
        </a:p>
      </dgm:t>
    </dgm:pt>
  </dgm:ptLst>
  <dgm:cxnLst>
    <dgm:cxn modelId="{15002CB3-777C-4CA4-9741-7E59A40F0EA9}" type="presOf" srcId="{6219E250-FD8C-49B9-8F15-F7F18ED36396}" destId="{41639B1F-13AD-49DD-91BA-E82AB92E2FA2}" srcOrd="0" destOrd="0" presId="urn:microsoft.com/office/officeart/2005/8/layout/default"/>
    <dgm:cxn modelId="{BD002830-4CCF-42C7-9C16-F070BAF1D2AD}" type="presOf" srcId="{A03BE413-E6DD-46E6-82A0-18A23B62B158}" destId="{E9DB0D0D-BF11-499A-BAB6-2F76070CC785}" srcOrd="0" destOrd="0" presId="urn:microsoft.com/office/officeart/2005/8/layout/default"/>
    <dgm:cxn modelId="{B5BEE8BD-2FE3-4310-B63D-2EF5A3F372A5}" srcId="{6219E250-FD8C-49B9-8F15-F7F18ED36396}" destId="{FCA9416C-2B14-4C3C-962C-B330BA3369F4}" srcOrd="0" destOrd="0" parTransId="{62AEEFA9-B998-4067-BA42-763CF7A3649C}" sibTransId="{35173983-3F9E-47F7-BDDC-CE434D6AFCFA}"/>
    <dgm:cxn modelId="{20E9CACE-F612-4385-B931-1229DB97731A}" type="presOf" srcId="{73340431-800C-407A-B9D8-CB53E0F80C44}" destId="{4AE2F06C-3841-4C7B-AA70-1B7A6A969DEB}" srcOrd="0" destOrd="0" presId="urn:microsoft.com/office/officeart/2005/8/layout/default"/>
    <dgm:cxn modelId="{A8678DB0-D590-4760-9B74-DCE31ACB8469}" srcId="{6219E250-FD8C-49B9-8F15-F7F18ED36396}" destId="{73340431-800C-407A-B9D8-CB53E0F80C44}" srcOrd="2" destOrd="0" parTransId="{26717A88-42A4-4FEC-816A-2F4B19E62A75}" sibTransId="{2938BC1B-AC8A-4601-AE22-5A0CF1AC1033}"/>
    <dgm:cxn modelId="{1A3416A0-FD21-4006-B32F-125F4FB51A68}" type="presOf" srcId="{94AC2FE7-E184-4E7F-BAF9-6242CEED6F82}" destId="{2F02C4D0-FA28-4764-AF9C-F72329ECADC9}" srcOrd="0" destOrd="0" presId="urn:microsoft.com/office/officeart/2005/8/layout/default"/>
    <dgm:cxn modelId="{B0FC3914-487E-4C37-861D-825396621511}" srcId="{6219E250-FD8C-49B9-8F15-F7F18ED36396}" destId="{94AC2FE7-E184-4E7F-BAF9-6242CEED6F82}" srcOrd="3" destOrd="0" parTransId="{5F600B92-DBDF-459D-9A89-801AAC65C6F3}" sibTransId="{016C0C26-0926-464F-A769-70D2965AA473}"/>
    <dgm:cxn modelId="{3871E727-7AA1-45C4-81C3-FC0551AD3906}" srcId="{6219E250-FD8C-49B9-8F15-F7F18ED36396}" destId="{A03BE413-E6DD-46E6-82A0-18A23B62B158}" srcOrd="1" destOrd="0" parTransId="{D409C490-8B86-4F47-A37F-3DC43F6B84EE}" sibTransId="{50974D2C-A8E6-4020-9115-FBBCCD15C389}"/>
    <dgm:cxn modelId="{9FA7D30D-9B3D-4DF0-81C7-5FF05D1BB4DB}" type="presOf" srcId="{FCA9416C-2B14-4C3C-962C-B330BA3369F4}" destId="{572F54A9-4888-4E30-9496-3E0BE1EA7EA7}" srcOrd="0" destOrd="0" presId="urn:microsoft.com/office/officeart/2005/8/layout/default"/>
    <dgm:cxn modelId="{32676ADA-51E2-4B14-A75D-1BE018DE8E2C}" type="presParOf" srcId="{41639B1F-13AD-49DD-91BA-E82AB92E2FA2}" destId="{572F54A9-4888-4E30-9496-3E0BE1EA7EA7}" srcOrd="0" destOrd="0" presId="urn:microsoft.com/office/officeart/2005/8/layout/default"/>
    <dgm:cxn modelId="{D56775CF-FEE3-40A6-8656-18F60E42B764}" type="presParOf" srcId="{41639B1F-13AD-49DD-91BA-E82AB92E2FA2}" destId="{87122F0E-CAED-4E37-934B-44111046ED69}" srcOrd="1" destOrd="0" presId="urn:microsoft.com/office/officeart/2005/8/layout/default"/>
    <dgm:cxn modelId="{18729827-BCA8-431B-B5AA-9AEE7C85C0B6}" type="presParOf" srcId="{41639B1F-13AD-49DD-91BA-E82AB92E2FA2}" destId="{E9DB0D0D-BF11-499A-BAB6-2F76070CC785}" srcOrd="2" destOrd="0" presId="urn:microsoft.com/office/officeart/2005/8/layout/default"/>
    <dgm:cxn modelId="{CD195AF1-8A9A-4120-A1E4-D1915A4CA719}" type="presParOf" srcId="{41639B1F-13AD-49DD-91BA-E82AB92E2FA2}" destId="{ED3BA24C-CF34-4F4D-AB99-997B6A131D94}" srcOrd="3" destOrd="0" presId="urn:microsoft.com/office/officeart/2005/8/layout/default"/>
    <dgm:cxn modelId="{24609BB9-ECAD-4942-8E8F-C8055C8181E9}" type="presParOf" srcId="{41639B1F-13AD-49DD-91BA-E82AB92E2FA2}" destId="{4AE2F06C-3841-4C7B-AA70-1B7A6A969DEB}" srcOrd="4" destOrd="0" presId="urn:microsoft.com/office/officeart/2005/8/layout/default"/>
    <dgm:cxn modelId="{A9A9F105-D7B8-4C8E-85AA-950B8A759693}" type="presParOf" srcId="{41639B1F-13AD-49DD-91BA-E82AB92E2FA2}" destId="{911A3563-1F85-487F-B21D-4F206A20EE62}" srcOrd="5" destOrd="0" presId="urn:microsoft.com/office/officeart/2005/8/layout/default"/>
    <dgm:cxn modelId="{5A4A7462-CA59-4246-A00D-0FA19D966C0C}" type="presParOf" srcId="{41639B1F-13AD-49DD-91BA-E82AB92E2FA2}" destId="{2F02C4D0-FA28-4764-AF9C-F72329ECADC9}" srcOrd="6"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8.xml><?xml version="1.0" encoding="utf-8"?>
<dgm:dataModel xmlns:dgm="http://schemas.openxmlformats.org/drawingml/2006/diagram" xmlns:a="http://schemas.openxmlformats.org/drawingml/2006/main">
  <dgm:ptLst>
    <dgm:pt modelId="{3C960E83-F22B-48F8-80DA-E387E04956F5}" type="doc">
      <dgm:prSet loTypeId="urn:microsoft.com/office/officeart/2005/8/layout/vProcess5" loCatId="process" qsTypeId="urn:microsoft.com/office/officeart/2005/8/quickstyle/simple1" qsCatId="simple" csTypeId="urn:microsoft.com/office/officeart/2005/8/colors/colorful1" csCatId="colorful"/>
      <dgm:spPr/>
      <dgm:t>
        <a:bodyPr/>
        <a:lstStyle/>
        <a:p>
          <a:endParaRPr lang="en-US"/>
        </a:p>
      </dgm:t>
    </dgm:pt>
    <dgm:pt modelId="{5B699639-3880-4429-8888-788FE7AD6B3E}">
      <dgm:prSet/>
      <dgm:spPr/>
      <dgm:t>
        <a:bodyPr/>
        <a:lstStyle/>
        <a:p>
          <a:r>
            <a:rPr lang="en-GB"/>
            <a:t>The NHS collaborates with recruitment agencies to address urgent staffing shortages.</a:t>
          </a:r>
          <a:endParaRPr lang="en-US"/>
        </a:p>
      </dgm:t>
    </dgm:pt>
    <dgm:pt modelId="{431649CF-7109-4B22-BDC7-887223EFA912}" type="parTrans" cxnId="{12A8A749-9D01-4220-96AF-94B4C8CA0622}">
      <dgm:prSet/>
      <dgm:spPr/>
      <dgm:t>
        <a:bodyPr/>
        <a:lstStyle/>
        <a:p>
          <a:endParaRPr lang="en-US"/>
        </a:p>
      </dgm:t>
    </dgm:pt>
    <dgm:pt modelId="{19A4DD19-1613-4A7A-A984-DCA7F5C44259}" type="sibTrans" cxnId="{12A8A749-9D01-4220-96AF-94B4C8CA0622}">
      <dgm:prSet/>
      <dgm:spPr/>
      <dgm:t>
        <a:bodyPr/>
        <a:lstStyle/>
        <a:p>
          <a:endParaRPr lang="en-US"/>
        </a:p>
      </dgm:t>
    </dgm:pt>
    <dgm:pt modelId="{2EC27764-8097-411E-8E03-05D7D4113504}">
      <dgm:prSet/>
      <dgm:spPr/>
      <dgm:t>
        <a:bodyPr/>
        <a:lstStyle/>
        <a:p>
          <a:r>
            <a:rPr lang="en-GB"/>
            <a:t>Agencies support international hiring, particularly for nursing roles. </a:t>
          </a:r>
          <a:endParaRPr lang="en-US"/>
        </a:p>
      </dgm:t>
    </dgm:pt>
    <dgm:pt modelId="{7798D716-F4AB-44EF-B4FE-B69CBC472F18}" type="parTrans" cxnId="{3D480875-16AA-439B-A26B-FB853901DCE8}">
      <dgm:prSet/>
      <dgm:spPr/>
      <dgm:t>
        <a:bodyPr/>
        <a:lstStyle/>
        <a:p>
          <a:endParaRPr lang="en-US"/>
        </a:p>
      </dgm:t>
    </dgm:pt>
    <dgm:pt modelId="{297890C9-3E08-495C-B54C-698406737ADE}" type="sibTrans" cxnId="{3D480875-16AA-439B-A26B-FB853901DCE8}">
      <dgm:prSet/>
      <dgm:spPr/>
      <dgm:t>
        <a:bodyPr/>
        <a:lstStyle/>
        <a:p>
          <a:endParaRPr lang="en-US"/>
        </a:p>
      </dgm:t>
    </dgm:pt>
    <dgm:pt modelId="{7B49756E-07BC-4439-B921-A7CD688017B9}">
      <dgm:prSet/>
      <dgm:spPr/>
      <dgm:t>
        <a:bodyPr/>
        <a:lstStyle/>
        <a:p>
          <a:r>
            <a:rPr lang="en-GB"/>
            <a:t>NHS data indicates continued reliance on external recruitment sources. </a:t>
          </a:r>
          <a:endParaRPr lang="en-US"/>
        </a:p>
      </dgm:t>
    </dgm:pt>
    <dgm:pt modelId="{F00BC48B-AA93-4B83-BE0C-AA8067EA309F}" type="parTrans" cxnId="{88225D6C-539E-4090-BAB9-24C9A8DD9543}">
      <dgm:prSet/>
      <dgm:spPr/>
      <dgm:t>
        <a:bodyPr/>
        <a:lstStyle/>
        <a:p>
          <a:endParaRPr lang="en-US"/>
        </a:p>
      </dgm:t>
    </dgm:pt>
    <dgm:pt modelId="{628A5E8A-75AC-498B-8D0B-2609252F1253}" type="sibTrans" cxnId="{88225D6C-539E-4090-BAB9-24C9A8DD9543}">
      <dgm:prSet/>
      <dgm:spPr/>
      <dgm:t>
        <a:bodyPr/>
        <a:lstStyle/>
        <a:p>
          <a:endParaRPr lang="en-US"/>
        </a:p>
      </dgm:t>
    </dgm:pt>
    <dgm:pt modelId="{53B29ED6-C833-4B5F-B12D-67F18170E8E2}">
      <dgm:prSet/>
      <dgm:spPr/>
      <dgm:t>
        <a:bodyPr/>
        <a:lstStyle/>
        <a:p>
          <a:r>
            <a:rPr lang="en-GB"/>
            <a:t>While effective short-term, it raises concerns about cost and long-term sustainability.</a:t>
          </a:r>
          <a:endParaRPr lang="en-US"/>
        </a:p>
      </dgm:t>
    </dgm:pt>
    <dgm:pt modelId="{DCDCF9E7-F147-4C86-BEA9-4BA1B8C7AA7A}" type="parTrans" cxnId="{64A14499-3562-48C9-BA9A-F076987C9D13}">
      <dgm:prSet/>
      <dgm:spPr/>
      <dgm:t>
        <a:bodyPr/>
        <a:lstStyle/>
        <a:p>
          <a:endParaRPr lang="en-US"/>
        </a:p>
      </dgm:t>
    </dgm:pt>
    <dgm:pt modelId="{F702156F-D5EE-418A-A675-9EAA1641AA2C}" type="sibTrans" cxnId="{64A14499-3562-48C9-BA9A-F076987C9D13}">
      <dgm:prSet/>
      <dgm:spPr/>
      <dgm:t>
        <a:bodyPr/>
        <a:lstStyle/>
        <a:p>
          <a:endParaRPr lang="en-US"/>
        </a:p>
      </dgm:t>
    </dgm:pt>
    <dgm:pt modelId="{76EBA3D5-8573-436E-A64B-3FDEC3FD9D62}" type="pres">
      <dgm:prSet presAssocID="{3C960E83-F22B-48F8-80DA-E387E04956F5}" presName="outerComposite" presStyleCnt="0">
        <dgm:presLayoutVars>
          <dgm:chMax val="5"/>
          <dgm:dir/>
          <dgm:resizeHandles val="exact"/>
        </dgm:presLayoutVars>
      </dgm:prSet>
      <dgm:spPr/>
      <dgm:t>
        <a:bodyPr/>
        <a:lstStyle/>
        <a:p>
          <a:endParaRPr lang="en-US"/>
        </a:p>
      </dgm:t>
    </dgm:pt>
    <dgm:pt modelId="{AFBE86CB-0896-4288-8E38-7E9DEA242230}" type="pres">
      <dgm:prSet presAssocID="{3C960E83-F22B-48F8-80DA-E387E04956F5}" presName="dummyMaxCanvas" presStyleCnt="0">
        <dgm:presLayoutVars/>
      </dgm:prSet>
      <dgm:spPr/>
    </dgm:pt>
    <dgm:pt modelId="{C20C0824-1F64-4FDA-B65A-3E7D16DF767C}" type="pres">
      <dgm:prSet presAssocID="{3C960E83-F22B-48F8-80DA-E387E04956F5}" presName="FourNodes_1" presStyleLbl="node1" presStyleIdx="0" presStyleCnt="4">
        <dgm:presLayoutVars>
          <dgm:bulletEnabled val="1"/>
        </dgm:presLayoutVars>
      </dgm:prSet>
      <dgm:spPr/>
      <dgm:t>
        <a:bodyPr/>
        <a:lstStyle/>
        <a:p>
          <a:endParaRPr lang="en-US"/>
        </a:p>
      </dgm:t>
    </dgm:pt>
    <dgm:pt modelId="{3AE05E45-E13B-4D0E-A842-AD54515EA872}" type="pres">
      <dgm:prSet presAssocID="{3C960E83-F22B-48F8-80DA-E387E04956F5}" presName="FourNodes_2" presStyleLbl="node1" presStyleIdx="1" presStyleCnt="4">
        <dgm:presLayoutVars>
          <dgm:bulletEnabled val="1"/>
        </dgm:presLayoutVars>
      </dgm:prSet>
      <dgm:spPr/>
      <dgm:t>
        <a:bodyPr/>
        <a:lstStyle/>
        <a:p>
          <a:endParaRPr lang="en-US"/>
        </a:p>
      </dgm:t>
    </dgm:pt>
    <dgm:pt modelId="{96A45C11-D012-4C72-B67A-A4C646948827}" type="pres">
      <dgm:prSet presAssocID="{3C960E83-F22B-48F8-80DA-E387E04956F5}" presName="FourNodes_3" presStyleLbl="node1" presStyleIdx="2" presStyleCnt="4">
        <dgm:presLayoutVars>
          <dgm:bulletEnabled val="1"/>
        </dgm:presLayoutVars>
      </dgm:prSet>
      <dgm:spPr/>
      <dgm:t>
        <a:bodyPr/>
        <a:lstStyle/>
        <a:p>
          <a:endParaRPr lang="en-US"/>
        </a:p>
      </dgm:t>
    </dgm:pt>
    <dgm:pt modelId="{22AA3D82-2448-463B-BB37-80F07AB5E383}" type="pres">
      <dgm:prSet presAssocID="{3C960E83-F22B-48F8-80DA-E387E04956F5}" presName="FourNodes_4" presStyleLbl="node1" presStyleIdx="3" presStyleCnt="4">
        <dgm:presLayoutVars>
          <dgm:bulletEnabled val="1"/>
        </dgm:presLayoutVars>
      </dgm:prSet>
      <dgm:spPr/>
      <dgm:t>
        <a:bodyPr/>
        <a:lstStyle/>
        <a:p>
          <a:endParaRPr lang="en-US"/>
        </a:p>
      </dgm:t>
    </dgm:pt>
    <dgm:pt modelId="{2CBC7049-2F29-4039-8690-68C594FE6DAF}" type="pres">
      <dgm:prSet presAssocID="{3C960E83-F22B-48F8-80DA-E387E04956F5}" presName="FourConn_1-2" presStyleLbl="fgAccFollowNode1" presStyleIdx="0" presStyleCnt="3">
        <dgm:presLayoutVars>
          <dgm:bulletEnabled val="1"/>
        </dgm:presLayoutVars>
      </dgm:prSet>
      <dgm:spPr/>
      <dgm:t>
        <a:bodyPr/>
        <a:lstStyle/>
        <a:p>
          <a:endParaRPr lang="en-US"/>
        </a:p>
      </dgm:t>
    </dgm:pt>
    <dgm:pt modelId="{ED21DA97-12D4-4839-A9F8-81C89794EF40}" type="pres">
      <dgm:prSet presAssocID="{3C960E83-F22B-48F8-80DA-E387E04956F5}" presName="FourConn_2-3" presStyleLbl="fgAccFollowNode1" presStyleIdx="1" presStyleCnt="3">
        <dgm:presLayoutVars>
          <dgm:bulletEnabled val="1"/>
        </dgm:presLayoutVars>
      </dgm:prSet>
      <dgm:spPr/>
      <dgm:t>
        <a:bodyPr/>
        <a:lstStyle/>
        <a:p>
          <a:endParaRPr lang="en-US"/>
        </a:p>
      </dgm:t>
    </dgm:pt>
    <dgm:pt modelId="{796059E5-C67D-494A-A071-CEFA2848687D}" type="pres">
      <dgm:prSet presAssocID="{3C960E83-F22B-48F8-80DA-E387E04956F5}" presName="FourConn_3-4" presStyleLbl="fgAccFollowNode1" presStyleIdx="2" presStyleCnt="3">
        <dgm:presLayoutVars>
          <dgm:bulletEnabled val="1"/>
        </dgm:presLayoutVars>
      </dgm:prSet>
      <dgm:spPr/>
      <dgm:t>
        <a:bodyPr/>
        <a:lstStyle/>
        <a:p>
          <a:endParaRPr lang="en-US"/>
        </a:p>
      </dgm:t>
    </dgm:pt>
    <dgm:pt modelId="{A686DF64-F4EF-4608-9F10-30FA090F6365}" type="pres">
      <dgm:prSet presAssocID="{3C960E83-F22B-48F8-80DA-E387E04956F5}" presName="FourNodes_1_text" presStyleLbl="node1" presStyleIdx="3" presStyleCnt="4">
        <dgm:presLayoutVars>
          <dgm:bulletEnabled val="1"/>
        </dgm:presLayoutVars>
      </dgm:prSet>
      <dgm:spPr/>
      <dgm:t>
        <a:bodyPr/>
        <a:lstStyle/>
        <a:p>
          <a:endParaRPr lang="en-US"/>
        </a:p>
      </dgm:t>
    </dgm:pt>
    <dgm:pt modelId="{C4D71B92-6D12-4EC6-9B30-9B17742E642A}" type="pres">
      <dgm:prSet presAssocID="{3C960E83-F22B-48F8-80DA-E387E04956F5}" presName="FourNodes_2_text" presStyleLbl="node1" presStyleIdx="3" presStyleCnt="4">
        <dgm:presLayoutVars>
          <dgm:bulletEnabled val="1"/>
        </dgm:presLayoutVars>
      </dgm:prSet>
      <dgm:spPr/>
      <dgm:t>
        <a:bodyPr/>
        <a:lstStyle/>
        <a:p>
          <a:endParaRPr lang="en-US"/>
        </a:p>
      </dgm:t>
    </dgm:pt>
    <dgm:pt modelId="{95391A3F-AB18-485B-9DE8-637CEC17FCC4}" type="pres">
      <dgm:prSet presAssocID="{3C960E83-F22B-48F8-80DA-E387E04956F5}" presName="FourNodes_3_text" presStyleLbl="node1" presStyleIdx="3" presStyleCnt="4">
        <dgm:presLayoutVars>
          <dgm:bulletEnabled val="1"/>
        </dgm:presLayoutVars>
      </dgm:prSet>
      <dgm:spPr/>
      <dgm:t>
        <a:bodyPr/>
        <a:lstStyle/>
        <a:p>
          <a:endParaRPr lang="en-US"/>
        </a:p>
      </dgm:t>
    </dgm:pt>
    <dgm:pt modelId="{6DFFCE8B-65DE-4CD7-A6BE-D1AB38B91F56}" type="pres">
      <dgm:prSet presAssocID="{3C960E83-F22B-48F8-80DA-E387E04956F5}" presName="FourNodes_4_text" presStyleLbl="node1" presStyleIdx="3" presStyleCnt="4">
        <dgm:presLayoutVars>
          <dgm:bulletEnabled val="1"/>
        </dgm:presLayoutVars>
      </dgm:prSet>
      <dgm:spPr/>
      <dgm:t>
        <a:bodyPr/>
        <a:lstStyle/>
        <a:p>
          <a:endParaRPr lang="en-US"/>
        </a:p>
      </dgm:t>
    </dgm:pt>
  </dgm:ptLst>
  <dgm:cxnLst>
    <dgm:cxn modelId="{130DB29C-7D67-4304-9372-5596AAAA6572}" type="presOf" srcId="{53B29ED6-C833-4B5F-B12D-67F18170E8E2}" destId="{22AA3D82-2448-463B-BB37-80F07AB5E383}" srcOrd="0" destOrd="0" presId="urn:microsoft.com/office/officeart/2005/8/layout/vProcess5"/>
    <dgm:cxn modelId="{88225D6C-539E-4090-BAB9-24C9A8DD9543}" srcId="{3C960E83-F22B-48F8-80DA-E387E04956F5}" destId="{7B49756E-07BC-4439-B921-A7CD688017B9}" srcOrd="2" destOrd="0" parTransId="{F00BC48B-AA93-4B83-BE0C-AA8067EA309F}" sibTransId="{628A5E8A-75AC-498B-8D0B-2609252F1253}"/>
    <dgm:cxn modelId="{D4624D04-4A99-467F-AC51-390BFB9935E2}" type="presOf" srcId="{19A4DD19-1613-4A7A-A984-DCA7F5C44259}" destId="{2CBC7049-2F29-4039-8690-68C594FE6DAF}" srcOrd="0" destOrd="0" presId="urn:microsoft.com/office/officeart/2005/8/layout/vProcess5"/>
    <dgm:cxn modelId="{12A8A749-9D01-4220-96AF-94B4C8CA0622}" srcId="{3C960E83-F22B-48F8-80DA-E387E04956F5}" destId="{5B699639-3880-4429-8888-788FE7AD6B3E}" srcOrd="0" destOrd="0" parTransId="{431649CF-7109-4B22-BDC7-887223EFA912}" sibTransId="{19A4DD19-1613-4A7A-A984-DCA7F5C44259}"/>
    <dgm:cxn modelId="{6CCD6AB8-6F49-48AD-A274-CBC4F1AC7697}" type="presOf" srcId="{3C960E83-F22B-48F8-80DA-E387E04956F5}" destId="{76EBA3D5-8573-436E-A64B-3FDEC3FD9D62}" srcOrd="0" destOrd="0" presId="urn:microsoft.com/office/officeart/2005/8/layout/vProcess5"/>
    <dgm:cxn modelId="{C1197AF1-D184-4113-9931-A0AFBA42B7AF}" type="presOf" srcId="{53B29ED6-C833-4B5F-B12D-67F18170E8E2}" destId="{6DFFCE8B-65DE-4CD7-A6BE-D1AB38B91F56}" srcOrd="1" destOrd="0" presId="urn:microsoft.com/office/officeart/2005/8/layout/vProcess5"/>
    <dgm:cxn modelId="{DFDCBA05-D73A-43F6-B974-83437C5EFE44}" type="presOf" srcId="{7B49756E-07BC-4439-B921-A7CD688017B9}" destId="{96A45C11-D012-4C72-B67A-A4C646948827}" srcOrd="0" destOrd="0" presId="urn:microsoft.com/office/officeart/2005/8/layout/vProcess5"/>
    <dgm:cxn modelId="{8C1D8225-9E87-4F37-837D-3ABB84873CB9}" type="presOf" srcId="{2EC27764-8097-411E-8E03-05D7D4113504}" destId="{3AE05E45-E13B-4D0E-A842-AD54515EA872}" srcOrd="0" destOrd="0" presId="urn:microsoft.com/office/officeart/2005/8/layout/vProcess5"/>
    <dgm:cxn modelId="{590BE5A1-A5C0-4358-99E7-0229966590E9}" type="presOf" srcId="{5B699639-3880-4429-8888-788FE7AD6B3E}" destId="{C20C0824-1F64-4FDA-B65A-3E7D16DF767C}" srcOrd="0" destOrd="0" presId="urn:microsoft.com/office/officeart/2005/8/layout/vProcess5"/>
    <dgm:cxn modelId="{3D480875-16AA-439B-A26B-FB853901DCE8}" srcId="{3C960E83-F22B-48F8-80DA-E387E04956F5}" destId="{2EC27764-8097-411E-8E03-05D7D4113504}" srcOrd="1" destOrd="0" parTransId="{7798D716-F4AB-44EF-B4FE-B69CBC472F18}" sibTransId="{297890C9-3E08-495C-B54C-698406737ADE}"/>
    <dgm:cxn modelId="{64A14499-3562-48C9-BA9A-F076987C9D13}" srcId="{3C960E83-F22B-48F8-80DA-E387E04956F5}" destId="{53B29ED6-C833-4B5F-B12D-67F18170E8E2}" srcOrd="3" destOrd="0" parTransId="{DCDCF9E7-F147-4C86-BEA9-4BA1B8C7AA7A}" sibTransId="{F702156F-D5EE-418A-A675-9EAA1641AA2C}"/>
    <dgm:cxn modelId="{E741A05D-7B04-4171-9D70-45504B0A913B}" type="presOf" srcId="{7B49756E-07BC-4439-B921-A7CD688017B9}" destId="{95391A3F-AB18-485B-9DE8-637CEC17FCC4}" srcOrd="1" destOrd="0" presId="urn:microsoft.com/office/officeart/2005/8/layout/vProcess5"/>
    <dgm:cxn modelId="{6D129234-C169-4F6D-AEED-213992BF29E8}" type="presOf" srcId="{628A5E8A-75AC-498B-8D0B-2609252F1253}" destId="{796059E5-C67D-494A-A071-CEFA2848687D}" srcOrd="0" destOrd="0" presId="urn:microsoft.com/office/officeart/2005/8/layout/vProcess5"/>
    <dgm:cxn modelId="{B09B4DD0-C389-4186-871F-3B10AD6A067F}" type="presOf" srcId="{297890C9-3E08-495C-B54C-698406737ADE}" destId="{ED21DA97-12D4-4839-A9F8-81C89794EF40}" srcOrd="0" destOrd="0" presId="urn:microsoft.com/office/officeart/2005/8/layout/vProcess5"/>
    <dgm:cxn modelId="{788CD736-F4A4-4F8B-A88A-9732372082E4}" type="presOf" srcId="{5B699639-3880-4429-8888-788FE7AD6B3E}" destId="{A686DF64-F4EF-4608-9F10-30FA090F6365}" srcOrd="1" destOrd="0" presId="urn:microsoft.com/office/officeart/2005/8/layout/vProcess5"/>
    <dgm:cxn modelId="{CF80F8DC-1DCC-4F4B-AFC8-7007894B8959}" type="presOf" srcId="{2EC27764-8097-411E-8E03-05D7D4113504}" destId="{C4D71B92-6D12-4EC6-9B30-9B17742E642A}" srcOrd="1" destOrd="0" presId="urn:microsoft.com/office/officeart/2005/8/layout/vProcess5"/>
    <dgm:cxn modelId="{5952A8D8-6692-41BE-AFEB-B08AE340AFC4}" type="presParOf" srcId="{76EBA3D5-8573-436E-A64B-3FDEC3FD9D62}" destId="{AFBE86CB-0896-4288-8E38-7E9DEA242230}" srcOrd="0" destOrd="0" presId="urn:microsoft.com/office/officeart/2005/8/layout/vProcess5"/>
    <dgm:cxn modelId="{847D6499-084C-4E23-B318-3F87FBBA6ED4}" type="presParOf" srcId="{76EBA3D5-8573-436E-A64B-3FDEC3FD9D62}" destId="{C20C0824-1F64-4FDA-B65A-3E7D16DF767C}" srcOrd="1" destOrd="0" presId="urn:microsoft.com/office/officeart/2005/8/layout/vProcess5"/>
    <dgm:cxn modelId="{E35E462A-0730-4977-BB0C-12782B33B680}" type="presParOf" srcId="{76EBA3D5-8573-436E-A64B-3FDEC3FD9D62}" destId="{3AE05E45-E13B-4D0E-A842-AD54515EA872}" srcOrd="2" destOrd="0" presId="urn:microsoft.com/office/officeart/2005/8/layout/vProcess5"/>
    <dgm:cxn modelId="{3253A5BC-E949-4C7C-A655-67F2B5874E0F}" type="presParOf" srcId="{76EBA3D5-8573-436E-A64B-3FDEC3FD9D62}" destId="{96A45C11-D012-4C72-B67A-A4C646948827}" srcOrd="3" destOrd="0" presId="urn:microsoft.com/office/officeart/2005/8/layout/vProcess5"/>
    <dgm:cxn modelId="{A17FC256-5FC3-402B-9389-00C98758F2A6}" type="presParOf" srcId="{76EBA3D5-8573-436E-A64B-3FDEC3FD9D62}" destId="{22AA3D82-2448-463B-BB37-80F07AB5E383}" srcOrd="4" destOrd="0" presId="urn:microsoft.com/office/officeart/2005/8/layout/vProcess5"/>
    <dgm:cxn modelId="{5DCA98AA-F6D6-44B6-B928-26715AD82291}" type="presParOf" srcId="{76EBA3D5-8573-436E-A64B-3FDEC3FD9D62}" destId="{2CBC7049-2F29-4039-8690-68C594FE6DAF}" srcOrd="5" destOrd="0" presId="urn:microsoft.com/office/officeart/2005/8/layout/vProcess5"/>
    <dgm:cxn modelId="{7686E27F-7A16-499C-ADFD-3C1FCE1DFA95}" type="presParOf" srcId="{76EBA3D5-8573-436E-A64B-3FDEC3FD9D62}" destId="{ED21DA97-12D4-4839-A9F8-81C89794EF40}" srcOrd="6" destOrd="0" presId="urn:microsoft.com/office/officeart/2005/8/layout/vProcess5"/>
    <dgm:cxn modelId="{01320887-FF05-400C-AB85-D03BEA65D474}" type="presParOf" srcId="{76EBA3D5-8573-436E-A64B-3FDEC3FD9D62}" destId="{796059E5-C67D-494A-A071-CEFA2848687D}" srcOrd="7" destOrd="0" presId="urn:microsoft.com/office/officeart/2005/8/layout/vProcess5"/>
    <dgm:cxn modelId="{672AF9FE-BD4D-4A11-8408-20B90AA1DD30}" type="presParOf" srcId="{76EBA3D5-8573-436E-A64B-3FDEC3FD9D62}" destId="{A686DF64-F4EF-4608-9F10-30FA090F6365}" srcOrd="8" destOrd="0" presId="urn:microsoft.com/office/officeart/2005/8/layout/vProcess5"/>
    <dgm:cxn modelId="{88956C2A-0258-43D2-B545-97474F03A8D1}" type="presParOf" srcId="{76EBA3D5-8573-436E-A64B-3FDEC3FD9D62}" destId="{C4D71B92-6D12-4EC6-9B30-9B17742E642A}" srcOrd="9" destOrd="0" presId="urn:microsoft.com/office/officeart/2005/8/layout/vProcess5"/>
    <dgm:cxn modelId="{1DF2AFB1-F594-4721-9572-C7B5E58177D6}" type="presParOf" srcId="{76EBA3D5-8573-436E-A64B-3FDEC3FD9D62}" destId="{95391A3F-AB18-485B-9DE8-637CEC17FCC4}" srcOrd="10" destOrd="0" presId="urn:microsoft.com/office/officeart/2005/8/layout/vProcess5"/>
    <dgm:cxn modelId="{7A4A684B-743A-4C46-AFD6-26172F214A00}" type="presParOf" srcId="{76EBA3D5-8573-436E-A64B-3FDEC3FD9D62}" destId="{6DFFCE8B-65DE-4CD7-A6BE-D1AB38B91F56}" srcOrd="11"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9.xml><?xml version="1.0" encoding="utf-8"?>
<dgm:dataModel xmlns:dgm="http://schemas.openxmlformats.org/drawingml/2006/diagram" xmlns:a="http://schemas.openxmlformats.org/drawingml/2006/main">
  <dgm:ptLst>
    <dgm:pt modelId="{A5291B9B-6599-46EA-92A6-126D0465FAED}" type="doc">
      <dgm:prSet loTypeId="urn:microsoft.com/office/officeart/2009/3/layout/StepUpProcess" loCatId="process" qsTypeId="urn:microsoft.com/office/officeart/2005/8/quickstyle/simple5" qsCatId="simple" csTypeId="urn:microsoft.com/office/officeart/2005/8/colors/colorful1" csCatId="colorful"/>
      <dgm:spPr/>
      <dgm:t>
        <a:bodyPr/>
        <a:lstStyle/>
        <a:p>
          <a:endParaRPr lang="en-US"/>
        </a:p>
      </dgm:t>
    </dgm:pt>
    <dgm:pt modelId="{0F3979C5-6704-48A0-89B1-469A57BE96C7}">
      <dgm:prSet/>
      <dgm:spPr/>
      <dgm:t>
        <a:bodyPr/>
        <a:lstStyle/>
        <a:p>
          <a:r>
            <a:rPr lang="en-GB"/>
            <a:t>Effective recruitment is essential to maintain safe staffing levels in the National Health Service.</a:t>
          </a:r>
          <a:endParaRPr lang="en-US"/>
        </a:p>
      </dgm:t>
    </dgm:pt>
    <dgm:pt modelId="{715FFC50-3B15-4EB8-8EC2-B1C8AD895FD8}" type="parTrans" cxnId="{DFE2C5B5-2829-43C5-BA9B-D350EB275500}">
      <dgm:prSet/>
      <dgm:spPr/>
      <dgm:t>
        <a:bodyPr/>
        <a:lstStyle/>
        <a:p>
          <a:endParaRPr lang="en-US"/>
        </a:p>
      </dgm:t>
    </dgm:pt>
    <dgm:pt modelId="{C74700FF-11FE-43D4-BAC7-766936D77F4C}" type="sibTrans" cxnId="{DFE2C5B5-2829-43C5-BA9B-D350EB275500}">
      <dgm:prSet/>
      <dgm:spPr/>
      <dgm:t>
        <a:bodyPr/>
        <a:lstStyle/>
        <a:p>
          <a:endParaRPr lang="en-US"/>
        </a:p>
      </dgm:t>
    </dgm:pt>
    <dgm:pt modelId="{BD726195-F5AC-4943-885F-57E0F4CCAB41}">
      <dgm:prSet/>
      <dgm:spPr/>
      <dgm:t>
        <a:bodyPr/>
        <a:lstStyle/>
        <a:p>
          <a:r>
            <a:rPr lang="en-GB"/>
            <a:t>Workforce gaps directly affect patient safety and service quality (Sarkar and Sen, 2026). </a:t>
          </a:r>
          <a:endParaRPr lang="en-US"/>
        </a:p>
      </dgm:t>
    </dgm:pt>
    <dgm:pt modelId="{66A16D4F-2511-4D03-833E-3A29300D2789}" type="parTrans" cxnId="{8230C291-73E4-4F4B-8ECB-5D0A615F77E4}">
      <dgm:prSet/>
      <dgm:spPr/>
      <dgm:t>
        <a:bodyPr/>
        <a:lstStyle/>
        <a:p>
          <a:endParaRPr lang="en-US"/>
        </a:p>
      </dgm:t>
    </dgm:pt>
    <dgm:pt modelId="{8B330FE2-A66D-4B77-AE6C-2E6B82DAD3F9}" type="sibTrans" cxnId="{8230C291-73E4-4F4B-8ECB-5D0A615F77E4}">
      <dgm:prSet/>
      <dgm:spPr/>
      <dgm:t>
        <a:bodyPr/>
        <a:lstStyle/>
        <a:p>
          <a:endParaRPr lang="en-US"/>
        </a:p>
      </dgm:t>
    </dgm:pt>
    <dgm:pt modelId="{88EC2419-883A-4290-AA08-E58677A62F43}">
      <dgm:prSet/>
      <dgm:spPr/>
      <dgm:t>
        <a:bodyPr/>
        <a:lstStyle/>
        <a:p>
          <a:r>
            <a:rPr lang="en-GB"/>
            <a:t>NHS Workforce Statistics report over 100,000 vacancies across roles. </a:t>
          </a:r>
          <a:endParaRPr lang="en-US"/>
        </a:p>
      </dgm:t>
    </dgm:pt>
    <dgm:pt modelId="{6E480C23-7151-4248-8B0C-BDE9ED5A2E24}" type="parTrans" cxnId="{0C76178F-AFF3-4E95-AF15-724A6422F94E}">
      <dgm:prSet/>
      <dgm:spPr/>
      <dgm:t>
        <a:bodyPr/>
        <a:lstStyle/>
        <a:p>
          <a:endParaRPr lang="en-US"/>
        </a:p>
      </dgm:t>
    </dgm:pt>
    <dgm:pt modelId="{F8EFED12-31FC-461D-92CD-852D0AD25C37}" type="sibTrans" cxnId="{0C76178F-AFF3-4E95-AF15-724A6422F94E}">
      <dgm:prSet/>
      <dgm:spPr/>
      <dgm:t>
        <a:bodyPr/>
        <a:lstStyle/>
        <a:p>
          <a:endParaRPr lang="en-US"/>
        </a:p>
      </dgm:t>
    </dgm:pt>
    <dgm:pt modelId="{F5B5AD32-F105-4041-AC3E-C6B52C37AC29}">
      <dgm:prSet/>
      <dgm:spPr/>
      <dgm:t>
        <a:bodyPr/>
        <a:lstStyle/>
        <a:p>
          <a:r>
            <a:rPr lang="en-GB"/>
            <a:t>Strategic recruitment ensures continuity of care and organisational sustainability.</a:t>
          </a:r>
          <a:endParaRPr lang="en-US"/>
        </a:p>
      </dgm:t>
    </dgm:pt>
    <dgm:pt modelId="{08EB44D3-9A6E-4F17-8EC9-6E9C4F0F103C}" type="parTrans" cxnId="{47611792-A9A3-4F14-B1BB-1C4574B55444}">
      <dgm:prSet/>
      <dgm:spPr/>
      <dgm:t>
        <a:bodyPr/>
        <a:lstStyle/>
        <a:p>
          <a:endParaRPr lang="en-US"/>
        </a:p>
      </dgm:t>
    </dgm:pt>
    <dgm:pt modelId="{3BE1A468-A746-4221-8D5C-A2BA9C6CD974}" type="sibTrans" cxnId="{47611792-A9A3-4F14-B1BB-1C4574B55444}">
      <dgm:prSet/>
      <dgm:spPr/>
      <dgm:t>
        <a:bodyPr/>
        <a:lstStyle/>
        <a:p>
          <a:endParaRPr lang="en-US"/>
        </a:p>
      </dgm:t>
    </dgm:pt>
    <dgm:pt modelId="{EB7BC6B3-D92B-4F9E-BB91-167099AA06AC}" type="pres">
      <dgm:prSet presAssocID="{A5291B9B-6599-46EA-92A6-126D0465FAED}" presName="rootnode" presStyleCnt="0">
        <dgm:presLayoutVars>
          <dgm:chMax/>
          <dgm:chPref/>
          <dgm:dir/>
          <dgm:animLvl val="lvl"/>
        </dgm:presLayoutVars>
      </dgm:prSet>
      <dgm:spPr/>
      <dgm:t>
        <a:bodyPr/>
        <a:lstStyle/>
        <a:p>
          <a:endParaRPr lang="en-US"/>
        </a:p>
      </dgm:t>
    </dgm:pt>
    <dgm:pt modelId="{7834E16F-FC5C-4AD0-8503-CDD60565683C}" type="pres">
      <dgm:prSet presAssocID="{0F3979C5-6704-48A0-89B1-469A57BE96C7}" presName="composite" presStyleCnt="0"/>
      <dgm:spPr/>
    </dgm:pt>
    <dgm:pt modelId="{2554582A-0605-456C-A039-F360AC2DBBEC}" type="pres">
      <dgm:prSet presAssocID="{0F3979C5-6704-48A0-89B1-469A57BE96C7}" presName="LShape" presStyleLbl="alignNode1" presStyleIdx="0" presStyleCnt="7"/>
      <dgm:spPr/>
    </dgm:pt>
    <dgm:pt modelId="{7ADF2E86-F6B2-47CE-9E71-24392FB9D7B1}" type="pres">
      <dgm:prSet presAssocID="{0F3979C5-6704-48A0-89B1-469A57BE96C7}" presName="ParentText" presStyleLbl="revTx" presStyleIdx="0" presStyleCnt="4">
        <dgm:presLayoutVars>
          <dgm:chMax val="0"/>
          <dgm:chPref val="0"/>
          <dgm:bulletEnabled val="1"/>
        </dgm:presLayoutVars>
      </dgm:prSet>
      <dgm:spPr/>
      <dgm:t>
        <a:bodyPr/>
        <a:lstStyle/>
        <a:p>
          <a:endParaRPr lang="en-US"/>
        </a:p>
      </dgm:t>
    </dgm:pt>
    <dgm:pt modelId="{264E369B-0FEB-4371-AC66-31F88FC49452}" type="pres">
      <dgm:prSet presAssocID="{0F3979C5-6704-48A0-89B1-469A57BE96C7}" presName="Triangle" presStyleLbl="alignNode1" presStyleIdx="1" presStyleCnt="7"/>
      <dgm:spPr/>
    </dgm:pt>
    <dgm:pt modelId="{1990EC15-FB3D-47A7-9B6A-206B6BA39002}" type="pres">
      <dgm:prSet presAssocID="{C74700FF-11FE-43D4-BAC7-766936D77F4C}" presName="sibTrans" presStyleCnt="0"/>
      <dgm:spPr/>
    </dgm:pt>
    <dgm:pt modelId="{A12E5C33-2CB7-46E4-9BAB-CE29D9CF2E90}" type="pres">
      <dgm:prSet presAssocID="{C74700FF-11FE-43D4-BAC7-766936D77F4C}" presName="space" presStyleCnt="0"/>
      <dgm:spPr/>
    </dgm:pt>
    <dgm:pt modelId="{7C9D6E0B-7913-4632-A5BC-ED0135C897EA}" type="pres">
      <dgm:prSet presAssocID="{BD726195-F5AC-4943-885F-57E0F4CCAB41}" presName="composite" presStyleCnt="0"/>
      <dgm:spPr/>
    </dgm:pt>
    <dgm:pt modelId="{F562962E-F075-4785-8E4A-7EA85FF7D8C1}" type="pres">
      <dgm:prSet presAssocID="{BD726195-F5AC-4943-885F-57E0F4CCAB41}" presName="LShape" presStyleLbl="alignNode1" presStyleIdx="2" presStyleCnt="7"/>
      <dgm:spPr/>
    </dgm:pt>
    <dgm:pt modelId="{DBD6A51C-853B-4C21-8C5D-E268CC67E56B}" type="pres">
      <dgm:prSet presAssocID="{BD726195-F5AC-4943-885F-57E0F4CCAB41}" presName="ParentText" presStyleLbl="revTx" presStyleIdx="1" presStyleCnt="4">
        <dgm:presLayoutVars>
          <dgm:chMax val="0"/>
          <dgm:chPref val="0"/>
          <dgm:bulletEnabled val="1"/>
        </dgm:presLayoutVars>
      </dgm:prSet>
      <dgm:spPr/>
      <dgm:t>
        <a:bodyPr/>
        <a:lstStyle/>
        <a:p>
          <a:endParaRPr lang="en-US"/>
        </a:p>
      </dgm:t>
    </dgm:pt>
    <dgm:pt modelId="{DA0B6518-DB8B-4DF3-B4F7-51AA0D1A9758}" type="pres">
      <dgm:prSet presAssocID="{BD726195-F5AC-4943-885F-57E0F4CCAB41}" presName="Triangle" presStyleLbl="alignNode1" presStyleIdx="3" presStyleCnt="7"/>
      <dgm:spPr/>
    </dgm:pt>
    <dgm:pt modelId="{A37E62D9-A0E6-4B40-977A-1E96AE34F286}" type="pres">
      <dgm:prSet presAssocID="{8B330FE2-A66D-4B77-AE6C-2E6B82DAD3F9}" presName="sibTrans" presStyleCnt="0"/>
      <dgm:spPr/>
    </dgm:pt>
    <dgm:pt modelId="{FD865AB2-F915-4B22-B5C2-F047E9DC66A2}" type="pres">
      <dgm:prSet presAssocID="{8B330FE2-A66D-4B77-AE6C-2E6B82DAD3F9}" presName="space" presStyleCnt="0"/>
      <dgm:spPr/>
    </dgm:pt>
    <dgm:pt modelId="{16EFEAB7-3A5F-4C8E-8EB6-015A435BE1C6}" type="pres">
      <dgm:prSet presAssocID="{88EC2419-883A-4290-AA08-E58677A62F43}" presName="composite" presStyleCnt="0"/>
      <dgm:spPr/>
    </dgm:pt>
    <dgm:pt modelId="{E789EC49-E336-4896-9928-7A837B897604}" type="pres">
      <dgm:prSet presAssocID="{88EC2419-883A-4290-AA08-E58677A62F43}" presName="LShape" presStyleLbl="alignNode1" presStyleIdx="4" presStyleCnt="7"/>
      <dgm:spPr/>
    </dgm:pt>
    <dgm:pt modelId="{2B8BD39F-3887-45FD-8EB7-7EFD502E5369}" type="pres">
      <dgm:prSet presAssocID="{88EC2419-883A-4290-AA08-E58677A62F43}" presName="ParentText" presStyleLbl="revTx" presStyleIdx="2" presStyleCnt="4">
        <dgm:presLayoutVars>
          <dgm:chMax val="0"/>
          <dgm:chPref val="0"/>
          <dgm:bulletEnabled val="1"/>
        </dgm:presLayoutVars>
      </dgm:prSet>
      <dgm:spPr/>
      <dgm:t>
        <a:bodyPr/>
        <a:lstStyle/>
        <a:p>
          <a:endParaRPr lang="en-US"/>
        </a:p>
      </dgm:t>
    </dgm:pt>
    <dgm:pt modelId="{1BDAD0BE-F368-4A53-B37B-0E1D8153A1C6}" type="pres">
      <dgm:prSet presAssocID="{88EC2419-883A-4290-AA08-E58677A62F43}" presName="Triangle" presStyleLbl="alignNode1" presStyleIdx="5" presStyleCnt="7"/>
      <dgm:spPr/>
    </dgm:pt>
    <dgm:pt modelId="{ED20E412-85A0-4746-901B-612486BA2D7B}" type="pres">
      <dgm:prSet presAssocID="{F8EFED12-31FC-461D-92CD-852D0AD25C37}" presName="sibTrans" presStyleCnt="0"/>
      <dgm:spPr/>
    </dgm:pt>
    <dgm:pt modelId="{1A7324CE-34C4-40ED-8AB4-4286C0758704}" type="pres">
      <dgm:prSet presAssocID="{F8EFED12-31FC-461D-92CD-852D0AD25C37}" presName="space" presStyleCnt="0"/>
      <dgm:spPr/>
    </dgm:pt>
    <dgm:pt modelId="{3E65789F-6013-4FA3-930E-BB65675C0CA3}" type="pres">
      <dgm:prSet presAssocID="{F5B5AD32-F105-4041-AC3E-C6B52C37AC29}" presName="composite" presStyleCnt="0"/>
      <dgm:spPr/>
    </dgm:pt>
    <dgm:pt modelId="{EC0D8273-E775-483B-8E18-71243D8B1126}" type="pres">
      <dgm:prSet presAssocID="{F5B5AD32-F105-4041-AC3E-C6B52C37AC29}" presName="LShape" presStyleLbl="alignNode1" presStyleIdx="6" presStyleCnt="7"/>
      <dgm:spPr/>
    </dgm:pt>
    <dgm:pt modelId="{935AFD19-C848-48EB-9E58-C8659306B735}" type="pres">
      <dgm:prSet presAssocID="{F5B5AD32-F105-4041-AC3E-C6B52C37AC29}" presName="ParentText" presStyleLbl="revTx" presStyleIdx="3" presStyleCnt="4">
        <dgm:presLayoutVars>
          <dgm:chMax val="0"/>
          <dgm:chPref val="0"/>
          <dgm:bulletEnabled val="1"/>
        </dgm:presLayoutVars>
      </dgm:prSet>
      <dgm:spPr/>
      <dgm:t>
        <a:bodyPr/>
        <a:lstStyle/>
        <a:p>
          <a:endParaRPr lang="en-US"/>
        </a:p>
      </dgm:t>
    </dgm:pt>
  </dgm:ptLst>
  <dgm:cxnLst>
    <dgm:cxn modelId="{0C76178F-AFF3-4E95-AF15-724A6422F94E}" srcId="{A5291B9B-6599-46EA-92A6-126D0465FAED}" destId="{88EC2419-883A-4290-AA08-E58677A62F43}" srcOrd="2" destOrd="0" parTransId="{6E480C23-7151-4248-8B0C-BDE9ED5A2E24}" sibTransId="{F8EFED12-31FC-461D-92CD-852D0AD25C37}"/>
    <dgm:cxn modelId="{47611792-A9A3-4F14-B1BB-1C4574B55444}" srcId="{A5291B9B-6599-46EA-92A6-126D0465FAED}" destId="{F5B5AD32-F105-4041-AC3E-C6B52C37AC29}" srcOrd="3" destOrd="0" parTransId="{08EB44D3-9A6E-4F17-8EC9-6E9C4F0F103C}" sibTransId="{3BE1A468-A746-4221-8D5C-A2BA9C6CD974}"/>
    <dgm:cxn modelId="{99655968-0A99-4977-B821-38674D0ECB94}" type="presOf" srcId="{BD726195-F5AC-4943-885F-57E0F4CCAB41}" destId="{DBD6A51C-853B-4C21-8C5D-E268CC67E56B}" srcOrd="0" destOrd="0" presId="urn:microsoft.com/office/officeart/2009/3/layout/StepUpProcess"/>
    <dgm:cxn modelId="{C964D969-D435-4D93-928B-5B9EA5F78135}" type="presOf" srcId="{88EC2419-883A-4290-AA08-E58677A62F43}" destId="{2B8BD39F-3887-45FD-8EB7-7EFD502E5369}" srcOrd="0" destOrd="0" presId="urn:microsoft.com/office/officeart/2009/3/layout/StepUpProcess"/>
    <dgm:cxn modelId="{CF05D45D-437A-4454-8F10-D1D7A6953EBC}" type="presOf" srcId="{F5B5AD32-F105-4041-AC3E-C6B52C37AC29}" destId="{935AFD19-C848-48EB-9E58-C8659306B735}" srcOrd="0" destOrd="0" presId="urn:microsoft.com/office/officeart/2009/3/layout/StepUpProcess"/>
    <dgm:cxn modelId="{DFE2C5B5-2829-43C5-BA9B-D350EB275500}" srcId="{A5291B9B-6599-46EA-92A6-126D0465FAED}" destId="{0F3979C5-6704-48A0-89B1-469A57BE96C7}" srcOrd="0" destOrd="0" parTransId="{715FFC50-3B15-4EB8-8EC2-B1C8AD895FD8}" sibTransId="{C74700FF-11FE-43D4-BAC7-766936D77F4C}"/>
    <dgm:cxn modelId="{8230C291-73E4-4F4B-8ECB-5D0A615F77E4}" srcId="{A5291B9B-6599-46EA-92A6-126D0465FAED}" destId="{BD726195-F5AC-4943-885F-57E0F4CCAB41}" srcOrd="1" destOrd="0" parTransId="{66A16D4F-2511-4D03-833E-3A29300D2789}" sibTransId="{8B330FE2-A66D-4B77-AE6C-2E6B82DAD3F9}"/>
    <dgm:cxn modelId="{58009787-1A24-4389-BC76-D96ECCB2AD2A}" type="presOf" srcId="{0F3979C5-6704-48A0-89B1-469A57BE96C7}" destId="{7ADF2E86-F6B2-47CE-9E71-24392FB9D7B1}" srcOrd="0" destOrd="0" presId="urn:microsoft.com/office/officeart/2009/3/layout/StepUpProcess"/>
    <dgm:cxn modelId="{136B6E96-73DE-42B3-BD21-70EAFCC0F6C5}" type="presOf" srcId="{A5291B9B-6599-46EA-92A6-126D0465FAED}" destId="{EB7BC6B3-D92B-4F9E-BB91-167099AA06AC}" srcOrd="0" destOrd="0" presId="urn:microsoft.com/office/officeart/2009/3/layout/StepUpProcess"/>
    <dgm:cxn modelId="{73D6D34D-9C62-4F75-8664-CF0A7B556F09}" type="presParOf" srcId="{EB7BC6B3-D92B-4F9E-BB91-167099AA06AC}" destId="{7834E16F-FC5C-4AD0-8503-CDD60565683C}" srcOrd="0" destOrd="0" presId="urn:microsoft.com/office/officeart/2009/3/layout/StepUpProcess"/>
    <dgm:cxn modelId="{B866EB77-8EB0-41B3-A858-FC2ED987CD7C}" type="presParOf" srcId="{7834E16F-FC5C-4AD0-8503-CDD60565683C}" destId="{2554582A-0605-456C-A039-F360AC2DBBEC}" srcOrd="0" destOrd="0" presId="urn:microsoft.com/office/officeart/2009/3/layout/StepUpProcess"/>
    <dgm:cxn modelId="{224383E2-323A-41FF-B8D7-37A8B30DC7B3}" type="presParOf" srcId="{7834E16F-FC5C-4AD0-8503-CDD60565683C}" destId="{7ADF2E86-F6B2-47CE-9E71-24392FB9D7B1}" srcOrd="1" destOrd="0" presId="urn:microsoft.com/office/officeart/2009/3/layout/StepUpProcess"/>
    <dgm:cxn modelId="{293E8118-F731-4E74-A8C0-F0458E55E143}" type="presParOf" srcId="{7834E16F-FC5C-4AD0-8503-CDD60565683C}" destId="{264E369B-0FEB-4371-AC66-31F88FC49452}" srcOrd="2" destOrd="0" presId="urn:microsoft.com/office/officeart/2009/3/layout/StepUpProcess"/>
    <dgm:cxn modelId="{2F298DDD-8D17-4301-A2BD-FB4229CF48E7}" type="presParOf" srcId="{EB7BC6B3-D92B-4F9E-BB91-167099AA06AC}" destId="{1990EC15-FB3D-47A7-9B6A-206B6BA39002}" srcOrd="1" destOrd="0" presId="urn:microsoft.com/office/officeart/2009/3/layout/StepUpProcess"/>
    <dgm:cxn modelId="{088CF59B-A8E4-4B25-AE7D-817D3CEBB30A}" type="presParOf" srcId="{1990EC15-FB3D-47A7-9B6A-206B6BA39002}" destId="{A12E5C33-2CB7-46E4-9BAB-CE29D9CF2E90}" srcOrd="0" destOrd="0" presId="urn:microsoft.com/office/officeart/2009/3/layout/StepUpProcess"/>
    <dgm:cxn modelId="{0282710A-040D-49D1-B6A1-427FC838284F}" type="presParOf" srcId="{EB7BC6B3-D92B-4F9E-BB91-167099AA06AC}" destId="{7C9D6E0B-7913-4632-A5BC-ED0135C897EA}" srcOrd="2" destOrd="0" presId="urn:microsoft.com/office/officeart/2009/3/layout/StepUpProcess"/>
    <dgm:cxn modelId="{9DC2A087-F6D8-4230-AC83-1C64A5F4F4D0}" type="presParOf" srcId="{7C9D6E0B-7913-4632-A5BC-ED0135C897EA}" destId="{F562962E-F075-4785-8E4A-7EA85FF7D8C1}" srcOrd="0" destOrd="0" presId="urn:microsoft.com/office/officeart/2009/3/layout/StepUpProcess"/>
    <dgm:cxn modelId="{5F8ED9EA-319F-4E09-83B0-7A5D74287B1E}" type="presParOf" srcId="{7C9D6E0B-7913-4632-A5BC-ED0135C897EA}" destId="{DBD6A51C-853B-4C21-8C5D-E268CC67E56B}" srcOrd="1" destOrd="0" presId="urn:microsoft.com/office/officeart/2009/3/layout/StepUpProcess"/>
    <dgm:cxn modelId="{83FC7051-0258-4E45-983A-C59C48458293}" type="presParOf" srcId="{7C9D6E0B-7913-4632-A5BC-ED0135C897EA}" destId="{DA0B6518-DB8B-4DF3-B4F7-51AA0D1A9758}" srcOrd="2" destOrd="0" presId="urn:microsoft.com/office/officeart/2009/3/layout/StepUpProcess"/>
    <dgm:cxn modelId="{4388CF5D-F13A-4928-83F3-1472CB8CBCC6}" type="presParOf" srcId="{EB7BC6B3-D92B-4F9E-BB91-167099AA06AC}" destId="{A37E62D9-A0E6-4B40-977A-1E96AE34F286}" srcOrd="3" destOrd="0" presId="urn:microsoft.com/office/officeart/2009/3/layout/StepUpProcess"/>
    <dgm:cxn modelId="{483986BC-618B-4D0F-B0AE-0E1B4BA9E8EF}" type="presParOf" srcId="{A37E62D9-A0E6-4B40-977A-1E96AE34F286}" destId="{FD865AB2-F915-4B22-B5C2-F047E9DC66A2}" srcOrd="0" destOrd="0" presId="urn:microsoft.com/office/officeart/2009/3/layout/StepUpProcess"/>
    <dgm:cxn modelId="{53C72FCC-D13A-44C8-B5EE-831755DD69B1}" type="presParOf" srcId="{EB7BC6B3-D92B-4F9E-BB91-167099AA06AC}" destId="{16EFEAB7-3A5F-4C8E-8EB6-015A435BE1C6}" srcOrd="4" destOrd="0" presId="urn:microsoft.com/office/officeart/2009/3/layout/StepUpProcess"/>
    <dgm:cxn modelId="{1CD2A3BC-37D7-4D93-8C3F-BECE5ADDE22D}" type="presParOf" srcId="{16EFEAB7-3A5F-4C8E-8EB6-015A435BE1C6}" destId="{E789EC49-E336-4896-9928-7A837B897604}" srcOrd="0" destOrd="0" presId="urn:microsoft.com/office/officeart/2009/3/layout/StepUpProcess"/>
    <dgm:cxn modelId="{461A74A5-6269-4463-84EA-9C09B888EA9D}" type="presParOf" srcId="{16EFEAB7-3A5F-4C8E-8EB6-015A435BE1C6}" destId="{2B8BD39F-3887-45FD-8EB7-7EFD502E5369}" srcOrd="1" destOrd="0" presId="urn:microsoft.com/office/officeart/2009/3/layout/StepUpProcess"/>
    <dgm:cxn modelId="{39064CBF-029A-4ABD-8DEA-3C9563C83DFB}" type="presParOf" srcId="{16EFEAB7-3A5F-4C8E-8EB6-015A435BE1C6}" destId="{1BDAD0BE-F368-4A53-B37B-0E1D8153A1C6}" srcOrd="2" destOrd="0" presId="urn:microsoft.com/office/officeart/2009/3/layout/StepUpProcess"/>
    <dgm:cxn modelId="{E46E8357-DBBB-406C-813B-DFA441876C00}" type="presParOf" srcId="{EB7BC6B3-D92B-4F9E-BB91-167099AA06AC}" destId="{ED20E412-85A0-4746-901B-612486BA2D7B}" srcOrd="5" destOrd="0" presId="urn:microsoft.com/office/officeart/2009/3/layout/StepUpProcess"/>
    <dgm:cxn modelId="{3E6C2A19-2E4E-4690-B0A4-07D4EA411D05}" type="presParOf" srcId="{ED20E412-85A0-4746-901B-612486BA2D7B}" destId="{1A7324CE-34C4-40ED-8AB4-4286C0758704}" srcOrd="0" destOrd="0" presId="urn:microsoft.com/office/officeart/2009/3/layout/StepUpProcess"/>
    <dgm:cxn modelId="{AF1037A9-4B2A-4F9B-85D8-D54B7F89D9A3}" type="presParOf" srcId="{EB7BC6B3-D92B-4F9E-BB91-167099AA06AC}" destId="{3E65789F-6013-4FA3-930E-BB65675C0CA3}" srcOrd="6" destOrd="0" presId="urn:microsoft.com/office/officeart/2009/3/layout/StepUpProcess"/>
    <dgm:cxn modelId="{4F1CF862-1033-4082-9C8F-D366BDB55360}" type="presParOf" srcId="{3E65789F-6013-4FA3-930E-BB65675C0CA3}" destId="{EC0D8273-E775-483B-8E18-71243D8B1126}" srcOrd="0" destOrd="0" presId="urn:microsoft.com/office/officeart/2009/3/layout/StepUpProcess"/>
    <dgm:cxn modelId="{AC8BC04A-700C-45B8-879F-2BB6B92631F3}" type="presParOf" srcId="{3E65789F-6013-4FA3-930E-BB65675C0CA3}" destId="{935AFD19-C848-48EB-9E58-C8659306B735}" srcOrd="1" destOrd="0" presId="urn:microsoft.com/office/officeart/2009/3/layout/StepUpProcess"/>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0.xml><?xml version="1.0" encoding="utf-8"?>
<dgm:dataModel xmlns:dgm="http://schemas.openxmlformats.org/drawingml/2006/diagram" xmlns:a="http://schemas.openxmlformats.org/drawingml/2006/main">
  <dgm:ptLst>
    <dgm:pt modelId="{009E52D5-9EC4-4E0B-8E11-14A58AAB6FDF}"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F68B1E9-0AE6-42FA-8A99-F3C1E985D1CA}">
      <dgm:prSet custT="1"/>
      <dgm:spPr/>
      <dgm:t>
        <a:bodyPr/>
        <a:lstStyle/>
        <a:p>
          <a:pPr>
            <a:defRPr cap="all"/>
          </a:pPr>
          <a:r>
            <a:rPr lang="en-GB" sz="1200" cap="none" dirty="0"/>
            <a:t>The NHS Faces Persistent Recruitment Challenges Due To Workforce Shortages And Rising Demand (Naim Et Al., 2023). </a:t>
          </a:r>
          <a:endParaRPr lang="en-US" sz="1200" cap="none" dirty="0"/>
        </a:p>
      </dgm:t>
    </dgm:pt>
    <dgm:pt modelId="{2B4092D3-90AD-4673-8003-C2C5B38F4AEE}" type="parTrans" cxnId="{3A47F4F9-A524-436E-AA00-3B4349067CF7}">
      <dgm:prSet/>
      <dgm:spPr/>
      <dgm:t>
        <a:bodyPr/>
        <a:lstStyle/>
        <a:p>
          <a:endParaRPr lang="en-US"/>
        </a:p>
      </dgm:t>
    </dgm:pt>
    <dgm:pt modelId="{F0645452-FB7A-438A-99BC-627D07CAB425}" type="sibTrans" cxnId="{3A47F4F9-A524-436E-AA00-3B4349067CF7}">
      <dgm:prSet/>
      <dgm:spPr/>
      <dgm:t>
        <a:bodyPr/>
        <a:lstStyle/>
        <a:p>
          <a:endParaRPr lang="en-US"/>
        </a:p>
      </dgm:t>
    </dgm:pt>
    <dgm:pt modelId="{19EDC27C-0240-4FCF-BDCA-0EC50EB1DFE3}">
      <dgm:prSet custT="1"/>
      <dgm:spPr/>
      <dgm:t>
        <a:bodyPr/>
        <a:lstStyle/>
        <a:p>
          <a:pPr>
            <a:defRPr cap="all"/>
          </a:pPr>
          <a:r>
            <a:rPr lang="en-GB" sz="1200" cap="none" dirty="0"/>
            <a:t>Vacancy Levels Exceeding 100,000 Highlight Ongoing Staffing Gaps. </a:t>
          </a:r>
          <a:endParaRPr lang="en-US" sz="1200" cap="none" dirty="0"/>
        </a:p>
      </dgm:t>
    </dgm:pt>
    <dgm:pt modelId="{546C1D84-9DF4-4370-B5E2-4D76E8468D8D}" type="parTrans" cxnId="{C3E7E0EB-1AC1-4245-ACA5-7CFF021315AE}">
      <dgm:prSet/>
      <dgm:spPr/>
      <dgm:t>
        <a:bodyPr/>
        <a:lstStyle/>
        <a:p>
          <a:endParaRPr lang="en-US"/>
        </a:p>
      </dgm:t>
    </dgm:pt>
    <dgm:pt modelId="{EAFE9FA8-FBB8-45EB-A94A-878E1BD10DC8}" type="sibTrans" cxnId="{C3E7E0EB-1AC1-4245-ACA5-7CFF021315AE}">
      <dgm:prSet/>
      <dgm:spPr/>
      <dgm:t>
        <a:bodyPr/>
        <a:lstStyle/>
        <a:p>
          <a:endParaRPr lang="en-US"/>
        </a:p>
      </dgm:t>
    </dgm:pt>
    <dgm:pt modelId="{369F226D-B3AE-424C-B1C1-BC2780CF1854}">
      <dgm:prSet custT="1"/>
      <dgm:spPr/>
      <dgm:t>
        <a:bodyPr/>
        <a:lstStyle/>
        <a:p>
          <a:pPr>
            <a:defRPr cap="all"/>
          </a:pPr>
          <a:r>
            <a:rPr lang="en-GB" sz="1200" cap="none" dirty="0"/>
            <a:t>Brexit Has Reduced Access To EU Healthcare Workers. </a:t>
          </a:r>
          <a:endParaRPr lang="en-US" sz="1200" cap="none" dirty="0"/>
        </a:p>
      </dgm:t>
    </dgm:pt>
    <dgm:pt modelId="{B35C4B4B-9246-4B26-BCE8-57D697551948}" type="parTrans" cxnId="{84CAAD19-8C3E-440E-B0B9-5F61FE821D78}">
      <dgm:prSet/>
      <dgm:spPr/>
      <dgm:t>
        <a:bodyPr/>
        <a:lstStyle/>
        <a:p>
          <a:endParaRPr lang="en-US"/>
        </a:p>
      </dgm:t>
    </dgm:pt>
    <dgm:pt modelId="{48F6E802-0D9E-41BB-B24E-05DF56DF1E13}" type="sibTrans" cxnId="{84CAAD19-8C3E-440E-B0B9-5F61FE821D78}">
      <dgm:prSet/>
      <dgm:spPr/>
      <dgm:t>
        <a:bodyPr/>
        <a:lstStyle/>
        <a:p>
          <a:endParaRPr lang="en-US"/>
        </a:p>
      </dgm:t>
    </dgm:pt>
    <dgm:pt modelId="{4337D08A-586A-401B-AF38-877B18AD325F}">
      <dgm:prSet custT="1"/>
      <dgm:spPr/>
      <dgm:t>
        <a:bodyPr/>
        <a:lstStyle/>
        <a:p>
          <a:pPr>
            <a:defRPr cap="all"/>
          </a:pPr>
          <a:r>
            <a:rPr lang="en-GB" sz="1200" cap="none" dirty="0"/>
            <a:t>All Factors Intensify Competition For Skilled Professionals And Delay Hiring Processes.</a:t>
          </a:r>
          <a:endParaRPr lang="en-US" sz="1200" cap="none" dirty="0"/>
        </a:p>
      </dgm:t>
    </dgm:pt>
    <dgm:pt modelId="{281DB514-BE50-4810-927C-4684C0283BC5}" type="parTrans" cxnId="{0A909960-BD9C-4D1E-B97F-4D894362F9BC}">
      <dgm:prSet/>
      <dgm:spPr/>
      <dgm:t>
        <a:bodyPr/>
        <a:lstStyle/>
        <a:p>
          <a:endParaRPr lang="en-US"/>
        </a:p>
      </dgm:t>
    </dgm:pt>
    <dgm:pt modelId="{F7C400BB-D48B-42BE-B2CA-B7AC23EA47D0}" type="sibTrans" cxnId="{0A909960-BD9C-4D1E-B97F-4D894362F9BC}">
      <dgm:prSet/>
      <dgm:spPr/>
      <dgm:t>
        <a:bodyPr/>
        <a:lstStyle/>
        <a:p>
          <a:endParaRPr lang="en-US"/>
        </a:p>
      </dgm:t>
    </dgm:pt>
    <dgm:pt modelId="{0CB1F122-072E-47CA-9FA8-03FE5B917501}" type="pres">
      <dgm:prSet presAssocID="{009E52D5-9EC4-4E0B-8E11-14A58AAB6FDF}" presName="root" presStyleCnt="0">
        <dgm:presLayoutVars>
          <dgm:dir/>
          <dgm:resizeHandles val="exact"/>
        </dgm:presLayoutVars>
      </dgm:prSet>
      <dgm:spPr/>
      <dgm:t>
        <a:bodyPr/>
        <a:lstStyle/>
        <a:p>
          <a:endParaRPr lang="en-US"/>
        </a:p>
      </dgm:t>
    </dgm:pt>
    <dgm:pt modelId="{69E8F181-DCB7-4CB2-966C-D0E17B4E1F0C}" type="pres">
      <dgm:prSet presAssocID="{BF68B1E9-0AE6-42FA-8A99-F3C1E985D1CA}" presName="compNode" presStyleCnt="0"/>
      <dgm:spPr/>
    </dgm:pt>
    <dgm:pt modelId="{A19FB037-546A-4E61-A6D2-8EC406160D93}" type="pres">
      <dgm:prSet presAssocID="{BF68B1E9-0AE6-42FA-8A99-F3C1E985D1CA}" presName="iconBgRect" presStyleLbl="bgShp" presStyleIdx="0" presStyleCnt="4"/>
      <dgm:spPr/>
    </dgm:pt>
    <dgm:pt modelId="{614C0C27-68F9-4EE1-BF96-3003D9E23ACF}" type="pres">
      <dgm:prSet presAssocID="{BF68B1E9-0AE6-42FA-8A99-F3C1E985D1C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C2C04BBE-5A76-40A2-B09F-A0FA253D72CD}" type="pres">
      <dgm:prSet presAssocID="{BF68B1E9-0AE6-42FA-8A99-F3C1E985D1CA}" presName="spaceRect" presStyleCnt="0"/>
      <dgm:spPr/>
    </dgm:pt>
    <dgm:pt modelId="{4405D607-C026-4EAF-A757-C29DF73ADE0B}" type="pres">
      <dgm:prSet presAssocID="{BF68B1E9-0AE6-42FA-8A99-F3C1E985D1CA}" presName="textRect" presStyleLbl="revTx" presStyleIdx="0" presStyleCnt="4">
        <dgm:presLayoutVars>
          <dgm:chMax val="1"/>
          <dgm:chPref val="1"/>
        </dgm:presLayoutVars>
      </dgm:prSet>
      <dgm:spPr/>
      <dgm:t>
        <a:bodyPr/>
        <a:lstStyle/>
        <a:p>
          <a:endParaRPr lang="en-US"/>
        </a:p>
      </dgm:t>
    </dgm:pt>
    <dgm:pt modelId="{0B77593D-CA55-44FA-AF28-342F1AA703B1}" type="pres">
      <dgm:prSet presAssocID="{F0645452-FB7A-438A-99BC-627D07CAB425}" presName="sibTrans" presStyleCnt="0"/>
      <dgm:spPr/>
    </dgm:pt>
    <dgm:pt modelId="{6C5866BA-348F-43ED-8BA3-DDD786AE6E3D}" type="pres">
      <dgm:prSet presAssocID="{19EDC27C-0240-4FCF-BDCA-0EC50EB1DFE3}" presName="compNode" presStyleCnt="0"/>
      <dgm:spPr/>
    </dgm:pt>
    <dgm:pt modelId="{8FDC385D-7DD7-4817-ADBF-405DE2571018}" type="pres">
      <dgm:prSet presAssocID="{19EDC27C-0240-4FCF-BDCA-0EC50EB1DFE3}" presName="iconBgRect" presStyleLbl="bgShp" presStyleIdx="1" presStyleCnt="4"/>
      <dgm:spPr/>
    </dgm:pt>
    <dgm:pt modelId="{801A93A2-5758-4DF3-8680-2A2DE95EAB08}" type="pres">
      <dgm:prSet presAssocID="{19EDC27C-0240-4FCF-BDCA-0EC50EB1DFE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Group"/>
        </a:ext>
      </dgm:extLst>
    </dgm:pt>
    <dgm:pt modelId="{9B648CC6-C8E7-42FF-86A5-F89E3D60AD65}" type="pres">
      <dgm:prSet presAssocID="{19EDC27C-0240-4FCF-BDCA-0EC50EB1DFE3}" presName="spaceRect" presStyleCnt="0"/>
      <dgm:spPr/>
    </dgm:pt>
    <dgm:pt modelId="{38572CAD-9B0D-4899-9DC0-D5CF812764BC}" type="pres">
      <dgm:prSet presAssocID="{19EDC27C-0240-4FCF-BDCA-0EC50EB1DFE3}" presName="textRect" presStyleLbl="revTx" presStyleIdx="1" presStyleCnt="4">
        <dgm:presLayoutVars>
          <dgm:chMax val="1"/>
          <dgm:chPref val="1"/>
        </dgm:presLayoutVars>
      </dgm:prSet>
      <dgm:spPr/>
      <dgm:t>
        <a:bodyPr/>
        <a:lstStyle/>
        <a:p>
          <a:endParaRPr lang="en-US"/>
        </a:p>
      </dgm:t>
    </dgm:pt>
    <dgm:pt modelId="{A784BA5B-B5C1-4C04-83A2-1C9622D26648}" type="pres">
      <dgm:prSet presAssocID="{EAFE9FA8-FBB8-45EB-A94A-878E1BD10DC8}" presName="sibTrans" presStyleCnt="0"/>
      <dgm:spPr/>
    </dgm:pt>
    <dgm:pt modelId="{91DAF30A-AAC1-4DFF-A7B5-E1DF72F3E9A5}" type="pres">
      <dgm:prSet presAssocID="{369F226D-B3AE-424C-B1C1-BC2780CF1854}" presName="compNode" presStyleCnt="0"/>
      <dgm:spPr/>
    </dgm:pt>
    <dgm:pt modelId="{CD9EA8E1-61C0-4444-BE72-2D44C37FD2A9}" type="pres">
      <dgm:prSet presAssocID="{369F226D-B3AE-424C-B1C1-BC2780CF1854}" presName="iconBgRect" presStyleLbl="bgShp" presStyleIdx="2" presStyleCnt="4"/>
      <dgm:spPr/>
    </dgm:pt>
    <dgm:pt modelId="{8376C56E-301E-4091-95BA-BE6F497DC203}" type="pres">
      <dgm:prSet presAssocID="{369F226D-B3AE-424C-B1C1-BC2780CF1854}"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spital"/>
        </a:ext>
      </dgm:extLst>
    </dgm:pt>
    <dgm:pt modelId="{AD8E0175-4C63-4D16-8547-29635DBED891}" type="pres">
      <dgm:prSet presAssocID="{369F226D-B3AE-424C-B1C1-BC2780CF1854}" presName="spaceRect" presStyleCnt="0"/>
      <dgm:spPr/>
    </dgm:pt>
    <dgm:pt modelId="{AB3ACFFF-C4E5-475A-ADEB-D6456B142D96}" type="pres">
      <dgm:prSet presAssocID="{369F226D-B3AE-424C-B1C1-BC2780CF1854}" presName="textRect" presStyleLbl="revTx" presStyleIdx="2" presStyleCnt="4">
        <dgm:presLayoutVars>
          <dgm:chMax val="1"/>
          <dgm:chPref val="1"/>
        </dgm:presLayoutVars>
      </dgm:prSet>
      <dgm:spPr/>
      <dgm:t>
        <a:bodyPr/>
        <a:lstStyle/>
        <a:p>
          <a:endParaRPr lang="en-US"/>
        </a:p>
      </dgm:t>
    </dgm:pt>
    <dgm:pt modelId="{8531F487-744F-4806-949E-1A05E1FA6140}" type="pres">
      <dgm:prSet presAssocID="{48F6E802-0D9E-41BB-B24E-05DF56DF1E13}" presName="sibTrans" presStyleCnt="0"/>
      <dgm:spPr/>
    </dgm:pt>
    <dgm:pt modelId="{E54D0118-02EA-4305-B337-7E3224E64216}" type="pres">
      <dgm:prSet presAssocID="{4337D08A-586A-401B-AF38-877B18AD325F}" presName="compNode" presStyleCnt="0"/>
      <dgm:spPr/>
    </dgm:pt>
    <dgm:pt modelId="{381454B9-3F61-45DC-8EA4-079B46C5B571}" type="pres">
      <dgm:prSet presAssocID="{4337D08A-586A-401B-AF38-877B18AD325F}" presName="iconBgRect" presStyleLbl="bgShp" presStyleIdx="3" presStyleCnt="4"/>
      <dgm:spPr/>
    </dgm:pt>
    <dgm:pt modelId="{D1EA15EB-98DF-4EEB-915E-9B6AB3489E43}" type="pres">
      <dgm:prSet presAssocID="{4337D08A-586A-401B-AF38-877B18AD325F}"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Users"/>
        </a:ext>
      </dgm:extLst>
    </dgm:pt>
    <dgm:pt modelId="{F3E30FF2-AC58-477A-A814-22A5005E1096}" type="pres">
      <dgm:prSet presAssocID="{4337D08A-586A-401B-AF38-877B18AD325F}" presName="spaceRect" presStyleCnt="0"/>
      <dgm:spPr/>
    </dgm:pt>
    <dgm:pt modelId="{99A01041-1E79-49A4-A4BC-B78C6FB1AB90}" type="pres">
      <dgm:prSet presAssocID="{4337D08A-586A-401B-AF38-877B18AD325F}" presName="textRect" presStyleLbl="revTx" presStyleIdx="3" presStyleCnt="4">
        <dgm:presLayoutVars>
          <dgm:chMax val="1"/>
          <dgm:chPref val="1"/>
        </dgm:presLayoutVars>
      </dgm:prSet>
      <dgm:spPr/>
      <dgm:t>
        <a:bodyPr/>
        <a:lstStyle/>
        <a:p>
          <a:endParaRPr lang="en-US"/>
        </a:p>
      </dgm:t>
    </dgm:pt>
  </dgm:ptLst>
  <dgm:cxnLst>
    <dgm:cxn modelId="{D5CEC51E-BBEC-421A-9A68-E91B732B10E9}" type="presOf" srcId="{19EDC27C-0240-4FCF-BDCA-0EC50EB1DFE3}" destId="{38572CAD-9B0D-4899-9DC0-D5CF812764BC}" srcOrd="0" destOrd="0" presId="urn:microsoft.com/office/officeart/2018/5/layout/IconCircleLabelList"/>
    <dgm:cxn modelId="{C3E7E0EB-1AC1-4245-ACA5-7CFF021315AE}" srcId="{009E52D5-9EC4-4E0B-8E11-14A58AAB6FDF}" destId="{19EDC27C-0240-4FCF-BDCA-0EC50EB1DFE3}" srcOrd="1" destOrd="0" parTransId="{546C1D84-9DF4-4370-B5E2-4D76E8468D8D}" sibTransId="{EAFE9FA8-FBB8-45EB-A94A-878E1BD10DC8}"/>
    <dgm:cxn modelId="{3A47F4F9-A524-436E-AA00-3B4349067CF7}" srcId="{009E52D5-9EC4-4E0B-8E11-14A58AAB6FDF}" destId="{BF68B1E9-0AE6-42FA-8A99-F3C1E985D1CA}" srcOrd="0" destOrd="0" parTransId="{2B4092D3-90AD-4673-8003-C2C5B38F4AEE}" sibTransId="{F0645452-FB7A-438A-99BC-627D07CAB425}"/>
    <dgm:cxn modelId="{90758FA8-AEB3-4F9F-B686-2905CCCF13CB}" type="presOf" srcId="{4337D08A-586A-401B-AF38-877B18AD325F}" destId="{99A01041-1E79-49A4-A4BC-B78C6FB1AB90}" srcOrd="0" destOrd="0" presId="urn:microsoft.com/office/officeart/2018/5/layout/IconCircleLabelList"/>
    <dgm:cxn modelId="{3B899F58-25B6-4B38-AB61-9581A7518DF1}" type="presOf" srcId="{009E52D5-9EC4-4E0B-8E11-14A58AAB6FDF}" destId="{0CB1F122-072E-47CA-9FA8-03FE5B917501}" srcOrd="0" destOrd="0" presId="urn:microsoft.com/office/officeart/2018/5/layout/IconCircleLabelList"/>
    <dgm:cxn modelId="{0A909960-BD9C-4D1E-B97F-4D894362F9BC}" srcId="{009E52D5-9EC4-4E0B-8E11-14A58AAB6FDF}" destId="{4337D08A-586A-401B-AF38-877B18AD325F}" srcOrd="3" destOrd="0" parTransId="{281DB514-BE50-4810-927C-4684C0283BC5}" sibTransId="{F7C400BB-D48B-42BE-B2CA-B7AC23EA47D0}"/>
    <dgm:cxn modelId="{699FBA03-5DB7-41DF-9D7A-AFAE4AEE271C}" type="presOf" srcId="{369F226D-B3AE-424C-B1C1-BC2780CF1854}" destId="{AB3ACFFF-C4E5-475A-ADEB-D6456B142D96}" srcOrd="0" destOrd="0" presId="urn:microsoft.com/office/officeart/2018/5/layout/IconCircleLabelList"/>
    <dgm:cxn modelId="{84CAAD19-8C3E-440E-B0B9-5F61FE821D78}" srcId="{009E52D5-9EC4-4E0B-8E11-14A58AAB6FDF}" destId="{369F226D-B3AE-424C-B1C1-BC2780CF1854}" srcOrd="2" destOrd="0" parTransId="{B35C4B4B-9246-4B26-BCE8-57D697551948}" sibTransId="{48F6E802-0D9E-41BB-B24E-05DF56DF1E13}"/>
    <dgm:cxn modelId="{0A2C57CB-FE92-43FA-BAAB-34457EB4EF11}" type="presOf" srcId="{BF68B1E9-0AE6-42FA-8A99-F3C1E985D1CA}" destId="{4405D607-C026-4EAF-A757-C29DF73ADE0B}" srcOrd="0" destOrd="0" presId="urn:microsoft.com/office/officeart/2018/5/layout/IconCircleLabelList"/>
    <dgm:cxn modelId="{067D0846-8778-4898-BC6A-3DBB38C368C6}" type="presParOf" srcId="{0CB1F122-072E-47CA-9FA8-03FE5B917501}" destId="{69E8F181-DCB7-4CB2-966C-D0E17B4E1F0C}" srcOrd="0" destOrd="0" presId="urn:microsoft.com/office/officeart/2018/5/layout/IconCircleLabelList"/>
    <dgm:cxn modelId="{9B3E9917-7C38-404D-966D-BC38ADEEEE4D}" type="presParOf" srcId="{69E8F181-DCB7-4CB2-966C-D0E17B4E1F0C}" destId="{A19FB037-546A-4E61-A6D2-8EC406160D93}" srcOrd="0" destOrd="0" presId="urn:microsoft.com/office/officeart/2018/5/layout/IconCircleLabelList"/>
    <dgm:cxn modelId="{99554CDB-9734-414D-9E5A-8C21439B9CAE}" type="presParOf" srcId="{69E8F181-DCB7-4CB2-966C-D0E17B4E1F0C}" destId="{614C0C27-68F9-4EE1-BF96-3003D9E23ACF}" srcOrd="1" destOrd="0" presId="urn:microsoft.com/office/officeart/2018/5/layout/IconCircleLabelList"/>
    <dgm:cxn modelId="{A3A1E218-123D-4B33-99C1-3C79FC4386D5}" type="presParOf" srcId="{69E8F181-DCB7-4CB2-966C-D0E17B4E1F0C}" destId="{C2C04BBE-5A76-40A2-B09F-A0FA253D72CD}" srcOrd="2" destOrd="0" presId="urn:microsoft.com/office/officeart/2018/5/layout/IconCircleLabelList"/>
    <dgm:cxn modelId="{2ADDE4D6-419D-457C-9419-D3CA41776E23}" type="presParOf" srcId="{69E8F181-DCB7-4CB2-966C-D0E17B4E1F0C}" destId="{4405D607-C026-4EAF-A757-C29DF73ADE0B}" srcOrd="3" destOrd="0" presId="urn:microsoft.com/office/officeart/2018/5/layout/IconCircleLabelList"/>
    <dgm:cxn modelId="{0E9EC2CE-F753-44D5-9DAC-F489EECB331F}" type="presParOf" srcId="{0CB1F122-072E-47CA-9FA8-03FE5B917501}" destId="{0B77593D-CA55-44FA-AF28-342F1AA703B1}" srcOrd="1" destOrd="0" presId="urn:microsoft.com/office/officeart/2018/5/layout/IconCircleLabelList"/>
    <dgm:cxn modelId="{AEF3AF30-48C0-4910-8934-E9E46A54FA35}" type="presParOf" srcId="{0CB1F122-072E-47CA-9FA8-03FE5B917501}" destId="{6C5866BA-348F-43ED-8BA3-DDD786AE6E3D}" srcOrd="2" destOrd="0" presId="urn:microsoft.com/office/officeart/2018/5/layout/IconCircleLabelList"/>
    <dgm:cxn modelId="{B9960D3E-A7C3-47F9-BBF3-B3477D968B66}" type="presParOf" srcId="{6C5866BA-348F-43ED-8BA3-DDD786AE6E3D}" destId="{8FDC385D-7DD7-4817-ADBF-405DE2571018}" srcOrd="0" destOrd="0" presId="urn:microsoft.com/office/officeart/2018/5/layout/IconCircleLabelList"/>
    <dgm:cxn modelId="{3946CAD2-95CE-4EFC-B900-40859C33790E}" type="presParOf" srcId="{6C5866BA-348F-43ED-8BA3-DDD786AE6E3D}" destId="{801A93A2-5758-4DF3-8680-2A2DE95EAB08}" srcOrd="1" destOrd="0" presId="urn:microsoft.com/office/officeart/2018/5/layout/IconCircleLabelList"/>
    <dgm:cxn modelId="{BC51F081-DE11-4365-8497-DC0ADC00B293}" type="presParOf" srcId="{6C5866BA-348F-43ED-8BA3-DDD786AE6E3D}" destId="{9B648CC6-C8E7-42FF-86A5-F89E3D60AD65}" srcOrd="2" destOrd="0" presId="urn:microsoft.com/office/officeart/2018/5/layout/IconCircleLabelList"/>
    <dgm:cxn modelId="{9E917BD3-8144-42DD-8029-E8CC6252788B}" type="presParOf" srcId="{6C5866BA-348F-43ED-8BA3-DDD786AE6E3D}" destId="{38572CAD-9B0D-4899-9DC0-D5CF812764BC}" srcOrd="3" destOrd="0" presId="urn:microsoft.com/office/officeart/2018/5/layout/IconCircleLabelList"/>
    <dgm:cxn modelId="{AD595087-D731-40D1-9ACD-0110582D6B30}" type="presParOf" srcId="{0CB1F122-072E-47CA-9FA8-03FE5B917501}" destId="{A784BA5B-B5C1-4C04-83A2-1C9622D26648}" srcOrd="3" destOrd="0" presId="urn:microsoft.com/office/officeart/2018/5/layout/IconCircleLabelList"/>
    <dgm:cxn modelId="{F6E58B33-DF51-415B-9C25-000D2B3A2CFC}" type="presParOf" srcId="{0CB1F122-072E-47CA-9FA8-03FE5B917501}" destId="{91DAF30A-AAC1-4DFF-A7B5-E1DF72F3E9A5}" srcOrd="4" destOrd="0" presId="urn:microsoft.com/office/officeart/2018/5/layout/IconCircleLabelList"/>
    <dgm:cxn modelId="{38A4DC4D-A177-4BC2-A6F9-736DA4F431F4}" type="presParOf" srcId="{91DAF30A-AAC1-4DFF-A7B5-E1DF72F3E9A5}" destId="{CD9EA8E1-61C0-4444-BE72-2D44C37FD2A9}" srcOrd="0" destOrd="0" presId="urn:microsoft.com/office/officeart/2018/5/layout/IconCircleLabelList"/>
    <dgm:cxn modelId="{BA3D9355-CE10-4D81-A993-E10AFE07881B}" type="presParOf" srcId="{91DAF30A-AAC1-4DFF-A7B5-E1DF72F3E9A5}" destId="{8376C56E-301E-4091-95BA-BE6F497DC203}" srcOrd="1" destOrd="0" presId="urn:microsoft.com/office/officeart/2018/5/layout/IconCircleLabelList"/>
    <dgm:cxn modelId="{275793B7-E91F-4542-B437-9BB6DD74D8AB}" type="presParOf" srcId="{91DAF30A-AAC1-4DFF-A7B5-E1DF72F3E9A5}" destId="{AD8E0175-4C63-4D16-8547-29635DBED891}" srcOrd="2" destOrd="0" presId="urn:microsoft.com/office/officeart/2018/5/layout/IconCircleLabelList"/>
    <dgm:cxn modelId="{C160D8CE-9E8C-4BD2-92E4-9AF04DDB56BE}" type="presParOf" srcId="{91DAF30A-AAC1-4DFF-A7B5-E1DF72F3E9A5}" destId="{AB3ACFFF-C4E5-475A-ADEB-D6456B142D96}" srcOrd="3" destOrd="0" presId="urn:microsoft.com/office/officeart/2018/5/layout/IconCircleLabelList"/>
    <dgm:cxn modelId="{8075E691-E541-414C-BD2B-8F2C1433672F}" type="presParOf" srcId="{0CB1F122-072E-47CA-9FA8-03FE5B917501}" destId="{8531F487-744F-4806-949E-1A05E1FA6140}" srcOrd="5" destOrd="0" presId="urn:microsoft.com/office/officeart/2018/5/layout/IconCircleLabelList"/>
    <dgm:cxn modelId="{023C768C-B1E7-456E-B572-7E1B2E7EC94D}" type="presParOf" srcId="{0CB1F122-072E-47CA-9FA8-03FE5B917501}" destId="{E54D0118-02EA-4305-B337-7E3224E64216}" srcOrd="6" destOrd="0" presId="urn:microsoft.com/office/officeart/2018/5/layout/IconCircleLabelList"/>
    <dgm:cxn modelId="{5EF1A88A-4EF3-4567-83CC-A5762384F018}" type="presParOf" srcId="{E54D0118-02EA-4305-B337-7E3224E64216}" destId="{381454B9-3F61-45DC-8EA4-079B46C5B571}" srcOrd="0" destOrd="0" presId="urn:microsoft.com/office/officeart/2018/5/layout/IconCircleLabelList"/>
    <dgm:cxn modelId="{0040E386-06B9-4C23-AFB5-FD381259A452}" type="presParOf" srcId="{E54D0118-02EA-4305-B337-7E3224E64216}" destId="{D1EA15EB-98DF-4EEB-915E-9B6AB3489E43}" srcOrd="1" destOrd="0" presId="urn:microsoft.com/office/officeart/2018/5/layout/IconCircleLabelList"/>
    <dgm:cxn modelId="{D4B84954-1F1B-4E8D-BA67-CAEB465C9D7B}" type="presParOf" srcId="{E54D0118-02EA-4305-B337-7E3224E64216}" destId="{F3E30FF2-AC58-477A-A814-22A5005E1096}" srcOrd="2" destOrd="0" presId="urn:microsoft.com/office/officeart/2018/5/layout/IconCircleLabelList"/>
    <dgm:cxn modelId="{A046F3F7-0133-4D2F-901F-1A8F6A3358F7}" type="presParOf" srcId="{E54D0118-02EA-4305-B337-7E3224E64216}" destId="{99A01041-1E79-49A4-A4BC-B78C6FB1AB90}"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1.xml><?xml version="1.0" encoding="utf-8"?>
<dgm:dataModel xmlns:dgm="http://schemas.openxmlformats.org/drawingml/2006/diagram" xmlns:a="http://schemas.openxmlformats.org/drawingml/2006/main">
  <dgm:ptLst>
    <dgm:pt modelId="{837C2909-6115-4300-8484-BB7DC2F63BE9}" type="doc">
      <dgm:prSet loTypeId="urn:microsoft.com/office/officeart/2005/8/layout/vList5" loCatId="list" qsTypeId="urn:microsoft.com/office/officeart/2005/8/quickstyle/simple5" qsCatId="simple" csTypeId="urn:microsoft.com/office/officeart/2005/8/colors/accent3_2" csCatId="accent3"/>
      <dgm:spPr/>
      <dgm:t>
        <a:bodyPr/>
        <a:lstStyle/>
        <a:p>
          <a:endParaRPr lang="en-US"/>
        </a:p>
      </dgm:t>
    </dgm:pt>
    <dgm:pt modelId="{1E49E239-1BCD-48FC-84F4-60EA1B7A6225}">
      <dgm:prSet custT="1"/>
      <dgm:spPr/>
      <dgm:t>
        <a:bodyPr/>
        <a:lstStyle/>
        <a:p>
          <a:r>
            <a:rPr lang="en-GB" sz="1800" dirty="0"/>
            <a:t>Digital recruitment tools and AI can enhance hiring efficiency. </a:t>
          </a:r>
          <a:endParaRPr lang="en-US" sz="1800" dirty="0"/>
        </a:p>
      </dgm:t>
    </dgm:pt>
    <dgm:pt modelId="{7CA63528-4D86-4324-ABE0-B42F2CEC12A2}" type="parTrans" cxnId="{BDAAA37C-B72B-4C47-8981-F862CFA29933}">
      <dgm:prSet/>
      <dgm:spPr/>
      <dgm:t>
        <a:bodyPr/>
        <a:lstStyle/>
        <a:p>
          <a:endParaRPr lang="en-US" sz="1800"/>
        </a:p>
      </dgm:t>
    </dgm:pt>
    <dgm:pt modelId="{37525199-5BF8-4038-9ECA-7794708BBF5C}" type="sibTrans" cxnId="{BDAAA37C-B72B-4C47-8981-F862CFA29933}">
      <dgm:prSet/>
      <dgm:spPr/>
      <dgm:t>
        <a:bodyPr/>
        <a:lstStyle/>
        <a:p>
          <a:endParaRPr lang="en-US" sz="1800"/>
        </a:p>
      </dgm:t>
    </dgm:pt>
    <dgm:pt modelId="{72751EE0-0C66-4B96-96F7-D5125FB86329}">
      <dgm:prSet custT="1"/>
      <dgm:spPr/>
      <dgm:t>
        <a:bodyPr/>
        <a:lstStyle/>
        <a:p>
          <a:r>
            <a:rPr lang="en-GB" sz="1800" dirty="0"/>
            <a:t>Expanding international partnerships ensures access to global talent (Koman, </a:t>
          </a:r>
          <a:r>
            <a:rPr lang="en-GB" sz="1800" dirty="0" err="1"/>
            <a:t>Boršoš</a:t>
          </a:r>
          <a:r>
            <a:rPr lang="en-GB" sz="1800" dirty="0"/>
            <a:t> and Kubina, 2024). </a:t>
          </a:r>
          <a:endParaRPr lang="en-US" sz="1800" dirty="0"/>
        </a:p>
      </dgm:t>
    </dgm:pt>
    <dgm:pt modelId="{02110361-139E-456C-9B04-65D3D4E1B40C}" type="parTrans" cxnId="{4F52D604-CECB-4B65-BCB0-41BB99101D54}">
      <dgm:prSet/>
      <dgm:spPr/>
      <dgm:t>
        <a:bodyPr/>
        <a:lstStyle/>
        <a:p>
          <a:endParaRPr lang="en-US" sz="1800"/>
        </a:p>
      </dgm:t>
    </dgm:pt>
    <dgm:pt modelId="{A0445325-3020-4E4A-95E4-C6CCE409E9EB}" type="sibTrans" cxnId="{4F52D604-CECB-4B65-BCB0-41BB99101D54}">
      <dgm:prSet/>
      <dgm:spPr/>
      <dgm:t>
        <a:bodyPr/>
        <a:lstStyle/>
        <a:p>
          <a:endParaRPr lang="en-US" sz="1800"/>
        </a:p>
      </dgm:t>
    </dgm:pt>
    <dgm:pt modelId="{EB9DE310-B4E6-4CDF-BB92-3E8C7982B604}">
      <dgm:prSet custT="1"/>
      <dgm:spPr/>
      <dgm:t>
        <a:bodyPr/>
        <a:lstStyle/>
        <a:p>
          <a:r>
            <a:rPr lang="en-GB" sz="1800"/>
            <a:t>Investment in training and upskilling supports internal workforce development. </a:t>
          </a:r>
          <a:endParaRPr lang="en-US" sz="1800"/>
        </a:p>
      </dgm:t>
    </dgm:pt>
    <dgm:pt modelId="{596143AC-4F97-4F91-9B7E-503EA9C1F142}" type="parTrans" cxnId="{5A232340-12B7-42A8-8CE6-8E563CE7C913}">
      <dgm:prSet/>
      <dgm:spPr/>
      <dgm:t>
        <a:bodyPr/>
        <a:lstStyle/>
        <a:p>
          <a:endParaRPr lang="en-US" sz="1800"/>
        </a:p>
      </dgm:t>
    </dgm:pt>
    <dgm:pt modelId="{A6519BA6-FF6F-4327-8E0D-823EA4D84D0C}" type="sibTrans" cxnId="{5A232340-12B7-42A8-8CE6-8E563CE7C913}">
      <dgm:prSet/>
      <dgm:spPr/>
      <dgm:t>
        <a:bodyPr/>
        <a:lstStyle/>
        <a:p>
          <a:endParaRPr lang="en-US" sz="1800"/>
        </a:p>
      </dgm:t>
    </dgm:pt>
    <dgm:pt modelId="{37B9CC5A-F8F8-46D5-B7F8-DC9FA56D58A9}">
      <dgm:prSet custT="1"/>
      <dgm:spPr/>
      <dgm:t>
        <a:bodyPr/>
        <a:lstStyle/>
        <a:p>
          <a:r>
            <a:rPr lang="en-GB" sz="1800"/>
            <a:t>These solutions address both short-term shortages and long-term workforce sustainability.</a:t>
          </a:r>
          <a:endParaRPr lang="en-US" sz="1800"/>
        </a:p>
      </dgm:t>
    </dgm:pt>
    <dgm:pt modelId="{E48EE55D-C24A-45B2-B64A-072062F755A5}" type="parTrans" cxnId="{16D89DD3-374B-480A-8AA3-C535204AEFB8}">
      <dgm:prSet/>
      <dgm:spPr/>
      <dgm:t>
        <a:bodyPr/>
        <a:lstStyle/>
        <a:p>
          <a:endParaRPr lang="en-US" sz="1800"/>
        </a:p>
      </dgm:t>
    </dgm:pt>
    <dgm:pt modelId="{C0918730-CA1B-495B-B4DB-DDFD98400DFE}" type="sibTrans" cxnId="{16D89DD3-374B-480A-8AA3-C535204AEFB8}">
      <dgm:prSet/>
      <dgm:spPr/>
      <dgm:t>
        <a:bodyPr/>
        <a:lstStyle/>
        <a:p>
          <a:endParaRPr lang="en-US" sz="1800"/>
        </a:p>
      </dgm:t>
    </dgm:pt>
    <dgm:pt modelId="{4070235A-0E0C-4586-AB68-6DA21D5D28D3}" type="pres">
      <dgm:prSet presAssocID="{837C2909-6115-4300-8484-BB7DC2F63BE9}" presName="Name0" presStyleCnt="0">
        <dgm:presLayoutVars>
          <dgm:dir/>
          <dgm:animLvl val="lvl"/>
          <dgm:resizeHandles val="exact"/>
        </dgm:presLayoutVars>
      </dgm:prSet>
      <dgm:spPr/>
      <dgm:t>
        <a:bodyPr/>
        <a:lstStyle/>
        <a:p>
          <a:endParaRPr lang="en-US"/>
        </a:p>
      </dgm:t>
    </dgm:pt>
    <dgm:pt modelId="{6E74F8EE-821A-4659-A658-F3A302293289}" type="pres">
      <dgm:prSet presAssocID="{1E49E239-1BCD-48FC-84F4-60EA1B7A6225}" presName="linNode" presStyleCnt="0"/>
      <dgm:spPr/>
    </dgm:pt>
    <dgm:pt modelId="{3406261F-E3BC-4C23-9C5A-74CD03B50434}" type="pres">
      <dgm:prSet presAssocID="{1E49E239-1BCD-48FC-84F4-60EA1B7A6225}" presName="parentText" presStyleLbl="node1" presStyleIdx="0" presStyleCnt="4">
        <dgm:presLayoutVars>
          <dgm:chMax val="1"/>
          <dgm:bulletEnabled val="1"/>
        </dgm:presLayoutVars>
      </dgm:prSet>
      <dgm:spPr/>
      <dgm:t>
        <a:bodyPr/>
        <a:lstStyle/>
        <a:p>
          <a:endParaRPr lang="en-US"/>
        </a:p>
      </dgm:t>
    </dgm:pt>
    <dgm:pt modelId="{FCA9DFA8-B267-407B-92DE-8A655B42F70E}" type="pres">
      <dgm:prSet presAssocID="{37525199-5BF8-4038-9ECA-7794708BBF5C}" presName="sp" presStyleCnt="0"/>
      <dgm:spPr/>
    </dgm:pt>
    <dgm:pt modelId="{5187ABD2-CB57-47C7-BD1E-AD1E178DAFD9}" type="pres">
      <dgm:prSet presAssocID="{72751EE0-0C66-4B96-96F7-D5125FB86329}" presName="linNode" presStyleCnt="0"/>
      <dgm:spPr/>
    </dgm:pt>
    <dgm:pt modelId="{954E4C3E-24DC-4C5C-8B7F-F2865DCDF2D5}" type="pres">
      <dgm:prSet presAssocID="{72751EE0-0C66-4B96-96F7-D5125FB86329}" presName="parentText" presStyleLbl="node1" presStyleIdx="1" presStyleCnt="4">
        <dgm:presLayoutVars>
          <dgm:chMax val="1"/>
          <dgm:bulletEnabled val="1"/>
        </dgm:presLayoutVars>
      </dgm:prSet>
      <dgm:spPr/>
      <dgm:t>
        <a:bodyPr/>
        <a:lstStyle/>
        <a:p>
          <a:endParaRPr lang="en-US"/>
        </a:p>
      </dgm:t>
    </dgm:pt>
    <dgm:pt modelId="{B9F3D7D0-872A-464B-9DCF-FE95504828BE}" type="pres">
      <dgm:prSet presAssocID="{A0445325-3020-4E4A-95E4-C6CCE409E9EB}" presName="sp" presStyleCnt="0"/>
      <dgm:spPr/>
    </dgm:pt>
    <dgm:pt modelId="{B1D99241-25F1-4652-BA36-100E62733DC3}" type="pres">
      <dgm:prSet presAssocID="{EB9DE310-B4E6-4CDF-BB92-3E8C7982B604}" presName="linNode" presStyleCnt="0"/>
      <dgm:spPr/>
    </dgm:pt>
    <dgm:pt modelId="{CE8763B9-262C-45AB-BAAB-BC4A06257F39}" type="pres">
      <dgm:prSet presAssocID="{EB9DE310-B4E6-4CDF-BB92-3E8C7982B604}" presName="parentText" presStyleLbl="node1" presStyleIdx="2" presStyleCnt="4">
        <dgm:presLayoutVars>
          <dgm:chMax val="1"/>
          <dgm:bulletEnabled val="1"/>
        </dgm:presLayoutVars>
      </dgm:prSet>
      <dgm:spPr/>
      <dgm:t>
        <a:bodyPr/>
        <a:lstStyle/>
        <a:p>
          <a:endParaRPr lang="en-US"/>
        </a:p>
      </dgm:t>
    </dgm:pt>
    <dgm:pt modelId="{4CB159B2-E199-4489-85DB-E46AAA94E938}" type="pres">
      <dgm:prSet presAssocID="{A6519BA6-FF6F-4327-8E0D-823EA4D84D0C}" presName="sp" presStyleCnt="0"/>
      <dgm:spPr/>
    </dgm:pt>
    <dgm:pt modelId="{2D02262B-DF3E-4DA9-B445-4D0173C53FAC}" type="pres">
      <dgm:prSet presAssocID="{37B9CC5A-F8F8-46D5-B7F8-DC9FA56D58A9}" presName="linNode" presStyleCnt="0"/>
      <dgm:spPr/>
    </dgm:pt>
    <dgm:pt modelId="{B00822FD-B2CF-44E4-A33A-AA0F9DCE4206}" type="pres">
      <dgm:prSet presAssocID="{37B9CC5A-F8F8-46D5-B7F8-DC9FA56D58A9}" presName="parentText" presStyleLbl="node1" presStyleIdx="3" presStyleCnt="4">
        <dgm:presLayoutVars>
          <dgm:chMax val="1"/>
          <dgm:bulletEnabled val="1"/>
        </dgm:presLayoutVars>
      </dgm:prSet>
      <dgm:spPr/>
      <dgm:t>
        <a:bodyPr/>
        <a:lstStyle/>
        <a:p>
          <a:endParaRPr lang="en-US"/>
        </a:p>
      </dgm:t>
    </dgm:pt>
  </dgm:ptLst>
  <dgm:cxnLst>
    <dgm:cxn modelId="{BDAAA37C-B72B-4C47-8981-F862CFA29933}" srcId="{837C2909-6115-4300-8484-BB7DC2F63BE9}" destId="{1E49E239-1BCD-48FC-84F4-60EA1B7A6225}" srcOrd="0" destOrd="0" parTransId="{7CA63528-4D86-4324-ABE0-B42F2CEC12A2}" sibTransId="{37525199-5BF8-4038-9ECA-7794708BBF5C}"/>
    <dgm:cxn modelId="{5A232340-12B7-42A8-8CE6-8E563CE7C913}" srcId="{837C2909-6115-4300-8484-BB7DC2F63BE9}" destId="{EB9DE310-B4E6-4CDF-BB92-3E8C7982B604}" srcOrd="2" destOrd="0" parTransId="{596143AC-4F97-4F91-9B7E-503EA9C1F142}" sibTransId="{A6519BA6-FF6F-4327-8E0D-823EA4D84D0C}"/>
    <dgm:cxn modelId="{4F52D604-CECB-4B65-BCB0-41BB99101D54}" srcId="{837C2909-6115-4300-8484-BB7DC2F63BE9}" destId="{72751EE0-0C66-4B96-96F7-D5125FB86329}" srcOrd="1" destOrd="0" parTransId="{02110361-139E-456C-9B04-65D3D4E1B40C}" sibTransId="{A0445325-3020-4E4A-95E4-C6CCE409E9EB}"/>
    <dgm:cxn modelId="{76F41789-4B7B-466A-A39E-FD50CD95C7BF}" type="presOf" srcId="{EB9DE310-B4E6-4CDF-BB92-3E8C7982B604}" destId="{CE8763B9-262C-45AB-BAAB-BC4A06257F39}" srcOrd="0" destOrd="0" presId="urn:microsoft.com/office/officeart/2005/8/layout/vList5"/>
    <dgm:cxn modelId="{CC3E3341-F509-4024-9170-BCF214F572E5}" type="presOf" srcId="{837C2909-6115-4300-8484-BB7DC2F63BE9}" destId="{4070235A-0E0C-4586-AB68-6DA21D5D28D3}" srcOrd="0" destOrd="0" presId="urn:microsoft.com/office/officeart/2005/8/layout/vList5"/>
    <dgm:cxn modelId="{16D89DD3-374B-480A-8AA3-C535204AEFB8}" srcId="{837C2909-6115-4300-8484-BB7DC2F63BE9}" destId="{37B9CC5A-F8F8-46D5-B7F8-DC9FA56D58A9}" srcOrd="3" destOrd="0" parTransId="{E48EE55D-C24A-45B2-B64A-072062F755A5}" sibTransId="{C0918730-CA1B-495B-B4DB-DDFD98400DFE}"/>
    <dgm:cxn modelId="{B7B1326B-E191-4263-B6BC-331725C2C620}" type="presOf" srcId="{37B9CC5A-F8F8-46D5-B7F8-DC9FA56D58A9}" destId="{B00822FD-B2CF-44E4-A33A-AA0F9DCE4206}" srcOrd="0" destOrd="0" presId="urn:microsoft.com/office/officeart/2005/8/layout/vList5"/>
    <dgm:cxn modelId="{C110662D-D858-4B45-8F34-016AC6C23037}" type="presOf" srcId="{1E49E239-1BCD-48FC-84F4-60EA1B7A6225}" destId="{3406261F-E3BC-4C23-9C5A-74CD03B50434}" srcOrd="0" destOrd="0" presId="urn:microsoft.com/office/officeart/2005/8/layout/vList5"/>
    <dgm:cxn modelId="{447A0C71-1FE9-42A6-AEB0-931AAE303EE1}" type="presOf" srcId="{72751EE0-0C66-4B96-96F7-D5125FB86329}" destId="{954E4C3E-24DC-4C5C-8B7F-F2865DCDF2D5}" srcOrd="0" destOrd="0" presId="urn:microsoft.com/office/officeart/2005/8/layout/vList5"/>
    <dgm:cxn modelId="{6481396E-4481-45B9-8938-8F9553CACB0E}" type="presParOf" srcId="{4070235A-0E0C-4586-AB68-6DA21D5D28D3}" destId="{6E74F8EE-821A-4659-A658-F3A302293289}" srcOrd="0" destOrd="0" presId="urn:microsoft.com/office/officeart/2005/8/layout/vList5"/>
    <dgm:cxn modelId="{DC11A30D-2984-4D40-991D-8CD3C7C3E183}" type="presParOf" srcId="{6E74F8EE-821A-4659-A658-F3A302293289}" destId="{3406261F-E3BC-4C23-9C5A-74CD03B50434}" srcOrd="0" destOrd="0" presId="urn:microsoft.com/office/officeart/2005/8/layout/vList5"/>
    <dgm:cxn modelId="{7AC78968-A68E-4D66-8A14-88000B1D3D2B}" type="presParOf" srcId="{4070235A-0E0C-4586-AB68-6DA21D5D28D3}" destId="{FCA9DFA8-B267-407B-92DE-8A655B42F70E}" srcOrd="1" destOrd="0" presId="urn:microsoft.com/office/officeart/2005/8/layout/vList5"/>
    <dgm:cxn modelId="{A707EE66-A61E-4724-A354-08752BB68B5E}" type="presParOf" srcId="{4070235A-0E0C-4586-AB68-6DA21D5D28D3}" destId="{5187ABD2-CB57-47C7-BD1E-AD1E178DAFD9}" srcOrd="2" destOrd="0" presId="urn:microsoft.com/office/officeart/2005/8/layout/vList5"/>
    <dgm:cxn modelId="{D99DA151-4F5A-4408-A466-0C192C3C59B1}" type="presParOf" srcId="{5187ABD2-CB57-47C7-BD1E-AD1E178DAFD9}" destId="{954E4C3E-24DC-4C5C-8B7F-F2865DCDF2D5}" srcOrd="0" destOrd="0" presId="urn:microsoft.com/office/officeart/2005/8/layout/vList5"/>
    <dgm:cxn modelId="{F9BB42EC-A5D9-419B-98D6-BA5504CBA974}" type="presParOf" srcId="{4070235A-0E0C-4586-AB68-6DA21D5D28D3}" destId="{B9F3D7D0-872A-464B-9DCF-FE95504828BE}" srcOrd="3" destOrd="0" presId="urn:microsoft.com/office/officeart/2005/8/layout/vList5"/>
    <dgm:cxn modelId="{754108E1-1D82-4332-8EB7-DD8E5DCE07DA}" type="presParOf" srcId="{4070235A-0E0C-4586-AB68-6DA21D5D28D3}" destId="{B1D99241-25F1-4652-BA36-100E62733DC3}" srcOrd="4" destOrd="0" presId="urn:microsoft.com/office/officeart/2005/8/layout/vList5"/>
    <dgm:cxn modelId="{773C6493-A955-4B3E-8DB6-9966153C579D}" type="presParOf" srcId="{B1D99241-25F1-4652-BA36-100E62733DC3}" destId="{CE8763B9-262C-45AB-BAAB-BC4A06257F39}" srcOrd="0" destOrd="0" presId="urn:microsoft.com/office/officeart/2005/8/layout/vList5"/>
    <dgm:cxn modelId="{0A29E594-D211-45BA-8497-D635A722CCE5}" type="presParOf" srcId="{4070235A-0E0C-4586-AB68-6DA21D5D28D3}" destId="{4CB159B2-E199-4489-85DB-E46AAA94E938}" srcOrd="5" destOrd="0" presId="urn:microsoft.com/office/officeart/2005/8/layout/vList5"/>
    <dgm:cxn modelId="{EB31F411-B189-4D9C-AAC7-6C769838F58E}" type="presParOf" srcId="{4070235A-0E0C-4586-AB68-6DA21D5D28D3}" destId="{2D02262B-DF3E-4DA9-B445-4D0173C53FAC}" srcOrd="6" destOrd="0" presId="urn:microsoft.com/office/officeart/2005/8/layout/vList5"/>
    <dgm:cxn modelId="{B8E62A57-4EEC-423E-8317-84EE535C5B51}" type="presParOf" srcId="{2D02262B-DF3E-4DA9-B445-4D0173C53FAC}" destId="{B00822FD-B2CF-44E4-A33A-AA0F9DCE4206}"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2.xml><?xml version="1.0" encoding="utf-8"?>
<dgm:dataModel xmlns:dgm="http://schemas.openxmlformats.org/drawingml/2006/diagram" xmlns:a="http://schemas.openxmlformats.org/drawingml/2006/main">
  <dgm:ptLst>
    <dgm:pt modelId="{F7CAA451-0CEB-44B3-A158-D381F1209D05}" type="doc">
      <dgm:prSet loTypeId="urn:microsoft.com/office/officeart/2018/5/layout/IconLeafLabel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EB14F92-5A4F-4916-BF79-157F571E4F24}">
      <dgm:prSet/>
      <dgm:spPr/>
      <dgm:t>
        <a:bodyPr/>
        <a:lstStyle/>
        <a:p>
          <a:pPr>
            <a:lnSpc>
              <a:spcPct val="100000"/>
            </a:lnSpc>
            <a:defRPr cap="all"/>
          </a:pPr>
          <a:r>
            <a:rPr lang="en-GB" cap="none" dirty="0"/>
            <a:t>Psychological contract theory highlights the importance of trust and expectations in recruitment (Topa, Aranda-</a:t>
          </a:r>
          <a:r>
            <a:rPr lang="en-GB" cap="none" dirty="0" err="1"/>
            <a:t>carmena</a:t>
          </a:r>
          <a:r>
            <a:rPr lang="en-GB" cap="none" dirty="0"/>
            <a:t> and De-maria, 2022). </a:t>
          </a:r>
          <a:endParaRPr lang="en-US" cap="none" dirty="0"/>
        </a:p>
      </dgm:t>
    </dgm:pt>
    <dgm:pt modelId="{2B74B77B-97E5-4312-A177-F50A3F2D4D64}" type="parTrans" cxnId="{D5FFDED9-C98D-4168-B900-CFD2F218ECB8}">
      <dgm:prSet/>
      <dgm:spPr/>
      <dgm:t>
        <a:bodyPr/>
        <a:lstStyle/>
        <a:p>
          <a:endParaRPr lang="en-US" dirty="0"/>
        </a:p>
      </dgm:t>
    </dgm:pt>
    <dgm:pt modelId="{65ED03C0-8B75-4882-B339-DE404787E5B0}" type="sibTrans" cxnId="{D5FFDED9-C98D-4168-B900-CFD2F218ECB8}">
      <dgm:prSet/>
      <dgm:spPr/>
      <dgm:t>
        <a:bodyPr/>
        <a:lstStyle/>
        <a:p>
          <a:endParaRPr lang="en-US" dirty="0"/>
        </a:p>
      </dgm:t>
    </dgm:pt>
    <dgm:pt modelId="{72152F08-AB7E-4A56-AE22-94019D8F0957}">
      <dgm:prSet/>
      <dgm:spPr/>
      <dgm:t>
        <a:bodyPr/>
        <a:lstStyle/>
        <a:p>
          <a:pPr>
            <a:lnSpc>
              <a:spcPct val="100000"/>
            </a:lnSpc>
            <a:defRPr cap="all"/>
          </a:pPr>
          <a:r>
            <a:rPr lang="en-GB" cap="none" dirty="0"/>
            <a:t>Breaches in expectations reduce retention and engagement. </a:t>
          </a:r>
          <a:endParaRPr lang="en-US" cap="none" dirty="0"/>
        </a:p>
      </dgm:t>
    </dgm:pt>
    <dgm:pt modelId="{9665B4F2-6BD2-48A7-8129-62DFB69285B2}" type="parTrans" cxnId="{28E07095-6565-4E58-948A-748228E32E63}">
      <dgm:prSet/>
      <dgm:spPr/>
      <dgm:t>
        <a:bodyPr/>
        <a:lstStyle/>
        <a:p>
          <a:endParaRPr lang="en-US" dirty="0"/>
        </a:p>
      </dgm:t>
    </dgm:pt>
    <dgm:pt modelId="{AE25BF95-1DE1-4F65-831D-4F95BBDB07F7}" type="sibTrans" cxnId="{28E07095-6565-4E58-948A-748228E32E63}">
      <dgm:prSet/>
      <dgm:spPr/>
      <dgm:t>
        <a:bodyPr/>
        <a:lstStyle/>
        <a:p>
          <a:endParaRPr lang="en-US" dirty="0"/>
        </a:p>
      </dgm:t>
    </dgm:pt>
    <dgm:pt modelId="{1E855EFB-4B66-41D3-A006-FA718462D5F5}">
      <dgm:prSet/>
      <dgm:spPr/>
      <dgm:t>
        <a:bodyPr/>
        <a:lstStyle/>
        <a:p>
          <a:pPr>
            <a:lnSpc>
              <a:spcPct val="100000"/>
            </a:lnSpc>
            <a:defRPr cap="all"/>
          </a:pPr>
          <a:r>
            <a:rPr lang="en-GB" cap="none" dirty="0"/>
            <a:t>Herzberg’s motivation theory emphasises job satisfaction factors such as recognition and work conditions (Zhang and Gandham, 2025). </a:t>
          </a:r>
          <a:endParaRPr lang="en-US" cap="none" dirty="0"/>
        </a:p>
      </dgm:t>
    </dgm:pt>
    <dgm:pt modelId="{E0D4DE56-5DD7-4C7E-941C-0EC47A14B360}" type="parTrans" cxnId="{F850435E-F59B-4BEF-A82F-2666FEA92B0C}">
      <dgm:prSet/>
      <dgm:spPr/>
      <dgm:t>
        <a:bodyPr/>
        <a:lstStyle/>
        <a:p>
          <a:endParaRPr lang="en-US" dirty="0"/>
        </a:p>
      </dgm:t>
    </dgm:pt>
    <dgm:pt modelId="{635707FB-9718-4800-8A43-52521B8E9541}" type="sibTrans" cxnId="{F850435E-F59B-4BEF-A82F-2666FEA92B0C}">
      <dgm:prSet/>
      <dgm:spPr/>
      <dgm:t>
        <a:bodyPr/>
        <a:lstStyle/>
        <a:p>
          <a:endParaRPr lang="en-US" dirty="0"/>
        </a:p>
      </dgm:t>
    </dgm:pt>
    <dgm:pt modelId="{6450CC41-F579-4439-89FD-42866024DEA1}">
      <dgm:prSet/>
      <dgm:spPr/>
      <dgm:t>
        <a:bodyPr/>
        <a:lstStyle/>
        <a:p>
          <a:pPr>
            <a:lnSpc>
              <a:spcPct val="100000"/>
            </a:lnSpc>
            <a:defRPr cap="all"/>
          </a:pPr>
          <a:r>
            <a:rPr lang="en-GB" cap="none" dirty="0"/>
            <a:t>The structure framework support to improves recruitment effectiveness and workforce stability.</a:t>
          </a:r>
          <a:endParaRPr lang="en-US" cap="none" dirty="0"/>
        </a:p>
      </dgm:t>
    </dgm:pt>
    <dgm:pt modelId="{331B7011-E2C3-44AE-B36D-E0AC407118F2}" type="parTrans" cxnId="{DCEEF69E-8927-4451-A9F5-ADA913D7789A}">
      <dgm:prSet/>
      <dgm:spPr/>
      <dgm:t>
        <a:bodyPr/>
        <a:lstStyle/>
        <a:p>
          <a:endParaRPr lang="en-US" dirty="0"/>
        </a:p>
      </dgm:t>
    </dgm:pt>
    <dgm:pt modelId="{1FC7441D-469E-47E1-BA2E-CC7C27C5394B}" type="sibTrans" cxnId="{DCEEF69E-8927-4451-A9F5-ADA913D7789A}">
      <dgm:prSet/>
      <dgm:spPr/>
      <dgm:t>
        <a:bodyPr/>
        <a:lstStyle/>
        <a:p>
          <a:endParaRPr lang="en-US" dirty="0"/>
        </a:p>
      </dgm:t>
    </dgm:pt>
    <dgm:pt modelId="{4E7E247C-24A7-4B45-ADE9-DCF4C1B3C1E2}" type="pres">
      <dgm:prSet presAssocID="{F7CAA451-0CEB-44B3-A158-D381F1209D05}" presName="root" presStyleCnt="0">
        <dgm:presLayoutVars>
          <dgm:dir/>
          <dgm:resizeHandles val="exact"/>
        </dgm:presLayoutVars>
      </dgm:prSet>
      <dgm:spPr/>
      <dgm:t>
        <a:bodyPr/>
        <a:lstStyle/>
        <a:p>
          <a:endParaRPr lang="en-US"/>
        </a:p>
      </dgm:t>
    </dgm:pt>
    <dgm:pt modelId="{404A661F-1337-4B59-BB61-29EA0BA7B551}" type="pres">
      <dgm:prSet presAssocID="{EEB14F92-5A4F-4916-BF79-157F571E4F24}" presName="compNode" presStyleCnt="0"/>
      <dgm:spPr/>
    </dgm:pt>
    <dgm:pt modelId="{311374C2-519A-4358-B166-3FFF729CBF1D}" type="pres">
      <dgm:prSet presAssocID="{EEB14F92-5A4F-4916-BF79-157F571E4F24}" presName="iconBgRect" presStyleLbl="bgShp" presStyleIdx="0" presStyleCnt="4"/>
      <dgm:spPr>
        <a:prstGeom prst="round2DiagRect">
          <a:avLst>
            <a:gd name="adj1" fmla="val 29727"/>
            <a:gd name="adj2" fmla="val 0"/>
          </a:avLst>
        </a:prstGeom>
      </dgm:spPr>
    </dgm:pt>
    <dgm:pt modelId="{20AB4942-CF93-4476-AC81-ABBD74F5432C}" type="pres">
      <dgm:prSet presAssocID="{EEB14F92-5A4F-4916-BF79-157F571E4F2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9C93B709-6438-4C98-B434-4BB0C59CD62B}" type="pres">
      <dgm:prSet presAssocID="{EEB14F92-5A4F-4916-BF79-157F571E4F24}" presName="spaceRect" presStyleCnt="0"/>
      <dgm:spPr/>
    </dgm:pt>
    <dgm:pt modelId="{E4AE91D1-93F8-401C-90CB-D9C0618A417A}" type="pres">
      <dgm:prSet presAssocID="{EEB14F92-5A4F-4916-BF79-157F571E4F24}" presName="textRect" presStyleLbl="revTx" presStyleIdx="0" presStyleCnt="4">
        <dgm:presLayoutVars>
          <dgm:chMax val="1"/>
          <dgm:chPref val="1"/>
        </dgm:presLayoutVars>
      </dgm:prSet>
      <dgm:spPr/>
      <dgm:t>
        <a:bodyPr/>
        <a:lstStyle/>
        <a:p>
          <a:endParaRPr lang="en-US"/>
        </a:p>
      </dgm:t>
    </dgm:pt>
    <dgm:pt modelId="{6455EC18-48E6-4129-B4B5-156167192AB2}" type="pres">
      <dgm:prSet presAssocID="{65ED03C0-8B75-4882-B339-DE404787E5B0}" presName="sibTrans" presStyleCnt="0"/>
      <dgm:spPr/>
    </dgm:pt>
    <dgm:pt modelId="{D1736AD1-7D4E-444F-8E74-6B99D820E880}" type="pres">
      <dgm:prSet presAssocID="{72152F08-AB7E-4A56-AE22-94019D8F0957}" presName="compNode" presStyleCnt="0"/>
      <dgm:spPr/>
    </dgm:pt>
    <dgm:pt modelId="{123CD157-7063-4C0C-86B8-83FE58A7B2ED}" type="pres">
      <dgm:prSet presAssocID="{72152F08-AB7E-4A56-AE22-94019D8F0957}" presName="iconBgRect" presStyleLbl="bgShp" presStyleIdx="1" presStyleCnt="4"/>
      <dgm:spPr>
        <a:prstGeom prst="round2DiagRect">
          <a:avLst>
            <a:gd name="adj1" fmla="val 29727"/>
            <a:gd name="adj2" fmla="val 0"/>
          </a:avLst>
        </a:prstGeom>
      </dgm:spPr>
    </dgm:pt>
    <dgm:pt modelId="{F54A5240-E9FD-4F9E-8E90-EEF642C97AB5}" type="pres">
      <dgm:prSet presAssocID="{72152F08-AB7E-4A56-AE22-94019D8F0957}"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nnections"/>
        </a:ext>
      </dgm:extLst>
    </dgm:pt>
    <dgm:pt modelId="{94EB42D5-4D07-496C-AF27-B9D809EC0E58}" type="pres">
      <dgm:prSet presAssocID="{72152F08-AB7E-4A56-AE22-94019D8F0957}" presName="spaceRect" presStyleCnt="0"/>
      <dgm:spPr/>
    </dgm:pt>
    <dgm:pt modelId="{3FE9C679-2F60-48B7-B35E-5F6DC8769B87}" type="pres">
      <dgm:prSet presAssocID="{72152F08-AB7E-4A56-AE22-94019D8F0957}" presName="textRect" presStyleLbl="revTx" presStyleIdx="1" presStyleCnt="4">
        <dgm:presLayoutVars>
          <dgm:chMax val="1"/>
          <dgm:chPref val="1"/>
        </dgm:presLayoutVars>
      </dgm:prSet>
      <dgm:spPr/>
      <dgm:t>
        <a:bodyPr/>
        <a:lstStyle/>
        <a:p>
          <a:endParaRPr lang="en-US"/>
        </a:p>
      </dgm:t>
    </dgm:pt>
    <dgm:pt modelId="{D1AF66C6-C645-41CC-8FEB-CD238260B3D8}" type="pres">
      <dgm:prSet presAssocID="{AE25BF95-1DE1-4F65-831D-4F95BBDB07F7}" presName="sibTrans" presStyleCnt="0"/>
      <dgm:spPr/>
    </dgm:pt>
    <dgm:pt modelId="{E2EF2D2F-B909-40B3-B14A-4E0736045929}" type="pres">
      <dgm:prSet presAssocID="{1E855EFB-4B66-41D3-A006-FA718462D5F5}" presName="compNode" presStyleCnt="0"/>
      <dgm:spPr/>
    </dgm:pt>
    <dgm:pt modelId="{9C681AE2-50D0-4B3E-9FC5-93FCD8DA1EE0}" type="pres">
      <dgm:prSet presAssocID="{1E855EFB-4B66-41D3-A006-FA718462D5F5}" presName="iconBgRect" presStyleLbl="bgShp" presStyleIdx="2" presStyleCnt="4"/>
      <dgm:spPr>
        <a:prstGeom prst="round2DiagRect">
          <a:avLst>
            <a:gd name="adj1" fmla="val 29727"/>
            <a:gd name="adj2" fmla="val 0"/>
          </a:avLst>
        </a:prstGeom>
      </dgm:spPr>
    </dgm:pt>
    <dgm:pt modelId="{AF4CAD7B-82E7-4A1E-8816-A67BABE4517C}" type="pres">
      <dgm:prSet presAssocID="{1E855EFB-4B66-41D3-A006-FA718462D5F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Diploma Roll"/>
        </a:ext>
      </dgm:extLst>
    </dgm:pt>
    <dgm:pt modelId="{53EBD095-19A8-42A3-A16F-6F91B088AE61}" type="pres">
      <dgm:prSet presAssocID="{1E855EFB-4B66-41D3-A006-FA718462D5F5}" presName="spaceRect" presStyleCnt="0"/>
      <dgm:spPr/>
    </dgm:pt>
    <dgm:pt modelId="{ED90B947-524B-4001-AC2B-AE1CE56FA864}" type="pres">
      <dgm:prSet presAssocID="{1E855EFB-4B66-41D3-A006-FA718462D5F5}" presName="textRect" presStyleLbl="revTx" presStyleIdx="2" presStyleCnt="4">
        <dgm:presLayoutVars>
          <dgm:chMax val="1"/>
          <dgm:chPref val="1"/>
        </dgm:presLayoutVars>
      </dgm:prSet>
      <dgm:spPr/>
      <dgm:t>
        <a:bodyPr/>
        <a:lstStyle/>
        <a:p>
          <a:endParaRPr lang="en-US"/>
        </a:p>
      </dgm:t>
    </dgm:pt>
    <dgm:pt modelId="{D98857BE-6DE7-4789-AE3F-3C934121D61A}" type="pres">
      <dgm:prSet presAssocID="{635707FB-9718-4800-8A43-52521B8E9541}" presName="sibTrans" presStyleCnt="0"/>
      <dgm:spPr/>
    </dgm:pt>
    <dgm:pt modelId="{884F1920-03A6-4CEF-A34C-EA8CB3771BCA}" type="pres">
      <dgm:prSet presAssocID="{6450CC41-F579-4439-89FD-42866024DEA1}" presName="compNode" presStyleCnt="0"/>
      <dgm:spPr/>
    </dgm:pt>
    <dgm:pt modelId="{9CCCBEBF-E8A4-4D17-BB49-3DF20BB210D6}" type="pres">
      <dgm:prSet presAssocID="{6450CC41-F579-4439-89FD-42866024DEA1}" presName="iconBgRect" presStyleLbl="bgShp" presStyleIdx="3" presStyleCnt="4"/>
      <dgm:spPr>
        <a:prstGeom prst="round2DiagRect">
          <a:avLst>
            <a:gd name="adj1" fmla="val 29727"/>
            <a:gd name="adj2" fmla="val 0"/>
          </a:avLst>
        </a:prstGeom>
      </dgm:spPr>
    </dgm:pt>
    <dgm:pt modelId="{FE239FE4-DDA5-4B53-98FE-794FA9A98CF9}" type="pres">
      <dgm:prSet presAssocID="{6450CC41-F579-4439-89FD-42866024DEA1}"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Group"/>
        </a:ext>
      </dgm:extLst>
    </dgm:pt>
    <dgm:pt modelId="{A87F4C60-2C9E-445D-BAFA-83030844E812}" type="pres">
      <dgm:prSet presAssocID="{6450CC41-F579-4439-89FD-42866024DEA1}" presName="spaceRect" presStyleCnt="0"/>
      <dgm:spPr/>
    </dgm:pt>
    <dgm:pt modelId="{8811A13B-D928-4B3D-9D3D-36ED7CAB4F4B}" type="pres">
      <dgm:prSet presAssocID="{6450CC41-F579-4439-89FD-42866024DEA1}" presName="textRect" presStyleLbl="revTx" presStyleIdx="3" presStyleCnt="4">
        <dgm:presLayoutVars>
          <dgm:chMax val="1"/>
          <dgm:chPref val="1"/>
        </dgm:presLayoutVars>
      </dgm:prSet>
      <dgm:spPr/>
      <dgm:t>
        <a:bodyPr/>
        <a:lstStyle/>
        <a:p>
          <a:endParaRPr lang="en-US"/>
        </a:p>
      </dgm:t>
    </dgm:pt>
  </dgm:ptLst>
  <dgm:cxnLst>
    <dgm:cxn modelId="{D5FFDED9-C98D-4168-B900-CFD2F218ECB8}" srcId="{F7CAA451-0CEB-44B3-A158-D381F1209D05}" destId="{EEB14F92-5A4F-4916-BF79-157F571E4F24}" srcOrd="0" destOrd="0" parTransId="{2B74B77B-97E5-4312-A177-F50A3F2D4D64}" sibTransId="{65ED03C0-8B75-4882-B339-DE404787E5B0}"/>
    <dgm:cxn modelId="{F850435E-F59B-4BEF-A82F-2666FEA92B0C}" srcId="{F7CAA451-0CEB-44B3-A158-D381F1209D05}" destId="{1E855EFB-4B66-41D3-A006-FA718462D5F5}" srcOrd="2" destOrd="0" parTransId="{E0D4DE56-5DD7-4C7E-941C-0EC47A14B360}" sibTransId="{635707FB-9718-4800-8A43-52521B8E9541}"/>
    <dgm:cxn modelId="{AF18D407-7314-4EF9-A5C3-5BE6EA70BC89}" type="presOf" srcId="{EEB14F92-5A4F-4916-BF79-157F571E4F24}" destId="{E4AE91D1-93F8-401C-90CB-D9C0618A417A}" srcOrd="0" destOrd="0" presId="urn:microsoft.com/office/officeart/2018/5/layout/IconLeafLabelList"/>
    <dgm:cxn modelId="{E4D19031-F930-46E1-88F6-5BB9CF930E59}" type="presOf" srcId="{6450CC41-F579-4439-89FD-42866024DEA1}" destId="{8811A13B-D928-4B3D-9D3D-36ED7CAB4F4B}" srcOrd="0" destOrd="0" presId="urn:microsoft.com/office/officeart/2018/5/layout/IconLeafLabelList"/>
    <dgm:cxn modelId="{77C917B2-AD95-48F9-9187-D59A086DFF24}" type="presOf" srcId="{F7CAA451-0CEB-44B3-A158-D381F1209D05}" destId="{4E7E247C-24A7-4B45-ADE9-DCF4C1B3C1E2}" srcOrd="0" destOrd="0" presId="urn:microsoft.com/office/officeart/2018/5/layout/IconLeafLabelList"/>
    <dgm:cxn modelId="{852C8F0F-2A7B-4979-AB69-1539A9764974}" type="presOf" srcId="{72152F08-AB7E-4A56-AE22-94019D8F0957}" destId="{3FE9C679-2F60-48B7-B35E-5F6DC8769B87}" srcOrd="0" destOrd="0" presId="urn:microsoft.com/office/officeart/2018/5/layout/IconLeafLabelList"/>
    <dgm:cxn modelId="{DCEEF69E-8927-4451-A9F5-ADA913D7789A}" srcId="{F7CAA451-0CEB-44B3-A158-D381F1209D05}" destId="{6450CC41-F579-4439-89FD-42866024DEA1}" srcOrd="3" destOrd="0" parTransId="{331B7011-E2C3-44AE-B36D-E0AC407118F2}" sibTransId="{1FC7441D-469E-47E1-BA2E-CC7C27C5394B}"/>
    <dgm:cxn modelId="{01A736C1-AC5A-44AE-967D-09FDD96C65FB}" type="presOf" srcId="{1E855EFB-4B66-41D3-A006-FA718462D5F5}" destId="{ED90B947-524B-4001-AC2B-AE1CE56FA864}" srcOrd="0" destOrd="0" presId="urn:microsoft.com/office/officeart/2018/5/layout/IconLeafLabelList"/>
    <dgm:cxn modelId="{28E07095-6565-4E58-948A-748228E32E63}" srcId="{F7CAA451-0CEB-44B3-A158-D381F1209D05}" destId="{72152F08-AB7E-4A56-AE22-94019D8F0957}" srcOrd="1" destOrd="0" parTransId="{9665B4F2-6BD2-48A7-8129-62DFB69285B2}" sibTransId="{AE25BF95-1DE1-4F65-831D-4F95BBDB07F7}"/>
    <dgm:cxn modelId="{68475588-8CA2-42E9-A181-9D8B5245862F}" type="presParOf" srcId="{4E7E247C-24A7-4B45-ADE9-DCF4C1B3C1E2}" destId="{404A661F-1337-4B59-BB61-29EA0BA7B551}" srcOrd="0" destOrd="0" presId="urn:microsoft.com/office/officeart/2018/5/layout/IconLeafLabelList"/>
    <dgm:cxn modelId="{E26F7882-63BD-473B-8950-80BDB08FA064}" type="presParOf" srcId="{404A661F-1337-4B59-BB61-29EA0BA7B551}" destId="{311374C2-519A-4358-B166-3FFF729CBF1D}" srcOrd="0" destOrd="0" presId="urn:microsoft.com/office/officeart/2018/5/layout/IconLeafLabelList"/>
    <dgm:cxn modelId="{B460BAE8-D0F4-42B7-BB0A-43D029D932E3}" type="presParOf" srcId="{404A661F-1337-4B59-BB61-29EA0BA7B551}" destId="{20AB4942-CF93-4476-AC81-ABBD74F5432C}" srcOrd="1" destOrd="0" presId="urn:microsoft.com/office/officeart/2018/5/layout/IconLeafLabelList"/>
    <dgm:cxn modelId="{097CF84B-1CED-475F-BC8A-EA806ED92FAB}" type="presParOf" srcId="{404A661F-1337-4B59-BB61-29EA0BA7B551}" destId="{9C93B709-6438-4C98-B434-4BB0C59CD62B}" srcOrd="2" destOrd="0" presId="urn:microsoft.com/office/officeart/2018/5/layout/IconLeafLabelList"/>
    <dgm:cxn modelId="{F51634B8-ED34-4E3F-97CB-66A27DDE828F}" type="presParOf" srcId="{404A661F-1337-4B59-BB61-29EA0BA7B551}" destId="{E4AE91D1-93F8-401C-90CB-D9C0618A417A}" srcOrd="3" destOrd="0" presId="urn:microsoft.com/office/officeart/2018/5/layout/IconLeafLabelList"/>
    <dgm:cxn modelId="{FA6265BD-1D41-4407-9F36-8FFC861C922B}" type="presParOf" srcId="{4E7E247C-24A7-4B45-ADE9-DCF4C1B3C1E2}" destId="{6455EC18-48E6-4129-B4B5-156167192AB2}" srcOrd="1" destOrd="0" presId="urn:microsoft.com/office/officeart/2018/5/layout/IconLeafLabelList"/>
    <dgm:cxn modelId="{D7593C1C-3621-435A-A3A9-9ACEFE5CC9BB}" type="presParOf" srcId="{4E7E247C-24A7-4B45-ADE9-DCF4C1B3C1E2}" destId="{D1736AD1-7D4E-444F-8E74-6B99D820E880}" srcOrd="2" destOrd="0" presId="urn:microsoft.com/office/officeart/2018/5/layout/IconLeafLabelList"/>
    <dgm:cxn modelId="{9D189F2D-2D36-4B14-BF05-22DA6BFD7ED4}" type="presParOf" srcId="{D1736AD1-7D4E-444F-8E74-6B99D820E880}" destId="{123CD157-7063-4C0C-86B8-83FE58A7B2ED}" srcOrd="0" destOrd="0" presId="urn:microsoft.com/office/officeart/2018/5/layout/IconLeafLabelList"/>
    <dgm:cxn modelId="{9E7F8DD9-E50C-4B10-AAEB-4FE1DD1B2380}" type="presParOf" srcId="{D1736AD1-7D4E-444F-8E74-6B99D820E880}" destId="{F54A5240-E9FD-4F9E-8E90-EEF642C97AB5}" srcOrd="1" destOrd="0" presId="urn:microsoft.com/office/officeart/2018/5/layout/IconLeafLabelList"/>
    <dgm:cxn modelId="{231FBB02-1DCB-459D-A616-D20F548FC214}" type="presParOf" srcId="{D1736AD1-7D4E-444F-8E74-6B99D820E880}" destId="{94EB42D5-4D07-496C-AF27-B9D809EC0E58}" srcOrd="2" destOrd="0" presId="urn:microsoft.com/office/officeart/2018/5/layout/IconLeafLabelList"/>
    <dgm:cxn modelId="{4A900643-D69D-4719-AAB6-699001F13D77}" type="presParOf" srcId="{D1736AD1-7D4E-444F-8E74-6B99D820E880}" destId="{3FE9C679-2F60-48B7-B35E-5F6DC8769B87}" srcOrd="3" destOrd="0" presId="urn:microsoft.com/office/officeart/2018/5/layout/IconLeafLabelList"/>
    <dgm:cxn modelId="{C8980156-6DB9-4E0E-B4CC-8026FE5FA651}" type="presParOf" srcId="{4E7E247C-24A7-4B45-ADE9-DCF4C1B3C1E2}" destId="{D1AF66C6-C645-41CC-8FEB-CD238260B3D8}" srcOrd="3" destOrd="0" presId="urn:microsoft.com/office/officeart/2018/5/layout/IconLeafLabelList"/>
    <dgm:cxn modelId="{7EA54332-914E-4422-8528-440F5396D0C8}" type="presParOf" srcId="{4E7E247C-24A7-4B45-ADE9-DCF4C1B3C1E2}" destId="{E2EF2D2F-B909-40B3-B14A-4E0736045929}" srcOrd="4" destOrd="0" presId="urn:microsoft.com/office/officeart/2018/5/layout/IconLeafLabelList"/>
    <dgm:cxn modelId="{1FE53650-FB63-4F47-BA72-8CBEDB29F115}" type="presParOf" srcId="{E2EF2D2F-B909-40B3-B14A-4E0736045929}" destId="{9C681AE2-50D0-4B3E-9FC5-93FCD8DA1EE0}" srcOrd="0" destOrd="0" presId="urn:microsoft.com/office/officeart/2018/5/layout/IconLeafLabelList"/>
    <dgm:cxn modelId="{BB7DC1A3-8FCF-4D16-A6B0-C6ED9E0A406F}" type="presParOf" srcId="{E2EF2D2F-B909-40B3-B14A-4E0736045929}" destId="{AF4CAD7B-82E7-4A1E-8816-A67BABE4517C}" srcOrd="1" destOrd="0" presId="urn:microsoft.com/office/officeart/2018/5/layout/IconLeafLabelList"/>
    <dgm:cxn modelId="{DC95E332-10D1-456D-B3DE-C356BE7C4CD9}" type="presParOf" srcId="{E2EF2D2F-B909-40B3-B14A-4E0736045929}" destId="{53EBD095-19A8-42A3-A16F-6F91B088AE61}" srcOrd="2" destOrd="0" presId="urn:microsoft.com/office/officeart/2018/5/layout/IconLeafLabelList"/>
    <dgm:cxn modelId="{B7477BE5-A147-40A3-B2A7-235B99D0893B}" type="presParOf" srcId="{E2EF2D2F-B909-40B3-B14A-4E0736045929}" destId="{ED90B947-524B-4001-AC2B-AE1CE56FA864}" srcOrd="3" destOrd="0" presId="urn:microsoft.com/office/officeart/2018/5/layout/IconLeafLabelList"/>
    <dgm:cxn modelId="{4BAC8742-E372-4457-B3FC-B69049B459A2}" type="presParOf" srcId="{4E7E247C-24A7-4B45-ADE9-DCF4C1B3C1E2}" destId="{D98857BE-6DE7-4789-AE3F-3C934121D61A}" srcOrd="5" destOrd="0" presId="urn:microsoft.com/office/officeart/2018/5/layout/IconLeafLabelList"/>
    <dgm:cxn modelId="{A3FACA73-C85D-4B9E-87BD-C416D43DCC82}" type="presParOf" srcId="{4E7E247C-24A7-4B45-ADE9-DCF4C1B3C1E2}" destId="{884F1920-03A6-4CEF-A34C-EA8CB3771BCA}" srcOrd="6" destOrd="0" presId="urn:microsoft.com/office/officeart/2018/5/layout/IconLeafLabelList"/>
    <dgm:cxn modelId="{D6F58B2F-B536-43D7-B67E-985132EE40D6}" type="presParOf" srcId="{884F1920-03A6-4CEF-A34C-EA8CB3771BCA}" destId="{9CCCBEBF-E8A4-4D17-BB49-3DF20BB210D6}" srcOrd="0" destOrd="0" presId="urn:microsoft.com/office/officeart/2018/5/layout/IconLeafLabelList"/>
    <dgm:cxn modelId="{DB898C26-C415-4F08-9CF9-072D153EECE2}" type="presParOf" srcId="{884F1920-03A6-4CEF-A34C-EA8CB3771BCA}" destId="{FE239FE4-DDA5-4B53-98FE-794FA9A98CF9}" srcOrd="1" destOrd="0" presId="urn:microsoft.com/office/officeart/2018/5/layout/IconLeafLabelList"/>
    <dgm:cxn modelId="{CF2DB6F0-1C6B-474B-982D-7A13DF97F20E}" type="presParOf" srcId="{884F1920-03A6-4CEF-A34C-EA8CB3771BCA}" destId="{A87F4C60-2C9E-445D-BAFA-83030844E812}" srcOrd="2" destOrd="0" presId="urn:microsoft.com/office/officeart/2018/5/layout/IconLeafLabelList"/>
    <dgm:cxn modelId="{76DCFEAA-59BE-44F6-8457-843EA6301497}" type="presParOf" srcId="{884F1920-03A6-4CEF-A34C-EA8CB3771BCA}" destId="{8811A13B-D928-4B3D-9D3D-36ED7CAB4F4B}" srcOrd="3" destOrd="0" presId="urn:microsoft.com/office/officeart/2018/5/layout/IconLeaf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3.xml><?xml version="1.0" encoding="utf-8"?>
<dgm:dataModel xmlns:dgm="http://schemas.openxmlformats.org/drawingml/2006/diagram" xmlns:a="http://schemas.openxmlformats.org/drawingml/2006/main">
  <dgm:ptLst>
    <dgm:pt modelId="{C68AAABE-F395-4E7E-BB7F-7B8CEEFE8A4A}" type="doc">
      <dgm:prSet loTypeId="urn:microsoft.com/office/officeart/2018/2/layout/IconCircleList" loCatId="icon" qsTypeId="urn:microsoft.com/office/officeart/2005/8/quickstyle/simple2" qsCatId="simple" csTypeId="urn:microsoft.com/office/officeart/2005/8/colors/colorful5" csCatId="colorful" phldr="1"/>
      <dgm:spPr/>
      <dgm:t>
        <a:bodyPr/>
        <a:lstStyle/>
        <a:p>
          <a:endParaRPr lang="en-US"/>
        </a:p>
      </dgm:t>
    </dgm:pt>
    <dgm:pt modelId="{BE04E872-AB05-4513-BBD5-50D470C0AF0A}">
      <dgm:prSet custT="1"/>
      <dgm:spPr/>
      <dgm:t>
        <a:bodyPr/>
        <a:lstStyle/>
        <a:p>
          <a:pPr>
            <a:lnSpc>
              <a:spcPct val="100000"/>
            </a:lnSpc>
          </a:pPr>
          <a:r>
            <a:rPr lang="en-GB" sz="1200"/>
            <a:t>An integrated HR strategy is essential to strengthen recruitment within the National Health Service. </a:t>
          </a:r>
          <a:endParaRPr lang="en-US" sz="1200"/>
        </a:p>
      </dgm:t>
    </dgm:pt>
    <dgm:pt modelId="{CF753CCA-42A7-4F64-BBCD-CB75C7141128}" type="parTrans" cxnId="{55E3D419-F042-4F2E-965A-D16F022BBA1C}">
      <dgm:prSet/>
      <dgm:spPr/>
      <dgm:t>
        <a:bodyPr/>
        <a:lstStyle/>
        <a:p>
          <a:endParaRPr lang="en-US" sz="1400"/>
        </a:p>
      </dgm:t>
    </dgm:pt>
    <dgm:pt modelId="{1705AA0D-FFAD-4630-BB86-7F494A5DA5D0}" type="sibTrans" cxnId="{55E3D419-F042-4F2E-965A-D16F022BBA1C}">
      <dgm:prSet/>
      <dgm:spPr/>
      <dgm:t>
        <a:bodyPr/>
        <a:lstStyle/>
        <a:p>
          <a:pPr>
            <a:lnSpc>
              <a:spcPct val="100000"/>
            </a:lnSpc>
          </a:pPr>
          <a:endParaRPr lang="en-US" sz="1400"/>
        </a:p>
      </dgm:t>
    </dgm:pt>
    <dgm:pt modelId="{200AD5E8-D73C-4587-8025-19A6CD08DBCC}">
      <dgm:prSet custT="1"/>
      <dgm:spPr/>
      <dgm:t>
        <a:bodyPr/>
        <a:lstStyle/>
        <a:p>
          <a:pPr>
            <a:lnSpc>
              <a:spcPct val="100000"/>
            </a:lnSpc>
          </a:pPr>
          <a:r>
            <a:rPr lang="en-GB" sz="1200" dirty="0"/>
            <a:t>Combining digital innovation, workforce planning, and employee engagement improves recruitment outcomes. </a:t>
          </a:r>
          <a:endParaRPr lang="en-US" sz="1200" dirty="0"/>
        </a:p>
      </dgm:t>
    </dgm:pt>
    <dgm:pt modelId="{5D370DA6-81F9-43C2-8C6D-C673E3A7963C}" type="parTrans" cxnId="{1B937CBE-68DB-4BF2-9B72-529626D95FB5}">
      <dgm:prSet/>
      <dgm:spPr/>
      <dgm:t>
        <a:bodyPr/>
        <a:lstStyle/>
        <a:p>
          <a:endParaRPr lang="en-US" sz="1400"/>
        </a:p>
      </dgm:t>
    </dgm:pt>
    <dgm:pt modelId="{06648568-6866-412C-9D68-DD98181E62CE}" type="sibTrans" cxnId="{1B937CBE-68DB-4BF2-9B72-529626D95FB5}">
      <dgm:prSet/>
      <dgm:spPr/>
      <dgm:t>
        <a:bodyPr/>
        <a:lstStyle/>
        <a:p>
          <a:pPr>
            <a:lnSpc>
              <a:spcPct val="100000"/>
            </a:lnSpc>
          </a:pPr>
          <a:endParaRPr lang="en-US" sz="1400"/>
        </a:p>
      </dgm:t>
    </dgm:pt>
    <dgm:pt modelId="{11F1DEC6-4C0F-4255-A040-32F3E6682A18}">
      <dgm:prSet custT="1"/>
      <dgm:spPr/>
      <dgm:t>
        <a:bodyPr/>
        <a:lstStyle/>
        <a:p>
          <a:pPr>
            <a:lnSpc>
              <a:spcPct val="100000"/>
            </a:lnSpc>
          </a:pPr>
          <a:r>
            <a:rPr lang="en-GB" sz="1200"/>
            <a:t>NHS People Plan priorities and Workforce Statistics highlight urgent reform needs. </a:t>
          </a:r>
          <a:endParaRPr lang="en-US" sz="1200"/>
        </a:p>
      </dgm:t>
    </dgm:pt>
    <dgm:pt modelId="{FEFBFCBC-D4B1-460E-8C47-8E4AA511F53F}" type="parTrans" cxnId="{340B1C14-20D4-4C74-B002-E5A072B900F4}">
      <dgm:prSet/>
      <dgm:spPr/>
      <dgm:t>
        <a:bodyPr/>
        <a:lstStyle/>
        <a:p>
          <a:endParaRPr lang="en-US" sz="1400"/>
        </a:p>
      </dgm:t>
    </dgm:pt>
    <dgm:pt modelId="{8A57125F-4276-47DA-BEE8-8C6422A62165}" type="sibTrans" cxnId="{340B1C14-20D4-4C74-B002-E5A072B900F4}">
      <dgm:prSet/>
      <dgm:spPr/>
      <dgm:t>
        <a:bodyPr/>
        <a:lstStyle/>
        <a:p>
          <a:pPr>
            <a:lnSpc>
              <a:spcPct val="100000"/>
            </a:lnSpc>
          </a:pPr>
          <a:endParaRPr lang="en-US" sz="1400"/>
        </a:p>
      </dgm:t>
    </dgm:pt>
    <dgm:pt modelId="{DF2DA91E-ACF7-4965-8C9F-B5CF156E0573}">
      <dgm:prSet custT="1"/>
      <dgm:spPr/>
      <dgm:t>
        <a:bodyPr/>
        <a:lstStyle/>
        <a:p>
          <a:pPr>
            <a:lnSpc>
              <a:spcPct val="100000"/>
            </a:lnSpc>
          </a:pPr>
          <a:r>
            <a:rPr lang="en-GB" sz="1200"/>
            <a:t>A strategic, theory-driven approach ensures sustainable workforce supply and high-quality patient care delivery.</a:t>
          </a:r>
          <a:endParaRPr lang="en-US" sz="1200"/>
        </a:p>
      </dgm:t>
    </dgm:pt>
    <dgm:pt modelId="{392F1E57-DF9B-49DF-9A87-C47624A17120}" type="parTrans" cxnId="{7994A054-4EBB-4624-B4D6-CA629CB7F599}">
      <dgm:prSet/>
      <dgm:spPr/>
      <dgm:t>
        <a:bodyPr/>
        <a:lstStyle/>
        <a:p>
          <a:endParaRPr lang="en-US" sz="1400"/>
        </a:p>
      </dgm:t>
    </dgm:pt>
    <dgm:pt modelId="{D3CD4A99-EE05-4F91-8674-2C1FA3C96F0A}" type="sibTrans" cxnId="{7994A054-4EBB-4624-B4D6-CA629CB7F599}">
      <dgm:prSet/>
      <dgm:spPr/>
      <dgm:t>
        <a:bodyPr/>
        <a:lstStyle/>
        <a:p>
          <a:endParaRPr lang="en-US" sz="1400"/>
        </a:p>
      </dgm:t>
    </dgm:pt>
    <dgm:pt modelId="{1FFC03CE-29AC-4818-B8AA-CA7BABA33CF7}" type="pres">
      <dgm:prSet presAssocID="{C68AAABE-F395-4E7E-BB7F-7B8CEEFE8A4A}" presName="root" presStyleCnt="0">
        <dgm:presLayoutVars>
          <dgm:dir/>
          <dgm:resizeHandles val="exact"/>
        </dgm:presLayoutVars>
      </dgm:prSet>
      <dgm:spPr/>
      <dgm:t>
        <a:bodyPr/>
        <a:lstStyle/>
        <a:p>
          <a:endParaRPr lang="en-US"/>
        </a:p>
      </dgm:t>
    </dgm:pt>
    <dgm:pt modelId="{BC5D70A2-4B8F-478D-9E5B-2F9BCF202DCE}" type="pres">
      <dgm:prSet presAssocID="{C68AAABE-F395-4E7E-BB7F-7B8CEEFE8A4A}" presName="container" presStyleCnt="0">
        <dgm:presLayoutVars>
          <dgm:dir/>
          <dgm:resizeHandles val="exact"/>
        </dgm:presLayoutVars>
      </dgm:prSet>
      <dgm:spPr/>
    </dgm:pt>
    <dgm:pt modelId="{5DA3D127-3158-44B5-9CAE-EC10C033DD4F}" type="pres">
      <dgm:prSet presAssocID="{BE04E872-AB05-4513-BBD5-50D470C0AF0A}" presName="compNode" presStyleCnt="0"/>
      <dgm:spPr/>
    </dgm:pt>
    <dgm:pt modelId="{76291D61-2CF3-463E-B789-1037FA19233C}" type="pres">
      <dgm:prSet presAssocID="{BE04E872-AB05-4513-BBD5-50D470C0AF0A}" presName="iconBgRect" presStyleLbl="bgShp" presStyleIdx="0" presStyleCnt="4"/>
      <dgm:spPr/>
    </dgm:pt>
    <dgm:pt modelId="{B654C120-281B-478F-9313-DBED3D7F2424}" type="pres">
      <dgm:prSet presAssocID="{BE04E872-AB05-4513-BBD5-50D470C0AF0A}"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dgm:spPr>
      <dgm:extLst>
        <a:ext uri="{E40237B7-FDA0-4F09-8148-C483321AD2D9}">
          <dgm14:cNvPr xmlns:dgm14="http://schemas.microsoft.com/office/drawing/2010/diagram" id="0" name="" descr="Office Worker"/>
        </a:ext>
      </dgm:extLst>
    </dgm:pt>
    <dgm:pt modelId="{4B807A47-9C58-40B1-94D8-74C4250BAA9E}" type="pres">
      <dgm:prSet presAssocID="{BE04E872-AB05-4513-BBD5-50D470C0AF0A}" presName="spaceRect" presStyleCnt="0"/>
      <dgm:spPr/>
    </dgm:pt>
    <dgm:pt modelId="{A201C175-EF4B-4B19-B657-EBEBBCDF4FB8}" type="pres">
      <dgm:prSet presAssocID="{BE04E872-AB05-4513-BBD5-50D470C0AF0A}" presName="textRect" presStyleLbl="revTx" presStyleIdx="0" presStyleCnt="4">
        <dgm:presLayoutVars>
          <dgm:chMax val="1"/>
          <dgm:chPref val="1"/>
        </dgm:presLayoutVars>
      </dgm:prSet>
      <dgm:spPr/>
      <dgm:t>
        <a:bodyPr/>
        <a:lstStyle/>
        <a:p>
          <a:endParaRPr lang="en-US"/>
        </a:p>
      </dgm:t>
    </dgm:pt>
    <dgm:pt modelId="{44FBA389-76BE-4A2A-8323-2428502D0341}" type="pres">
      <dgm:prSet presAssocID="{1705AA0D-FFAD-4630-BB86-7F494A5DA5D0}" presName="sibTrans" presStyleLbl="sibTrans2D1" presStyleIdx="0" presStyleCnt="0"/>
      <dgm:spPr/>
      <dgm:t>
        <a:bodyPr/>
        <a:lstStyle/>
        <a:p>
          <a:endParaRPr lang="en-US"/>
        </a:p>
      </dgm:t>
    </dgm:pt>
    <dgm:pt modelId="{EDDA74B3-B66F-40A6-ADA7-F67FFC471953}" type="pres">
      <dgm:prSet presAssocID="{200AD5E8-D73C-4587-8025-19A6CD08DBCC}" presName="compNode" presStyleCnt="0"/>
      <dgm:spPr/>
    </dgm:pt>
    <dgm:pt modelId="{976D3A6A-AA88-4074-997F-BCC06C52F070}" type="pres">
      <dgm:prSet presAssocID="{200AD5E8-D73C-4587-8025-19A6CD08DBCC}" presName="iconBgRect" presStyleLbl="bgShp" presStyleIdx="1" presStyleCnt="4"/>
      <dgm:spPr/>
    </dgm:pt>
    <dgm:pt modelId="{1B876A5D-72C6-4F33-8A8D-B60B4E249C26}" type="pres">
      <dgm:prSet presAssocID="{200AD5E8-D73C-4587-8025-19A6CD08DBC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dgm:spPr>
      <dgm:extLst>
        <a:ext uri="{E40237B7-FDA0-4F09-8148-C483321AD2D9}">
          <dgm14:cNvPr xmlns:dgm14="http://schemas.microsoft.com/office/drawing/2010/diagram" id="0" name="" descr="Social Network"/>
        </a:ext>
      </dgm:extLst>
    </dgm:pt>
    <dgm:pt modelId="{8657AB32-A4B7-43AF-A717-F0F7C921A8B4}" type="pres">
      <dgm:prSet presAssocID="{200AD5E8-D73C-4587-8025-19A6CD08DBCC}" presName="spaceRect" presStyleCnt="0"/>
      <dgm:spPr/>
    </dgm:pt>
    <dgm:pt modelId="{3C4215CE-6C8C-4ACA-AC14-1D87625A88E5}" type="pres">
      <dgm:prSet presAssocID="{200AD5E8-D73C-4587-8025-19A6CD08DBCC}" presName="textRect" presStyleLbl="revTx" presStyleIdx="1" presStyleCnt="4">
        <dgm:presLayoutVars>
          <dgm:chMax val="1"/>
          <dgm:chPref val="1"/>
        </dgm:presLayoutVars>
      </dgm:prSet>
      <dgm:spPr/>
      <dgm:t>
        <a:bodyPr/>
        <a:lstStyle/>
        <a:p>
          <a:endParaRPr lang="en-US"/>
        </a:p>
      </dgm:t>
    </dgm:pt>
    <dgm:pt modelId="{B4F4FB10-568E-4280-931F-3BDF9F7EE937}" type="pres">
      <dgm:prSet presAssocID="{06648568-6866-412C-9D68-DD98181E62CE}" presName="sibTrans" presStyleLbl="sibTrans2D1" presStyleIdx="0" presStyleCnt="0"/>
      <dgm:spPr/>
      <dgm:t>
        <a:bodyPr/>
        <a:lstStyle/>
        <a:p>
          <a:endParaRPr lang="en-US"/>
        </a:p>
      </dgm:t>
    </dgm:pt>
    <dgm:pt modelId="{709EBFCB-D3F6-45DA-A004-BD2F5C1FA851}" type="pres">
      <dgm:prSet presAssocID="{11F1DEC6-4C0F-4255-A040-32F3E6682A18}" presName="compNode" presStyleCnt="0"/>
      <dgm:spPr/>
    </dgm:pt>
    <dgm:pt modelId="{149FFD0E-7708-4852-895B-67A35ECF6A19}" type="pres">
      <dgm:prSet presAssocID="{11F1DEC6-4C0F-4255-A040-32F3E6682A18}" presName="iconBgRect" presStyleLbl="bgShp" presStyleIdx="2" presStyleCnt="4"/>
      <dgm:spPr/>
    </dgm:pt>
    <dgm:pt modelId="{1711B4BB-86F1-45D2-BC41-F33052E57755}" type="pres">
      <dgm:prSet presAssocID="{11F1DEC6-4C0F-4255-A040-32F3E6682A18}"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dgm:spPr>
      <dgm:extLst>
        <a:ext uri="{E40237B7-FDA0-4F09-8148-C483321AD2D9}">
          <dgm14:cNvPr xmlns:dgm14="http://schemas.microsoft.com/office/drawing/2010/diagram" id="0" name="" descr="Group"/>
        </a:ext>
      </dgm:extLst>
    </dgm:pt>
    <dgm:pt modelId="{06741D82-CA09-44B9-BE65-C3A96F1CC6E9}" type="pres">
      <dgm:prSet presAssocID="{11F1DEC6-4C0F-4255-A040-32F3E6682A18}" presName="spaceRect" presStyleCnt="0"/>
      <dgm:spPr/>
    </dgm:pt>
    <dgm:pt modelId="{8E68D8F7-6ABA-4465-80E9-F9308563BA68}" type="pres">
      <dgm:prSet presAssocID="{11F1DEC6-4C0F-4255-A040-32F3E6682A18}" presName="textRect" presStyleLbl="revTx" presStyleIdx="2" presStyleCnt="4">
        <dgm:presLayoutVars>
          <dgm:chMax val="1"/>
          <dgm:chPref val="1"/>
        </dgm:presLayoutVars>
      </dgm:prSet>
      <dgm:spPr/>
      <dgm:t>
        <a:bodyPr/>
        <a:lstStyle/>
        <a:p>
          <a:endParaRPr lang="en-US"/>
        </a:p>
      </dgm:t>
    </dgm:pt>
    <dgm:pt modelId="{9D5B5134-6AEB-4D33-93B2-39A8EC79626C}" type="pres">
      <dgm:prSet presAssocID="{8A57125F-4276-47DA-BEE8-8C6422A62165}" presName="sibTrans" presStyleLbl="sibTrans2D1" presStyleIdx="0" presStyleCnt="0"/>
      <dgm:spPr/>
      <dgm:t>
        <a:bodyPr/>
        <a:lstStyle/>
        <a:p>
          <a:endParaRPr lang="en-US"/>
        </a:p>
      </dgm:t>
    </dgm:pt>
    <dgm:pt modelId="{7EF41F2C-8B26-439C-BEF5-BFE45C9C69B7}" type="pres">
      <dgm:prSet presAssocID="{DF2DA91E-ACF7-4965-8C9F-B5CF156E0573}" presName="compNode" presStyleCnt="0"/>
      <dgm:spPr/>
    </dgm:pt>
    <dgm:pt modelId="{0999A930-D582-454C-803F-92CA9BB883CA}" type="pres">
      <dgm:prSet presAssocID="{DF2DA91E-ACF7-4965-8C9F-B5CF156E0573}" presName="iconBgRect" presStyleLbl="bgShp" presStyleIdx="3" presStyleCnt="4"/>
      <dgm:spPr/>
    </dgm:pt>
    <dgm:pt modelId="{020E1E3C-C738-440F-BD34-FE377F3D04B4}" type="pres">
      <dgm:prSet presAssocID="{DF2DA91E-ACF7-4965-8C9F-B5CF156E057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dgm:spPr>
      <dgm:extLst>
        <a:ext uri="{E40237B7-FDA0-4F09-8148-C483321AD2D9}">
          <dgm14:cNvPr xmlns:dgm14="http://schemas.microsoft.com/office/drawing/2010/diagram" id="0" name="" descr="Stethoscope"/>
        </a:ext>
      </dgm:extLst>
    </dgm:pt>
    <dgm:pt modelId="{5F301AAE-F335-4B87-9938-0071EE74D032}" type="pres">
      <dgm:prSet presAssocID="{DF2DA91E-ACF7-4965-8C9F-B5CF156E0573}" presName="spaceRect" presStyleCnt="0"/>
      <dgm:spPr/>
    </dgm:pt>
    <dgm:pt modelId="{1849DD2B-A96E-4D29-9B18-22A0B9E808C7}" type="pres">
      <dgm:prSet presAssocID="{DF2DA91E-ACF7-4965-8C9F-B5CF156E0573}" presName="textRect" presStyleLbl="revTx" presStyleIdx="3" presStyleCnt="4">
        <dgm:presLayoutVars>
          <dgm:chMax val="1"/>
          <dgm:chPref val="1"/>
        </dgm:presLayoutVars>
      </dgm:prSet>
      <dgm:spPr/>
      <dgm:t>
        <a:bodyPr/>
        <a:lstStyle/>
        <a:p>
          <a:endParaRPr lang="en-US"/>
        </a:p>
      </dgm:t>
    </dgm:pt>
  </dgm:ptLst>
  <dgm:cxnLst>
    <dgm:cxn modelId="{9D968D7A-D9FE-447D-B4A2-247CD6635127}" type="presOf" srcId="{11F1DEC6-4C0F-4255-A040-32F3E6682A18}" destId="{8E68D8F7-6ABA-4465-80E9-F9308563BA68}" srcOrd="0" destOrd="0" presId="urn:microsoft.com/office/officeart/2018/2/layout/IconCircleList"/>
    <dgm:cxn modelId="{340B1C14-20D4-4C74-B002-E5A072B900F4}" srcId="{C68AAABE-F395-4E7E-BB7F-7B8CEEFE8A4A}" destId="{11F1DEC6-4C0F-4255-A040-32F3E6682A18}" srcOrd="2" destOrd="0" parTransId="{FEFBFCBC-D4B1-460E-8C47-8E4AA511F53F}" sibTransId="{8A57125F-4276-47DA-BEE8-8C6422A62165}"/>
    <dgm:cxn modelId="{55E3D419-F042-4F2E-965A-D16F022BBA1C}" srcId="{C68AAABE-F395-4E7E-BB7F-7B8CEEFE8A4A}" destId="{BE04E872-AB05-4513-BBD5-50D470C0AF0A}" srcOrd="0" destOrd="0" parTransId="{CF753CCA-42A7-4F64-BBCD-CB75C7141128}" sibTransId="{1705AA0D-FFAD-4630-BB86-7F494A5DA5D0}"/>
    <dgm:cxn modelId="{7994A054-4EBB-4624-B4D6-CA629CB7F599}" srcId="{C68AAABE-F395-4E7E-BB7F-7B8CEEFE8A4A}" destId="{DF2DA91E-ACF7-4965-8C9F-B5CF156E0573}" srcOrd="3" destOrd="0" parTransId="{392F1E57-DF9B-49DF-9A87-C47624A17120}" sibTransId="{D3CD4A99-EE05-4F91-8674-2C1FA3C96F0A}"/>
    <dgm:cxn modelId="{B39F6522-F2E2-4649-AF96-E9D1DEAA596A}" type="presOf" srcId="{C68AAABE-F395-4E7E-BB7F-7B8CEEFE8A4A}" destId="{1FFC03CE-29AC-4818-B8AA-CA7BABA33CF7}" srcOrd="0" destOrd="0" presId="urn:microsoft.com/office/officeart/2018/2/layout/IconCircleList"/>
    <dgm:cxn modelId="{3BBFFCD4-75C0-4427-9256-FE901F539B22}" type="presOf" srcId="{200AD5E8-D73C-4587-8025-19A6CD08DBCC}" destId="{3C4215CE-6C8C-4ACA-AC14-1D87625A88E5}" srcOrd="0" destOrd="0" presId="urn:microsoft.com/office/officeart/2018/2/layout/IconCircleList"/>
    <dgm:cxn modelId="{DDE7AB15-37AE-497A-81F5-87DD6DDE366C}" type="presOf" srcId="{BE04E872-AB05-4513-BBD5-50D470C0AF0A}" destId="{A201C175-EF4B-4B19-B657-EBEBBCDF4FB8}" srcOrd="0" destOrd="0" presId="urn:microsoft.com/office/officeart/2018/2/layout/IconCircleList"/>
    <dgm:cxn modelId="{82B1F814-D253-48DB-BC65-DD2ADEBD89D2}" type="presOf" srcId="{DF2DA91E-ACF7-4965-8C9F-B5CF156E0573}" destId="{1849DD2B-A96E-4D29-9B18-22A0B9E808C7}" srcOrd="0" destOrd="0" presId="urn:microsoft.com/office/officeart/2018/2/layout/IconCircleList"/>
    <dgm:cxn modelId="{445B8A4D-C6AC-4794-9126-48976E040573}" type="presOf" srcId="{8A57125F-4276-47DA-BEE8-8C6422A62165}" destId="{9D5B5134-6AEB-4D33-93B2-39A8EC79626C}" srcOrd="0" destOrd="0" presId="urn:microsoft.com/office/officeart/2018/2/layout/IconCircleList"/>
    <dgm:cxn modelId="{1B937CBE-68DB-4BF2-9B72-529626D95FB5}" srcId="{C68AAABE-F395-4E7E-BB7F-7B8CEEFE8A4A}" destId="{200AD5E8-D73C-4587-8025-19A6CD08DBCC}" srcOrd="1" destOrd="0" parTransId="{5D370DA6-81F9-43C2-8C6D-C673E3A7963C}" sibTransId="{06648568-6866-412C-9D68-DD98181E62CE}"/>
    <dgm:cxn modelId="{34341334-86D4-4F42-97C8-1C18E59034EE}" type="presOf" srcId="{1705AA0D-FFAD-4630-BB86-7F494A5DA5D0}" destId="{44FBA389-76BE-4A2A-8323-2428502D0341}" srcOrd="0" destOrd="0" presId="urn:microsoft.com/office/officeart/2018/2/layout/IconCircleList"/>
    <dgm:cxn modelId="{7E36AE05-F1AF-46C8-8319-5618225AFE08}" type="presOf" srcId="{06648568-6866-412C-9D68-DD98181E62CE}" destId="{B4F4FB10-568E-4280-931F-3BDF9F7EE937}" srcOrd="0" destOrd="0" presId="urn:microsoft.com/office/officeart/2018/2/layout/IconCircleList"/>
    <dgm:cxn modelId="{A7AEFD36-D6B7-4AD3-9ACF-3DA106D80E8C}" type="presParOf" srcId="{1FFC03CE-29AC-4818-B8AA-CA7BABA33CF7}" destId="{BC5D70A2-4B8F-478D-9E5B-2F9BCF202DCE}" srcOrd="0" destOrd="0" presId="urn:microsoft.com/office/officeart/2018/2/layout/IconCircleList"/>
    <dgm:cxn modelId="{B01E99EF-CEBF-405C-8E84-31E7110C6918}" type="presParOf" srcId="{BC5D70A2-4B8F-478D-9E5B-2F9BCF202DCE}" destId="{5DA3D127-3158-44B5-9CAE-EC10C033DD4F}" srcOrd="0" destOrd="0" presId="urn:microsoft.com/office/officeart/2018/2/layout/IconCircleList"/>
    <dgm:cxn modelId="{5B2FCA3C-4FCF-4594-9D3C-B2E716EEC1E5}" type="presParOf" srcId="{5DA3D127-3158-44B5-9CAE-EC10C033DD4F}" destId="{76291D61-2CF3-463E-B789-1037FA19233C}" srcOrd="0" destOrd="0" presId="urn:microsoft.com/office/officeart/2018/2/layout/IconCircleList"/>
    <dgm:cxn modelId="{551BA374-2F07-4A35-9CAF-1C4A39CB81B5}" type="presParOf" srcId="{5DA3D127-3158-44B5-9CAE-EC10C033DD4F}" destId="{B654C120-281B-478F-9313-DBED3D7F2424}" srcOrd="1" destOrd="0" presId="urn:microsoft.com/office/officeart/2018/2/layout/IconCircleList"/>
    <dgm:cxn modelId="{3B40CE1B-F7F5-4AE4-A522-7A39948AE53C}" type="presParOf" srcId="{5DA3D127-3158-44B5-9CAE-EC10C033DD4F}" destId="{4B807A47-9C58-40B1-94D8-74C4250BAA9E}" srcOrd="2" destOrd="0" presId="urn:microsoft.com/office/officeart/2018/2/layout/IconCircleList"/>
    <dgm:cxn modelId="{B4EF226D-26C7-4CED-8711-94E3F599EA4D}" type="presParOf" srcId="{5DA3D127-3158-44B5-9CAE-EC10C033DD4F}" destId="{A201C175-EF4B-4B19-B657-EBEBBCDF4FB8}" srcOrd="3" destOrd="0" presId="urn:microsoft.com/office/officeart/2018/2/layout/IconCircleList"/>
    <dgm:cxn modelId="{AEE3774E-0573-48EA-AB0B-3F38B1E654DC}" type="presParOf" srcId="{BC5D70A2-4B8F-478D-9E5B-2F9BCF202DCE}" destId="{44FBA389-76BE-4A2A-8323-2428502D0341}" srcOrd="1" destOrd="0" presId="urn:microsoft.com/office/officeart/2018/2/layout/IconCircleList"/>
    <dgm:cxn modelId="{B972D543-605A-4A76-BB2F-24D6FFAD1175}" type="presParOf" srcId="{BC5D70A2-4B8F-478D-9E5B-2F9BCF202DCE}" destId="{EDDA74B3-B66F-40A6-ADA7-F67FFC471953}" srcOrd="2" destOrd="0" presId="urn:microsoft.com/office/officeart/2018/2/layout/IconCircleList"/>
    <dgm:cxn modelId="{C18DF7D9-F3C8-4301-9690-7D3B4AC9AE35}" type="presParOf" srcId="{EDDA74B3-B66F-40A6-ADA7-F67FFC471953}" destId="{976D3A6A-AA88-4074-997F-BCC06C52F070}" srcOrd="0" destOrd="0" presId="urn:microsoft.com/office/officeart/2018/2/layout/IconCircleList"/>
    <dgm:cxn modelId="{A1469B26-176D-4057-B230-9C937315490A}" type="presParOf" srcId="{EDDA74B3-B66F-40A6-ADA7-F67FFC471953}" destId="{1B876A5D-72C6-4F33-8A8D-B60B4E249C26}" srcOrd="1" destOrd="0" presId="urn:microsoft.com/office/officeart/2018/2/layout/IconCircleList"/>
    <dgm:cxn modelId="{E88A7037-C8E9-4795-BE07-936C0B94AD91}" type="presParOf" srcId="{EDDA74B3-B66F-40A6-ADA7-F67FFC471953}" destId="{8657AB32-A4B7-43AF-A717-F0F7C921A8B4}" srcOrd="2" destOrd="0" presId="urn:microsoft.com/office/officeart/2018/2/layout/IconCircleList"/>
    <dgm:cxn modelId="{F53D2046-C406-4649-B4C8-43AE99FEF9B6}" type="presParOf" srcId="{EDDA74B3-B66F-40A6-ADA7-F67FFC471953}" destId="{3C4215CE-6C8C-4ACA-AC14-1D87625A88E5}" srcOrd="3" destOrd="0" presId="urn:microsoft.com/office/officeart/2018/2/layout/IconCircleList"/>
    <dgm:cxn modelId="{DE01CD72-954D-4E38-8DED-B48037D9454F}" type="presParOf" srcId="{BC5D70A2-4B8F-478D-9E5B-2F9BCF202DCE}" destId="{B4F4FB10-568E-4280-931F-3BDF9F7EE937}" srcOrd="3" destOrd="0" presId="urn:microsoft.com/office/officeart/2018/2/layout/IconCircleList"/>
    <dgm:cxn modelId="{5001C2D7-79DC-426F-AD17-D34864F6F852}" type="presParOf" srcId="{BC5D70A2-4B8F-478D-9E5B-2F9BCF202DCE}" destId="{709EBFCB-D3F6-45DA-A004-BD2F5C1FA851}" srcOrd="4" destOrd="0" presId="urn:microsoft.com/office/officeart/2018/2/layout/IconCircleList"/>
    <dgm:cxn modelId="{776F9BCE-E7C4-4FE0-9BAC-931C19F7B994}" type="presParOf" srcId="{709EBFCB-D3F6-45DA-A004-BD2F5C1FA851}" destId="{149FFD0E-7708-4852-895B-67A35ECF6A19}" srcOrd="0" destOrd="0" presId="urn:microsoft.com/office/officeart/2018/2/layout/IconCircleList"/>
    <dgm:cxn modelId="{E3FF5A59-8995-4E06-8A32-3A66157123FB}" type="presParOf" srcId="{709EBFCB-D3F6-45DA-A004-BD2F5C1FA851}" destId="{1711B4BB-86F1-45D2-BC41-F33052E57755}" srcOrd="1" destOrd="0" presId="urn:microsoft.com/office/officeart/2018/2/layout/IconCircleList"/>
    <dgm:cxn modelId="{0343E024-4B3A-445F-B077-F893FD4A1761}" type="presParOf" srcId="{709EBFCB-D3F6-45DA-A004-BD2F5C1FA851}" destId="{06741D82-CA09-44B9-BE65-C3A96F1CC6E9}" srcOrd="2" destOrd="0" presId="urn:microsoft.com/office/officeart/2018/2/layout/IconCircleList"/>
    <dgm:cxn modelId="{E1C3FF72-5182-4139-8FB4-C0F82A7C6129}" type="presParOf" srcId="{709EBFCB-D3F6-45DA-A004-BD2F5C1FA851}" destId="{8E68D8F7-6ABA-4465-80E9-F9308563BA68}" srcOrd="3" destOrd="0" presId="urn:microsoft.com/office/officeart/2018/2/layout/IconCircleList"/>
    <dgm:cxn modelId="{05E005FB-EC3B-48C2-B32D-491662B2D481}" type="presParOf" srcId="{BC5D70A2-4B8F-478D-9E5B-2F9BCF202DCE}" destId="{9D5B5134-6AEB-4D33-93B2-39A8EC79626C}" srcOrd="5" destOrd="0" presId="urn:microsoft.com/office/officeart/2018/2/layout/IconCircleList"/>
    <dgm:cxn modelId="{451743FF-5DD0-47C3-91DF-AC0F775C8348}" type="presParOf" srcId="{BC5D70A2-4B8F-478D-9E5B-2F9BCF202DCE}" destId="{7EF41F2C-8B26-439C-BEF5-BFE45C9C69B7}" srcOrd="6" destOrd="0" presId="urn:microsoft.com/office/officeart/2018/2/layout/IconCircleList"/>
    <dgm:cxn modelId="{BDE323E9-FF39-49CF-A231-0A2F9EB24CE2}" type="presParOf" srcId="{7EF41F2C-8B26-439C-BEF5-BFE45C9C69B7}" destId="{0999A930-D582-454C-803F-92CA9BB883CA}" srcOrd="0" destOrd="0" presId="urn:microsoft.com/office/officeart/2018/2/layout/IconCircleList"/>
    <dgm:cxn modelId="{1DAA6A48-10B9-4CDB-AA18-C3A23FD9F83D}" type="presParOf" srcId="{7EF41F2C-8B26-439C-BEF5-BFE45C9C69B7}" destId="{020E1E3C-C738-440F-BD34-FE377F3D04B4}" srcOrd="1" destOrd="0" presId="urn:microsoft.com/office/officeart/2018/2/layout/IconCircleList"/>
    <dgm:cxn modelId="{6F110AA0-D2AE-45D0-B582-18159DFCC956}" type="presParOf" srcId="{7EF41F2C-8B26-439C-BEF5-BFE45C9C69B7}" destId="{5F301AAE-F335-4B87-9938-0071EE74D032}" srcOrd="2" destOrd="0" presId="urn:microsoft.com/office/officeart/2018/2/layout/IconCircleList"/>
    <dgm:cxn modelId="{157A8EB2-6879-41E2-AA18-1E6DB74E8DD8}" type="presParOf" srcId="{7EF41F2C-8B26-439C-BEF5-BFE45C9C69B7}" destId="{1849DD2B-A96E-4D29-9B18-22A0B9E808C7}" srcOrd="3" destOrd="0" presId="urn:microsoft.com/office/officeart/2018/2/layout/IconCircle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B1A7E3A-D122-49A3-B249-8AD88BF22288}">
      <dsp:nvSpPr>
        <dsp:cNvPr id="0" name=""/>
        <dsp:cNvSpPr/>
      </dsp:nvSpPr>
      <dsp:spPr>
        <a:xfrm>
          <a:off x="0" y="0"/>
          <a:ext cx="4352544" cy="4352544"/>
        </a:xfrm>
        <a:prstGeom prst="pie">
          <a:avLst>
            <a:gd name="adj1" fmla="val 5400000"/>
            <a:gd name="adj2" fmla="val 1620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690B644A-0D7E-4AD3-AD62-1232C9D993AE}">
      <dsp:nvSpPr>
        <dsp:cNvPr id="0" name=""/>
        <dsp:cNvSpPr/>
      </dsp:nvSpPr>
      <dsp:spPr>
        <a:xfrm>
          <a:off x="2176272" y="0"/>
          <a:ext cx="8339328" cy="4352544"/>
        </a:xfrm>
        <a:prstGeom prst="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dirty="0"/>
            <a:t>This presentation analyses NHS recruitment challenges and underlying causes. </a:t>
          </a:r>
          <a:endParaRPr lang="en-US" sz="2100" kern="1200" dirty="0"/>
        </a:p>
      </dsp:txBody>
      <dsp:txXfrm>
        <a:off x="2176272" y="0"/>
        <a:ext cx="8339328" cy="924915"/>
      </dsp:txXfrm>
    </dsp:sp>
    <dsp:sp modelId="{08B304B2-EE06-4978-B613-D1E460A54504}">
      <dsp:nvSpPr>
        <dsp:cNvPr id="0" name=""/>
        <dsp:cNvSpPr/>
      </dsp:nvSpPr>
      <dsp:spPr>
        <a:xfrm>
          <a:off x="571271" y="924915"/>
          <a:ext cx="3210001" cy="3210001"/>
        </a:xfrm>
        <a:prstGeom prst="pie">
          <a:avLst>
            <a:gd name="adj1" fmla="val 5400000"/>
            <a:gd name="adj2" fmla="val 16200000"/>
          </a:avLst>
        </a:prstGeom>
        <a:solidFill>
          <a:schemeClr val="accent3">
            <a:hueOff val="1372388"/>
            <a:satOff val="8237"/>
            <a:lumOff val="627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58BB337-7675-4AB6-B846-762E7B0B0DD8}">
      <dsp:nvSpPr>
        <dsp:cNvPr id="0" name=""/>
        <dsp:cNvSpPr/>
      </dsp:nvSpPr>
      <dsp:spPr>
        <a:xfrm>
          <a:off x="2176272" y="924915"/>
          <a:ext cx="8339328" cy="3210001"/>
        </a:xfrm>
        <a:prstGeom prst="rect">
          <a:avLst/>
        </a:prstGeom>
        <a:solidFill>
          <a:schemeClr val="lt1">
            <a:alpha val="90000"/>
            <a:hueOff val="0"/>
            <a:satOff val="0"/>
            <a:lumOff val="0"/>
            <a:alphaOff val="0"/>
          </a:schemeClr>
        </a:solidFill>
        <a:ln w="19050" cap="flat" cmpd="sng" algn="ctr">
          <a:solidFill>
            <a:schemeClr val="accent3">
              <a:hueOff val="1372388"/>
              <a:satOff val="8237"/>
              <a:lumOff val="627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a:t>This presentation examines recruitment processes, types, and modern methods in practice. </a:t>
          </a:r>
          <a:endParaRPr lang="en-US" sz="2100" kern="1200"/>
        </a:p>
      </dsp:txBody>
      <dsp:txXfrm>
        <a:off x="2176272" y="924915"/>
        <a:ext cx="8339328" cy="924915"/>
      </dsp:txXfrm>
    </dsp:sp>
    <dsp:sp modelId="{B1C2DAD5-29A3-4BC9-B022-A4D01740BC6A}">
      <dsp:nvSpPr>
        <dsp:cNvPr id="0" name=""/>
        <dsp:cNvSpPr/>
      </dsp:nvSpPr>
      <dsp:spPr>
        <a:xfrm>
          <a:off x="1142542" y="1849831"/>
          <a:ext cx="2067458" cy="2067458"/>
        </a:xfrm>
        <a:prstGeom prst="pie">
          <a:avLst>
            <a:gd name="adj1" fmla="val 5400000"/>
            <a:gd name="adj2" fmla="val 16200000"/>
          </a:avLst>
        </a:prstGeom>
        <a:solidFill>
          <a:schemeClr val="accent3">
            <a:hueOff val="2744775"/>
            <a:satOff val="16475"/>
            <a:lumOff val="1255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CF07502-E4CB-45E6-AF04-90A5FB398CDC}">
      <dsp:nvSpPr>
        <dsp:cNvPr id="0" name=""/>
        <dsp:cNvSpPr/>
      </dsp:nvSpPr>
      <dsp:spPr>
        <a:xfrm>
          <a:off x="2176272" y="1849831"/>
          <a:ext cx="8339328" cy="2067458"/>
        </a:xfrm>
        <a:prstGeom prst="rect">
          <a:avLst/>
        </a:prstGeom>
        <a:solidFill>
          <a:schemeClr val="lt1">
            <a:alpha val="90000"/>
            <a:hueOff val="0"/>
            <a:satOff val="0"/>
            <a:lumOff val="0"/>
            <a:alphaOff val="0"/>
          </a:schemeClr>
        </a:solidFill>
        <a:ln w="19050" cap="flat" cmpd="sng" algn="ctr">
          <a:solidFill>
            <a:schemeClr val="accent3">
              <a:hueOff val="2744775"/>
              <a:satOff val="16475"/>
              <a:lumOff val="1255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a:t>Evidence from NHS People Plan and Staff Survey is integrated. </a:t>
          </a:r>
          <a:endParaRPr lang="en-US" sz="2100" kern="1200"/>
        </a:p>
      </dsp:txBody>
      <dsp:txXfrm>
        <a:off x="2176272" y="1849831"/>
        <a:ext cx="8339328" cy="924915"/>
      </dsp:txXfrm>
    </dsp:sp>
    <dsp:sp modelId="{CC9B9EFE-D1D7-440F-BBE8-B5A4B586C1CB}">
      <dsp:nvSpPr>
        <dsp:cNvPr id="0" name=""/>
        <dsp:cNvSpPr/>
      </dsp:nvSpPr>
      <dsp:spPr>
        <a:xfrm>
          <a:off x="1713814" y="2774746"/>
          <a:ext cx="924915" cy="924915"/>
        </a:xfrm>
        <a:prstGeom prst="pie">
          <a:avLst>
            <a:gd name="adj1" fmla="val 5400000"/>
            <a:gd name="adj2" fmla="val 16200000"/>
          </a:avLst>
        </a:prstGeom>
        <a:solidFill>
          <a:schemeClr val="accent3">
            <a:hueOff val="4117163"/>
            <a:satOff val="24712"/>
            <a:lumOff val="1882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5810DCF-D4F7-4784-94AF-D9F786274C3C}">
      <dsp:nvSpPr>
        <dsp:cNvPr id="0" name=""/>
        <dsp:cNvSpPr/>
      </dsp:nvSpPr>
      <dsp:spPr>
        <a:xfrm>
          <a:off x="2176272" y="2774746"/>
          <a:ext cx="8339328" cy="924915"/>
        </a:xfrm>
        <a:prstGeom prst="rect">
          <a:avLst/>
        </a:prstGeom>
        <a:solidFill>
          <a:schemeClr val="lt1">
            <a:alpha val="90000"/>
            <a:hueOff val="0"/>
            <a:satOff val="0"/>
            <a:lumOff val="0"/>
            <a:alphaOff val="0"/>
          </a:schemeClr>
        </a:solidFill>
        <a:ln w="19050" cap="flat" cmpd="sng" algn="ctr">
          <a:solidFill>
            <a:schemeClr val="accent3">
              <a:hueOff val="4117163"/>
              <a:satOff val="24712"/>
              <a:lumOff val="1882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80010" tIns="80010" rIns="80010" bIns="80010" numCol="1" spcCol="1270" anchor="ctr" anchorCtr="0">
          <a:noAutofit/>
        </a:bodyPr>
        <a:lstStyle/>
        <a:p>
          <a:pPr lvl="0" algn="ctr" defTabSz="933450">
            <a:lnSpc>
              <a:spcPct val="90000"/>
            </a:lnSpc>
            <a:spcBef>
              <a:spcPct val="0"/>
            </a:spcBef>
            <a:spcAft>
              <a:spcPct val="35000"/>
            </a:spcAft>
          </a:pPr>
          <a:r>
            <a:rPr lang="en-GB" sz="2100" kern="1200"/>
            <a:t>The group proposes practical, research-based HR solutions.</a:t>
          </a:r>
          <a:endParaRPr lang="en-US" sz="2100" kern="1200"/>
        </a:p>
      </dsp:txBody>
      <dsp:txXfrm>
        <a:off x="2176272" y="2774746"/>
        <a:ext cx="8339328" cy="92491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A21F448-8145-4B0D-8E36-A6DAEAB5DD30}">
      <dsp:nvSpPr>
        <dsp:cNvPr id="0" name=""/>
        <dsp:cNvSpPr/>
      </dsp:nvSpPr>
      <dsp:spPr>
        <a:xfrm>
          <a:off x="0" y="0"/>
          <a:ext cx="3822189" cy="0"/>
        </a:xfrm>
        <a:prstGeom prst="line">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A8948C5F-CEBA-413F-B570-75A7818A1033}">
      <dsp:nvSpPr>
        <dsp:cNvPr id="0" name=""/>
        <dsp:cNvSpPr/>
      </dsp:nvSpPr>
      <dsp:spPr>
        <a:xfrm>
          <a:off x="0" y="0"/>
          <a:ext cx="3822189" cy="935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GB" sz="1300" kern="1200"/>
            <a:t>The National Health Service provides publicly funded healthcare across the UK. </a:t>
          </a:r>
          <a:endParaRPr lang="en-US" sz="1300" kern="1200"/>
        </a:p>
      </dsp:txBody>
      <dsp:txXfrm>
        <a:off x="0" y="0"/>
        <a:ext cx="3822189" cy="935690"/>
      </dsp:txXfrm>
    </dsp:sp>
    <dsp:sp modelId="{05EF5094-BB3D-43E6-BC28-669ED73AEA72}">
      <dsp:nvSpPr>
        <dsp:cNvPr id="0" name=""/>
        <dsp:cNvSpPr/>
      </dsp:nvSpPr>
      <dsp:spPr>
        <a:xfrm>
          <a:off x="0" y="935690"/>
          <a:ext cx="3822189"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4980B463-0F06-4BF2-B550-8DD64B963DA4}">
      <dsp:nvSpPr>
        <dsp:cNvPr id="0" name=""/>
        <dsp:cNvSpPr/>
      </dsp:nvSpPr>
      <dsp:spPr>
        <a:xfrm>
          <a:off x="0" y="935690"/>
          <a:ext cx="3822189" cy="935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GB" sz="1300" kern="1200"/>
            <a:t>It employs over 1.3 million staff, making it one of the largest global employers (NHS, 2023). </a:t>
          </a:r>
          <a:endParaRPr lang="en-US" sz="1300" kern="1200"/>
        </a:p>
      </dsp:txBody>
      <dsp:txXfrm>
        <a:off x="0" y="935690"/>
        <a:ext cx="3822189" cy="935690"/>
      </dsp:txXfrm>
    </dsp:sp>
    <dsp:sp modelId="{F8664E1F-1749-4A96-BBDE-7A2752BD277D}">
      <dsp:nvSpPr>
        <dsp:cNvPr id="0" name=""/>
        <dsp:cNvSpPr/>
      </dsp:nvSpPr>
      <dsp:spPr>
        <a:xfrm>
          <a:off x="0" y="1871381"/>
          <a:ext cx="3822189" cy="0"/>
        </a:xfrm>
        <a:prstGeom prst="line">
          <a:avLst/>
        </a:prstGeom>
        <a:solidFill>
          <a:schemeClr val="accent4">
            <a:hueOff val="0"/>
            <a:satOff val="0"/>
            <a:lumOff val="0"/>
            <a:alphaOff val="0"/>
          </a:schemeClr>
        </a:solidFill>
        <a:ln w="1905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9DDD5186-E75C-4A3A-9DA4-2EF2165299C4}">
      <dsp:nvSpPr>
        <dsp:cNvPr id="0" name=""/>
        <dsp:cNvSpPr/>
      </dsp:nvSpPr>
      <dsp:spPr>
        <a:xfrm>
          <a:off x="0" y="1871381"/>
          <a:ext cx="3822189" cy="935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GB" sz="1300" kern="1200"/>
            <a:t>The NHS delivers universal access and broadly delivers quality care for all based on need rather than ability to pay (Phiri et al., 2022). </a:t>
          </a:r>
          <a:endParaRPr lang="en-US" sz="1300" kern="1200"/>
        </a:p>
      </dsp:txBody>
      <dsp:txXfrm>
        <a:off x="0" y="1871381"/>
        <a:ext cx="3822189" cy="935690"/>
      </dsp:txXfrm>
    </dsp:sp>
    <dsp:sp modelId="{10B10A27-2A40-48B8-AF40-21839658D89C}">
      <dsp:nvSpPr>
        <dsp:cNvPr id="0" name=""/>
        <dsp:cNvSpPr/>
      </dsp:nvSpPr>
      <dsp:spPr>
        <a:xfrm>
          <a:off x="0" y="2807071"/>
          <a:ext cx="3822189" cy="0"/>
        </a:xfrm>
        <a:prstGeom prst="line">
          <a:avLst/>
        </a:prstGeom>
        <a:solidFill>
          <a:schemeClr val="accent5">
            <a:hueOff val="0"/>
            <a:satOff val="0"/>
            <a:lumOff val="0"/>
            <a:alphaOff val="0"/>
          </a:schemeClr>
        </a:solidFill>
        <a:ln w="1905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A88874B-030C-483E-AF6B-13395CC9ADC0}">
      <dsp:nvSpPr>
        <dsp:cNvPr id="0" name=""/>
        <dsp:cNvSpPr/>
      </dsp:nvSpPr>
      <dsp:spPr>
        <a:xfrm>
          <a:off x="0" y="2807071"/>
          <a:ext cx="3822189" cy="9356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lvl="0" algn="l" defTabSz="577850">
            <a:lnSpc>
              <a:spcPct val="90000"/>
            </a:lnSpc>
            <a:spcBef>
              <a:spcPct val="0"/>
            </a:spcBef>
            <a:spcAft>
              <a:spcPct val="35000"/>
            </a:spcAft>
          </a:pPr>
          <a:r>
            <a:rPr lang="en-GB" sz="1300" kern="1200"/>
            <a:t>The organisation recruit talent and efficient workforce is critical to ensuring high-quality, equitable patient care.</a:t>
          </a:r>
          <a:endParaRPr lang="en-US" sz="1300" kern="1200"/>
        </a:p>
      </dsp:txBody>
      <dsp:txXfrm>
        <a:off x="0" y="2807071"/>
        <a:ext cx="3822189" cy="93569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AA4CCE2-BDFC-422E-80E3-23C773F251B2}">
      <dsp:nvSpPr>
        <dsp:cNvPr id="0" name=""/>
        <dsp:cNvSpPr/>
      </dsp:nvSpPr>
      <dsp:spPr>
        <a:xfrm>
          <a:off x="606456" y="0"/>
          <a:ext cx="5453920" cy="5453920"/>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C6C09A56-13ED-40EF-A1C3-D9845AB3BC34}">
      <dsp:nvSpPr>
        <dsp:cNvPr id="0" name=""/>
        <dsp:cNvSpPr/>
      </dsp:nvSpPr>
      <dsp:spPr>
        <a:xfrm>
          <a:off x="1124578" y="518122"/>
          <a:ext cx="2127028" cy="2127028"/>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Human Capital Management refers to strategic workforce planning, development, and retention practices. </a:t>
          </a:r>
          <a:endParaRPr lang="en-US" sz="1500" kern="1200"/>
        </a:p>
      </dsp:txBody>
      <dsp:txXfrm>
        <a:off x="1228411" y="621955"/>
        <a:ext cx="1919362" cy="1919362"/>
      </dsp:txXfrm>
    </dsp:sp>
    <dsp:sp modelId="{D0902D96-EAF7-4DDE-A2A5-AEA83F79AA8C}">
      <dsp:nvSpPr>
        <dsp:cNvPr id="0" name=""/>
        <dsp:cNvSpPr/>
      </dsp:nvSpPr>
      <dsp:spPr>
        <a:xfrm>
          <a:off x="3415225" y="518122"/>
          <a:ext cx="2127028" cy="2127028"/>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t>In the NHS, HCM ensures the effective utilisation of a highly skilled workforce (Morgan, 2022). </a:t>
          </a:r>
          <a:endParaRPr lang="en-US" sz="1500" kern="1200" dirty="0"/>
        </a:p>
      </dsp:txBody>
      <dsp:txXfrm>
        <a:off x="3519058" y="621955"/>
        <a:ext cx="1919362" cy="1919362"/>
      </dsp:txXfrm>
    </dsp:sp>
    <dsp:sp modelId="{790DD7F6-B1F6-4353-A421-4CA5B4CA76DF}">
      <dsp:nvSpPr>
        <dsp:cNvPr id="0" name=""/>
        <dsp:cNvSpPr/>
      </dsp:nvSpPr>
      <dsp:spPr>
        <a:xfrm>
          <a:off x="1124578" y="2808768"/>
          <a:ext cx="2127028" cy="2127028"/>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HCM at NHS aligns staffing with patient demand and service delivery goals. </a:t>
          </a:r>
          <a:endParaRPr lang="en-US" sz="1500" kern="1200"/>
        </a:p>
      </dsp:txBody>
      <dsp:txXfrm>
        <a:off x="1228411" y="2912601"/>
        <a:ext cx="1919362" cy="1919362"/>
      </dsp:txXfrm>
    </dsp:sp>
    <dsp:sp modelId="{09BE0D64-11B8-40C0-A432-98711F6CDBFD}">
      <dsp:nvSpPr>
        <dsp:cNvPr id="0" name=""/>
        <dsp:cNvSpPr/>
      </dsp:nvSpPr>
      <dsp:spPr>
        <a:xfrm>
          <a:off x="3415225" y="2808768"/>
          <a:ext cx="2127028" cy="2127028"/>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dirty="0"/>
            <a:t>Strong HCM improves efficiency, employee engagement, and organisational performance.</a:t>
          </a:r>
          <a:endParaRPr lang="en-US" sz="1500" kern="1200" dirty="0"/>
        </a:p>
      </dsp:txBody>
      <dsp:txXfrm>
        <a:off x="3519058" y="2912601"/>
        <a:ext cx="1919362" cy="1919362"/>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EC486F-9E64-45BE-B4B3-D8BAC54062EB}">
      <dsp:nvSpPr>
        <dsp:cNvPr id="0" name=""/>
        <dsp:cNvSpPr/>
      </dsp:nvSpPr>
      <dsp:spPr>
        <a:xfrm rot="5400000">
          <a:off x="485981" y="1604301"/>
          <a:ext cx="1463642" cy="2435467"/>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A3C6754-914D-4AF3-BCED-CE7CBB71755F}">
      <dsp:nvSpPr>
        <dsp:cNvPr id="0" name=""/>
        <dsp:cNvSpPr/>
      </dsp:nvSpPr>
      <dsp:spPr>
        <a:xfrm>
          <a:off x="241663" y="2331981"/>
          <a:ext cx="2198753" cy="192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66750">
            <a:lnSpc>
              <a:spcPct val="90000"/>
            </a:lnSpc>
            <a:spcBef>
              <a:spcPct val="0"/>
            </a:spcBef>
            <a:spcAft>
              <a:spcPct val="35000"/>
            </a:spcAft>
            <a:buNone/>
          </a:pPr>
          <a:r>
            <a:rPr lang="en-GB" sz="1500" kern="1200" dirty="0"/>
            <a:t>Recruitment is the process of attracting, selecting, and appointing suitable candidates</a:t>
          </a:r>
          <a:endParaRPr lang="en-US" sz="1500" kern="1200" dirty="0"/>
        </a:p>
      </dsp:txBody>
      <dsp:txXfrm>
        <a:off x="241663" y="2331981"/>
        <a:ext cx="2198753" cy="1927336"/>
      </dsp:txXfrm>
    </dsp:sp>
    <dsp:sp modelId="{D5F8108A-F0D7-4D3A-9485-E41D25DF5FE6}">
      <dsp:nvSpPr>
        <dsp:cNvPr id="0" name=""/>
        <dsp:cNvSpPr/>
      </dsp:nvSpPr>
      <dsp:spPr>
        <a:xfrm>
          <a:off x="2025558" y="1424999"/>
          <a:ext cx="414859" cy="414859"/>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29F20D-C1A9-4CE6-8855-53A540141A4D}">
      <dsp:nvSpPr>
        <dsp:cNvPr id="0" name=""/>
        <dsp:cNvSpPr/>
      </dsp:nvSpPr>
      <dsp:spPr>
        <a:xfrm rot="5400000">
          <a:off x="3177686" y="938236"/>
          <a:ext cx="1463642" cy="2435467"/>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0938D49-3DAA-4BCC-B397-ED4981F3AB8D}">
      <dsp:nvSpPr>
        <dsp:cNvPr id="0" name=""/>
        <dsp:cNvSpPr/>
      </dsp:nvSpPr>
      <dsp:spPr>
        <a:xfrm>
          <a:off x="2933368" y="1665916"/>
          <a:ext cx="2198753" cy="192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66750">
            <a:lnSpc>
              <a:spcPct val="90000"/>
            </a:lnSpc>
            <a:spcBef>
              <a:spcPct val="0"/>
            </a:spcBef>
            <a:spcAft>
              <a:spcPct val="35000"/>
            </a:spcAft>
            <a:buNone/>
          </a:pPr>
          <a:r>
            <a:rPr lang="en-GB" sz="1500" kern="1200" dirty="0"/>
            <a:t>In the NHS, recruitment is critical due to the high demand for healthcare professionals (Alkan, Cushen-Brewster and Anyanwu, 2024). </a:t>
          </a:r>
          <a:endParaRPr lang="en-US" sz="1500" kern="1200" dirty="0"/>
        </a:p>
      </dsp:txBody>
      <dsp:txXfrm>
        <a:off x="2933368" y="1665916"/>
        <a:ext cx="2198753" cy="1927336"/>
      </dsp:txXfrm>
    </dsp:sp>
    <dsp:sp modelId="{C3408655-440F-429C-8C9E-0642F459FC11}">
      <dsp:nvSpPr>
        <dsp:cNvPr id="0" name=""/>
        <dsp:cNvSpPr/>
      </dsp:nvSpPr>
      <dsp:spPr>
        <a:xfrm>
          <a:off x="4717262" y="758934"/>
          <a:ext cx="414859" cy="414859"/>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9A35237-09E6-4F37-A87D-FDFC20C3AA50}">
      <dsp:nvSpPr>
        <dsp:cNvPr id="0" name=""/>
        <dsp:cNvSpPr/>
      </dsp:nvSpPr>
      <dsp:spPr>
        <a:xfrm rot="5400000">
          <a:off x="5869390" y="272171"/>
          <a:ext cx="1463642" cy="2435467"/>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86AA6B57-290B-40F7-876D-437D16B7ED5F}">
      <dsp:nvSpPr>
        <dsp:cNvPr id="0" name=""/>
        <dsp:cNvSpPr/>
      </dsp:nvSpPr>
      <dsp:spPr>
        <a:xfrm>
          <a:off x="5625072" y="999851"/>
          <a:ext cx="2198753" cy="192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66750">
            <a:lnSpc>
              <a:spcPct val="90000"/>
            </a:lnSpc>
            <a:spcBef>
              <a:spcPct val="0"/>
            </a:spcBef>
            <a:spcAft>
              <a:spcPct val="35000"/>
            </a:spcAft>
            <a:buNone/>
          </a:pPr>
          <a:r>
            <a:rPr lang="en-GB" sz="1500" kern="1200" dirty="0"/>
            <a:t>Effective recruitment ensures continuity of care and patient safety.</a:t>
          </a:r>
          <a:endParaRPr lang="en-US" sz="1500" kern="1200" dirty="0"/>
        </a:p>
      </dsp:txBody>
      <dsp:txXfrm>
        <a:off x="5625072" y="999851"/>
        <a:ext cx="2198753" cy="1927336"/>
      </dsp:txXfrm>
    </dsp:sp>
    <dsp:sp modelId="{D9EB0D63-9B2C-495C-AD14-600C172CE1C4}">
      <dsp:nvSpPr>
        <dsp:cNvPr id="0" name=""/>
        <dsp:cNvSpPr/>
      </dsp:nvSpPr>
      <dsp:spPr>
        <a:xfrm>
          <a:off x="7408967" y="92869"/>
          <a:ext cx="414859" cy="414859"/>
        </a:xfrm>
        <a:prstGeom prst="triangle">
          <a:avLst>
            <a:gd name="adj" fmla="val 10000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FD0129E2-2B3D-44E7-8387-B33CFA9E95BD}">
      <dsp:nvSpPr>
        <dsp:cNvPr id="0" name=""/>
        <dsp:cNvSpPr/>
      </dsp:nvSpPr>
      <dsp:spPr>
        <a:xfrm rot="5400000">
          <a:off x="8561095" y="-393893"/>
          <a:ext cx="1463642" cy="2435467"/>
        </a:xfrm>
        <a:prstGeom prst="corner">
          <a:avLst>
            <a:gd name="adj1" fmla="val 16120"/>
            <a:gd name="adj2" fmla="val 16110"/>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4F0BB227-689F-48E0-8C32-29EAAD7D7A57}">
      <dsp:nvSpPr>
        <dsp:cNvPr id="0" name=""/>
        <dsp:cNvSpPr/>
      </dsp:nvSpPr>
      <dsp:spPr>
        <a:xfrm>
          <a:off x="8316776" y="333786"/>
          <a:ext cx="2198753" cy="192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57150" tIns="57150" rIns="57150" bIns="57150" numCol="1" spcCol="1270" anchor="t" anchorCtr="0">
          <a:noAutofit/>
        </a:bodyPr>
        <a:lstStyle/>
        <a:p>
          <a:pPr lvl="0" algn="l" defTabSz="666750">
            <a:lnSpc>
              <a:spcPct val="90000"/>
            </a:lnSpc>
            <a:spcBef>
              <a:spcPct val="0"/>
            </a:spcBef>
            <a:spcAft>
              <a:spcPct val="35000"/>
            </a:spcAft>
            <a:buNone/>
          </a:pPr>
          <a:r>
            <a:rPr lang="en-GB" sz="1500" kern="1200"/>
            <a:t>Poor recruitment can directly impact service quality and clinical outcomes. </a:t>
          </a:r>
          <a:endParaRPr lang="en-US" sz="1500" kern="1200" dirty="0"/>
        </a:p>
      </dsp:txBody>
      <dsp:txXfrm>
        <a:off x="8316776" y="333786"/>
        <a:ext cx="2198753" cy="1927336"/>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6426E38-EB0E-4773-8969-B5A1F9CC5ADB}">
      <dsp:nvSpPr>
        <dsp:cNvPr id="0" name=""/>
        <dsp:cNvSpPr/>
      </dsp:nvSpPr>
      <dsp:spPr>
        <a:xfrm>
          <a:off x="125755" y="1374783"/>
          <a:ext cx="3016129" cy="942540"/>
        </a:xfrm>
        <a:prstGeom prst="rect">
          <a:avLst/>
        </a:prstGeom>
        <a:solidFill>
          <a:schemeClr val="lt1">
            <a:alpha val="4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38414" tIns="45720" rIns="45720" bIns="45720" numCol="1" spcCol="1270" anchor="ctr" anchorCtr="0">
          <a:noAutofit/>
        </a:bodyPr>
        <a:lstStyle/>
        <a:p>
          <a:pPr lvl="0" algn="l" defTabSz="533400">
            <a:lnSpc>
              <a:spcPct val="90000"/>
            </a:lnSpc>
            <a:spcBef>
              <a:spcPct val="0"/>
            </a:spcBef>
            <a:spcAft>
              <a:spcPct val="35000"/>
            </a:spcAft>
          </a:pPr>
          <a:r>
            <a:rPr lang="en-GB" sz="1200" kern="1200"/>
            <a:t>The NHS faces persistently high vacancy rates across multiple roles. </a:t>
          </a:r>
          <a:endParaRPr lang="en-US" sz="1200" kern="1200"/>
        </a:p>
      </dsp:txBody>
      <dsp:txXfrm>
        <a:off x="125755" y="1374783"/>
        <a:ext cx="3016129" cy="942540"/>
      </dsp:txXfrm>
    </dsp:sp>
    <dsp:sp modelId="{554A9B8F-755A-472D-B2D3-AF0D92286920}">
      <dsp:nvSpPr>
        <dsp:cNvPr id="0" name=""/>
        <dsp:cNvSpPr/>
      </dsp:nvSpPr>
      <dsp:spPr>
        <a:xfrm>
          <a:off x="83" y="1238639"/>
          <a:ext cx="659778" cy="989667"/>
        </a:xfrm>
        <a:prstGeom prst="rect">
          <a:avLst/>
        </a:prstGeom>
        <a:blipFill>
          <a:blip xmlns:r="http://schemas.openxmlformats.org/officeDocument/2006/relationships" r:embed="rId1">
            <a:extLst>
              <a:ext uri="{96DAC541-7B7A-43D3-8B79-37D633B846F1}">
                <asvg:svgBlip xmlns="" xmlns:asvg="http://schemas.microsoft.com/office/drawing/2016/SVG/main" r:embed="rId2"/>
              </a:ext>
            </a:extLst>
          </a:blip>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63E3DDA-66C5-4CEF-B617-4F561ACABF63}">
      <dsp:nvSpPr>
        <dsp:cNvPr id="0" name=""/>
        <dsp:cNvSpPr/>
      </dsp:nvSpPr>
      <dsp:spPr>
        <a:xfrm>
          <a:off x="3496346" y="1374783"/>
          <a:ext cx="3016129" cy="942540"/>
        </a:xfrm>
        <a:prstGeom prst="rect">
          <a:avLst/>
        </a:prstGeom>
        <a:solidFill>
          <a:schemeClr val="lt1">
            <a:alpha val="4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38414" tIns="45720" rIns="45720" bIns="45720" numCol="1" spcCol="1270" anchor="ctr" anchorCtr="0">
          <a:noAutofit/>
        </a:bodyPr>
        <a:lstStyle/>
        <a:p>
          <a:pPr lvl="0" algn="l" defTabSz="533400">
            <a:lnSpc>
              <a:spcPct val="90000"/>
            </a:lnSpc>
            <a:spcBef>
              <a:spcPct val="0"/>
            </a:spcBef>
            <a:spcAft>
              <a:spcPct val="35000"/>
            </a:spcAft>
          </a:pPr>
          <a:r>
            <a:rPr lang="en-GB" sz="1200" kern="1200"/>
            <a:t>The NHS relies heavily on international recruitment to address workforce gaps. </a:t>
          </a:r>
          <a:endParaRPr lang="en-US" sz="1200" kern="1200"/>
        </a:p>
      </dsp:txBody>
      <dsp:txXfrm>
        <a:off x="3496346" y="1374783"/>
        <a:ext cx="3016129" cy="942540"/>
      </dsp:txXfrm>
    </dsp:sp>
    <dsp:sp modelId="{D65BF219-595D-40C8-A901-3D0FEA5EA448}">
      <dsp:nvSpPr>
        <dsp:cNvPr id="0" name=""/>
        <dsp:cNvSpPr/>
      </dsp:nvSpPr>
      <dsp:spPr>
        <a:xfrm>
          <a:off x="3370674" y="1238639"/>
          <a:ext cx="659778" cy="989667"/>
        </a:xfrm>
        <a:prstGeom prst="rect">
          <a:avLst/>
        </a:prstGeom>
        <a:blipFill>
          <a:blip xmlns:r="http://schemas.openxmlformats.org/officeDocument/2006/relationships" r:embed="rId3">
            <a:extLst>
              <a:ext uri="{96DAC541-7B7A-43D3-8B79-37D633B846F1}">
                <asvg:svgBlip xmlns="" xmlns:asvg="http://schemas.microsoft.com/office/drawing/2016/SVG/main" r:embed="rId4"/>
              </a:ext>
            </a:extLst>
          </a:blip>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48800EB3-AD1D-4889-BD25-6E703255C4BA}">
      <dsp:nvSpPr>
        <dsp:cNvPr id="0" name=""/>
        <dsp:cNvSpPr/>
      </dsp:nvSpPr>
      <dsp:spPr>
        <a:xfrm>
          <a:off x="125755" y="2561337"/>
          <a:ext cx="3016129" cy="942540"/>
        </a:xfrm>
        <a:prstGeom prst="rect">
          <a:avLst/>
        </a:prstGeom>
        <a:solidFill>
          <a:schemeClr val="lt1">
            <a:alpha val="4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38414" tIns="45720" rIns="45720" bIns="45720" numCol="1" spcCol="1270" anchor="ctr" anchorCtr="0">
          <a:noAutofit/>
        </a:bodyPr>
        <a:lstStyle/>
        <a:p>
          <a:pPr lvl="0" algn="l" defTabSz="533400">
            <a:lnSpc>
              <a:spcPct val="90000"/>
            </a:lnSpc>
            <a:spcBef>
              <a:spcPct val="0"/>
            </a:spcBef>
            <a:spcAft>
              <a:spcPct val="35000"/>
            </a:spcAft>
          </a:pPr>
          <a:r>
            <a:rPr lang="en-GB" sz="1200" kern="1200"/>
            <a:t>Recruitment processes of the organisation are often lengthy and bureaucratic (Evans et al., 2023). </a:t>
          </a:r>
          <a:endParaRPr lang="en-US" sz="1200" kern="1200"/>
        </a:p>
      </dsp:txBody>
      <dsp:txXfrm>
        <a:off x="125755" y="2561337"/>
        <a:ext cx="3016129" cy="942540"/>
      </dsp:txXfrm>
    </dsp:sp>
    <dsp:sp modelId="{3581E36D-A7A3-4418-9F48-270B1D27A8C1}">
      <dsp:nvSpPr>
        <dsp:cNvPr id="0" name=""/>
        <dsp:cNvSpPr/>
      </dsp:nvSpPr>
      <dsp:spPr>
        <a:xfrm>
          <a:off x="83" y="2425192"/>
          <a:ext cx="659778" cy="989667"/>
        </a:xfrm>
        <a:prstGeom prst="rect">
          <a:avLst/>
        </a:prstGeom>
        <a:blipFill>
          <a:blip xmlns:r="http://schemas.openxmlformats.org/officeDocument/2006/relationships" r:embed="rId5">
            <a:extLst>
              <a:ext uri="{96DAC541-7B7A-43D3-8B79-37D633B846F1}">
                <asvg:svgBlip xmlns="" xmlns:asvg="http://schemas.microsoft.com/office/drawing/2016/SVG/main" r:embed="rId6"/>
              </a:ext>
            </a:extLst>
          </a:blip>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A1BC11DB-C4B6-4560-8E98-E13E23635010}">
      <dsp:nvSpPr>
        <dsp:cNvPr id="0" name=""/>
        <dsp:cNvSpPr/>
      </dsp:nvSpPr>
      <dsp:spPr>
        <a:xfrm>
          <a:off x="3496346" y="2561337"/>
          <a:ext cx="3016129" cy="942540"/>
        </a:xfrm>
        <a:prstGeom prst="rect">
          <a:avLst/>
        </a:prstGeom>
        <a:solidFill>
          <a:schemeClr val="lt1">
            <a:alpha val="40000"/>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638414" tIns="45720" rIns="45720" bIns="45720" numCol="1" spcCol="1270" anchor="ctr" anchorCtr="0">
          <a:noAutofit/>
        </a:bodyPr>
        <a:lstStyle/>
        <a:p>
          <a:pPr lvl="0" algn="l" defTabSz="533400">
            <a:lnSpc>
              <a:spcPct val="90000"/>
            </a:lnSpc>
            <a:spcBef>
              <a:spcPct val="0"/>
            </a:spcBef>
            <a:spcAft>
              <a:spcPct val="35000"/>
            </a:spcAft>
          </a:pPr>
          <a:r>
            <a:rPr lang="en-GB" sz="1200" kern="1200"/>
            <a:t>These challenges reduce hiring efficiency and impact service delivery timelines.</a:t>
          </a:r>
          <a:endParaRPr lang="en-US" sz="1200" kern="1200"/>
        </a:p>
      </dsp:txBody>
      <dsp:txXfrm>
        <a:off x="3496346" y="2561337"/>
        <a:ext cx="3016129" cy="942540"/>
      </dsp:txXfrm>
    </dsp:sp>
    <dsp:sp modelId="{43F6ED06-E0FA-49CB-A28B-A056629752BE}">
      <dsp:nvSpPr>
        <dsp:cNvPr id="0" name=""/>
        <dsp:cNvSpPr/>
      </dsp:nvSpPr>
      <dsp:spPr>
        <a:xfrm>
          <a:off x="3370674" y="2425192"/>
          <a:ext cx="659778" cy="989667"/>
        </a:xfrm>
        <a:prstGeom prst="rect">
          <a:avLst/>
        </a:prstGeom>
        <a:blipFill>
          <a:blip xmlns:r="http://schemas.openxmlformats.org/officeDocument/2006/relationships" r:embed="rId7">
            <a:extLst>
              <a:ext uri="{96DAC541-7B7A-43D3-8B79-37D633B846F1}">
                <asvg:svgBlip xmlns="" xmlns:asvg="http://schemas.microsoft.com/office/drawing/2016/SVG/main" r:embed="rId8"/>
              </a:ext>
            </a:extLst>
          </a:blip>
          <a:srcRect/>
          <a:stretch>
            <a:fillRect l="-25000" r="-25000"/>
          </a:stretch>
        </a:blip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F7CC21-4583-4CEE-8415-B898B1D4D899}">
      <dsp:nvSpPr>
        <dsp:cNvPr id="0" name=""/>
        <dsp:cNvSpPr/>
      </dsp:nvSpPr>
      <dsp:spPr>
        <a:xfrm>
          <a:off x="682185" y="0"/>
          <a:ext cx="5536141" cy="5536141"/>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BD8415-AD30-4DFD-A7EE-C1312E8D461D}">
      <dsp:nvSpPr>
        <dsp:cNvPr id="0" name=""/>
        <dsp:cNvSpPr/>
      </dsp:nvSpPr>
      <dsp:spPr>
        <a:xfrm>
          <a:off x="1208118" y="525933"/>
          <a:ext cx="2159094" cy="2159094"/>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Workplace culture and leadership significantly influence recruitment outcomes. </a:t>
          </a:r>
          <a:endParaRPr lang="en-US" sz="1500" kern="1200"/>
        </a:p>
      </dsp:txBody>
      <dsp:txXfrm>
        <a:off x="1313516" y="631331"/>
        <a:ext cx="1948298" cy="1948298"/>
      </dsp:txXfrm>
    </dsp:sp>
    <dsp:sp modelId="{43837090-F0D8-4A6D-A8FD-013CE4D6A95E}">
      <dsp:nvSpPr>
        <dsp:cNvPr id="0" name=""/>
        <dsp:cNvSpPr/>
      </dsp:nvSpPr>
      <dsp:spPr>
        <a:xfrm>
          <a:off x="3533298" y="525933"/>
          <a:ext cx="2159094" cy="2159094"/>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NHS Staff Survey shows only around one-third of staff feel staffing levels are adequate. </a:t>
          </a:r>
          <a:endParaRPr lang="en-US" sz="1500" kern="1200"/>
        </a:p>
      </dsp:txBody>
      <dsp:txXfrm>
        <a:off x="3638696" y="631331"/>
        <a:ext cx="1948298" cy="1948298"/>
      </dsp:txXfrm>
    </dsp:sp>
    <dsp:sp modelId="{AE95460D-EF5F-43BD-BDE9-0BEC08B628F1}">
      <dsp:nvSpPr>
        <dsp:cNvPr id="0" name=""/>
        <dsp:cNvSpPr/>
      </dsp:nvSpPr>
      <dsp:spPr>
        <a:xfrm>
          <a:off x="1208118" y="2851112"/>
          <a:ext cx="2159094" cy="2159094"/>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High stress and burnout reduce retention and employer attractiveness (Firman and Inrawati, 2023). </a:t>
          </a:r>
          <a:endParaRPr lang="en-US" sz="1500" kern="1200"/>
        </a:p>
      </dsp:txBody>
      <dsp:txXfrm>
        <a:off x="1313516" y="2956510"/>
        <a:ext cx="1948298" cy="1948298"/>
      </dsp:txXfrm>
    </dsp:sp>
    <dsp:sp modelId="{0CB352BA-30EA-4F28-B591-DAC6FC1A1962}">
      <dsp:nvSpPr>
        <dsp:cNvPr id="0" name=""/>
        <dsp:cNvSpPr/>
      </dsp:nvSpPr>
      <dsp:spPr>
        <a:xfrm>
          <a:off x="3533298" y="2851112"/>
          <a:ext cx="2159094" cy="2159094"/>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Leadership must prioritise supportive and inclusive work environments.</a:t>
          </a:r>
          <a:endParaRPr lang="en-US" sz="1500" kern="1200"/>
        </a:p>
      </dsp:txBody>
      <dsp:txXfrm>
        <a:off x="3638696" y="2956510"/>
        <a:ext cx="1948298" cy="1948298"/>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62DE457-6ED6-4564-B66C-5B87A9EABFEE}">
      <dsp:nvSpPr>
        <dsp:cNvPr id="0" name=""/>
        <dsp:cNvSpPr/>
      </dsp:nvSpPr>
      <dsp:spPr>
        <a:xfrm>
          <a:off x="0" y="0"/>
          <a:ext cx="5458837" cy="0"/>
        </a:xfrm>
        <a:prstGeom prst="line">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2A1BE86-9430-4705-B300-F55059F278D1}">
      <dsp:nvSpPr>
        <dsp:cNvPr id="0" name=""/>
        <dsp:cNvSpPr/>
      </dsp:nvSpPr>
      <dsp:spPr>
        <a:xfrm>
          <a:off x="0" y="0"/>
          <a:ext cx="5458837" cy="1048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lvl="0" algn="l" defTabSz="933450">
            <a:lnSpc>
              <a:spcPct val="90000"/>
            </a:lnSpc>
            <a:spcBef>
              <a:spcPct val="0"/>
            </a:spcBef>
            <a:spcAft>
              <a:spcPct val="35000"/>
            </a:spcAft>
          </a:pPr>
          <a:r>
            <a:rPr lang="en-GB" sz="2100" kern="1200"/>
            <a:t>The NHS recruitment process follows structured stages from workforce planning to onboarding. </a:t>
          </a:r>
          <a:endParaRPr lang="en-US" sz="2100" kern="1200"/>
        </a:p>
      </dsp:txBody>
      <dsp:txXfrm>
        <a:off x="0" y="0"/>
        <a:ext cx="5458837" cy="1048130"/>
      </dsp:txXfrm>
    </dsp:sp>
    <dsp:sp modelId="{D70AB140-6C37-43B1-BDE1-86D1CE1B42E0}">
      <dsp:nvSpPr>
        <dsp:cNvPr id="0" name=""/>
        <dsp:cNvSpPr/>
      </dsp:nvSpPr>
      <dsp:spPr>
        <a:xfrm>
          <a:off x="0" y="1048129"/>
          <a:ext cx="5458837" cy="0"/>
        </a:xfrm>
        <a:prstGeom prst="line">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w="12700" cap="flat" cmpd="sng" algn="ctr">
          <a:solidFill>
            <a:schemeClr val="accent5">
              <a:hueOff val="-4050717"/>
              <a:satOff val="-275"/>
              <a:lumOff val="654"/>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B641E061-C22E-4627-B7B8-42AC99876DF5}">
      <dsp:nvSpPr>
        <dsp:cNvPr id="0" name=""/>
        <dsp:cNvSpPr/>
      </dsp:nvSpPr>
      <dsp:spPr>
        <a:xfrm>
          <a:off x="0" y="1048130"/>
          <a:ext cx="5458837" cy="1048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lvl="0" algn="l" defTabSz="933450">
            <a:lnSpc>
              <a:spcPct val="90000"/>
            </a:lnSpc>
            <a:spcBef>
              <a:spcPct val="0"/>
            </a:spcBef>
            <a:spcAft>
              <a:spcPct val="35000"/>
            </a:spcAft>
          </a:pPr>
          <a:r>
            <a:rPr lang="en-GB" sz="2100" kern="1200" dirty="0"/>
            <a:t>It aligns with strategic priorities outlined in the NHS People Plan (</a:t>
          </a:r>
          <a:r>
            <a:rPr lang="en-GB" sz="2100" kern="1200" dirty="0" err="1"/>
            <a:t>Ramdharry</a:t>
          </a:r>
          <a:r>
            <a:rPr lang="en-GB" sz="2100" kern="1200" dirty="0"/>
            <a:t>, </a:t>
          </a:r>
          <a:r>
            <a:rPr lang="en-GB" sz="2100" kern="1200" dirty="0" err="1"/>
            <a:t>Rizig</a:t>
          </a:r>
          <a:r>
            <a:rPr lang="en-GB" sz="2100" kern="1200" dirty="0"/>
            <a:t> and Osman, 2026). </a:t>
          </a:r>
          <a:endParaRPr lang="en-US" sz="2100" kern="1200" dirty="0"/>
        </a:p>
      </dsp:txBody>
      <dsp:txXfrm>
        <a:off x="0" y="1048130"/>
        <a:ext cx="5458837" cy="1048130"/>
      </dsp:txXfrm>
    </dsp:sp>
    <dsp:sp modelId="{F16E2832-0BBB-4848-975A-DCBC1F167C3F}">
      <dsp:nvSpPr>
        <dsp:cNvPr id="0" name=""/>
        <dsp:cNvSpPr/>
      </dsp:nvSpPr>
      <dsp:spPr>
        <a:xfrm>
          <a:off x="0" y="2096259"/>
          <a:ext cx="5458837" cy="0"/>
        </a:xfrm>
        <a:prstGeom prst="line">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w="12700" cap="flat" cmpd="sng" algn="ctr">
          <a:solidFill>
            <a:schemeClr val="accent5">
              <a:hueOff val="-8101434"/>
              <a:satOff val="-551"/>
              <a:lumOff val="1307"/>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5C1C1E63-4E44-4924-89FE-8A88F85CB984}">
      <dsp:nvSpPr>
        <dsp:cNvPr id="0" name=""/>
        <dsp:cNvSpPr/>
      </dsp:nvSpPr>
      <dsp:spPr>
        <a:xfrm>
          <a:off x="0" y="2096260"/>
          <a:ext cx="5458837" cy="1048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lvl="0" algn="l" defTabSz="933450">
            <a:lnSpc>
              <a:spcPct val="90000"/>
            </a:lnSpc>
            <a:spcBef>
              <a:spcPct val="0"/>
            </a:spcBef>
            <a:spcAft>
              <a:spcPct val="35000"/>
            </a:spcAft>
          </a:pPr>
          <a:r>
            <a:rPr lang="en-GB" sz="2100" kern="1200"/>
            <a:t>Recruitment must respond to over 100,000 vacancies reported in NHS Workforce Statistics.</a:t>
          </a:r>
          <a:endParaRPr lang="en-US" sz="2100" kern="1200"/>
        </a:p>
      </dsp:txBody>
      <dsp:txXfrm>
        <a:off x="0" y="2096260"/>
        <a:ext cx="5458837" cy="1048130"/>
      </dsp:txXfrm>
    </dsp:sp>
    <dsp:sp modelId="{1520018F-78E3-477A-818E-243F6C7A187B}">
      <dsp:nvSpPr>
        <dsp:cNvPr id="0" name=""/>
        <dsp:cNvSpPr/>
      </dsp:nvSpPr>
      <dsp:spPr>
        <a:xfrm>
          <a:off x="0" y="3144390"/>
          <a:ext cx="5458837" cy="0"/>
        </a:xfrm>
        <a:prstGeom prst="line">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w="12700" cap="flat" cmpd="sng" algn="ctr">
          <a:solidFill>
            <a:schemeClr val="accent5">
              <a:hueOff val="-12152150"/>
              <a:satOff val="-826"/>
              <a:lumOff val="1961"/>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088176D-D908-43D4-A971-52405D190C4B}">
      <dsp:nvSpPr>
        <dsp:cNvPr id="0" name=""/>
        <dsp:cNvSpPr/>
      </dsp:nvSpPr>
      <dsp:spPr>
        <a:xfrm>
          <a:off x="0" y="3144390"/>
          <a:ext cx="5458837" cy="104813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0010" tIns="80010" rIns="80010" bIns="80010" numCol="1" spcCol="1270" anchor="t" anchorCtr="0">
          <a:noAutofit/>
        </a:bodyPr>
        <a:lstStyle/>
        <a:p>
          <a:pPr lvl="0" algn="l" defTabSz="933450">
            <a:lnSpc>
              <a:spcPct val="90000"/>
            </a:lnSpc>
            <a:spcBef>
              <a:spcPct val="0"/>
            </a:spcBef>
            <a:spcAft>
              <a:spcPct val="35000"/>
            </a:spcAft>
          </a:pPr>
          <a:r>
            <a:rPr lang="en-GB" sz="2100" kern="1200"/>
            <a:t>Efficient processes are essential to maintain service continuity and patient care standards</a:t>
          </a:r>
          <a:endParaRPr lang="en-US" sz="2100" kern="1200"/>
        </a:p>
      </dsp:txBody>
      <dsp:txXfrm>
        <a:off x="0" y="3144390"/>
        <a:ext cx="5458837" cy="1048130"/>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40D80E0-D180-4F4E-BCA4-5910C10F5B36}">
      <dsp:nvSpPr>
        <dsp:cNvPr id="0" name=""/>
        <dsp:cNvSpPr/>
      </dsp:nvSpPr>
      <dsp:spPr>
        <a:xfrm rot="5400000">
          <a:off x="-304753" y="305070"/>
          <a:ext cx="2031687" cy="1422181"/>
        </a:xfrm>
        <a:prstGeom prst="chevron">
          <a:avLst/>
        </a:prstGeom>
        <a:solidFill>
          <a:schemeClr val="accent2">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a:t>Workforce Planning</a:t>
          </a:r>
        </a:p>
      </dsp:txBody>
      <dsp:txXfrm rot="-5400000">
        <a:off x="1" y="711408"/>
        <a:ext cx="1422181" cy="609506"/>
      </dsp:txXfrm>
    </dsp:sp>
    <dsp:sp modelId="{6A0CB7D6-0298-4F88-B578-80F342EC78E1}">
      <dsp:nvSpPr>
        <dsp:cNvPr id="0" name=""/>
        <dsp:cNvSpPr/>
      </dsp:nvSpPr>
      <dsp:spPr>
        <a:xfrm rot="5400000">
          <a:off x="5606018" y="-4183520"/>
          <a:ext cx="1320596" cy="9688271"/>
        </a:xfrm>
        <a:prstGeom prst="round2SameRect">
          <a:avLst/>
        </a:prstGeom>
        <a:solidFill>
          <a:schemeClr val="lt1">
            <a:alpha val="90000"/>
            <a:hueOff val="0"/>
            <a:satOff val="0"/>
            <a:lumOff val="0"/>
            <a:alphaOff val="0"/>
          </a:schemeClr>
        </a:solidFill>
        <a:ln w="1905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Workforce planning forecasts staffing needs based on patient demand and service delivery goals. The NHS People Plan emphasises sustainable workforce supply and skill development. </a:t>
          </a:r>
          <a:endParaRPr lang="en-US" sz="1400" kern="1200" dirty="0"/>
        </a:p>
        <a:p>
          <a:pPr marL="114300" lvl="1" indent="-114300" algn="l" defTabSz="622300">
            <a:lnSpc>
              <a:spcPct val="90000"/>
            </a:lnSpc>
            <a:spcBef>
              <a:spcPct val="0"/>
            </a:spcBef>
            <a:spcAft>
              <a:spcPct val="15000"/>
            </a:spcAft>
            <a:buChar char="••"/>
          </a:pPr>
          <a:r>
            <a:rPr lang="en-GB" sz="1400" kern="1200" dirty="0"/>
            <a:t>Vacancy levels exceeding 100,000 highlight gaps in planning effectiveness (Daw et al., 2022). Strategic workforce planning ensures proactive recruitment rather than reactive hiring.</a:t>
          </a:r>
          <a:endParaRPr lang="en-US" sz="1400" kern="1200" dirty="0"/>
        </a:p>
      </dsp:txBody>
      <dsp:txXfrm rot="-5400000">
        <a:off x="1422181" y="64783"/>
        <a:ext cx="9623805" cy="1191664"/>
      </dsp:txXfrm>
    </dsp:sp>
    <dsp:sp modelId="{05FD2755-725F-482F-881B-9CD77DA7113B}">
      <dsp:nvSpPr>
        <dsp:cNvPr id="0" name=""/>
        <dsp:cNvSpPr/>
      </dsp:nvSpPr>
      <dsp:spPr>
        <a:xfrm rot="5400000">
          <a:off x="-304753" y="2048516"/>
          <a:ext cx="2031687" cy="1422181"/>
        </a:xfrm>
        <a:prstGeom prst="chevron">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890" tIns="8890" rIns="8890" bIns="8890" numCol="1" spcCol="1270" anchor="ctr" anchorCtr="0">
          <a:noAutofit/>
        </a:bodyPr>
        <a:lstStyle/>
        <a:p>
          <a:pPr lvl="0" algn="ctr" defTabSz="622300">
            <a:lnSpc>
              <a:spcPct val="90000"/>
            </a:lnSpc>
            <a:spcBef>
              <a:spcPct val="0"/>
            </a:spcBef>
            <a:spcAft>
              <a:spcPct val="35000"/>
            </a:spcAft>
          </a:pPr>
          <a:r>
            <a:rPr lang="en-US" sz="1400" kern="1200" dirty="0"/>
            <a:t>Sourcing Candidates</a:t>
          </a:r>
        </a:p>
      </dsp:txBody>
      <dsp:txXfrm rot="-5400000">
        <a:off x="1" y="2454854"/>
        <a:ext cx="1422181" cy="609506"/>
      </dsp:txXfrm>
    </dsp:sp>
    <dsp:sp modelId="{F7EBEAB8-6545-406E-AB97-4C80D9B1D7D1}">
      <dsp:nvSpPr>
        <dsp:cNvPr id="0" name=""/>
        <dsp:cNvSpPr/>
      </dsp:nvSpPr>
      <dsp:spPr>
        <a:xfrm rot="5400000">
          <a:off x="5606018" y="-2440074"/>
          <a:ext cx="1320596" cy="9688271"/>
        </a:xfrm>
        <a:prstGeom prst="round2SameRect">
          <a:avLst/>
        </a:prstGeom>
        <a:solidFill>
          <a:schemeClr val="lt1">
            <a:alpha val="90000"/>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99568" tIns="8890" rIns="8890" bIns="8890" numCol="1" spcCol="1270" anchor="ctr" anchorCtr="0">
          <a:noAutofit/>
        </a:bodyPr>
        <a:lstStyle/>
        <a:p>
          <a:pPr marL="114300" lvl="1" indent="-114300" algn="l" defTabSz="622300">
            <a:lnSpc>
              <a:spcPct val="90000"/>
            </a:lnSpc>
            <a:spcBef>
              <a:spcPct val="0"/>
            </a:spcBef>
            <a:spcAft>
              <a:spcPct val="15000"/>
            </a:spcAft>
            <a:buChar char="••"/>
          </a:pPr>
          <a:r>
            <a:rPr lang="en-GB" sz="1400" kern="1200" dirty="0"/>
            <a:t>The NHS sources candidates through NHS Jobs, international recruitment, and partnerships. International hiring has increased to address domestic workforce shortages. </a:t>
          </a:r>
          <a:endParaRPr lang="en-US" sz="1400" kern="1200" dirty="0"/>
        </a:p>
        <a:p>
          <a:pPr marL="114300" lvl="1" indent="-114300" algn="l" defTabSz="622300">
            <a:lnSpc>
              <a:spcPct val="90000"/>
            </a:lnSpc>
            <a:spcBef>
              <a:spcPct val="0"/>
            </a:spcBef>
            <a:spcAft>
              <a:spcPct val="15000"/>
            </a:spcAft>
            <a:buChar char="••"/>
          </a:pPr>
          <a:r>
            <a:rPr lang="en-GB" sz="1400" kern="1200" dirty="0"/>
            <a:t>NHS Workforce data shows reliance on overseas staff in key roles like nursing.  Expanding sourcing channels improves access to a wider talent pool (Reeves et al., 2023).</a:t>
          </a:r>
          <a:endParaRPr lang="en-US" sz="1400" kern="1200" dirty="0"/>
        </a:p>
      </dsp:txBody>
      <dsp:txXfrm rot="-5400000">
        <a:off x="1422181" y="1808229"/>
        <a:ext cx="9623805" cy="1191664"/>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E5446F7-51D3-4B5D-9B70-104CE57BA345}">
      <dsp:nvSpPr>
        <dsp:cNvPr id="0" name=""/>
        <dsp:cNvSpPr/>
      </dsp:nvSpPr>
      <dsp:spPr>
        <a:xfrm>
          <a:off x="2499122" y="0"/>
          <a:ext cx="5517356" cy="5517356"/>
        </a:xfrm>
        <a:prstGeom prst="quadArrow">
          <a:avLst>
            <a:gd name="adj1" fmla="val 2000"/>
            <a:gd name="adj2" fmla="val 4000"/>
            <a:gd name="adj3" fmla="val 5000"/>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FA92343F-616A-43BA-9883-F33AAD8ADAB5}">
      <dsp:nvSpPr>
        <dsp:cNvPr id="0" name=""/>
        <dsp:cNvSpPr/>
      </dsp:nvSpPr>
      <dsp:spPr>
        <a:xfrm>
          <a:off x="2857750" y="358628"/>
          <a:ext cx="2206942" cy="2206942"/>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dirty="0"/>
            <a:t>Screening involves evaluating applications against job criteria and NHS standards. </a:t>
          </a:r>
          <a:endParaRPr lang="en-US" sz="1600" kern="1200" dirty="0"/>
        </a:p>
      </dsp:txBody>
      <dsp:txXfrm>
        <a:off x="2965484" y="466362"/>
        <a:ext cx="1991474" cy="1991474"/>
      </dsp:txXfrm>
    </dsp:sp>
    <dsp:sp modelId="{A5FDD879-F825-44B5-BF96-C71ED61D8510}">
      <dsp:nvSpPr>
        <dsp:cNvPr id="0" name=""/>
        <dsp:cNvSpPr/>
      </dsp:nvSpPr>
      <dsp:spPr>
        <a:xfrm>
          <a:off x="5450907" y="358628"/>
          <a:ext cx="2206942" cy="2206942"/>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a:t>Digital systems support shortlisting but delays remain common. </a:t>
          </a:r>
          <a:endParaRPr lang="en-US" sz="1600" kern="1200"/>
        </a:p>
      </dsp:txBody>
      <dsp:txXfrm>
        <a:off x="5558641" y="466362"/>
        <a:ext cx="1991474" cy="1991474"/>
      </dsp:txXfrm>
    </dsp:sp>
    <dsp:sp modelId="{311551A9-A454-4E97-9362-12D30463AB8C}">
      <dsp:nvSpPr>
        <dsp:cNvPr id="0" name=""/>
        <dsp:cNvSpPr/>
      </dsp:nvSpPr>
      <dsp:spPr>
        <a:xfrm>
          <a:off x="2857750" y="2951785"/>
          <a:ext cx="2206942" cy="2206942"/>
        </a:xfrm>
        <a:prstGeom prst="round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a:t>NHS Staff Survey highlights concerns about recruitment efficiency and administrative burden (Teoh et al., 2023). </a:t>
          </a:r>
          <a:endParaRPr lang="en-US" sz="1600" kern="1200"/>
        </a:p>
      </dsp:txBody>
      <dsp:txXfrm>
        <a:off x="2965484" y="3059519"/>
        <a:ext cx="1991474" cy="1991474"/>
      </dsp:txXfrm>
    </dsp:sp>
    <dsp:sp modelId="{BED42403-EFFB-4B9B-8D84-38FB32B0418E}">
      <dsp:nvSpPr>
        <dsp:cNvPr id="0" name=""/>
        <dsp:cNvSpPr/>
      </dsp:nvSpPr>
      <dsp:spPr>
        <a:xfrm>
          <a:off x="5450907" y="2951785"/>
          <a:ext cx="2206942" cy="2206942"/>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kern="1200"/>
            <a:t>Effective screening ensures quality hires while reducing time-to-fill vacancies.</a:t>
          </a:r>
          <a:endParaRPr lang="en-US" sz="1600" kern="1200"/>
        </a:p>
      </dsp:txBody>
      <dsp:txXfrm>
        <a:off x="5558641" y="3059519"/>
        <a:ext cx="1991474" cy="1991474"/>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4DBF6C9-7A7F-4BAA-A440-5C57AC37318E}">
      <dsp:nvSpPr>
        <dsp:cNvPr id="0" name=""/>
        <dsp:cNvSpPr/>
      </dsp:nvSpPr>
      <dsp:spPr>
        <a:xfrm>
          <a:off x="666" y="407032"/>
          <a:ext cx="2598812" cy="1559287"/>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The NHS uses structured and competency-based interviews for selection. </a:t>
          </a:r>
          <a:endParaRPr lang="en-US" sz="1500" kern="1200"/>
        </a:p>
      </dsp:txBody>
      <dsp:txXfrm>
        <a:off x="666" y="407032"/>
        <a:ext cx="2598812" cy="1559287"/>
      </dsp:txXfrm>
    </dsp:sp>
    <dsp:sp modelId="{F0EBB22A-85D3-493C-B9E1-7CE7B65444F5}">
      <dsp:nvSpPr>
        <dsp:cNvPr id="0" name=""/>
        <dsp:cNvSpPr/>
      </dsp:nvSpPr>
      <dsp:spPr>
        <a:xfrm>
          <a:off x="2859359" y="407032"/>
          <a:ext cx="2598812" cy="1559287"/>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This ensures fairness, transparency, and alignment with organisational values. </a:t>
          </a:r>
          <a:endParaRPr lang="en-US" sz="1500" kern="1200"/>
        </a:p>
      </dsp:txBody>
      <dsp:txXfrm>
        <a:off x="2859359" y="407032"/>
        <a:ext cx="2598812" cy="1559287"/>
      </dsp:txXfrm>
    </dsp:sp>
    <dsp:sp modelId="{6DAD12EF-78EF-4FB8-A7B4-6BEF73699236}">
      <dsp:nvSpPr>
        <dsp:cNvPr id="0" name=""/>
        <dsp:cNvSpPr/>
      </dsp:nvSpPr>
      <dsp:spPr>
        <a:xfrm>
          <a:off x="666" y="2226200"/>
          <a:ext cx="2598812" cy="1559287"/>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For interview and selection long recruitment timelines remain a concern in NHS (Pennington et al., 2023). </a:t>
          </a:r>
          <a:endParaRPr lang="en-US" sz="1500" kern="1200"/>
        </a:p>
      </dsp:txBody>
      <dsp:txXfrm>
        <a:off x="666" y="2226200"/>
        <a:ext cx="2598812" cy="1559287"/>
      </dsp:txXfrm>
    </dsp:sp>
    <dsp:sp modelId="{F546DC77-478B-4D21-AD9F-5B4793A0967F}">
      <dsp:nvSpPr>
        <dsp:cNvPr id="0" name=""/>
        <dsp:cNvSpPr/>
      </dsp:nvSpPr>
      <dsp:spPr>
        <a:xfrm>
          <a:off x="2859359" y="2226200"/>
          <a:ext cx="2598812" cy="1559287"/>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57150" tIns="57150" rIns="57150" bIns="57150" numCol="1" spcCol="1270" anchor="ctr" anchorCtr="0">
          <a:noAutofit/>
        </a:bodyPr>
        <a:lstStyle/>
        <a:p>
          <a:pPr lvl="0" algn="ctr" defTabSz="666750">
            <a:lnSpc>
              <a:spcPct val="90000"/>
            </a:lnSpc>
            <a:spcBef>
              <a:spcPct val="0"/>
            </a:spcBef>
            <a:spcAft>
              <a:spcPct val="35000"/>
            </a:spcAft>
          </a:pPr>
          <a:r>
            <a:rPr lang="en-GB" sz="1500" kern="1200"/>
            <a:t>Efficient selection processes are necessary to secure top candidates quickly.</a:t>
          </a:r>
          <a:endParaRPr lang="en-US" sz="1500" kern="1200"/>
        </a:p>
      </dsp:txBody>
      <dsp:txXfrm>
        <a:off x="2859359" y="2226200"/>
        <a:ext cx="2598812" cy="1559287"/>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97486DF-E896-4386-966B-14DD152EDD00}">
      <dsp:nvSpPr>
        <dsp:cNvPr id="0" name=""/>
        <dsp:cNvSpPr/>
      </dsp:nvSpPr>
      <dsp:spPr>
        <a:xfrm>
          <a:off x="2950068" y="314836"/>
          <a:ext cx="2391651" cy="2391651"/>
        </a:xfrm>
        <a:prstGeom prst="pieWedg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kern="1200"/>
            <a:t>The NHS recruitment process is often criticised for being slow and bureaucratic. </a:t>
          </a:r>
          <a:endParaRPr lang="en-US" sz="1400" kern="1200"/>
        </a:p>
      </dsp:txBody>
      <dsp:txXfrm>
        <a:off x="3650566" y="1015334"/>
        <a:ext cx="1691153" cy="1691153"/>
      </dsp:txXfrm>
    </dsp:sp>
    <dsp:sp modelId="{221EC175-4B31-4725-84D1-6E7601AA46C3}">
      <dsp:nvSpPr>
        <dsp:cNvPr id="0" name=""/>
        <dsp:cNvSpPr/>
      </dsp:nvSpPr>
      <dsp:spPr>
        <a:xfrm rot="5400000">
          <a:off x="5452189" y="314836"/>
          <a:ext cx="2391651" cy="2391651"/>
        </a:xfrm>
        <a:prstGeom prst="pieWedg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kern="1200"/>
            <a:t>Lengthy hiring timelines contribute to candidate withdrawal and vacancy persistence. </a:t>
          </a:r>
          <a:endParaRPr lang="en-US" sz="1400" kern="1200"/>
        </a:p>
      </dsp:txBody>
      <dsp:txXfrm rot="-5400000">
        <a:off x="5452189" y="1015334"/>
        <a:ext cx="1691153" cy="1691153"/>
      </dsp:txXfrm>
    </dsp:sp>
    <dsp:sp modelId="{8121B663-7D96-4824-80B0-149C5CE39D5C}">
      <dsp:nvSpPr>
        <dsp:cNvPr id="0" name=""/>
        <dsp:cNvSpPr/>
      </dsp:nvSpPr>
      <dsp:spPr>
        <a:xfrm rot="10800000">
          <a:off x="5452189" y="2816956"/>
          <a:ext cx="2391651" cy="2391651"/>
        </a:xfrm>
        <a:prstGeom prst="pieWedg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kern="1200"/>
            <a:t>NHS data indicates time-to-hire can exceed several months in some roles (Alkan et al., 2024). </a:t>
          </a:r>
          <a:endParaRPr lang="en-US" sz="1400" kern="1200"/>
        </a:p>
      </dsp:txBody>
      <dsp:txXfrm rot="10800000">
        <a:off x="5452189" y="2816956"/>
        <a:ext cx="1691153" cy="1691153"/>
      </dsp:txXfrm>
    </dsp:sp>
    <dsp:sp modelId="{403476DF-F1EE-4673-A36A-2C81F10B7FBD}">
      <dsp:nvSpPr>
        <dsp:cNvPr id="0" name=""/>
        <dsp:cNvSpPr/>
      </dsp:nvSpPr>
      <dsp:spPr>
        <a:xfrm rot="16200000">
          <a:off x="2950068" y="2816956"/>
          <a:ext cx="2391651" cy="2391651"/>
        </a:xfrm>
        <a:prstGeom prst="pieWedge">
          <a:avLst/>
        </a:prstGeom>
        <a:solidFill>
          <a:schemeClr val="lt1">
            <a:hueOff val="0"/>
            <a:satOff val="0"/>
            <a:lumOff val="0"/>
            <a:alphaOff val="0"/>
          </a:schemeClr>
        </a:solidFill>
        <a:ln w="19050" cap="flat" cmpd="sng" algn="ctr">
          <a:solidFill>
            <a:schemeClr val="accent2">
              <a:shade val="8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99568" tIns="99568" rIns="99568" bIns="99568" numCol="1" spcCol="1270" anchor="ctr" anchorCtr="0">
          <a:noAutofit/>
        </a:bodyPr>
        <a:lstStyle/>
        <a:p>
          <a:pPr lvl="0" algn="ctr" defTabSz="622300">
            <a:lnSpc>
              <a:spcPct val="90000"/>
            </a:lnSpc>
            <a:spcBef>
              <a:spcPct val="0"/>
            </a:spcBef>
            <a:spcAft>
              <a:spcPct val="35000"/>
            </a:spcAft>
          </a:pPr>
          <a:r>
            <a:rPr lang="en-GB" sz="1400" kern="1200"/>
            <a:t>Process inefficiencies directly impact workforce availability and service delivery.</a:t>
          </a:r>
          <a:endParaRPr lang="en-US" sz="1400" kern="1200"/>
        </a:p>
      </dsp:txBody>
      <dsp:txXfrm rot="5400000">
        <a:off x="3650566" y="2816956"/>
        <a:ext cx="1691153" cy="1691153"/>
      </dsp:txXfrm>
    </dsp:sp>
    <dsp:sp modelId="{FBC75A16-FD41-4D5E-BDAF-FB6760455686}">
      <dsp:nvSpPr>
        <dsp:cNvPr id="0" name=""/>
        <dsp:cNvSpPr/>
      </dsp:nvSpPr>
      <dsp:spPr>
        <a:xfrm>
          <a:off x="4984077" y="2264612"/>
          <a:ext cx="825755" cy="718047"/>
        </a:xfrm>
        <a:prstGeom prst="circularArrow">
          <a:avLst/>
        </a:prstGeom>
        <a:solidFill>
          <a:schemeClr val="accent2">
            <a:tint val="6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3E8FF14-FE75-485A-A0B5-234392EDABF9}">
      <dsp:nvSpPr>
        <dsp:cNvPr id="0" name=""/>
        <dsp:cNvSpPr/>
      </dsp:nvSpPr>
      <dsp:spPr>
        <a:xfrm rot="10800000">
          <a:off x="4984077" y="2540784"/>
          <a:ext cx="825755" cy="718047"/>
        </a:xfrm>
        <a:prstGeom prst="circularArrow">
          <a:avLst/>
        </a:prstGeom>
        <a:solidFill>
          <a:schemeClr val="accent2">
            <a:tint val="60000"/>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4C6A62-31D0-4146-A898-5252C35E1799}">
      <dsp:nvSpPr>
        <dsp:cNvPr id="0" name=""/>
        <dsp:cNvSpPr/>
      </dsp:nvSpPr>
      <dsp:spPr>
        <a:xfrm>
          <a:off x="0" y="3219"/>
          <a:ext cx="4530898" cy="5342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2BC19FB-0DE3-4361-B13C-CAC3FF55AE43}">
      <dsp:nvSpPr>
        <dsp:cNvPr id="0" name=""/>
        <dsp:cNvSpPr/>
      </dsp:nvSpPr>
      <dsp:spPr>
        <a:xfrm>
          <a:off x="161615" y="123429"/>
          <a:ext cx="294133" cy="29384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56E6A47-170F-4D64-B2B9-D56E06C6203F}">
      <dsp:nvSpPr>
        <dsp:cNvPr id="0" name=""/>
        <dsp:cNvSpPr/>
      </dsp:nvSpPr>
      <dsp:spPr>
        <a:xfrm>
          <a:off x="617364" y="3219"/>
          <a:ext cx="3362884" cy="801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815" tIns="84815" rIns="84815" bIns="84815" numCol="1" spcCol="1270" anchor="ctr" anchorCtr="0">
          <a:noAutofit/>
        </a:bodyPr>
        <a:lstStyle/>
        <a:p>
          <a:pPr lvl="0" algn="l" defTabSz="622300">
            <a:lnSpc>
              <a:spcPct val="100000"/>
            </a:lnSpc>
            <a:spcBef>
              <a:spcPct val="0"/>
            </a:spcBef>
            <a:spcAft>
              <a:spcPct val="35000"/>
            </a:spcAft>
          </a:pPr>
          <a:r>
            <a:rPr lang="en-GB" sz="1400" kern="1200"/>
            <a:t>Person–Job Fit Theory emphasises matching candidate skills with job requirements. </a:t>
          </a:r>
          <a:endParaRPr lang="en-US" sz="1400" kern="1200"/>
        </a:p>
      </dsp:txBody>
      <dsp:txXfrm>
        <a:off x="617364" y="3219"/>
        <a:ext cx="3362884" cy="801399"/>
      </dsp:txXfrm>
    </dsp:sp>
    <dsp:sp modelId="{A37F183B-EB2B-4B5C-B378-A0EB67C6505C}">
      <dsp:nvSpPr>
        <dsp:cNvPr id="0" name=""/>
        <dsp:cNvSpPr/>
      </dsp:nvSpPr>
      <dsp:spPr>
        <a:xfrm>
          <a:off x="0" y="947090"/>
          <a:ext cx="4530898" cy="5342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29C38E0-8194-4E85-9056-13F1673B8261}">
      <dsp:nvSpPr>
        <dsp:cNvPr id="0" name=""/>
        <dsp:cNvSpPr/>
      </dsp:nvSpPr>
      <dsp:spPr>
        <a:xfrm>
          <a:off x="161615" y="1067299"/>
          <a:ext cx="294133" cy="29384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AF10D0A-87B5-404D-AAFC-BD469D1045C2}">
      <dsp:nvSpPr>
        <dsp:cNvPr id="0" name=""/>
        <dsp:cNvSpPr/>
      </dsp:nvSpPr>
      <dsp:spPr>
        <a:xfrm>
          <a:off x="617364" y="947090"/>
          <a:ext cx="3362884" cy="801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815" tIns="84815" rIns="84815" bIns="84815" numCol="1" spcCol="1270" anchor="ctr" anchorCtr="0">
          <a:noAutofit/>
        </a:bodyPr>
        <a:lstStyle/>
        <a:p>
          <a:pPr lvl="0" algn="l" defTabSz="622300">
            <a:lnSpc>
              <a:spcPct val="100000"/>
            </a:lnSpc>
            <a:spcBef>
              <a:spcPct val="0"/>
            </a:spcBef>
            <a:spcAft>
              <a:spcPct val="35000"/>
            </a:spcAft>
          </a:pPr>
          <a:r>
            <a:rPr lang="en-GB" sz="1400" kern="1200" dirty="0"/>
            <a:t>Person–Job Fit Theory highlight efficiency and candidate experience fir the selection in recruitment (</a:t>
          </a:r>
          <a:r>
            <a:rPr lang="en-GB" sz="1400" kern="1200" dirty="0" err="1"/>
            <a:t>Pattanawit</a:t>
          </a:r>
          <a:r>
            <a:rPr lang="en-GB" sz="1400" kern="1200" dirty="0"/>
            <a:t> and </a:t>
          </a:r>
          <a:r>
            <a:rPr lang="en-GB" sz="1400" kern="1200" dirty="0" err="1"/>
            <a:t>Charoensukmongkol</a:t>
          </a:r>
          <a:r>
            <a:rPr lang="en-GB" sz="1400" kern="1200" dirty="0"/>
            <a:t>, 2022)</a:t>
          </a:r>
          <a:endParaRPr lang="en-US" sz="1400" kern="1200" dirty="0"/>
        </a:p>
      </dsp:txBody>
      <dsp:txXfrm>
        <a:off x="617364" y="947090"/>
        <a:ext cx="3362884" cy="801399"/>
      </dsp:txXfrm>
    </dsp:sp>
    <dsp:sp modelId="{2A3A1C04-AA71-456C-889A-57A32E37DAD8}">
      <dsp:nvSpPr>
        <dsp:cNvPr id="0" name=""/>
        <dsp:cNvSpPr/>
      </dsp:nvSpPr>
      <dsp:spPr>
        <a:xfrm>
          <a:off x="0" y="1890960"/>
          <a:ext cx="4530898" cy="5342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067498E-2372-4F1E-B418-72F0D05FAB23}">
      <dsp:nvSpPr>
        <dsp:cNvPr id="0" name=""/>
        <dsp:cNvSpPr/>
      </dsp:nvSpPr>
      <dsp:spPr>
        <a:xfrm>
          <a:off x="161615" y="2011170"/>
          <a:ext cx="294133" cy="29384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F2FCC0F-DD47-4EF3-AE9A-8DBB3D7C0B51}">
      <dsp:nvSpPr>
        <dsp:cNvPr id="0" name=""/>
        <dsp:cNvSpPr/>
      </dsp:nvSpPr>
      <dsp:spPr>
        <a:xfrm>
          <a:off x="617364" y="1890960"/>
          <a:ext cx="3362884" cy="801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815" tIns="84815" rIns="84815" bIns="84815" numCol="1" spcCol="1270" anchor="ctr" anchorCtr="0">
          <a:noAutofit/>
        </a:bodyPr>
        <a:lstStyle/>
        <a:p>
          <a:pPr lvl="0" algn="l" defTabSz="622300">
            <a:lnSpc>
              <a:spcPct val="100000"/>
            </a:lnSpc>
            <a:spcBef>
              <a:spcPct val="0"/>
            </a:spcBef>
            <a:spcAft>
              <a:spcPct val="35000"/>
            </a:spcAft>
          </a:pPr>
          <a:r>
            <a:rPr lang="en-GB" sz="1400" kern="1200"/>
            <a:t>Application of the framework improves selection accuracy and reduces turnover. </a:t>
          </a:r>
          <a:endParaRPr lang="en-US" sz="1400" kern="1200"/>
        </a:p>
      </dsp:txBody>
      <dsp:txXfrm>
        <a:off x="617364" y="1890960"/>
        <a:ext cx="3362884" cy="801399"/>
      </dsp:txXfrm>
    </dsp:sp>
    <dsp:sp modelId="{A52CB03C-B0EA-4DF2-AC58-3817E33323A1}">
      <dsp:nvSpPr>
        <dsp:cNvPr id="0" name=""/>
        <dsp:cNvSpPr/>
      </dsp:nvSpPr>
      <dsp:spPr>
        <a:xfrm>
          <a:off x="0" y="2834830"/>
          <a:ext cx="4530898" cy="53426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C511560-F88D-47ED-A34B-76F71A8D79CA}">
      <dsp:nvSpPr>
        <dsp:cNvPr id="0" name=""/>
        <dsp:cNvSpPr/>
      </dsp:nvSpPr>
      <dsp:spPr>
        <a:xfrm>
          <a:off x="161615" y="2955040"/>
          <a:ext cx="294133" cy="29384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021B60C-A788-470F-8E5B-FCD1D7DB7AE1}">
      <dsp:nvSpPr>
        <dsp:cNvPr id="0" name=""/>
        <dsp:cNvSpPr/>
      </dsp:nvSpPr>
      <dsp:spPr>
        <a:xfrm>
          <a:off x="617364" y="2834830"/>
          <a:ext cx="3362884" cy="80139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4815" tIns="84815" rIns="84815" bIns="84815" numCol="1" spcCol="1270" anchor="ctr" anchorCtr="0">
          <a:noAutofit/>
        </a:bodyPr>
        <a:lstStyle/>
        <a:p>
          <a:pPr lvl="0" algn="l" defTabSz="622300">
            <a:lnSpc>
              <a:spcPct val="100000"/>
            </a:lnSpc>
            <a:spcBef>
              <a:spcPct val="0"/>
            </a:spcBef>
            <a:spcAft>
              <a:spcPct val="35000"/>
            </a:spcAft>
          </a:pPr>
          <a:r>
            <a:rPr lang="en-GB" sz="1400" kern="1200"/>
            <a:t>Evidence-based recruitment strategies enhance workforce stability and organisational performance in the NHS.</a:t>
          </a:r>
          <a:endParaRPr lang="en-US" sz="1400" kern="1200"/>
        </a:p>
      </dsp:txBody>
      <dsp:txXfrm>
        <a:off x="617364" y="2834830"/>
        <a:ext cx="3362884" cy="801399"/>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FAE3FD4-300D-466C-AEAC-3C803E9635E3}">
      <dsp:nvSpPr>
        <dsp:cNvPr id="0" name=""/>
        <dsp:cNvSpPr/>
      </dsp:nvSpPr>
      <dsp:spPr>
        <a:xfrm>
          <a:off x="0" y="0"/>
          <a:ext cx="464690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B6F9CA2-9F0A-4F34-97B9-7404D05824CB}">
      <dsp:nvSpPr>
        <dsp:cNvPr id="0" name=""/>
        <dsp:cNvSpPr/>
      </dsp:nvSpPr>
      <dsp:spPr>
        <a:xfrm>
          <a:off x="0" y="0"/>
          <a:ext cx="4646905"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a:t>Recruitment in the NHS is broadly categorised into internal and external methods. </a:t>
          </a:r>
          <a:endParaRPr lang="en-US" sz="1800" kern="1200"/>
        </a:p>
      </dsp:txBody>
      <dsp:txXfrm>
        <a:off x="0" y="0"/>
        <a:ext cx="4646905" cy="903287"/>
      </dsp:txXfrm>
    </dsp:sp>
    <dsp:sp modelId="{4031BA6C-D75B-45AA-B8FE-66F50E3F2EAB}">
      <dsp:nvSpPr>
        <dsp:cNvPr id="0" name=""/>
        <dsp:cNvSpPr/>
      </dsp:nvSpPr>
      <dsp:spPr>
        <a:xfrm>
          <a:off x="0" y="903287"/>
          <a:ext cx="464690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2219B182-F83E-48BD-9B5E-CEBA3C9E47A9}">
      <dsp:nvSpPr>
        <dsp:cNvPr id="0" name=""/>
        <dsp:cNvSpPr/>
      </dsp:nvSpPr>
      <dsp:spPr>
        <a:xfrm>
          <a:off x="0" y="903287"/>
          <a:ext cx="4646905"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a:t>Internal recruitment fills roles using existing employees, while external recruitment attracts new candidates. </a:t>
          </a:r>
          <a:endParaRPr lang="en-US" sz="1800" kern="1200"/>
        </a:p>
      </dsp:txBody>
      <dsp:txXfrm>
        <a:off x="0" y="903287"/>
        <a:ext cx="4646905" cy="903287"/>
      </dsp:txXfrm>
    </dsp:sp>
    <dsp:sp modelId="{1E24CA83-1AA2-4B3D-BB48-5F226DCB64EA}">
      <dsp:nvSpPr>
        <dsp:cNvPr id="0" name=""/>
        <dsp:cNvSpPr/>
      </dsp:nvSpPr>
      <dsp:spPr>
        <a:xfrm>
          <a:off x="0" y="1806574"/>
          <a:ext cx="464690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D9BB44A3-5EFC-4FE9-AEF4-33CC34C33E59}">
      <dsp:nvSpPr>
        <dsp:cNvPr id="0" name=""/>
        <dsp:cNvSpPr/>
      </dsp:nvSpPr>
      <dsp:spPr>
        <a:xfrm>
          <a:off x="0" y="1806574"/>
          <a:ext cx="4646905"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a:t>NHS Workforce Statistics highlight persistent reliance on external hiring due to shortages (Baker et al., 2023). </a:t>
          </a:r>
          <a:endParaRPr lang="en-US" sz="1800" kern="1200"/>
        </a:p>
      </dsp:txBody>
      <dsp:txXfrm>
        <a:off x="0" y="1806574"/>
        <a:ext cx="4646905" cy="903287"/>
      </dsp:txXfrm>
    </dsp:sp>
    <dsp:sp modelId="{9495F0A2-E7AB-4125-8740-0EA68411713C}">
      <dsp:nvSpPr>
        <dsp:cNvPr id="0" name=""/>
        <dsp:cNvSpPr/>
      </dsp:nvSpPr>
      <dsp:spPr>
        <a:xfrm>
          <a:off x="0" y="2709861"/>
          <a:ext cx="4646905" cy="0"/>
        </a:xfrm>
        <a:prstGeom prst="line">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BFB6CD84-919A-49C7-B407-FA6F38172076}">
      <dsp:nvSpPr>
        <dsp:cNvPr id="0" name=""/>
        <dsp:cNvSpPr/>
      </dsp:nvSpPr>
      <dsp:spPr>
        <a:xfrm>
          <a:off x="0" y="2709861"/>
          <a:ext cx="4646905" cy="90328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a:t>A balanced approach is essential for workforce sustainability.</a:t>
          </a:r>
          <a:endParaRPr lang="en-US" sz="1800" kern="1200"/>
        </a:p>
      </dsp:txBody>
      <dsp:txXfrm>
        <a:off x="0" y="2709861"/>
        <a:ext cx="4646905" cy="903287"/>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FC586D-BB33-49C5-94DE-FA801761BD4A}">
      <dsp:nvSpPr>
        <dsp:cNvPr id="0" name=""/>
        <dsp:cNvSpPr/>
      </dsp:nvSpPr>
      <dsp:spPr>
        <a:xfrm>
          <a:off x="2817" y="2684147"/>
          <a:ext cx="2011604" cy="127736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2A0A125A-A4EF-4CE6-BE6F-9E7CA74A2108}">
      <dsp:nvSpPr>
        <dsp:cNvPr id="0" name=""/>
        <dsp:cNvSpPr/>
      </dsp:nvSpPr>
      <dsp:spPr>
        <a:xfrm>
          <a:off x="226328" y="2896483"/>
          <a:ext cx="2011604" cy="127736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a:t>Internal recruitment enhances employee morale and supports retention strategies. </a:t>
          </a:r>
          <a:endParaRPr lang="en-US" sz="1400" kern="1200"/>
        </a:p>
      </dsp:txBody>
      <dsp:txXfrm>
        <a:off x="263741" y="2933896"/>
        <a:ext cx="1936778" cy="1202542"/>
      </dsp:txXfrm>
    </dsp:sp>
    <dsp:sp modelId="{F5C5ECEC-91CF-4AEE-A4C9-A1548F217745}">
      <dsp:nvSpPr>
        <dsp:cNvPr id="0" name=""/>
        <dsp:cNvSpPr/>
      </dsp:nvSpPr>
      <dsp:spPr>
        <a:xfrm>
          <a:off x="2461444" y="2684147"/>
          <a:ext cx="2011604" cy="127736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0BDCCA32-00DB-4B71-B75D-E8B9ECA0A902}">
      <dsp:nvSpPr>
        <dsp:cNvPr id="0" name=""/>
        <dsp:cNvSpPr/>
      </dsp:nvSpPr>
      <dsp:spPr>
        <a:xfrm>
          <a:off x="2684956" y="2896483"/>
          <a:ext cx="2011604" cy="127736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a:t>The NHS Staff Survey indicates that development opportunities improve job satisfaction. </a:t>
          </a:r>
          <a:endParaRPr lang="en-US" sz="1400" kern="1200"/>
        </a:p>
      </dsp:txBody>
      <dsp:txXfrm>
        <a:off x="2722369" y="2933896"/>
        <a:ext cx="1936778" cy="1202542"/>
      </dsp:txXfrm>
    </dsp:sp>
    <dsp:sp modelId="{6BEA96C3-E351-407E-8F47-73D37AE0BE4B}">
      <dsp:nvSpPr>
        <dsp:cNvPr id="0" name=""/>
        <dsp:cNvSpPr/>
      </dsp:nvSpPr>
      <dsp:spPr>
        <a:xfrm>
          <a:off x="4920072" y="2684147"/>
          <a:ext cx="2011604" cy="127736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8108EFF-B7C2-4747-997D-ABC62815E8AB}">
      <dsp:nvSpPr>
        <dsp:cNvPr id="0" name=""/>
        <dsp:cNvSpPr/>
      </dsp:nvSpPr>
      <dsp:spPr>
        <a:xfrm>
          <a:off x="5143583" y="2896483"/>
          <a:ext cx="2011604" cy="127736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a:t>It reduces recruitment costs and shortens hiring timelines (Jones, Horton and Home, 2022). </a:t>
          </a:r>
          <a:endParaRPr lang="en-US" sz="1400" kern="1200"/>
        </a:p>
      </dsp:txBody>
      <dsp:txXfrm>
        <a:off x="5180996" y="2933896"/>
        <a:ext cx="1936778" cy="1202542"/>
      </dsp:txXfrm>
    </dsp:sp>
    <dsp:sp modelId="{D11853F8-8A44-41FB-956A-FBAD0196EDF8}">
      <dsp:nvSpPr>
        <dsp:cNvPr id="0" name=""/>
        <dsp:cNvSpPr/>
      </dsp:nvSpPr>
      <dsp:spPr>
        <a:xfrm>
          <a:off x="7378699" y="2684147"/>
          <a:ext cx="2011604" cy="1277368"/>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7D1F2991-9557-4FB5-A957-8AA306E6004B}">
      <dsp:nvSpPr>
        <dsp:cNvPr id="0" name=""/>
        <dsp:cNvSpPr/>
      </dsp:nvSpPr>
      <dsp:spPr>
        <a:xfrm>
          <a:off x="7602211" y="2896483"/>
          <a:ext cx="2011604" cy="1277368"/>
        </a:xfrm>
        <a:prstGeom prst="roundRect">
          <a:avLst>
            <a:gd name="adj" fmla="val 10000"/>
          </a:avLst>
        </a:prstGeom>
        <a:solidFill>
          <a:schemeClr val="lt1">
            <a:alpha val="90000"/>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kern="1200"/>
            <a:t>Promoting from within strengthens the psychological contract between employer and employees.</a:t>
          </a:r>
          <a:endParaRPr lang="en-US" sz="1400" kern="1200"/>
        </a:p>
      </dsp:txBody>
      <dsp:txXfrm>
        <a:off x="7639624" y="2933896"/>
        <a:ext cx="1936778" cy="1202542"/>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417DD43-19C0-4B63-B917-8E505F34B6EA}">
      <dsp:nvSpPr>
        <dsp:cNvPr id="0" name=""/>
        <dsp:cNvSpPr/>
      </dsp:nvSpPr>
      <dsp:spPr>
        <a:xfrm>
          <a:off x="0" y="84046"/>
          <a:ext cx="5217173" cy="1006931"/>
        </a:xfrm>
        <a:prstGeom prst="roundRect">
          <a:avLst/>
        </a:prstGeom>
        <a:solidFill>
          <a:schemeClr val="accent2">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a:t>External recruitment involves hiring candidates from outside the organisation. </a:t>
          </a:r>
          <a:endParaRPr lang="en-US" sz="1800" kern="1200"/>
        </a:p>
      </dsp:txBody>
      <dsp:txXfrm>
        <a:off x="49154" y="133200"/>
        <a:ext cx="5118865" cy="908623"/>
      </dsp:txXfrm>
    </dsp:sp>
    <dsp:sp modelId="{676B8992-9A74-45CA-993B-4F5F5897AC8E}">
      <dsp:nvSpPr>
        <dsp:cNvPr id="0" name=""/>
        <dsp:cNvSpPr/>
      </dsp:nvSpPr>
      <dsp:spPr>
        <a:xfrm>
          <a:off x="0" y="1142817"/>
          <a:ext cx="5217173" cy="1006931"/>
        </a:xfrm>
        <a:prstGeom prst="roundRect">
          <a:avLst/>
        </a:prstGeom>
        <a:solidFill>
          <a:schemeClr val="accent3">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a:t>The NHS relies heavily on international recruitment to fill workforce shortages. </a:t>
          </a:r>
          <a:endParaRPr lang="en-US" sz="1800" kern="1200"/>
        </a:p>
      </dsp:txBody>
      <dsp:txXfrm>
        <a:off x="49154" y="1191971"/>
        <a:ext cx="5118865" cy="908623"/>
      </dsp:txXfrm>
    </dsp:sp>
    <dsp:sp modelId="{43F4F978-3D86-4E92-B448-BFC9FA5AF9C8}">
      <dsp:nvSpPr>
        <dsp:cNvPr id="0" name=""/>
        <dsp:cNvSpPr/>
      </dsp:nvSpPr>
      <dsp:spPr>
        <a:xfrm>
          <a:off x="0" y="2201589"/>
          <a:ext cx="5217173" cy="1006931"/>
        </a:xfrm>
        <a:prstGeom prst="roundRect">
          <a:avLst/>
        </a:prstGeom>
        <a:solidFill>
          <a:schemeClr val="accent4">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a:t>NHS Workforce Statistics show significant numbers of overseas nurses and doctors (Sarkar and Sen, 2026). </a:t>
          </a:r>
          <a:endParaRPr lang="en-US" sz="1800" kern="1200"/>
        </a:p>
      </dsp:txBody>
      <dsp:txXfrm>
        <a:off x="49154" y="2250743"/>
        <a:ext cx="5118865" cy="908623"/>
      </dsp:txXfrm>
    </dsp:sp>
    <dsp:sp modelId="{89888FBA-C65A-4FDF-8833-2F9DCECF22D5}">
      <dsp:nvSpPr>
        <dsp:cNvPr id="0" name=""/>
        <dsp:cNvSpPr/>
      </dsp:nvSpPr>
      <dsp:spPr>
        <a:xfrm>
          <a:off x="0" y="3260360"/>
          <a:ext cx="5217173" cy="1006931"/>
        </a:xfrm>
        <a:prstGeom prst="roundRect">
          <a:avLst/>
        </a:prstGeom>
        <a:solidFill>
          <a:schemeClr val="accent5">
            <a:hueOff val="0"/>
            <a:satOff val="0"/>
            <a:lumOff val="0"/>
            <a:alphaOff val="0"/>
          </a:schemeClr>
        </a:solid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68580" tIns="68580" rIns="68580" bIns="68580" numCol="1" spcCol="1270" anchor="ctr" anchorCtr="0">
          <a:noAutofit/>
        </a:bodyPr>
        <a:lstStyle/>
        <a:p>
          <a:pPr lvl="0" algn="l" defTabSz="800100">
            <a:lnSpc>
              <a:spcPct val="90000"/>
            </a:lnSpc>
            <a:spcBef>
              <a:spcPct val="0"/>
            </a:spcBef>
            <a:spcAft>
              <a:spcPct val="35000"/>
            </a:spcAft>
          </a:pPr>
          <a:r>
            <a:rPr lang="en-GB" sz="1800" kern="1200"/>
            <a:t>External hiring brings new skills and supports service delivery.</a:t>
          </a:r>
          <a:endParaRPr lang="en-US" sz="1800" kern="1200"/>
        </a:p>
      </dsp:txBody>
      <dsp:txXfrm>
        <a:off x="49154" y="3309514"/>
        <a:ext cx="5118865" cy="908623"/>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72F54A9-4888-4E30-9496-3E0BE1EA7EA7}">
      <dsp:nvSpPr>
        <dsp:cNvPr id="0" name=""/>
        <dsp:cNvSpPr/>
      </dsp:nvSpPr>
      <dsp:spPr>
        <a:xfrm>
          <a:off x="967800" y="1567"/>
          <a:ext cx="2835592" cy="1701355"/>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dirty="0"/>
            <a:t>Maslow's Hierarchy of Needs explains employee motivation and career expectations. </a:t>
          </a:r>
          <a:endParaRPr lang="en-US" sz="1800" kern="1200" dirty="0"/>
        </a:p>
      </dsp:txBody>
      <dsp:txXfrm>
        <a:off x="967800" y="1567"/>
        <a:ext cx="2835592" cy="1701355"/>
      </dsp:txXfrm>
    </dsp:sp>
    <dsp:sp modelId="{E9DB0D0D-BF11-499A-BAB6-2F76070CC785}">
      <dsp:nvSpPr>
        <dsp:cNvPr id="0" name=""/>
        <dsp:cNvSpPr/>
      </dsp:nvSpPr>
      <dsp:spPr>
        <a:xfrm>
          <a:off x="4086951" y="1567"/>
          <a:ext cx="2835592" cy="1701355"/>
        </a:xfrm>
        <a:prstGeom prst="rect">
          <a:avLst/>
        </a:prstGeom>
        <a:solidFill>
          <a:schemeClr val="accent2">
            <a:hueOff val="2147871"/>
            <a:satOff val="-6164"/>
            <a:lumOff val="-987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a:t>Internal recruitment satisfies esteem and self-actualisation needs through career progression (Dar and Sakthivel, 2022). </a:t>
          </a:r>
          <a:endParaRPr lang="en-US" sz="1800" kern="1200"/>
        </a:p>
      </dsp:txBody>
      <dsp:txXfrm>
        <a:off x="4086951" y="1567"/>
        <a:ext cx="2835592" cy="1701355"/>
      </dsp:txXfrm>
    </dsp:sp>
    <dsp:sp modelId="{4AE2F06C-3841-4C7B-AA70-1B7A6A969DEB}">
      <dsp:nvSpPr>
        <dsp:cNvPr id="0" name=""/>
        <dsp:cNvSpPr/>
      </dsp:nvSpPr>
      <dsp:spPr>
        <a:xfrm>
          <a:off x="967800" y="1986482"/>
          <a:ext cx="2835592" cy="1701355"/>
        </a:xfrm>
        <a:prstGeom prst="rect">
          <a:avLst/>
        </a:prstGeom>
        <a:solidFill>
          <a:schemeClr val="accent2">
            <a:hueOff val="4295743"/>
            <a:satOff val="-12329"/>
            <a:lumOff val="-1973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a:t>Fairness in recruitment decisions is critically motivating the employees in the workplace. </a:t>
          </a:r>
          <a:endParaRPr lang="en-US" sz="1800" kern="1200"/>
        </a:p>
      </dsp:txBody>
      <dsp:txXfrm>
        <a:off x="967800" y="1986482"/>
        <a:ext cx="2835592" cy="1701355"/>
      </dsp:txXfrm>
    </dsp:sp>
    <dsp:sp modelId="{2F02C4D0-FA28-4764-AF9C-F72329ECADC9}">
      <dsp:nvSpPr>
        <dsp:cNvPr id="0" name=""/>
        <dsp:cNvSpPr/>
      </dsp:nvSpPr>
      <dsp:spPr>
        <a:xfrm>
          <a:off x="4086951" y="1986482"/>
          <a:ext cx="2835592" cy="1701355"/>
        </a:xfrm>
        <a:prstGeom prst="rect">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8580" tIns="68580" rIns="68580" bIns="68580" numCol="1" spcCol="1270" anchor="ctr" anchorCtr="0">
          <a:noAutofit/>
        </a:bodyPr>
        <a:lstStyle/>
        <a:p>
          <a:pPr lvl="0" algn="ctr" defTabSz="800100">
            <a:lnSpc>
              <a:spcPct val="90000"/>
            </a:lnSpc>
            <a:spcBef>
              <a:spcPct val="0"/>
            </a:spcBef>
            <a:spcAft>
              <a:spcPct val="35000"/>
            </a:spcAft>
          </a:pPr>
          <a:r>
            <a:rPr lang="en-GB" sz="1800" kern="1200"/>
            <a:t>This framework improves employee satisfaction and recruitment effectiveness in the NHS.</a:t>
          </a:r>
          <a:endParaRPr lang="en-US" sz="1800" kern="1200"/>
        </a:p>
      </dsp:txBody>
      <dsp:txXfrm>
        <a:off x="4086951" y="1986482"/>
        <a:ext cx="2835592" cy="1701355"/>
      </dsp:txXfrm>
    </dsp:sp>
  </dsp:spTree>
</dsp:drawing>
</file>

<file path=ppt/diagrams/drawing1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0C0824-1F64-4FDA-B65A-3E7D16DF767C}">
      <dsp:nvSpPr>
        <dsp:cNvPr id="0" name=""/>
        <dsp:cNvSpPr/>
      </dsp:nvSpPr>
      <dsp:spPr>
        <a:xfrm>
          <a:off x="0" y="0"/>
          <a:ext cx="8742263" cy="811669"/>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en-GB" sz="2100" kern="1200"/>
            <a:t>The NHS collaborates with recruitment agencies to address urgent staffing shortages.</a:t>
          </a:r>
          <a:endParaRPr lang="en-US" sz="2100" kern="1200"/>
        </a:p>
      </dsp:txBody>
      <dsp:txXfrm>
        <a:off x="23773" y="23773"/>
        <a:ext cx="7797822" cy="764123"/>
      </dsp:txXfrm>
    </dsp:sp>
    <dsp:sp modelId="{3AE05E45-E13B-4D0E-A842-AD54515EA872}">
      <dsp:nvSpPr>
        <dsp:cNvPr id="0" name=""/>
        <dsp:cNvSpPr/>
      </dsp:nvSpPr>
      <dsp:spPr>
        <a:xfrm>
          <a:off x="732164" y="959245"/>
          <a:ext cx="8742263" cy="811669"/>
        </a:xfrm>
        <a:prstGeom prst="roundRect">
          <a:avLst>
            <a:gd name="adj" fmla="val 10000"/>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en-GB" sz="2100" kern="1200"/>
            <a:t>Agencies support international hiring, particularly for nursing roles. </a:t>
          </a:r>
          <a:endParaRPr lang="en-US" sz="2100" kern="1200"/>
        </a:p>
      </dsp:txBody>
      <dsp:txXfrm>
        <a:off x="755937" y="983018"/>
        <a:ext cx="7434967" cy="764123"/>
      </dsp:txXfrm>
    </dsp:sp>
    <dsp:sp modelId="{96A45C11-D012-4C72-B67A-A4C646948827}">
      <dsp:nvSpPr>
        <dsp:cNvPr id="0" name=""/>
        <dsp:cNvSpPr/>
      </dsp:nvSpPr>
      <dsp:spPr>
        <a:xfrm>
          <a:off x="1453401" y="1918490"/>
          <a:ext cx="8742263" cy="811669"/>
        </a:xfrm>
        <a:prstGeom prst="roundRect">
          <a:avLst>
            <a:gd name="adj" fmla="val 10000"/>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en-GB" sz="2100" kern="1200"/>
            <a:t>NHS data indicates continued reliance on external recruitment sources. </a:t>
          </a:r>
          <a:endParaRPr lang="en-US" sz="2100" kern="1200"/>
        </a:p>
      </dsp:txBody>
      <dsp:txXfrm>
        <a:off x="1477174" y="1942263"/>
        <a:ext cx="7445895" cy="764123"/>
      </dsp:txXfrm>
    </dsp:sp>
    <dsp:sp modelId="{22AA3D82-2448-463B-BB37-80F07AB5E383}">
      <dsp:nvSpPr>
        <dsp:cNvPr id="0" name=""/>
        <dsp:cNvSpPr/>
      </dsp:nvSpPr>
      <dsp:spPr>
        <a:xfrm>
          <a:off x="2185565" y="2877735"/>
          <a:ext cx="8742263" cy="811669"/>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lvl="0" algn="l" defTabSz="933450">
            <a:lnSpc>
              <a:spcPct val="90000"/>
            </a:lnSpc>
            <a:spcBef>
              <a:spcPct val="0"/>
            </a:spcBef>
            <a:spcAft>
              <a:spcPct val="35000"/>
            </a:spcAft>
          </a:pPr>
          <a:r>
            <a:rPr lang="en-GB" sz="2100" kern="1200"/>
            <a:t>While effective short-term, it raises concerns about cost and long-term sustainability.</a:t>
          </a:r>
          <a:endParaRPr lang="en-US" sz="2100" kern="1200"/>
        </a:p>
      </dsp:txBody>
      <dsp:txXfrm>
        <a:off x="2209338" y="2901508"/>
        <a:ext cx="7434967" cy="764123"/>
      </dsp:txXfrm>
    </dsp:sp>
    <dsp:sp modelId="{2CBC7049-2F29-4039-8690-68C594FE6DAF}">
      <dsp:nvSpPr>
        <dsp:cNvPr id="0" name=""/>
        <dsp:cNvSpPr/>
      </dsp:nvSpPr>
      <dsp:spPr>
        <a:xfrm>
          <a:off x="8214678" y="621664"/>
          <a:ext cx="527584" cy="527584"/>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endParaRPr lang="en-US" sz="2300" kern="1200"/>
        </a:p>
      </dsp:txBody>
      <dsp:txXfrm>
        <a:off x="8333384" y="621664"/>
        <a:ext cx="290172" cy="397007"/>
      </dsp:txXfrm>
    </dsp:sp>
    <dsp:sp modelId="{ED21DA97-12D4-4839-A9F8-81C89794EF40}">
      <dsp:nvSpPr>
        <dsp:cNvPr id="0" name=""/>
        <dsp:cNvSpPr/>
      </dsp:nvSpPr>
      <dsp:spPr>
        <a:xfrm>
          <a:off x="8946842" y="1580910"/>
          <a:ext cx="527584" cy="527584"/>
        </a:xfrm>
        <a:prstGeom prst="downArrow">
          <a:avLst>
            <a:gd name="adj1" fmla="val 55000"/>
            <a:gd name="adj2" fmla="val 45000"/>
          </a:avLst>
        </a:prstGeom>
        <a:solidFill>
          <a:schemeClr val="accent3">
            <a:tint val="40000"/>
            <a:alpha val="90000"/>
            <a:hueOff val="0"/>
            <a:satOff val="0"/>
            <a:lumOff val="0"/>
            <a:alphaOff val="0"/>
          </a:schemeClr>
        </a:solidFill>
        <a:ln w="1905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endParaRPr lang="en-US" sz="2300" kern="1200"/>
        </a:p>
      </dsp:txBody>
      <dsp:txXfrm>
        <a:off x="9065548" y="1580910"/>
        <a:ext cx="290172" cy="397007"/>
      </dsp:txXfrm>
    </dsp:sp>
    <dsp:sp modelId="{796059E5-C67D-494A-A071-CEFA2848687D}">
      <dsp:nvSpPr>
        <dsp:cNvPr id="0" name=""/>
        <dsp:cNvSpPr/>
      </dsp:nvSpPr>
      <dsp:spPr>
        <a:xfrm>
          <a:off x="9668079" y="2540155"/>
          <a:ext cx="527584" cy="527584"/>
        </a:xfrm>
        <a:prstGeom prst="downArrow">
          <a:avLst>
            <a:gd name="adj1" fmla="val 55000"/>
            <a:gd name="adj2" fmla="val 45000"/>
          </a:avLst>
        </a:prstGeom>
        <a:solidFill>
          <a:schemeClr val="accent4">
            <a:tint val="40000"/>
            <a:alpha val="90000"/>
            <a:hueOff val="0"/>
            <a:satOff val="0"/>
            <a:lumOff val="0"/>
            <a:alphaOff val="0"/>
          </a:schemeClr>
        </a:solidFill>
        <a:ln w="1905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9210" tIns="29210" rIns="29210" bIns="29210" numCol="1" spcCol="1270" anchor="ctr" anchorCtr="0">
          <a:noAutofit/>
        </a:bodyPr>
        <a:lstStyle/>
        <a:p>
          <a:pPr lvl="0" algn="ctr" defTabSz="1022350">
            <a:lnSpc>
              <a:spcPct val="90000"/>
            </a:lnSpc>
            <a:spcBef>
              <a:spcPct val="0"/>
            </a:spcBef>
            <a:spcAft>
              <a:spcPct val="35000"/>
            </a:spcAft>
          </a:pPr>
          <a:endParaRPr lang="en-US" sz="2300" kern="1200"/>
        </a:p>
      </dsp:txBody>
      <dsp:txXfrm>
        <a:off x="9786785" y="2540155"/>
        <a:ext cx="290172" cy="397007"/>
      </dsp:txXfrm>
    </dsp:sp>
  </dsp:spTree>
</dsp:drawing>
</file>

<file path=ppt/diagrams/drawing1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54582A-0605-456C-A039-F360AC2DBBEC}">
      <dsp:nvSpPr>
        <dsp:cNvPr id="0" name=""/>
        <dsp:cNvSpPr/>
      </dsp:nvSpPr>
      <dsp:spPr>
        <a:xfrm rot="5400000">
          <a:off x="485981" y="1604301"/>
          <a:ext cx="1463642" cy="2435467"/>
        </a:xfrm>
        <a:prstGeom prst="corner">
          <a:avLst>
            <a:gd name="adj1" fmla="val 16120"/>
            <a:gd name="adj2" fmla="val 1611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7ADF2E86-F6B2-47CE-9E71-24392FB9D7B1}">
      <dsp:nvSpPr>
        <dsp:cNvPr id="0" name=""/>
        <dsp:cNvSpPr/>
      </dsp:nvSpPr>
      <dsp:spPr>
        <a:xfrm>
          <a:off x="241663" y="2331981"/>
          <a:ext cx="2198753" cy="192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a:t>Effective recruitment is essential to maintain safe staffing levels in the National Health Service.</a:t>
          </a:r>
          <a:endParaRPr lang="en-US" sz="1800" kern="1200"/>
        </a:p>
      </dsp:txBody>
      <dsp:txXfrm>
        <a:off x="241663" y="2331981"/>
        <a:ext cx="2198753" cy="1927336"/>
      </dsp:txXfrm>
    </dsp:sp>
    <dsp:sp modelId="{264E369B-0FEB-4371-AC66-31F88FC49452}">
      <dsp:nvSpPr>
        <dsp:cNvPr id="0" name=""/>
        <dsp:cNvSpPr/>
      </dsp:nvSpPr>
      <dsp:spPr>
        <a:xfrm>
          <a:off x="2025558" y="1424999"/>
          <a:ext cx="414859" cy="414859"/>
        </a:xfrm>
        <a:prstGeom prst="triangle">
          <a:avLst>
            <a:gd name="adj" fmla="val 10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F562962E-F075-4785-8E4A-7EA85FF7D8C1}">
      <dsp:nvSpPr>
        <dsp:cNvPr id="0" name=""/>
        <dsp:cNvSpPr/>
      </dsp:nvSpPr>
      <dsp:spPr>
        <a:xfrm rot="5400000">
          <a:off x="3177686" y="938236"/>
          <a:ext cx="1463642" cy="2435467"/>
        </a:xfrm>
        <a:prstGeom prst="corner">
          <a:avLst>
            <a:gd name="adj1" fmla="val 16120"/>
            <a:gd name="adj2" fmla="val 1611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w="12700" cap="flat" cmpd="sng" algn="ctr">
          <a:solidFill>
            <a:schemeClr val="accent4">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DBD6A51C-853B-4C21-8C5D-E268CC67E56B}">
      <dsp:nvSpPr>
        <dsp:cNvPr id="0" name=""/>
        <dsp:cNvSpPr/>
      </dsp:nvSpPr>
      <dsp:spPr>
        <a:xfrm>
          <a:off x="2933368" y="1665916"/>
          <a:ext cx="2198753" cy="192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a:t>Workforce gaps directly affect patient safety and service quality (Sarkar and Sen, 2026). </a:t>
          </a:r>
          <a:endParaRPr lang="en-US" sz="1800" kern="1200"/>
        </a:p>
      </dsp:txBody>
      <dsp:txXfrm>
        <a:off x="2933368" y="1665916"/>
        <a:ext cx="2198753" cy="1927336"/>
      </dsp:txXfrm>
    </dsp:sp>
    <dsp:sp modelId="{DA0B6518-DB8B-4DF3-B4F7-51AA0D1A9758}">
      <dsp:nvSpPr>
        <dsp:cNvPr id="0" name=""/>
        <dsp:cNvSpPr/>
      </dsp:nvSpPr>
      <dsp:spPr>
        <a:xfrm>
          <a:off x="4717262" y="758934"/>
          <a:ext cx="414859" cy="414859"/>
        </a:xfrm>
        <a:prstGeom prst="triangle">
          <a:avLst>
            <a:gd name="adj" fmla="val 10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w="12700" cap="flat" cmpd="sng" algn="ctr">
          <a:solidFill>
            <a:schemeClr val="accent5">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789EC49-E336-4896-9928-7A837B897604}">
      <dsp:nvSpPr>
        <dsp:cNvPr id="0" name=""/>
        <dsp:cNvSpPr/>
      </dsp:nvSpPr>
      <dsp:spPr>
        <a:xfrm rot="5400000">
          <a:off x="5869390" y="272171"/>
          <a:ext cx="1463642" cy="2435467"/>
        </a:xfrm>
        <a:prstGeom prst="corner">
          <a:avLst>
            <a:gd name="adj1" fmla="val 16120"/>
            <a:gd name="adj2" fmla="val 1611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w="12700" cap="flat" cmpd="sng" algn="ctr">
          <a:solidFill>
            <a:schemeClr val="accent6">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2B8BD39F-3887-45FD-8EB7-7EFD502E5369}">
      <dsp:nvSpPr>
        <dsp:cNvPr id="0" name=""/>
        <dsp:cNvSpPr/>
      </dsp:nvSpPr>
      <dsp:spPr>
        <a:xfrm>
          <a:off x="5625072" y="999851"/>
          <a:ext cx="2198753" cy="192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a:t>NHS Workforce Statistics report over 100,000 vacancies across roles. </a:t>
          </a:r>
          <a:endParaRPr lang="en-US" sz="1800" kern="1200"/>
        </a:p>
      </dsp:txBody>
      <dsp:txXfrm>
        <a:off x="5625072" y="999851"/>
        <a:ext cx="2198753" cy="1927336"/>
      </dsp:txXfrm>
    </dsp:sp>
    <dsp:sp modelId="{1BDAD0BE-F368-4A53-B37B-0E1D8153A1C6}">
      <dsp:nvSpPr>
        <dsp:cNvPr id="0" name=""/>
        <dsp:cNvSpPr/>
      </dsp:nvSpPr>
      <dsp:spPr>
        <a:xfrm>
          <a:off x="7408967" y="92869"/>
          <a:ext cx="414859" cy="414859"/>
        </a:xfrm>
        <a:prstGeom prst="triangle">
          <a:avLst>
            <a:gd name="adj" fmla="val 10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C0D8273-E775-483B-8E18-71243D8B1126}">
      <dsp:nvSpPr>
        <dsp:cNvPr id="0" name=""/>
        <dsp:cNvSpPr/>
      </dsp:nvSpPr>
      <dsp:spPr>
        <a:xfrm rot="5400000">
          <a:off x="8561095" y="-393893"/>
          <a:ext cx="1463642" cy="2435467"/>
        </a:xfrm>
        <a:prstGeom prst="corner">
          <a:avLst>
            <a:gd name="adj1" fmla="val 16120"/>
            <a:gd name="adj2" fmla="val 1611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w="12700" cap="flat" cmpd="sng" algn="ctr">
          <a:solidFill>
            <a:schemeClr val="accent3">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35AFD19-C848-48EB-9E58-C8659306B735}">
      <dsp:nvSpPr>
        <dsp:cNvPr id="0" name=""/>
        <dsp:cNvSpPr/>
      </dsp:nvSpPr>
      <dsp:spPr>
        <a:xfrm>
          <a:off x="8316776" y="333786"/>
          <a:ext cx="2198753" cy="19273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68580" tIns="68580" rIns="68580" bIns="68580" numCol="1" spcCol="1270" anchor="t" anchorCtr="0">
          <a:noAutofit/>
        </a:bodyPr>
        <a:lstStyle/>
        <a:p>
          <a:pPr lvl="0" algn="l" defTabSz="800100">
            <a:lnSpc>
              <a:spcPct val="90000"/>
            </a:lnSpc>
            <a:spcBef>
              <a:spcPct val="0"/>
            </a:spcBef>
            <a:spcAft>
              <a:spcPct val="35000"/>
            </a:spcAft>
          </a:pPr>
          <a:r>
            <a:rPr lang="en-GB" sz="1800" kern="1200"/>
            <a:t>Strategic recruitment ensures continuity of care and organisational sustainability.</a:t>
          </a:r>
          <a:endParaRPr lang="en-US" sz="1800" kern="1200"/>
        </a:p>
      </dsp:txBody>
      <dsp:txXfrm>
        <a:off x="8316776" y="333786"/>
        <a:ext cx="2198753" cy="1927336"/>
      </dsp:txXfrm>
    </dsp:sp>
  </dsp:spTree>
</dsp:drawing>
</file>

<file path=ppt/diagrams/drawing2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19FB037-546A-4E61-A6D2-8EC406160D93}">
      <dsp:nvSpPr>
        <dsp:cNvPr id="0" name=""/>
        <dsp:cNvSpPr/>
      </dsp:nvSpPr>
      <dsp:spPr>
        <a:xfrm>
          <a:off x="973190" y="919224"/>
          <a:ext cx="1264141" cy="1264141"/>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14C0C27-68F9-4EE1-BF96-3003D9E23ACF}">
      <dsp:nvSpPr>
        <dsp:cNvPr id="0" name=""/>
        <dsp:cNvSpPr/>
      </dsp:nvSpPr>
      <dsp:spPr>
        <a:xfrm>
          <a:off x="1242597" y="1188631"/>
          <a:ext cx="725326" cy="72532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405D607-C026-4EAF-A757-C29DF73ADE0B}">
      <dsp:nvSpPr>
        <dsp:cNvPr id="0" name=""/>
        <dsp:cNvSpPr/>
      </dsp:nvSpPr>
      <dsp:spPr>
        <a:xfrm>
          <a:off x="569079" y="2577114"/>
          <a:ext cx="2072362"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90000"/>
            </a:lnSpc>
            <a:spcBef>
              <a:spcPct val="0"/>
            </a:spcBef>
            <a:spcAft>
              <a:spcPct val="35000"/>
            </a:spcAft>
            <a:defRPr cap="all"/>
          </a:pPr>
          <a:r>
            <a:rPr lang="en-GB" sz="1200" kern="1200" cap="none" dirty="0"/>
            <a:t>The NHS Faces Persistent Recruitment Challenges Due To Workforce Shortages And Rising Demand (Naim Et Al., 2023). </a:t>
          </a:r>
          <a:endParaRPr lang="en-US" sz="1200" kern="1200" cap="none" dirty="0"/>
        </a:p>
      </dsp:txBody>
      <dsp:txXfrm>
        <a:off x="569079" y="2577114"/>
        <a:ext cx="2072362" cy="855000"/>
      </dsp:txXfrm>
    </dsp:sp>
    <dsp:sp modelId="{8FDC385D-7DD7-4817-ADBF-405DE2571018}">
      <dsp:nvSpPr>
        <dsp:cNvPr id="0" name=""/>
        <dsp:cNvSpPr/>
      </dsp:nvSpPr>
      <dsp:spPr>
        <a:xfrm>
          <a:off x="3408216" y="919224"/>
          <a:ext cx="1264141" cy="1264141"/>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01A93A2-5758-4DF3-8680-2A2DE95EAB08}">
      <dsp:nvSpPr>
        <dsp:cNvPr id="0" name=""/>
        <dsp:cNvSpPr/>
      </dsp:nvSpPr>
      <dsp:spPr>
        <a:xfrm>
          <a:off x="3677623" y="1188631"/>
          <a:ext cx="725326" cy="72532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8572CAD-9B0D-4899-9DC0-D5CF812764BC}">
      <dsp:nvSpPr>
        <dsp:cNvPr id="0" name=""/>
        <dsp:cNvSpPr/>
      </dsp:nvSpPr>
      <dsp:spPr>
        <a:xfrm>
          <a:off x="3004105" y="2577114"/>
          <a:ext cx="2072362"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90000"/>
            </a:lnSpc>
            <a:spcBef>
              <a:spcPct val="0"/>
            </a:spcBef>
            <a:spcAft>
              <a:spcPct val="35000"/>
            </a:spcAft>
            <a:defRPr cap="all"/>
          </a:pPr>
          <a:r>
            <a:rPr lang="en-GB" sz="1200" kern="1200" cap="none" dirty="0"/>
            <a:t>Vacancy Levels Exceeding 100,000 Highlight Ongoing Staffing Gaps. </a:t>
          </a:r>
          <a:endParaRPr lang="en-US" sz="1200" kern="1200" cap="none" dirty="0"/>
        </a:p>
      </dsp:txBody>
      <dsp:txXfrm>
        <a:off x="3004105" y="2577114"/>
        <a:ext cx="2072362" cy="855000"/>
      </dsp:txXfrm>
    </dsp:sp>
    <dsp:sp modelId="{CD9EA8E1-61C0-4444-BE72-2D44C37FD2A9}">
      <dsp:nvSpPr>
        <dsp:cNvPr id="0" name=""/>
        <dsp:cNvSpPr/>
      </dsp:nvSpPr>
      <dsp:spPr>
        <a:xfrm>
          <a:off x="5843242" y="919224"/>
          <a:ext cx="1264141" cy="1264141"/>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376C56E-301E-4091-95BA-BE6F497DC203}">
      <dsp:nvSpPr>
        <dsp:cNvPr id="0" name=""/>
        <dsp:cNvSpPr/>
      </dsp:nvSpPr>
      <dsp:spPr>
        <a:xfrm>
          <a:off x="6112649" y="1188631"/>
          <a:ext cx="725326" cy="72532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B3ACFFF-C4E5-475A-ADEB-D6456B142D96}">
      <dsp:nvSpPr>
        <dsp:cNvPr id="0" name=""/>
        <dsp:cNvSpPr/>
      </dsp:nvSpPr>
      <dsp:spPr>
        <a:xfrm>
          <a:off x="5439131" y="2577114"/>
          <a:ext cx="2072362"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90000"/>
            </a:lnSpc>
            <a:spcBef>
              <a:spcPct val="0"/>
            </a:spcBef>
            <a:spcAft>
              <a:spcPct val="35000"/>
            </a:spcAft>
            <a:defRPr cap="all"/>
          </a:pPr>
          <a:r>
            <a:rPr lang="en-GB" sz="1200" kern="1200" cap="none" dirty="0"/>
            <a:t>Brexit Has Reduced Access To EU Healthcare Workers. </a:t>
          </a:r>
          <a:endParaRPr lang="en-US" sz="1200" kern="1200" cap="none" dirty="0"/>
        </a:p>
      </dsp:txBody>
      <dsp:txXfrm>
        <a:off x="5439131" y="2577114"/>
        <a:ext cx="2072362" cy="855000"/>
      </dsp:txXfrm>
    </dsp:sp>
    <dsp:sp modelId="{381454B9-3F61-45DC-8EA4-079B46C5B571}">
      <dsp:nvSpPr>
        <dsp:cNvPr id="0" name=""/>
        <dsp:cNvSpPr/>
      </dsp:nvSpPr>
      <dsp:spPr>
        <a:xfrm>
          <a:off x="8278268" y="919224"/>
          <a:ext cx="1264141" cy="1264141"/>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EA15EB-98DF-4EEB-915E-9B6AB3489E43}">
      <dsp:nvSpPr>
        <dsp:cNvPr id="0" name=""/>
        <dsp:cNvSpPr/>
      </dsp:nvSpPr>
      <dsp:spPr>
        <a:xfrm>
          <a:off x="8547675" y="1188631"/>
          <a:ext cx="725326" cy="72532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9A01041-1E79-49A4-A4BC-B78C6FB1AB90}">
      <dsp:nvSpPr>
        <dsp:cNvPr id="0" name=""/>
        <dsp:cNvSpPr/>
      </dsp:nvSpPr>
      <dsp:spPr>
        <a:xfrm>
          <a:off x="7874157" y="2577114"/>
          <a:ext cx="2072362" cy="855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533400">
            <a:lnSpc>
              <a:spcPct val="90000"/>
            </a:lnSpc>
            <a:spcBef>
              <a:spcPct val="0"/>
            </a:spcBef>
            <a:spcAft>
              <a:spcPct val="35000"/>
            </a:spcAft>
            <a:defRPr cap="all"/>
          </a:pPr>
          <a:r>
            <a:rPr lang="en-GB" sz="1200" kern="1200" cap="none" dirty="0"/>
            <a:t>All Factors Intensify Competition For Skilled Professionals And Delay Hiring Processes.</a:t>
          </a:r>
          <a:endParaRPr lang="en-US" sz="1200" kern="1200" cap="none" dirty="0"/>
        </a:p>
      </dsp:txBody>
      <dsp:txXfrm>
        <a:off x="7874157" y="2577114"/>
        <a:ext cx="2072362" cy="855000"/>
      </dsp:txXfrm>
    </dsp:sp>
  </dsp:spTree>
</dsp:drawing>
</file>

<file path=ppt/diagrams/drawing2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406261F-E3BC-4C23-9C5A-74CD03B50434}">
      <dsp:nvSpPr>
        <dsp:cNvPr id="0" name=""/>
        <dsp:cNvSpPr/>
      </dsp:nvSpPr>
      <dsp:spPr>
        <a:xfrm>
          <a:off x="3364992" y="2177"/>
          <a:ext cx="3785616" cy="104746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34290" rIns="68580" bIns="34290" numCol="1" spcCol="1270" anchor="ctr" anchorCtr="0">
          <a:noAutofit/>
        </a:bodyPr>
        <a:lstStyle/>
        <a:p>
          <a:pPr lvl="0" algn="ctr" defTabSz="800100">
            <a:lnSpc>
              <a:spcPct val="90000"/>
            </a:lnSpc>
            <a:spcBef>
              <a:spcPct val="0"/>
            </a:spcBef>
            <a:spcAft>
              <a:spcPct val="35000"/>
            </a:spcAft>
          </a:pPr>
          <a:r>
            <a:rPr lang="en-GB" sz="1800" kern="1200" dirty="0"/>
            <a:t>Digital recruitment tools and AI can enhance hiring efficiency. </a:t>
          </a:r>
          <a:endParaRPr lang="en-US" sz="1800" kern="1200" dirty="0"/>
        </a:p>
      </dsp:txBody>
      <dsp:txXfrm>
        <a:off x="3416125" y="53310"/>
        <a:ext cx="3683350" cy="945199"/>
      </dsp:txXfrm>
    </dsp:sp>
    <dsp:sp modelId="{954E4C3E-24DC-4C5C-8B7F-F2865DCDF2D5}">
      <dsp:nvSpPr>
        <dsp:cNvPr id="0" name=""/>
        <dsp:cNvSpPr/>
      </dsp:nvSpPr>
      <dsp:spPr>
        <a:xfrm>
          <a:off x="3364992" y="1102016"/>
          <a:ext cx="3785616" cy="104746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34290" rIns="68580" bIns="34290" numCol="1" spcCol="1270" anchor="ctr" anchorCtr="0">
          <a:noAutofit/>
        </a:bodyPr>
        <a:lstStyle/>
        <a:p>
          <a:pPr lvl="0" algn="ctr" defTabSz="800100">
            <a:lnSpc>
              <a:spcPct val="90000"/>
            </a:lnSpc>
            <a:spcBef>
              <a:spcPct val="0"/>
            </a:spcBef>
            <a:spcAft>
              <a:spcPct val="35000"/>
            </a:spcAft>
          </a:pPr>
          <a:r>
            <a:rPr lang="en-GB" sz="1800" kern="1200" dirty="0"/>
            <a:t>Expanding international partnerships ensures access to global talent (Koman, </a:t>
          </a:r>
          <a:r>
            <a:rPr lang="en-GB" sz="1800" kern="1200" dirty="0" err="1"/>
            <a:t>Boršoš</a:t>
          </a:r>
          <a:r>
            <a:rPr lang="en-GB" sz="1800" kern="1200" dirty="0"/>
            <a:t> and Kubina, 2024). </a:t>
          </a:r>
          <a:endParaRPr lang="en-US" sz="1800" kern="1200" dirty="0"/>
        </a:p>
      </dsp:txBody>
      <dsp:txXfrm>
        <a:off x="3416125" y="1153149"/>
        <a:ext cx="3683350" cy="945199"/>
      </dsp:txXfrm>
    </dsp:sp>
    <dsp:sp modelId="{CE8763B9-262C-45AB-BAAB-BC4A06257F39}">
      <dsp:nvSpPr>
        <dsp:cNvPr id="0" name=""/>
        <dsp:cNvSpPr/>
      </dsp:nvSpPr>
      <dsp:spPr>
        <a:xfrm>
          <a:off x="3364992" y="2201855"/>
          <a:ext cx="3785616" cy="104746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34290" rIns="68580" bIns="34290" numCol="1" spcCol="1270" anchor="ctr" anchorCtr="0">
          <a:noAutofit/>
        </a:bodyPr>
        <a:lstStyle/>
        <a:p>
          <a:pPr lvl="0" algn="ctr" defTabSz="800100">
            <a:lnSpc>
              <a:spcPct val="90000"/>
            </a:lnSpc>
            <a:spcBef>
              <a:spcPct val="0"/>
            </a:spcBef>
            <a:spcAft>
              <a:spcPct val="35000"/>
            </a:spcAft>
          </a:pPr>
          <a:r>
            <a:rPr lang="en-GB" sz="1800" kern="1200"/>
            <a:t>Investment in training and upskilling supports internal workforce development. </a:t>
          </a:r>
          <a:endParaRPr lang="en-US" sz="1800" kern="1200"/>
        </a:p>
      </dsp:txBody>
      <dsp:txXfrm>
        <a:off x="3416125" y="2252988"/>
        <a:ext cx="3683350" cy="945199"/>
      </dsp:txXfrm>
    </dsp:sp>
    <dsp:sp modelId="{B00822FD-B2CF-44E4-A33A-AA0F9DCE4206}">
      <dsp:nvSpPr>
        <dsp:cNvPr id="0" name=""/>
        <dsp:cNvSpPr/>
      </dsp:nvSpPr>
      <dsp:spPr>
        <a:xfrm>
          <a:off x="3364992" y="3301694"/>
          <a:ext cx="3785616" cy="1047465"/>
        </a:xfrm>
        <a:prstGeom prst="round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68580" tIns="34290" rIns="68580" bIns="34290" numCol="1" spcCol="1270" anchor="ctr" anchorCtr="0">
          <a:noAutofit/>
        </a:bodyPr>
        <a:lstStyle/>
        <a:p>
          <a:pPr lvl="0" algn="ctr" defTabSz="800100">
            <a:lnSpc>
              <a:spcPct val="90000"/>
            </a:lnSpc>
            <a:spcBef>
              <a:spcPct val="0"/>
            </a:spcBef>
            <a:spcAft>
              <a:spcPct val="35000"/>
            </a:spcAft>
          </a:pPr>
          <a:r>
            <a:rPr lang="en-GB" sz="1800" kern="1200"/>
            <a:t>These solutions address both short-term shortages and long-term workforce sustainability.</a:t>
          </a:r>
          <a:endParaRPr lang="en-US" sz="1800" kern="1200"/>
        </a:p>
      </dsp:txBody>
      <dsp:txXfrm>
        <a:off x="3416125" y="3352827"/>
        <a:ext cx="3683350" cy="945199"/>
      </dsp:txXfrm>
    </dsp:sp>
  </dsp:spTree>
</dsp:drawing>
</file>

<file path=ppt/diagrams/drawing2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1374C2-519A-4358-B166-3FFF729CBF1D}">
      <dsp:nvSpPr>
        <dsp:cNvPr id="0" name=""/>
        <dsp:cNvSpPr/>
      </dsp:nvSpPr>
      <dsp:spPr>
        <a:xfrm>
          <a:off x="813044" y="25559"/>
          <a:ext cx="1620455" cy="162045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0AB4942-CF93-4476-AC81-ABBD74F5432C}">
      <dsp:nvSpPr>
        <dsp:cNvPr id="0" name=""/>
        <dsp:cNvSpPr/>
      </dsp:nvSpPr>
      <dsp:spPr>
        <a:xfrm>
          <a:off x="1158387" y="370901"/>
          <a:ext cx="929769" cy="92976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4AE91D1-93F8-401C-90CB-D9C0618A417A}">
      <dsp:nvSpPr>
        <dsp:cNvPr id="0" name=""/>
        <dsp:cNvSpPr/>
      </dsp:nvSpPr>
      <dsp:spPr>
        <a:xfrm>
          <a:off x="295030" y="2150746"/>
          <a:ext cx="26564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cap="none" dirty="0"/>
            <a:t>Psychological contract theory highlights the importance of trust and expectations in recruitment (Topa, Aranda-</a:t>
          </a:r>
          <a:r>
            <a:rPr lang="en-GB" sz="1100" kern="1200" cap="none" dirty="0" err="1"/>
            <a:t>carmena</a:t>
          </a:r>
          <a:r>
            <a:rPr lang="en-GB" sz="1100" kern="1200" cap="none" dirty="0"/>
            <a:t> and De-maria, 2022). </a:t>
          </a:r>
          <a:endParaRPr lang="en-US" sz="1100" kern="1200" cap="none" dirty="0"/>
        </a:p>
      </dsp:txBody>
      <dsp:txXfrm>
        <a:off x="295030" y="2150746"/>
        <a:ext cx="2656483" cy="720000"/>
      </dsp:txXfrm>
    </dsp:sp>
    <dsp:sp modelId="{123CD157-7063-4C0C-86B8-83FE58A7B2ED}">
      <dsp:nvSpPr>
        <dsp:cNvPr id="0" name=""/>
        <dsp:cNvSpPr/>
      </dsp:nvSpPr>
      <dsp:spPr>
        <a:xfrm>
          <a:off x="3934413" y="25559"/>
          <a:ext cx="1620455" cy="162045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54A5240-E9FD-4F9E-8E90-EEF642C97AB5}">
      <dsp:nvSpPr>
        <dsp:cNvPr id="0" name=""/>
        <dsp:cNvSpPr/>
      </dsp:nvSpPr>
      <dsp:spPr>
        <a:xfrm>
          <a:off x="4279756" y="370901"/>
          <a:ext cx="929769" cy="92976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FE9C679-2F60-48B7-B35E-5F6DC8769B87}">
      <dsp:nvSpPr>
        <dsp:cNvPr id="0" name=""/>
        <dsp:cNvSpPr/>
      </dsp:nvSpPr>
      <dsp:spPr>
        <a:xfrm>
          <a:off x="3416398" y="2150746"/>
          <a:ext cx="26564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cap="none" dirty="0"/>
            <a:t>Breaches in expectations reduce retention and engagement. </a:t>
          </a:r>
          <a:endParaRPr lang="en-US" sz="1100" kern="1200" cap="none" dirty="0"/>
        </a:p>
      </dsp:txBody>
      <dsp:txXfrm>
        <a:off x="3416398" y="2150746"/>
        <a:ext cx="2656483" cy="720000"/>
      </dsp:txXfrm>
    </dsp:sp>
    <dsp:sp modelId="{9C681AE2-50D0-4B3E-9FC5-93FCD8DA1EE0}">
      <dsp:nvSpPr>
        <dsp:cNvPr id="0" name=""/>
        <dsp:cNvSpPr/>
      </dsp:nvSpPr>
      <dsp:spPr>
        <a:xfrm>
          <a:off x="813044" y="3534866"/>
          <a:ext cx="1620455" cy="162045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F4CAD7B-82E7-4A1E-8816-A67BABE4517C}">
      <dsp:nvSpPr>
        <dsp:cNvPr id="0" name=""/>
        <dsp:cNvSpPr/>
      </dsp:nvSpPr>
      <dsp:spPr>
        <a:xfrm>
          <a:off x="1158387" y="3880209"/>
          <a:ext cx="929769" cy="92976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D90B947-524B-4001-AC2B-AE1CE56FA864}">
      <dsp:nvSpPr>
        <dsp:cNvPr id="0" name=""/>
        <dsp:cNvSpPr/>
      </dsp:nvSpPr>
      <dsp:spPr>
        <a:xfrm>
          <a:off x="295030" y="5660053"/>
          <a:ext cx="26564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cap="none" dirty="0"/>
            <a:t>Herzberg’s motivation theory emphasises job satisfaction factors such as recognition and work conditions (Zhang and Gandham, 2025). </a:t>
          </a:r>
          <a:endParaRPr lang="en-US" sz="1100" kern="1200" cap="none" dirty="0"/>
        </a:p>
      </dsp:txBody>
      <dsp:txXfrm>
        <a:off x="295030" y="5660053"/>
        <a:ext cx="2656483" cy="720000"/>
      </dsp:txXfrm>
    </dsp:sp>
    <dsp:sp modelId="{9CCCBEBF-E8A4-4D17-BB49-3DF20BB210D6}">
      <dsp:nvSpPr>
        <dsp:cNvPr id="0" name=""/>
        <dsp:cNvSpPr/>
      </dsp:nvSpPr>
      <dsp:spPr>
        <a:xfrm>
          <a:off x="3934413" y="3534866"/>
          <a:ext cx="1620455" cy="1620455"/>
        </a:xfrm>
        <a:prstGeom prst="round2DiagRect">
          <a:avLst>
            <a:gd name="adj1" fmla="val 29727"/>
            <a:gd name="adj2" fmla="val 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E239FE4-DDA5-4B53-98FE-794FA9A98CF9}">
      <dsp:nvSpPr>
        <dsp:cNvPr id="0" name=""/>
        <dsp:cNvSpPr/>
      </dsp:nvSpPr>
      <dsp:spPr>
        <a:xfrm>
          <a:off x="4279756" y="3880209"/>
          <a:ext cx="929769" cy="92976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811A13B-D928-4B3D-9D3D-36ED7CAB4F4B}">
      <dsp:nvSpPr>
        <dsp:cNvPr id="0" name=""/>
        <dsp:cNvSpPr/>
      </dsp:nvSpPr>
      <dsp:spPr>
        <a:xfrm>
          <a:off x="3416398" y="5660053"/>
          <a:ext cx="2656483"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lvl="0" algn="ctr" defTabSz="488950">
            <a:lnSpc>
              <a:spcPct val="100000"/>
            </a:lnSpc>
            <a:spcBef>
              <a:spcPct val="0"/>
            </a:spcBef>
            <a:spcAft>
              <a:spcPct val="35000"/>
            </a:spcAft>
            <a:defRPr cap="all"/>
          </a:pPr>
          <a:r>
            <a:rPr lang="en-GB" sz="1100" kern="1200" cap="none" dirty="0"/>
            <a:t>The structure framework support to improves recruitment effectiveness and workforce stability.</a:t>
          </a:r>
          <a:endParaRPr lang="en-US" sz="1100" kern="1200" cap="none" dirty="0"/>
        </a:p>
      </dsp:txBody>
      <dsp:txXfrm>
        <a:off x="3416398" y="5660053"/>
        <a:ext cx="2656483" cy="720000"/>
      </dsp:txXfrm>
    </dsp:sp>
  </dsp:spTree>
</dsp:drawing>
</file>

<file path=ppt/diagrams/drawing2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291D61-2CF3-463E-B789-1037FA19233C}">
      <dsp:nvSpPr>
        <dsp:cNvPr id="0" name=""/>
        <dsp:cNvSpPr/>
      </dsp:nvSpPr>
      <dsp:spPr>
        <a:xfrm>
          <a:off x="60471" y="1194420"/>
          <a:ext cx="725142" cy="725142"/>
        </a:xfrm>
        <a:prstGeom prst="ellipse">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654C120-281B-478F-9313-DBED3D7F2424}">
      <dsp:nvSpPr>
        <dsp:cNvPr id="0" name=""/>
        <dsp:cNvSpPr/>
      </dsp:nvSpPr>
      <dsp:spPr>
        <a:xfrm>
          <a:off x="212750" y="1346700"/>
          <a:ext cx="420582" cy="42058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 xmlns:asvg="http://schemas.microsoft.com/office/drawing/2016/SVG/main" r:embed="rId2"/>
              </a:ext>
            </a:extLst>
          </a:blip>
          <a:stretch>
            <a:fillRect/>
          </a:stretch>
        </a:blip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A201C175-EF4B-4B19-B657-EBEBBCDF4FB8}">
      <dsp:nvSpPr>
        <dsp:cNvPr id="0" name=""/>
        <dsp:cNvSpPr/>
      </dsp:nvSpPr>
      <dsp:spPr>
        <a:xfrm>
          <a:off x="941001" y="1194420"/>
          <a:ext cx="1709264" cy="725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33400">
            <a:lnSpc>
              <a:spcPct val="100000"/>
            </a:lnSpc>
            <a:spcBef>
              <a:spcPct val="0"/>
            </a:spcBef>
            <a:spcAft>
              <a:spcPct val="35000"/>
            </a:spcAft>
          </a:pPr>
          <a:r>
            <a:rPr lang="en-GB" sz="1200" kern="1200"/>
            <a:t>An integrated HR strategy is essential to strengthen recruitment within the National Health Service. </a:t>
          </a:r>
          <a:endParaRPr lang="en-US" sz="1200" kern="1200"/>
        </a:p>
      </dsp:txBody>
      <dsp:txXfrm>
        <a:off x="941001" y="1194420"/>
        <a:ext cx="1709264" cy="725142"/>
      </dsp:txXfrm>
    </dsp:sp>
    <dsp:sp modelId="{976D3A6A-AA88-4074-997F-BCC06C52F070}">
      <dsp:nvSpPr>
        <dsp:cNvPr id="0" name=""/>
        <dsp:cNvSpPr/>
      </dsp:nvSpPr>
      <dsp:spPr>
        <a:xfrm>
          <a:off x="2948092" y="1194420"/>
          <a:ext cx="725142" cy="725142"/>
        </a:xfrm>
        <a:prstGeom prst="ellipse">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B876A5D-72C6-4F33-8A8D-B60B4E249C26}">
      <dsp:nvSpPr>
        <dsp:cNvPr id="0" name=""/>
        <dsp:cNvSpPr/>
      </dsp:nvSpPr>
      <dsp:spPr>
        <a:xfrm>
          <a:off x="3100372" y="1346700"/>
          <a:ext cx="420582" cy="42058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 xmlns:asvg="http://schemas.microsoft.com/office/drawing/2016/SVG/main" r:embed="rId4"/>
              </a:ext>
            </a:extLst>
          </a:blip>
          <a:stretch>
            <a:fillRect/>
          </a:stretch>
        </a:blip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3C4215CE-6C8C-4ACA-AC14-1D87625A88E5}">
      <dsp:nvSpPr>
        <dsp:cNvPr id="0" name=""/>
        <dsp:cNvSpPr/>
      </dsp:nvSpPr>
      <dsp:spPr>
        <a:xfrm>
          <a:off x="3828622" y="1194420"/>
          <a:ext cx="1709264" cy="725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33400">
            <a:lnSpc>
              <a:spcPct val="100000"/>
            </a:lnSpc>
            <a:spcBef>
              <a:spcPct val="0"/>
            </a:spcBef>
            <a:spcAft>
              <a:spcPct val="35000"/>
            </a:spcAft>
          </a:pPr>
          <a:r>
            <a:rPr lang="en-GB" sz="1200" kern="1200" dirty="0"/>
            <a:t>Combining digital innovation, workforce planning, and employee engagement improves recruitment outcomes. </a:t>
          </a:r>
          <a:endParaRPr lang="en-US" sz="1200" kern="1200" dirty="0"/>
        </a:p>
      </dsp:txBody>
      <dsp:txXfrm>
        <a:off x="3828622" y="1194420"/>
        <a:ext cx="1709264" cy="725142"/>
      </dsp:txXfrm>
    </dsp:sp>
    <dsp:sp modelId="{149FFD0E-7708-4852-895B-67A35ECF6A19}">
      <dsp:nvSpPr>
        <dsp:cNvPr id="0" name=""/>
        <dsp:cNvSpPr/>
      </dsp:nvSpPr>
      <dsp:spPr>
        <a:xfrm>
          <a:off x="60471" y="2705890"/>
          <a:ext cx="725142" cy="725142"/>
        </a:xfrm>
        <a:prstGeom prst="ellipse">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711B4BB-86F1-45D2-BC41-F33052E57755}">
      <dsp:nvSpPr>
        <dsp:cNvPr id="0" name=""/>
        <dsp:cNvSpPr/>
      </dsp:nvSpPr>
      <dsp:spPr>
        <a:xfrm>
          <a:off x="212750" y="2858170"/>
          <a:ext cx="420582" cy="42058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 xmlns:asvg="http://schemas.microsoft.com/office/drawing/2016/SVG/main" r:embed="rId6"/>
              </a:ext>
            </a:extLst>
          </a:blip>
          <a:stretch>
            <a:fillRect/>
          </a:stretch>
        </a:blip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8E68D8F7-6ABA-4465-80E9-F9308563BA68}">
      <dsp:nvSpPr>
        <dsp:cNvPr id="0" name=""/>
        <dsp:cNvSpPr/>
      </dsp:nvSpPr>
      <dsp:spPr>
        <a:xfrm>
          <a:off x="941001" y="2705890"/>
          <a:ext cx="1709264" cy="725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33400">
            <a:lnSpc>
              <a:spcPct val="100000"/>
            </a:lnSpc>
            <a:spcBef>
              <a:spcPct val="0"/>
            </a:spcBef>
            <a:spcAft>
              <a:spcPct val="35000"/>
            </a:spcAft>
          </a:pPr>
          <a:r>
            <a:rPr lang="en-GB" sz="1200" kern="1200"/>
            <a:t>NHS People Plan priorities and Workforce Statistics highlight urgent reform needs. </a:t>
          </a:r>
          <a:endParaRPr lang="en-US" sz="1200" kern="1200"/>
        </a:p>
      </dsp:txBody>
      <dsp:txXfrm>
        <a:off x="941001" y="2705890"/>
        <a:ext cx="1709264" cy="725142"/>
      </dsp:txXfrm>
    </dsp:sp>
    <dsp:sp modelId="{0999A930-D582-454C-803F-92CA9BB883CA}">
      <dsp:nvSpPr>
        <dsp:cNvPr id="0" name=""/>
        <dsp:cNvSpPr/>
      </dsp:nvSpPr>
      <dsp:spPr>
        <a:xfrm>
          <a:off x="2948092" y="2705890"/>
          <a:ext cx="725142" cy="725142"/>
        </a:xfrm>
        <a:prstGeom prst="ellipse">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20E1E3C-C738-440F-BD34-FE377F3D04B4}">
      <dsp:nvSpPr>
        <dsp:cNvPr id="0" name=""/>
        <dsp:cNvSpPr/>
      </dsp:nvSpPr>
      <dsp:spPr>
        <a:xfrm>
          <a:off x="3100372" y="2858170"/>
          <a:ext cx="420582" cy="420582"/>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 xmlns:asvg="http://schemas.microsoft.com/office/drawing/2016/SVG/main" r:embed="rId8"/>
              </a:ext>
            </a:extLst>
          </a:blip>
          <a:stretch>
            <a:fillRect/>
          </a:stretch>
        </a:blipFill>
        <a:ln w="2540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sp>
    <dsp:sp modelId="{1849DD2B-A96E-4D29-9B18-22A0B9E808C7}">
      <dsp:nvSpPr>
        <dsp:cNvPr id="0" name=""/>
        <dsp:cNvSpPr/>
      </dsp:nvSpPr>
      <dsp:spPr>
        <a:xfrm>
          <a:off x="3828622" y="2705890"/>
          <a:ext cx="1709264" cy="72514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lvl="0" algn="l" defTabSz="533400">
            <a:lnSpc>
              <a:spcPct val="100000"/>
            </a:lnSpc>
            <a:spcBef>
              <a:spcPct val="0"/>
            </a:spcBef>
            <a:spcAft>
              <a:spcPct val="35000"/>
            </a:spcAft>
          </a:pPr>
          <a:r>
            <a:rPr lang="en-GB" sz="1200" kern="1200"/>
            <a:t>A strategic, theory-driven approach ensures sustainable workforce supply and high-quality patient care delivery.</a:t>
          </a:r>
          <a:endParaRPr lang="en-US" sz="1200" kern="1200"/>
        </a:p>
      </dsp:txBody>
      <dsp:txXfrm>
        <a:off x="3828622" y="2705890"/>
        <a:ext cx="1709264" cy="725142"/>
      </dsp:txXfrm>
    </dsp:sp>
  </dsp:spTree>
</dsp:drawing>
</file>

<file path=ppt/diagrams/layout1.xml><?xml version="1.0" encoding="utf-8"?>
<dgm:layoutDef xmlns:dgm="http://schemas.openxmlformats.org/drawingml/2006/diagram" xmlns:a="http://schemas.openxmlformats.org/drawingml/2006/main" uniqueId="urn:microsoft.com/office/officeart/2005/8/layout/target3">
  <dgm:title val=""/>
  <dgm:desc val=""/>
  <dgm:catLst>
    <dgm:cat type="relationship" pri="11000"/>
    <dgm:cat type="list" pri="22000"/>
    <dgm:cat type="convert" pri="4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tyleData>
  <dgm:clrData>
    <dgm:dataModel>
      <dgm:ptLst>
        <dgm:pt modelId="0" type="doc"/>
        <dgm:pt modelId="1"/>
        <dgm:pt modelId="11"/>
        <dgm:pt modelId="12"/>
        <dgm:pt modelId="2"/>
        <dgm:pt modelId="21"/>
        <dgm:pt modelId="22"/>
        <dgm:pt modelId="3"/>
        <dgm:pt modelId="31"/>
        <dgm:pt modelId="32"/>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clrData>
  <dgm:layoutNode name="Name0">
    <dgm:varLst>
      <dgm:chMax val="7"/>
      <dgm:dir/>
      <dgm:animLvl val="lvl"/>
      <dgm:resizeHandles val="exact"/>
    </dgm:varLst>
    <dgm:alg type="composite"/>
    <dgm:shape xmlns:r="http://schemas.openxmlformats.org/officeDocument/2006/relationships" r:blip="">
      <dgm:adjLst/>
    </dgm:shape>
    <dgm:presOf/>
    <dgm:choose name="Name1">
      <dgm:if name="Name2" func="var" arg="dir" op="equ" val="norm">
        <dgm:choose name="Name3">
          <dgm:if name="Name4" axis="ch" ptType="node" func="cnt" op="equ" val="1">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rect1ParTx" refType="r" refFor="ch" refForName="space"/>
              <dgm:constr type="w" for="ch" forName="rect1ParTx" refType="w" refFor="ch" refForName="rect1" fact="0.5"/>
              <dgm:constr type="t" for="ch" forName="rect1ParTx" refType="t" refFor="ch" refForName="rect1"/>
              <dgm:constr type="b" for="ch" forName="rect1ParTx" refType="b" refFor="ch" refForName="rect1"/>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5" axis="ch" ptType="node" func="cnt" op="equ" val="2">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rect2ParTx" refType="r" refFor="ch" refForName="space"/>
              <dgm:constr type="w" for="ch" forName="rect2ParTx" refType="w" refFor="ch" refForName="rect2" fact="0.5"/>
              <dgm:constr type="t" for="ch" forName="rect2ParTx" refType="t" refFor="ch" refForName="rect2"/>
              <dgm:constr type="b" for="ch" forName="rect2ParTx" refType="b" refFor="ch" refForName="rect2"/>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b" refFor="ch" refForName="rect2"/>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6" axis="ch" ptType="node" func="cnt" op="equ" val="3">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rect3ParTx" refType="r" refFor="ch" refForName="space"/>
              <dgm:constr type="w" for="ch" forName="rect3ParTx" refType="w" refFor="ch" refForName="rect3" fact="0.5"/>
              <dgm:constr type="t" for="ch" forName="rect3ParTx" refType="t" refFor="ch" refForName="rect3"/>
              <dgm:constr type="b" for="ch" forName="rect3ParTx" refType="b" refFor="ch" refForName="rect3"/>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b" refFor="ch" refForName="rect3"/>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7" axis="ch" ptType="node" func="cnt" op="equ" val="4">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rect4ParTx" refType="r" refFor="ch" refForName="space"/>
              <dgm:constr type="w" for="ch" forName="rect4ParTx" refType="w" refFor="ch" refForName="rect4" fact="0.5"/>
              <dgm:constr type="t" for="ch" forName="rect4ParTx" refType="t" refFor="ch" refForName="rect4"/>
              <dgm:constr type="b" for="ch" forName="rect4ParTx" refType="b" refFor="ch" refForName="rect4"/>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b" refFor="ch" refForName="rect4"/>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8" axis="ch" ptType="node" func="cnt" op="equ" val="5">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rect5ParTx" refType="r" refFor="ch" refForName="space"/>
              <dgm:constr type="w" for="ch" forName="rect5ParTx" refType="w" refFor="ch" refForName="rect5" fact="0.5"/>
              <dgm:constr type="t" for="ch" forName="rect5ParTx" refType="t" refFor="ch" refForName="rect5"/>
              <dgm:constr type="b" for="ch" forName="rect5ParTx" refType="b" refFor="ch" refForName="rect5"/>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b" refFor="ch" refForName="rect5"/>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9" axis="ch" ptType="node" func="cnt" op="equ" val="6">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rect6ParTx" refType="r" refFor="ch" refForName="space"/>
              <dgm:constr type="w" for="ch" forName="rect6ParTx" refType="w" refFor="ch" refForName="rect6" fact="0.5"/>
              <dgm:constr type="t" for="ch" forName="rect6ParTx" refType="t" refFor="ch" refForName="rect6"/>
              <dgm:constr type="b" for="ch" forName="rect6ParTx" refType="b" refFor="ch" refForName="rect6"/>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b" refFor="ch" refForName="rect6"/>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10" axis="ch" ptType="node" func="cnt" op="gte" val="7">
            <dgm:constrLst>
              <dgm:constr type="userA" refType="w" fact="0.3"/>
              <dgm:constr type="w" for="ch" forName="circle1" refType="userA" fact="2"/>
              <dgm:constr type="h" for="ch" forName="circle1" refType="w" refFor="ch" refForName="circle1" op="equ"/>
              <dgm:constr type="l" for="ch" forName="circle1"/>
              <dgm:constr type="ctrY" for="ch" forName="circle1" refType="h" fact="0.5"/>
              <dgm:constr type="l" for="ch" forName="space" refType="ctrX" refFor="ch" refForName="circle1"/>
              <dgm:constr type="w" for="ch" forName="space"/>
              <dgm:constr type="h" for="ch" forName="space" refType="h" refFor="ch" refForName="circle1"/>
              <dgm:constr type="b" for="ch" forName="space" refType="b" refFor="ch" refForName="circle1"/>
              <dgm:constr type="l" for="ch" forName="rect1" refType="r" refFor="ch" refForName="space"/>
              <dgm:constr type="r" for="ch" forName="rect1" refType="w"/>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l"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l" for="ch" forName="rect2" refType="r" refFor="ch" refForName="space"/>
              <dgm:constr type="r" for="ch" forName="rect2" refType="w"/>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l"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l" for="ch" forName="rect3" refType="r" refFor="ch" refForName="space"/>
              <dgm:constr type="r" for="ch" forName="rect3" refType="w"/>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l"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l" for="ch" forName="rect4" refType="r" refFor="ch" refForName="space"/>
              <dgm:constr type="r" for="ch" forName="rect4" refType="w"/>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l"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l" for="ch" forName="rect5" refType="r" refFor="ch" refForName="space"/>
              <dgm:constr type="r" for="ch" forName="rect5" refType="w"/>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l"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l" for="ch" forName="rect6" refType="r" refFor="ch" refForName="space"/>
              <dgm:constr type="r" for="ch" forName="rect6" refType="w"/>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l"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l" for="ch" forName="rect7" refType="r" refFor="ch" refForName="space"/>
              <dgm:constr type="r" for="ch" forName="rect7" refType="w"/>
              <dgm:constr type="h" for="ch" forName="rect7" refType="h" refFor="ch" refForName="circle7"/>
              <dgm:constr type="hOff" for="ch" forName="rect7" refType="hOff" refFor="ch" refForName="circle7"/>
              <dgm:constr type="b" for="ch" forName="rect7" refType="b" refFor="ch" refForName="circle7"/>
              <dgm:constr type="l" for="ch" forName="rect7ParTx" refType="r" refFor="ch" refForName="space"/>
              <dgm:constr type="w" for="ch" forName="rect7ParTx" refType="w" refFor="ch" refForName="rect7" fact="0.5"/>
              <dgm:constr type="t" for="ch" forName="rect7ParTx" refType="t" refFor="ch" refForName="rect7"/>
              <dgm:constr type="b" for="ch" forName="rect7ParTx" refType="b" refFor="ch" refForName="rect7"/>
              <dgm:constr type="l" for="ch" forName="rect7ChTx" refType="r" refFor="ch" refForName="rect7ParTx"/>
              <dgm:constr type="w" for="ch" forName="rect7ChTx" refType="w" refFor="ch" refForName="rect7ParTx"/>
              <dgm:constr type="t" for="ch" forName="rect7ChTx" refType="t" refFor="ch" refForName="rect7ParTx"/>
              <dgm:constr type="b" for="ch" forName="rect7ChTx" refType="b" refFor="ch" refForName="rect7ParTx"/>
              <dgm:constr type="l" for="ch" forName="rect7ParTxNoCh" refType="r" refFor="ch" refForName="space"/>
              <dgm:constr type="w" for="ch" forName="rect7ParTxNoCh" refType="w" refFor="ch" refForName="rect7"/>
              <dgm:constr type="t" for="ch" forName="rect7ParTxNoCh" refType="t" refFor="ch" refForName="rect7"/>
              <dgm:constr type="b" for="ch" forName="rect7ParTxNoCh" refType="b" refFor="ch" refForName="rect7"/>
              <dgm:constr type="l" for="ch" forName="rect1ParTx" refType="r" refFor="ch" refForName="space"/>
              <dgm:constr type="w" for="ch" forName="rect1ParTx" refType="w" refFor="ch" refForName="rect1" fact="0.5"/>
              <dgm:constr type="t" for="ch" forName="rect1ParTx" refType="t" refFor="ch" refForName="rect1"/>
              <dgm:constr type="b" for="ch" forName="rect1ParTx" refType="t" refFor="ch" refForName="rect2"/>
              <dgm:constr type="l" for="ch" forName="rect1ChTx" refType="r" refFor="ch" refForName="rect1ParTx"/>
              <dgm:constr type="w" for="ch" forName="rect1ChTx" refType="w" refFor="ch" refForName="rect1ParTx"/>
              <dgm:constr type="t" for="ch" forName="rect1ChTx" refType="t" refFor="ch" refForName="rect1ParTx"/>
              <dgm:constr type="b" for="ch" forName="rect1ChTx" refType="b" refFor="ch" refForName="rect1ParTx"/>
              <dgm:constr type="l" for="ch" forName="rect1ParTxNoCh" refType="r" refFor="ch" refForName="space"/>
              <dgm:constr type="w" for="ch" forName="rect1ParTxNoCh" refType="w" refFor="ch" refForName="rect1"/>
              <dgm:constr type="t" for="ch" forName="rect1ParTxNoCh" refType="t" refFor="ch" refForName="rect1"/>
              <dgm:constr type="b" for="ch" forName="rect1ParTxNoCh" refType="t" refFor="ch" refForName="rect2"/>
              <dgm:constr type="l" for="ch" forName="rect2ParTx" refType="r" refFor="ch" refForName="space"/>
              <dgm:constr type="w" for="ch" forName="rect2ParTx" refType="w" refFor="ch" refForName="rect2" fact="0.5"/>
              <dgm:constr type="t" for="ch" forName="rect2ParTx" refType="t" refFor="ch" refForName="rect2"/>
              <dgm:constr type="b" for="ch" forName="rect2ParTx" refType="t" refFor="ch" refForName="rect3"/>
              <dgm:constr type="l" for="ch" forName="rect2ChTx" refType="r" refFor="ch" refForName="rect2ParTx"/>
              <dgm:constr type="w" for="ch" forName="rect2ChTx" refType="w" refFor="ch" refForName="rect2ParTx"/>
              <dgm:constr type="t" for="ch" forName="rect2ChTx" refType="t" refFor="ch" refForName="rect2ParTx"/>
              <dgm:constr type="b" for="ch" forName="rect2ChTx" refType="b" refFor="ch" refForName="rect2ParTx"/>
              <dgm:constr type="l" for="ch" forName="rect2ParTxNoCh" refType="r" refFor="ch" refForName="space"/>
              <dgm:constr type="w" for="ch" forName="rect2ParTxNoCh" refType="w" refFor="ch" refForName="rect2"/>
              <dgm:constr type="t" for="ch" forName="rect2ParTxNoCh" refType="t" refFor="ch" refForName="rect2"/>
              <dgm:constr type="b" for="ch" forName="rect2ParTxNoCh" refType="t" refFor="ch" refForName="rect3"/>
              <dgm:constr type="l" for="ch" forName="rect3ParTx" refType="r" refFor="ch" refForName="space"/>
              <dgm:constr type="w" for="ch" forName="rect3ParTx" refType="w" refFor="ch" refForName="rect3" fact="0.5"/>
              <dgm:constr type="t" for="ch" forName="rect3ParTx" refType="t" refFor="ch" refForName="rect3"/>
              <dgm:constr type="b" for="ch" forName="rect3ParTx" refType="t" refFor="ch" refForName="rect4"/>
              <dgm:constr type="l" for="ch" forName="rect3ChTx" refType="r" refFor="ch" refForName="rect3ParTx"/>
              <dgm:constr type="w" for="ch" forName="rect3ChTx" refType="w" refFor="ch" refForName="rect3ParTx"/>
              <dgm:constr type="t" for="ch" forName="rect3ChTx" refType="t" refFor="ch" refForName="rect3ParTx"/>
              <dgm:constr type="b" for="ch" forName="rect3ChTx" refType="b" refFor="ch" refForName="rect3ParTx"/>
              <dgm:constr type="l" for="ch" forName="rect3ParTxNoCh" refType="r" refFor="ch" refForName="space"/>
              <dgm:constr type="w" for="ch" forName="rect3ParTxNoCh" refType="w" refFor="ch" refForName="rect3"/>
              <dgm:constr type="t" for="ch" forName="rect3ParTxNoCh" refType="t" refFor="ch" refForName="rect3"/>
              <dgm:constr type="b" for="ch" forName="rect3ParTxNoCh" refType="t" refFor="ch" refForName="rect4"/>
              <dgm:constr type="l" for="ch" forName="rect4ParTx" refType="r" refFor="ch" refForName="space"/>
              <dgm:constr type="w" for="ch" forName="rect4ParTx" refType="w" refFor="ch" refForName="rect4" fact="0.5"/>
              <dgm:constr type="t" for="ch" forName="rect4ParTx" refType="t" refFor="ch" refForName="rect4"/>
              <dgm:constr type="b" for="ch" forName="rect4ParTx" refType="t" refFor="ch" refForName="rect5"/>
              <dgm:constr type="l" for="ch" forName="rect4ChTx" refType="r" refFor="ch" refForName="rect4ParTx"/>
              <dgm:constr type="w" for="ch" forName="rect4ChTx" refType="w" refFor="ch" refForName="rect4ParTx"/>
              <dgm:constr type="t" for="ch" forName="rect4ChTx" refType="t" refFor="ch" refForName="rect4ParTx"/>
              <dgm:constr type="b" for="ch" forName="rect4ChTx" refType="b" refFor="ch" refForName="rect4ParTx"/>
              <dgm:constr type="l" for="ch" forName="rect4ParTxNoCh" refType="r" refFor="ch" refForName="space"/>
              <dgm:constr type="w" for="ch" forName="rect4ParTxNoCh" refType="w" refFor="ch" refForName="rect4"/>
              <dgm:constr type="t" for="ch" forName="rect4ParTxNoCh" refType="t" refFor="ch" refForName="rect4"/>
              <dgm:constr type="b" for="ch" forName="rect4ParTxNoCh" refType="t" refFor="ch" refForName="rect5"/>
              <dgm:constr type="l" for="ch" forName="rect5ParTx" refType="r" refFor="ch" refForName="space"/>
              <dgm:constr type="w" for="ch" forName="rect5ParTx" refType="w" refFor="ch" refForName="rect5" fact="0.5"/>
              <dgm:constr type="t" for="ch" forName="rect5ParTx" refType="t" refFor="ch" refForName="rect5"/>
              <dgm:constr type="b" for="ch" forName="rect5ParTx" refType="t" refFor="ch" refForName="rect6"/>
              <dgm:constr type="l" for="ch" forName="rect5ChTx" refType="r" refFor="ch" refForName="rect5ParTx"/>
              <dgm:constr type="w" for="ch" forName="rect5ChTx" refType="w" refFor="ch" refForName="rect5ParTx"/>
              <dgm:constr type="t" for="ch" forName="rect5ChTx" refType="t" refFor="ch" refForName="rect5ParTx"/>
              <dgm:constr type="b" for="ch" forName="rect5ChTx" refType="b" refFor="ch" refForName="rect5ParTx"/>
              <dgm:constr type="l" for="ch" forName="rect5ParTxNoCh" refType="r" refFor="ch" refForName="space"/>
              <dgm:constr type="w" for="ch" forName="rect5ParTxNoCh" refType="w" refFor="ch" refForName="rect5"/>
              <dgm:constr type="t" for="ch" forName="rect5ParTxNoCh" refType="t" refFor="ch" refForName="rect5"/>
              <dgm:constr type="b" for="ch" forName="rect5ParTxNoCh" refType="t" refFor="ch" refForName="rect6"/>
              <dgm:constr type="l" for="ch" forName="rect6ParTx" refType="r" refFor="ch" refForName="space"/>
              <dgm:constr type="w" for="ch" forName="rect6ParTx" refType="w" refFor="ch" refForName="rect6" fact="0.5"/>
              <dgm:constr type="t" for="ch" forName="rect6ParTx" refType="t" refFor="ch" refForName="rect6"/>
              <dgm:constr type="b" for="ch" forName="rect6ParTx" refType="t" refFor="ch" refForName="rect7"/>
              <dgm:constr type="l" for="ch" forName="rect6ChTx" refType="r" refFor="ch" refForName="rect6ParTx"/>
              <dgm:constr type="w" for="ch" forName="rect6ChTx" refType="w" refFor="ch" refForName="rect6ParTx"/>
              <dgm:constr type="t" for="ch" forName="rect6ChTx" refType="t" refFor="ch" refForName="rect6ParTx"/>
              <dgm:constr type="b" for="ch" forName="rect6ChTx" refType="b" refFor="ch" refForName="rect6ParTx"/>
              <dgm:constr type="l" for="ch" forName="rect6ParTxNoCh" refType="r"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11">
            <dgm:constrLst/>
          </dgm:else>
        </dgm:choose>
      </dgm:if>
      <dgm:else name="Name12">
        <dgm:choose name="Name13">
          <dgm:if name="Name14" axis="ch" ptType="node" func="cnt" op="equ" val="1">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r" for="ch" forName="rect1ParTx" refType="l" refFor="ch" refForName="space"/>
              <dgm:constr type="w" for="ch" forName="rect1ParTx" refType="w" refFor="ch" refForName="rect1" fact="0.5"/>
              <dgm:constr type="t" for="ch" forName="rect1ParTx" refType="t" refFor="ch" refForName="rect1"/>
              <dgm:constr type="b" for="ch" forName="rect1ParTx" refType="b" refFor="ch" refForName="rect1"/>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b" refFor="ch" refForName="rect1"/>
              <dgm:constr type="primFontSz" for="ch" op="equ" val="65"/>
              <dgm:constr type="secFontSz" for="ch" op="equ" val="65"/>
            </dgm:constrLst>
          </dgm:if>
          <dgm:if name="Name15" axis="ch" ptType="node" func="cnt" op="equ" val="2">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5"/>
              <dgm:constr type="hOff" for="ch" forName="circle2" refType="h" refFor="ch" refForName="vertSpace2" fact="-0.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r" for="ch" forName="rect2ParTx" refType="l" refFor="ch" refForName="space"/>
              <dgm:constr type="w" for="ch" forName="rect2ParTx" refType="w" refFor="ch" refForName="rect2" fact="0.5"/>
              <dgm:constr type="t" for="ch" forName="rect2ParTx" refType="t" refFor="ch" refForName="rect2"/>
              <dgm:constr type="b" for="ch" forName="rect2ParTx" refType="b" refFor="ch" refForName="rect2"/>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b" refFor="ch" refForName="rect2"/>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primFontSz" for="ch" op="equ" val="65"/>
              <dgm:constr type="secFontSz" for="ch" op="equ" val="65"/>
            </dgm:constrLst>
          </dgm:if>
          <dgm:if name="Name16" axis="ch" ptType="node" func="cnt" op="equ" val="3">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66667"/>
              <dgm:constr type="hOff" for="ch" forName="circle2" refType="h" refFor="ch" refForName="vertSpace2" fact="-0.33333"/>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33333"/>
              <dgm:constr type="hOff" for="ch" forName="circle3" refType="h" refFor="ch" refForName="vertSpace2" fact="-0.66667"/>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r" for="ch" forName="rect3ParTx" refType="l" refFor="ch" refForName="space"/>
              <dgm:constr type="w" for="ch" forName="rect3ParTx" refType="w" refFor="ch" refForName="rect3" fact="0.5"/>
              <dgm:constr type="t" for="ch" forName="rect3ParTx" refType="t" refFor="ch" refForName="rect3"/>
              <dgm:constr type="b" for="ch" forName="rect3ParTx" refType="b" refFor="ch" refForName="rect3"/>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b" refFor="ch" refForName="rect3"/>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primFontSz" for="ch" op="equ" val="65"/>
              <dgm:constr type="secFontSz" for="ch" op="equ" val="65"/>
            </dgm:constrLst>
          </dgm:if>
          <dgm:if name="Name17" axis="ch" ptType="node" func="cnt" op="equ" val="4">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75"/>
              <dgm:constr type="hOff" for="ch" forName="circle2" refType="h" refFor="ch" refForName="vertSpace2" fact="-0.25"/>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5"/>
              <dgm:constr type="hOff" for="ch" forName="circle3" refType="h" refFor="ch" refForName="vertSpace2" fact="-0.5"/>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25"/>
              <dgm:constr type="hOff" for="ch" forName="circle4" refType="h" refFor="ch" refForName="vertSpace2" fact="-0.7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r" for="ch" forName="rect4ParTx" refType="l" refFor="ch" refForName="space"/>
              <dgm:constr type="w" for="ch" forName="rect4ParTx" refType="w" refFor="ch" refForName="rect4" fact="0.5"/>
              <dgm:constr type="t" for="ch" forName="rect4ParTx" refType="t" refFor="ch" refForName="rect4"/>
              <dgm:constr type="b" for="ch" forName="rect4ParTx" refType="b" refFor="ch" refForName="rect4"/>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b" refFor="ch" refForName="rect4"/>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primFontSz" for="ch" op="equ" val="65"/>
              <dgm:constr type="secFontSz" for="ch" op="equ" val="65"/>
            </dgm:constrLst>
          </dgm:if>
          <dgm:if name="Name18" axis="ch" ptType="node" func="cnt" op="equ" val="5">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
              <dgm:constr type="hOff" for="ch" forName="circle2" refType="h" refFor="ch" refForName="vertSpace2" fact="-0.2"/>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
              <dgm:constr type="hOff" for="ch" forName="circle3" refType="h" refFor="ch" refForName="vertSpace2" fact="-0.4"/>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4"/>
              <dgm:constr type="hOff" for="ch" forName="circle4" refType="h" refFor="ch" refForName="vertSpace2" fact="-0.6"/>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2"/>
              <dgm:constr type="hOff" for="ch" forName="circle5" refType="h" refFor="ch" refForName="vertSpace2" fact="-0.8"/>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r" for="ch" forName="rect5ParTx" refType="l" refFor="ch" refForName="space"/>
              <dgm:constr type="w" for="ch" forName="rect5ParTx" refType="w" refFor="ch" refForName="rect5" fact="0.5"/>
              <dgm:constr type="t" for="ch" forName="rect5ParTx" refType="t" refFor="ch" refForName="rect5"/>
              <dgm:constr type="b" for="ch" forName="rect5ParTx" refType="b" refFor="ch" refForName="rect5"/>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b" refFor="ch" refForName="rect5"/>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primFontSz" for="ch" op="equ" val="65"/>
              <dgm:constr type="secFontSz" for="ch" op="equ" val="65"/>
            </dgm:constrLst>
          </dgm:if>
          <dgm:if name="Name19" axis="ch" ptType="node" func="cnt" op="equ" val="6">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3333"/>
              <dgm:constr type="hOff" for="ch" forName="circle2" refType="h" refFor="ch" refForName="vertSpace2" fact="-0.16667"/>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66667"/>
              <dgm:constr type="hOff" for="ch" forName="circle3" refType="h" refFor="ch" refForName="vertSpace2" fact="-0.33333"/>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
              <dgm:constr type="hOff" for="ch" forName="circle4" refType="h" refFor="ch" refForName="vertSpace2" fact="-0.5"/>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33333"/>
              <dgm:constr type="hOff" for="ch" forName="circle5" refType="h" refFor="ch" refForName="vertSpace2" fact="-0.66667"/>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16667"/>
              <dgm:constr type="hOff" for="ch" forName="circle6" refType="h" refFor="ch" refForName="vertSpace2" fact="-0.83333"/>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r" for="ch" forName="rect6ParTx" refType="l" refFor="ch" refForName="space"/>
              <dgm:constr type="w" for="ch" forName="rect6ParTx" refType="w" refFor="ch" refForName="rect6" fact="0.5"/>
              <dgm:constr type="t" for="ch" forName="rect6ParTx" refType="t" refFor="ch" refForName="rect6"/>
              <dgm:constr type="b" for="ch" forName="rect6ParTx" refType="b" refFor="ch" refForName="rect6"/>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b" refFor="ch" refForName="rect6"/>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primFontSz" for="ch" op="equ" val="65"/>
              <dgm:constr type="secFontSz" for="ch" op="equ" val="65"/>
            </dgm:constrLst>
          </dgm:if>
          <dgm:if name="Name20" axis="ch" ptType="node" func="cnt" op="gte" val="7">
            <dgm:constrLst>
              <dgm:constr type="userA" refType="w" fact="0.3"/>
              <dgm:constr type="w" for="ch" forName="circle1" refType="userA" fact="2"/>
              <dgm:constr type="h" for="ch" forName="circle1" refType="w" refFor="ch" refForName="circle1" op="equ"/>
              <dgm:constr type="r" for="ch" forName="circle1" refType="w"/>
              <dgm:constr type="ctrY" for="ch" forName="circle1" refType="h" fact="0.5"/>
              <dgm:constr type="r" for="ch" forName="space" refType="ctrX" refFor="ch" refForName="circle1"/>
              <dgm:constr type="w" for="ch" forName="space"/>
              <dgm:constr type="h" for="ch" forName="space" refType="h" refFor="ch" refForName="circle1"/>
              <dgm:constr type="b" for="ch" forName="space" refType="b" refFor="ch" refForName="circle1"/>
              <dgm:constr type="r" for="ch" forName="rect1" refType="l" refFor="ch" refForName="space"/>
              <dgm:constr type="l" for="ch" forName="rect1"/>
              <dgm:constr type="h" for="ch" forName="rect1" refType="h" refFor="ch" refForName="circle1"/>
              <dgm:constr type="b" for="ch" forName="rect1" refType="b" refFor="ch" refForName="circle1"/>
              <dgm:constr type="l" for="ch" forName="vertSpace2"/>
              <dgm:constr type="w" for="ch" forName="vertSpace2" refType="w"/>
              <dgm:constr type="h" for="ch" forName="vertSpace2" refType="h" refFor="ch" refForName="circle1" fact="0.05"/>
              <dgm:constr type="b" for="ch" forName="vertSpace2" refType="b" refFor="ch" refForName="circle1"/>
              <dgm:constr type="ctrX" for="ch" forName="circle2" refType="r" refFor="ch" refForName="space"/>
              <dgm:constr type="h" for="ch" forName="circle2" refType="h" refFor="ch" refForName="circle1" fact="0.85714"/>
              <dgm:constr type="hOff" for="ch" forName="circle2" refType="h" refFor="ch" refForName="vertSpace2" fact="-0.14286"/>
              <dgm:constr type="w" for="ch" forName="circle2" refType="h" refFor="ch" refForName="circle2" op="equ"/>
              <dgm:constr type="wOff" for="ch" forName="circle2" refType="hOff" refFor="ch" refForName="circle2" op="equ"/>
              <dgm:constr type="b" for="ch" forName="circle2" refType="t" refFor="ch" refForName="vertSpace2"/>
              <dgm:constr type="r" for="ch" forName="rect2" refType="l" refFor="ch" refForName="space"/>
              <dgm:constr type="l" for="ch" forName="rect2"/>
              <dgm:constr type="h" for="ch" forName="rect2" refType="h" refFor="ch" refForName="circle2"/>
              <dgm:constr type="hOff" for="ch" forName="rect2" refType="hOff" refFor="ch" refForName="circle2"/>
              <dgm:constr type="b" for="ch" forName="rect2" refType="b" refFor="ch" refForName="circle2"/>
              <dgm:constr type="l" for="ch" forName="vertSpace3"/>
              <dgm:constr type="w" for="ch" forName="vertSpace3" refType="w"/>
              <dgm:constr type="h" for="ch" forName="vertSpace3" refType="h" refFor="ch" refForName="vertSpace2"/>
              <dgm:constr type="b" for="ch" forName="vertSpace3" refType="t" refFor="ch" refForName="vertSpace2"/>
              <dgm:constr type="ctrX" for="ch" forName="circle3" refType="r" refFor="ch" refForName="space"/>
              <dgm:constr type="h" for="ch" forName="circle3" refType="h" refFor="ch" refForName="circle1" fact="0.71429"/>
              <dgm:constr type="hOff" for="ch" forName="circle3" refType="h" refFor="ch" refForName="vertSpace2" fact="-0.28571"/>
              <dgm:constr type="w" for="ch" forName="circle3" refType="h" refFor="ch" refForName="circle3" op="equ"/>
              <dgm:constr type="wOff" for="ch" forName="circle3" refType="hOff" refFor="ch" refForName="circle3" op="equ"/>
              <dgm:constr type="b" for="ch" forName="circle3" refType="t" refFor="ch" refForName="vertSpace3"/>
              <dgm:constr type="r" for="ch" forName="rect3" refType="l" refFor="ch" refForName="space"/>
              <dgm:constr type="l" for="ch" forName="rect3"/>
              <dgm:constr type="h" for="ch" forName="rect3" refType="h" refFor="ch" refForName="circle3"/>
              <dgm:constr type="hOff" for="ch" forName="rect3" refType="hOff" refFor="ch" refForName="circle3"/>
              <dgm:constr type="b" for="ch" forName="rect3" refType="b" refFor="ch" refForName="circle3"/>
              <dgm:constr type="l" for="ch" forName="vertSpace4"/>
              <dgm:constr type="w" for="ch" forName="vertSpace4" refType="w"/>
              <dgm:constr type="h" for="ch" forName="vertSpace4" refType="h" refFor="ch" refForName="vertSpace3"/>
              <dgm:constr type="b" for="ch" forName="vertSpace4" refType="t" refFor="ch" refForName="vertSpace3"/>
              <dgm:constr type="ctrX" for="ch" forName="circle4" refType="r" refFor="ch" refForName="space"/>
              <dgm:constr type="h" for="ch" forName="circle4" refType="h" refFor="ch" refForName="circle1" fact="0.57143"/>
              <dgm:constr type="hOff" for="ch" forName="circle4" refType="h" refFor="ch" refForName="vertSpace2" fact="-0.42857"/>
              <dgm:constr type="w" for="ch" forName="circle4" refType="h" refFor="ch" refForName="circle4" op="equ"/>
              <dgm:constr type="wOff" for="ch" forName="circle4" refType="hOff" refFor="ch" refForName="circle4" op="equ"/>
              <dgm:constr type="b" for="ch" forName="circle4" refType="t" refFor="ch" refForName="vertSpace4"/>
              <dgm:constr type="r" for="ch" forName="rect4" refType="l" refFor="ch" refForName="space"/>
              <dgm:constr type="l" for="ch" forName="rect4"/>
              <dgm:constr type="h" for="ch" forName="rect4" refType="h" refFor="ch" refForName="circle4"/>
              <dgm:constr type="hOff" for="ch" forName="rect4" refType="hOff" refFor="ch" refForName="circle4"/>
              <dgm:constr type="b" for="ch" forName="rect4" refType="b" refFor="ch" refForName="circle4"/>
              <dgm:constr type="l" for="ch" forName="vertSpace5"/>
              <dgm:constr type="w" for="ch" forName="vertSpace5" refType="w"/>
              <dgm:constr type="h" for="ch" forName="vertSpace5" refType="h" refFor="ch" refForName="vertSpace4"/>
              <dgm:constr type="b" for="ch" forName="vertSpace5" refType="t" refFor="ch" refForName="vertSpace4"/>
              <dgm:constr type="ctrX" for="ch" forName="circle5" refType="r" refFor="ch" refForName="space"/>
              <dgm:constr type="h" for="ch" forName="circle5" refType="h" refFor="ch" refForName="circle1" fact="0.42857"/>
              <dgm:constr type="hOff" for="ch" forName="circle5" refType="h" refFor="ch" refForName="vertSpace2" fact="-0.57143"/>
              <dgm:constr type="w" for="ch" forName="circle5" refType="h" refFor="ch" refForName="circle5" op="equ"/>
              <dgm:constr type="wOff" for="ch" forName="circle5" refType="hOff" refFor="ch" refForName="circle5" op="equ"/>
              <dgm:constr type="b" for="ch" forName="circle5" refType="t" refFor="ch" refForName="vertSpace5"/>
              <dgm:constr type="r" for="ch" forName="rect5" refType="l" refFor="ch" refForName="space"/>
              <dgm:constr type="l" for="ch" forName="rect5"/>
              <dgm:constr type="h" for="ch" forName="rect5" refType="h" refFor="ch" refForName="circle5"/>
              <dgm:constr type="hOff" for="ch" forName="rect5" refType="hOff" refFor="ch" refForName="circle5"/>
              <dgm:constr type="b" for="ch" forName="rect5" refType="b" refFor="ch" refForName="circle5"/>
              <dgm:constr type="l" for="ch" forName="vertSpace6"/>
              <dgm:constr type="w" for="ch" forName="vertSpace6" refType="w"/>
              <dgm:constr type="h" for="ch" forName="vertSpace6" refType="h" refFor="ch" refForName="vertSpace5"/>
              <dgm:constr type="b" for="ch" forName="vertSpace6" refType="t" refFor="ch" refForName="vertSpace5"/>
              <dgm:constr type="ctrX" for="ch" forName="circle6" refType="r" refFor="ch" refForName="space"/>
              <dgm:constr type="h" for="ch" forName="circle6" refType="h" refFor="ch" refForName="circle1" fact="0.28571"/>
              <dgm:constr type="hOff" for="ch" forName="circle6" refType="h" refFor="ch" refForName="vertSpace2" fact="-0.71429"/>
              <dgm:constr type="w" for="ch" forName="circle6" refType="h" refFor="ch" refForName="circle6" op="equ"/>
              <dgm:constr type="wOff" for="ch" forName="circle6" refType="hOff" refFor="ch" refForName="circle6" op="equ"/>
              <dgm:constr type="b" for="ch" forName="circle6" refType="t" refFor="ch" refForName="vertSpace6"/>
              <dgm:constr type="r" for="ch" forName="rect6" refType="l" refFor="ch" refForName="space"/>
              <dgm:constr type="l" for="ch" forName="rect6"/>
              <dgm:constr type="h" for="ch" forName="rect6" refType="h" refFor="ch" refForName="circle6"/>
              <dgm:constr type="hOff" for="ch" forName="rect6" refType="hOff" refFor="ch" refForName="circle6"/>
              <dgm:constr type="b" for="ch" forName="rect6" refType="b" refFor="ch" refForName="circle6"/>
              <dgm:constr type="l" for="ch" forName="vertSpace7"/>
              <dgm:constr type="w" for="ch" forName="vertSpace7" refType="w"/>
              <dgm:constr type="h" for="ch" forName="vertSpace7" refType="h" refFor="ch" refForName="vertSpace6"/>
              <dgm:constr type="b" for="ch" forName="vertSpace7" refType="t" refFor="ch" refForName="vertSpace6"/>
              <dgm:constr type="ctrX" for="ch" forName="circle7" refType="r" refFor="ch" refForName="space"/>
              <dgm:constr type="h" for="ch" forName="circle7" refType="h" refFor="ch" refForName="circle1" fact="0.14286"/>
              <dgm:constr type="hOff" for="ch" forName="circle7" refType="h" refFor="ch" refForName="vertSpace2" fact="-0.85714"/>
              <dgm:constr type="w" for="ch" forName="circle7" refType="h" refFor="ch" refForName="circle7" op="equ"/>
              <dgm:constr type="wOff" for="ch" forName="circle7" refType="hOff" refFor="ch" refForName="circle7" op="equ"/>
              <dgm:constr type="b" for="ch" forName="circle7" refType="t" refFor="ch" refForName="vertSpace7"/>
              <dgm:constr type="r" for="ch" forName="rect7" refType="l" refFor="ch" refForName="space"/>
              <dgm:constr type="l" for="ch" forName="rect7"/>
              <dgm:constr type="h" for="ch" forName="rect7" refType="h" refFor="ch" refForName="circle7"/>
              <dgm:constr type="hOff" for="ch" forName="rect7" refType="hOff" refFor="ch" refForName="circle7"/>
              <dgm:constr type="b" for="ch" forName="rect7" refType="b" refFor="ch" refForName="circle7"/>
              <dgm:constr type="r" for="ch" forName="rect7ParTx" refType="l" refFor="ch" refForName="space"/>
              <dgm:constr type="w" for="ch" forName="rect7ParTx" refType="w" refFor="ch" refForName="rect7" fact="0.5"/>
              <dgm:constr type="t" for="ch" forName="rect7ParTx" refType="t" refFor="ch" refForName="rect7"/>
              <dgm:constr type="b" for="ch" forName="rect7ParTx" refType="b" refFor="ch" refForName="rect7"/>
              <dgm:constr type="r" for="ch" forName="rect7ChTx" refType="l" refFor="ch" refForName="rect7ParTx"/>
              <dgm:constr type="w" for="ch" forName="rect7ChTx" refType="w" refFor="ch" refForName="rect7ParTx"/>
              <dgm:constr type="t" for="ch" forName="rect7ChTx" refType="t" refFor="ch" refForName="rect7ParTx"/>
              <dgm:constr type="b" for="ch" forName="rect7ChTx" refType="b" refFor="ch" refForName="rect7ParTx"/>
              <dgm:constr type="r" for="ch" forName="rect7ParTxNoCh" refType="l" refFor="ch" refForName="space"/>
              <dgm:constr type="w" for="ch" forName="rect7ParTxNoCh" refType="w" refFor="ch" refForName="rect7"/>
              <dgm:constr type="t" for="ch" forName="rect7ParTxNoCh" refType="t" refFor="ch" refForName="rect7"/>
              <dgm:constr type="b" for="ch" forName="rect7ParTxNoCh" refType="b" refFor="ch" refForName="rect7"/>
              <dgm:constr type="r" for="ch" forName="rect1ParTx" refType="l" refFor="ch" refForName="space"/>
              <dgm:constr type="w" for="ch" forName="rect1ParTx" refType="w" refFor="ch" refForName="rect1" fact="0.5"/>
              <dgm:constr type="t" for="ch" forName="rect1ParTx" refType="t" refFor="ch" refForName="rect1"/>
              <dgm:constr type="b" for="ch" forName="rect1ParTx" refType="t" refFor="ch" refForName="rect2"/>
              <dgm:constr type="r" for="ch" forName="rect1ChTx" refType="l" refFor="ch" refForName="rect1ParTx"/>
              <dgm:constr type="w" for="ch" forName="rect1ChTx" refType="w" refFor="ch" refForName="rect1ParTx"/>
              <dgm:constr type="t" for="ch" forName="rect1ChTx" refType="t" refFor="ch" refForName="rect1ParTx"/>
              <dgm:constr type="b" for="ch" forName="rect1ChTx" refType="b" refFor="ch" refForName="rect1ParTx"/>
              <dgm:constr type="r" for="ch" forName="rect1ParTxNoCh" refType="l" refFor="ch" refForName="space"/>
              <dgm:constr type="w" for="ch" forName="rect1ParTxNoCh" refType="w" refFor="ch" refForName="rect1"/>
              <dgm:constr type="t" for="ch" forName="rect1ParTxNoCh" refType="t" refFor="ch" refForName="rect1"/>
              <dgm:constr type="b" for="ch" forName="rect1ParTxNoCh" refType="t" refFor="ch" refForName="rect2"/>
              <dgm:constr type="r" for="ch" forName="rect2ParTx" refType="l" refFor="ch" refForName="space"/>
              <dgm:constr type="w" for="ch" forName="rect2ParTx" refType="w" refFor="ch" refForName="rect2" fact="0.5"/>
              <dgm:constr type="t" for="ch" forName="rect2ParTx" refType="t" refFor="ch" refForName="rect2"/>
              <dgm:constr type="b" for="ch" forName="rect2ParTx" refType="t" refFor="ch" refForName="rect3"/>
              <dgm:constr type="r" for="ch" forName="rect2ChTx" refType="l" refFor="ch" refForName="rect2ParTx"/>
              <dgm:constr type="w" for="ch" forName="rect2ChTx" refType="w" refFor="ch" refForName="rect2ParTx"/>
              <dgm:constr type="t" for="ch" forName="rect2ChTx" refType="t" refFor="ch" refForName="rect2ParTx"/>
              <dgm:constr type="b" for="ch" forName="rect2ChTx" refType="b" refFor="ch" refForName="rect2ParTx"/>
              <dgm:constr type="r" for="ch" forName="rect2ParTxNoCh" refType="l" refFor="ch" refForName="space"/>
              <dgm:constr type="w" for="ch" forName="rect2ParTxNoCh" refType="w" refFor="ch" refForName="rect2"/>
              <dgm:constr type="t" for="ch" forName="rect2ParTxNoCh" refType="t" refFor="ch" refForName="rect2"/>
              <dgm:constr type="b" for="ch" forName="rect2ParTxNoCh" refType="t" refFor="ch" refForName="rect3"/>
              <dgm:constr type="r" for="ch" forName="rect3ParTx" refType="l" refFor="ch" refForName="space"/>
              <dgm:constr type="w" for="ch" forName="rect3ParTx" refType="w" refFor="ch" refForName="rect3" fact="0.5"/>
              <dgm:constr type="t" for="ch" forName="rect3ParTx" refType="t" refFor="ch" refForName="rect3"/>
              <dgm:constr type="b" for="ch" forName="rect3ParTx" refType="t" refFor="ch" refForName="rect4"/>
              <dgm:constr type="r" for="ch" forName="rect3ChTx" refType="l" refFor="ch" refForName="rect3ParTx"/>
              <dgm:constr type="w" for="ch" forName="rect3ChTx" refType="w" refFor="ch" refForName="rect3ParTx"/>
              <dgm:constr type="t" for="ch" forName="rect3ChTx" refType="t" refFor="ch" refForName="rect3ParTx"/>
              <dgm:constr type="b" for="ch" forName="rect3ChTx" refType="b" refFor="ch" refForName="rect3ParTx"/>
              <dgm:constr type="r" for="ch" forName="rect3ParTxNoCh" refType="l" refFor="ch" refForName="space"/>
              <dgm:constr type="w" for="ch" forName="rect3ParTxNoCh" refType="w" refFor="ch" refForName="rect3"/>
              <dgm:constr type="t" for="ch" forName="rect3ParTxNoCh" refType="t" refFor="ch" refForName="rect3"/>
              <dgm:constr type="b" for="ch" forName="rect3ParTxNoCh" refType="t" refFor="ch" refForName="rect4"/>
              <dgm:constr type="r" for="ch" forName="rect4ParTx" refType="l" refFor="ch" refForName="space"/>
              <dgm:constr type="w" for="ch" forName="rect4ParTx" refType="w" refFor="ch" refForName="rect4" fact="0.5"/>
              <dgm:constr type="t" for="ch" forName="rect4ParTx" refType="t" refFor="ch" refForName="rect4"/>
              <dgm:constr type="b" for="ch" forName="rect4ParTx" refType="t" refFor="ch" refForName="rect5"/>
              <dgm:constr type="r" for="ch" forName="rect4ChTx" refType="l" refFor="ch" refForName="rect4ParTx"/>
              <dgm:constr type="w" for="ch" forName="rect4ChTx" refType="w" refFor="ch" refForName="rect4ParTx"/>
              <dgm:constr type="t" for="ch" forName="rect4ChTx" refType="t" refFor="ch" refForName="rect4ParTx"/>
              <dgm:constr type="b" for="ch" forName="rect4ChTx" refType="b" refFor="ch" refForName="rect4ParTx"/>
              <dgm:constr type="r" for="ch" forName="rect4ParTxNoCh" refType="l" refFor="ch" refForName="space"/>
              <dgm:constr type="w" for="ch" forName="rect4ParTxNoCh" refType="w" refFor="ch" refForName="rect4"/>
              <dgm:constr type="t" for="ch" forName="rect4ParTxNoCh" refType="t" refFor="ch" refForName="rect4"/>
              <dgm:constr type="b" for="ch" forName="rect4ParTxNoCh" refType="t" refFor="ch" refForName="rect5"/>
              <dgm:constr type="r" for="ch" forName="rect5ParTx" refType="l" refFor="ch" refForName="space"/>
              <dgm:constr type="w" for="ch" forName="rect5ParTx" refType="w" refFor="ch" refForName="rect5" fact="0.5"/>
              <dgm:constr type="t" for="ch" forName="rect5ParTx" refType="t" refFor="ch" refForName="rect5"/>
              <dgm:constr type="b" for="ch" forName="rect5ParTx" refType="t" refFor="ch" refForName="rect6"/>
              <dgm:constr type="r" for="ch" forName="rect5ChTx" refType="l" refFor="ch" refForName="rect5ParTx"/>
              <dgm:constr type="w" for="ch" forName="rect5ChTx" refType="w" refFor="ch" refForName="rect5ParTx"/>
              <dgm:constr type="t" for="ch" forName="rect5ChTx" refType="t" refFor="ch" refForName="rect5ParTx"/>
              <dgm:constr type="b" for="ch" forName="rect5ChTx" refType="b" refFor="ch" refForName="rect5ParTx"/>
              <dgm:constr type="r" for="ch" forName="rect5ParTxNoCh" refType="l" refFor="ch" refForName="space"/>
              <dgm:constr type="w" for="ch" forName="rect5ParTxNoCh" refType="w" refFor="ch" refForName="rect5"/>
              <dgm:constr type="t" for="ch" forName="rect5ParTxNoCh" refType="t" refFor="ch" refForName="rect5"/>
              <dgm:constr type="b" for="ch" forName="rect5ParTxNoCh" refType="t" refFor="ch" refForName="rect6"/>
              <dgm:constr type="r" for="ch" forName="rect6ParTx" refType="l" refFor="ch" refForName="space"/>
              <dgm:constr type="w" for="ch" forName="rect6ParTx" refType="w" refFor="ch" refForName="rect6" fact="0.5"/>
              <dgm:constr type="t" for="ch" forName="rect6ParTx" refType="t" refFor="ch" refForName="rect6"/>
              <dgm:constr type="b" for="ch" forName="rect6ParTx" refType="t" refFor="ch" refForName="rect7"/>
              <dgm:constr type="r" for="ch" forName="rect6ChTx" refType="l" refFor="ch" refForName="rect6ParTx"/>
              <dgm:constr type="w" for="ch" forName="rect6ChTx" refType="w" refFor="ch" refForName="rect6ParTx"/>
              <dgm:constr type="t" for="ch" forName="rect6ChTx" refType="t" refFor="ch" refForName="rect6ParTx"/>
              <dgm:constr type="b" for="ch" forName="rect6ChTx" refType="b" refFor="ch" refForName="rect6ParTx"/>
              <dgm:constr type="r" for="ch" forName="rect6ParTxNoCh" refType="l" refFor="ch" refForName="space"/>
              <dgm:constr type="w" for="ch" forName="rect6ParTxNoCh" refType="w" refFor="ch" refForName="rect6"/>
              <dgm:constr type="t" for="ch" forName="rect6ParTxNoCh" refType="t" refFor="ch" refForName="rect6"/>
              <dgm:constr type="b" for="ch" forName="rect6ParTxNoCh" refType="t" refFor="ch" refForName="rect7"/>
              <dgm:constr type="primFontSz" for="ch" op="equ" val="65"/>
              <dgm:constr type="secFontSz" for="ch" op="equ" val="65"/>
            </dgm:constrLst>
          </dgm:if>
          <dgm:else name="Name21">
            <dgm:constrLst/>
          </dgm:else>
        </dgm:choose>
      </dgm:else>
    </dgm:choose>
    <dgm:ruleLst/>
    <dgm:forEach name="Name22" axis="ch" ptType="node" cnt="1">
      <dgm:layoutNode name="circle1" styleLbl="node1">
        <dgm:alg type="sp"/>
        <dgm:choose name="Name23">
          <dgm:if name="Name24" func="var" arg="dir" op="equ" val="norm">
            <dgm:shape xmlns:r="http://schemas.openxmlformats.org/officeDocument/2006/relationships" type="pie" r:blip="">
              <dgm:adjLst>
                <dgm:adj idx="1" val="90"/>
                <dgm:adj idx="2" val="270"/>
              </dgm:adjLst>
            </dgm:shape>
          </dgm:if>
          <dgm:else name="Name25">
            <dgm:shape xmlns:r="http://schemas.openxmlformats.org/officeDocument/2006/relationships" type="pie" r:blip="">
              <dgm:adjLst>
                <dgm:adj idx="1" val="270"/>
                <dgm:adj idx="2" val="90"/>
              </dgm:adjLst>
            </dgm:shape>
          </dgm:else>
        </dgm:choose>
        <dgm:presOf/>
        <dgm:constrLst/>
        <dgm:ruleLst/>
      </dgm:layoutNode>
      <dgm:layoutNode name="space">
        <dgm:alg type="sp"/>
        <dgm:shape xmlns:r="http://schemas.openxmlformats.org/officeDocument/2006/relationships" r:blip="">
          <dgm:adjLst/>
        </dgm:shape>
        <dgm:presOf/>
        <dgm:constrLst/>
        <dgm:ruleLst/>
      </dgm:layoutNode>
      <dgm:layoutNode name="rect1" styleLbl="alignAcc1">
        <dgm:alg type="sp"/>
        <dgm:shape xmlns:r="http://schemas.openxmlformats.org/officeDocument/2006/relationships" type="rect" r:blip="">
          <dgm:adjLst/>
        </dgm:shape>
        <dgm:presOf axis="self"/>
        <dgm:constrLst/>
        <dgm:ruleLst/>
      </dgm:layoutNode>
    </dgm:forEach>
    <dgm:forEach name="Name26" axis="ch" ptType="node" st="2" cnt="1">
      <dgm:layoutNode name="vertSpace2">
        <dgm:alg type="sp"/>
        <dgm:shape xmlns:r="http://schemas.openxmlformats.org/officeDocument/2006/relationships" type="rect" r:blip="" hideGeom="1">
          <dgm:adjLst/>
        </dgm:shape>
        <dgm:presOf/>
        <dgm:constrLst/>
        <dgm:ruleLst/>
      </dgm:layoutNode>
      <dgm:layoutNode name="circle2" styleLbl="node1">
        <dgm:alg type="sp"/>
        <dgm:choose name="Name27">
          <dgm:if name="Name28" func="var" arg="dir" op="equ" val="norm">
            <dgm:shape xmlns:r="http://schemas.openxmlformats.org/officeDocument/2006/relationships" type="pie" r:blip="">
              <dgm:adjLst>
                <dgm:adj idx="1" val="90"/>
                <dgm:adj idx="2" val="270"/>
              </dgm:adjLst>
            </dgm:shape>
          </dgm:if>
          <dgm:else name="Name29">
            <dgm:shape xmlns:r="http://schemas.openxmlformats.org/officeDocument/2006/relationships" type="pie" r:blip="">
              <dgm:adjLst>
                <dgm:adj idx="1" val="270"/>
                <dgm:adj idx="2" val="90"/>
              </dgm:adjLst>
            </dgm:shape>
          </dgm:else>
        </dgm:choose>
        <dgm:presOf/>
        <dgm:constrLst/>
        <dgm:ruleLst/>
      </dgm:layoutNode>
      <dgm:layoutNode name="rect2" styleLbl="alignAcc1">
        <dgm:alg type="sp"/>
        <dgm:shape xmlns:r="http://schemas.openxmlformats.org/officeDocument/2006/relationships" type="rect" r:blip="">
          <dgm:adjLst/>
        </dgm:shape>
        <dgm:presOf axis="self"/>
        <dgm:constrLst/>
        <dgm:ruleLst/>
      </dgm:layoutNode>
    </dgm:forEach>
    <dgm:forEach name="Name30" axis="ch" ptType="node" st="3" cnt="1">
      <dgm:layoutNode name="vertSpace3">
        <dgm:alg type="sp"/>
        <dgm:shape xmlns:r="http://schemas.openxmlformats.org/officeDocument/2006/relationships" type="rect" r:blip="" hideGeom="1">
          <dgm:adjLst/>
        </dgm:shape>
        <dgm:presOf/>
        <dgm:constrLst/>
        <dgm:ruleLst/>
      </dgm:layoutNode>
      <dgm:layoutNode name="circle3" styleLbl="node1">
        <dgm:alg type="sp"/>
        <dgm:choose name="Name31">
          <dgm:if name="Name32" func="var" arg="dir" op="equ" val="norm">
            <dgm:shape xmlns:r="http://schemas.openxmlformats.org/officeDocument/2006/relationships" type="pie" r:blip="">
              <dgm:adjLst>
                <dgm:adj idx="1" val="90"/>
                <dgm:adj idx="2" val="270"/>
              </dgm:adjLst>
            </dgm:shape>
          </dgm:if>
          <dgm:else name="Name33">
            <dgm:shape xmlns:r="http://schemas.openxmlformats.org/officeDocument/2006/relationships" type="pie" r:blip="">
              <dgm:adjLst>
                <dgm:adj idx="1" val="270"/>
                <dgm:adj idx="2" val="90"/>
              </dgm:adjLst>
            </dgm:shape>
          </dgm:else>
        </dgm:choose>
        <dgm:presOf/>
        <dgm:constrLst/>
        <dgm:ruleLst/>
      </dgm:layoutNode>
      <dgm:layoutNode name="rect3" styleLbl="alignAcc1">
        <dgm:alg type="sp"/>
        <dgm:shape xmlns:r="http://schemas.openxmlformats.org/officeDocument/2006/relationships" type="rect" r:blip="">
          <dgm:adjLst/>
        </dgm:shape>
        <dgm:presOf axis="self"/>
        <dgm:constrLst/>
        <dgm:ruleLst/>
      </dgm:layoutNode>
    </dgm:forEach>
    <dgm:forEach name="Name34" axis="ch" ptType="node" st="4" cnt="1">
      <dgm:layoutNode name="vertSpace4">
        <dgm:alg type="sp"/>
        <dgm:shape xmlns:r="http://schemas.openxmlformats.org/officeDocument/2006/relationships" type="rect" r:blip="" hideGeom="1">
          <dgm:adjLst/>
        </dgm:shape>
        <dgm:presOf/>
        <dgm:constrLst/>
        <dgm:ruleLst/>
      </dgm:layoutNode>
      <dgm:layoutNode name="circle4" styleLbl="node1">
        <dgm:alg type="sp"/>
        <dgm:choose name="Name35">
          <dgm:if name="Name36" func="var" arg="dir" op="equ" val="norm">
            <dgm:shape xmlns:r="http://schemas.openxmlformats.org/officeDocument/2006/relationships" type="pie" r:blip="">
              <dgm:adjLst>
                <dgm:adj idx="1" val="90"/>
                <dgm:adj idx="2" val="270"/>
              </dgm:adjLst>
            </dgm:shape>
          </dgm:if>
          <dgm:else name="Name37">
            <dgm:shape xmlns:r="http://schemas.openxmlformats.org/officeDocument/2006/relationships" type="pie" r:blip="">
              <dgm:adjLst>
                <dgm:adj idx="1" val="270"/>
                <dgm:adj idx="2" val="90"/>
              </dgm:adjLst>
            </dgm:shape>
          </dgm:else>
        </dgm:choose>
        <dgm:presOf/>
        <dgm:constrLst/>
        <dgm:ruleLst/>
      </dgm:layoutNode>
      <dgm:layoutNode name="rect4" styleLbl="alignAcc1">
        <dgm:alg type="sp"/>
        <dgm:shape xmlns:r="http://schemas.openxmlformats.org/officeDocument/2006/relationships" type="rect" r:blip="">
          <dgm:adjLst/>
        </dgm:shape>
        <dgm:presOf axis="self"/>
        <dgm:constrLst/>
        <dgm:ruleLst/>
      </dgm:layoutNode>
    </dgm:forEach>
    <dgm:forEach name="Name38" axis="ch" ptType="node" st="5" cnt="1">
      <dgm:layoutNode name="vertSpace5">
        <dgm:alg type="sp"/>
        <dgm:shape xmlns:r="http://schemas.openxmlformats.org/officeDocument/2006/relationships" type="rect" r:blip="" hideGeom="1">
          <dgm:adjLst/>
        </dgm:shape>
        <dgm:presOf/>
        <dgm:constrLst/>
        <dgm:ruleLst/>
      </dgm:layoutNode>
      <dgm:layoutNode name="circle5" styleLbl="node1">
        <dgm:alg type="sp"/>
        <dgm:choose name="Name39">
          <dgm:if name="Name40" func="var" arg="dir" op="equ" val="norm">
            <dgm:shape xmlns:r="http://schemas.openxmlformats.org/officeDocument/2006/relationships" type="pie" r:blip="">
              <dgm:adjLst>
                <dgm:adj idx="1" val="90"/>
                <dgm:adj idx="2" val="270"/>
              </dgm:adjLst>
            </dgm:shape>
          </dgm:if>
          <dgm:else name="Name41">
            <dgm:shape xmlns:r="http://schemas.openxmlformats.org/officeDocument/2006/relationships" type="pie" r:blip="">
              <dgm:adjLst>
                <dgm:adj idx="1" val="270"/>
                <dgm:adj idx="2" val="90"/>
              </dgm:adjLst>
            </dgm:shape>
          </dgm:else>
        </dgm:choose>
        <dgm:presOf/>
        <dgm:constrLst/>
        <dgm:ruleLst/>
      </dgm:layoutNode>
      <dgm:layoutNode name="rect5" styleLbl="alignAcc1">
        <dgm:alg type="sp"/>
        <dgm:shape xmlns:r="http://schemas.openxmlformats.org/officeDocument/2006/relationships" type="rect" r:blip="">
          <dgm:adjLst/>
        </dgm:shape>
        <dgm:presOf axis="self"/>
        <dgm:constrLst/>
        <dgm:ruleLst/>
      </dgm:layoutNode>
    </dgm:forEach>
    <dgm:forEach name="Name42" axis="ch" ptType="node" st="6" cnt="1">
      <dgm:layoutNode name="vertSpace6">
        <dgm:alg type="sp"/>
        <dgm:shape xmlns:r="http://schemas.openxmlformats.org/officeDocument/2006/relationships" type="rect" r:blip="" hideGeom="1">
          <dgm:adjLst/>
        </dgm:shape>
        <dgm:presOf/>
        <dgm:constrLst/>
        <dgm:ruleLst/>
      </dgm:layoutNode>
      <dgm:layoutNode name="circle6" styleLbl="node1">
        <dgm:alg type="sp"/>
        <dgm:choose name="Name43">
          <dgm:if name="Name44" func="var" arg="dir" op="equ" val="norm">
            <dgm:shape xmlns:r="http://schemas.openxmlformats.org/officeDocument/2006/relationships" type="pie" r:blip="">
              <dgm:adjLst>
                <dgm:adj idx="1" val="90"/>
                <dgm:adj idx="2" val="270"/>
              </dgm:adjLst>
            </dgm:shape>
          </dgm:if>
          <dgm:else name="Name45">
            <dgm:shape xmlns:r="http://schemas.openxmlformats.org/officeDocument/2006/relationships" type="pie" r:blip="">
              <dgm:adjLst>
                <dgm:adj idx="1" val="270"/>
                <dgm:adj idx="2" val="90"/>
              </dgm:adjLst>
            </dgm:shape>
          </dgm:else>
        </dgm:choose>
        <dgm:presOf/>
        <dgm:constrLst/>
        <dgm:ruleLst/>
      </dgm:layoutNode>
      <dgm:layoutNode name="rect6" styleLbl="alignAcc1">
        <dgm:alg type="sp"/>
        <dgm:shape xmlns:r="http://schemas.openxmlformats.org/officeDocument/2006/relationships" type="rect" r:blip="">
          <dgm:adjLst/>
        </dgm:shape>
        <dgm:presOf axis="self"/>
        <dgm:constrLst/>
        <dgm:ruleLst/>
      </dgm:layoutNode>
    </dgm:forEach>
    <dgm:forEach name="Name46" axis="ch" ptType="node" st="7" cnt="1">
      <dgm:layoutNode name="vertSpace7">
        <dgm:alg type="sp"/>
        <dgm:shape xmlns:r="http://schemas.openxmlformats.org/officeDocument/2006/relationships" type="rect" r:blip="" hideGeom="1">
          <dgm:adjLst/>
        </dgm:shape>
        <dgm:presOf/>
        <dgm:constrLst/>
        <dgm:ruleLst/>
      </dgm:layoutNode>
      <dgm:layoutNode name="circle7" styleLbl="node1">
        <dgm:alg type="sp"/>
        <dgm:choose name="Name47">
          <dgm:if name="Name48" func="var" arg="dir" op="equ" val="norm">
            <dgm:shape xmlns:r="http://schemas.openxmlformats.org/officeDocument/2006/relationships" type="pie" r:blip="">
              <dgm:adjLst>
                <dgm:adj idx="1" val="90"/>
                <dgm:adj idx="2" val="270"/>
              </dgm:adjLst>
            </dgm:shape>
          </dgm:if>
          <dgm:else name="Name49">
            <dgm:shape xmlns:r="http://schemas.openxmlformats.org/officeDocument/2006/relationships" type="pie" r:blip="">
              <dgm:adjLst>
                <dgm:adj idx="1" val="270"/>
                <dgm:adj idx="2" val="90"/>
              </dgm:adjLst>
            </dgm:shape>
          </dgm:else>
        </dgm:choose>
        <dgm:presOf/>
        <dgm:constrLst/>
        <dgm:ruleLst/>
      </dgm:layoutNode>
      <dgm:layoutNode name="rect7" styleLbl="alignAcc1">
        <dgm:alg type="sp"/>
        <dgm:shape xmlns:r="http://schemas.openxmlformats.org/officeDocument/2006/relationships" type="rect" r:blip="">
          <dgm:adjLst/>
        </dgm:shape>
        <dgm:presOf axis="self"/>
        <dgm:constrLst/>
        <dgm:ruleLst/>
      </dgm:layoutNode>
    </dgm:forEach>
    <dgm:forEach name="Name50" axis="ch" ptType="node" cnt="1">
      <dgm:choose name="Name51">
        <dgm:if name="Name52" axis="root des" ptType="all node" func="maxDepth" op="gte" val="2">
          <dgm:layoutNode name="rect1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1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3">
          <dgm:layoutNode name="rect1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4" axis="ch" ptType="node" st="2" cnt="1">
      <dgm:choose name="Name55">
        <dgm:if name="Name56" axis="root des" ptType="all node" func="maxDepth" op="gte" val="2">
          <dgm:layoutNode name="rect2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2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57">
          <dgm:layoutNode name="rect2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58" axis="ch" ptType="node" st="3" cnt="1">
      <dgm:choose name="Name59">
        <dgm:if name="Name60" axis="root des" ptType="all node" func="maxDepth" op="gte" val="2">
          <dgm:layoutNode name="rect3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3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1">
          <dgm:layoutNode name="rect3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2" axis="ch" ptType="node" st="4" cnt="1">
      <dgm:choose name="Name63">
        <dgm:if name="Name64" axis="root des" ptType="all node" func="maxDepth" op="gte" val="2">
          <dgm:layoutNode name="rect4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4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5">
          <dgm:layoutNode name="rect4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66" axis="ch" ptType="node" st="5" cnt="1">
      <dgm:choose name="Name67">
        <dgm:if name="Name68" axis="root des" ptType="all node" func="maxDepth" op="gte" val="2">
          <dgm:layoutNode name="rect5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5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69">
          <dgm:layoutNode name="rect5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0" axis="ch" ptType="node" st="6" cnt="1">
      <dgm:choose name="Name71">
        <dgm:if name="Name72" axis="root des" ptType="all node" func="maxDepth" op="gte" val="2">
          <dgm:layoutNode name="rect6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6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3">
          <dgm:layoutNode name="rect6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forEach name="Name74" axis="ch" ptType="node" st="7" cnt="1">
      <dgm:choose name="Name75">
        <dgm:if name="Name76" axis="root des" ptType="all node" func="maxDepth" op="gte" val="2">
          <dgm:layoutNode name="rect7ParTx"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rect7ChTx" styleLbl="alignAcc1">
            <dgm:varLst>
              <dgm:bulletEnabled val="1"/>
            </dgm:varLst>
            <dgm:alg type="tx">
              <dgm:param type="stBulletLvl" val="1"/>
              <dgm:param type="txAnchorVertCh" val="mid"/>
            </dgm:alg>
            <dgm:shape xmlns:r="http://schemas.openxmlformats.org/officeDocument/2006/relationships" type="rect" r:blip="" hideGeom="1">
              <dgm:adjLst/>
            </dgm:shape>
            <dgm:presOf axis="des" ptType="node"/>
            <dgm:constrLst>
              <dgm:constr type="lMarg" refType="secFontSz" fact="0.3"/>
              <dgm:constr type="rMarg" refType="secFontSz" fact="0.3"/>
              <dgm:constr type="tMarg" refType="secFontSz" fact="0.3"/>
              <dgm:constr type="bMarg" refType="secFontSz" fact="0.3"/>
            </dgm:constrLst>
            <dgm:ruleLst>
              <dgm:rule type="secFontSz" val="5" fact="NaN" max="NaN"/>
            </dgm:ruleLst>
          </dgm:layoutNode>
        </dgm:if>
        <dgm:else name="Name77">
          <dgm:layoutNode name="rect7ParTxNoCh" styleLbl="alignAcc1">
            <dgm:varLst>
              <dgm:chMax val="1"/>
              <dgm:bulletEnabled val="1"/>
            </dgm:varLst>
            <dgm:alg type="tx"/>
            <dgm:shape xmlns:r="http://schemas.openxmlformats.org/officeDocument/2006/relationships" type="rect" r:blip="" hideGeom="1">
              <dgm:adjLst/>
            </dgm:shape>
            <dgm:presOf axis="self"/>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4.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8/layout/PictureStrips">
  <dgm:title val=""/>
  <dgm:desc val=""/>
  <dgm:catLst>
    <dgm:cat type="list" pri="12500"/>
    <dgm:cat type="picture" pri="13000"/>
    <dgm:cat type="pictureconvert" pri="13000"/>
  </dgm:catLst>
  <dgm:sampData>
    <dgm:dataModel>
      <dgm:ptLst>
        <dgm:pt modelId="0" type="doc"/>
        <dgm:pt modelId="10">
          <dgm:prSet phldr="1"/>
        </dgm:pt>
        <dgm:pt modelId="20">
          <dgm:prSet phldr="1"/>
        </dgm:pt>
        <dgm:pt modelId="30">
          <dgm:prSet phldr="1"/>
        </dgm:pt>
      </dgm:ptLst>
      <dgm:cxnLst>
        <dgm:cxn modelId="40" srcId="0" destId="10" srcOrd="0" destOrd="0"/>
        <dgm:cxn modelId="50" srcId="0" destId="20" srcOrd="1" destOrd="0"/>
        <dgm:cxn modelId="60" srcId="0" destId="30" srcOrd="2" destOrd="0"/>
      </dgm:cxnLst>
      <dgm:bg/>
      <dgm:whole/>
    </dgm:dataModel>
  </dgm:sampData>
  <dgm:styleData>
    <dgm:dataModel>
      <dgm:ptLst>
        <dgm:pt modelId="0" type="doc"/>
        <dgm:pt modelId="10">
          <dgm:prSet phldr="1"/>
        </dgm:pt>
        <dgm:pt modelId="20">
          <dgm:prSet phldr="1"/>
        </dgm:pt>
      </dgm:ptLst>
      <dgm:cxnLst>
        <dgm:cxn modelId="40" srcId="0" destId="10" srcOrd="0" destOrd="0"/>
        <dgm:cxn modelId="5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40" srcId="0" destId="10" srcOrd="0" destOrd="0"/>
        <dgm:cxn modelId="50" srcId="0" destId="20" srcOrd="1" destOrd="0"/>
        <dgm:cxn modelId="60" srcId="0" destId="30" srcOrd="2" destOrd="0"/>
        <dgm:cxn modelId="70" srcId="0" destId="40" srcOrd="2" destOrd="0"/>
      </dgm:cxnLst>
      <dgm:bg/>
      <dgm:whole/>
    </dgm:dataModel>
  </dgm:clrData>
  <dgm:layoutNode name="Name0">
    <dgm:varLst>
      <dgm:dir/>
      <dgm:resizeHandles val="exact"/>
    </dgm:varLst>
    <dgm:choose name="Name1">
      <dgm:if name="Name2" func="var" arg="dir" op="equ" val="norm">
        <dgm:alg type="snake">
          <dgm:param type="off" val="ctr"/>
        </dgm:alg>
      </dgm:if>
      <dgm:else name="Name3">
        <dgm:alg type="snake">
          <dgm:param type="off" val="ctr"/>
          <dgm:param type="grDir" val="tR"/>
        </dgm:alg>
      </dgm:else>
    </dgm:choose>
    <dgm:shape xmlns:r="http://schemas.openxmlformats.org/officeDocument/2006/relationships" r:blip="">
      <dgm:adjLst/>
    </dgm:shape>
    <dgm:constrLst>
      <dgm:constr type="primFontSz" for="des" ptType="node" op="equ" val="65"/>
      <dgm:constr type="w" for="ch" forName="composite" refType="w"/>
      <dgm:constr type="h" for="ch" forName="composite" refType="h"/>
      <dgm:constr type="sp" refType="h" refFor="ch" refForName="composite" op="equ" fact="0.1"/>
      <dgm:constr type="h" for="ch" forName="sibTrans" refType="h" refFor="ch" refForName="composite" op="equ" fact="0.1"/>
      <dgm:constr type="w" for="ch" forName="sibTrans" refType="h" refFor="ch" refForName="sibTrans" op="equ"/>
    </dgm:constrLst>
    <dgm:forEach name="nodesForEach" axis="ch" ptType="node">
      <dgm:layoutNode name="composite">
        <dgm:alg type="composite">
          <dgm:param type="ar" val="3"/>
        </dgm:alg>
        <dgm:shape xmlns:r="http://schemas.openxmlformats.org/officeDocument/2006/relationships" r:blip="">
          <dgm:adjLst/>
        </dgm:shape>
        <dgm:choose name="Name4">
          <dgm:if name="Name5" func="var" arg="dir" op="equ" val="norm">
            <dgm:constrLst>
              <dgm:constr type="l" for="ch" forName="rect1" refType="w" fact="0.04"/>
              <dgm:constr type="t" for="ch" forName="rect1" refType="h" fact="0.13"/>
              <dgm:constr type="w" for="ch" forName="rect1" refType="w" fact="0.96"/>
              <dgm:constr type="h" for="ch" forName="rect1" refType="h" fact="0.9"/>
              <dgm:constr type="l" for="ch" forName="rect2" refType="w" fact="0"/>
              <dgm:constr type="t" for="ch" forName="rect2" refType="h" fact="0"/>
              <dgm:constr type="w" for="ch" forName="rect2" refType="w" fact="0.21"/>
              <dgm:constr type="h" for="ch" forName="rect2" refType="w" fact="0.315"/>
            </dgm:constrLst>
          </dgm:if>
          <dgm:else name="Name6">
            <dgm:constrLst>
              <dgm:constr type="l" for="ch" forName="rect1" refType="w" fact="0"/>
              <dgm:constr type="t" for="ch" forName="rect1" refType="h" fact="0.13"/>
              <dgm:constr type="w" for="ch" forName="rect1" refType="w" fact="0.96"/>
              <dgm:constr type="h" for="ch" forName="rect1" refType="h" fact="0.9"/>
              <dgm:constr type="l" for="ch" forName="rect2" refType="w" fact="0.79"/>
              <dgm:constr type="t" for="ch" forName="rect2" refType="h" fact="0"/>
              <dgm:constr type="w" for="ch" forName="rect2" refType="w" fact="0.21"/>
              <dgm:constr type="h" for="ch" forName="rect2" refType="w" fact="0.315"/>
            </dgm:constrLst>
          </dgm:else>
        </dgm:choose>
        <dgm:layoutNode name="rect1" styleLbl="trAlignAcc1">
          <dgm:varLst>
            <dgm:bulletEnabled val="1"/>
          </dgm:varLst>
          <dgm:alg type="tx">
            <dgm:param type="parTxLTRAlign" val="l"/>
          </dgm:alg>
          <dgm:shape xmlns:r="http://schemas.openxmlformats.org/officeDocument/2006/relationships" type="rect" r:blip="">
            <dgm:adjLst/>
          </dgm:shape>
          <dgm:presOf axis="desOrSelf" ptType="node"/>
          <dgm:choose name="Name7">
            <dgm:if name="Name8" func="var" arg="dir" op="equ" val="norm">
              <dgm:constrLst>
                <dgm:constr type="lMarg" refType="w" fact="0.6"/>
                <dgm:constr type="rMarg" refType="primFontSz" fact="0.3"/>
                <dgm:constr type="tMarg" refType="primFontSz" fact="0.3"/>
                <dgm:constr type="bMarg" refType="primFontSz" fact="0.3"/>
              </dgm:constrLst>
            </dgm:if>
            <dgm:else name="Name9">
              <dgm:constrLst>
                <dgm:constr type="lMarg" refType="primFontSz" fact="0.3"/>
                <dgm:constr type="rMarg" refType="w" fact="0.6"/>
                <dgm:constr type="tMarg" refType="primFontSz" fact="0.3"/>
                <dgm:constr type="bMarg" refType="primFontSz" fact="0.3"/>
              </dgm:constrLst>
            </dgm:else>
          </dgm:choose>
          <dgm:ruleLst>
            <dgm:rule type="primFontSz" val="5" fact="NaN" max="NaN"/>
          </dgm:ruleLst>
        </dgm:layoutNode>
        <dgm:layoutNode name="rect2" styleLbl="fgImgPlace1">
          <dgm:alg type="sp"/>
          <dgm:shape xmlns:r="http://schemas.openxmlformats.org/officeDocument/2006/relationships" type="rect" r:blip="" blipPhldr="1">
            <dgm:adjLst/>
          </dgm:shape>
          <dgm:presOf/>
        </dgm:layoutNode>
      </dgm:layoutNode>
      <dgm:forEach name="sibTransForEach" axis="followSib" ptType="sibTrans" cnt="1">
        <dgm:layoutNode name="sibTrans">
          <dgm:alg type="sp"/>
          <dgm:shape xmlns:r="http://schemas.openxmlformats.org/officeDocument/2006/relationships" r:blip="">
            <dgm:adjLst/>
          </dgm:shap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8.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E98541A9-2A43-40A1-9256-082D0F963D51}">
          <dgm:prSet phldrT="1"/>
          <dgm:t>
            <a:bodyPr/>
            <a:lstStyle/>
            <a:p>
              <a:r>
                <a:t>01</a:t>
              </a:r>
            </a:p>
          </dgm:t>
        </dgm:pt>
        <dgm:pt modelId="201" type="sibTrans" cxnId="{AD54160D-D7A5-4407-9A92-C703C854DA1F}">
          <dgm:prSet phldrT="2"/>
          <dgm:t>
            <a:bodyPr/>
            <a:lstStyle/>
            <a:p>
              <a:r>
                <a:t>02</a:t>
              </a:r>
            </a:p>
          </dgm:t>
        </dgm:pt>
        <dgm:pt modelId="301" type="sibTrans" cxnId="{F851F847-6F26-4881-8BFE-DCB83A4F07A9}">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 xmlns:dgm1611="http://schemas.microsoft.com/office/drawing/2016/11/diagram">
        <dgm1611:autoBuNodeInfo lvl="1" ptType="sibTrans">
          <dgm1611:buPr prefix="" leadZeros="1">
            <a:buAutoNum type="arabicParenBoth"/>
          </dgm1611:buPr>
        </dgm1611:autoBuNodeInfo>
      </dgm1611:autoBuNodeInfoLst>
    </a:ext>
  </dgm:extLst>
</dgm:layoutDef>
</file>

<file path=ppt/diagrams/layout9.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layout10.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05/8/layout/cycle4">
  <dgm:title val=""/>
  <dgm:desc val=""/>
  <dgm:catLst>
    <dgm:cat type="relationship" pri="26000"/>
    <dgm:cat type="cycle" pri="13000"/>
    <dgm:cat type="matrix" pri="40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4">
          <dgm:prSet phldr="1"/>
        </dgm:pt>
        <dgm:pt modelId="41">
          <dgm:prSet phldr="1"/>
        </dgm:pt>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ampData>
  <dgm:style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cycleMatrixDiagram">
    <dgm:varLst>
      <dgm:chMax val="1"/>
      <dgm:dir/>
      <dgm:animLvl val="lvl"/>
      <dgm:resizeHandles val="exact"/>
    </dgm:varLst>
    <dgm:alg type="composite">
      <dgm:param type="ar" val="1.3"/>
    </dgm:alg>
    <dgm:shape xmlns:r="http://schemas.openxmlformats.org/officeDocument/2006/relationships" r:blip="">
      <dgm:adjLst/>
    </dgm:shape>
    <dgm:presOf/>
    <dgm:constrLst>
      <dgm:constr type="w" for="ch" forName="children" refType="w"/>
      <dgm:constr type="h" for="ch" forName="children" refType="w" refFor="ch" refForName="children" fact="0.77"/>
      <dgm:constr type="ctrX" for="ch" forName="children" refType="w" fact="0.5"/>
      <dgm:constr type="ctrY" for="ch" forName="children" refType="h" fact="0.5"/>
      <dgm:constr type="w" for="ch" forName="circle" refType="w"/>
      <dgm:constr type="h" for="ch" forName="circle" refType="h"/>
      <dgm:constr type="ctrX" for="ch" forName="circle" refType="w" fact="0.5"/>
      <dgm:constr type="ctrY" for="ch" forName="circle" refType="h" fact="0.5"/>
      <dgm:constr type="w" for="ch" forName="center1" refType="w" fact="0.115"/>
      <dgm:constr type="h" for="ch" forName="center1" refType="w" fact="0.1"/>
      <dgm:constr type="ctrX" for="ch" forName="center1" refType="w" fact="0.5"/>
      <dgm:constr type="ctrY" for="ch" forName="center1" refType="h" fact="0.475"/>
      <dgm:constr type="w" for="ch" forName="center2" refType="w" fact="0.115"/>
      <dgm:constr type="h" for="ch" forName="center2" refType="w" fact="0.1"/>
      <dgm:constr type="ctrX" for="ch" forName="center2" refType="w" fact="0.5"/>
      <dgm:constr type="ctrY" for="ch" forName="center2" refType="h" fact="0.525"/>
    </dgm:constrLst>
    <dgm:ruleLst/>
    <dgm:choose name="Name0">
      <dgm:if name="Name1" axis="ch" ptType="node" func="cnt" op="gte" val="1">
        <dgm:layoutNode name="children">
          <dgm:alg type="composite">
            <dgm:param type="ar" val="1.3"/>
          </dgm:alg>
          <dgm:shape xmlns:r="http://schemas.openxmlformats.org/officeDocument/2006/relationships" r:blip="">
            <dgm:adjLst/>
          </dgm:shape>
          <dgm:presOf/>
          <dgm:choose name="Name2">
            <dgm:if name="Name3" func="var" arg="dir" op="equ" val="norm">
              <dgm:constrLst>
                <dgm:constr type="primFontSz" for="des" ptType="node" op="equ" val="65"/>
                <dgm:constr type="w" for="ch" forName="child1group" refType="w" fact="0.38"/>
                <dgm:constr type="h" for="ch" forName="child1group" refType="h" fact="0.32"/>
                <dgm:constr type="t" for="ch" forName="child1group"/>
                <dgm:constr type="l" for="ch" forName="child1group"/>
                <dgm:constr type="w" for="ch" forName="child2group" refType="w" fact="0.38"/>
                <dgm:constr type="h" for="ch" forName="child2group" refType="h" fact="0.32"/>
                <dgm:constr type="t" for="ch" forName="child2group"/>
                <dgm:constr type="r" for="ch" forName="child2group" refType="w"/>
                <dgm:constr type="w" for="ch" forName="child3group" refType="w" fact="0.38"/>
                <dgm:constr type="h" for="ch" forName="child3group" refType="h" fact="0.32"/>
                <dgm:constr type="b" for="ch" forName="child3group" refType="h"/>
                <dgm:constr type="r" for="ch" forName="child3group" refType="w"/>
                <dgm:constr type="w" for="ch" forName="child4group" refType="w" fact="0.38"/>
                <dgm:constr type="h" for="ch" forName="child4group" refType="h" fact="0.32"/>
                <dgm:constr type="b" for="ch" forName="child4group" refType="h"/>
                <dgm:constr type="l" for="ch" forName="child4group"/>
              </dgm:constrLst>
            </dgm:if>
            <dgm:else name="Name4">
              <dgm:constrLst>
                <dgm:constr type="primFontSz" for="des" ptType="node" op="equ" val="65"/>
                <dgm:constr type="w" for="ch" forName="child1group" refType="w" fact="0.38"/>
                <dgm:constr type="h" for="ch" forName="child1group" refType="h" fact="0.32"/>
                <dgm:constr type="t" for="ch" forName="child1group"/>
                <dgm:constr type="r" for="ch" forName="child1group" refType="w"/>
                <dgm:constr type="w" for="ch" forName="child2group" refType="w" fact="0.38"/>
                <dgm:constr type="h" for="ch" forName="child2group" refType="h" fact="0.32"/>
                <dgm:constr type="t" for="ch" forName="child2group"/>
                <dgm:constr type="l" for="ch" forName="child2group"/>
                <dgm:constr type="w" for="ch" forName="child3group" refType="w" fact="0.38"/>
                <dgm:constr type="h" for="ch" forName="child3group" refType="h" fact="0.32"/>
                <dgm:constr type="b" for="ch" forName="child3group" refType="h"/>
                <dgm:constr type="l" for="ch" forName="child3group"/>
                <dgm:constr type="w" for="ch" forName="child4group" refType="w" fact="0.38"/>
                <dgm:constr type="h" for="ch" forName="child4group" refType="h" fact="0.32"/>
                <dgm:constr type="b" for="ch" forName="child4group" refType="h"/>
                <dgm:constr type="r" for="ch" forName="child4group" refType="w"/>
              </dgm:constrLst>
            </dgm:else>
          </dgm:choose>
          <dgm:ruleLst/>
          <dgm:choose name="Name5">
            <dgm:if name="Name6" axis="ch ch" ptType="node node" st="1 1" cnt="1 0" func="cnt" op="gte" val="1">
              <dgm:layoutNode name="child1group">
                <dgm:alg type="composite">
                  <dgm:param type="horzAlign" val="none"/>
                  <dgm:param type="vertAlign" val="none"/>
                </dgm:alg>
                <dgm:shape xmlns:r="http://schemas.openxmlformats.org/officeDocument/2006/relationships" r:blip="">
                  <dgm:adjLst/>
                </dgm:shape>
                <dgm:presOf/>
                <dgm:choose name="Name7">
                  <dgm:if name="Name8" func="var" arg="dir" op="equ" val="norm">
                    <dgm:constrLst>
                      <dgm:constr type="w" for="ch" forName="child1" refType="w"/>
                      <dgm:constr type="h" for="ch" forName="child1" refType="h"/>
                      <dgm:constr type="t" for="ch" forName="child1"/>
                      <dgm:constr type="l" for="ch" forName="child1"/>
                      <dgm:constr type="w" for="ch" forName="child1Text" refType="w" fact="0.7"/>
                      <dgm:constr type="h" for="ch" forName="child1Text" refType="h" fact="0.75"/>
                      <dgm:constr type="t" for="ch" forName="child1Text"/>
                      <dgm:constr type="l" for="ch" forName="child1Text"/>
                    </dgm:constrLst>
                  </dgm:if>
                  <dgm:else name="Name9">
                    <dgm:constrLst>
                      <dgm:constr type="w" for="ch" forName="child1" refType="w"/>
                      <dgm:constr type="h" for="ch" forName="child1" refType="h"/>
                      <dgm:constr type="t" for="ch" forName="child1"/>
                      <dgm:constr type="r" for="ch" forName="child1" refType="w"/>
                      <dgm:constr type="w" for="ch" forName="child1Text" refType="w" fact="0.7"/>
                      <dgm:constr type="h" for="ch" forName="child1Text" refType="h" fact="0.75"/>
                      <dgm:constr type="t" for="ch" forName="child1Text"/>
                      <dgm:constr type="r" for="ch" forName="child1Text" refType="w"/>
                    </dgm:constrLst>
                  </dgm:else>
                </dgm:choose>
                <dgm:ruleLst/>
                <dgm:layoutNode name="child1" styleLbl="bgAcc1">
                  <dgm:alg type="sp"/>
                  <dgm:shape xmlns:r="http://schemas.openxmlformats.org/officeDocument/2006/relationships" type="roundRect" r:blip="" zOrderOff="-2">
                    <dgm:adjLst>
                      <dgm:adj idx="1" val="0.1"/>
                    </dgm:adjLst>
                  </dgm:shape>
                  <dgm:presOf axis="ch des" ptType="node node" st="1 1" cnt="1 0"/>
                  <dgm:constrLst/>
                  <dgm:ruleLst/>
                </dgm:layoutNode>
                <dgm:layoutNode name="child1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0"/>
          </dgm:choose>
          <dgm:choose name="Name11">
            <dgm:if name="Name12" axis="ch ch" ptType="node node" st="2 1" cnt="1 0" func="cnt" op="gte" val="1">
              <dgm:layoutNode name="child2group">
                <dgm:alg type="composite">
                  <dgm:param type="horzAlign" val="none"/>
                  <dgm:param type="vertAlign" val="none"/>
                </dgm:alg>
                <dgm:shape xmlns:r="http://schemas.openxmlformats.org/officeDocument/2006/relationships" r:blip="">
                  <dgm:adjLst/>
                </dgm:shape>
                <dgm:choose name="Name13">
                  <dgm:if name="Name14" func="var" arg="dir" op="equ" val="norm">
                    <dgm:constrLst>
                      <dgm:constr type="w" for="ch" forName="child2" refType="w"/>
                      <dgm:constr type="h" for="ch" forName="child2" refType="h"/>
                      <dgm:constr type="t" for="ch" forName="child2"/>
                      <dgm:constr type="r" for="ch" forName="child2" refType="w"/>
                      <dgm:constr type="w" for="ch" forName="child2Text" refType="w" fact="0.7"/>
                      <dgm:constr type="h" for="ch" forName="child2Text" refType="h" fact="0.75"/>
                      <dgm:constr type="t" for="ch" forName="child2Text"/>
                      <dgm:constr type="r" for="ch" forName="child2Text" refType="w"/>
                    </dgm:constrLst>
                  </dgm:if>
                  <dgm:else name="Name15">
                    <dgm:constrLst>
                      <dgm:constr type="w" for="ch" forName="child2" refType="w"/>
                      <dgm:constr type="h" for="ch" forName="child2" refType="h"/>
                      <dgm:constr type="t" for="ch" forName="child2"/>
                      <dgm:constr type="l" for="ch" forName="child2"/>
                      <dgm:constr type="w" for="ch" forName="child2Text" refType="w" fact="0.7"/>
                      <dgm:constr type="h" for="ch" forName="child2Text" refType="h" fact="0.75"/>
                      <dgm:constr type="t" for="ch" forName="child2Text"/>
                      <dgm:constr type="l" for="ch" forName="child2Text"/>
                    </dgm:constrLst>
                  </dgm:else>
                </dgm:choose>
                <dgm:ruleLst/>
                <dgm:layoutNode name="child2" styleLbl="bgAcc1">
                  <dgm:alg type="sp"/>
                  <dgm:shape xmlns:r="http://schemas.openxmlformats.org/officeDocument/2006/relationships" type="roundRect" r:blip="" zOrderOff="-2">
                    <dgm:adjLst>
                      <dgm:adj idx="1" val="0.1"/>
                    </dgm:adjLst>
                  </dgm:shape>
                  <dgm:presOf axis="ch des" ptType="node node" st="2 1" cnt="1 0"/>
                  <dgm:constrLst/>
                  <dgm:ruleLst/>
                </dgm:layoutNode>
                <dgm:layoutNode name="child2Text" styleLbl="bgAcc1">
                  <dgm:varLst>
                    <dgm:bulletEnabled val="1"/>
                  </dgm:varLst>
                  <dgm:alg type="tx">
                    <dgm:param type="stBulletLvl" val="1"/>
                  </dgm:alg>
                  <dgm:shape xmlns:r="http://schemas.openxmlformats.org/officeDocument/2006/relationships" type="roundRect" r:blip="" zOrderOff="-2" hideGeom="1">
                    <dgm:adjLst>
                      <dgm:adj idx="1" val="0.1"/>
                    </dgm:adjLst>
                  </dgm:shape>
                  <dgm:presOf axis="ch des"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16"/>
          </dgm:choose>
          <dgm:choose name="Name17">
            <dgm:if name="Name18" axis="ch ch" ptType="node node" st="3 1" cnt="1 0" func="cnt" op="gte" val="1">
              <dgm:layoutNode name="child3group">
                <dgm:alg type="composite">
                  <dgm:param type="horzAlign" val="none"/>
                  <dgm:param type="vertAlign" val="none"/>
                </dgm:alg>
                <dgm:shape xmlns:r="http://schemas.openxmlformats.org/officeDocument/2006/relationships" r:blip="">
                  <dgm:adjLst/>
                </dgm:shape>
                <dgm:presOf/>
                <dgm:choose name="Name19">
                  <dgm:if name="Name20" func="var" arg="dir" op="equ" val="norm">
                    <dgm:constrLst>
                      <dgm:constr type="w" for="ch" forName="child3" refType="w"/>
                      <dgm:constr type="h" for="ch" forName="child3" refType="h"/>
                      <dgm:constr type="b" for="ch" forName="child3" refType="h"/>
                      <dgm:constr type="r" for="ch" forName="child3" refType="w"/>
                      <dgm:constr type="w" for="ch" forName="child3Text" refType="w" fact="0.7"/>
                      <dgm:constr type="h" for="ch" forName="child3Text" refType="h" fact="0.75"/>
                      <dgm:constr type="b" for="ch" forName="child3Text" refType="h"/>
                      <dgm:constr type="r" for="ch" forName="child3Text" refType="w"/>
                    </dgm:constrLst>
                  </dgm:if>
                  <dgm:else name="Name21">
                    <dgm:constrLst>
                      <dgm:constr type="w" for="ch" forName="child3" refType="w"/>
                      <dgm:constr type="h" for="ch" forName="child3" refType="h"/>
                      <dgm:constr type="b" for="ch" forName="child3" refType="h"/>
                      <dgm:constr type="l" for="ch" forName="child3"/>
                      <dgm:constr type="w" for="ch" forName="child3Text" refType="w" fact="0.7"/>
                      <dgm:constr type="h" for="ch" forName="child3Text" refType="h" fact="0.75"/>
                      <dgm:constr type="b" for="ch" forName="child3Text" refType="h"/>
                      <dgm:constr type="l" for="ch" forName="child3Text"/>
                    </dgm:constrLst>
                  </dgm:else>
                </dgm:choose>
                <dgm:ruleLst/>
                <dgm:layoutNode name="child3" styleLbl="bgAcc1">
                  <dgm:alg type="sp"/>
                  <dgm:shape xmlns:r="http://schemas.openxmlformats.org/officeDocument/2006/relationships" type="roundRect" r:blip="" zOrderOff="-4">
                    <dgm:adjLst>
                      <dgm:adj idx="1" val="0.1"/>
                    </dgm:adjLst>
                  </dgm:shape>
                  <dgm:presOf axis="ch des" ptType="node node" st="3 1" cnt="1 0"/>
                  <dgm:constrLst/>
                  <dgm:ruleLst/>
                </dgm:layoutNode>
                <dgm:layoutNode name="child3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2"/>
          </dgm:choose>
          <dgm:choose name="Name23">
            <dgm:if name="Name24" axis="ch ch" ptType="node node" st="4 1" cnt="1 0" func="cnt" op="gte" val="1">
              <dgm:layoutNode name="child4group">
                <dgm:alg type="composite">
                  <dgm:param type="horzAlign" val="none"/>
                  <dgm:param type="vertAlign" val="none"/>
                </dgm:alg>
                <dgm:shape xmlns:r="http://schemas.openxmlformats.org/officeDocument/2006/relationships" r:blip="">
                  <dgm:adjLst/>
                </dgm:shape>
                <dgm:presOf/>
                <dgm:choose name="Name25">
                  <dgm:if name="Name26" func="var" arg="dir" op="equ" val="norm">
                    <dgm:constrLst>
                      <dgm:constr type="w" for="ch" forName="child4" refType="w"/>
                      <dgm:constr type="h" for="ch" forName="child4" refType="h"/>
                      <dgm:constr type="b" for="ch" forName="child4" refType="h"/>
                      <dgm:constr type="l" for="ch" forName="child4"/>
                      <dgm:constr type="w" for="ch" forName="child4Text" refType="w" fact="0.7"/>
                      <dgm:constr type="h" for="ch" forName="child4Text" refType="h" fact="0.75"/>
                      <dgm:constr type="b" for="ch" forName="child4Text" refType="h"/>
                      <dgm:constr type="l" for="ch" forName="child4Text"/>
                    </dgm:constrLst>
                  </dgm:if>
                  <dgm:else name="Name27">
                    <dgm:constrLst>
                      <dgm:constr type="w" for="ch" forName="child4" refType="w"/>
                      <dgm:constr type="h" for="ch" forName="child4" refType="h"/>
                      <dgm:constr type="b" for="ch" forName="child4" refType="h"/>
                      <dgm:constr type="r" for="ch" forName="child4" refType="w"/>
                      <dgm:constr type="w" for="ch" forName="child4Text" refType="w" fact="0.7"/>
                      <dgm:constr type="h" for="ch" forName="child4Text" refType="h" fact="0.75"/>
                      <dgm:constr type="b" for="ch" forName="child4Text" refType="h"/>
                      <dgm:constr type="r" for="ch" forName="child4Text" refType="w"/>
                    </dgm:constrLst>
                  </dgm:else>
                </dgm:choose>
                <dgm:ruleLst/>
                <dgm:layoutNode name="child4" styleLbl="bgAcc1">
                  <dgm:alg type="sp"/>
                  <dgm:shape xmlns:r="http://schemas.openxmlformats.org/officeDocument/2006/relationships" type="roundRect" r:blip="" zOrderOff="-4">
                    <dgm:adjLst>
                      <dgm:adj idx="1" val="0.1"/>
                    </dgm:adjLst>
                  </dgm:shape>
                  <dgm:presOf axis="ch des" ptType="node node" st="4 1" cnt="1 0"/>
                  <dgm:constrLst/>
                  <dgm:ruleLst/>
                </dgm:layoutNode>
                <dgm:layoutNode name="child4Text" styleLbl="bgAcc1">
                  <dgm:varLst>
                    <dgm:bulletEnabled val="1"/>
                  </dgm:varLst>
                  <dgm:alg type="tx">
                    <dgm:param type="stBulletLvl" val="1"/>
                  </dgm:alg>
                  <dgm:shape xmlns:r="http://schemas.openxmlformats.org/officeDocument/2006/relationships" type="roundRect" r:blip="" zOrderOff="-4" hideGeom="1">
                    <dgm:adjLst>
                      <dgm:adj idx="1" val="0.1"/>
                    </dgm:adjLst>
                  </dgm:shape>
                  <dgm:presOf axis="ch des"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if>
            <dgm:else name="Name28"/>
          </dgm:choose>
          <dgm:layoutNode name="childPlaceholder">
            <dgm:alg type="sp"/>
            <dgm:shape xmlns:r="http://schemas.openxmlformats.org/officeDocument/2006/relationships" r:blip="">
              <dgm:adjLst/>
            </dgm:shape>
            <dgm:presOf/>
            <dgm:constrLst/>
            <dgm:ruleLst/>
          </dgm:layoutNode>
        </dgm:layoutNode>
        <dgm:layoutNode name="circle">
          <dgm:alg type="composite">
            <dgm:param type="ar" val="1"/>
          </dgm:alg>
          <dgm:shape xmlns:r="http://schemas.openxmlformats.org/officeDocument/2006/relationships" r:blip="">
            <dgm:adjLst/>
          </dgm:shape>
          <dgm:presOf/>
          <dgm:choose name="Name29">
            <dgm:if name="Name30" func="var" arg="dir" op="equ" val="norm">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r" for="ch" forName="quadrant1" refType="w" fact="0.5"/>
                <dgm:constr type="r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l" for="ch" forName="quadrant2" refType="w" fact="0.5"/>
                <dgm:constr type="l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l" for="ch" forName="quadrant3" refType="w" fact="0.5"/>
                <dgm:constr type="l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r" for="ch" forName="quadrant4" refType="w" fact="0.5"/>
                <dgm:constr type="rOff" for="ch" forName="quadrant4" refType="w" fact="-0.01"/>
              </dgm:constrLst>
            </dgm:if>
            <dgm:else name="Name31">
              <dgm:constrLst>
                <dgm:constr type="primFontSz" for="ch" ptType="node" op="equ" val="65"/>
                <dgm:constr type="w" for="ch" forName="quadrant1" refType="w" fact="0.433"/>
                <dgm:constr type="h" for="ch" forName="quadrant1" refType="h" fact="0.433"/>
                <dgm:constr type="b" for="ch" forName="quadrant1" refType="h" fact="0.5"/>
                <dgm:constr type="bOff" for="ch" forName="quadrant1" refType="h" fact="-0.01"/>
                <dgm:constr type="l" for="ch" forName="quadrant1" refType="w" fact="0.5"/>
                <dgm:constr type="lOff" for="ch" forName="quadrant1" refType="w" fact="0.01"/>
                <dgm:constr type="w" for="ch" forName="quadrant2" refType="w" fact="0.433"/>
                <dgm:constr type="h" for="ch" forName="quadrant2" refType="h" fact="0.433"/>
                <dgm:constr type="b" for="ch" forName="quadrant2" refType="h" fact="0.5"/>
                <dgm:constr type="bOff" for="ch" forName="quadrant2" refType="h" fact="-0.01"/>
                <dgm:constr type="r" for="ch" forName="quadrant2" refType="w" fact="0.5"/>
                <dgm:constr type="rOff" for="ch" forName="quadrant2" refType="w" fact="-0.01"/>
                <dgm:constr type="w" for="ch" forName="quadrant3" refType="w" fact="0.433"/>
                <dgm:constr type="h" for="ch" forName="quadrant3" refType="h" fact="0.433"/>
                <dgm:constr type="t" for="ch" forName="quadrant3" refType="h" fact="0.5"/>
                <dgm:constr type="tOff" for="ch" forName="quadrant3" refType="h" fact="0.01"/>
                <dgm:constr type="r" for="ch" forName="quadrant3" refType="w" fact="0.5"/>
                <dgm:constr type="rOff" for="ch" forName="quadrant3" refType="w" fact="-0.01"/>
                <dgm:constr type="w" for="ch" forName="quadrant4" refType="w" fact="0.433"/>
                <dgm:constr type="h" for="ch" forName="quadrant4" refType="h" fact="0.433"/>
                <dgm:constr type="t" for="ch" forName="quadrant4" refType="h" fact="0.5"/>
                <dgm:constr type="tOff" for="ch" forName="quadrant4" refType="h" fact="0.01"/>
                <dgm:constr type="l" for="ch" forName="quadrant4" refType="w" fact="0.5"/>
                <dgm:constr type="lOff" for="ch" forName="quadrant4" refType="w" fact="0.01"/>
              </dgm:constrLst>
            </dgm:else>
          </dgm:choose>
          <dgm:ruleLst/>
          <dgm:layoutNode name="quadrant1" styleLbl="node1">
            <dgm:varLst>
              <dgm:chMax val="1"/>
              <dgm:bulletEnabled val="1"/>
            </dgm:varLst>
            <dgm:alg type="tx"/>
            <dgm:choose name="Name32">
              <dgm:if name="Name33" func="var" arg="dir" op="equ" val="norm">
                <dgm:shape xmlns:r="http://schemas.openxmlformats.org/officeDocument/2006/relationships" type="pieWedge" r:blip="">
                  <dgm:adjLst/>
                </dgm:shape>
              </dgm:if>
              <dgm:else name="Name34">
                <dgm:shape xmlns:r="http://schemas.openxmlformats.org/officeDocument/2006/relationships" rot="90" type="pieWedge" r:blip="">
                  <dgm:adjLst/>
                </dgm:shape>
              </dgm:else>
            </dgm:choose>
            <dgm:presOf axis="ch" ptType="node" cnt="1"/>
            <dgm:constrLst/>
            <dgm:ruleLst>
              <dgm:rule type="primFontSz" val="5" fact="NaN" max="NaN"/>
            </dgm:ruleLst>
          </dgm:layoutNode>
          <dgm:layoutNode name="quadrant2" styleLbl="node1">
            <dgm:varLst>
              <dgm:chMax val="1"/>
              <dgm:bulletEnabled val="1"/>
            </dgm:varLst>
            <dgm:alg type="tx"/>
            <dgm:choose name="Name35">
              <dgm:if name="Name36" func="var" arg="dir" op="equ" val="norm">
                <dgm:shape xmlns:r="http://schemas.openxmlformats.org/officeDocument/2006/relationships" rot="90" type="pieWedge" r:blip="">
                  <dgm:adjLst/>
                </dgm:shape>
              </dgm:if>
              <dgm:else name="Name37">
                <dgm:shape xmlns:r="http://schemas.openxmlformats.org/officeDocument/2006/relationships" type="pieWedge" r:blip="">
                  <dgm:adjLst/>
                </dgm:shape>
              </dgm:else>
            </dgm:choose>
            <dgm:presOf axis="ch" ptType="node" st="2" cnt="1"/>
            <dgm:constrLst/>
            <dgm:ruleLst>
              <dgm:rule type="primFontSz" val="5" fact="NaN" max="NaN"/>
            </dgm:ruleLst>
          </dgm:layoutNode>
          <dgm:layoutNode name="quadrant3" styleLbl="node1">
            <dgm:varLst>
              <dgm:chMax val="1"/>
              <dgm:bulletEnabled val="1"/>
            </dgm:varLst>
            <dgm:alg type="tx"/>
            <dgm:choose name="Name38">
              <dgm:if name="Name39" func="var" arg="dir" op="equ" val="norm">
                <dgm:shape xmlns:r="http://schemas.openxmlformats.org/officeDocument/2006/relationships" rot="180" type="pieWedge" r:blip="">
                  <dgm:adjLst/>
                </dgm:shape>
              </dgm:if>
              <dgm:else name="Name40">
                <dgm:shape xmlns:r="http://schemas.openxmlformats.org/officeDocument/2006/relationships" rot="270" type="pieWedge" r:blip="">
                  <dgm:adjLst/>
                </dgm:shape>
              </dgm:else>
            </dgm:choose>
            <dgm:presOf axis="ch" ptType="node" st="3" cnt="1"/>
            <dgm:constrLst/>
            <dgm:ruleLst>
              <dgm:rule type="primFontSz" val="5" fact="NaN" max="NaN"/>
            </dgm:ruleLst>
          </dgm:layoutNode>
          <dgm:layoutNode name="quadrant4" styleLbl="node1">
            <dgm:varLst>
              <dgm:chMax val="1"/>
              <dgm:bulletEnabled val="1"/>
            </dgm:varLst>
            <dgm:alg type="tx"/>
            <dgm:choose name="Name41">
              <dgm:if name="Name42" func="var" arg="dir" op="equ" val="norm">
                <dgm:shape xmlns:r="http://schemas.openxmlformats.org/officeDocument/2006/relationships" rot="270" type="pieWedge" r:blip="">
                  <dgm:adjLst/>
                </dgm:shape>
              </dgm:if>
              <dgm:else name="Name43">
                <dgm:shape xmlns:r="http://schemas.openxmlformats.org/officeDocument/2006/relationships" rot="180" type="pieWedge" r:blip="">
                  <dgm:adjLst/>
                </dgm:shape>
              </dgm:else>
            </dgm:choose>
            <dgm:presOf axis="ch" ptType="node" st="4" cnt="1"/>
            <dgm:constrLst/>
            <dgm:ruleLst>
              <dgm:rule type="primFontSz" val="5" fact="NaN" max="NaN"/>
            </dgm:ruleLst>
          </dgm:layoutNode>
          <dgm:layoutNode name="quadrantPlaceholder">
            <dgm:alg type="sp"/>
            <dgm:shape xmlns:r="http://schemas.openxmlformats.org/officeDocument/2006/relationships" r:blip="">
              <dgm:adjLst/>
            </dgm:shape>
            <dgm:presOf/>
            <dgm:constrLst/>
            <dgm:ruleLst/>
          </dgm:layoutNode>
        </dgm:layoutNode>
        <dgm:layoutNode name="center1" styleLbl="fgShp">
          <dgm:alg type="sp"/>
          <dgm:choose name="Name44">
            <dgm:if name="Name45" func="var" arg="dir" op="equ" val="norm">
              <dgm:shape xmlns:r="http://schemas.openxmlformats.org/officeDocument/2006/relationships" type="circularArrow" r:blip="" zOrderOff="16">
                <dgm:adjLst/>
              </dgm:shape>
            </dgm:if>
            <dgm:else name="Name46">
              <dgm:shape xmlns:r="http://schemas.openxmlformats.org/officeDocument/2006/relationships" rot="180" type="leftCircularArrow" r:blip="" zOrderOff="16">
                <dgm:adjLst/>
              </dgm:shape>
            </dgm:else>
          </dgm:choose>
          <dgm:presOf/>
          <dgm:constrLst/>
          <dgm:ruleLst/>
        </dgm:layoutNode>
        <dgm:layoutNode name="center2" styleLbl="fgShp">
          <dgm:alg type="sp"/>
          <dgm:choose name="Name47">
            <dgm:if name="Name48" func="var" arg="dir" op="equ" val="norm">
              <dgm:shape xmlns:r="http://schemas.openxmlformats.org/officeDocument/2006/relationships" rot="180" type="circularArrow" r:blip="" zOrderOff="16">
                <dgm:adjLst/>
              </dgm:shape>
            </dgm:if>
            <dgm:else name="Name49">
              <dgm:shape xmlns:r="http://schemas.openxmlformats.org/officeDocument/2006/relationships" type="leftCircularArrow" r:blip="" zOrderOff="16">
                <dgm:adjLst/>
              </dgm:shape>
            </dgm:else>
          </dgm:choose>
          <dgm:presOf/>
          <dgm:constrLst/>
          <dgm:ruleLst/>
        </dgm:layoutNode>
      </dgm:if>
      <dgm:else name="Name50"/>
    </dgm:choose>
  </dgm:layoutNode>
</dgm:layoutDef>
</file>

<file path=ppt/diagrams/layout1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lvl1pPr>
        <a:lvl2pPr>
          <a:lnSpc>
            <a:spcPct val="100000"/>
          </a:lnSpc>
        </a:lvl2pPr>
      </dgm1612:lstStyle>
    </a:ext>
  </dgm:extLst>
</dgm:layoutDef>
</file>

<file path=ppt/diagrams/layout1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17.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18.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19.xml><?xml version="1.0" encoding="utf-8"?>
<dgm:layoutDef xmlns:dgm="http://schemas.openxmlformats.org/drawingml/2006/diagram" xmlns:a="http://schemas.openxmlformats.org/drawingml/2006/main" uniqueId="urn:microsoft.com/office/officeart/2009/3/layout/StepUpProcess">
  <dgm:title val=""/>
  <dgm:desc val=""/>
  <dgm:catLst>
    <dgm:cat type="process" pri="1300"/>
  </dgm:catLst>
  <dgm:sampData>
    <dgm:dataModel>
      <dgm:ptLst>
        <dgm:pt modelId="0" type="doc"/>
        <dgm:pt modelId="10">
          <dgm:prSet phldr="1"/>
        </dgm:pt>
        <dgm:pt modelId="20">
          <dgm:prSet phldr="1"/>
        </dgm:pt>
        <dgm:pt modelId="30">
          <dgm:prSet phldr="1"/>
        </dgm:pt>
      </dgm:ptLst>
      <dgm:cxnLst>
        <dgm:cxn modelId="60" srcId="0" destId="10" srcOrd="0" destOrd="0"/>
        <dgm:cxn modelId="70" srcId="0" destId="20" srcOrd="1" destOrd="0"/>
        <dgm:cxn modelId="80" srcId="0" destId="30" srcOrd="2" destOrd="0"/>
      </dgm:cxnLst>
      <dgm:bg/>
      <dgm:whole/>
    </dgm:dataModel>
  </dgm:sampData>
  <dgm:styleData>
    <dgm:dataModel>
      <dgm:ptLst>
        <dgm:pt modelId="0" type="doc"/>
        <dgm:pt modelId="10">
          <dgm:prSet phldr="1"/>
        </dgm:pt>
        <dgm:pt modelId="20">
          <dgm:prSet phldr="1"/>
        </dgm:pt>
      </dgm:ptLst>
      <dgm:cxnLst>
        <dgm:cxn modelId="60" srcId="0" destId="10" srcOrd="0" destOrd="0"/>
        <dgm:cxn modelId="70" srcId="0" destId="20" srcOrd="1" destOrd="0"/>
      </dgm:cxnLst>
      <dgm:bg/>
      <dgm:whole/>
    </dgm:dataModel>
  </dgm:styleData>
  <dgm:clrData>
    <dgm:dataModel>
      <dgm:ptLst>
        <dgm:pt modelId="0" type="doc"/>
        <dgm:pt modelId="10">
          <dgm:prSet phldr="1"/>
        </dgm:pt>
        <dgm:pt modelId="20">
          <dgm:prSet phldr="1"/>
        </dgm:pt>
        <dgm:pt modelId="30">
          <dgm:prSet phldr="1"/>
        </dgm:pt>
        <dgm:pt modelId="40">
          <dgm:prSet phldr="1"/>
        </dgm:pt>
      </dgm:ptLst>
      <dgm:cxnLst>
        <dgm:cxn modelId="60" srcId="0" destId="10" srcOrd="0" destOrd="0"/>
        <dgm:cxn modelId="70" srcId="0" destId="20" srcOrd="1" destOrd="0"/>
        <dgm:cxn modelId="80" srcId="0" destId="30" srcOrd="2" destOrd="0"/>
        <dgm:cxn modelId="90" srcId="0" destId="40" srcOrd="3" destOrd="0"/>
      </dgm:cxnLst>
      <dgm:bg/>
      <dgm:whole/>
    </dgm:dataModel>
  </dgm:clrData>
  <dgm:layoutNode name="rootnode">
    <dgm:varLst>
      <dgm:chMax/>
      <dgm:chPref/>
      <dgm:dir/>
      <dgm:animLvl val="lvl"/>
    </dgm:varLst>
    <dgm:choose name="Name0">
      <dgm:if name="Name1" func="var" arg="dir" op="equ" val="norm">
        <dgm:alg type="snake">
          <dgm:param type="grDir" val="bL"/>
          <dgm:param type="flowDir" val="row"/>
          <dgm:param type="off" val="off"/>
          <dgm:param type="bkpt" val="fixed"/>
          <dgm:param type="bkPtFixedVal" val="1"/>
        </dgm:alg>
      </dgm:if>
      <dgm:else name="Name2">
        <dgm:alg type="snake">
          <dgm:param type="grDir" val="bR"/>
          <dgm:param type="flowDir" val="row"/>
          <dgm:param type="off" val="off"/>
          <dgm:param type="bkpt" val="fixed"/>
          <dgm:param type="bkPtFixedVal" val="1"/>
        </dgm:alg>
      </dgm:else>
    </dgm:choose>
    <dgm:shape xmlns:r="http://schemas.openxmlformats.org/officeDocument/2006/relationships" r:blip="">
      <dgm:adjLst/>
    </dgm:shape>
    <dgm:constrLst>
      <dgm:constr type="alignOff" forName="rootnode" val="1"/>
      <dgm:constr type="primFontSz" for="des" ptType="node" op="equ" val="65"/>
      <dgm:constr type="w" for="ch" forName="composite" refType="w"/>
      <dgm:constr type="h" for="ch" forName="composite" refType="h"/>
      <dgm:constr type="sp" refType="h" refFor="ch" refForName="composite" op="equ" fact="-0.765"/>
      <dgm:constr type="w" for="ch" forName="sibTrans" refType="w" fact="0.103"/>
      <dgm:constr type="h" for="ch" forName="sibTrans" refType="h" fact="0.103"/>
    </dgm:constrLst>
    <dgm:forEach name="nodesForEach" axis="ch" ptType="node">
      <dgm:layoutNode name="composite">
        <dgm:alg type="composite">
          <dgm:param type="ar" val="0.861"/>
        </dgm:alg>
        <dgm:shape xmlns:r="http://schemas.openxmlformats.org/officeDocument/2006/relationships" r:blip="">
          <dgm:adjLst/>
        </dgm:shape>
        <dgm:choose name="Name3">
          <dgm:if name="Name4" func="var" arg="dir" op="equ" val="norm">
            <dgm:constrLst>
              <dgm:constr type="l" for="ch" forName="LShape" refType="w" fact="0"/>
              <dgm:constr type="t" for="ch" forName="LShape" refType="h" fact="0.2347"/>
              <dgm:constr type="w" for="ch" forName="LShape" refType="w" fact="0.998"/>
              <dgm:constr type="h" for="ch" forName="LShape" refType="h" fact="0.5164"/>
              <dgm:constr type="r" for="ch" forName="ParentText" refType="w"/>
              <dgm:constr type="t" for="ch" forName="ParentText" refType="h" fact="0.32"/>
              <dgm:constr type="w" for="ch" forName="ParentText" refType="w" fact="0.901"/>
              <dgm:constr type="h" for="ch" forName="ParentText" refType="h" fact="0.68"/>
              <dgm:constr type="l" for="ch" forName="Triangle" refType="w" fact="0.83"/>
              <dgm:constr type="t" for="ch" forName="Triangle" refType="h" fact="0"/>
              <dgm:constr type="w" for="ch" forName="Triangle" refType="w" fact="0.17"/>
              <dgm:constr type="h" for="ch" forName="Triangle" refType="w" refFor="ch" refForName="Triangle"/>
            </dgm:constrLst>
          </dgm:if>
          <dgm:else name="Name5">
            <dgm:constrLst>
              <dgm:constr type="l" for="ch" forName="LShape" refType="w" fact="0.002"/>
              <dgm:constr type="t" for="ch" forName="LShape" refType="h" fact="0.2347"/>
              <dgm:constr type="w" for="ch" forName="LShape" refType="w"/>
              <dgm:constr type="h" for="ch" forName="LShape" refType="h" fact="0.5164"/>
              <dgm:constr type="l" for="ch" forName="ParentText" refType="w" fact="0"/>
              <dgm:constr type="t" for="ch" forName="ParentText" refType="h" fact="0.32"/>
              <dgm:constr type="w" for="ch" forName="ParentText" refType="w" fact="0.902"/>
              <dgm:constr type="h" for="ch" forName="ParentText" refType="h" fact="0.68"/>
              <dgm:constr type="l" for="ch" forName="Triangle" refType="w" fact="0"/>
              <dgm:constr type="t" for="ch" forName="Triangle" refType="h" fact="0"/>
              <dgm:constr type="w" for="ch" forName="Triangle" refType="w" fact="0.17"/>
              <dgm:constr type="h" for="ch" forName="Triangle" refType="w" refFor="ch" refForName="Triangle"/>
            </dgm:constrLst>
          </dgm:else>
        </dgm:choose>
        <dgm:layoutNode name="LShape" styleLbl="alignNode1">
          <dgm:alg type="sp"/>
          <dgm:choose name="Name6">
            <dgm:if name="Name7" func="var" arg="dir" op="equ" val="norm">
              <dgm:shape xmlns:r="http://schemas.openxmlformats.org/officeDocument/2006/relationships" rot="90" type="corner" r:blip="">
                <dgm:adjLst>
                  <dgm:adj idx="1" val="0.1612"/>
                  <dgm:adj idx="2" val="0.1611"/>
                </dgm:adjLst>
              </dgm:shape>
            </dgm:if>
            <dgm:else name="Name8">
              <dgm:shape xmlns:r="http://schemas.openxmlformats.org/officeDocument/2006/relationships" rot="180" type="corner" r:blip="">
                <dgm:adjLst>
                  <dgm:adj idx="1" val="0.1612"/>
                  <dgm:adj idx="2" val="0.1611"/>
                </dgm:adjLst>
              </dgm:shape>
            </dgm:else>
          </dgm:choose>
          <dgm:presOf/>
        </dgm:layoutNode>
        <dgm:layoutNode name="ParentText" styleLbl="revTx">
          <dgm:varLst>
            <dgm:chMax val="0"/>
            <dgm:chPref val="0"/>
            <dgm:bulletEnabled val="1"/>
          </dgm:varLst>
          <dgm:alg type="tx">
            <dgm:param type="parTxLTRAlign" val="l"/>
            <dgm:param type="txAnchorVert" val="t"/>
          </dgm:alg>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choose name="Name9">
          <dgm:if name="Name10" axis="followSib" ptType="node" func="cnt" op="gte" val="1">
            <dgm:layoutNode name="Triangle" styleLbl="alignNode1">
              <dgm:alg type="sp"/>
              <dgm:choose name="Name11">
                <dgm:if name="Name12" func="var" arg="dir" op="equ" val="norm">
                  <dgm:shape xmlns:r="http://schemas.openxmlformats.org/officeDocument/2006/relationships" type="triangle" r:blip="">
                    <dgm:adjLst>
                      <dgm:adj idx="1" val="1"/>
                    </dgm:adjLst>
                  </dgm:shape>
                </dgm:if>
                <dgm:else name="Name13">
                  <dgm:shape xmlns:r="http://schemas.openxmlformats.org/officeDocument/2006/relationships" rot="90" type="triangle" r:blip="">
                    <dgm:adjLst>
                      <dgm:adj idx="1" val="1"/>
                    </dgm:adjLst>
                  </dgm:shape>
                </dgm:else>
              </dgm:choose>
              <dgm:presOf/>
            </dgm:layoutNode>
          </dgm:if>
          <dgm:else name="Name14"/>
        </dgm:choose>
      </dgm:layoutNode>
      <dgm:forEach name="sibTransForEach" axis="followSib" ptType="sibTrans" cnt="1">
        <dgm:layoutNode name="sibTrans">
          <dgm:alg type="composite">
            <dgm:param type="ar" val="0.861"/>
          </dgm:alg>
          <dgm:constrLst>
            <dgm:constr type="w" for="ch" forName="space" refType="w"/>
            <dgm:constr type="h" for="ch" forName="space" refType="w"/>
          </dgm:constrLst>
          <dgm:layoutNode name="space" styleLbl="alignNode1">
            <dgm:alg type="sp"/>
            <dgm:shape xmlns:r="http://schemas.openxmlformats.org/officeDocument/2006/relationships" r:blip="">
              <dgm:adjLst/>
            </dgm:shape>
            <dgm:presOf/>
          </dgm:layoutNode>
        </dgm:layoutNode>
      </dgm:forEach>
    </dgm:forEach>
  </dgm:layoutNode>
</dgm:layoutDef>
</file>

<file path=ppt/diagrams/layout20.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defRPr cap="all"/>
        </a:lvl1pPr>
      </dgm1612:lstStyle>
    </a:ext>
  </dgm:extLst>
</dgm:layoutDef>
</file>

<file path=ppt/diagrams/layout21.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layout2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 xmlns:dgm1612="http://schemas.microsoft.com/office/drawing/2016/12/diagram">
        <a:lvl1pPr>
          <a:lnSpc>
            <a:spcPct val="100000"/>
          </a:lnSpc>
          <a:defRPr cap="all"/>
        </a:lvl1pPr>
      </dgm1612:lstStyle>
    </a:ext>
  </dgm:extLst>
</dgm:layoutDef>
</file>

<file path=ppt/diagrams/layout23.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 xmlns:dgm1612="http://schemas.microsoft.com/office/drawing/2016/12/diagram">
        <a:lvl1pPr>
          <a:lnSpc>
            <a:spcPct val="100000"/>
          </a:lnSpc>
        </a:lvl1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58CBCBC-B1EA-4661-B866-169F1A3535CE}" type="datetimeFigureOut">
              <a:rPr lang="en-US" smtClean="0"/>
              <a:t>4/4/2026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D1289EF-DDD7-492A-8E47-F3E6561528E0}" type="slidenum">
              <a:rPr lang="en-US" smtClean="0"/>
              <a:t>‹#›</a:t>
            </a:fld>
            <a:endParaRPr lang="en-US"/>
          </a:p>
        </p:txBody>
      </p:sp>
    </p:spTree>
    <p:extLst>
      <p:ext uri="{BB962C8B-B14F-4D97-AF65-F5344CB8AC3E}">
        <p14:creationId xmlns:p14="http://schemas.microsoft.com/office/powerpoint/2010/main" val="42264267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presentation is designed to illustrate the theory with NHS data. Every section develops a complete knowledge of recruitment issues. The emphasis is on practicable actions that are backed by evidence in harmony or with NHS strategic priorities and goals for workforce sustainability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2</a:t>
            </a:fld>
            <a:endParaRPr lang="en-US"/>
          </a:p>
        </p:txBody>
      </p:sp>
    </p:spTree>
    <p:extLst>
      <p:ext uri="{BB962C8B-B14F-4D97-AF65-F5344CB8AC3E}">
        <p14:creationId xmlns:p14="http://schemas.microsoft.com/office/powerpoint/2010/main" val="30037400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NHS is responsible for all healthcare in the UK. It operates on a huge scale. The diversity and large size of the workforce creates HR challenges. Recruitment helps maintain service quality and provides adequate manpower at clinical and non-clinical levels.</a:t>
            </a: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4</a:t>
            </a:fld>
            <a:endParaRPr lang="en-US"/>
          </a:p>
        </p:txBody>
      </p:sp>
    </p:spTree>
    <p:extLst>
      <p:ext uri="{BB962C8B-B14F-4D97-AF65-F5344CB8AC3E}">
        <p14:creationId xmlns:p14="http://schemas.microsoft.com/office/powerpoint/2010/main" val="19042623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Human Capital Management (HCM) in NHSs goes beyond the standard HR job description and includes Sustainable Workforce Development. It combines strategies for hiring, training, and retaining. Effective human capital management efficiently aligns available talent with demands increasing rapidly in the healthcare sector. </a:t>
            </a:r>
            <a:r>
              <a:rPr lang="en-GB" sz="1200" kern="1200" dirty="0">
                <a:solidFill>
                  <a:schemeClr val="tx1"/>
                </a:solidFill>
                <a:effectLst/>
                <a:latin typeface="+mn-lt"/>
                <a:ea typeface="+mn-ea"/>
                <a:cs typeface="+mn-cs"/>
              </a:rPr>
              <a:t>It integrates recruitment, training, and retention strategies. It ensures that right talent is available to meet increasing healthcare demands and improve overall system efficiency.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5</a:t>
            </a:fld>
            <a:endParaRPr lang="en-US"/>
          </a:p>
        </p:txBody>
      </p:sp>
    </p:spTree>
    <p:extLst>
      <p:ext uri="{BB962C8B-B14F-4D97-AF65-F5344CB8AC3E}">
        <p14:creationId xmlns:p14="http://schemas.microsoft.com/office/powerpoint/2010/main" val="376372262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Recruitment in healthcare is much more complex than in other sectors owing to skill shortages and regulatory requirements. Recruitment done on time will ensure staffing level is not adversely affected. Recruitment delays or inefficiencies can create excess and burnout and weaken the quality of patient care.</a:t>
            </a: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6</a:t>
            </a:fld>
            <a:endParaRPr lang="en-US"/>
          </a:p>
        </p:txBody>
      </p:sp>
    </p:spTree>
    <p:extLst>
      <p:ext uri="{BB962C8B-B14F-4D97-AF65-F5344CB8AC3E}">
        <p14:creationId xmlns:p14="http://schemas.microsoft.com/office/powerpoint/2010/main" val="233269032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Recruitment challenges in the NHS are both structural and operational. Long hiring timelines discourage candidates, while international dependency raises sustainability concerns. Addressing these issues requires strategic reforms and innovative recruitment approaches aligned with workforce needs.</a:t>
            </a:r>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7</a:t>
            </a:fld>
            <a:endParaRPr lang="en-US"/>
          </a:p>
        </p:txBody>
      </p:sp>
    </p:spTree>
    <p:extLst>
      <p:ext uri="{BB962C8B-B14F-4D97-AF65-F5344CB8AC3E}">
        <p14:creationId xmlns:p14="http://schemas.microsoft.com/office/powerpoint/2010/main" val="30974373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Organisational culture plays a key role in attracting and retaining staff. Poor working conditions discourage applicants. Leadership must foster a positive environment to improve recruitment outcomes and enhance employee satisfaction.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8</a:t>
            </a:fld>
            <a:endParaRPr lang="en-US"/>
          </a:p>
        </p:txBody>
      </p:sp>
    </p:spTree>
    <p:extLst>
      <p:ext uri="{BB962C8B-B14F-4D97-AF65-F5344CB8AC3E}">
        <p14:creationId xmlns:p14="http://schemas.microsoft.com/office/powerpoint/2010/main" val="185958104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1200" kern="1200" dirty="0">
                <a:solidFill>
                  <a:schemeClr val="tx1"/>
                </a:solidFill>
                <a:effectLst/>
                <a:latin typeface="+mn-lt"/>
                <a:ea typeface="+mn-ea"/>
                <a:cs typeface="+mn-cs"/>
              </a:rPr>
              <a:t>The Frameworks Help to Understand the problems in recruitment. Psychological contracts help with employee retention. Human capital theory emphasizes investing in the workforce's development. They help improve strategic decision making in healthcare settings.</a:t>
            </a: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9</a:t>
            </a:fld>
            <a:endParaRPr lang="en-US"/>
          </a:p>
        </p:txBody>
      </p:sp>
    </p:spTree>
    <p:extLst>
      <p:ext uri="{BB962C8B-B14F-4D97-AF65-F5344CB8AC3E}">
        <p14:creationId xmlns:p14="http://schemas.microsoft.com/office/powerpoint/2010/main" val="1317076539"/>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It is difficult to recruit for the NHS because of their size and regulation. The shortage of workforce has increased the urgency. Recruitment processes and strategic planning to align for timely hiring.  Each stage efficiency enhancement is of high importance to the existing staff.</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11</a:t>
            </a:fld>
            <a:endParaRPr lang="en-US"/>
          </a:p>
        </p:txBody>
      </p:sp>
    </p:spTree>
    <p:extLst>
      <p:ext uri="{BB962C8B-B14F-4D97-AF65-F5344CB8AC3E}">
        <p14:creationId xmlns:p14="http://schemas.microsoft.com/office/powerpoint/2010/main" val="423174480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Workforce planning is critical to predict staffing needs. The NHS must sync workforce supply to rising healthcare demand Poor planning leads to shortfalls and heavy workloads. Forecasting on a strategic level relieves recruitment pressure and improves service delivery outcomes. The NHS faces difficulty in sourcing because of skills shortage challenges. It fills existing gaps but threatens sustainability. An essential factor in ensuring the stability and long-term sustainable employment of the workforce is diversifying sourcing strategies including local talent development.</a:t>
            </a:r>
            <a:endParaRPr lang="en-US" sz="1200" kern="1200" dirty="0">
              <a:solidFill>
                <a:schemeClr val="tx1"/>
              </a:solidFill>
              <a:effectLst/>
              <a:latin typeface="+mn-lt"/>
              <a:ea typeface="+mn-ea"/>
              <a:cs typeface="+mn-cs"/>
            </a:endParaRPr>
          </a:p>
          <a:p>
            <a:endParaRPr lang="en-US" dirty="0"/>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12</a:t>
            </a:fld>
            <a:endParaRPr lang="en-US"/>
          </a:p>
        </p:txBody>
      </p:sp>
    </p:spTree>
    <p:extLst>
      <p:ext uri="{BB962C8B-B14F-4D97-AF65-F5344CB8AC3E}">
        <p14:creationId xmlns:p14="http://schemas.microsoft.com/office/powerpoint/2010/main" val="134076465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Screening helps in filtering candidates quickly. But, administrative delay loss efficiency. Improve outcomes by using various digital solutions. Rapid screening process assists with worker stability by reducing vacancy duration.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13</a:t>
            </a:fld>
            <a:endParaRPr lang="en-US"/>
          </a:p>
        </p:txBody>
      </p:sp>
    </p:spTree>
    <p:extLst>
      <p:ext uri="{BB962C8B-B14F-4D97-AF65-F5344CB8AC3E}">
        <p14:creationId xmlns:p14="http://schemas.microsoft.com/office/powerpoint/2010/main" val="271968781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Structured interviews make things more consistent and less biased. However, delays in interview rounds can lead to drop off. To remain competitive in the recruitment of highly skilled healthcare personnel, the speed of coordination and decision-making needs to be enhanced.SN: Process delays are a major barrier to effective recruitment. Candidates may accept alternative offers due to slow responses. Streamlining administrative procedures and improving coordination can significantly enhance recruitment efficiency and reduce staffing shortages.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14</a:t>
            </a:fld>
            <a:endParaRPr lang="en-US"/>
          </a:p>
        </p:txBody>
      </p:sp>
    </p:spTree>
    <p:extLst>
      <p:ext uri="{BB962C8B-B14F-4D97-AF65-F5344CB8AC3E}">
        <p14:creationId xmlns:p14="http://schemas.microsoft.com/office/powerpoint/2010/main" val="204726980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Process delays are a major barrier to effective recruitment. Candidates may accept alternative offers due to slow responses. Streamlining administrative procedures and improving coordination can significantly enhance recruitment efficiency and reduce staffing shortages.</a:t>
            </a:r>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15</a:t>
            </a:fld>
            <a:endParaRPr lang="en-US"/>
          </a:p>
        </p:txBody>
      </p:sp>
    </p:spTree>
    <p:extLst>
      <p:ext uri="{BB962C8B-B14F-4D97-AF65-F5344CB8AC3E}">
        <p14:creationId xmlns:p14="http://schemas.microsoft.com/office/powerpoint/2010/main" val="62500793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Theoretical models guide effective recruitment practices. Person–Job Fit ensures better alignment and satisfaction. Efficient recruitment processes improve candidate experience and outcomes. Integrating theory with NHS practices supports more strategic and sustainable workforce management.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16</a:t>
            </a:fld>
            <a:endParaRPr lang="en-US"/>
          </a:p>
        </p:txBody>
      </p:sp>
    </p:spTree>
    <p:extLst>
      <p:ext uri="{BB962C8B-B14F-4D97-AF65-F5344CB8AC3E}">
        <p14:creationId xmlns:p14="http://schemas.microsoft.com/office/powerpoint/2010/main" val="9398627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Understanding recruitment types helps evaluate NHS workforce strategies. Internal recruitment supports retention, while external hiring addresses shortages. However, over-reliance on external recruitment can create long-term challenges. A strategic balance is necessary to maintain workforce stability.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18</a:t>
            </a:fld>
            <a:endParaRPr lang="en-US"/>
          </a:p>
        </p:txBody>
      </p:sp>
    </p:spTree>
    <p:extLst>
      <p:ext uri="{BB962C8B-B14F-4D97-AF65-F5344CB8AC3E}">
        <p14:creationId xmlns:p14="http://schemas.microsoft.com/office/powerpoint/2010/main" val="354170417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Internal recruitment is a cost-effective and efficient strategy. It motivates employees by offering career growth opportunities. This approach also reduces onboarding time. However, it must be managed carefully to avoid skill gaps in other areas.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19</a:t>
            </a:fld>
            <a:endParaRPr lang="en-US"/>
          </a:p>
        </p:txBody>
      </p:sp>
    </p:spTree>
    <p:extLst>
      <p:ext uri="{BB962C8B-B14F-4D97-AF65-F5344CB8AC3E}">
        <p14:creationId xmlns:p14="http://schemas.microsoft.com/office/powerpoint/2010/main" val="2801163920"/>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Internal recruitment builds trust and commitment among staff. Employees feel valued when growth opportunities exist. This contributes to higher engagement and retention. However, reliance on internal hiring alone may limit diversity and innovation.</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20</a:t>
            </a:fld>
            <a:endParaRPr lang="en-US"/>
          </a:p>
        </p:txBody>
      </p:sp>
    </p:spTree>
    <p:extLst>
      <p:ext uri="{BB962C8B-B14F-4D97-AF65-F5344CB8AC3E}">
        <p14:creationId xmlns:p14="http://schemas.microsoft.com/office/powerpoint/2010/main" val="405773912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External recruitment is essential for addressing workforce shortages. International hiring has become a key strategy. However, dependency on external talent raises concerns about sustainability and integration. Effective onboarding is crucial for success.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21</a:t>
            </a:fld>
            <a:endParaRPr lang="en-US"/>
          </a:p>
        </p:txBody>
      </p:sp>
    </p:spTree>
    <p:extLst>
      <p:ext uri="{BB962C8B-B14F-4D97-AF65-F5344CB8AC3E}">
        <p14:creationId xmlns:p14="http://schemas.microsoft.com/office/powerpoint/2010/main" val="222444538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External recruitment enhances organisational capability by bringing fresh ideas. It also supports diversity goals. However, it requires more time and resources. Proper integration is necessary to ensure long-term retention and performance.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22</a:t>
            </a:fld>
            <a:endParaRPr lang="en-US"/>
          </a:p>
        </p:txBody>
      </p:sp>
    </p:spTree>
    <p:extLst>
      <p:ext uri="{BB962C8B-B14F-4D97-AF65-F5344CB8AC3E}">
        <p14:creationId xmlns:p14="http://schemas.microsoft.com/office/powerpoint/2010/main" val="3506295446"/>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Theoretical frameworks strengthen recruitment strategies. Maslow explains how growth opportunities motivate employees. Equity Theory ensures fairness and transparency. Applying these theories helps the NHS improve engagement, retention, and overall workforce effectiveness.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23</a:t>
            </a:fld>
            <a:endParaRPr lang="en-US"/>
          </a:p>
        </p:txBody>
      </p:sp>
    </p:spTree>
    <p:extLst>
      <p:ext uri="{BB962C8B-B14F-4D97-AF65-F5344CB8AC3E}">
        <p14:creationId xmlns:p14="http://schemas.microsoft.com/office/powerpoint/2010/main" val="861524412"/>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Online recruitment platforms are central to NHS hiring strategies. NHS Jobs ensures standardisation, while LinkedIn enhances visibility. These tools allow access to a broader talent pool and improve recruitment efficiency across multiple roles.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25</a:t>
            </a:fld>
            <a:endParaRPr lang="en-US"/>
          </a:p>
        </p:txBody>
      </p:sp>
    </p:spTree>
    <p:extLst>
      <p:ext uri="{BB962C8B-B14F-4D97-AF65-F5344CB8AC3E}">
        <p14:creationId xmlns:p14="http://schemas.microsoft.com/office/powerpoint/2010/main" val="494886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Social media is increasingly important for attracting modern talent. It allows the NHS to communicate its values and culture. This approach is particularly effective in engaging younger professionals and addressing workforce diversity goals.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26</a:t>
            </a:fld>
            <a:endParaRPr lang="en-US"/>
          </a:p>
        </p:txBody>
      </p:sp>
    </p:spTree>
    <p:extLst>
      <p:ext uri="{BB962C8B-B14F-4D97-AF65-F5344CB8AC3E}">
        <p14:creationId xmlns:p14="http://schemas.microsoft.com/office/powerpoint/2010/main" val="2194754487"/>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Employee referrals are cost-effective and efficient recruitment methods. They rely on internal networks and trust. This approach often results in better cultural fit and faster onboarding, improving overall recruitment outcomes in the NHS.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27</a:t>
            </a:fld>
            <a:endParaRPr lang="en-US"/>
          </a:p>
        </p:txBody>
      </p:sp>
    </p:spTree>
    <p:extLst>
      <p:ext uri="{BB962C8B-B14F-4D97-AF65-F5344CB8AC3E}">
        <p14:creationId xmlns:p14="http://schemas.microsoft.com/office/powerpoint/2010/main" val="339407936"/>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Recruitment agencies provide flexibility in addressing workforce shortages. However, over-reliance increases costs and may impact workforce stability. Strategic use of agencies is essential while building internal recruitment capacity.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28</a:t>
            </a:fld>
            <a:endParaRPr lang="en-US"/>
          </a:p>
        </p:txBody>
      </p:sp>
    </p:spTree>
    <p:extLst>
      <p:ext uri="{BB962C8B-B14F-4D97-AF65-F5344CB8AC3E}">
        <p14:creationId xmlns:p14="http://schemas.microsoft.com/office/powerpoint/2010/main" val="298809301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AI enhances recruitment efficiency by automating screening and improving accuracy. However, HR professionals must ensure fairness and transparency. Ethical use of data is essential to maintain trust and compliance within NHS recruitment processes.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29</a:t>
            </a:fld>
            <a:endParaRPr lang="en-US"/>
          </a:p>
        </p:txBody>
      </p:sp>
    </p:spTree>
    <p:extLst>
      <p:ext uri="{BB962C8B-B14F-4D97-AF65-F5344CB8AC3E}">
        <p14:creationId xmlns:p14="http://schemas.microsoft.com/office/powerpoint/2010/main" val="203659764"/>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Digital recruitment methods offer significant advantages in managing large-scale hiring. They improve efficiency and reduce delays. However, successful implementation depends on staff training and organisational readiness. Digital recruitment is not without risks. Issues such as bias, access inequality, and workforce pressures must be addressed. HR leaders must ensure inclusive and ethical practices while leveraging technology for recruitment improvements</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30</a:t>
            </a:fld>
            <a:endParaRPr lang="en-US"/>
          </a:p>
        </p:txBody>
      </p:sp>
    </p:spTree>
    <p:extLst>
      <p:ext uri="{BB962C8B-B14F-4D97-AF65-F5344CB8AC3E}">
        <p14:creationId xmlns:p14="http://schemas.microsoft.com/office/powerpoint/2010/main" val="1399154036"/>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Recruitment is critical in healthcare because staffing shortages directly impact patient outcomes. The NHS must maintain adequate staffing levels to deliver safe and effective care. Strategic recruitment ensures workforce stability and supports long-term service delivery goals.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32</a:t>
            </a:fld>
            <a:endParaRPr lang="en-US"/>
          </a:p>
        </p:txBody>
      </p:sp>
    </p:spTree>
    <p:extLst>
      <p:ext uri="{BB962C8B-B14F-4D97-AF65-F5344CB8AC3E}">
        <p14:creationId xmlns:p14="http://schemas.microsoft.com/office/powerpoint/2010/main" val="1386373797"/>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Recruitment challenges are influenced by both internal and external factors. Workforce shortages and policy changes increase pressure. The NHS must compete globally for talent, making recruitment more complex and resource-intensive.</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33</a:t>
            </a:fld>
            <a:endParaRPr lang="en-US"/>
          </a:p>
        </p:txBody>
      </p:sp>
    </p:spTree>
    <p:extLst>
      <p:ext uri="{BB962C8B-B14F-4D97-AF65-F5344CB8AC3E}">
        <p14:creationId xmlns:p14="http://schemas.microsoft.com/office/powerpoint/2010/main" val="430750475"/>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Understanding root causes is essential for effective solutions. Policy and funding constraints limit recruitment capacity. Additionally, workplace pressures reduce the attractiveness of NHS roles. Addressing these underlying issues is critical for long-term improvement.</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34</a:t>
            </a:fld>
            <a:endParaRPr lang="en-US"/>
          </a:p>
        </p:txBody>
      </p:sp>
    </p:spTree>
    <p:extLst>
      <p:ext uri="{BB962C8B-B14F-4D97-AF65-F5344CB8AC3E}">
        <p14:creationId xmlns:p14="http://schemas.microsoft.com/office/powerpoint/2010/main" val="2334617988"/>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HR strategies must focus on improving efficiency and attractiveness. Faster recruitment processes prevent candidate loss. Flexible working enhances job appeal. These approaches support workforce sustainability and improve recruitment outcomes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35</a:t>
            </a:fld>
            <a:endParaRPr lang="en-US"/>
          </a:p>
        </p:txBody>
      </p:sp>
    </p:spTree>
    <p:extLst>
      <p:ext uri="{BB962C8B-B14F-4D97-AF65-F5344CB8AC3E}">
        <p14:creationId xmlns:p14="http://schemas.microsoft.com/office/powerpoint/2010/main" val="2818190913"/>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Innovation is essential for modern recruitment challenges. Technology improves efficiency, while global partnerships address shortages. Developing internal talent reduces reliance on external recruitment. A balanced approach ensures sustainable workforce growth</a:t>
            </a:r>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36</a:t>
            </a:fld>
            <a:endParaRPr lang="en-US"/>
          </a:p>
        </p:txBody>
      </p:sp>
    </p:spTree>
    <p:extLst>
      <p:ext uri="{BB962C8B-B14F-4D97-AF65-F5344CB8AC3E}">
        <p14:creationId xmlns:p14="http://schemas.microsoft.com/office/powerpoint/2010/main" val="3317055108"/>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Theoretical frameworks strengthen HR strategies by explaining employee behaviour. Trust and motivation are critical for retention. Applying these theories helps the NHS design recruitment practices that improve satisfaction, engagement, and long-term workforce outcomes.</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37</a:t>
            </a:fld>
            <a:endParaRPr lang="en-US"/>
          </a:p>
        </p:txBody>
      </p:sp>
    </p:spTree>
    <p:extLst>
      <p:ext uri="{BB962C8B-B14F-4D97-AF65-F5344CB8AC3E}">
        <p14:creationId xmlns:p14="http://schemas.microsoft.com/office/powerpoint/2010/main" val="2885720114"/>
      </p:ext>
    </p:extLst>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This conclusion emphasises the need for a holistic HR strategy. Integrating technology, workforce planning, and employee engagement improves recruitment effectiveness. Aligning with NHS policies ensures practical relevance. A sustainable, evidence-based approach is essential to address workforce shortages and maintain healthcare quality.</a:t>
            </a:r>
            <a:endParaRPr lang="en-US" sz="1200" kern="1200" dirty="0">
              <a:solidFill>
                <a:schemeClr val="tx1"/>
              </a:solidFill>
              <a:effectLst/>
              <a:latin typeface="+mn-lt"/>
              <a:ea typeface="+mn-ea"/>
              <a:cs typeface="+mn-cs"/>
            </a:endParaRPr>
          </a:p>
          <a:p>
            <a:endParaRPr lang="en-US" dirty="0"/>
          </a:p>
        </p:txBody>
      </p:sp>
      <p:sp>
        <p:nvSpPr>
          <p:cNvPr id="4" name="Slide Number Placeholder 3"/>
          <p:cNvSpPr>
            <a:spLocks noGrp="1"/>
          </p:cNvSpPr>
          <p:nvPr>
            <p:ph type="sldNum" sz="quarter" idx="5"/>
          </p:nvPr>
        </p:nvSpPr>
        <p:spPr/>
        <p:txBody>
          <a:bodyPr/>
          <a:lstStyle/>
          <a:p>
            <a:fld id="{ED1289EF-DDD7-492A-8E47-F3E6561528E0}" type="slidenum">
              <a:rPr lang="en-US" smtClean="0"/>
              <a:t>38</a:t>
            </a:fld>
            <a:endParaRPr lang="en-US"/>
          </a:p>
        </p:txBody>
      </p:sp>
    </p:spTree>
    <p:extLst>
      <p:ext uri="{BB962C8B-B14F-4D97-AF65-F5344CB8AC3E}">
        <p14:creationId xmlns:p14="http://schemas.microsoft.com/office/powerpoint/2010/main" val="368370472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A94AB8-D850-28A9-FB3C-D5A662DE463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E0EE28E-AA2F-6A49-AB20-53802C2DA01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B839774F-C6DD-CAF4-3626-F9F829F0F43D}"/>
              </a:ext>
            </a:extLst>
          </p:cNvPr>
          <p:cNvSpPr>
            <a:spLocks noGrp="1"/>
          </p:cNvSpPr>
          <p:nvPr>
            <p:ph type="dt" sz="half" idx="10"/>
          </p:nvPr>
        </p:nvSpPr>
        <p:spPr/>
        <p:txBody>
          <a:bodyPr/>
          <a:lstStyle/>
          <a:p>
            <a:fld id="{25099ACA-0BAC-43A2-9CC0-E9556E4CFF05}" type="datetimeFigureOut">
              <a:rPr lang="en-US" smtClean="0"/>
              <a:t>4/4/2026</a:t>
            </a:fld>
            <a:endParaRPr lang="en-US"/>
          </a:p>
        </p:txBody>
      </p:sp>
      <p:sp>
        <p:nvSpPr>
          <p:cNvPr id="5" name="Footer Placeholder 4">
            <a:extLst>
              <a:ext uri="{FF2B5EF4-FFF2-40B4-BE49-F238E27FC236}">
                <a16:creationId xmlns:a16="http://schemas.microsoft.com/office/drawing/2014/main" id="{5D7A8899-0E6E-3E6E-ED13-DD4D670FD84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E6C5098-29EE-3AF9-A242-016901D407DF}"/>
              </a:ext>
            </a:extLst>
          </p:cNvPr>
          <p:cNvSpPr>
            <a:spLocks noGrp="1"/>
          </p:cNvSpPr>
          <p:nvPr>
            <p:ph type="sldNum" sz="quarter" idx="12"/>
          </p:nvPr>
        </p:nvSpPr>
        <p:spPr/>
        <p:txBody>
          <a:bodyPr/>
          <a:lstStyle/>
          <a:p>
            <a:fld id="{4A4EA283-8E52-4849-9AC7-5B9EAB2BED49}" type="slidenum">
              <a:rPr lang="en-US" smtClean="0"/>
              <a:t>‹#›</a:t>
            </a:fld>
            <a:endParaRPr lang="en-US"/>
          </a:p>
        </p:txBody>
      </p:sp>
    </p:spTree>
    <p:extLst>
      <p:ext uri="{BB962C8B-B14F-4D97-AF65-F5344CB8AC3E}">
        <p14:creationId xmlns:p14="http://schemas.microsoft.com/office/powerpoint/2010/main" val="24482379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FD223E-9A79-78DC-5AD6-3304A85569F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93065D5-FBF9-9331-B6B3-4EF5657526AB}"/>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58F1E0E-AE5C-5CBB-2769-97EF734D9229}"/>
              </a:ext>
            </a:extLst>
          </p:cNvPr>
          <p:cNvSpPr>
            <a:spLocks noGrp="1"/>
          </p:cNvSpPr>
          <p:nvPr>
            <p:ph type="dt" sz="half" idx="10"/>
          </p:nvPr>
        </p:nvSpPr>
        <p:spPr/>
        <p:txBody>
          <a:bodyPr/>
          <a:lstStyle/>
          <a:p>
            <a:fld id="{25099ACA-0BAC-43A2-9CC0-E9556E4CFF05}" type="datetimeFigureOut">
              <a:rPr lang="en-US" smtClean="0"/>
              <a:t>4/4/2026</a:t>
            </a:fld>
            <a:endParaRPr lang="en-US"/>
          </a:p>
        </p:txBody>
      </p:sp>
      <p:sp>
        <p:nvSpPr>
          <p:cNvPr id="5" name="Footer Placeholder 4">
            <a:extLst>
              <a:ext uri="{FF2B5EF4-FFF2-40B4-BE49-F238E27FC236}">
                <a16:creationId xmlns:a16="http://schemas.microsoft.com/office/drawing/2014/main" id="{0B84B615-A641-518A-7960-32F589758D2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077CEA1-B96E-DA17-E9B8-8EF3CC02FB5A}"/>
              </a:ext>
            </a:extLst>
          </p:cNvPr>
          <p:cNvSpPr>
            <a:spLocks noGrp="1"/>
          </p:cNvSpPr>
          <p:nvPr>
            <p:ph type="sldNum" sz="quarter" idx="12"/>
          </p:nvPr>
        </p:nvSpPr>
        <p:spPr/>
        <p:txBody>
          <a:bodyPr/>
          <a:lstStyle/>
          <a:p>
            <a:fld id="{4A4EA283-8E52-4849-9AC7-5B9EAB2BED49}" type="slidenum">
              <a:rPr lang="en-US" smtClean="0"/>
              <a:t>‹#›</a:t>
            </a:fld>
            <a:endParaRPr lang="en-US"/>
          </a:p>
        </p:txBody>
      </p:sp>
    </p:spTree>
    <p:extLst>
      <p:ext uri="{BB962C8B-B14F-4D97-AF65-F5344CB8AC3E}">
        <p14:creationId xmlns:p14="http://schemas.microsoft.com/office/powerpoint/2010/main" val="12548434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9F0E57-073A-B6BC-C19E-B18CD372E3F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F70B3743-466E-36C7-2D8F-392E2B0352E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D2217F84-1327-41E4-231E-00C5222E525D}"/>
              </a:ext>
            </a:extLst>
          </p:cNvPr>
          <p:cNvSpPr>
            <a:spLocks noGrp="1"/>
          </p:cNvSpPr>
          <p:nvPr>
            <p:ph type="dt" sz="half" idx="10"/>
          </p:nvPr>
        </p:nvSpPr>
        <p:spPr/>
        <p:txBody>
          <a:bodyPr/>
          <a:lstStyle/>
          <a:p>
            <a:fld id="{25099ACA-0BAC-43A2-9CC0-E9556E4CFF05}" type="datetimeFigureOut">
              <a:rPr lang="en-US" smtClean="0"/>
              <a:t>4/4/2026</a:t>
            </a:fld>
            <a:endParaRPr lang="en-US"/>
          </a:p>
        </p:txBody>
      </p:sp>
      <p:sp>
        <p:nvSpPr>
          <p:cNvPr id="5" name="Footer Placeholder 4">
            <a:extLst>
              <a:ext uri="{FF2B5EF4-FFF2-40B4-BE49-F238E27FC236}">
                <a16:creationId xmlns:a16="http://schemas.microsoft.com/office/drawing/2014/main" id="{C88D5A78-8CCD-E885-DA3F-845FFB81784B}"/>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91E2B43-705C-D0E9-CCEB-D61572D82398}"/>
              </a:ext>
            </a:extLst>
          </p:cNvPr>
          <p:cNvSpPr>
            <a:spLocks noGrp="1"/>
          </p:cNvSpPr>
          <p:nvPr>
            <p:ph type="sldNum" sz="quarter" idx="12"/>
          </p:nvPr>
        </p:nvSpPr>
        <p:spPr/>
        <p:txBody>
          <a:bodyPr/>
          <a:lstStyle/>
          <a:p>
            <a:fld id="{4A4EA283-8E52-4849-9AC7-5B9EAB2BED49}" type="slidenum">
              <a:rPr lang="en-US" smtClean="0"/>
              <a:t>‹#›</a:t>
            </a:fld>
            <a:endParaRPr lang="en-US"/>
          </a:p>
        </p:txBody>
      </p:sp>
    </p:spTree>
    <p:extLst>
      <p:ext uri="{BB962C8B-B14F-4D97-AF65-F5344CB8AC3E}">
        <p14:creationId xmlns:p14="http://schemas.microsoft.com/office/powerpoint/2010/main" val="33609911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B3838-2412-A205-E4B6-509CA5087EE0}"/>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2B9F7D43-1AC7-05E9-76D2-BB292DE5F781}"/>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6C56ADED-4B57-C46E-5389-9080549A150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4A0D939-7511-ADCC-F1B3-280B2072B90B}"/>
              </a:ext>
            </a:extLst>
          </p:cNvPr>
          <p:cNvSpPr>
            <a:spLocks noGrp="1"/>
          </p:cNvSpPr>
          <p:nvPr>
            <p:ph type="dt" sz="half" idx="10"/>
          </p:nvPr>
        </p:nvSpPr>
        <p:spPr/>
        <p:txBody>
          <a:bodyPr/>
          <a:lstStyle/>
          <a:p>
            <a:fld id="{25099ACA-0BAC-43A2-9CC0-E9556E4CFF05}" type="datetimeFigureOut">
              <a:rPr lang="en-US" smtClean="0"/>
              <a:t>4/4/2026</a:t>
            </a:fld>
            <a:endParaRPr lang="en-US"/>
          </a:p>
        </p:txBody>
      </p:sp>
      <p:sp>
        <p:nvSpPr>
          <p:cNvPr id="6" name="Footer Placeholder 5">
            <a:extLst>
              <a:ext uri="{FF2B5EF4-FFF2-40B4-BE49-F238E27FC236}">
                <a16:creationId xmlns:a16="http://schemas.microsoft.com/office/drawing/2014/main" id="{2051FE5F-6AFE-911F-A55C-DD4007AB6F9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ABD38FB3-1321-A209-91AC-13CBB92A10F4}"/>
              </a:ext>
            </a:extLst>
          </p:cNvPr>
          <p:cNvSpPr>
            <a:spLocks noGrp="1"/>
          </p:cNvSpPr>
          <p:nvPr>
            <p:ph type="sldNum" sz="quarter" idx="12"/>
          </p:nvPr>
        </p:nvSpPr>
        <p:spPr/>
        <p:txBody>
          <a:bodyPr/>
          <a:lstStyle/>
          <a:p>
            <a:fld id="{4A4EA283-8E52-4849-9AC7-5B9EAB2BED49}" type="slidenum">
              <a:rPr lang="en-US" smtClean="0"/>
              <a:t>‹#›</a:t>
            </a:fld>
            <a:endParaRPr lang="en-US"/>
          </a:p>
        </p:txBody>
      </p:sp>
    </p:spTree>
    <p:extLst>
      <p:ext uri="{BB962C8B-B14F-4D97-AF65-F5344CB8AC3E}">
        <p14:creationId xmlns:p14="http://schemas.microsoft.com/office/powerpoint/2010/main" val="58797213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7725EB5-F89E-07CE-D123-D4EEC1CBB89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2919E2F7-701B-ED90-BA70-BA52A88C754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B8B14EC-32D3-9562-3DC5-701B00B6532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C6E323F8-1B53-6572-8815-899E0E36156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6A08D42B-AA71-A035-D8AD-AD8BF790DD66}"/>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4019F96-997D-63B5-282D-45D43EED5409}"/>
              </a:ext>
            </a:extLst>
          </p:cNvPr>
          <p:cNvSpPr>
            <a:spLocks noGrp="1"/>
          </p:cNvSpPr>
          <p:nvPr>
            <p:ph type="dt" sz="half" idx="10"/>
          </p:nvPr>
        </p:nvSpPr>
        <p:spPr/>
        <p:txBody>
          <a:bodyPr/>
          <a:lstStyle/>
          <a:p>
            <a:fld id="{25099ACA-0BAC-43A2-9CC0-E9556E4CFF05}" type="datetimeFigureOut">
              <a:rPr lang="en-US" smtClean="0"/>
              <a:t>4/4/2026</a:t>
            </a:fld>
            <a:endParaRPr lang="en-US"/>
          </a:p>
        </p:txBody>
      </p:sp>
      <p:sp>
        <p:nvSpPr>
          <p:cNvPr id="8" name="Footer Placeholder 7">
            <a:extLst>
              <a:ext uri="{FF2B5EF4-FFF2-40B4-BE49-F238E27FC236}">
                <a16:creationId xmlns:a16="http://schemas.microsoft.com/office/drawing/2014/main" id="{8D49556A-6D90-1B57-9EF1-56D3CBDCBBB2}"/>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8ACE1B4E-E1AC-B045-A264-915AE2A1B320}"/>
              </a:ext>
            </a:extLst>
          </p:cNvPr>
          <p:cNvSpPr>
            <a:spLocks noGrp="1"/>
          </p:cNvSpPr>
          <p:nvPr>
            <p:ph type="sldNum" sz="quarter" idx="12"/>
          </p:nvPr>
        </p:nvSpPr>
        <p:spPr/>
        <p:txBody>
          <a:bodyPr/>
          <a:lstStyle/>
          <a:p>
            <a:fld id="{4A4EA283-8E52-4849-9AC7-5B9EAB2BED49}" type="slidenum">
              <a:rPr lang="en-US" smtClean="0"/>
              <a:t>‹#›</a:t>
            </a:fld>
            <a:endParaRPr lang="en-US"/>
          </a:p>
        </p:txBody>
      </p:sp>
    </p:spTree>
    <p:extLst>
      <p:ext uri="{BB962C8B-B14F-4D97-AF65-F5344CB8AC3E}">
        <p14:creationId xmlns:p14="http://schemas.microsoft.com/office/powerpoint/2010/main" val="41954646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395914-C14F-0550-F2E9-1CB5C074BDAC}"/>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48A58B87-06A4-68AC-DBDF-3787028F77C1}"/>
              </a:ext>
            </a:extLst>
          </p:cNvPr>
          <p:cNvSpPr>
            <a:spLocks noGrp="1"/>
          </p:cNvSpPr>
          <p:nvPr>
            <p:ph type="dt" sz="half" idx="10"/>
          </p:nvPr>
        </p:nvSpPr>
        <p:spPr/>
        <p:txBody>
          <a:bodyPr/>
          <a:lstStyle/>
          <a:p>
            <a:fld id="{25099ACA-0BAC-43A2-9CC0-E9556E4CFF05}" type="datetimeFigureOut">
              <a:rPr lang="en-US" smtClean="0"/>
              <a:t>4/4/2026</a:t>
            </a:fld>
            <a:endParaRPr lang="en-US"/>
          </a:p>
        </p:txBody>
      </p:sp>
      <p:sp>
        <p:nvSpPr>
          <p:cNvPr id="4" name="Footer Placeholder 3">
            <a:extLst>
              <a:ext uri="{FF2B5EF4-FFF2-40B4-BE49-F238E27FC236}">
                <a16:creationId xmlns:a16="http://schemas.microsoft.com/office/drawing/2014/main" id="{4AADBF08-9B26-6829-B919-94265EE48B5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90976038-4895-4162-8C51-34E4EA5946C2}"/>
              </a:ext>
            </a:extLst>
          </p:cNvPr>
          <p:cNvSpPr>
            <a:spLocks noGrp="1"/>
          </p:cNvSpPr>
          <p:nvPr>
            <p:ph type="sldNum" sz="quarter" idx="12"/>
          </p:nvPr>
        </p:nvSpPr>
        <p:spPr/>
        <p:txBody>
          <a:bodyPr/>
          <a:lstStyle/>
          <a:p>
            <a:fld id="{4A4EA283-8E52-4849-9AC7-5B9EAB2BED49}" type="slidenum">
              <a:rPr lang="en-US" smtClean="0"/>
              <a:t>‹#›</a:t>
            </a:fld>
            <a:endParaRPr lang="en-US"/>
          </a:p>
        </p:txBody>
      </p:sp>
    </p:spTree>
    <p:extLst>
      <p:ext uri="{BB962C8B-B14F-4D97-AF65-F5344CB8AC3E}">
        <p14:creationId xmlns:p14="http://schemas.microsoft.com/office/powerpoint/2010/main" val="416061088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70C937-3197-4158-FBBF-E662A5BF0638}"/>
              </a:ext>
            </a:extLst>
          </p:cNvPr>
          <p:cNvSpPr>
            <a:spLocks noGrp="1"/>
          </p:cNvSpPr>
          <p:nvPr>
            <p:ph type="dt" sz="half" idx="10"/>
          </p:nvPr>
        </p:nvSpPr>
        <p:spPr/>
        <p:txBody>
          <a:bodyPr/>
          <a:lstStyle/>
          <a:p>
            <a:fld id="{25099ACA-0BAC-43A2-9CC0-E9556E4CFF05}" type="datetimeFigureOut">
              <a:rPr lang="en-US" smtClean="0"/>
              <a:t>4/4/2026</a:t>
            </a:fld>
            <a:endParaRPr lang="en-US"/>
          </a:p>
        </p:txBody>
      </p:sp>
      <p:sp>
        <p:nvSpPr>
          <p:cNvPr id="3" name="Footer Placeholder 2">
            <a:extLst>
              <a:ext uri="{FF2B5EF4-FFF2-40B4-BE49-F238E27FC236}">
                <a16:creationId xmlns:a16="http://schemas.microsoft.com/office/drawing/2014/main" id="{2A86CAF2-069E-0FB0-C3A2-DC0143B2F420}"/>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4E8A0C70-DC39-EEFF-7947-ECF1CF778E1B}"/>
              </a:ext>
            </a:extLst>
          </p:cNvPr>
          <p:cNvSpPr>
            <a:spLocks noGrp="1"/>
          </p:cNvSpPr>
          <p:nvPr>
            <p:ph type="sldNum" sz="quarter" idx="12"/>
          </p:nvPr>
        </p:nvSpPr>
        <p:spPr/>
        <p:txBody>
          <a:bodyPr/>
          <a:lstStyle/>
          <a:p>
            <a:fld id="{4A4EA283-8E52-4849-9AC7-5B9EAB2BED49}" type="slidenum">
              <a:rPr lang="en-US" smtClean="0"/>
              <a:t>‹#›</a:t>
            </a:fld>
            <a:endParaRPr lang="en-US"/>
          </a:p>
        </p:txBody>
      </p:sp>
    </p:spTree>
    <p:extLst>
      <p:ext uri="{BB962C8B-B14F-4D97-AF65-F5344CB8AC3E}">
        <p14:creationId xmlns:p14="http://schemas.microsoft.com/office/powerpoint/2010/main" val="254376911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38A93D-734E-049F-CB63-E969FC415E3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B01980B5-2F50-8340-555A-443E64533F3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258BF56-B7A8-EC73-CE70-C8BE386054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273F689C-7ACD-CE0B-3780-F7F185622379}"/>
              </a:ext>
            </a:extLst>
          </p:cNvPr>
          <p:cNvSpPr>
            <a:spLocks noGrp="1"/>
          </p:cNvSpPr>
          <p:nvPr>
            <p:ph type="dt" sz="half" idx="10"/>
          </p:nvPr>
        </p:nvSpPr>
        <p:spPr/>
        <p:txBody>
          <a:bodyPr/>
          <a:lstStyle/>
          <a:p>
            <a:fld id="{25099ACA-0BAC-43A2-9CC0-E9556E4CFF05}" type="datetimeFigureOut">
              <a:rPr lang="en-US" smtClean="0"/>
              <a:t>4/4/2026</a:t>
            </a:fld>
            <a:endParaRPr lang="en-US"/>
          </a:p>
        </p:txBody>
      </p:sp>
      <p:sp>
        <p:nvSpPr>
          <p:cNvPr id="6" name="Footer Placeholder 5">
            <a:extLst>
              <a:ext uri="{FF2B5EF4-FFF2-40B4-BE49-F238E27FC236}">
                <a16:creationId xmlns:a16="http://schemas.microsoft.com/office/drawing/2014/main" id="{12B1C257-55B6-1CCF-BF9A-3D8F7977FC4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947593-95F2-2E39-3386-A27EE04DF66C}"/>
              </a:ext>
            </a:extLst>
          </p:cNvPr>
          <p:cNvSpPr>
            <a:spLocks noGrp="1"/>
          </p:cNvSpPr>
          <p:nvPr>
            <p:ph type="sldNum" sz="quarter" idx="12"/>
          </p:nvPr>
        </p:nvSpPr>
        <p:spPr/>
        <p:txBody>
          <a:bodyPr/>
          <a:lstStyle/>
          <a:p>
            <a:fld id="{4A4EA283-8E52-4849-9AC7-5B9EAB2BED49}" type="slidenum">
              <a:rPr lang="en-US" smtClean="0"/>
              <a:t>‹#›</a:t>
            </a:fld>
            <a:endParaRPr lang="en-US"/>
          </a:p>
        </p:txBody>
      </p:sp>
    </p:spTree>
    <p:extLst>
      <p:ext uri="{BB962C8B-B14F-4D97-AF65-F5344CB8AC3E}">
        <p14:creationId xmlns:p14="http://schemas.microsoft.com/office/powerpoint/2010/main" val="31022342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620F44-71EA-E9F4-E7C4-4D921312FEB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193149-BDC7-2D56-DA22-4180ADE467D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36DABE1-01E8-5802-25C8-4E7685B3385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8AEC758-3D63-5B6E-C467-D2F4551F0A8F}"/>
              </a:ext>
            </a:extLst>
          </p:cNvPr>
          <p:cNvSpPr>
            <a:spLocks noGrp="1"/>
          </p:cNvSpPr>
          <p:nvPr>
            <p:ph type="dt" sz="half" idx="10"/>
          </p:nvPr>
        </p:nvSpPr>
        <p:spPr/>
        <p:txBody>
          <a:bodyPr/>
          <a:lstStyle/>
          <a:p>
            <a:fld id="{25099ACA-0BAC-43A2-9CC0-E9556E4CFF05}" type="datetimeFigureOut">
              <a:rPr lang="en-US" smtClean="0"/>
              <a:t>4/4/2026</a:t>
            </a:fld>
            <a:endParaRPr lang="en-US"/>
          </a:p>
        </p:txBody>
      </p:sp>
      <p:sp>
        <p:nvSpPr>
          <p:cNvPr id="6" name="Footer Placeholder 5">
            <a:extLst>
              <a:ext uri="{FF2B5EF4-FFF2-40B4-BE49-F238E27FC236}">
                <a16:creationId xmlns:a16="http://schemas.microsoft.com/office/drawing/2014/main" id="{282FAB96-2FC4-D09D-A542-B15D7343F8C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FB9D24A8-3364-F98D-E49B-F72389D39A9E}"/>
              </a:ext>
            </a:extLst>
          </p:cNvPr>
          <p:cNvSpPr>
            <a:spLocks noGrp="1"/>
          </p:cNvSpPr>
          <p:nvPr>
            <p:ph type="sldNum" sz="quarter" idx="12"/>
          </p:nvPr>
        </p:nvSpPr>
        <p:spPr/>
        <p:txBody>
          <a:bodyPr/>
          <a:lstStyle/>
          <a:p>
            <a:fld id="{4A4EA283-8E52-4849-9AC7-5B9EAB2BED49}" type="slidenum">
              <a:rPr lang="en-US" smtClean="0"/>
              <a:t>‹#›</a:t>
            </a:fld>
            <a:endParaRPr lang="en-US"/>
          </a:p>
        </p:txBody>
      </p:sp>
    </p:spTree>
    <p:extLst>
      <p:ext uri="{BB962C8B-B14F-4D97-AF65-F5344CB8AC3E}">
        <p14:creationId xmlns:p14="http://schemas.microsoft.com/office/powerpoint/2010/main" val="224618341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48F77D-9ED1-A7A4-25CA-E58F4306FF96}"/>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D429745E-5FF2-3DD4-DD77-DB4CA636ADE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2630085F-AE56-233D-DFD9-E555C019800F}"/>
              </a:ext>
            </a:extLst>
          </p:cNvPr>
          <p:cNvSpPr>
            <a:spLocks noGrp="1"/>
          </p:cNvSpPr>
          <p:nvPr>
            <p:ph type="dt" sz="half" idx="10"/>
          </p:nvPr>
        </p:nvSpPr>
        <p:spPr/>
        <p:txBody>
          <a:bodyPr/>
          <a:lstStyle/>
          <a:p>
            <a:fld id="{25099ACA-0BAC-43A2-9CC0-E9556E4CFF05}" type="datetimeFigureOut">
              <a:rPr lang="en-US" smtClean="0"/>
              <a:t>4/4/2026</a:t>
            </a:fld>
            <a:endParaRPr lang="en-US"/>
          </a:p>
        </p:txBody>
      </p:sp>
      <p:sp>
        <p:nvSpPr>
          <p:cNvPr id="5" name="Footer Placeholder 4">
            <a:extLst>
              <a:ext uri="{FF2B5EF4-FFF2-40B4-BE49-F238E27FC236}">
                <a16:creationId xmlns:a16="http://schemas.microsoft.com/office/drawing/2014/main" id="{655CF238-E9BF-19E0-6894-420E700B7A5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841F586-917B-E9EB-C562-2F78B7C4F734}"/>
              </a:ext>
            </a:extLst>
          </p:cNvPr>
          <p:cNvSpPr>
            <a:spLocks noGrp="1"/>
          </p:cNvSpPr>
          <p:nvPr>
            <p:ph type="sldNum" sz="quarter" idx="12"/>
          </p:nvPr>
        </p:nvSpPr>
        <p:spPr/>
        <p:txBody>
          <a:bodyPr/>
          <a:lstStyle/>
          <a:p>
            <a:fld id="{4A4EA283-8E52-4849-9AC7-5B9EAB2BED49}" type="slidenum">
              <a:rPr lang="en-US" smtClean="0"/>
              <a:t>‹#›</a:t>
            </a:fld>
            <a:endParaRPr lang="en-US"/>
          </a:p>
        </p:txBody>
      </p:sp>
    </p:spTree>
    <p:extLst>
      <p:ext uri="{BB962C8B-B14F-4D97-AF65-F5344CB8AC3E}">
        <p14:creationId xmlns:p14="http://schemas.microsoft.com/office/powerpoint/2010/main" val="348142134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E5A71F9-FA6F-78DA-A8E6-201E9724D667}"/>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6EA1E56C-107F-F0BB-F79A-F67C121E9DC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C6C0962-7E3C-2BA1-2FF2-329348C45A18}"/>
              </a:ext>
            </a:extLst>
          </p:cNvPr>
          <p:cNvSpPr>
            <a:spLocks noGrp="1"/>
          </p:cNvSpPr>
          <p:nvPr>
            <p:ph type="dt" sz="half" idx="10"/>
          </p:nvPr>
        </p:nvSpPr>
        <p:spPr/>
        <p:txBody>
          <a:bodyPr/>
          <a:lstStyle/>
          <a:p>
            <a:fld id="{25099ACA-0BAC-43A2-9CC0-E9556E4CFF05}" type="datetimeFigureOut">
              <a:rPr lang="en-US" smtClean="0"/>
              <a:t>4/4/2026</a:t>
            </a:fld>
            <a:endParaRPr lang="en-US"/>
          </a:p>
        </p:txBody>
      </p:sp>
      <p:sp>
        <p:nvSpPr>
          <p:cNvPr id="5" name="Footer Placeholder 4">
            <a:extLst>
              <a:ext uri="{FF2B5EF4-FFF2-40B4-BE49-F238E27FC236}">
                <a16:creationId xmlns:a16="http://schemas.microsoft.com/office/drawing/2014/main" id="{24FD310F-4077-0211-550C-99096ED4407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65CBBD0-B981-A04F-A970-4E7FD38BF1D4}"/>
              </a:ext>
            </a:extLst>
          </p:cNvPr>
          <p:cNvSpPr>
            <a:spLocks noGrp="1"/>
          </p:cNvSpPr>
          <p:nvPr>
            <p:ph type="sldNum" sz="quarter" idx="12"/>
          </p:nvPr>
        </p:nvSpPr>
        <p:spPr/>
        <p:txBody>
          <a:bodyPr/>
          <a:lstStyle/>
          <a:p>
            <a:fld id="{4A4EA283-8E52-4849-9AC7-5B9EAB2BED49}" type="slidenum">
              <a:rPr lang="en-US" smtClean="0"/>
              <a:t>‹#›</a:t>
            </a:fld>
            <a:endParaRPr lang="en-US"/>
          </a:p>
        </p:txBody>
      </p:sp>
    </p:spTree>
    <p:extLst>
      <p:ext uri="{BB962C8B-B14F-4D97-AF65-F5344CB8AC3E}">
        <p14:creationId xmlns:p14="http://schemas.microsoft.com/office/powerpoint/2010/main" val="359285342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matchingName="Title and Content" type="obj">
  <p:cSld name="OBJECT">
    <p:spTree>
      <p:nvGrpSpPr>
        <p:cNvPr id="1" name="Shape 14522"/>
        <p:cNvGrpSpPr/>
        <p:nvPr/>
      </p:nvGrpSpPr>
      <p:grpSpPr>
        <a:xfrm>
          <a:off x="0" y="0"/>
          <a:ext cx="0" cy="0"/>
          <a:chOff x="0" y="0"/>
          <a:chExt cx="0" cy="0"/>
        </a:xfrm>
      </p:grpSpPr>
      <p:sp>
        <p:nvSpPr>
          <p:cNvPr id="14523" name="Google Shape;14523;p2"/>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lvl="0" algn="l" rtl="0">
              <a:lnSpc>
                <a:spcPct val="90000"/>
              </a:lnSpc>
              <a:spcBef>
                <a:spcPts val="0"/>
              </a:spcBef>
              <a:spcAft>
                <a:spcPts val="0"/>
              </a:spcAft>
              <a:buClr>
                <a:schemeClr val="lt1"/>
              </a:buClr>
              <a:buSzPts val="1800"/>
              <a:buNone/>
              <a:defRPr/>
            </a:lvl1pPr>
            <a:lvl2pPr lvl="1" rtl="0">
              <a:spcBef>
                <a:spcPts val="0"/>
              </a:spcBef>
              <a:spcAft>
                <a:spcPts val="0"/>
              </a:spcAft>
              <a:buSzPts val="1400"/>
              <a:buNone/>
              <a:defRPr/>
            </a:lvl2pPr>
            <a:lvl3pPr lvl="2" rtl="0">
              <a:spcBef>
                <a:spcPts val="0"/>
              </a:spcBef>
              <a:spcAft>
                <a:spcPts val="0"/>
              </a:spcAft>
              <a:buSzPts val="1400"/>
              <a:buNone/>
              <a:defRPr/>
            </a:lvl3pPr>
            <a:lvl4pPr lvl="3" rtl="0">
              <a:spcBef>
                <a:spcPts val="0"/>
              </a:spcBef>
              <a:spcAft>
                <a:spcPts val="0"/>
              </a:spcAft>
              <a:buSzPts val="1400"/>
              <a:buNone/>
              <a:defRPr/>
            </a:lvl4pPr>
            <a:lvl5pPr lvl="4" rtl="0">
              <a:spcBef>
                <a:spcPts val="0"/>
              </a:spcBef>
              <a:spcAft>
                <a:spcPts val="0"/>
              </a:spcAft>
              <a:buSzPts val="1400"/>
              <a:buNone/>
              <a:defRPr/>
            </a:lvl5pPr>
            <a:lvl6pPr lvl="5" rtl="0">
              <a:spcBef>
                <a:spcPts val="0"/>
              </a:spcBef>
              <a:spcAft>
                <a:spcPts val="0"/>
              </a:spcAft>
              <a:buSzPts val="1400"/>
              <a:buNone/>
              <a:defRPr/>
            </a:lvl6pPr>
            <a:lvl7pPr lvl="6" rtl="0">
              <a:spcBef>
                <a:spcPts val="0"/>
              </a:spcBef>
              <a:spcAft>
                <a:spcPts val="0"/>
              </a:spcAft>
              <a:buSzPts val="1400"/>
              <a:buNone/>
              <a:defRPr/>
            </a:lvl7pPr>
            <a:lvl8pPr lvl="7" rtl="0">
              <a:spcBef>
                <a:spcPts val="0"/>
              </a:spcBef>
              <a:spcAft>
                <a:spcPts val="0"/>
              </a:spcAft>
              <a:buSzPts val="1400"/>
              <a:buNone/>
              <a:defRPr/>
            </a:lvl8pPr>
            <a:lvl9pPr lvl="8" rtl="0">
              <a:spcBef>
                <a:spcPts val="0"/>
              </a:spcBef>
              <a:spcAft>
                <a:spcPts val="0"/>
              </a:spcAft>
              <a:buSzPts val="1400"/>
              <a:buNone/>
              <a:defRPr/>
            </a:lvl9pPr>
          </a:lstStyle>
          <a:p>
            <a:endParaRPr/>
          </a:p>
        </p:txBody>
      </p:sp>
      <p:sp>
        <p:nvSpPr>
          <p:cNvPr id="14524" name="Google Shape;14524;p2"/>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lvl="0" indent="-342900" algn="l" rtl="0">
              <a:lnSpc>
                <a:spcPct val="90000"/>
              </a:lnSpc>
              <a:spcBef>
                <a:spcPts val="1000"/>
              </a:spcBef>
              <a:spcAft>
                <a:spcPts val="0"/>
              </a:spcAft>
              <a:buClr>
                <a:schemeClr val="lt1"/>
              </a:buClr>
              <a:buSzPts val="1800"/>
              <a:buChar char="•"/>
              <a:defRPr/>
            </a:lvl1pPr>
            <a:lvl2pPr marL="914400" lvl="1" indent="-342900" algn="l" rtl="0">
              <a:lnSpc>
                <a:spcPct val="90000"/>
              </a:lnSpc>
              <a:spcBef>
                <a:spcPts val="500"/>
              </a:spcBef>
              <a:spcAft>
                <a:spcPts val="0"/>
              </a:spcAft>
              <a:buClr>
                <a:schemeClr val="lt1"/>
              </a:buClr>
              <a:buSzPts val="1800"/>
              <a:buChar char="•"/>
              <a:defRPr/>
            </a:lvl2pPr>
            <a:lvl3pPr marL="1371600" lvl="2" indent="-342900" algn="l" rtl="0">
              <a:lnSpc>
                <a:spcPct val="90000"/>
              </a:lnSpc>
              <a:spcBef>
                <a:spcPts val="500"/>
              </a:spcBef>
              <a:spcAft>
                <a:spcPts val="0"/>
              </a:spcAft>
              <a:buClr>
                <a:schemeClr val="lt1"/>
              </a:buClr>
              <a:buSzPts val="1800"/>
              <a:buChar char="•"/>
              <a:defRPr/>
            </a:lvl3pPr>
            <a:lvl4pPr marL="1828800" lvl="3" indent="-342900" algn="l" rtl="0">
              <a:lnSpc>
                <a:spcPct val="90000"/>
              </a:lnSpc>
              <a:spcBef>
                <a:spcPts val="500"/>
              </a:spcBef>
              <a:spcAft>
                <a:spcPts val="0"/>
              </a:spcAft>
              <a:buClr>
                <a:schemeClr val="lt1"/>
              </a:buClr>
              <a:buSzPts val="1800"/>
              <a:buChar char="•"/>
              <a:defRPr/>
            </a:lvl4pPr>
            <a:lvl5pPr marL="2286000" lvl="4" indent="-342900" algn="l" rtl="0">
              <a:lnSpc>
                <a:spcPct val="90000"/>
              </a:lnSpc>
              <a:spcBef>
                <a:spcPts val="500"/>
              </a:spcBef>
              <a:spcAft>
                <a:spcPts val="0"/>
              </a:spcAft>
              <a:buClr>
                <a:schemeClr val="lt1"/>
              </a:buClr>
              <a:buSzPts val="1800"/>
              <a:buChar char="•"/>
              <a:defRPr/>
            </a:lvl5pPr>
            <a:lvl6pPr marL="2743200" lvl="5" indent="-342900" algn="l" rtl="0">
              <a:lnSpc>
                <a:spcPct val="90000"/>
              </a:lnSpc>
              <a:spcBef>
                <a:spcPts val="500"/>
              </a:spcBef>
              <a:spcAft>
                <a:spcPts val="0"/>
              </a:spcAft>
              <a:buClr>
                <a:schemeClr val="lt1"/>
              </a:buClr>
              <a:buSzPts val="1800"/>
              <a:buChar char="•"/>
              <a:defRPr/>
            </a:lvl6pPr>
            <a:lvl7pPr marL="3200400" lvl="6" indent="-342900" algn="l" rtl="0">
              <a:lnSpc>
                <a:spcPct val="90000"/>
              </a:lnSpc>
              <a:spcBef>
                <a:spcPts val="500"/>
              </a:spcBef>
              <a:spcAft>
                <a:spcPts val="0"/>
              </a:spcAft>
              <a:buClr>
                <a:schemeClr val="lt1"/>
              </a:buClr>
              <a:buSzPts val="1800"/>
              <a:buChar char="•"/>
              <a:defRPr/>
            </a:lvl7pPr>
            <a:lvl8pPr marL="3657600" lvl="7" indent="-342900" algn="l" rtl="0">
              <a:lnSpc>
                <a:spcPct val="90000"/>
              </a:lnSpc>
              <a:spcBef>
                <a:spcPts val="500"/>
              </a:spcBef>
              <a:spcAft>
                <a:spcPts val="0"/>
              </a:spcAft>
              <a:buClr>
                <a:schemeClr val="lt1"/>
              </a:buClr>
              <a:buSzPts val="1800"/>
              <a:buChar char="•"/>
              <a:defRPr/>
            </a:lvl8pPr>
            <a:lvl9pPr marL="4114800" lvl="8" indent="-342900" algn="l" rtl="0">
              <a:lnSpc>
                <a:spcPct val="90000"/>
              </a:lnSpc>
              <a:spcBef>
                <a:spcPts val="500"/>
              </a:spcBef>
              <a:spcAft>
                <a:spcPts val="0"/>
              </a:spcAft>
              <a:buClr>
                <a:schemeClr val="lt1"/>
              </a:buClr>
              <a:buSzPts val="1800"/>
              <a:buChar char="•"/>
              <a:defRPr/>
            </a:lvl9pPr>
          </a:lstStyle>
          <a:p>
            <a:endParaRPr/>
          </a:p>
        </p:txBody>
      </p:sp>
      <p:sp>
        <p:nvSpPr>
          <p:cNvPr id="14525" name="Google Shape;14525;p2"/>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lvl="0" algn="l"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4526" name="Google Shape;14526;p2"/>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lvl="0" algn="ctr" rtl="0">
              <a:spcBef>
                <a:spcPts val="0"/>
              </a:spcBef>
              <a:spcAft>
                <a:spcPts val="0"/>
              </a:spcAft>
              <a:buSzPts val="1400"/>
              <a:buNone/>
              <a:defRPr/>
            </a:lvl1pPr>
            <a:lvl2pPr lvl="1" algn="l" rtl="0">
              <a:spcBef>
                <a:spcPts val="0"/>
              </a:spcBef>
              <a:spcAft>
                <a:spcPts val="0"/>
              </a:spcAft>
              <a:buSzPts val="1400"/>
              <a:buNone/>
              <a:defRPr/>
            </a:lvl2pPr>
            <a:lvl3pPr lvl="2" algn="l" rtl="0">
              <a:spcBef>
                <a:spcPts val="0"/>
              </a:spcBef>
              <a:spcAft>
                <a:spcPts val="0"/>
              </a:spcAft>
              <a:buSzPts val="1400"/>
              <a:buNone/>
              <a:defRPr/>
            </a:lvl3pPr>
            <a:lvl4pPr lvl="3" algn="l" rtl="0">
              <a:spcBef>
                <a:spcPts val="0"/>
              </a:spcBef>
              <a:spcAft>
                <a:spcPts val="0"/>
              </a:spcAft>
              <a:buSzPts val="1400"/>
              <a:buNone/>
              <a:defRPr/>
            </a:lvl4pPr>
            <a:lvl5pPr lvl="4" algn="l" rtl="0">
              <a:spcBef>
                <a:spcPts val="0"/>
              </a:spcBef>
              <a:spcAft>
                <a:spcPts val="0"/>
              </a:spcAft>
              <a:buSzPts val="1400"/>
              <a:buNone/>
              <a:defRPr/>
            </a:lvl5pPr>
            <a:lvl6pPr lvl="5" algn="l" rtl="0">
              <a:spcBef>
                <a:spcPts val="0"/>
              </a:spcBef>
              <a:spcAft>
                <a:spcPts val="0"/>
              </a:spcAft>
              <a:buSzPts val="1400"/>
              <a:buNone/>
              <a:defRPr/>
            </a:lvl6pPr>
            <a:lvl7pPr lvl="6" algn="l" rtl="0">
              <a:spcBef>
                <a:spcPts val="0"/>
              </a:spcBef>
              <a:spcAft>
                <a:spcPts val="0"/>
              </a:spcAft>
              <a:buSzPts val="1400"/>
              <a:buNone/>
              <a:defRPr/>
            </a:lvl7pPr>
            <a:lvl8pPr lvl="7" algn="l" rtl="0">
              <a:spcBef>
                <a:spcPts val="0"/>
              </a:spcBef>
              <a:spcAft>
                <a:spcPts val="0"/>
              </a:spcAft>
              <a:buSzPts val="1400"/>
              <a:buNone/>
              <a:defRPr/>
            </a:lvl8pPr>
            <a:lvl9pPr lvl="8" algn="l" rtl="0">
              <a:spcBef>
                <a:spcPts val="0"/>
              </a:spcBef>
              <a:spcAft>
                <a:spcPts val="0"/>
              </a:spcAft>
              <a:buSzPts val="1400"/>
              <a:buNone/>
              <a:defRPr/>
            </a:lvl9pPr>
          </a:lstStyle>
          <a:p>
            <a:endParaRPr/>
          </a:p>
        </p:txBody>
      </p:sp>
      <p:sp>
        <p:nvSpPr>
          <p:cNvPr id="14527" name="Google Shape;14527;p2"/>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lvl="0" indent="0" algn="r" rtl="0">
              <a:spcBef>
                <a:spcPts val="0"/>
              </a:spcBef>
              <a:buNone/>
              <a:defRPr/>
            </a:lvl1pPr>
            <a:lvl2pPr marL="0" lvl="1" indent="0" algn="r" rtl="0">
              <a:spcBef>
                <a:spcPts val="0"/>
              </a:spcBef>
              <a:buNone/>
              <a:defRPr/>
            </a:lvl2pPr>
            <a:lvl3pPr marL="0" lvl="2" indent="0" algn="r" rtl="0">
              <a:spcBef>
                <a:spcPts val="0"/>
              </a:spcBef>
              <a:buNone/>
              <a:defRPr/>
            </a:lvl3pPr>
            <a:lvl4pPr marL="0" lvl="3" indent="0" algn="r" rtl="0">
              <a:spcBef>
                <a:spcPts val="0"/>
              </a:spcBef>
              <a:buNone/>
              <a:defRPr/>
            </a:lvl4pPr>
            <a:lvl5pPr marL="0" lvl="4" indent="0" algn="r" rtl="0">
              <a:spcBef>
                <a:spcPts val="0"/>
              </a:spcBef>
              <a:buNone/>
              <a:defRPr/>
            </a:lvl5pPr>
            <a:lvl6pPr marL="0" lvl="5" indent="0" algn="r" rtl="0">
              <a:spcBef>
                <a:spcPts val="0"/>
              </a:spcBef>
              <a:buNone/>
              <a:defRPr/>
            </a:lvl6pPr>
            <a:lvl7pPr marL="0" lvl="6" indent="0" algn="r" rtl="0">
              <a:spcBef>
                <a:spcPts val="0"/>
              </a:spcBef>
              <a:buNone/>
              <a:defRPr/>
            </a:lvl7pPr>
            <a:lvl8pPr marL="0" lvl="7" indent="0" algn="r" rtl="0">
              <a:spcBef>
                <a:spcPts val="0"/>
              </a:spcBef>
              <a:buNone/>
              <a:defRPr/>
            </a:lvl8pPr>
            <a:lvl9pPr marL="0" lvl="8" indent="0" algn="r" rtl="0">
              <a:spcBef>
                <a:spcPts val="0"/>
              </a:spcBef>
              <a:buNone/>
              <a:defRPr/>
            </a:lvl9pPr>
          </a:lstStyle>
          <a:p>
            <a:pPr marL="0" lvl="0" indent="0" algn="r" rtl="0">
              <a:spcBef>
                <a:spcPts val="0"/>
              </a:spcBef>
              <a:spcAft>
                <a:spcPts val="0"/>
              </a:spcAft>
              <a:buNone/>
            </a:pPr>
            <a:fld id="{00000000-1234-1234-1234-123412341234}" type="slidenum">
              <a:rPr lang="en-GB"/>
              <a:t>‹#›</a:t>
            </a:fld>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2" Type="http://schemas.openxmlformats.org/officeDocument/2006/relationships/theme" Target="../theme/theme2.xml"/><Relationship Id="rId1" Type="http://schemas.openxmlformats.org/officeDocument/2006/relationships/slideLayout" Target="../slideLayouts/slideLayout12.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9C3C49E-5B3A-3C69-8D8F-9532ABE61EC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628FF3FC-F856-A7B3-7EC8-A50465B49D9B}"/>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3D6B0704-C446-439F-92E0-E74C0B300FA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25099ACA-0BAC-43A2-9CC0-E9556E4CFF05}" type="datetimeFigureOut">
              <a:rPr lang="en-US" smtClean="0"/>
              <a:t>4/4/2026</a:t>
            </a:fld>
            <a:endParaRPr lang="en-US"/>
          </a:p>
        </p:txBody>
      </p:sp>
      <p:sp>
        <p:nvSpPr>
          <p:cNvPr id="5" name="Footer Placeholder 4">
            <a:extLst>
              <a:ext uri="{FF2B5EF4-FFF2-40B4-BE49-F238E27FC236}">
                <a16:creationId xmlns:a16="http://schemas.microsoft.com/office/drawing/2014/main" id="{2ECE1479-72CC-C824-D1C6-A26CF2794D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20755A6B-D9BA-DCF4-6DAA-13EDE01BC5A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A4EA283-8E52-4849-9AC7-5B9EAB2BED49}" type="slidenum">
              <a:rPr lang="en-US" smtClean="0"/>
              <a:t>‹#›</a:t>
            </a:fld>
            <a:endParaRPr lang="en-US"/>
          </a:p>
        </p:txBody>
      </p:sp>
    </p:spTree>
    <p:extLst>
      <p:ext uri="{BB962C8B-B14F-4D97-AF65-F5344CB8AC3E}">
        <p14:creationId xmlns:p14="http://schemas.microsoft.com/office/powerpoint/2010/main" val="77498628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dk1"/>
        </a:solidFill>
        <a:effectLst/>
      </p:bgPr>
    </p:bg>
    <p:spTree>
      <p:nvGrpSpPr>
        <p:cNvPr id="1" name="Shape 14516"/>
        <p:cNvGrpSpPr/>
        <p:nvPr/>
      </p:nvGrpSpPr>
      <p:grpSpPr>
        <a:xfrm>
          <a:off x="0" y="0"/>
          <a:ext cx="0" cy="0"/>
          <a:chOff x="0" y="0"/>
          <a:chExt cx="0" cy="0"/>
        </a:xfrm>
      </p:grpSpPr>
      <p:sp>
        <p:nvSpPr>
          <p:cNvPr id="14517" name="Google Shape;14517;p1"/>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lvl1pPr marR="0" lvl="0" algn="l" rtl="0">
              <a:lnSpc>
                <a:spcPct val="90000"/>
              </a:lnSpc>
              <a:spcBef>
                <a:spcPts val="0"/>
              </a:spcBef>
              <a:spcAft>
                <a:spcPts val="0"/>
              </a:spcAft>
              <a:buClr>
                <a:schemeClr val="lt1"/>
              </a:buClr>
              <a:buSzPts val="4400"/>
              <a:buFont typeface="Play"/>
              <a:buNone/>
              <a:defRPr sz="4400" b="0" i="0" u="none" strike="noStrike" cap="none">
                <a:solidFill>
                  <a:schemeClr val="lt1"/>
                </a:solidFill>
                <a:latin typeface="Play"/>
                <a:ea typeface="Play"/>
                <a:cs typeface="Play"/>
                <a:sym typeface="Play"/>
              </a:defRPr>
            </a:lvl1pPr>
            <a:lvl2pPr lvl="1" rtl="0">
              <a:spcBef>
                <a:spcPts val="0"/>
              </a:spcBef>
              <a:spcAft>
                <a:spcPts val="0"/>
              </a:spcAft>
              <a:buSzPts val="1400"/>
              <a:buNone/>
              <a:defRPr sz="1800"/>
            </a:lvl2pPr>
            <a:lvl3pPr lvl="2" rtl="0">
              <a:spcBef>
                <a:spcPts val="0"/>
              </a:spcBef>
              <a:spcAft>
                <a:spcPts val="0"/>
              </a:spcAft>
              <a:buSzPts val="1400"/>
              <a:buNone/>
              <a:defRPr sz="1800"/>
            </a:lvl3pPr>
            <a:lvl4pPr lvl="3" rtl="0">
              <a:spcBef>
                <a:spcPts val="0"/>
              </a:spcBef>
              <a:spcAft>
                <a:spcPts val="0"/>
              </a:spcAft>
              <a:buSzPts val="1400"/>
              <a:buNone/>
              <a:defRPr sz="1800"/>
            </a:lvl4pPr>
            <a:lvl5pPr lvl="4" rtl="0">
              <a:spcBef>
                <a:spcPts val="0"/>
              </a:spcBef>
              <a:spcAft>
                <a:spcPts val="0"/>
              </a:spcAft>
              <a:buSzPts val="1400"/>
              <a:buNone/>
              <a:defRPr sz="1800"/>
            </a:lvl5pPr>
            <a:lvl6pPr lvl="5" rtl="0">
              <a:spcBef>
                <a:spcPts val="0"/>
              </a:spcBef>
              <a:spcAft>
                <a:spcPts val="0"/>
              </a:spcAft>
              <a:buSzPts val="1400"/>
              <a:buNone/>
              <a:defRPr sz="1800"/>
            </a:lvl6pPr>
            <a:lvl7pPr lvl="6" rtl="0">
              <a:spcBef>
                <a:spcPts val="0"/>
              </a:spcBef>
              <a:spcAft>
                <a:spcPts val="0"/>
              </a:spcAft>
              <a:buSzPts val="1400"/>
              <a:buNone/>
              <a:defRPr sz="1800"/>
            </a:lvl7pPr>
            <a:lvl8pPr lvl="7" rtl="0">
              <a:spcBef>
                <a:spcPts val="0"/>
              </a:spcBef>
              <a:spcAft>
                <a:spcPts val="0"/>
              </a:spcAft>
              <a:buSzPts val="1400"/>
              <a:buNone/>
              <a:defRPr sz="1800"/>
            </a:lvl8pPr>
            <a:lvl9pPr lvl="8" rtl="0">
              <a:spcBef>
                <a:spcPts val="0"/>
              </a:spcBef>
              <a:spcAft>
                <a:spcPts val="0"/>
              </a:spcAft>
              <a:buSzPts val="1400"/>
              <a:buNone/>
              <a:defRPr sz="1800"/>
            </a:lvl9pPr>
          </a:lstStyle>
          <a:p>
            <a:endParaRPr/>
          </a:p>
        </p:txBody>
      </p:sp>
      <p:sp>
        <p:nvSpPr>
          <p:cNvPr id="14518" name="Google Shape;14518;p1"/>
          <p:cNvSpPr txBox="1">
            <a:spLocks noGrp="1"/>
          </p:cNvSpPr>
          <p:nvPr>
            <p:ph type="body" idx="1"/>
          </p:nvPr>
        </p:nvSpPr>
        <p:spPr>
          <a:xfrm>
            <a:off x="838200" y="1825625"/>
            <a:ext cx="10515600" cy="4351200"/>
          </a:xfrm>
          <a:prstGeom prst="rect">
            <a:avLst/>
          </a:prstGeom>
          <a:noFill/>
          <a:ln>
            <a:noFill/>
          </a:ln>
        </p:spPr>
        <p:txBody>
          <a:bodyPr spcFirstLastPara="1" wrap="square" lIns="91425" tIns="45700" rIns="91425" bIns="45700" anchor="t" anchorCtr="0">
            <a:normAutofit/>
          </a:bodyPr>
          <a:lstStyle>
            <a:lvl1pPr marL="457200" marR="0" lvl="0" indent="-406400" algn="l" rtl="0">
              <a:lnSpc>
                <a:spcPct val="90000"/>
              </a:lnSpc>
              <a:spcBef>
                <a:spcPts val="1000"/>
              </a:spcBef>
              <a:spcAft>
                <a:spcPts val="0"/>
              </a:spcAft>
              <a:buClr>
                <a:schemeClr val="lt1"/>
              </a:buClr>
              <a:buSzPts val="2800"/>
              <a:buFont typeface="Arial"/>
              <a:buChar char="•"/>
              <a:defRPr sz="2800" b="0" i="0" u="none" strike="noStrike" cap="none">
                <a:solidFill>
                  <a:schemeClr val="lt1"/>
                </a:solidFill>
                <a:latin typeface="Arial"/>
                <a:ea typeface="Arial"/>
                <a:cs typeface="Arial"/>
                <a:sym typeface="Arial"/>
              </a:defRPr>
            </a:lvl1pPr>
            <a:lvl2pPr marL="914400" marR="0" lvl="1" indent="-381000" algn="l" rtl="0">
              <a:lnSpc>
                <a:spcPct val="90000"/>
              </a:lnSpc>
              <a:spcBef>
                <a:spcPts val="500"/>
              </a:spcBef>
              <a:spcAft>
                <a:spcPts val="0"/>
              </a:spcAft>
              <a:buClr>
                <a:schemeClr val="lt1"/>
              </a:buClr>
              <a:buSzPts val="2400"/>
              <a:buFont typeface="Arial"/>
              <a:buChar char="•"/>
              <a:defRPr sz="2400" b="0" i="0" u="none" strike="noStrike" cap="none">
                <a:solidFill>
                  <a:schemeClr val="lt1"/>
                </a:solidFill>
                <a:latin typeface="Arial"/>
                <a:ea typeface="Arial"/>
                <a:cs typeface="Arial"/>
                <a:sym typeface="Arial"/>
              </a:defRPr>
            </a:lvl2pPr>
            <a:lvl3pPr marL="1371600" marR="0" lvl="2" indent="-355600" algn="l" rtl="0">
              <a:lnSpc>
                <a:spcPct val="90000"/>
              </a:lnSpc>
              <a:spcBef>
                <a:spcPts val="500"/>
              </a:spcBef>
              <a:spcAft>
                <a:spcPts val="0"/>
              </a:spcAft>
              <a:buClr>
                <a:schemeClr val="lt1"/>
              </a:buClr>
              <a:buSzPts val="2000"/>
              <a:buFont typeface="Arial"/>
              <a:buChar char="•"/>
              <a:defRPr sz="2000" b="0" i="0" u="none" strike="noStrike" cap="none">
                <a:solidFill>
                  <a:schemeClr val="lt1"/>
                </a:solidFill>
                <a:latin typeface="Arial"/>
                <a:ea typeface="Arial"/>
                <a:cs typeface="Arial"/>
                <a:sym typeface="Arial"/>
              </a:defRPr>
            </a:lvl3pPr>
            <a:lvl4pPr marL="1828800" marR="0" lvl="3"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4pPr>
            <a:lvl5pPr marL="2286000" marR="0" lvl="4"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5pPr>
            <a:lvl6pPr marL="2743200" marR="0" lvl="5"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6pPr>
            <a:lvl7pPr marL="3200400" marR="0" lvl="6"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7pPr>
            <a:lvl8pPr marL="3657600" marR="0" lvl="7"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8pPr>
            <a:lvl9pPr marL="4114800" marR="0" lvl="8" indent="-342900" algn="l" rtl="0">
              <a:lnSpc>
                <a:spcPct val="90000"/>
              </a:lnSpc>
              <a:spcBef>
                <a:spcPts val="500"/>
              </a:spcBef>
              <a:spcAft>
                <a:spcPts val="0"/>
              </a:spcAft>
              <a:buClr>
                <a:schemeClr val="lt1"/>
              </a:buClr>
              <a:buSzPts val="1800"/>
              <a:buFont typeface="Arial"/>
              <a:buChar char="•"/>
              <a:defRPr sz="1800" b="0" i="0" u="none" strike="noStrike" cap="none">
                <a:solidFill>
                  <a:schemeClr val="lt1"/>
                </a:solidFill>
                <a:latin typeface="Arial"/>
                <a:ea typeface="Arial"/>
                <a:cs typeface="Arial"/>
                <a:sym typeface="Arial"/>
              </a:defRPr>
            </a:lvl9pPr>
          </a:lstStyle>
          <a:p>
            <a:endParaRPr/>
          </a:p>
        </p:txBody>
      </p:sp>
      <p:sp>
        <p:nvSpPr>
          <p:cNvPr id="14519" name="Google Shape;14519;p1"/>
          <p:cNvSpPr txBox="1">
            <a:spLocks noGrp="1"/>
          </p:cNvSpPr>
          <p:nvPr>
            <p:ph type="dt" idx="10"/>
          </p:nvPr>
        </p:nvSpPr>
        <p:spPr>
          <a:xfrm>
            <a:off x="838200" y="6356350"/>
            <a:ext cx="2743200" cy="365100"/>
          </a:xfrm>
          <a:prstGeom prst="rect">
            <a:avLst/>
          </a:prstGeom>
          <a:noFill/>
          <a:ln>
            <a:noFill/>
          </a:ln>
        </p:spPr>
        <p:txBody>
          <a:bodyPr spcFirstLastPara="1" wrap="square" lIns="91425" tIns="45700" rIns="91425" bIns="45700" anchor="ctr" anchorCtr="0">
            <a:noAutofit/>
          </a:bodyPr>
          <a:lstStyle>
            <a:lvl1pPr marR="0" lvl="0" algn="l" rtl="0">
              <a:spcBef>
                <a:spcPts val="0"/>
              </a:spcBef>
              <a:spcAft>
                <a:spcPts val="0"/>
              </a:spcAft>
              <a:buSzPts val="1400"/>
              <a:buNone/>
              <a:defRPr sz="1200" b="0" i="0" u="none" strike="noStrike" cap="none">
                <a:solidFill>
                  <a:schemeClr val="lt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14520" name="Google Shape;14520;p1"/>
          <p:cNvSpPr txBox="1">
            <a:spLocks noGrp="1"/>
          </p:cNvSpPr>
          <p:nvPr>
            <p:ph type="ftr" idx="11"/>
          </p:nvPr>
        </p:nvSpPr>
        <p:spPr>
          <a:xfrm>
            <a:off x="4038600" y="6356350"/>
            <a:ext cx="4114800" cy="365100"/>
          </a:xfrm>
          <a:prstGeom prst="rect">
            <a:avLst/>
          </a:prstGeom>
          <a:noFill/>
          <a:ln>
            <a:noFill/>
          </a:ln>
        </p:spPr>
        <p:txBody>
          <a:bodyPr spcFirstLastPara="1" wrap="square" lIns="91425" tIns="45700" rIns="91425" bIns="45700" anchor="ctr" anchorCtr="0">
            <a:noAutofit/>
          </a:bodyPr>
          <a:lstStyle>
            <a:lvl1pPr marR="0" lvl="0" algn="ctr" rtl="0">
              <a:spcBef>
                <a:spcPts val="0"/>
              </a:spcBef>
              <a:spcAft>
                <a:spcPts val="0"/>
              </a:spcAft>
              <a:buSzPts val="1400"/>
              <a:buNone/>
              <a:defRPr sz="1200" b="0" i="0" u="none" strike="noStrike" cap="none">
                <a:solidFill>
                  <a:schemeClr val="lt1"/>
                </a:solidFill>
                <a:latin typeface="Arial"/>
                <a:ea typeface="Arial"/>
                <a:cs typeface="Arial"/>
                <a:sym typeface="Arial"/>
              </a:defRPr>
            </a:lvl1pPr>
            <a:lvl2pPr marR="0" lvl="1" algn="l" rtl="0">
              <a:spcBef>
                <a:spcPts val="0"/>
              </a:spcBef>
              <a:spcAft>
                <a:spcPts val="0"/>
              </a:spcAft>
              <a:buSzPts val="1400"/>
              <a:buNone/>
              <a:defRPr sz="1800" b="0" i="0" u="none" strike="noStrike" cap="none">
                <a:solidFill>
                  <a:schemeClr val="lt1"/>
                </a:solidFill>
                <a:latin typeface="Arial"/>
                <a:ea typeface="Arial"/>
                <a:cs typeface="Arial"/>
                <a:sym typeface="Arial"/>
              </a:defRPr>
            </a:lvl2pPr>
            <a:lvl3pPr marR="0" lvl="2" algn="l" rtl="0">
              <a:spcBef>
                <a:spcPts val="0"/>
              </a:spcBef>
              <a:spcAft>
                <a:spcPts val="0"/>
              </a:spcAft>
              <a:buSzPts val="1400"/>
              <a:buNone/>
              <a:defRPr sz="1800" b="0" i="0" u="none" strike="noStrike" cap="none">
                <a:solidFill>
                  <a:schemeClr val="lt1"/>
                </a:solidFill>
                <a:latin typeface="Arial"/>
                <a:ea typeface="Arial"/>
                <a:cs typeface="Arial"/>
                <a:sym typeface="Arial"/>
              </a:defRPr>
            </a:lvl3pPr>
            <a:lvl4pPr marR="0" lvl="3" algn="l" rtl="0">
              <a:spcBef>
                <a:spcPts val="0"/>
              </a:spcBef>
              <a:spcAft>
                <a:spcPts val="0"/>
              </a:spcAft>
              <a:buSzPts val="1400"/>
              <a:buNone/>
              <a:defRPr sz="1800" b="0" i="0" u="none" strike="noStrike" cap="none">
                <a:solidFill>
                  <a:schemeClr val="lt1"/>
                </a:solidFill>
                <a:latin typeface="Arial"/>
                <a:ea typeface="Arial"/>
                <a:cs typeface="Arial"/>
                <a:sym typeface="Arial"/>
              </a:defRPr>
            </a:lvl4pPr>
            <a:lvl5pPr marR="0" lvl="4" algn="l" rtl="0">
              <a:spcBef>
                <a:spcPts val="0"/>
              </a:spcBef>
              <a:spcAft>
                <a:spcPts val="0"/>
              </a:spcAft>
              <a:buSzPts val="1400"/>
              <a:buNone/>
              <a:defRPr sz="1800" b="0" i="0" u="none" strike="noStrike" cap="none">
                <a:solidFill>
                  <a:schemeClr val="lt1"/>
                </a:solidFill>
                <a:latin typeface="Arial"/>
                <a:ea typeface="Arial"/>
                <a:cs typeface="Arial"/>
                <a:sym typeface="Arial"/>
              </a:defRPr>
            </a:lvl5pPr>
            <a:lvl6pPr marR="0" lvl="5" algn="l" rtl="0">
              <a:spcBef>
                <a:spcPts val="0"/>
              </a:spcBef>
              <a:spcAft>
                <a:spcPts val="0"/>
              </a:spcAft>
              <a:buSzPts val="1400"/>
              <a:buNone/>
              <a:defRPr sz="1800" b="0" i="0" u="none" strike="noStrike" cap="none">
                <a:solidFill>
                  <a:schemeClr val="lt1"/>
                </a:solidFill>
                <a:latin typeface="Arial"/>
                <a:ea typeface="Arial"/>
                <a:cs typeface="Arial"/>
                <a:sym typeface="Arial"/>
              </a:defRPr>
            </a:lvl6pPr>
            <a:lvl7pPr marR="0" lvl="6" algn="l" rtl="0">
              <a:spcBef>
                <a:spcPts val="0"/>
              </a:spcBef>
              <a:spcAft>
                <a:spcPts val="0"/>
              </a:spcAft>
              <a:buSzPts val="1400"/>
              <a:buNone/>
              <a:defRPr sz="1800" b="0" i="0" u="none" strike="noStrike" cap="none">
                <a:solidFill>
                  <a:schemeClr val="lt1"/>
                </a:solidFill>
                <a:latin typeface="Arial"/>
                <a:ea typeface="Arial"/>
                <a:cs typeface="Arial"/>
                <a:sym typeface="Arial"/>
              </a:defRPr>
            </a:lvl7pPr>
            <a:lvl8pPr marR="0" lvl="7" algn="l" rtl="0">
              <a:spcBef>
                <a:spcPts val="0"/>
              </a:spcBef>
              <a:spcAft>
                <a:spcPts val="0"/>
              </a:spcAft>
              <a:buSzPts val="1400"/>
              <a:buNone/>
              <a:defRPr sz="1800" b="0" i="0" u="none" strike="noStrike" cap="none">
                <a:solidFill>
                  <a:schemeClr val="lt1"/>
                </a:solidFill>
                <a:latin typeface="Arial"/>
                <a:ea typeface="Arial"/>
                <a:cs typeface="Arial"/>
                <a:sym typeface="Arial"/>
              </a:defRPr>
            </a:lvl8pPr>
            <a:lvl9pPr marR="0" lvl="8" algn="l" rtl="0">
              <a:spcBef>
                <a:spcPts val="0"/>
              </a:spcBef>
              <a:spcAft>
                <a:spcPts val="0"/>
              </a:spcAft>
              <a:buSzPts val="1400"/>
              <a:buNone/>
              <a:defRPr sz="1800" b="0" i="0" u="none" strike="noStrike" cap="none">
                <a:solidFill>
                  <a:schemeClr val="lt1"/>
                </a:solidFill>
                <a:latin typeface="Arial"/>
                <a:ea typeface="Arial"/>
                <a:cs typeface="Arial"/>
                <a:sym typeface="Arial"/>
              </a:defRPr>
            </a:lvl9pPr>
          </a:lstStyle>
          <a:p>
            <a:endParaRPr/>
          </a:p>
        </p:txBody>
      </p:sp>
      <p:sp>
        <p:nvSpPr>
          <p:cNvPr id="14521" name="Google Shape;14521;p1"/>
          <p:cNvSpPr txBox="1">
            <a:spLocks noGrp="1"/>
          </p:cNvSpPr>
          <p:nvPr>
            <p:ph type="sldNum" idx="12"/>
          </p:nvPr>
        </p:nvSpPr>
        <p:spPr>
          <a:xfrm>
            <a:off x="8610600" y="6356350"/>
            <a:ext cx="2743200" cy="365100"/>
          </a:xfrm>
          <a:prstGeom prst="rect">
            <a:avLst/>
          </a:prstGeom>
          <a:noFill/>
          <a:ln>
            <a:noFill/>
          </a:ln>
        </p:spPr>
        <p:txBody>
          <a:bodyPr spcFirstLastPara="1" wrap="square" lIns="91425" tIns="45700" rIns="91425" bIns="45700" anchor="ctr" anchorCtr="0">
            <a:noAutofit/>
          </a:bodyPr>
          <a:lstStyle>
            <a:lvl1pPr marL="0" marR="0" lvl="0" indent="0" algn="r" rtl="0">
              <a:spcBef>
                <a:spcPts val="0"/>
              </a:spcBef>
              <a:buNone/>
              <a:defRPr sz="1200" b="0" i="0" u="none" strike="noStrike" cap="none">
                <a:solidFill>
                  <a:schemeClr val="lt1"/>
                </a:solidFill>
                <a:latin typeface="Arial"/>
                <a:ea typeface="Arial"/>
                <a:cs typeface="Arial"/>
                <a:sym typeface="Arial"/>
              </a:defRPr>
            </a:lvl1pPr>
            <a:lvl2pPr marL="0" marR="0" lvl="1" indent="0" algn="r" rtl="0">
              <a:spcBef>
                <a:spcPts val="0"/>
              </a:spcBef>
              <a:buNone/>
              <a:defRPr sz="1200" b="0" i="0" u="none" strike="noStrike" cap="none">
                <a:solidFill>
                  <a:schemeClr val="lt1"/>
                </a:solidFill>
                <a:latin typeface="Arial"/>
                <a:ea typeface="Arial"/>
                <a:cs typeface="Arial"/>
                <a:sym typeface="Arial"/>
              </a:defRPr>
            </a:lvl2pPr>
            <a:lvl3pPr marL="0" marR="0" lvl="2" indent="0" algn="r" rtl="0">
              <a:spcBef>
                <a:spcPts val="0"/>
              </a:spcBef>
              <a:buNone/>
              <a:defRPr sz="1200" b="0" i="0" u="none" strike="noStrike" cap="none">
                <a:solidFill>
                  <a:schemeClr val="lt1"/>
                </a:solidFill>
                <a:latin typeface="Arial"/>
                <a:ea typeface="Arial"/>
                <a:cs typeface="Arial"/>
                <a:sym typeface="Arial"/>
              </a:defRPr>
            </a:lvl3pPr>
            <a:lvl4pPr marL="0" marR="0" lvl="3" indent="0" algn="r" rtl="0">
              <a:spcBef>
                <a:spcPts val="0"/>
              </a:spcBef>
              <a:buNone/>
              <a:defRPr sz="1200" b="0" i="0" u="none" strike="noStrike" cap="none">
                <a:solidFill>
                  <a:schemeClr val="lt1"/>
                </a:solidFill>
                <a:latin typeface="Arial"/>
                <a:ea typeface="Arial"/>
                <a:cs typeface="Arial"/>
                <a:sym typeface="Arial"/>
              </a:defRPr>
            </a:lvl4pPr>
            <a:lvl5pPr marL="0" marR="0" lvl="4" indent="0" algn="r" rtl="0">
              <a:spcBef>
                <a:spcPts val="0"/>
              </a:spcBef>
              <a:buNone/>
              <a:defRPr sz="1200" b="0" i="0" u="none" strike="noStrike" cap="none">
                <a:solidFill>
                  <a:schemeClr val="lt1"/>
                </a:solidFill>
                <a:latin typeface="Arial"/>
                <a:ea typeface="Arial"/>
                <a:cs typeface="Arial"/>
                <a:sym typeface="Arial"/>
              </a:defRPr>
            </a:lvl5pPr>
            <a:lvl6pPr marL="0" marR="0" lvl="5" indent="0" algn="r" rtl="0">
              <a:spcBef>
                <a:spcPts val="0"/>
              </a:spcBef>
              <a:buNone/>
              <a:defRPr sz="1200" b="0" i="0" u="none" strike="noStrike" cap="none">
                <a:solidFill>
                  <a:schemeClr val="lt1"/>
                </a:solidFill>
                <a:latin typeface="Arial"/>
                <a:ea typeface="Arial"/>
                <a:cs typeface="Arial"/>
                <a:sym typeface="Arial"/>
              </a:defRPr>
            </a:lvl6pPr>
            <a:lvl7pPr marL="0" marR="0" lvl="6" indent="0" algn="r" rtl="0">
              <a:spcBef>
                <a:spcPts val="0"/>
              </a:spcBef>
              <a:buNone/>
              <a:defRPr sz="1200" b="0" i="0" u="none" strike="noStrike" cap="none">
                <a:solidFill>
                  <a:schemeClr val="lt1"/>
                </a:solidFill>
                <a:latin typeface="Arial"/>
                <a:ea typeface="Arial"/>
                <a:cs typeface="Arial"/>
                <a:sym typeface="Arial"/>
              </a:defRPr>
            </a:lvl7pPr>
            <a:lvl8pPr marL="0" marR="0" lvl="7" indent="0" algn="r" rtl="0">
              <a:spcBef>
                <a:spcPts val="0"/>
              </a:spcBef>
              <a:buNone/>
              <a:defRPr sz="1200" b="0" i="0" u="none" strike="noStrike" cap="none">
                <a:solidFill>
                  <a:schemeClr val="lt1"/>
                </a:solidFill>
                <a:latin typeface="Arial"/>
                <a:ea typeface="Arial"/>
                <a:cs typeface="Arial"/>
                <a:sym typeface="Arial"/>
              </a:defRPr>
            </a:lvl8pPr>
            <a:lvl9pPr marL="0" marR="0" lvl="8" indent="0" algn="r" rtl="0">
              <a:spcBef>
                <a:spcPts val="0"/>
              </a:spcBef>
              <a:buNone/>
              <a:defRPr sz="1200" b="0" i="0" u="none" strike="noStrike" cap="none">
                <a:solidFill>
                  <a:schemeClr val="lt1"/>
                </a:solidFill>
                <a:latin typeface="Arial"/>
                <a:ea typeface="Arial"/>
                <a:cs typeface="Arial"/>
                <a:sym typeface="Arial"/>
              </a:defRPr>
            </a:lvl9pPr>
          </a:lstStyle>
          <a:p>
            <a:pPr marL="0" lvl="0" indent="0" algn="r" rtl="0">
              <a:spcBef>
                <a:spcPts val="0"/>
              </a:spcBef>
              <a:spcAft>
                <a:spcPts val="0"/>
              </a:spcAft>
              <a:buNone/>
            </a:pPr>
            <a:fld id="{00000000-1234-1234-1234-123412341234}" type="slidenum">
              <a:rPr lang="en-GB"/>
              <a:t>‹#›</a:t>
            </a:fld>
            <a:endParaRPr/>
          </a:p>
        </p:txBody>
      </p:sp>
    </p:spTree>
  </p:cSld>
  <p:clrMap bg1="lt1" tx1="dk1" bg2="dk2" tx2="lt2" accent1="accent1" accent2="accent2" accent3="accent3" accent4="accent4" accent5="accent5" accent6="accent6" hlink="hlink" folHlink="folHlink"/>
  <p:sldLayoutIdLst>
    <p:sldLayoutId id="2147483648" r:id="rId1"/>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4.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1.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5.xml.rels><?xml version="1.0" encoding="UTF-8" standalone="yes"?>
<Relationships xmlns="http://schemas.openxmlformats.org/package/2006/relationships"><Relationship Id="rId8" Type="http://schemas.openxmlformats.org/officeDocument/2006/relationships/image" Target="../media/image2.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8" Type="http://schemas.openxmlformats.org/officeDocument/2006/relationships/image" Target="../media/image3.jpeg"/><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7.xml.rels><?xml version="1.0" encoding="UTF-8" standalone="yes"?>
<Relationships xmlns="http://schemas.openxmlformats.org/package/2006/relationships"><Relationship Id="rId8" Type="http://schemas.openxmlformats.org/officeDocument/2006/relationships/image" Target="../media/image8.jpeg"/><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9.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8" Type="http://schemas.microsoft.com/office/2007/relationships/diagramDrawing" Target="../diagrams/drawing7.xml"/><Relationship Id="rId3" Type="http://schemas.openxmlformats.org/officeDocument/2006/relationships/image" Target="../media/image11.png"/><Relationship Id="rId7" Type="http://schemas.openxmlformats.org/officeDocument/2006/relationships/diagramColors" Target="../diagrams/colors7.xml"/><Relationship Id="rId2" Type="http://schemas.openxmlformats.org/officeDocument/2006/relationships/notesSlide" Target="../notesSlides/notesSlide8.xml"/><Relationship Id="rId1" Type="http://schemas.openxmlformats.org/officeDocument/2006/relationships/slideLayout" Target="../slideLayouts/slideLayout2.xml"/><Relationship Id="rId6" Type="http://schemas.openxmlformats.org/officeDocument/2006/relationships/diagramQuickStyle" Target="../diagrams/quickStyle7.xml"/><Relationship Id="rId5" Type="http://schemas.openxmlformats.org/officeDocument/2006/relationships/diagramLayout" Target="../diagrams/layout7.xml"/><Relationship Id="rId4" Type="http://schemas.openxmlformats.org/officeDocument/2006/relationships/diagramData" Target="../diagrams/data7.xml"/></Relationships>
</file>

<file path=ppt/slides/_rels/slide12.xml.rels><?xml version="1.0" encoding="UTF-8" standalone="yes"?>
<Relationships xmlns="http://schemas.openxmlformats.org/package/2006/relationships"><Relationship Id="rId8" Type="http://schemas.openxmlformats.org/officeDocument/2006/relationships/diagramData" Target="../diagrams/data9.xml"/><Relationship Id="rId3" Type="http://schemas.openxmlformats.org/officeDocument/2006/relationships/diagramData" Target="../diagrams/data8.xml"/><Relationship Id="rId7" Type="http://schemas.microsoft.com/office/2007/relationships/diagramDrawing" Target="../diagrams/drawing8.xml"/><Relationship Id="rId12" Type="http://schemas.microsoft.com/office/2007/relationships/diagramDrawing" Target="../diagrams/drawing9.xml"/><Relationship Id="rId2" Type="http://schemas.openxmlformats.org/officeDocument/2006/relationships/notesSlide" Target="../notesSlides/notesSlide9.xml"/><Relationship Id="rId1" Type="http://schemas.openxmlformats.org/officeDocument/2006/relationships/slideLayout" Target="../slideLayouts/slideLayout2.xml"/><Relationship Id="rId6" Type="http://schemas.openxmlformats.org/officeDocument/2006/relationships/diagramColors" Target="../diagrams/colors8.xml"/><Relationship Id="rId11" Type="http://schemas.openxmlformats.org/officeDocument/2006/relationships/diagramColors" Target="../diagrams/colors9.xml"/><Relationship Id="rId5" Type="http://schemas.openxmlformats.org/officeDocument/2006/relationships/diagramQuickStyle" Target="../diagrams/quickStyle8.xml"/><Relationship Id="rId10" Type="http://schemas.openxmlformats.org/officeDocument/2006/relationships/diagramQuickStyle" Target="../diagrams/quickStyle9.xml"/><Relationship Id="rId4" Type="http://schemas.openxmlformats.org/officeDocument/2006/relationships/diagramLayout" Target="../diagrams/layout8.xml"/><Relationship Id="rId9" Type="http://schemas.openxmlformats.org/officeDocument/2006/relationships/diagramLayout" Target="../diagrams/layout9.xml"/></Relationships>
</file>

<file path=ppt/slides/_rels/slide13.xml.rels><?xml version="1.0" encoding="UTF-8" standalone="yes"?>
<Relationships xmlns="http://schemas.openxmlformats.org/package/2006/relationships"><Relationship Id="rId8" Type="http://schemas.openxmlformats.org/officeDocument/2006/relationships/image" Target="../media/image12.png"/><Relationship Id="rId3" Type="http://schemas.openxmlformats.org/officeDocument/2006/relationships/diagramData" Target="../diagrams/data10.xml"/><Relationship Id="rId7" Type="http://schemas.microsoft.com/office/2007/relationships/diagramDrawing" Target="../diagrams/drawing10.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10.xml"/><Relationship Id="rId5" Type="http://schemas.openxmlformats.org/officeDocument/2006/relationships/diagramQuickStyle" Target="../diagrams/quickStyle10.xml"/><Relationship Id="rId4" Type="http://schemas.openxmlformats.org/officeDocument/2006/relationships/diagramLayout" Target="../diagrams/layout10.xml"/></Relationships>
</file>

<file path=ppt/slides/_rels/slide14.xml.rels><?xml version="1.0" encoding="UTF-8" standalone="yes"?>
<Relationships xmlns="http://schemas.openxmlformats.org/package/2006/relationships"><Relationship Id="rId8" Type="http://schemas.microsoft.com/office/2007/relationships/diagramDrawing" Target="../diagrams/drawing11.xml"/><Relationship Id="rId3" Type="http://schemas.openxmlformats.org/officeDocument/2006/relationships/image" Target="../media/image13.png"/><Relationship Id="rId7" Type="http://schemas.openxmlformats.org/officeDocument/2006/relationships/diagramColors" Target="../diagrams/colors11.xml"/><Relationship Id="rId2" Type="http://schemas.openxmlformats.org/officeDocument/2006/relationships/notesSlide" Target="../notesSlides/notesSlide11.xml"/><Relationship Id="rId1" Type="http://schemas.openxmlformats.org/officeDocument/2006/relationships/slideLayout" Target="../slideLayouts/slideLayout2.xml"/><Relationship Id="rId6" Type="http://schemas.openxmlformats.org/officeDocument/2006/relationships/diagramQuickStyle" Target="../diagrams/quickStyle11.xml"/><Relationship Id="rId5" Type="http://schemas.openxmlformats.org/officeDocument/2006/relationships/diagramLayout" Target="../diagrams/layout11.xml"/><Relationship Id="rId4" Type="http://schemas.openxmlformats.org/officeDocument/2006/relationships/diagramData" Target="../diagrams/data11.xml"/></Relationships>
</file>

<file path=ppt/slides/_rels/slide15.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diagramData" Target="../diagrams/data12.xml"/><Relationship Id="rId7" Type="http://schemas.microsoft.com/office/2007/relationships/diagramDrawing" Target="../diagrams/drawing12.xml"/><Relationship Id="rId2" Type="http://schemas.openxmlformats.org/officeDocument/2006/relationships/notesSlide" Target="../notesSlides/notesSlide12.xml"/><Relationship Id="rId1" Type="http://schemas.openxmlformats.org/officeDocument/2006/relationships/slideLayout" Target="../slideLayouts/slideLayout2.xml"/><Relationship Id="rId6" Type="http://schemas.openxmlformats.org/officeDocument/2006/relationships/diagramColors" Target="../diagrams/colors12.xml"/><Relationship Id="rId5" Type="http://schemas.openxmlformats.org/officeDocument/2006/relationships/diagramQuickStyle" Target="../diagrams/quickStyle12.xml"/><Relationship Id="rId4" Type="http://schemas.openxmlformats.org/officeDocument/2006/relationships/diagramLayout" Target="../diagrams/layout12.xml"/></Relationships>
</file>

<file path=ppt/slides/_rels/slide16.xml.rels><?xml version="1.0" encoding="UTF-8" standalone="yes"?>
<Relationships xmlns="http://schemas.openxmlformats.org/package/2006/relationships"><Relationship Id="rId8" Type="http://schemas.microsoft.com/office/2007/relationships/diagramDrawing" Target="../diagrams/drawing13.xml"/><Relationship Id="rId3" Type="http://schemas.openxmlformats.org/officeDocument/2006/relationships/image" Target="../media/image15.png"/><Relationship Id="rId7" Type="http://schemas.openxmlformats.org/officeDocument/2006/relationships/diagramColors" Target="../diagrams/colors13.xml"/><Relationship Id="rId2" Type="http://schemas.openxmlformats.org/officeDocument/2006/relationships/notesSlide" Target="../notesSlides/notesSlide13.xml"/><Relationship Id="rId1" Type="http://schemas.openxmlformats.org/officeDocument/2006/relationships/slideLayout" Target="../slideLayouts/slideLayout2.xml"/><Relationship Id="rId6" Type="http://schemas.openxmlformats.org/officeDocument/2006/relationships/diagramQuickStyle" Target="../diagrams/quickStyle13.xml"/><Relationship Id="rId5" Type="http://schemas.openxmlformats.org/officeDocument/2006/relationships/diagramLayout" Target="../diagrams/layout13.xml"/><Relationship Id="rId4" Type="http://schemas.openxmlformats.org/officeDocument/2006/relationships/diagramData" Target="../diagrams/data13.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8" Type="http://schemas.microsoft.com/office/2007/relationships/diagramDrawing" Target="../diagrams/drawing14.xml"/><Relationship Id="rId3" Type="http://schemas.openxmlformats.org/officeDocument/2006/relationships/image" Target="../media/image20.jpeg"/><Relationship Id="rId7" Type="http://schemas.openxmlformats.org/officeDocument/2006/relationships/diagramColors" Target="../diagrams/colors14.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QuickStyle" Target="../diagrams/quickStyle14.xml"/><Relationship Id="rId5" Type="http://schemas.openxmlformats.org/officeDocument/2006/relationships/diagramLayout" Target="../diagrams/layout14.xml"/><Relationship Id="rId4" Type="http://schemas.openxmlformats.org/officeDocument/2006/relationships/diagramData" Target="../diagrams/data14.xml"/></Relationships>
</file>

<file path=ppt/slides/_rels/slide19.xml.rels><?xml version="1.0" encoding="UTF-8" standalone="yes"?>
<Relationships xmlns="http://schemas.openxmlformats.org/package/2006/relationships"><Relationship Id="rId3" Type="http://schemas.openxmlformats.org/officeDocument/2006/relationships/image" Target="../media/image21.jpeg"/><Relationship Id="rId7" Type="http://schemas.openxmlformats.org/officeDocument/2006/relationships/image" Target="../media/image25.pn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24.png"/><Relationship Id="rId5" Type="http://schemas.openxmlformats.org/officeDocument/2006/relationships/image" Target="../media/image23.png"/><Relationship Id="rId4" Type="http://schemas.openxmlformats.org/officeDocument/2006/relationships/image" Target="../media/image22.png"/></Relationships>
</file>

<file path=ppt/slides/_rels/slide20.xml.rels><?xml version="1.0" encoding="UTF-8" standalone="yes"?>
<Relationships xmlns="http://schemas.openxmlformats.org/package/2006/relationships"><Relationship Id="rId8" Type="http://schemas.microsoft.com/office/2007/relationships/diagramDrawing" Target="../diagrams/drawing15.xml"/><Relationship Id="rId3" Type="http://schemas.openxmlformats.org/officeDocument/2006/relationships/image" Target="../media/image26.jpeg"/><Relationship Id="rId7" Type="http://schemas.openxmlformats.org/officeDocument/2006/relationships/diagramColors" Target="../diagrams/colors15.xml"/><Relationship Id="rId2" Type="http://schemas.openxmlformats.org/officeDocument/2006/relationships/notesSlide" Target="../notesSlides/notesSlide16.xml"/><Relationship Id="rId1" Type="http://schemas.openxmlformats.org/officeDocument/2006/relationships/slideLayout" Target="../slideLayouts/slideLayout2.xml"/><Relationship Id="rId6" Type="http://schemas.openxmlformats.org/officeDocument/2006/relationships/diagramQuickStyle" Target="../diagrams/quickStyle15.xml"/><Relationship Id="rId5" Type="http://schemas.openxmlformats.org/officeDocument/2006/relationships/diagramLayout" Target="../diagrams/layout15.xml"/><Relationship Id="rId4" Type="http://schemas.openxmlformats.org/officeDocument/2006/relationships/diagramData" Target="../diagrams/data15.xml"/></Relationships>
</file>

<file path=ppt/slides/_rels/slide21.xml.rels><?xml version="1.0" encoding="UTF-8" standalone="yes"?>
<Relationships xmlns="http://schemas.openxmlformats.org/package/2006/relationships"><Relationship Id="rId8" Type="http://schemas.microsoft.com/office/2007/relationships/diagramDrawing" Target="../diagrams/drawing16.xml"/><Relationship Id="rId3" Type="http://schemas.openxmlformats.org/officeDocument/2006/relationships/image" Target="../media/image27.png"/><Relationship Id="rId7" Type="http://schemas.openxmlformats.org/officeDocument/2006/relationships/diagramColors" Target="../diagrams/colors16.xml"/><Relationship Id="rId2" Type="http://schemas.openxmlformats.org/officeDocument/2006/relationships/notesSlide" Target="../notesSlides/notesSlide17.xml"/><Relationship Id="rId1" Type="http://schemas.openxmlformats.org/officeDocument/2006/relationships/slideLayout" Target="../slideLayouts/slideLayout2.xml"/><Relationship Id="rId6" Type="http://schemas.openxmlformats.org/officeDocument/2006/relationships/diagramQuickStyle" Target="../diagrams/quickStyle16.xml"/><Relationship Id="rId5" Type="http://schemas.openxmlformats.org/officeDocument/2006/relationships/diagramLayout" Target="../diagrams/layout16.xml"/><Relationship Id="rId4" Type="http://schemas.openxmlformats.org/officeDocument/2006/relationships/diagramData" Target="../diagrams/data16.xml"/></Relationships>
</file>

<file path=ppt/slides/_rels/slide22.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18.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8" Type="http://schemas.openxmlformats.org/officeDocument/2006/relationships/image" Target="../media/image29.png"/><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notesSlide" Target="../notesSlides/notesSlide19.xml"/><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25.xml.rels><?xml version="1.0" encoding="UTF-8" standalone="yes"?>
<Relationships xmlns="http://schemas.openxmlformats.org/package/2006/relationships"><Relationship Id="rId3" Type="http://schemas.openxmlformats.org/officeDocument/2006/relationships/image" Target="../media/image30.jpg"/><Relationship Id="rId2" Type="http://schemas.openxmlformats.org/officeDocument/2006/relationships/notesSlide" Target="../notesSlides/notesSlide20.xml"/><Relationship Id="rId1" Type="http://schemas.openxmlformats.org/officeDocument/2006/relationships/slideLayout" Target="../slideLayouts/slideLayout2.xml"/><Relationship Id="rId6" Type="http://schemas.openxmlformats.org/officeDocument/2006/relationships/image" Target="../media/image33.png"/><Relationship Id="rId5" Type="http://schemas.openxmlformats.org/officeDocument/2006/relationships/image" Target="../media/image32.png"/><Relationship Id="rId4" Type="http://schemas.openxmlformats.org/officeDocument/2006/relationships/image" Target="../media/image31.jpg"/></Relationships>
</file>

<file path=ppt/slides/_rels/slide26.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3" Type="http://schemas.openxmlformats.org/officeDocument/2006/relationships/image" Target="../media/image35.png"/><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image" Target="../media/image38.png"/><Relationship Id="rId5" Type="http://schemas.openxmlformats.org/officeDocument/2006/relationships/image" Target="../media/image37.png"/><Relationship Id="rId4" Type="http://schemas.openxmlformats.org/officeDocument/2006/relationships/image" Target="../media/image36.png"/></Relationships>
</file>

<file path=ppt/slides/_rels/slide28.xml.rels><?xml version="1.0" encoding="UTF-8" standalone="yes"?>
<Relationships xmlns="http://schemas.openxmlformats.org/package/2006/relationships"><Relationship Id="rId3" Type="http://schemas.openxmlformats.org/officeDocument/2006/relationships/diagramData" Target="../diagrams/data18.xml"/><Relationship Id="rId7" Type="http://schemas.microsoft.com/office/2007/relationships/diagramDrawing" Target="../diagrams/drawing18.xml"/><Relationship Id="rId2" Type="http://schemas.openxmlformats.org/officeDocument/2006/relationships/notesSlide" Target="../notesSlides/notesSlide23.xml"/><Relationship Id="rId1" Type="http://schemas.openxmlformats.org/officeDocument/2006/relationships/slideLayout" Target="../slideLayouts/slideLayout2.xml"/><Relationship Id="rId6" Type="http://schemas.openxmlformats.org/officeDocument/2006/relationships/diagramColors" Target="../diagrams/colors18.xml"/><Relationship Id="rId5" Type="http://schemas.openxmlformats.org/officeDocument/2006/relationships/diagramQuickStyle" Target="../diagrams/quickStyle18.xml"/><Relationship Id="rId4" Type="http://schemas.openxmlformats.org/officeDocument/2006/relationships/diagramLayout" Target="../diagrams/layout18.xml"/></Relationships>
</file>

<file path=ppt/slides/_rels/slide29.xml.rels><?xml version="1.0" encoding="UTF-8" standalone="yes"?>
<Relationships xmlns="http://schemas.openxmlformats.org/package/2006/relationships"><Relationship Id="rId3" Type="http://schemas.openxmlformats.org/officeDocument/2006/relationships/image" Target="../media/image39.png"/><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40.png"/><Relationship Id="rId7" Type="http://schemas.openxmlformats.org/officeDocument/2006/relationships/image" Target="../media/image38.png"/><Relationship Id="rId2" Type="http://schemas.openxmlformats.org/officeDocument/2006/relationships/notesSlide" Target="../notesSlides/notesSlide25.xml"/><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image" Target="../media/image42.png"/><Relationship Id="rId4" Type="http://schemas.openxmlformats.org/officeDocument/2006/relationships/image" Target="../media/image41.png"/></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32.xml.rels><?xml version="1.0" encoding="UTF-8" standalone="yes"?>
<Relationships xmlns="http://schemas.openxmlformats.org/package/2006/relationships"><Relationship Id="rId3" Type="http://schemas.openxmlformats.org/officeDocument/2006/relationships/diagramData" Target="../diagrams/data19.xml"/><Relationship Id="rId7" Type="http://schemas.microsoft.com/office/2007/relationships/diagramDrawing" Target="../diagrams/drawing19.xml"/><Relationship Id="rId2" Type="http://schemas.openxmlformats.org/officeDocument/2006/relationships/notesSlide" Target="../notesSlides/notesSlide26.xml"/><Relationship Id="rId1" Type="http://schemas.openxmlformats.org/officeDocument/2006/relationships/slideLayout" Target="../slideLayouts/slideLayout2.xml"/><Relationship Id="rId6" Type="http://schemas.openxmlformats.org/officeDocument/2006/relationships/diagramColors" Target="../diagrams/colors19.xml"/><Relationship Id="rId5" Type="http://schemas.openxmlformats.org/officeDocument/2006/relationships/diagramQuickStyle" Target="../diagrams/quickStyle19.xml"/><Relationship Id="rId4" Type="http://schemas.openxmlformats.org/officeDocument/2006/relationships/diagramLayout" Target="../diagrams/layout19.xml"/></Relationships>
</file>

<file path=ppt/slides/_rels/slide33.xml.rels><?xml version="1.0" encoding="UTF-8" standalone="yes"?>
<Relationships xmlns="http://schemas.openxmlformats.org/package/2006/relationships"><Relationship Id="rId3" Type="http://schemas.openxmlformats.org/officeDocument/2006/relationships/diagramData" Target="../diagrams/data20.xml"/><Relationship Id="rId7" Type="http://schemas.microsoft.com/office/2007/relationships/diagramDrawing" Target="../diagrams/drawing20.xml"/><Relationship Id="rId2" Type="http://schemas.openxmlformats.org/officeDocument/2006/relationships/notesSlide" Target="../notesSlides/notesSlide27.xml"/><Relationship Id="rId1" Type="http://schemas.openxmlformats.org/officeDocument/2006/relationships/slideLayout" Target="../slideLayouts/slideLayout2.xml"/><Relationship Id="rId6" Type="http://schemas.openxmlformats.org/officeDocument/2006/relationships/diagramColors" Target="../diagrams/colors20.xml"/><Relationship Id="rId5" Type="http://schemas.openxmlformats.org/officeDocument/2006/relationships/diagramQuickStyle" Target="../diagrams/quickStyle20.xml"/><Relationship Id="rId4" Type="http://schemas.openxmlformats.org/officeDocument/2006/relationships/diagramLayout" Target="../diagrams/layout20.xml"/></Relationships>
</file>

<file path=ppt/slides/_rels/slide34.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8.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9.xml"/><Relationship Id="rId1" Type="http://schemas.openxmlformats.org/officeDocument/2006/relationships/slideLayout" Target="../slideLayouts/slideLayout12.xml"/></Relationships>
</file>

<file path=ppt/slides/_rels/slide36.xml.rels><?xml version="1.0" encoding="UTF-8" standalone="yes"?>
<Relationships xmlns="http://schemas.openxmlformats.org/package/2006/relationships"><Relationship Id="rId8" Type="http://schemas.openxmlformats.org/officeDocument/2006/relationships/image" Target="../media/image50.png"/><Relationship Id="rId3" Type="http://schemas.openxmlformats.org/officeDocument/2006/relationships/diagramData" Target="../diagrams/data21.xml"/><Relationship Id="rId7" Type="http://schemas.microsoft.com/office/2007/relationships/diagramDrawing" Target="../diagrams/drawing21.xml"/><Relationship Id="rId2" Type="http://schemas.openxmlformats.org/officeDocument/2006/relationships/notesSlide" Target="../notesSlides/notesSlide30.xml"/><Relationship Id="rId1" Type="http://schemas.openxmlformats.org/officeDocument/2006/relationships/slideLayout" Target="../slideLayouts/slideLayout2.xml"/><Relationship Id="rId6" Type="http://schemas.openxmlformats.org/officeDocument/2006/relationships/diagramColors" Target="../diagrams/colors21.xml"/><Relationship Id="rId5" Type="http://schemas.openxmlformats.org/officeDocument/2006/relationships/diagramQuickStyle" Target="../diagrams/quickStyle21.xml"/><Relationship Id="rId4" Type="http://schemas.openxmlformats.org/officeDocument/2006/relationships/diagramLayout" Target="../diagrams/layout21.xml"/></Relationships>
</file>

<file path=ppt/slides/_rels/slide37.xml.rels><?xml version="1.0" encoding="UTF-8" standalone="yes"?>
<Relationships xmlns="http://schemas.openxmlformats.org/package/2006/relationships"><Relationship Id="rId3" Type="http://schemas.openxmlformats.org/officeDocument/2006/relationships/diagramData" Target="../diagrams/data22.xml"/><Relationship Id="rId7" Type="http://schemas.microsoft.com/office/2007/relationships/diagramDrawing" Target="../diagrams/drawing22.xml"/><Relationship Id="rId2" Type="http://schemas.openxmlformats.org/officeDocument/2006/relationships/notesSlide" Target="../notesSlides/notesSlide31.xml"/><Relationship Id="rId1" Type="http://schemas.openxmlformats.org/officeDocument/2006/relationships/slideLayout" Target="../slideLayouts/slideLayout2.xml"/><Relationship Id="rId6" Type="http://schemas.openxmlformats.org/officeDocument/2006/relationships/diagramColors" Target="../diagrams/colors22.xml"/><Relationship Id="rId5" Type="http://schemas.openxmlformats.org/officeDocument/2006/relationships/diagramQuickStyle" Target="../diagrams/quickStyle22.xml"/><Relationship Id="rId4" Type="http://schemas.openxmlformats.org/officeDocument/2006/relationships/diagramLayout" Target="../diagrams/layout22.xml"/></Relationships>
</file>

<file path=ppt/slides/_rels/slide38.xml.rels><?xml version="1.0" encoding="UTF-8" standalone="yes"?>
<Relationships xmlns="http://schemas.openxmlformats.org/package/2006/relationships"><Relationship Id="rId8" Type="http://schemas.microsoft.com/office/2007/relationships/diagramDrawing" Target="../diagrams/drawing23.xml"/><Relationship Id="rId3" Type="http://schemas.openxmlformats.org/officeDocument/2006/relationships/image" Target="../media/image54.png"/><Relationship Id="rId7" Type="http://schemas.openxmlformats.org/officeDocument/2006/relationships/diagramColors" Target="../diagrams/colors23.xml"/><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diagramQuickStyle" Target="../diagrams/quickStyle23.xml"/><Relationship Id="rId5" Type="http://schemas.openxmlformats.org/officeDocument/2006/relationships/diagramLayout" Target="../diagrams/layout23.xml"/><Relationship Id="rId4" Type="http://schemas.openxmlformats.org/officeDocument/2006/relationships/diagramData" Target="../diagrams/data23.xml"/></Relationships>
</file>

<file path=ppt/slides/_rels/slide39.xml.rels><?xml version="1.0" encoding="UTF-8" standalone="yes"?>
<Relationships xmlns="http://schemas.openxmlformats.org/package/2006/relationships"><Relationship Id="rId8" Type="http://schemas.openxmlformats.org/officeDocument/2006/relationships/hyperlink" Target="https://link.springer.com/article/10.1007/s44282-025-00246-w" TargetMode="External"/><Relationship Id="rId13" Type="http://schemas.openxmlformats.org/officeDocument/2006/relationships/hyperlink" Target="http://advancesinresearch.id/index.php/AHRMR/article/view/75" TargetMode="External"/><Relationship Id="rId3" Type="http://schemas.openxmlformats.org/officeDocument/2006/relationships/hyperlink" Target="https://link.springer.com/article/10.1186/s12912-024-02216-0" TargetMode="External"/><Relationship Id="rId7" Type="http://schemas.openxmlformats.org/officeDocument/2006/relationships/hyperlink" Target="https://www.igi-global.com/chapter/digital-era-and-new-methods-for-employee-recruitment/295432" TargetMode="External"/><Relationship Id="rId12" Type="http://schemas.openxmlformats.org/officeDocument/2006/relationships/hyperlink" Target="https://www.nature.com/articles/s41415-022-5406-0" TargetMode="External"/><Relationship Id="rId2" Type="http://schemas.openxmlformats.org/officeDocument/2006/relationships/hyperlink" Target="https://bmjopen.bmj.com/content/14/2/e074100.abstract" TargetMode="External"/><Relationship Id="rId1" Type="http://schemas.openxmlformats.org/officeDocument/2006/relationships/slideLayout" Target="../slideLayouts/slideLayout2.xml"/><Relationship Id="rId6" Type="http://schemas.openxmlformats.org/officeDocument/2006/relationships/hyperlink" Target="https://www.researchgate.net/profile/Kateryna-Mykhaylyova/publication/372786987_Effective_Global_Recruitment_Strategy_Cultural_Competence/links/64c89c1a4ce9131cd57d0e10/Effective-Global-Recruitment-Strategy-Cultural-Competence.pdf" TargetMode="External"/><Relationship Id="rId11" Type="http://schemas.openxmlformats.org/officeDocument/2006/relationships/hyperlink" Target="https://www.rcpath.org/static/bf6094b6-2087-45a3-bef230c097d328ae/Letter-to-Medical-Royal-Colleges-and-Faculties-110723-final-WP.pdf" TargetMode="External"/><Relationship Id="rId5" Type="http://schemas.openxmlformats.org/officeDocument/2006/relationships/hyperlink" Target="https://www.sciencedirect.com/science/article/pii/S245186542300025X" TargetMode="External"/><Relationship Id="rId10" Type="http://schemas.openxmlformats.org/officeDocument/2006/relationships/hyperlink" Target="https://bmjopen.bmj.com/content/12/7/e060221.abstract" TargetMode="External"/><Relationship Id="rId4" Type="http://schemas.openxmlformats.org/officeDocument/2006/relationships/hyperlink" Target="https://dl.acm.org/doi/abs/10.1145/3544548.3581221" TargetMode="External"/><Relationship Id="rId9" Type="http://schemas.openxmlformats.org/officeDocument/2006/relationships/hyperlink" Target="https://www.researchgate.net/profile/Showkat-Dar-13/publication/368327434_Maslow's_Hierarchy_of_Needs_Is_still_Relevant_in_the_21st_Century/links/640887240d98a97717ec841e/Maslows-Hierarchy-of-Needs-Is-still-Relevant-in-the-21st-Century.pdf?origin=journalDetail&amp;_tp=eyJwYWdlIjoiam91cm5hbERldGFpbCJ9" TargetMode="External"/></Relationships>
</file>

<file path=ppt/slides/_rels/slide40.xml.rels><?xml version="1.0" encoding="UTF-8" standalone="yes"?>
<Relationships xmlns="http://schemas.openxmlformats.org/package/2006/relationships"><Relationship Id="rId8" Type="http://schemas.openxmlformats.org/officeDocument/2006/relationships/hyperlink" Target="https://bmjopen.bmj.com/content/13/1/e068819.abstract" TargetMode="External"/><Relationship Id="rId13" Type="http://schemas.openxmlformats.org/officeDocument/2006/relationships/hyperlink" Target="https://eprints.bbk.ac.uk/id/eprint/53151/1/Organisational_Interventions_to_Support_Staff_Wellbeing_in_the_NHS%202023.pdf" TargetMode="External"/><Relationship Id="rId3" Type="http://schemas.openxmlformats.org/officeDocument/2006/relationships/hyperlink" Target="https://www.mdpi.com/2071-1050/16/14/6059" TargetMode="External"/><Relationship Id="rId7" Type="http://schemas.openxmlformats.org/officeDocument/2006/relationships/hyperlink" Target="https://link.springer.com/content/pdf/10.1007/978-981-97-7874-4_1244.pdf" TargetMode="External"/><Relationship Id="rId12" Type="http://schemas.openxmlformats.org/officeDocument/2006/relationships/hyperlink" Target="https://www.igi-global.com/chapter/traditional-vs-modern-recruitment-methods/387884" TargetMode="External"/><Relationship Id="rId2" Type="http://schemas.openxmlformats.org/officeDocument/2006/relationships/hyperlink" Target="https://www.health.org.uk/sites/default/files/pdf/2022-02/Strengthening%20NHS%20management%20and%20leadership.pdf" TargetMode="External"/><Relationship Id="rId1" Type="http://schemas.openxmlformats.org/officeDocument/2006/relationships/slideLayout" Target="../slideLayouts/slideLayout2.xml"/><Relationship Id="rId6" Type="http://schemas.openxmlformats.org/officeDocument/2006/relationships/hyperlink" Target="http://www.jsisfotek.org/index.php/JSisfotek/article/view/276" TargetMode="External"/><Relationship Id="rId11" Type="http://schemas.openxmlformats.org/officeDocument/2006/relationships/hyperlink" Target="https://link.springer.com/article/10.1186/s12913-023-09195-z" TargetMode="External"/><Relationship Id="rId5" Type="http://schemas.openxmlformats.org/officeDocument/2006/relationships/hyperlink" Target="https://bmjopen.bmj.com/content/14/4/e078072.abstract" TargetMode="External"/><Relationship Id="rId15" Type="http://schemas.openxmlformats.org/officeDocument/2006/relationships/hyperlink" Target="https://search.proquest.com/openview/98788d56b7aaa39eadbf798c7a67a3be/1?pq-origsite=gscholar&amp;cbl=2045095" TargetMode="External"/><Relationship Id="rId10" Type="http://schemas.openxmlformats.org/officeDocument/2006/relationships/hyperlink" Target="https://pmc.ncbi.nlm.nih.gov/articles/PMC12970071/" TargetMode="External"/><Relationship Id="rId4" Type="http://schemas.openxmlformats.org/officeDocument/2006/relationships/hyperlink" Target="https://assets.kingsfund.org.uk/f/256914/x/151509726c/nhs_staffing_shortages_engage_britain_2022.pdf" TargetMode="External"/><Relationship Id="rId9" Type="http://schemas.openxmlformats.org/officeDocument/2006/relationships/hyperlink" Target="https://link.springer.com/article/10.1186/s12912-022-01128-1" TargetMode="External"/><Relationship Id="rId14" Type="http://schemas.openxmlformats.org/officeDocument/2006/relationships/hyperlink" Target="https://www.mdpi.com/1660-4601/19/23/15527"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63" name="Rectangle 2062">
            <a:extLst>
              <a:ext uri="{FF2B5EF4-FFF2-40B4-BE49-F238E27FC236}">
                <a16:creationId xmlns:a16="http://schemas.microsoft.com/office/drawing/2014/main" id="{8A95209C-5275-4E15-8EA7-7F42980ABF2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50" name="Picture 2" descr="Physician assistants | NHS Employers">
            <a:extLst>
              <a:ext uri="{FF2B5EF4-FFF2-40B4-BE49-F238E27FC236}">
                <a16:creationId xmlns:a16="http://schemas.microsoft.com/office/drawing/2014/main" id="{F83FDB83-89D0-358F-ED6B-7AA35F7374FE}"/>
              </a:ext>
            </a:extLst>
          </p:cNvPr>
          <p:cNvPicPr>
            <a:picLocks noChangeAspect="1" noChangeArrowheads="1"/>
          </p:cNvPicPr>
          <p:nvPr/>
        </p:nvPicPr>
        <p:blipFill>
          <a:blip r:embed="rId2">
            <a:alphaModFix amt="50000"/>
            <a:extLst>
              <a:ext uri="{28A0092B-C50C-407E-A947-70E740481C1C}">
                <a14:useLocalDpi xmlns:a14="http://schemas.microsoft.com/office/drawing/2010/main" val="0"/>
              </a:ext>
            </a:extLst>
          </a:blip>
          <a:srcRect l="25"/>
          <a:stretch>
            <a:fillRect/>
          </a:stretch>
        </p:blipFill>
        <p:spPr bwMode="auto">
          <a:xfrm>
            <a:off x="20" y="10"/>
            <a:ext cx="12188931"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7C4A43FD-ED0F-48C1-B381-5C8A72FC972D}"/>
              </a:ext>
            </a:extLst>
          </p:cNvPr>
          <p:cNvSpPr>
            <a:spLocks noGrp="1"/>
          </p:cNvSpPr>
          <p:nvPr>
            <p:ph type="ctrTitle"/>
          </p:nvPr>
        </p:nvSpPr>
        <p:spPr>
          <a:xfrm>
            <a:off x="922867" y="855133"/>
            <a:ext cx="9748181" cy="5164667"/>
          </a:xfrm>
        </p:spPr>
        <p:txBody>
          <a:bodyPr>
            <a:normAutofit fontScale="90000"/>
          </a:bodyPr>
          <a:lstStyle/>
          <a:p>
            <a:r>
              <a:rPr lang="en-GB" sz="3600" b="1" i="1" dirty="0" smtClean="0">
                <a:solidFill>
                  <a:schemeClr val="bg1"/>
                </a:solidFill>
              </a:rPr>
              <a:t/>
            </a:r>
            <a:br>
              <a:rPr lang="en-GB" sz="3600" b="1" i="1" dirty="0" smtClean="0">
                <a:solidFill>
                  <a:schemeClr val="bg1"/>
                </a:solidFill>
              </a:rPr>
            </a:br>
            <a:r>
              <a:rPr lang="en-GB" sz="3600" b="1" i="1" dirty="0" smtClean="0">
                <a:solidFill>
                  <a:schemeClr val="bg1"/>
                </a:solidFill>
              </a:rPr>
              <a:t/>
            </a:r>
            <a:br>
              <a:rPr lang="en-GB" sz="3600" b="1" i="1" dirty="0" smtClean="0">
                <a:solidFill>
                  <a:schemeClr val="bg1"/>
                </a:solidFill>
              </a:rPr>
            </a:br>
            <a:r>
              <a:rPr lang="en-GB" sz="3600" b="1" i="1" dirty="0" smtClean="0">
                <a:solidFill>
                  <a:schemeClr val="bg1"/>
                </a:solidFill>
              </a:rPr>
              <a:t/>
            </a:r>
            <a:br>
              <a:rPr lang="en-GB" sz="3600" b="1" i="1" dirty="0" smtClean="0">
                <a:solidFill>
                  <a:schemeClr val="bg1"/>
                </a:solidFill>
              </a:rPr>
            </a:br>
            <a:r>
              <a:rPr lang="en-GB" sz="3600" b="1" i="1" dirty="0">
                <a:solidFill>
                  <a:schemeClr val="bg1"/>
                </a:solidFill>
              </a:rPr>
              <a:t/>
            </a:r>
            <a:br>
              <a:rPr lang="en-GB" sz="3600" b="1" i="1" dirty="0">
                <a:solidFill>
                  <a:schemeClr val="bg1"/>
                </a:solidFill>
              </a:rPr>
            </a:br>
            <a:r>
              <a:rPr lang="en-GB" sz="3600" b="1" i="1" dirty="0" smtClean="0">
                <a:solidFill>
                  <a:schemeClr val="bg1"/>
                </a:solidFill>
              </a:rPr>
              <a:t/>
            </a:r>
            <a:br>
              <a:rPr lang="en-GB" sz="3600" b="1" i="1" dirty="0" smtClean="0">
                <a:solidFill>
                  <a:schemeClr val="bg1"/>
                </a:solidFill>
              </a:rPr>
            </a:br>
            <a:r>
              <a:rPr lang="en-GB" sz="3600" b="1" i="1" dirty="0">
                <a:solidFill>
                  <a:schemeClr val="bg1"/>
                </a:solidFill>
              </a:rPr>
              <a:t/>
            </a:r>
            <a:br>
              <a:rPr lang="en-GB" sz="3600" b="1" i="1" dirty="0">
                <a:solidFill>
                  <a:schemeClr val="bg1"/>
                </a:solidFill>
              </a:rPr>
            </a:br>
            <a:r>
              <a:rPr lang="en-GB" sz="3600" b="1" i="1" dirty="0" smtClean="0">
                <a:solidFill>
                  <a:schemeClr val="bg1"/>
                </a:solidFill>
              </a:rPr>
              <a:t/>
            </a:r>
            <a:br>
              <a:rPr lang="en-GB" sz="3600" b="1" i="1" dirty="0" smtClean="0">
                <a:solidFill>
                  <a:schemeClr val="bg1"/>
                </a:solidFill>
              </a:rPr>
            </a:br>
            <a:r>
              <a:rPr lang="en-GB" sz="3600" b="1" i="1" dirty="0">
                <a:solidFill>
                  <a:schemeClr val="bg1"/>
                </a:solidFill>
              </a:rPr>
              <a:t>Human Capital Management</a:t>
            </a:r>
            <a:r>
              <a:rPr lang="en-US" sz="3600" dirty="0">
                <a:solidFill>
                  <a:schemeClr val="bg1"/>
                </a:solidFill>
              </a:rPr>
              <a:t/>
            </a:r>
            <a:br>
              <a:rPr lang="en-US" sz="3600" dirty="0">
                <a:solidFill>
                  <a:schemeClr val="bg1"/>
                </a:solidFill>
              </a:rPr>
            </a:br>
            <a:r>
              <a:rPr lang="en-GB" sz="3600" b="1" i="1" dirty="0">
                <a:solidFill>
                  <a:schemeClr val="bg1"/>
                </a:solidFill>
              </a:rPr>
              <a:t>LCMB7023</a:t>
            </a:r>
            <a:br>
              <a:rPr lang="en-GB" sz="3600" b="1" i="1" dirty="0">
                <a:solidFill>
                  <a:schemeClr val="bg1"/>
                </a:solidFill>
              </a:rPr>
            </a:br>
            <a:r>
              <a:rPr lang="en-GB" sz="3600" b="1" i="1" dirty="0" smtClean="0">
                <a:solidFill>
                  <a:schemeClr val="bg1"/>
                </a:solidFill>
              </a:rPr>
              <a:t/>
            </a:r>
            <a:br>
              <a:rPr lang="en-GB" sz="3600" b="1" i="1" dirty="0" smtClean="0">
                <a:solidFill>
                  <a:schemeClr val="bg1"/>
                </a:solidFill>
              </a:rPr>
            </a:br>
            <a:r>
              <a:rPr lang="en-GB" sz="3600" b="1" i="1" dirty="0">
                <a:solidFill>
                  <a:schemeClr val="bg1"/>
                </a:solidFill>
              </a:rPr>
              <a:t> </a:t>
            </a:r>
            <a:r>
              <a:rPr lang="en-GB" sz="3600" b="1" i="1" dirty="0" smtClean="0">
                <a:solidFill>
                  <a:schemeClr val="bg1"/>
                </a:solidFill>
              </a:rPr>
              <a:t>                               </a:t>
            </a:r>
            <a:br>
              <a:rPr lang="en-GB" sz="3600" b="1" i="1" dirty="0" smtClean="0">
                <a:solidFill>
                  <a:schemeClr val="bg1"/>
                </a:solidFill>
              </a:rPr>
            </a:br>
            <a:r>
              <a:rPr lang="en-US" sz="2700" dirty="0" smtClean="0">
                <a:solidFill>
                  <a:schemeClr val="bg1"/>
                </a:solidFill>
                <a:latin typeface="Arial" panose="020B0604020202020204" pitchFamily="34" charset="0"/>
                <a:cs typeface="Arial" panose="020B0604020202020204" pitchFamily="34" charset="0"/>
              </a:rPr>
              <a:t>Tahmina </a:t>
            </a:r>
            <a:r>
              <a:rPr lang="en-US" sz="2700" dirty="0">
                <a:solidFill>
                  <a:schemeClr val="bg1"/>
                </a:solidFill>
                <a:latin typeface="Arial" panose="020B0604020202020204" pitchFamily="34" charset="0"/>
                <a:cs typeface="Arial" panose="020B0604020202020204" pitchFamily="34" charset="0"/>
              </a:rPr>
              <a:t>Aktar </a:t>
            </a:r>
            <a:r>
              <a:rPr lang="en-US" sz="2700" dirty="0" smtClean="0">
                <a:solidFill>
                  <a:schemeClr val="bg1"/>
                </a:solidFill>
                <a:latin typeface="Arial" panose="020B0604020202020204" pitchFamily="34" charset="0"/>
                <a:cs typeface="Arial" panose="020B0604020202020204" pitchFamily="34" charset="0"/>
              </a:rPr>
              <a:t>– 2508483   </a:t>
            </a:r>
            <a:br>
              <a:rPr lang="en-US" sz="2700" dirty="0" smtClean="0">
                <a:solidFill>
                  <a:schemeClr val="bg1"/>
                </a:solidFill>
                <a:latin typeface="Arial" panose="020B0604020202020204" pitchFamily="34" charset="0"/>
                <a:cs typeface="Arial" panose="020B0604020202020204" pitchFamily="34" charset="0"/>
              </a:rPr>
            </a:br>
            <a:r>
              <a:rPr lang="en-US" sz="2700" dirty="0">
                <a:solidFill>
                  <a:schemeClr val="bg1"/>
                </a:solidFill>
                <a:latin typeface="Arial" panose="020B0604020202020204" pitchFamily="34" charset="0"/>
                <a:cs typeface="Arial" panose="020B0604020202020204" pitchFamily="34" charset="0"/>
              </a:rPr>
              <a:t>Jeet </a:t>
            </a:r>
            <a:r>
              <a:rPr lang="en-US" sz="2700" dirty="0" smtClean="0">
                <a:solidFill>
                  <a:schemeClr val="bg1"/>
                </a:solidFill>
                <a:latin typeface="Arial" panose="020B0604020202020204" pitchFamily="34" charset="0"/>
                <a:cs typeface="Arial" panose="020B0604020202020204" pitchFamily="34" charset="0"/>
              </a:rPr>
              <a:t>Patel – 2532588</a:t>
            </a:r>
            <a:br>
              <a:rPr lang="en-US" sz="2700" dirty="0" smtClean="0">
                <a:solidFill>
                  <a:schemeClr val="bg1"/>
                </a:solidFill>
                <a:latin typeface="Arial" panose="020B0604020202020204" pitchFamily="34" charset="0"/>
                <a:cs typeface="Arial" panose="020B0604020202020204" pitchFamily="34" charset="0"/>
              </a:rPr>
            </a:br>
            <a:r>
              <a:rPr lang="en-US" sz="2700" dirty="0">
                <a:solidFill>
                  <a:schemeClr val="bg1"/>
                </a:solidFill>
                <a:latin typeface="Arial" panose="020B0604020202020204" pitchFamily="34" charset="0"/>
                <a:cs typeface="Arial" panose="020B0604020202020204" pitchFamily="34" charset="0"/>
              </a:rPr>
              <a:t>Abhishekkumar Pethani – </a:t>
            </a:r>
            <a:r>
              <a:rPr lang="en-US" sz="2700" dirty="0" smtClean="0">
                <a:solidFill>
                  <a:schemeClr val="bg1"/>
                </a:solidFill>
                <a:latin typeface="Arial" panose="020B0604020202020204" pitchFamily="34" charset="0"/>
                <a:cs typeface="Arial" panose="020B0604020202020204" pitchFamily="34" charset="0"/>
              </a:rPr>
              <a:t>2525424</a:t>
            </a:r>
            <a:br>
              <a:rPr lang="en-US" sz="2700" dirty="0" smtClean="0">
                <a:solidFill>
                  <a:schemeClr val="bg1"/>
                </a:solidFill>
                <a:latin typeface="Arial" panose="020B0604020202020204" pitchFamily="34" charset="0"/>
                <a:cs typeface="Arial" panose="020B0604020202020204" pitchFamily="34" charset="0"/>
              </a:rPr>
            </a:br>
            <a:r>
              <a:rPr lang="en-US" sz="2700" dirty="0">
                <a:solidFill>
                  <a:schemeClr val="bg1"/>
                </a:solidFill>
                <a:latin typeface="Arial" panose="020B0604020202020204" pitchFamily="34" charset="0"/>
                <a:cs typeface="Arial" panose="020B0604020202020204" pitchFamily="34" charset="0"/>
              </a:rPr>
              <a:t>Anjaliben </a:t>
            </a:r>
            <a:r>
              <a:rPr lang="en-US" sz="2700" dirty="0" smtClean="0">
                <a:solidFill>
                  <a:schemeClr val="bg1"/>
                </a:solidFill>
                <a:latin typeface="Arial" panose="020B0604020202020204" pitchFamily="34" charset="0"/>
                <a:cs typeface="Arial" panose="020B0604020202020204" pitchFamily="34" charset="0"/>
              </a:rPr>
              <a:t>Chavda – 2532966</a:t>
            </a:r>
            <a:r>
              <a:rPr lang="en-US" sz="2700" dirty="0">
                <a:solidFill>
                  <a:schemeClr val="bg1"/>
                </a:solidFill>
                <a:latin typeface="Arial" panose="020B0604020202020204" pitchFamily="34" charset="0"/>
                <a:cs typeface="Arial" panose="020B0604020202020204" pitchFamily="34" charset="0"/>
              </a:rPr>
              <a:t> </a:t>
            </a:r>
            <a:r>
              <a:rPr lang="en-US" sz="2700" dirty="0" smtClean="0">
                <a:solidFill>
                  <a:schemeClr val="bg1"/>
                </a:solidFill>
                <a:latin typeface="Arial" panose="020B0604020202020204" pitchFamily="34" charset="0"/>
                <a:cs typeface="Arial" panose="020B0604020202020204" pitchFamily="34" charset="0"/>
              </a:rPr>
              <a:t/>
            </a:r>
            <a:br>
              <a:rPr lang="en-US" sz="2700" dirty="0" smtClean="0">
                <a:solidFill>
                  <a:schemeClr val="bg1"/>
                </a:solidFill>
                <a:latin typeface="Arial" panose="020B0604020202020204" pitchFamily="34" charset="0"/>
                <a:cs typeface="Arial" panose="020B0604020202020204" pitchFamily="34" charset="0"/>
              </a:rPr>
            </a:br>
            <a:r>
              <a:rPr lang="en-US" sz="2700" dirty="0" smtClean="0">
                <a:solidFill>
                  <a:schemeClr val="bg1"/>
                </a:solidFill>
                <a:latin typeface="Arial" panose="020B0604020202020204" pitchFamily="34" charset="0"/>
                <a:cs typeface="Arial" panose="020B0604020202020204" pitchFamily="34" charset="0"/>
              </a:rPr>
              <a:t>Vishal </a:t>
            </a:r>
            <a:r>
              <a:rPr lang="en-US" sz="2700" dirty="0">
                <a:solidFill>
                  <a:schemeClr val="bg1"/>
                </a:solidFill>
                <a:latin typeface="Arial" panose="020B0604020202020204" pitchFamily="34" charset="0"/>
                <a:cs typeface="Arial" panose="020B0604020202020204" pitchFamily="34" charset="0"/>
              </a:rPr>
              <a:t>Sapkal – 2521152 </a:t>
            </a:r>
            <a:r>
              <a:rPr lang="en-US" sz="2000" dirty="0" smtClean="0">
                <a:solidFill>
                  <a:schemeClr val="bg1"/>
                </a:solidFill>
                <a:latin typeface="Arial" panose="020B0604020202020204" pitchFamily="34" charset="0"/>
                <a:cs typeface="Arial" panose="020B0604020202020204" pitchFamily="34" charset="0"/>
              </a:rPr>
              <a:t/>
            </a:r>
            <a:br>
              <a:rPr lang="en-US" sz="2000" dirty="0" smtClean="0">
                <a:solidFill>
                  <a:schemeClr val="bg1"/>
                </a:solidFill>
                <a:latin typeface="Arial" panose="020B0604020202020204" pitchFamily="34" charset="0"/>
                <a:cs typeface="Arial" panose="020B0604020202020204" pitchFamily="34" charset="0"/>
              </a:rPr>
            </a:br>
            <a:r>
              <a:rPr lang="en-US" sz="2000" dirty="0" smtClean="0">
                <a:solidFill>
                  <a:schemeClr val="bg1"/>
                </a:solidFill>
                <a:latin typeface="Arial" panose="020B0604020202020204" pitchFamily="34" charset="0"/>
                <a:cs typeface="Arial" panose="020B0604020202020204" pitchFamily="34" charset="0"/>
              </a:rPr>
              <a:t/>
            </a:r>
            <a:br>
              <a:rPr lang="en-US" sz="2000" dirty="0" smtClean="0">
                <a:solidFill>
                  <a:schemeClr val="bg1"/>
                </a:solidFill>
                <a:latin typeface="Arial" panose="020B0604020202020204" pitchFamily="34" charset="0"/>
                <a:cs typeface="Arial" panose="020B0604020202020204" pitchFamily="34" charset="0"/>
              </a:rPr>
            </a:br>
            <a:r>
              <a:rPr lang="en-US" sz="5600" dirty="0">
                <a:solidFill>
                  <a:schemeClr val="bg1"/>
                </a:solidFill>
              </a:rPr>
              <a:t/>
            </a:r>
            <a:br>
              <a:rPr lang="en-US" sz="5600" dirty="0">
                <a:solidFill>
                  <a:schemeClr val="bg1"/>
                </a:solidFill>
              </a:rPr>
            </a:br>
            <a:endParaRPr lang="en-US" sz="5600" dirty="0">
              <a:solidFill>
                <a:schemeClr val="bg1"/>
              </a:solidFill>
            </a:endParaRPr>
          </a:p>
        </p:txBody>
      </p:sp>
      <p:sp>
        <p:nvSpPr>
          <p:cNvPr id="3" name="Subtitle 2">
            <a:extLst>
              <a:ext uri="{FF2B5EF4-FFF2-40B4-BE49-F238E27FC236}">
                <a16:creationId xmlns:a16="http://schemas.microsoft.com/office/drawing/2014/main" id="{F302348E-969E-D246-1042-F11B01839B36}"/>
              </a:ext>
            </a:extLst>
          </p:cNvPr>
          <p:cNvSpPr>
            <a:spLocks noGrp="1"/>
          </p:cNvSpPr>
          <p:nvPr>
            <p:ph type="subTitle" idx="1"/>
          </p:nvPr>
        </p:nvSpPr>
        <p:spPr>
          <a:xfrm>
            <a:off x="1527048" y="4599432"/>
            <a:ext cx="9144000" cy="1227520"/>
          </a:xfrm>
        </p:spPr>
        <p:txBody>
          <a:bodyPr>
            <a:normAutofit/>
          </a:bodyPr>
          <a:lstStyle/>
          <a:p>
            <a:r>
              <a:rPr lang="en-GB" b="1" i="1" dirty="0">
                <a:solidFill>
                  <a:schemeClr val="bg1"/>
                </a:solidFill>
              </a:rPr>
              <a:t>Assessment component 2: Group presentation: Human Capital Challenges in the NHS: An HRM Perspective</a:t>
            </a:r>
            <a:endParaRPr lang="en-US" dirty="0">
              <a:solidFill>
                <a:schemeClr val="bg1"/>
              </a:solidFill>
            </a:endParaRPr>
          </a:p>
          <a:p>
            <a:r>
              <a:rPr lang="en-US" b="1" i="1" dirty="0">
                <a:solidFill>
                  <a:schemeClr val="bg1"/>
                </a:solidFill>
              </a:rPr>
              <a:t>Focus Area: Recriutment </a:t>
            </a:r>
          </a:p>
        </p:txBody>
      </p:sp>
      <p:sp>
        <p:nvSpPr>
          <p:cNvPr id="2064" name="sketchy box">
            <a:extLst>
              <a:ext uri="{FF2B5EF4-FFF2-40B4-BE49-F238E27FC236}">
                <a16:creationId xmlns:a16="http://schemas.microsoft.com/office/drawing/2014/main" id="{4F2ED431-E304-4FF0-9F4E-032783C9D61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38200" y="720953"/>
            <a:ext cx="10515600" cy="5416094"/>
          </a:xfrm>
          <a:custGeom>
            <a:avLst/>
            <a:gdLst>
              <a:gd name="csX0" fmla="*/ 0 w 10515600"/>
              <a:gd name="csY0" fmla="*/ 0 h 5416094"/>
              <a:gd name="csX1" fmla="*/ 552069 w 10515600"/>
              <a:gd name="csY1" fmla="*/ 0 h 5416094"/>
              <a:gd name="csX2" fmla="*/ 893826 w 10515600"/>
              <a:gd name="csY2" fmla="*/ 0 h 5416094"/>
              <a:gd name="csX3" fmla="*/ 1761363 w 10515600"/>
              <a:gd name="csY3" fmla="*/ 0 h 5416094"/>
              <a:gd name="csX4" fmla="*/ 2313432 w 10515600"/>
              <a:gd name="csY4" fmla="*/ 0 h 5416094"/>
              <a:gd name="csX5" fmla="*/ 2865501 w 10515600"/>
              <a:gd name="csY5" fmla="*/ 0 h 5416094"/>
              <a:gd name="csX6" fmla="*/ 3733038 w 10515600"/>
              <a:gd name="csY6" fmla="*/ 0 h 5416094"/>
              <a:gd name="csX7" fmla="*/ 4179951 w 10515600"/>
              <a:gd name="csY7" fmla="*/ 0 h 5416094"/>
              <a:gd name="csX8" fmla="*/ 5047488 w 10515600"/>
              <a:gd name="csY8" fmla="*/ 0 h 5416094"/>
              <a:gd name="csX9" fmla="*/ 5915025 w 10515600"/>
              <a:gd name="csY9" fmla="*/ 0 h 5416094"/>
              <a:gd name="csX10" fmla="*/ 6572250 w 10515600"/>
              <a:gd name="csY10" fmla="*/ 0 h 5416094"/>
              <a:gd name="csX11" fmla="*/ 7439787 w 10515600"/>
              <a:gd name="csY11" fmla="*/ 0 h 5416094"/>
              <a:gd name="csX12" fmla="*/ 7991856 w 10515600"/>
              <a:gd name="csY12" fmla="*/ 0 h 5416094"/>
              <a:gd name="csX13" fmla="*/ 8543925 w 10515600"/>
              <a:gd name="csY13" fmla="*/ 0 h 5416094"/>
              <a:gd name="csX14" fmla="*/ 9306306 w 10515600"/>
              <a:gd name="csY14" fmla="*/ 0 h 5416094"/>
              <a:gd name="csX15" fmla="*/ 9858375 w 10515600"/>
              <a:gd name="csY15" fmla="*/ 0 h 5416094"/>
              <a:gd name="csX16" fmla="*/ 10515600 w 10515600"/>
              <a:gd name="csY16" fmla="*/ 0 h 5416094"/>
              <a:gd name="csX17" fmla="*/ 10515600 w 10515600"/>
              <a:gd name="csY17" fmla="*/ 785334 h 5416094"/>
              <a:gd name="csX18" fmla="*/ 10515600 w 10515600"/>
              <a:gd name="csY18" fmla="*/ 1516506 h 5416094"/>
              <a:gd name="csX19" fmla="*/ 10515600 w 10515600"/>
              <a:gd name="csY19" fmla="*/ 2247679 h 5416094"/>
              <a:gd name="csX20" fmla="*/ 10515600 w 10515600"/>
              <a:gd name="csY20" fmla="*/ 2762208 h 5416094"/>
              <a:gd name="csX21" fmla="*/ 10515600 w 10515600"/>
              <a:gd name="csY21" fmla="*/ 3330898 h 5416094"/>
              <a:gd name="csX22" fmla="*/ 10515600 w 10515600"/>
              <a:gd name="csY22" fmla="*/ 4062071 h 5416094"/>
              <a:gd name="csX23" fmla="*/ 10515600 w 10515600"/>
              <a:gd name="csY23" fmla="*/ 4684921 h 5416094"/>
              <a:gd name="csX24" fmla="*/ 10515600 w 10515600"/>
              <a:gd name="csY24" fmla="*/ 5416094 h 5416094"/>
              <a:gd name="csX25" fmla="*/ 9753219 w 10515600"/>
              <a:gd name="csY25" fmla="*/ 5416094 h 5416094"/>
              <a:gd name="csX26" fmla="*/ 9411462 w 10515600"/>
              <a:gd name="csY26" fmla="*/ 5416094 h 5416094"/>
              <a:gd name="csX27" fmla="*/ 8754237 w 10515600"/>
              <a:gd name="csY27" fmla="*/ 5416094 h 5416094"/>
              <a:gd name="csX28" fmla="*/ 8307324 w 10515600"/>
              <a:gd name="csY28" fmla="*/ 5416094 h 5416094"/>
              <a:gd name="csX29" fmla="*/ 7544943 w 10515600"/>
              <a:gd name="csY29" fmla="*/ 5416094 h 5416094"/>
              <a:gd name="csX30" fmla="*/ 7098030 w 10515600"/>
              <a:gd name="csY30" fmla="*/ 5416094 h 5416094"/>
              <a:gd name="csX31" fmla="*/ 6335649 w 10515600"/>
              <a:gd name="csY31" fmla="*/ 5416094 h 5416094"/>
              <a:gd name="csX32" fmla="*/ 5993892 w 10515600"/>
              <a:gd name="csY32" fmla="*/ 5416094 h 5416094"/>
              <a:gd name="csX33" fmla="*/ 5231511 w 10515600"/>
              <a:gd name="csY33" fmla="*/ 5416094 h 5416094"/>
              <a:gd name="csX34" fmla="*/ 4784598 w 10515600"/>
              <a:gd name="csY34" fmla="*/ 5416094 h 5416094"/>
              <a:gd name="csX35" fmla="*/ 4442841 w 10515600"/>
              <a:gd name="csY35" fmla="*/ 5416094 h 5416094"/>
              <a:gd name="csX36" fmla="*/ 3995928 w 10515600"/>
              <a:gd name="csY36" fmla="*/ 5416094 h 5416094"/>
              <a:gd name="csX37" fmla="*/ 3233547 w 10515600"/>
              <a:gd name="csY37" fmla="*/ 5416094 h 5416094"/>
              <a:gd name="csX38" fmla="*/ 2786634 w 10515600"/>
              <a:gd name="csY38" fmla="*/ 5416094 h 5416094"/>
              <a:gd name="csX39" fmla="*/ 2444877 w 10515600"/>
              <a:gd name="csY39" fmla="*/ 5416094 h 5416094"/>
              <a:gd name="csX40" fmla="*/ 1997964 w 10515600"/>
              <a:gd name="csY40" fmla="*/ 5416094 h 5416094"/>
              <a:gd name="csX41" fmla="*/ 1445895 w 10515600"/>
              <a:gd name="csY41" fmla="*/ 5416094 h 5416094"/>
              <a:gd name="csX42" fmla="*/ 788670 w 10515600"/>
              <a:gd name="csY42" fmla="*/ 5416094 h 5416094"/>
              <a:gd name="csX43" fmla="*/ 0 w 10515600"/>
              <a:gd name="csY43" fmla="*/ 5416094 h 5416094"/>
              <a:gd name="csX44" fmla="*/ 0 w 10515600"/>
              <a:gd name="csY44" fmla="*/ 4630760 h 5416094"/>
              <a:gd name="csX45" fmla="*/ 0 w 10515600"/>
              <a:gd name="csY45" fmla="*/ 3953749 h 5416094"/>
              <a:gd name="csX46" fmla="*/ 0 w 10515600"/>
              <a:gd name="csY46" fmla="*/ 3276737 h 5416094"/>
              <a:gd name="csX47" fmla="*/ 0 w 10515600"/>
              <a:gd name="csY47" fmla="*/ 2599725 h 5416094"/>
              <a:gd name="csX48" fmla="*/ 0 w 10515600"/>
              <a:gd name="csY48" fmla="*/ 1922713 h 5416094"/>
              <a:gd name="csX49" fmla="*/ 0 w 10515600"/>
              <a:gd name="csY49" fmla="*/ 1299863 h 5416094"/>
              <a:gd name="csX50" fmla="*/ 0 w 10515600"/>
              <a:gd name="csY50" fmla="*/ 0 h 5416094"/>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 ang="0">
                <a:pos x="csX38" y="csY38"/>
              </a:cxn>
              <a:cxn ang="0">
                <a:pos x="csX39" y="csY39"/>
              </a:cxn>
              <a:cxn ang="0">
                <a:pos x="csX40" y="csY40"/>
              </a:cxn>
              <a:cxn ang="0">
                <a:pos x="csX41" y="csY41"/>
              </a:cxn>
              <a:cxn ang="0">
                <a:pos x="csX42" y="csY42"/>
              </a:cxn>
              <a:cxn ang="0">
                <a:pos x="csX43" y="csY43"/>
              </a:cxn>
              <a:cxn ang="0">
                <a:pos x="csX44" y="csY44"/>
              </a:cxn>
              <a:cxn ang="0">
                <a:pos x="csX45" y="csY45"/>
              </a:cxn>
              <a:cxn ang="0">
                <a:pos x="csX46" y="csY46"/>
              </a:cxn>
              <a:cxn ang="0">
                <a:pos x="csX47" y="csY47"/>
              </a:cxn>
              <a:cxn ang="0">
                <a:pos x="csX48" y="csY48"/>
              </a:cxn>
              <a:cxn ang="0">
                <a:pos x="csX49" y="csY49"/>
              </a:cxn>
              <a:cxn ang="0">
                <a:pos x="csX50" y="csY50"/>
              </a:cxn>
            </a:cxnLst>
            <a:rect l="l" t="t" r="r" b="b"/>
            <a:pathLst>
              <a:path w="10515600" h="5416094" extrusionOk="0">
                <a:moveTo>
                  <a:pt x="0" y="0"/>
                </a:moveTo>
                <a:cubicBezTo>
                  <a:pt x="230793" y="14353"/>
                  <a:pt x="332416" y="21392"/>
                  <a:pt x="552069" y="0"/>
                </a:cubicBezTo>
                <a:cubicBezTo>
                  <a:pt x="771722" y="-21392"/>
                  <a:pt x="761737" y="-14337"/>
                  <a:pt x="893826" y="0"/>
                </a:cubicBezTo>
                <a:cubicBezTo>
                  <a:pt x="1025915" y="14337"/>
                  <a:pt x="1441584" y="-15498"/>
                  <a:pt x="1761363" y="0"/>
                </a:cubicBezTo>
                <a:cubicBezTo>
                  <a:pt x="2081142" y="15498"/>
                  <a:pt x="2111503" y="7278"/>
                  <a:pt x="2313432" y="0"/>
                </a:cubicBezTo>
                <a:cubicBezTo>
                  <a:pt x="2515361" y="-7278"/>
                  <a:pt x="2743584" y="-17845"/>
                  <a:pt x="2865501" y="0"/>
                </a:cubicBezTo>
                <a:cubicBezTo>
                  <a:pt x="2987418" y="17845"/>
                  <a:pt x="3345183" y="8208"/>
                  <a:pt x="3733038" y="0"/>
                </a:cubicBezTo>
                <a:cubicBezTo>
                  <a:pt x="4120893" y="-8208"/>
                  <a:pt x="4009066" y="-3159"/>
                  <a:pt x="4179951" y="0"/>
                </a:cubicBezTo>
                <a:cubicBezTo>
                  <a:pt x="4350836" y="3159"/>
                  <a:pt x="4735020" y="17517"/>
                  <a:pt x="5047488" y="0"/>
                </a:cubicBezTo>
                <a:cubicBezTo>
                  <a:pt x="5359956" y="-17517"/>
                  <a:pt x="5662148" y="-17777"/>
                  <a:pt x="5915025" y="0"/>
                </a:cubicBezTo>
                <a:cubicBezTo>
                  <a:pt x="6167902" y="17777"/>
                  <a:pt x="6308797" y="30350"/>
                  <a:pt x="6572250" y="0"/>
                </a:cubicBezTo>
                <a:cubicBezTo>
                  <a:pt x="6835703" y="-30350"/>
                  <a:pt x="7107419" y="-9627"/>
                  <a:pt x="7439787" y="0"/>
                </a:cubicBezTo>
                <a:cubicBezTo>
                  <a:pt x="7772155" y="9627"/>
                  <a:pt x="7844034" y="-9098"/>
                  <a:pt x="7991856" y="0"/>
                </a:cubicBezTo>
                <a:cubicBezTo>
                  <a:pt x="8139678" y="9098"/>
                  <a:pt x="8289889" y="-20239"/>
                  <a:pt x="8543925" y="0"/>
                </a:cubicBezTo>
                <a:cubicBezTo>
                  <a:pt x="8797961" y="20239"/>
                  <a:pt x="8994198" y="29575"/>
                  <a:pt x="9306306" y="0"/>
                </a:cubicBezTo>
                <a:cubicBezTo>
                  <a:pt x="9618414" y="-29575"/>
                  <a:pt x="9739118" y="-23835"/>
                  <a:pt x="9858375" y="0"/>
                </a:cubicBezTo>
                <a:cubicBezTo>
                  <a:pt x="9977632" y="23835"/>
                  <a:pt x="10370488" y="-4069"/>
                  <a:pt x="10515600" y="0"/>
                </a:cubicBezTo>
                <a:cubicBezTo>
                  <a:pt x="10524919" y="196329"/>
                  <a:pt x="10549062" y="488432"/>
                  <a:pt x="10515600" y="785334"/>
                </a:cubicBezTo>
                <a:cubicBezTo>
                  <a:pt x="10482138" y="1082236"/>
                  <a:pt x="10536385" y="1323726"/>
                  <a:pt x="10515600" y="1516506"/>
                </a:cubicBezTo>
                <a:cubicBezTo>
                  <a:pt x="10494815" y="1709286"/>
                  <a:pt x="10546328" y="2097632"/>
                  <a:pt x="10515600" y="2247679"/>
                </a:cubicBezTo>
                <a:cubicBezTo>
                  <a:pt x="10484872" y="2397726"/>
                  <a:pt x="10491771" y="2577292"/>
                  <a:pt x="10515600" y="2762208"/>
                </a:cubicBezTo>
                <a:cubicBezTo>
                  <a:pt x="10539429" y="2947124"/>
                  <a:pt x="10511007" y="3105736"/>
                  <a:pt x="10515600" y="3330898"/>
                </a:cubicBezTo>
                <a:cubicBezTo>
                  <a:pt x="10520194" y="3556060"/>
                  <a:pt x="10497393" y="3882611"/>
                  <a:pt x="10515600" y="4062071"/>
                </a:cubicBezTo>
                <a:cubicBezTo>
                  <a:pt x="10533807" y="4241531"/>
                  <a:pt x="10544791" y="4505155"/>
                  <a:pt x="10515600" y="4684921"/>
                </a:cubicBezTo>
                <a:cubicBezTo>
                  <a:pt x="10486410" y="4864687"/>
                  <a:pt x="10497356" y="5246484"/>
                  <a:pt x="10515600" y="5416094"/>
                </a:cubicBezTo>
                <a:cubicBezTo>
                  <a:pt x="10245623" y="5445692"/>
                  <a:pt x="10029676" y="5415505"/>
                  <a:pt x="9753219" y="5416094"/>
                </a:cubicBezTo>
                <a:cubicBezTo>
                  <a:pt x="9476762" y="5416683"/>
                  <a:pt x="9553148" y="5422760"/>
                  <a:pt x="9411462" y="5416094"/>
                </a:cubicBezTo>
                <a:cubicBezTo>
                  <a:pt x="9269776" y="5409428"/>
                  <a:pt x="8927709" y="5385012"/>
                  <a:pt x="8754237" y="5416094"/>
                </a:cubicBezTo>
                <a:cubicBezTo>
                  <a:pt x="8580766" y="5447176"/>
                  <a:pt x="8413264" y="5410024"/>
                  <a:pt x="8307324" y="5416094"/>
                </a:cubicBezTo>
                <a:cubicBezTo>
                  <a:pt x="8201384" y="5422164"/>
                  <a:pt x="7912690" y="5421686"/>
                  <a:pt x="7544943" y="5416094"/>
                </a:cubicBezTo>
                <a:cubicBezTo>
                  <a:pt x="7177196" y="5410502"/>
                  <a:pt x="7304235" y="5418502"/>
                  <a:pt x="7098030" y="5416094"/>
                </a:cubicBezTo>
                <a:cubicBezTo>
                  <a:pt x="6891825" y="5413686"/>
                  <a:pt x="6541479" y="5434609"/>
                  <a:pt x="6335649" y="5416094"/>
                </a:cubicBezTo>
                <a:cubicBezTo>
                  <a:pt x="6129819" y="5397579"/>
                  <a:pt x="6106541" y="5402791"/>
                  <a:pt x="5993892" y="5416094"/>
                </a:cubicBezTo>
                <a:cubicBezTo>
                  <a:pt x="5881243" y="5429397"/>
                  <a:pt x="5545248" y="5437743"/>
                  <a:pt x="5231511" y="5416094"/>
                </a:cubicBezTo>
                <a:cubicBezTo>
                  <a:pt x="4917774" y="5394445"/>
                  <a:pt x="4963237" y="5426599"/>
                  <a:pt x="4784598" y="5416094"/>
                </a:cubicBezTo>
                <a:cubicBezTo>
                  <a:pt x="4605959" y="5405589"/>
                  <a:pt x="4605904" y="5406658"/>
                  <a:pt x="4442841" y="5416094"/>
                </a:cubicBezTo>
                <a:cubicBezTo>
                  <a:pt x="4279778" y="5425530"/>
                  <a:pt x="4177180" y="5426138"/>
                  <a:pt x="3995928" y="5416094"/>
                </a:cubicBezTo>
                <a:cubicBezTo>
                  <a:pt x="3814676" y="5406050"/>
                  <a:pt x="3516440" y="5429234"/>
                  <a:pt x="3233547" y="5416094"/>
                </a:cubicBezTo>
                <a:cubicBezTo>
                  <a:pt x="2950654" y="5402954"/>
                  <a:pt x="2884354" y="5436103"/>
                  <a:pt x="2786634" y="5416094"/>
                </a:cubicBezTo>
                <a:cubicBezTo>
                  <a:pt x="2688914" y="5396085"/>
                  <a:pt x="2522958" y="5423232"/>
                  <a:pt x="2444877" y="5416094"/>
                </a:cubicBezTo>
                <a:cubicBezTo>
                  <a:pt x="2366796" y="5408956"/>
                  <a:pt x="2104768" y="5395479"/>
                  <a:pt x="1997964" y="5416094"/>
                </a:cubicBezTo>
                <a:cubicBezTo>
                  <a:pt x="1891160" y="5436709"/>
                  <a:pt x="1573016" y="5412376"/>
                  <a:pt x="1445895" y="5416094"/>
                </a:cubicBezTo>
                <a:cubicBezTo>
                  <a:pt x="1318774" y="5419812"/>
                  <a:pt x="986443" y="5400529"/>
                  <a:pt x="788670" y="5416094"/>
                </a:cubicBezTo>
                <a:cubicBezTo>
                  <a:pt x="590897" y="5431659"/>
                  <a:pt x="363709" y="5381266"/>
                  <a:pt x="0" y="5416094"/>
                </a:cubicBezTo>
                <a:cubicBezTo>
                  <a:pt x="-22973" y="5218643"/>
                  <a:pt x="-26699" y="5010779"/>
                  <a:pt x="0" y="4630760"/>
                </a:cubicBezTo>
                <a:cubicBezTo>
                  <a:pt x="26699" y="4250741"/>
                  <a:pt x="-15389" y="4196664"/>
                  <a:pt x="0" y="3953749"/>
                </a:cubicBezTo>
                <a:cubicBezTo>
                  <a:pt x="15389" y="3710834"/>
                  <a:pt x="468" y="3611311"/>
                  <a:pt x="0" y="3276737"/>
                </a:cubicBezTo>
                <a:cubicBezTo>
                  <a:pt x="-468" y="2942163"/>
                  <a:pt x="15360" y="2781998"/>
                  <a:pt x="0" y="2599725"/>
                </a:cubicBezTo>
                <a:cubicBezTo>
                  <a:pt x="-15360" y="2417452"/>
                  <a:pt x="14816" y="2100232"/>
                  <a:pt x="0" y="1922713"/>
                </a:cubicBezTo>
                <a:cubicBezTo>
                  <a:pt x="-14816" y="1745194"/>
                  <a:pt x="-24648" y="1604167"/>
                  <a:pt x="0" y="1299863"/>
                </a:cubicBezTo>
                <a:cubicBezTo>
                  <a:pt x="24648" y="995559"/>
                  <a:pt x="2182" y="279525"/>
                  <a:pt x="0" y="0"/>
                </a:cubicBezTo>
                <a:close/>
              </a:path>
            </a:pathLst>
          </a:custGeom>
          <a:noFill/>
          <a:ln w="47625" cap="rnd">
            <a:solidFill>
              <a:schemeClr val="bg1">
                <a:alpha val="75000"/>
              </a:schemeClr>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65" name="sketchy line">
            <a:extLst>
              <a:ext uri="{FF2B5EF4-FFF2-40B4-BE49-F238E27FC236}">
                <a16:creationId xmlns:a16="http://schemas.microsoft.com/office/drawing/2014/main" id="{4E87FCFB-2CCE-460D-B3DD-557C8BD1B94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974206" y="4419423"/>
            <a:ext cx="4243589" cy="18288"/>
          </a:xfrm>
          <a:custGeom>
            <a:avLst/>
            <a:gdLst>
              <a:gd name="csX0" fmla="*/ 0 w 4243589"/>
              <a:gd name="csY0" fmla="*/ 0 h 18288"/>
              <a:gd name="csX1" fmla="*/ 563791 w 4243589"/>
              <a:gd name="csY1" fmla="*/ 0 h 18288"/>
              <a:gd name="csX2" fmla="*/ 1042710 w 4243589"/>
              <a:gd name="csY2" fmla="*/ 0 h 18288"/>
              <a:gd name="csX3" fmla="*/ 1564066 w 4243589"/>
              <a:gd name="csY3" fmla="*/ 0 h 18288"/>
              <a:gd name="csX4" fmla="*/ 2212729 w 4243589"/>
              <a:gd name="csY4" fmla="*/ 0 h 18288"/>
              <a:gd name="csX5" fmla="*/ 2776520 w 4243589"/>
              <a:gd name="csY5" fmla="*/ 0 h 18288"/>
              <a:gd name="csX6" fmla="*/ 3297875 w 4243589"/>
              <a:gd name="csY6" fmla="*/ 0 h 18288"/>
              <a:gd name="csX7" fmla="*/ 4243589 w 4243589"/>
              <a:gd name="csY7" fmla="*/ 0 h 18288"/>
              <a:gd name="csX8" fmla="*/ 4243589 w 4243589"/>
              <a:gd name="csY8" fmla="*/ 18288 h 18288"/>
              <a:gd name="csX9" fmla="*/ 3637362 w 4243589"/>
              <a:gd name="csY9" fmla="*/ 18288 h 18288"/>
              <a:gd name="csX10" fmla="*/ 3116007 w 4243589"/>
              <a:gd name="csY10" fmla="*/ 18288 h 18288"/>
              <a:gd name="csX11" fmla="*/ 2424908 w 4243589"/>
              <a:gd name="csY11" fmla="*/ 18288 h 18288"/>
              <a:gd name="csX12" fmla="*/ 1861117 w 4243589"/>
              <a:gd name="csY12" fmla="*/ 18288 h 18288"/>
              <a:gd name="csX13" fmla="*/ 1382198 w 4243589"/>
              <a:gd name="csY13" fmla="*/ 18288 h 18288"/>
              <a:gd name="csX14" fmla="*/ 733535 w 4243589"/>
              <a:gd name="csY14" fmla="*/ 18288 h 18288"/>
              <a:gd name="csX15" fmla="*/ 0 w 4243589"/>
              <a:gd name="csY15" fmla="*/ 18288 h 18288"/>
              <a:gd name="csX16" fmla="*/ 0 w 4243589"/>
              <a:gd name="csY16"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Lst>
            <a:rect l="l" t="t" r="r" b="b"/>
            <a:pathLst>
              <a:path w="4243589" h="18288" fill="none" extrusionOk="0">
                <a:moveTo>
                  <a:pt x="0" y="0"/>
                </a:moveTo>
                <a:cubicBezTo>
                  <a:pt x="157351" y="-15653"/>
                  <a:pt x="378877" y="-5828"/>
                  <a:pt x="563791" y="0"/>
                </a:cubicBezTo>
                <a:cubicBezTo>
                  <a:pt x="748705" y="5828"/>
                  <a:pt x="905659" y="-5525"/>
                  <a:pt x="1042710" y="0"/>
                </a:cubicBezTo>
                <a:cubicBezTo>
                  <a:pt x="1179761" y="5525"/>
                  <a:pt x="1356845" y="-21288"/>
                  <a:pt x="1564066" y="0"/>
                </a:cubicBezTo>
                <a:cubicBezTo>
                  <a:pt x="1771287" y="21288"/>
                  <a:pt x="1912099" y="25135"/>
                  <a:pt x="2212729" y="0"/>
                </a:cubicBezTo>
                <a:cubicBezTo>
                  <a:pt x="2513359" y="-25135"/>
                  <a:pt x="2514918" y="-27119"/>
                  <a:pt x="2776520" y="0"/>
                </a:cubicBezTo>
                <a:cubicBezTo>
                  <a:pt x="3038122" y="27119"/>
                  <a:pt x="3178771" y="18116"/>
                  <a:pt x="3297875" y="0"/>
                </a:cubicBezTo>
                <a:cubicBezTo>
                  <a:pt x="3416980" y="-18116"/>
                  <a:pt x="4012240" y="-40869"/>
                  <a:pt x="4243589" y="0"/>
                </a:cubicBezTo>
                <a:cubicBezTo>
                  <a:pt x="4243987" y="7429"/>
                  <a:pt x="4243569" y="10822"/>
                  <a:pt x="4243589" y="18288"/>
                </a:cubicBezTo>
                <a:cubicBezTo>
                  <a:pt x="4112949" y="-2855"/>
                  <a:pt x="3928037" y="1831"/>
                  <a:pt x="3637362" y="18288"/>
                </a:cubicBezTo>
                <a:cubicBezTo>
                  <a:pt x="3346687" y="34745"/>
                  <a:pt x="3254446" y="26669"/>
                  <a:pt x="3116007" y="18288"/>
                </a:cubicBezTo>
                <a:cubicBezTo>
                  <a:pt x="2977569" y="9907"/>
                  <a:pt x="2620228" y="28873"/>
                  <a:pt x="2424908" y="18288"/>
                </a:cubicBezTo>
                <a:cubicBezTo>
                  <a:pt x="2229588" y="7703"/>
                  <a:pt x="2088287" y="-3854"/>
                  <a:pt x="1861117" y="18288"/>
                </a:cubicBezTo>
                <a:cubicBezTo>
                  <a:pt x="1633947" y="40430"/>
                  <a:pt x="1502447" y="-871"/>
                  <a:pt x="1382198" y="18288"/>
                </a:cubicBezTo>
                <a:cubicBezTo>
                  <a:pt x="1261949" y="37447"/>
                  <a:pt x="1045440" y="28353"/>
                  <a:pt x="733535" y="18288"/>
                </a:cubicBezTo>
                <a:cubicBezTo>
                  <a:pt x="421630" y="8223"/>
                  <a:pt x="341257" y="-18359"/>
                  <a:pt x="0" y="18288"/>
                </a:cubicBezTo>
                <a:cubicBezTo>
                  <a:pt x="-591" y="13205"/>
                  <a:pt x="-663" y="6329"/>
                  <a:pt x="0" y="0"/>
                </a:cubicBezTo>
                <a:close/>
              </a:path>
              <a:path w="4243589" h="18288" stroke="0" extrusionOk="0">
                <a:moveTo>
                  <a:pt x="0" y="0"/>
                </a:moveTo>
                <a:cubicBezTo>
                  <a:pt x="128164" y="17204"/>
                  <a:pt x="312653" y="1129"/>
                  <a:pt x="563791" y="0"/>
                </a:cubicBezTo>
                <a:cubicBezTo>
                  <a:pt x="814929" y="-1129"/>
                  <a:pt x="837271" y="8503"/>
                  <a:pt x="1042710" y="0"/>
                </a:cubicBezTo>
                <a:cubicBezTo>
                  <a:pt x="1248149" y="-8503"/>
                  <a:pt x="1588432" y="-28862"/>
                  <a:pt x="1733809" y="0"/>
                </a:cubicBezTo>
                <a:cubicBezTo>
                  <a:pt x="1879186" y="28862"/>
                  <a:pt x="2052815" y="5974"/>
                  <a:pt x="2297600" y="0"/>
                </a:cubicBezTo>
                <a:cubicBezTo>
                  <a:pt x="2542385" y="-5974"/>
                  <a:pt x="2699960" y="-23550"/>
                  <a:pt x="2861391" y="0"/>
                </a:cubicBezTo>
                <a:cubicBezTo>
                  <a:pt x="3022822" y="23550"/>
                  <a:pt x="3390411" y="25272"/>
                  <a:pt x="3552490" y="0"/>
                </a:cubicBezTo>
                <a:cubicBezTo>
                  <a:pt x="3714569" y="-25272"/>
                  <a:pt x="3950585" y="-31327"/>
                  <a:pt x="4243589" y="0"/>
                </a:cubicBezTo>
                <a:cubicBezTo>
                  <a:pt x="4242703" y="5429"/>
                  <a:pt x="4244410" y="14046"/>
                  <a:pt x="4243589" y="18288"/>
                </a:cubicBezTo>
                <a:cubicBezTo>
                  <a:pt x="4130424" y="-1240"/>
                  <a:pt x="3932803" y="42249"/>
                  <a:pt x="3722234" y="18288"/>
                </a:cubicBezTo>
                <a:cubicBezTo>
                  <a:pt x="3511665" y="-5673"/>
                  <a:pt x="3269903" y="45994"/>
                  <a:pt x="3116007" y="18288"/>
                </a:cubicBezTo>
                <a:cubicBezTo>
                  <a:pt x="2962111" y="-9418"/>
                  <a:pt x="2744280" y="23224"/>
                  <a:pt x="2509780" y="18288"/>
                </a:cubicBezTo>
                <a:cubicBezTo>
                  <a:pt x="2275280" y="13352"/>
                  <a:pt x="2066059" y="43664"/>
                  <a:pt x="1945989" y="18288"/>
                </a:cubicBezTo>
                <a:cubicBezTo>
                  <a:pt x="1825919" y="-7088"/>
                  <a:pt x="1407329" y="12616"/>
                  <a:pt x="1254890" y="18288"/>
                </a:cubicBezTo>
                <a:cubicBezTo>
                  <a:pt x="1102451" y="23960"/>
                  <a:pt x="837950" y="31673"/>
                  <a:pt x="563791" y="18288"/>
                </a:cubicBezTo>
                <a:cubicBezTo>
                  <a:pt x="289632" y="4903"/>
                  <a:pt x="132768" y="7105"/>
                  <a:pt x="0" y="18288"/>
                </a:cubicBezTo>
                <a:cubicBezTo>
                  <a:pt x="668" y="13665"/>
                  <a:pt x="578" y="5675"/>
                  <a:pt x="0" y="0"/>
                </a:cubicBezTo>
                <a:close/>
              </a:path>
            </a:pathLst>
          </a:custGeom>
          <a:solidFill>
            <a:srgbClr val="FFFFFF">
              <a:alpha val="75000"/>
            </a:srgbClr>
          </a:solidFill>
          <a:ln w="41275" cap="rnd">
            <a:solidFill>
              <a:schemeClr val="bg1">
                <a:alpha val="75000"/>
              </a:schemeClr>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46984979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D2C54-819E-E99E-BCD4-D31A0A234AC2}"/>
              </a:ext>
            </a:extLst>
          </p:cNvPr>
          <p:cNvSpPr>
            <a:spLocks noGrp="1"/>
          </p:cNvSpPr>
          <p:nvPr>
            <p:ph type="title"/>
          </p:nvPr>
        </p:nvSpPr>
        <p:spPr>
          <a:xfrm>
            <a:off x="1143000" y="585394"/>
            <a:ext cx="10515600" cy="1133499"/>
          </a:xfrm>
        </p:spPr>
        <p:txBody>
          <a:bodyPr>
            <a:normAutofit/>
          </a:bodyPr>
          <a:lstStyle/>
          <a:p>
            <a:pPr algn="ctr"/>
            <a:r>
              <a:rPr lang="en-GB" sz="3600" b="1" dirty="0"/>
              <a:t>Presentation Introduction</a:t>
            </a:r>
            <a:r>
              <a:rPr lang="en-US" sz="3600" b="1" dirty="0"/>
              <a:t/>
            </a:r>
            <a:br>
              <a:rPr lang="en-US" sz="3600" b="1" dirty="0"/>
            </a:br>
            <a:endParaRPr lang="en-US" sz="3600" dirty="0"/>
          </a:p>
        </p:txBody>
      </p:sp>
      <p:graphicFrame>
        <p:nvGraphicFramePr>
          <p:cNvPr id="5" name="Content Placeholder 2">
            <a:extLst>
              <a:ext uri="{FF2B5EF4-FFF2-40B4-BE49-F238E27FC236}">
                <a16:creationId xmlns:a16="http://schemas.microsoft.com/office/drawing/2014/main" id="{223DC9B3-BF8F-B5E2-1030-3E8E50122E60}"/>
              </a:ext>
            </a:extLst>
          </p:cNvPr>
          <p:cNvGraphicFramePr>
            <a:graphicFrameLocks noGrp="1"/>
          </p:cNvGraphicFramePr>
          <p:nvPr>
            <p:ph idx="1"/>
            <p:extLst>
              <p:ext uri="{D42A27DB-BD31-4B8C-83A1-F6EECF244321}">
                <p14:modId xmlns:p14="http://schemas.microsoft.com/office/powerpoint/2010/main" val="1370531326"/>
              </p:ext>
            </p:extLst>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5514684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14528"/>
        <p:cNvGrpSpPr/>
        <p:nvPr/>
      </p:nvGrpSpPr>
      <p:grpSpPr>
        <a:xfrm>
          <a:off x="0" y="0"/>
          <a:ext cx="0" cy="0"/>
          <a:chOff x="0" y="0"/>
          <a:chExt cx="0" cy="0"/>
        </a:xfrm>
      </p:grpSpPr>
      <p:sp>
        <p:nvSpPr>
          <p:cNvPr id="14529" name="Google Shape;14529;p3"/>
          <p:cNvSpPr/>
          <p:nvPr/>
        </p:nvSpPr>
        <p:spPr>
          <a:xfrm>
            <a:off x="1953768" y="0"/>
            <a:ext cx="8284464" cy="6858000"/>
          </a:xfrm>
          <a:custGeom>
            <a:avLst/>
            <a:gdLst/>
            <a:ahLst/>
            <a:cxnLst/>
            <a:rect l="l" t="t" r="r" b="b"/>
            <a:pathLst>
              <a:path w="8284464" h="6858000" extrusionOk="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530" name="Google Shape;14530;p3"/>
          <p:cNvSpPr/>
          <p:nvPr/>
        </p:nvSpPr>
        <p:spPr>
          <a:xfrm>
            <a:off x="2118360" y="0"/>
            <a:ext cx="7955280" cy="6858000"/>
          </a:xfrm>
          <a:custGeom>
            <a:avLst/>
            <a:gdLst/>
            <a:ahLst/>
            <a:cxnLst/>
            <a:rect l="l" t="t" r="r" b="b"/>
            <a:pathLst>
              <a:path w="7955280" h="6858000" extrusionOk="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531" name="Google Shape;14531;p3"/>
          <p:cNvSpPr txBox="1">
            <a:spLocks noGrp="1"/>
          </p:cNvSpPr>
          <p:nvPr>
            <p:ph type="title"/>
          </p:nvPr>
        </p:nvSpPr>
        <p:spPr>
          <a:xfrm>
            <a:off x="2555631" y="1441938"/>
            <a:ext cx="7080600" cy="3974100"/>
          </a:xfrm>
          <a:prstGeom prst="rect">
            <a:avLst/>
          </a:prstGeom>
          <a:noFill/>
          <a:ln>
            <a:noFill/>
          </a:ln>
        </p:spPr>
        <p:txBody>
          <a:bodyPr spcFirstLastPara="1" wrap="square" lIns="91425" tIns="45700" rIns="91425" bIns="45700" anchor="ctr" anchorCtr="0">
            <a:normAutofit/>
          </a:bodyPr>
          <a:lstStyle/>
          <a:p>
            <a:pPr lvl="0" algn="ctr">
              <a:buClr>
                <a:srgbClr val="0C0C0C"/>
              </a:buClr>
              <a:buSzPts val="5400"/>
            </a:pPr>
            <a:r>
              <a:rPr lang="en-GB" sz="5400" b="1" dirty="0">
                <a:solidFill>
                  <a:srgbClr val="0C0C0C"/>
                </a:solidFill>
              </a:rPr>
              <a:t>Part 1 – </a:t>
            </a:r>
            <a:r>
              <a:rPr lang="en-GB" sz="5400" b="1" dirty="0" smtClean="0">
                <a:solidFill>
                  <a:srgbClr val="0C0C0C"/>
                </a:solidFill>
              </a:rPr>
              <a:t>Introduction</a:t>
            </a:r>
            <a:br>
              <a:rPr lang="en-GB" sz="5400" b="1" dirty="0" smtClean="0">
                <a:solidFill>
                  <a:srgbClr val="0C0C0C"/>
                </a:solidFill>
              </a:rPr>
            </a:br>
            <a:r>
              <a:rPr lang="en-GB" sz="5400" b="1" dirty="0" smtClean="0">
                <a:solidFill>
                  <a:srgbClr val="0C0C0C"/>
                </a:solidFill>
              </a:rPr>
              <a:t/>
            </a:r>
            <a:br>
              <a:rPr lang="en-GB" sz="5400" b="1" dirty="0" smtClean="0">
                <a:solidFill>
                  <a:srgbClr val="0C0C0C"/>
                </a:solidFill>
              </a:rPr>
            </a:br>
            <a:r>
              <a:rPr lang="en-US" sz="2400" dirty="0">
                <a:solidFill>
                  <a:schemeClr val="tx1"/>
                </a:solidFill>
                <a:latin typeface="Arial" panose="020B0604020202020204" pitchFamily="34" charset="0"/>
                <a:cs typeface="Arial" panose="020B0604020202020204" pitchFamily="34" charset="0"/>
              </a:rPr>
              <a:t>Tahmina Aktar – 2508483</a:t>
            </a:r>
            <a:r>
              <a:rPr lang="en-GB" sz="2400" b="1" dirty="0">
                <a:solidFill>
                  <a:srgbClr val="0C0C0C"/>
                </a:solidFill>
              </a:rPr>
              <a:t/>
            </a:r>
            <a:br>
              <a:rPr lang="en-GB" sz="2400" b="1" dirty="0">
                <a:solidFill>
                  <a:srgbClr val="0C0C0C"/>
                </a:solidFill>
              </a:rPr>
            </a:br>
            <a:endParaRPr sz="2400" dirty="0">
              <a:solidFill>
                <a:srgbClr val="0C0C0C"/>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44" name="Rectangle 1043">
            <a:extLst>
              <a:ext uri="{FF2B5EF4-FFF2-40B4-BE49-F238E27FC236}">
                <a16:creationId xmlns:a16="http://schemas.microsoft.com/office/drawing/2014/main" id="{04812C46-200A-4DEB-A05E-3ED6C68C238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2" name="Picture 8" descr="Physician assistants | NHS Employers">
            <a:extLst>
              <a:ext uri="{FF2B5EF4-FFF2-40B4-BE49-F238E27FC236}">
                <a16:creationId xmlns:a16="http://schemas.microsoft.com/office/drawing/2014/main" id="{4D4804A4-91FB-6ECD-815F-D660EFB6CCBC}"/>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17070" r="3619"/>
          <a:stretch>
            <a:fillRect/>
          </a:stretch>
        </p:blipFill>
        <p:spPr bwMode="auto">
          <a:xfrm>
            <a:off x="2522356" y="10"/>
            <a:ext cx="9669642" cy="6857990"/>
          </a:xfrm>
          <a:prstGeom prst="rect">
            <a:avLst/>
          </a:prstGeom>
          <a:noFill/>
          <a:extLst>
            <a:ext uri="{909E8E84-426E-40DD-AFC4-6F175D3DCCD1}">
              <a14:hiddenFill xmlns:a14="http://schemas.microsoft.com/office/drawing/2010/main">
                <a:solidFill>
                  <a:srgbClr val="FFFFFF"/>
                </a:solidFill>
              </a14:hiddenFill>
            </a:ext>
          </a:extLst>
        </p:spPr>
      </p:pic>
      <p:sp>
        <p:nvSpPr>
          <p:cNvPr id="1046" name="Rectangle 1045">
            <a:extLst>
              <a:ext uri="{FF2B5EF4-FFF2-40B4-BE49-F238E27FC236}">
                <a16:creationId xmlns:a16="http://schemas.microsoft.com/office/drawing/2014/main" id="{D1EA859B-E555-4109-94F3-6700E046E00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0A94EB9-4964-A460-926A-B5548A88701A}"/>
              </a:ext>
            </a:extLst>
          </p:cNvPr>
          <p:cNvSpPr>
            <a:spLocks noGrp="1"/>
          </p:cNvSpPr>
          <p:nvPr>
            <p:ph type="title"/>
          </p:nvPr>
        </p:nvSpPr>
        <p:spPr>
          <a:xfrm>
            <a:off x="838200" y="365125"/>
            <a:ext cx="3822189" cy="1899912"/>
          </a:xfrm>
        </p:spPr>
        <p:txBody>
          <a:bodyPr>
            <a:normAutofit/>
          </a:bodyPr>
          <a:lstStyle/>
          <a:p>
            <a:r>
              <a:rPr lang="en-GB" sz="4000" b="1"/>
              <a:t>Overview of NHS</a:t>
            </a:r>
            <a:r>
              <a:rPr lang="en-US" sz="4000" b="1"/>
              <a:t/>
            </a:r>
            <a:br>
              <a:rPr lang="en-US" sz="4000" b="1"/>
            </a:br>
            <a:endParaRPr lang="en-US" sz="4000"/>
          </a:p>
        </p:txBody>
      </p:sp>
      <p:graphicFrame>
        <p:nvGraphicFramePr>
          <p:cNvPr id="5" name="Content Placeholder 2">
            <a:extLst>
              <a:ext uri="{FF2B5EF4-FFF2-40B4-BE49-F238E27FC236}">
                <a16:creationId xmlns:a16="http://schemas.microsoft.com/office/drawing/2014/main" id="{2094B96C-10AF-9990-78B2-A0CECA1886C4}"/>
              </a:ext>
            </a:extLst>
          </p:cNvPr>
          <p:cNvGraphicFramePr>
            <a:graphicFrameLocks noGrp="1"/>
          </p:cNvGraphicFramePr>
          <p:nvPr>
            <p:ph idx="1"/>
            <p:extLst>
              <p:ext uri="{D42A27DB-BD31-4B8C-83A1-F6EECF244321}">
                <p14:modId xmlns:p14="http://schemas.microsoft.com/office/powerpoint/2010/main" val="2829681763"/>
              </p:ext>
            </p:extLst>
          </p:nvPr>
        </p:nvGraphicFramePr>
        <p:xfrm>
          <a:off x="838200" y="2434201"/>
          <a:ext cx="3822189" cy="3742762"/>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578849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F0EC929-D6D8-8C2A-B0A0-52676317725A}"/>
              </a:ext>
            </a:extLst>
          </p:cNvPr>
          <p:cNvSpPr>
            <a:spLocks noGrp="1"/>
          </p:cNvSpPr>
          <p:nvPr>
            <p:ph type="title"/>
          </p:nvPr>
        </p:nvSpPr>
        <p:spPr>
          <a:xfrm>
            <a:off x="5335138" y="347396"/>
            <a:ext cx="5852918" cy="840644"/>
          </a:xfrm>
        </p:spPr>
        <p:txBody>
          <a:bodyPr anchor="b">
            <a:noAutofit/>
          </a:bodyPr>
          <a:lstStyle/>
          <a:p>
            <a:r>
              <a:rPr lang="en-GB" sz="3200" b="1" dirty="0"/>
              <a:t>Role of Human Capital Management (HCM)</a:t>
            </a:r>
            <a:endParaRPr lang="en-US" sz="3200" b="1" dirty="0"/>
          </a:p>
        </p:txBody>
      </p:sp>
      <p:graphicFrame>
        <p:nvGraphicFramePr>
          <p:cNvPr id="5" name="Content Placeholder 2">
            <a:extLst>
              <a:ext uri="{FF2B5EF4-FFF2-40B4-BE49-F238E27FC236}">
                <a16:creationId xmlns:a16="http://schemas.microsoft.com/office/drawing/2014/main" id="{5070ACB0-F7ED-E860-5E57-1F3A742BC089}"/>
              </a:ext>
            </a:extLst>
          </p:cNvPr>
          <p:cNvGraphicFramePr>
            <a:graphicFrameLocks noGrp="1"/>
          </p:cNvGraphicFramePr>
          <p:nvPr>
            <p:ph idx="1"/>
            <p:extLst>
              <p:ext uri="{D42A27DB-BD31-4B8C-83A1-F6EECF244321}">
                <p14:modId xmlns:p14="http://schemas.microsoft.com/office/powerpoint/2010/main" val="4148251393"/>
              </p:ext>
            </p:extLst>
          </p:nvPr>
        </p:nvGraphicFramePr>
        <p:xfrm>
          <a:off x="5525167" y="1296060"/>
          <a:ext cx="6666833" cy="545392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 name="Picture 5">
            <a:extLst>
              <a:ext uri="{FF2B5EF4-FFF2-40B4-BE49-F238E27FC236}">
                <a16:creationId xmlns:a16="http://schemas.microsoft.com/office/drawing/2014/main" id="{F1E3B3C8-AC54-9E73-6423-B3D8976D3A6C}"/>
              </a:ext>
            </a:extLst>
          </p:cNvPr>
          <p:cNvPicPr>
            <a:picLocks noChangeAspect="1"/>
          </p:cNvPicPr>
          <p:nvPr/>
        </p:nvPicPr>
        <p:blipFill>
          <a:blip r:embed="rId8"/>
          <a:srcRect b="9531"/>
          <a:stretch>
            <a:fillRect/>
          </a:stretch>
        </p:blipFill>
        <p:spPr>
          <a:xfrm>
            <a:off x="0" y="347396"/>
            <a:ext cx="4847008" cy="6204360"/>
          </a:xfrm>
          <a:prstGeom prst="rect">
            <a:avLst/>
          </a:prstGeom>
        </p:spPr>
      </p:pic>
      <p:sp>
        <p:nvSpPr>
          <p:cNvPr id="7" name="TextBox 6">
            <a:extLst>
              <a:ext uri="{FF2B5EF4-FFF2-40B4-BE49-F238E27FC236}">
                <a16:creationId xmlns:a16="http://schemas.microsoft.com/office/drawing/2014/main" id="{8B92DF91-EE29-6E63-7601-4AA8337AF168}"/>
              </a:ext>
            </a:extLst>
          </p:cNvPr>
          <p:cNvSpPr txBox="1"/>
          <p:nvPr/>
        </p:nvSpPr>
        <p:spPr>
          <a:xfrm>
            <a:off x="4488262" y="6493737"/>
            <a:ext cx="3508641" cy="369332"/>
          </a:xfrm>
          <a:prstGeom prst="rect">
            <a:avLst/>
          </a:prstGeom>
          <a:noFill/>
        </p:spPr>
        <p:txBody>
          <a:bodyPr wrap="square">
            <a:spAutoFit/>
          </a:bodyPr>
          <a:lstStyle/>
          <a:p>
            <a:pPr lvl="0"/>
            <a:r>
              <a:rPr lang="en-GB" dirty="0"/>
              <a:t>(Source: NHS,2023)</a:t>
            </a:r>
            <a:endParaRPr lang="en-US" dirty="0"/>
          </a:p>
        </p:txBody>
      </p:sp>
    </p:spTree>
    <p:extLst>
      <p:ext uri="{BB962C8B-B14F-4D97-AF65-F5344CB8AC3E}">
        <p14:creationId xmlns:p14="http://schemas.microsoft.com/office/powerpoint/2010/main" val="417850088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29F7979-8715-FA82-6965-FEE3338B5EFB}"/>
              </a:ext>
            </a:extLst>
          </p:cNvPr>
          <p:cNvSpPr>
            <a:spLocks noGrp="1"/>
          </p:cNvSpPr>
          <p:nvPr>
            <p:ph type="title"/>
          </p:nvPr>
        </p:nvSpPr>
        <p:spPr/>
        <p:txBody>
          <a:bodyPr>
            <a:normAutofit fontScale="90000"/>
          </a:bodyPr>
          <a:lstStyle/>
          <a:p>
            <a:r>
              <a:rPr lang="en-GB" b="1" dirty="0"/>
              <a:t>Introduction to Recruitment in the NHS</a:t>
            </a:r>
            <a:r>
              <a:rPr lang="en-US" b="1" dirty="0"/>
              <a:t/>
            </a:r>
            <a:br>
              <a:rPr lang="en-US" b="1" dirty="0"/>
            </a:br>
            <a:endParaRPr lang="en-US" dirty="0"/>
          </a:p>
        </p:txBody>
      </p:sp>
      <p:graphicFrame>
        <p:nvGraphicFramePr>
          <p:cNvPr id="4" name="Content Placeholder 3">
            <a:extLst>
              <a:ext uri="{FF2B5EF4-FFF2-40B4-BE49-F238E27FC236}">
                <a16:creationId xmlns:a16="http://schemas.microsoft.com/office/drawing/2014/main" id="{EA2603F4-D51F-8F41-6BC5-A44CC23B88B6}"/>
              </a:ext>
            </a:extLst>
          </p:cNvPr>
          <p:cNvGraphicFramePr>
            <a:graphicFrameLocks noGrp="1"/>
          </p:cNvGraphicFramePr>
          <p:nvPr>
            <p:ph idx="1"/>
            <p:extLst>
              <p:ext uri="{D42A27DB-BD31-4B8C-83A1-F6EECF244321}">
                <p14:modId xmlns:p14="http://schemas.microsoft.com/office/powerpoint/2010/main" val="311168931"/>
              </p:ext>
            </p:extLst>
          </p:nvPr>
        </p:nvGraphicFramePr>
        <p:xfrm>
          <a:off x="1676400" y="313331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3074" name="Picture 2" descr="NHS Workforce Nutshell | The King's Fund">
            <a:extLst>
              <a:ext uri="{FF2B5EF4-FFF2-40B4-BE49-F238E27FC236}">
                <a16:creationId xmlns:a16="http://schemas.microsoft.com/office/drawing/2014/main" id="{815C0A97-DB90-0EB1-DE59-AFB7854683D1}"/>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18136"/>
          <a:stretch>
            <a:fillRect/>
          </a:stretch>
        </p:blipFill>
        <p:spPr bwMode="auto">
          <a:xfrm>
            <a:off x="372807" y="1277733"/>
            <a:ext cx="5831348" cy="304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877B65F1-599E-CE40-EC36-1A866E6A8FE9}"/>
              </a:ext>
            </a:extLst>
          </p:cNvPr>
          <p:cNvSpPr txBox="1"/>
          <p:nvPr/>
        </p:nvSpPr>
        <p:spPr>
          <a:xfrm>
            <a:off x="231222" y="4542155"/>
            <a:ext cx="3508641" cy="369332"/>
          </a:xfrm>
          <a:prstGeom prst="rect">
            <a:avLst/>
          </a:prstGeom>
          <a:noFill/>
        </p:spPr>
        <p:txBody>
          <a:bodyPr wrap="square">
            <a:spAutoFit/>
          </a:bodyPr>
          <a:lstStyle/>
          <a:p>
            <a:pPr lvl="0"/>
            <a:r>
              <a:rPr lang="en-GB" dirty="0"/>
              <a:t>(Source: NHS,2023)</a:t>
            </a:r>
            <a:endParaRPr lang="en-US" dirty="0"/>
          </a:p>
        </p:txBody>
      </p:sp>
    </p:spTree>
    <p:extLst>
      <p:ext uri="{BB962C8B-B14F-4D97-AF65-F5344CB8AC3E}">
        <p14:creationId xmlns:p14="http://schemas.microsoft.com/office/powerpoint/2010/main" val="149782078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5EF8EE-D19A-D125-9F79-457FDAD51AC7}"/>
              </a:ext>
            </a:extLst>
          </p:cNvPr>
          <p:cNvSpPr>
            <a:spLocks noGrp="1"/>
          </p:cNvSpPr>
          <p:nvPr>
            <p:ph type="title"/>
          </p:nvPr>
        </p:nvSpPr>
        <p:spPr/>
        <p:txBody>
          <a:bodyPr>
            <a:normAutofit fontScale="90000"/>
          </a:bodyPr>
          <a:lstStyle/>
          <a:p>
            <a:r>
              <a:rPr lang="en-GB" b="1" dirty="0"/>
              <a:t>Key Recruitment Challenges Overview</a:t>
            </a:r>
            <a:r>
              <a:rPr lang="en-US" b="1" dirty="0"/>
              <a:t/>
            </a:r>
            <a:br>
              <a:rPr lang="en-US" b="1" dirty="0"/>
            </a:br>
            <a:endParaRPr lang="en-US" dirty="0"/>
          </a:p>
        </p:txBody>
      </p:sp>
      <p:graphicFrame>
        <p:nvGraphicFramePr>
          <p:cNvPr id="5" name="Content Placeholder 2">
            <a:extLst>
              <a:ext uri="{FF2B5EF4-FFF2-40B4-BE49-F238E27FC236}">
                <a16:creationId xmlns:a16="http://schemas.microsoft.com/office/drawing/2014/main" id="{BD46877C-2EAB-6F50-48EC-D6210EF156FD}"/>
              </a:ext>
            </a:extLst>
          </p:cNvPr>
          <p:cNvGraphicFramePr>
            <a:graphicFrameLocks noGrp="1"/>
          </p:cNvGraphicFramePr>
          <p:nvPr>
            <p:ph idx="1"/>
            <p:extLst>
              <p:ext uri="{D42A27DB-BD31-4B8C-83A1-F6EECF244321}">
                <p14:modId xmlns:p14="http://schemas.microsoft.com/office/powerpoint/2010/main" val="1910127319"/>
              </p:ext>
            </p:extLst>
          </p:nvPr>
        </p:nvGraphicFramePr>
        <p:xfrm>
          <a:off x="269240" y="1436549"/>
          <a:ext cx="6512560" cy="47425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4098" name="Picture 2" descr="NHS Workforce Nutshell | The King's Fund">
            <a:extLst>
              <a:ext uri="{FF2B5EF4-FFF2-40B4-BE49-F238E27FC236}">
                <a16:creationId xmlns:a16="http://schemas.microsoft.com/office/drawing/2014/main" id="{9C944D25-8668-AD8F-D91D-57F03D2CE9C9}"/>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b="11556"/>
          <a:stretch>
            <a:fillRect/>
          </a:stretch>
        </p:blipFill>
        <p:spPr bwMode="auto">
          <a:xfrm>
            <a:off x="6965950" y="1815445"/>
            <a:ext cx="5117602" cy="4178955"/>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0A1ED1E0-6FE8-0EC9-09DB-7FB423314F69}"/>
              </a:ext>
            </a:extLst>
          </p:cNvPr>
          <p:cNvSpPr txBox="1"/>
          <p:nvPr/>
        </p:nvSpPr>
        <p:spPr>
          <a:xfrm>
            <a:off x="8414119" y="5994400"/>
            <a:ext cx="3508641" cy="369332"/>
          </a:xfrm>
          <a:prstGeom prst="rect">
            <a:avLst/>
          </a:prstGeom>
          <a:noFill/>
        </p:spPr>
        <p:txBody>
          <a:bodyPr wrap="square">
            <a:spAutoFit/>
          </a:bodyPr>
          <a:lstStyle/>
          <a:p>
            <a:pPr lvl="0"/>
            <a:r>
              <a:rPr lang="en-GB" dirty="0"/>
              <a:t>(Source: NHS,2023)</a:t>
            </a:r>
            <a:endParaRPr lang="en-US" dirty="0"/>
          </a:p>
        </p:txBody>
      </p:sp>
    </p:spTree>
    <p:extLst>
      <p:ext uri="{BB962C8B-B14F-4D97-AF65-F5344CB8AC3E}">
        <p14:creationId xmlns:p14="http://schemas.microsoft.com/office/powerpoint/2010/main" val="71956993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E442304-DDBD-4F7B-8017-36BCC863FB40}"/>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60E605-6A71-DAE3-707F-5B5BAB03854C}"/>
              </a:ext>
            </a:extLst>
          </p:cNvPr>
          <p:cNvSpPr>
            <a:spLocks noGrp="1"/>
          </p:cNvSpPr>
          <p:nvPr>
            <p:ph type="title"/>
          </p:nvPr>
        </p:nvSpPr>
        <p:spPr>
          <a:xfrm>
            <a:off x="635000" y="640823"/>
            <a:ext cx="3418659" cy="1271318"/>
          </a:xfrm>
        </p:spPr>
        <p:txBody>
          <a:bodyPr anchor="ctr">
            <a:noAutofit/>
          </a:bodyPr>
          <a:lstStyle/>
          <a:p>
            <a:r>
              <a:rPr lang="en-GB" sz="4000" b="1" dirty="0"/>
              <a:t>Cultural and Leadership Challenges</a:t>
            </a:r>
            <a:r>
              <a:rPr lang="en-US" sz="4000" b="1" dirty="0"/>
              <a:t/>
            </a:r>
            <a:br>
              <a:rPr lang="en-US" sz="4000" b="1" dirty="0"/>
            </a:br>
            <a:endParaRPr lang="en-US" sz="4000" dirty="0"/>
          </a:p>
        </p:txBody>
      </p:sp>
      <p:sp>
        <p:nvSpPr>
          <p:cNvPr id="11" name="sketch line">
            <a:extLst>
              <a:ext uri="{FF2B5EF4-FFF2-40B4-BE49-F238E27FC236}">
                <a16:creationId xmlns:a16="http://schemas.microsoft.com/office/drawing/2014/main" id="{5E107275-3853-46FD-A241-DE4355A4267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627450" y="3462719"/>
            <a:ext cx="5410200" cy="18288"/>
          </a:xfrm>
          <a:custGeom>
            <a:avLst/>
            <a:gdLst>
              <a:gd name="csX0" fmla="*/ 0 w 5410200"/>
              <a:gd name="csY0" fmla="*/ 0 h 18288"/>
              <a:gd name="csX1" fmla="*/ 568071 w 5410200"/>
              <a:gd name="csY1" fmla="*/ 0 h 18288"/>
              <a:gd name="csX2" fmla="*/ 1298448 w 5410200"/>
              <a:gd name="csY2" fmla="*/ 0 h 18288"/>
              <a:gd name="csX3" fmla="*/ 1920621 w 5410200"/>
              <a:gd name="csY3" fmla="*/ 0 h 18288"/>
              <a:gd name="csX4" fmla="*/ 2488692 w 5410200"/>
              <a:gd name="csY4" fmla="*/ 0 h 18288"/>
              <a:gd name="csX5" fmla="*/ 3219069 w 5410200"/>
              <a:gd name="csY5" fmla="*/ 0 h 18288"/>
              <a:gd name="csX6" fmla="*/ 3895344 w 5410200"/>
              <a:gd name="csY6" fmla="*/ 0 h 18288"/>
              <a:gd name="csX7" fmla="*/ 4571619 w 5410200"/>
              <a:gd name="csY7" fmla="*/ 0 h 18288"/>
              <a:gd name="csX8" fmla="*/ 5410200 w 5410200"/>
              <a:gd name="csY8" fmla="*/ 0 h 18288"/>
              <a:gd name="csX9" fmla="*/ 5410200 w 5410200"/>
              <a:gd name="csY9" fmla="*/ 18288 h 18288"/>
              <a:gd name="csX10" fmla="*/ 4842129 w 5410200"/>
              <a:gd name="csY10" fmla="*/ 18288 h 18288"/>
              <a:gd name="csX11" fmla="*/ 4328160 w 5410200"/>
              <a:gd name="csY11" fmla="*/ 18288 h 18288"/>
              <a:gd name="csX12" fmla="*/ 3597783 w 5410200"/>
              <a:gd name="csY12" fmla="*/ 18288 h 18288"/>
              <a:gd name="csX13" fmla="*/ 3029712 w 5410200"/>
              <a:gd name="csY13" fmla="*/ 18288 h 18288"/>
              <a:gd name="csX14" fmla="*/ 2299335 w 5410200"/>
              <a:gd name="csY14" fmla="*/ 18288 h 18288"/>
              <a:gd name="csX15" fmla="*/ 1514856 w 5410200"/>
              <a:gd name="csY15" fmla="*/ 18288 h 18288"/>
              <a:gd name="csX16" fmla="*/ 892683 w 5410200"/>
              <a:gd name="csY16" fmla="*/ 18288 h 18288"/>
              <a:gd name="csX17" fmla="*/ 0 w 5410200"/>
              <a:gd name="csY17" fmla="*/ 18288 h 18288"/>
              <a:gd name="csX18" fmla="*/ 0 w 5410200"/>
              <a:gd name="csY18"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stroke="0"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a:solidFill>
              <a:schemeClr val="accent2"/>
            </a:solidFill>
            <a:round/>
            <a:extLst>
              <a:ext uri="{C807C97D-BFC1-408E-A445-0C87EB9F89A2}">
                <ask:lineSketchStyleProps xmln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77A048AA-76E2-A708-D894-FEDBA60B8189}"/>
              </a:ext>
            </a:extLst>
          </p:cNvPr>
          <p:cNvGraphicFramePr>
            <a:graphicFrameLocks noGrp="1"/>
          </p:cNvGraphicFramePr>
          <p:nvPr>
            <p:ph idx="1"/>
            <p:extLst>
              <p:ext uri="{D42A27DB-BD31-4B8C-83A1-F6EECF244321}">
                <p14:modId xmlns:p14="http://schemas.microsoft.com/office/powerpoint/2010/main" val="3046357716"/>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14338" name="Picture 2" descr="Cross-Cultural Leadership: Navigating Global Teams And Markets | Kapable  Blog">
            <a:extLst>
              <a:ext uri="{FF2B5EF4-FFF2-40B4-BE49-F238E27FC236}">
                <a16:creationId xmlns:a16="http://schemas.microsoft.com/office/drawing/2014/main" id="{D494FFC6-A7F8-9E74-5AE3-DB6942543138}"/>
              </a:ext>
            </a:extLst>
          </p:cNvPr>
          <p:cNvPicPr>
            <a:picLocks noChangeAspect="1" noChangeArrowheads="1"/>
          </p:cNvPicPr>
          <p:nvPr/>
        </p:nvPicPr>
        <p:blipFill rotWithShape="1">
          <a:blip r:embed="rId8">
            <a:extLst>
              <a:ext uri="{28A0092B-C50C-407E-A947-70E740481C1C}">
                <a14:useLocalDpi xmlns:a14="http://schemas.microsoft.com/office/drawing/2010/main" val="0"/>
              </a:ext>
            </a:extLst>
          </a:blip>
          <a:srcRect l="7979" r="7000" b="7870"/>
          <a:stretch>
            <a:fillRect/>
          </a:stretch>
        </p:blipFill>
        <p:spPr bwMode="auto">
          <a:xfrm>
            <a:off x="351536" y="2552963"/>
            <a:ext cx="4464304" cy="2721136"/>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44278472-A0A5-523C-9B81-1C022099DB6E}"/>
              </a:ext>
            </a:extLst>
          </p:cNvPr>
          <p:cNvSpPr txBox="1"/>
          <p:nvPr/>
        </p:nvSpPr>
        <p:spPr>
          <a:xfrm>
            <a:off x="1437458" y="5696717"/>
            <a:ext cx="4503117" cy="369332"/>
          </a:xfrm>
          <a:prstGeom prst="rect">
            <a:avLst/>
          </a:prstGeom>
          <a:noFill/>
        </p:spPr>
        <p:txBody>
          <a:bodyPr wrap="square">
            <a:spAutoFit/>
          </a:bodyPr>
          <a:lstStyle/>
          <a:p>
            <a:pPr lvl="0"/>
            <a:r>
              <a:rPr lang="en-GB" dirty="0"/>
              <a:t>(Source: </a:t>
            </a:r>
            <a:r>
              <a:rPr lang="en-GB" dirty="0" err="1"/>
              <a:t>Openedu</a:t>
            </a:r>
            <a:r>
              <a:rPr lang="en-GB" dirty="0"/>
              <a:t>, 2022)</a:t>
            </a:r>
            <a:endParaRPr lang="en-US" dirty="0"/>
          </a:p>
        </p:txBody>
      </p:sp>
    </p:spTree>
    <p:extLst>
      <p:ext uri="{BB962C8B-B14F-4D97-AF65-F5344CB8AC3E}">
        <p14:creationId xmlns:p14="http://schemas.microsoft.com/office/powerpoint/2010/main" val="358271798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340"/>
        <p:cNvGrpSpPr/>
        <p:nvPr/>
      </p:nvGrpSpPr>
      <p:grpSpPr>
        <a:xfrm>
          <a:off x="0" y="0"/>
          <a:ext cx="0" cy="0"/>
          <a:chOff x="0" y="0"/>
          <a:chExt cx="0" cy="0"/>
        </a:xfrm>
      </p:grpSpPr>
      <p:sp>
        <p:nvSpPr>
          <p:cNvPr id="14341" name="Google Shape;14341;p1"/>
          <p:cNvSpPr/>
          <p:nvPr/>
        </p:nvSpPr>
        <p:spPr>
          <a:xfrm>
            <a:off x="0" y="0"/>
            <a:ext cx="12189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342" name="Google Shape;14342;p1"/>
          <p:cNvSpPr/>
          <p:nvPr/>
        </p:nvSpPr>
        <p:spPr>
          <a:xfrm>
            <a:off x="1" y="1"/>
            <a:ext cx="5217023" cy="3994777"/>
          </a:xfrm>
          <a:custGeom>
            <a:avLst/>
            <a:gdLst/>
            <a:ahLst/>
            <a:cxnLst/>
            <a:rect l="l" t="t" r="r" b="b"/>
            <a:pathLst>
              <a:path w="5217023" h="3994777" extrusionOk="0">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343" name="Google Shape;14343;p1"/>
          <p:cNvSpPr txBox="1">
            <a:spLocks noGrp="1"/>
          </p:cNvSpPr>
          <p:nvPr>
            <p:ph type="title"/>
          </p:nvPr>
        </p:nvSpPr>
        <p:spPr>
          <a:xfrm>
            <a:off x="838200" y="1028058"/>
            <a:ext cx="3220200" cy="931500"/>
          </a:xfrm>
          <a:prstGeom prst="rect">
            <a:avLst/>
          </a:prstGeom>
          <a:noFill/>
          <a:ln>
            <a:noFill/>
          </a:ln>
        </p:spPr>
        <p:txBody>
          <a:bodyPr spcFirstLastPara="1" wrap="square" lIns="91425" tIns="45700" rIns="91425" bIns="45700" anchor="t" anchorCtr="0">
            <a:normAutofit fontScale="90000"/>
          </a:bodyPr>
          <a:lstStyle/>
          <a:p>
            <a:pPr marL="0" lvl="0" indent="0" algn="l" rtl="0">
              <a:lnSpc>
                <a:spcPct val="90000"/>
              </a:lnSpc>
              <a:spcBef>
                <a:spcPts val="0"/>
              </a:spcBef>
              <a:spcAft>
                <a:spcPts val="0"/>
              </a:spcAft>
              <a:buClr>
                <a:srgbClr val="FFFFFF"/>
              </a:buClr>
              <a:buSzPct val="100000"/>
              <a:buFont typeface="Play"/>
              <a:buNone/>
            </a:pPr>
            <a:r>
              <a:rPr lang="en-GB" sz="3400" b="1">
                <a:solidFill>
                  <a:srgbClr val="FFFFFF"/>
                </a:solidFill>
              </a:rPr>
              <a:t>Theoretical Link in Recruitment </a:t>
            </a:r>
            <a:endParaRPr sz="3400">
              <a:solidFill>
                <a:srgbClr val="FFFFFF"/>
              </a:solidFill>
            </a:endParaRPr>
          </a:p>
        </p:txBody>
      </p:sp>
      <p:grpSp>
        <p:nvGrpSpPr>
          <p:cNvPr id="14344" name="Google Shape;14344;p1"/>
          <p:cNvGrpSpPr/>
          <p:nvPr/>
        </p:nvGrpSpPr>
        <p:grpSpPr>
          <a:xfrm>
            <a:off x="6310133" y="650817"/>
            <a:ext cx="5520226" cy="5520226"/>
            <a:chOff x="127381" y="60927"/>
            <a:chExt cx="5520226" cy="5520226"/>
          </a:xfrm>
        </p:grpSpPr>
        <p:sp>
          <p:nvSpPr>
            <p:cNvPr id="14345" name="Google Shape;14345;p1"/>
            <p:cNvSpPr/>
            <p:nvPr/>
          </p:nvSpPr>
          <p:spPr>
            <a:xfrm>
              <a:off x="582774" y="356194"/>
              <a:ext cx="4769700" cy="4769700"/>
            </a:xfrm>
            <a:prstGeom prst="pie">
              <a:avLst>
                <a:gd name="adj1" fmla="val 16200000"/>
                <a:gd name="adj2" fmla="val 0"/>
              </a:avLst>
            </a:prstGeom>
            <a:solidFill>
              <a:srgbClr val="E97131"/>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6" name="Google Shape;14346;p1"/>
            <p:cNvSpPr txBox="1"/>
            <p:nvPr/>
          </p:nvSpPr>
          <p:spPr>
            <a:xfrm>
              <a:off x="3114692" y="1344772"/>
              <a:ext cx="1760100" cy="1305900"/>
            </a:xfrm>
            <a:prstGeom prst="rect">
              <a:avLst/>
            </a:prstGeom>
            <a:noFill/>
            <a:ln>
              <a:noFill/>
            </a:ln>
          </p:spPr>
          <p:txBody>
            <a:bodyPr spcFirstLastPara="1" wrap="square" lIns="19050" tIns="19050" rIns="19050" bIns="19050" anchor="ctr" anchorCtr="0">
              <a:noAutofit/>
            </a:bodyPr>
            <a:lstStyle/>
            <a:p>
              <a:pPr marL="0" marR="0" lvl="0" indent="0" algn="ctr" rtl="0">
                <a:lnSpc>
                  <a:spcPct val="90000"/>
                </a:lnSpc>
                <a:spcBef>
                  <a:spcPts val="0"/>
                </a:spcBef>
                <a:spcAft>
                  <a:spcPts val="0"/>
                </a:spcAft>
                <a:buClr>
                  <a:schemeClr val="lt1"/>
                </a:buClr>
                <a:buSzPts val="1500"/>
                <a:buFont typeface="Arial"/>
                <a:buNone/>
              </a:pPr>
              <a:r>
                <a:rPr lang="en-GB" sz="1500" b="0" i="0" u="none" strike="noStrike" cap="none">
                  <a:solidFill>
                    <a:schemeClr val="lt1"/>
                  </a:solidFill>
                  <a:latin typeface="Arial"/>
                  <a:ea typeface="Arial"/>
                  <a:cs typeface="Arial"/>
                  <a:sym typeface="Arial"/>
                </a:rPr>
                <a:t>Psychological Contract Theory explains expectations between employees and employers.</a:t>
              </a:r>
              <a:endParaRPr sz="1500" b="0" i="0" u="none" strike="noStrike" cap="none">
                <a:solidFill>
                  <a:schemeClr val="lt1"/>
                </a:solidFill>
                <a:latin typeface="Arial"/>
                <a:ea typeface="Arial"/>
                <a:cs typeface="Arial"/>
                <a:sym typeface="Arial"/>
              </a:endParaRPr>
            </a:p>
          </p:txBody>
        </p:sp>
        <p:sp>
          <p:nvSpPr>
            <p:cNvPr id="14347" name="Google Shape;14347;p1"/>
            <p:cNvSpPr/>
            <p:nvPr/>
          </p:nvSpPr>
          <p:spPr>
            <a:xfrm>
              <a:off x="582774" y="516320"/>
              <a:ext cx="4769700" cy="4769700"/>
            </a:xfrm>
            <a:prstGeom prst="pie">
              <a:avLst>
                <a:gd name="adj1" fmla="val 0"/>
                <a:gd name="adj2" fmla="val 5400000"/>
              </a:avLst>
            </a:prstGeom>
            <a:solidFill>
              <a:srgbClr val="176B22"/>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48" name="Google Shape;14348;p1"/>
            <p:cNvSpPr txBox="1"/>
            <p:nvPr/>
          </p:nvSpPr>
          <p:spPr>
            <a:xfrm>
              <a:off x="3114692" y="2991456"/>
              <a:ext cx="1760100" cy="1305900"/>
            </a:xfrm>
            <a:prstGeom prst="rect">
              <a:avLst/>
            </a:prstGeom>
            <a:noFill/>
            <a:ln>
              <a:noFill/>
            </a:ln>
          </p:spPr>
          <p:txBody>
            <a:bodyPr spcFirstLastPara="1" wrap="square" lIns="19050" tIns="19050" rIns="19050" bIns="19050" anchor="ctr" anchorCtr="0">
              <a:noAutofit/>
            </a:bodyPr>
            <a:lstStyle/>
            <a:p>
              <a:pPr marL="0" marR="0" lvl="0" indent="0" algn="ctr" rtl="0">
                <a:lnSpc>
                  <a:spcPct val="90000"/>
                </a:lnSpc>
                <a:spcBef>
                  <a:spcPts val="0"/>
                </a:spcBef>
                <a:spcAft>
                  <a:spcPts val="0"/>
                </a:spcAft>
                <a:buClr>
                  <a:schemeClr val="lt1"/>
                </a:buClr>
                <a:buSzPts val="1500"/>
                <a:buFont typeface="Arial"/>
                <a:buNone/>
              </a:pPr>
              <a:r>
                <a:rPr lang="en-GB" sz="1500" b="0" i="0" u="none" strike="noStrike" cap="none">
                  <a:solidFill>
                    <a:schemeClr val="lt1"/>
                  </a:solidFill>
                  <a:latin typeface="Arial"/>
                  <a:ea typeface="Arial"/>
                  <a:cs typeface="Arial"/>
                  <a:sym typeface="Arial"/>
                </a:rPr>
                <a:t>The framework emphasises investment in workforce support to develop skills and capabilities. </a:t>
              </a:r>
              <a:endParaRPr sz="1500" b="0" i="0" u="none" strike="noStrike" cap="none">
                <a:solidFill>
                  <a:schemeClr val="lt1"/>
                </a:solidFill>
                <a:latin typeface="Arial"/>
                <a:ea typeface="Arial"/>
                <a:cs typeface="Arial"/>
                <a:sym typeface="Arial"/>
              </a:endParaRPr>
            </a:p>
          </p:txBody>
        </p:sp>
        <p:sp>
          <p:nvSpPr>
            <p:cNvPr id="14349" name="Google Shape;14349;p1"/>
            <p:cNvSpPr/>
            <p:nvPr/>
          </p:nvSpPr>
          <p:spPr>
            <a:xfrm>
              <a:off x="422649" y="516320"/>
              <a:ext cx="4769700" cy="4769700"/>
            </a:xfrm>
            <a:prstGeom prst="pie">
              <a:avLst>
                <a:gd name="adj1" fmla="val 5400000"/>
                <a:gd name="adj2" fmla="val 10800000"/>
              </a:avLst>
            </a:prstGeom>
            <a:solidFill>
              <a:srgbClr val="0C9ED5"/>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0" name="Google Shape;14350;p1"/>
            <p:cNvSpPr txBox="1"/>
            <p:nvPr/>
          </p:nvSpPr>
          <p:spPr>
            <a:xfrm>
              <a:off x="900187" y="2991456"/>
              <a:ext cx="1760100" cy="1305900"/>
            </a:xfrm>
            <a:prstGeom prst="rect">
              <a:avLst/>
            </a:prstGeom>
            <a:noFill/>
            <a:ln>
              <a:noFill/>
            </a:ln>
          </p:spPr>
          <p:txBody>
            <a:bodyPr spcFirstLastPara="1" wrap="square" lIns="19050" tIns="19050" rIns="19050" bIns="19050" anchor="ctr" anchorCtr="0">
              <a:noAutofit/>
            </a:bodyPr>
            <a:lstStyle/>
            <a:p>
              <a:pPr marL="0" marR="0" lvl="0" indent="0" algn="ctr" rtl="0">
                <a:lnSpc>
                  <a:spcPct val="90000"/>
                </a:lnSpc>
                <a:spcBef>
                  <a:spcPts val="0"/>
                </a:spcBef>
                <a:spcAft>
                  <a:spcPts val="0"/>
                </a:spcAft>
                <a:buClr>
                  <a:schemeClr val="lt1"/>
                </a:buClr>
                <a:buSzPts val="1500"/>
                <a:buFont typeface="Arial"/>
                <a:buNone/>
              </a:pPr>
              <a:r>
                <a:rPr lang="en-GB" sz="1500" b="0" i="0" u="none" strike="noStrike" cap="none">
                  <a:solidFill>
                    <a:schemeClr val="lt1"/>
                  </a:solidFill>
                  <a:latin typeface="Arial"/>
                  <a:ea typeface="Arial"/>
                  <a:cs typeface="Arial"/>
                  <a:sym typeface="Arial"/>
                </a:rPr>
                <a:t>Psychological Contract Theory frameworks help analyse recruitment effectiveness in the NHS. </a:t>
              </a:r>
              <a:endParaRPr sz="1500" b="0" i="0" u="none" strike="noStrike" cap="none">
                <a:solidFill>
                  <a:schemeClr val="lt1"/>
                </a:solidFill>
                <a:latin typeface="Arial"/>
                <a:ea typeface="Arial"/>
                <a:cs typeface="Arial"/>
                <a:sym typeface="Arial"/>
              </a:endParaRPr>
            </a:p>
          </p:txBody>
        </p:sp>
        <p:sp>
          <p:nvSpPr>
            <p:cNvPr id="14351" name="Google Shape;14351;p1"/>
            <p:cNvSpPr/>
            <p:nvPr/>
          </p:nvSpPr>
          <p:spPr>
            <a:xfrm>
              <a:off x="422649" y="356194"/>
              <a:ext cx="4769700" cy="4769700"/>
            </a:xfrm>
            <a:prstGeom prst="pie">
              <a:avLst>
                <a:gd name="adj1" fmla="val 10800000"/>
                <a:gd name="adj2" fmla="val 16200000"/>
              </a:avLst>
            </a:prstGeom>
            <a:solidFill>
              <a:srgbClr val="A02891"/>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2" name="Google Shape;14352;p1"/>
            <p:cNvSpPr txBox="1"/>
            <p:nvPr/>
          </p:nvSpPr>
          <p:spPr>
            <a:xfrm>
              <a:off x="900187" y="1344772"/>
              <a:ext cx="1760100" cy="1305900"/>
            </a:xfrm>
            <a:prstGeom prst="rect">
              <a:avLst/>
            </a:prstGeom>
            <a:noFill/>
            <a:ln>
              <a:noFill/>
            </a:ln>
          </p:spPr>
          <p:txBody>
            <a:bodyPr spcFirstLastPara="1" wrap="square" lIns="19050" tIns="19050" rIns="19050" bIns="19050" anchor="ctr" anchorCtr="0">
              <a:noAutofit/>
            </a:bodyPr>
            <a:lstStyle/>
            <a:p>
              <a:pPr marL="0" marR="0" lvl="0" indent="0" algn="ctr" rtl="0">
                <a:lnSpc>
                  <a:spcPct val="90000"/>
                </a:lnSpc>
                <a:spcBef>
                  <a:spcPts val="0"/>
                </a:spcBef>
                <a:spcAft>
                  <a:spcPts val="0"/>
                </a:spcAft>
                <a:buClr>
                  <a:schemeClr val="lt1"/>
                </a:buClr>
                <a:buSzPts val="1500"/>
                <a:buFont typeface="Arial"/>
                <a:buNone/>
              </a:pPr>
              <a:r>
                <a:rPr lang="en-GB" sz="1500" b="0" i="0" u="none" strike="noStrike" cap="none">
                  <a:solidFill>
                    <a:schemeClr val="lt1"/>
                  </a:solidFill>
                  <a:latin typeface="Arial"/>
                  <a:ea typeface="Arial"/>
                  <a:cs typeface="Arial"/>
                  <a:sym typeface="Arial"/>
                </a:rPr>
                <a:t>Applying theory supports evidence-based HR strategies and improved workforce outcomes.</a:t>
              </a:r>
              <a:endParaRPr sz="1500" b="0" i="0" u="none" strike="noStrike" cap="none">
                <a:solidFill>
                  <a:schemeClr val="lt1"/>
                </a:solidFill>
                <a:latin typeface="Arial"/>
                <a:ea typeface="Arial"/>
                <a:cs typeface="Arial"/>
                <a:sym typeface="Arial"/>
              </a:endParaRPr>
            </a:p>
          </p:txBody>
        </p:sp>
        <p:sp>
          <p:nvSpPr>
            <p:cNvPr id="14353" name="Google Shape;14353;p1"/>
            <p:cNvSpPr/>
            <p:nvPr/>
          </p:nvSpPr>
          <p:spPr>
            <a:xfrm>
              <a:off x="287507" y="60927"/>
              <a:ext cx="5360100" cy="5360100"/>
            </a:xfrm>
            <a:custGeom>
              <a:avLst/>
              <a:gdLst/>
              <a:ahLst/>
              <a:cxnLst/>
              <a:rect l="l" t="t" r="r" b="b"/>
              <a:pathLst>
                <a:path w="120000" h="120000" extrusionOk="0">
                  <a:moveTo>
                    <a:pt x="60000" y="4067"/>
                  </a:moveTo>
                  <a:lnTo>
                    <a:pt x="60000" y="4067"/>
                  </a:lnTo>
                  <a:cubicBezTo>
                    <a:pt x="88941" y="4067"/>
                    <a:pt x="113103" y="26145"/>
                    <a:pt x="115706" y="54969"/>
                  </a:cubicBezTo>
                  <a:lnTo>
                    <a:pt x="119760" y="54969"/>
                  </a:lnTo>
                  <a:lnTo>
                    <a:pt x="112882" y="60000"/>
                  </a:lnTo>
                  <a:lnTo>
                    <a:pt x="105523" y="54969"/>
                  </a:lnTo>
                  <a:lnTo>
                    <a:pt x="109576" y="54969"/>
                  </a:lnTo>
                  <a:lnTo>
                    <a:pt x="109576" y="54969"/>
                  </a:lnTo>
                  <a:cubicBezTo>
                    <a:pt x="106994" y="29527"/>
                    <a:pt x="85573" y="10169"/>
                    <a:pt x="60000" y="10169"/>
                  </a:cubicBezTo>
                  <a:close/>
                </a:path>
              </a:pathLst>
            </a:custGeom>
            <a:solidFill>
              <a:srgbClr val="E9713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4" name="Google Shape;14354;p1"/>
            <p:cNvSpPr/>
            <p:nvPr/>
          </p:nvSpPr>
          <p:spPr>
            <a:xfrm>
              <a:off x="287507" y="221053"/>
              <a:ext cx="5360100" cy="5360100"/>
            </a:xfrm>
            <a:custGeom>
              <a:avLst/>
              <a:gdLst/>
              <a:ahLst/>
              <a:cxnLst/>
              <a:rect l="l" t="t" r="r" b="b"/>
              <a:pathLst>
                <a:path w="120000" h="120000" extrusionOk="0">
                  <a:moveTo>
                    <a:pt x="115933" y="60000"/>
                  </a:moveTo>
                  <a:lnTo>
                    <a:pt x="115933" y="60000"/>
                  </a:lnTo>
                  <a:cubicBezTo>
                    <a:pt x="115933" y="88941"/>
                    <a:pt x="93855" y="113103"/>
                    <a:pt x="65031" y="115706"/>
                  </a:cubicBezTo>
                  <a:lnTo>
                    <a:pt x="65031" y="119760"/>
                  </a:lnTo>
                  <a:lnTo>
                    <a:pt x="60000" y="112882"/>
                  </a:lnTo>
                  <a:lnTo>
                    <a:pt x="65031" y="105523"/>
                  </a:lnTo>
                  <a:lnTo>
                    <a:pt x="65031" y="109576"/>
                  </a:lnTo>
                  <a:cubicBezTo>
                    <a:pt x="90473" y="106994"/>
                    <a:pt x="109831" y="85573"/>
                    <a:pt x="109831" y="60000"/>
                  </a:cubicBezTo>
                  <a:close/>
                </a:path>
              </a:pathLst>
            </a:custGeom>
            <a:solidFill>
              <a:srgbClr val="176B2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5" name="Google Shape;14355;p1"/>
            <p:cNvSpPr/>
            <p:nvPr/>
          </p:nvSpPr>
          <p:spPr>
            <a:xfrm>
              <a:off x="127381" y="221053"/>
              <a:ext cx="5360100" cy="5360100"/>
            </a:xfrm>
            <a:custGeom>
              <a:avLst/>
              <a:gdLst/>
              <a:ahLst/>
              <a:cxnLst/>
              <a:rect l="l" t="t" r="r" b="b"/>
              <a:pathLst>
                <a:path w="120000" h="120000" extrusionOk="0">
                  <a:moveTo>
                    <a:pt x="60000" y="115933"/>
                  </a:moveTo>
                  <a:cubicBezTo>
                    <a:pt x="31059" y="115933"/>
                    <a:pt x="6897" y="93855"/>
                    <a:pt x="4294" y="65031"/>
                  </a:cubicBezTo>
                  <a:lnTo>
                    <a:pt x="240" y="65031"/>
                  </a:lnTo>
                  <a:lnTo>
                    <a:pt x="7118" y="60000"/>
                  </a:lnTo>
                  <a:lnTo>
                    <a:pt x="14477" y="65031"/>
                  </a:lnTo>
                  <a:lnTo>
                    <a:pt x="10424" y="65031"/>
                  </a:lnTo>
                  <a:lnTo>
                    <a:pt x="10424" y="65031"/>
                  </a:lnTo>
                  <a:cubicBezTo>
                    <a:pt x="13006" y="90473"/>
                    <a:pt x="34427" y="109831"/>
                    <a:pt x="60000" y="109831"/>
                  </a:cubicBezTo>
                  <a:close/>
                </a:path>
              </a:pathLst>
            </a:custGeom>
            <a:solidFill>
              <a:srgbClr val="0C9ED5"/>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56" name="Google Shape;14356;p1"/>
            <p:cNvSpPr/>
            <p:nvPr/>
          </p:nvSpPr>
          <p:spPr>
            <a:xfrm>
              <a:off x="127381" y="60927"/>
              <a:ext cx="5360100" cy="5360100"/>
            </a:xfrm>
            <a:custGeom>
              <a:avLst/>
              <a:gdLst/>
              <a:ahLst/>
              <a:cxnLst/>
              <a:rect l="l" t="t" r="r" b="b"/>
              <a:pathLst>
                <a:path w="120000" h="120000" extrusionOk="0">
                  <a:moveTo>
                    <a:pt x="4067" y="60000"/>
                  </a:moveTo>
                  <a:lnTo>
                    <a:pt x="4067" y="60000"/>
                  </a:lnTo>
                  <a:cubicBezTo>
                    <a:pt x="4067" y="31059"/>
                    <a:pt x="26145" y="6897"/>
                    <a:pt x="54969" y="4294"/>
                  </a:cubicBezTo>
                  <a:lnTo>
                    <a:pt x="54969" y="240"/>
                  </a:lnTo>
                  <a:lnTo>
                    <a:pt x="60000" y="7118"/>
                  </a:lnTo>
                  <a:lnTo>
                    <a:pt x="54969" y="14477"/>
                  </a:lnTo>
                  <a:lnTo>
                    <a:pt x="54969" y="10424"/>
                  </a:lnTo>
                  <a:lnTo>
                    <a:pt x="54969" y="10424"/>
                  </a:lnTo>
                  <a:cubicBezTo>
                    <a:pt x="29527" y="13006"/>
                    <a:pt x="10169" y="34427"/>
                    <a:pt x="10169" y="60000"/>
                  </a:cubicBezTo>
                  <a:close/>
                </a:path>
              </a:pathLst>
            </a:custGeom>
            <a:solidFill>
              <a:srgbClr val="A0289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4357" name="Google Shape;14357;p1"/>
          <p:cNvPicPr preferRelativeResize="0"/>
          <p:nvPr/>
        </p:nvPicPr>
        <p:blipFill rotWithShape="1">
          <a:blip r:embed="rId3">
            <a:alphaModFix/>
          </a:blip>
          <a:srcRect/>
          <a:stretch/>
        </p:blipFill>
        <p:spPr>
          <a:xfrm>
            <a:off x="913151" y="3429000"/>
            <a:ext cx="5074529" cy="2501175"/>
          </a:xfrm>
          <a:prstGeom prst="rect">
            <a:avLst/>
          </a:prstGeom>
          <a:noFill/>
          <a:ln>
            <a:noFill/>
          </a:ln>
        </p:spPr>
      </p:pic>
      <p:sp>
        <p:nvSpPr>
          <p:cNvPr id="14358" name="Google Shape;14358;p1"/>
          <p:cNvSpPr txBox="1"/>
          <p:nvPr/>
        </p:nvSpPr>
        <p:spPr>
          <a:xfrm>
            <a:off x="2304197" y="6304001"/>
            <a:ext cx="3683400" cy="3714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0" i="0" u="none" strike="noStrike" cap="none">
                <a:solidFill>
                  <a:schemeClr val="dk1"/>
                </a:solidFill>
                <a:latin typeface="Arial"/>
                <a:ea typeface="Arial"/>
                <a:cs typeface="Arial"/>
                <a:sym typeface="Arial"/>
              </a:rPr>
              <a:t>(Source: Openedu,2023)</a:t>
            </a:r>
            <a:endParaRPr sz="1800" b="0" i="0" u="none" strike="noStrike" cap="none">
              <a:solidFill>
                <a:schemeClr val="dk1"/>
              </a:solidFill>
              <a:latin typeface="Arial"/>
              <a:ea typeface="Arial"/>
              <a:cs typeface="Arial"/>
              <a:sym typeface="Arial"/>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14532"/>
        <p:cNvGrpSpPr/>
        <p:nvPr/>
      </p:nvGrpSpPr>
      <p:grpSpPr>
        <a:xfrm>
          <a:off x="0" y="0"/>
          <a:ext cx="0" cy="0"/>
          <a:chOff x="0" y="0"/>
          <a:chExt cx="0" cy="0"/>
        </a:xfrm>
      </p:grpSpPr>
      <p:sp>
        <p:nvSpPr>
          <p:cNvPr id="14533" name="Google Shape;14533;p4"/>
          <p:cNvSpPr/>
          <p:nvPr/>
        </p:nvSpPr>
        <p:spPr>
          <a:xfrm>
            <a:off x="1953768" y="0"/>
            <a:ext cx="8284464" cy="6858000"/>
          </a:xfrm>
          <a:custGeom>
            <a:avLst/>
            <a:gdLst/>
            <a:ahLst/>
            <a:cxnLst/>
            <a:rect l="l" t="t" r="r" b="b"/>
            <a:pathLst>
              <a:path w="8284464" h="6858000" extrusionOk="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534" name="Google Shape;14534;p4"/>
          <p:cNvSpPr/>
          <p:nvPr/>
        </p:nvSpPr>
        <p:spPr>
          <a:xfrm>
            <a:off x="2118360" y="0"/>
            <a:ext cx="7955280" cy="6858000"/>
          </a:xfrm>
          <a:custGeom>
            <a:avLst/>
            <a:gdLst/>
            <a:ahLst/>
            <a:cxnLst/>
            <a:rect l="l" t="t" r="r" b="b"/>
            <a:pathLst>
              <a:path w="7955280" h="6858000" extrusionOk="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535" name="Google Shape;14535;p4"/>
          <p:cNvSpPr txBox="1">
            <a:spLocks noGrp="1"/>
          </p:cNvSpPr>
          <p:nvPr>
            <p:ph type="title"/>
          </p:nvPr>
        </p:nvSpPr>
        <p:spPr>
          <a:xfrm>
            <a:off x="2555631" y="1441938"/>
            <a:ext cx="7080600" cy="3974100"/>
          </a:xfrm>
          <a:prstGeom prst="rect">
            <a:avLst/>
          </a:prstGeom>
          <a:noFill/>
          <a:ln>
            <a:noFill/>
          </a:ln>
        </p:spPr>
        <p:txBody>
          <a:bodyPr spcFirstLastPara="1" wrap="square" lIns="91425" tIns="45700" rIns="91425" bIns="45700" anchor="ctr" anchorCtr="0">
            <a:normAutofit/>
          </a:bodyPr>
          <a:lstStyle/>
          <a:p>
            <a:pPr lvl="0" algn="ctr">
              <a:buClr>
                <a:srgbClr val="0C0C0C"/>
              </a:buClr>
              <a:buSzPts val="5400"/>
            </a:pPr>
            <a:r>
              <a:rPr lang="en-GB" sz="5400" b="1" dirty="0">
                <a:solidFill>
                  <a:srgbClr val="0C0C0C"/>
                </a:solidFill>
              </a:rPr>
              <a:t>Part 2 – Recruitment </a:t>
            </a:r>
            <a:r>
              <a:rPr lang="en-GB" sz="5400" b="1" dirty="0" smtClean="0">
                <a:solidFill>
                  <a:srgbClr val="0C0C0C"/>
                </a:solidFill>
              </a:rPr>
              <a:t>Process</a:t>
            </a:r>
            <a:br>
              <a:rPr lang="en-GB" sz="5400" b="1" dirty="0" smtClean="0">
                <a:solidFill>
                  <a:srgbClr val="0C0C0C"/>
                </a:solidFill>
              </a:rPr>
            </a:br>
            <a:r>
              <a:rPr lang="en-GB" sz="5400" b="1" dirty="0" smtClean="0">
                <a:solidFill>
                  <a:srgbClr val="0C0C0C"/>
                </a:solidFill>
              </a:rPr>
              <a:t/>
            </a:r>
            <a:br>
              <a:rPr lang="en-GB" sz="5400" b="1" dirty="0" smtClean="0">
                <a:solidFill>
                  <a:srgbClr val="0C0C0C"/>
                </a:solidFill>
              </a:rPr>
            </a:br>
            <a:r>
              <a:rPr lang="en-US" sz="2400" dirty="0">
                <a:solidFill>
                  <a:schemeClr val="tx1"/>
                </a:solidFill>
                <a:latin typeface="Arial" panose="020B0604020202020204" pitchFamily="34" charset="0"/>
                <a:cs typeface="Arial" panose="020B0604020202020204" pitchFamily="34" charset="0"/>
              </a:rPr>
              <a:t>Jeet patel – 2532588</a:t>
            </a:r>
            <a:r>
              <a:rPr lang="en-GB" sz="5400" b="1" dirty="0" smtClean="0">
                <a:solidFill>
                  <a:srgbClr val="0C0C0C"/>
                </a:solidFill>
              </a:rPr>
              <a:t/>
            </a:r>
            <a:br>
              <a:rPr lang="en-GB" sz="5400" b="1" dirty="0" smtClean="0">
                <a:solidFill>
                  <a:srgbClr val="0C0C0C"/>
                </a:solidFill>
              </a:rPr>
            </a:br>
            <a:endParaRPr sz="5400" dirty="0">
              <a:solidFill>
                <a:srgbClr val="0C0C0C"/>
              </a:solidFill>
            </a:endParaRPr>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2EB492CD-616E-47F8-933B-5E2D952A059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8" name="Arc 17">
            <a:extLst>
              <a:ext uri="{FF2B5EF4-FFF2-40B4-BE49-F238E27FC236}">
                <a16:creationId xmlns:a16="http://schemas.microsoft.com/office/drawing/2014/main" id="{59383CF9-23B5-4335-9B21-1791C4CF1C7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C9672C67-D50D-D43B-432C-B835D3CEEB08}"/>
              </a:ext>
            </a:extLst>
          </p:cNvPr>
          <p:cNvSpPr>
            <a:spLocks noGrp="1"/>
          </p:cNvSpPr>
          <p:nvPr>
            <p:ph type="title"/>
          </p:nvPr>
        </p:nvSpPr>
        <p:spPr>
          <a:xfrm>
            <a:off x="5894962" y="479493"/>
            <a:ext cx="5458838" cy="1325563"/>
          </a:xfrm>
        </p:spPr>
        <p:txBody>
          <a:bodyPr>
            <a:normAutofit/>
          </a:bodyPr>
          <a:lstStyle/>
          <a:p>
            <a:r>
              <a:rPr lang="en-GB" sz="3600" b="1" dirty="0"/>
              <a:t>Recruitment Process Overview</a:t>
            </a:r>
            <a:endParaRPr lang="en-US" sz="3600" b="1" dirty="0"/>
          </a:p>
        </p:txBody>
      </p:sp>
      <p:sp>
        <p:nvSpPr>
          <p:cNvPr id="20" name="Freeform: Shape 19">
            <a:extLst>
              <a:ext uri="{FF2B5EF4-FFF2-40B4-BE49-F238E27FC236}">
                <a16:creationId xmlns:a16="http://schemas.microsoft.com/office/drawing/2014/main" id="{0007FE00-9498-4706-B255-6437B0252C0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6" name="Picture 5">
            <a:extLst>
              <a:ext uri="{FF2B5EF4-FFF2-40B4-BE49-F238E27FC236}">
                <a16:creationId xmlns:a16="http://schemas.microsoft.com/office/drawing/2014/main" id="{22CB019E-5CC6-5C11-6E8B-BB5A04D882C5}"/>
              </a:ext>
            </a:extLst>
          </p:cNvPr>
          <p:cNvPicPr>
            <a:picLocks noChangeAspect="1"/>
          </p:cNvPicPr>
          <p:nvPr/>
        </p:nvPicPr>
        <p:blipFill>
          <a:blip r:embed="rId3"/>
          <a:stretch>
            <a:fillRect/>
          </a:stretch>
        </p:blipFill>
        <p:spPr>
          <a:xfrm>
            <a:off x="145421" y="1519284"/>
            <a:ext cx="6138961" cy="3069480"/>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5" name="Content Placeholder 2">
            <a:extLst>
              <a:ext uri="{FF2B5EF4-FFF2-40B4-BE49-F238E27FC236}">
                <a16:creationId xmlns:a16="http://schemas.microsoft.com/office/drawing/2014/main" id="{282ADB47-9B82-4894-6AD6-40249F78CDED}"/>
              </a:ext>
            </a:extLst>
          </p:cNvPr>
          <p:cNvGraphicFramePr>
            <a:graphicFrameLocks noGrp="1"/>
          </p:cNvGraphicFramePr>
          <p:nvPr>
            <p:ph idx="1"/>
            <p:extLst>
              <p:ext uri="{D42A27DB-BD31-4B8C-83A1-F6EECF244321}">
                <p14:modId xmlns:p14="http://schemas.microsoft.com/office/powerpoint/2010/main" val="665561069"/>
              </p:ext>
            </p:extLst>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7" name="TextBox 6">
            <a:extLst>
              <a:ext uri="{FF2B5EF4-FFF2-40B4-BE49-F238E27FC236}">
                <a16:creationId xmlns:a16="http://schemas.microsoft.com/office/drawing/2014/main" id="{6D29FFD9-DE2A-FC4E-DE25-DF09BADA0ECA}"/>
              </a:ext>
            </a:extLst>
          </p:cNvPr>
          <p:cNvSpPr txBox="1"/>
          <p:nvPr/>
        </p:nvSpPr>
        <p:spPr>
          <a:xfrm>
            <a:off x="1460582" y="5019675"/>
            <a:ext cx="3508641" cy="369332"/>
          </a:xfrm>
          <a:prstGeom prst="rect">
            <a:avLst/>
          </a:prstGeom>
          <a:noFill/>
        </p:spPr>
        <p:txBody>
          <a:bodyPr wrap="square">
            <a:spAutoFit/>
          </a:bodyPr>
          <a:lstStyle/>
          <a:p>
            <a:pPr lvl="0"/>
            <a:r>
              <a:rPr lang="en-GB" dirty="0"/>
              <a:t>(Source: Greekforgreek,2024)</a:t>
            </a:r>
            <a:endParaRPr lang="en-US" dirty="0"/>
          </a:p>
        </p:txBody>
      </p:sp>
    </p:spTree>
    <p:extLst>
      <p:ext uri="{BB962C8B-B14F-4D97-AF65-F5344CB8AC3E}">
        <p14:creationId xmlns:p14="http://schemas.microsoft.com/office/powerpoint/2010/main" val="40963528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7" name="Rectangle 26">
            <a:extLst>
              <a:ext uri="{FF2B5EF4-FFF2-40B4-BE49-F238E27FC236}">
                <a16:creationId xmlns:a16="http://schemas.microsoft.com/office/drawing/2014/main" id="{BACC6370-2D7E-4714-9D71-7542949D7D5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9" name="Rectangle 28">
            <a:extLst>
              <a:ext uri="{FF2B5EF4-FFF2-40B4-BE49-F238E27FC236}">
                <a16:creationId xmlns:a16="http://schemas.microsoft.com/office/drawing/2014/main" id="{F68B3F68-107C-434F-AA38-110D5EA91B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AAD0DBB9-1A4B-4391-81D4-CB19F9AB91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63BBA22-50EA-4C4D-BE05-F1CE4E63AA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47E9909-E2A3-63BA-08A5-41CC9D3C7776}"/>
              </a:ext>
            </a:extLst>
          </p:cNvPr>
          <p:cNvSpPr>
            <a:spLocks noGrp="1"/>
          </p:cNvSpPr>
          <p:nvPr>
            <p:ph type="title"/>
          </p:nvPr>
        </p:nvSpPr>
        <p:spPr>
          <a:xfrm>
            <a:off x="1383564" y="348865"/>
            <a:ext cx="9718111" cy="1576446"/>
          </a:xfrm>
        </p:spPr>
        <p:txBody>
          <a:bodyPr anchor="ctr">
            <a:normAutofit/>
          </a:bodyPr>
          <a:lstStyle/>
          <a:p>
            <a:r>
              <a:rPr lang="en-GB" sz="4000" b="1" dirty="0">
                <a:solidFill>
                  <a:srgbClr val="FFFFFF"/>
                </a:solidFill>
              </a:rPr>
              <a:t>Workforce Planning and Sourcing </a:t>
            </a:r>
            <a:endParaRPr lang="en-US" sz="4000" b="1" dirty="0">
              <a:solidFill>
                <a:srgbClr val="FFFFFF"/>
              </a:solidFill>
            </a:endParaRPr>
          </a:p>
        </p:txBody>
      </p:sp>
      <p:graphicFrame>
        <p:nvGraphicFramePr>
          <p:cNvPr id="3" name="Content Placeholder 2">
            <a:extLst>
              <a:ext uri="{FF2B5EF4-FFF2-40B4-BE49-F238E27FC236}">
                <a16:creationId xmlns:a16="http://schemas.microsoft.com/office/drawing/2014/main" id="{89525942-E843-4FE4-FF96-64B43172DD21}"/>
              </a:ext>
            </a:extLst>
          </p:cNvPr>
          <p:cNvGraphicFramePr>
            <a:graphicFrameLocks/>
          </p:cNvGraphicFramePr>
          <p:nvPr>
            <p:extLst>
              <p:ext uri="{D42A27DB-BD31-4B8C-83A1-F6EECF244321}">
                <p14:modId xmlns:p14="http://schemas.microsoft.com/office/powerpoint/2010/main" val="311488484"/>
              </p:ext>
            </p:extLst>
          </p:nvPr>
        </p:nvGraphicFramePr>
        <p:xfrm>
          <a:off x="6430297" y="3838583"/>
          <a:ext cx="4955459" cy="199840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graphicFrame>
        <p:nvGraphicFramePr>
          <p:cNvPr id="4" name="Diagram 3">
            <a:extLst>
              <a:ext uri="{FF2B5EF4-FFF2-40B4-BE49-F238E27FC236}">
                <a16:creationId xmlns:a16="http://schemas.microsoft.com/office/drawing/2014/main" id="{3EBB7FD6-16AC-41E8-240B-C09079C06F20}"/>
              </a:ext>
            </a:extLst>
          </p:cNvPr>
          <p:cNvGraphicFramePr/>
          <p:nvPr>
            <p:extLst>
              <p:ext uri="{D42A27DB-BD31-4B8C-83A1-F6EECF244321}">
                <p14:modId xmlns:p14="http://schemas.microsoft.com/office/powerpoint/2010/main" val="3388789137"/>
              </p:ext>
            </p:extLst>
          </p:nvPr>
        </p:nvGraphicFramePr>
        <p:xfrm>
          <a:off x="806243" y="2733367"/>
          <a:ext cx="11110453" cy="3775768"/>
        </p:xfrm>
        <a:graphic>
          <a:graphicData uri="http://schemas.openxmlformats.org/drawingml/2006/diagram">
            <dgm:relIds xmlns:dgm="http://schemas.openxmlformats.org/drawingml/2006/diagram" xmlns:r="http://schemas.openxmlformats.org/officeDocument/2006/relationships" r:dm="rId8" r:lo="rId9" r:qs="rId10" r:cs="rId11"/>
          </a:graphicData>
        </a:graphic>
      </p:graphicFrame>
    </p:spTree>
    <p:extLst>
      <p:ext uri="{BB962C8B-B14F-4D97-AF65-F5344CB8AC3E}">
        <p14:creationId xmlns:p14="http://schemas.microsoft.com/office/powerpoint/2010/main" val="55136681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50AB553-2A96-4A92-96F2-93548E09695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9FC6D05-ECD1-61E9-204C-6F5000582539}"/>
              </a:ext>
            </a:extLst>
          </p:cNvPr>
          <p:cNvSpPr>
            <a:spLocks noGrp="1"/>
          </p:cNvSpPr>
          <p:nvPr>
            <p:ph type="title"/>
          </p:nvPr>
        </p:nvSpPr>
        <p:spPr>
          <a:xfrm>
            <a:off x="838200" y="365125"/>
            <a:ext cx="10515600" cy="1325563"/>
          </a:xfrm>
        </p:spPr>
        <p:txBody>
          <a:bodyPr>
            <a:normAutofit/>
          </a:bodyPr>
          <a:lstStyle/>
          <a:p>
            <a:r>
              <a:rPr lang="en-GB" b="1" dirty="0"/>
              <a:t>Screening and Shortlisting</a:t>
            </a:r>
            <a:r>
              <a:rPr lang="en-US" b="1" dirty="0"/>
              <a:t/>
            </a:r>
            <a:br>
              <a:rPr lang="en-US" b="1" dirty="0"/>
            </a:br>
            <a:endParaRPr lang="en-US" dirty="0"/>
          </a:p>
        </p:txBody>
      </p:sp>
      <p:graphicFrame>
        <p:nvGraphicFramePr>
          <p:cNvPr id="5" name="Content Placeholder 2">
            <a:extLst>
              <a:ext uri="{FF2B5EF4-FFF2-40B4-BE49-F238E27FC236}">
                <a16:creationId xmlns:a16="http://schemas.microsoft.com/office/drawing/2014/main" id="{ACFD2867-5E8F-045F-8B18-FA3018EE299A}"/>
              </a:ext>
            </a:extLst>
          </p:cNvPr>
          <p:cNvGraphicFramePr>
            <a:graphicFrameLocks noGrp="1"/>
          </p:cNvGraphicFramePr>
          <p:nvPr>
            <p:ph idx="1"/>
            <p:extLst>
              <p:ext uri="{D42A27DB-BD31-4B8C-83A1-F6EECF244321}">
                <p14:modId xmlns:p14="http://schemas.microsoft.com/office/powerpoint/2010/main" val="4294954806"/>
              </p:ext>
            </p:extLst>
          </p:nvPr>
        </p:nvGraphicFramePr>
        <p:xfrm>
          <a:off x="3303066" y="1340644"/>
          <a:ext cx="10515600" cy="5517356"/>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90E8286B-CEFB-AA30-B941-DDD421986EBD}"/>
              </a:ext>
            </a:extLst>
          </p:cNvPr>
          <p:cNvPicPr>
            <a:picLocks noChangeAspect="1"/>
          </p:cNvPicPr>
          <p:nvPr/>
        </p:nvPicPr>
        <p:blipFill>
          <a:blip r:embed="rId8"/>
          <a:stretch>
            <a:fillRect/>
          </a:stretch>
        </p:blipFill>
        <p:spPr>
          <a:xfrm>
            <a:off x="672089" y="1340644"/>
            <a:ext cx="4257643" cy="5236266"/>
          </a:xfrm>
          <a:prstGeom prst="rect">
            <a:avLst/>
          </a:prstGeom>
        </p:spPr>
      </p:pic>
      <p:sp>
        <p:nvSpPr>
          <p:cNvPr id="8" name="TextBox 7">
            <a:extLst>
              <a:ext uri="{FF2B5EF4-FFF2-40B4-BE49-F238E27FC236}">
                <a16:creationId xmlns:a16="http://schemas.microsoft.com/office/drawing/2014/main" id="{9EDE1124-7F0A-44C3-B740-EC7EDDE267AE}"/>
              </a:ext>
            </a:extLst>
          </p:cNvPr>
          <p:cNvSpPr txBox="1"/>
          <p:nvPr/>
        </p:nvSpPr>
        <p:spPr>
          <a:xfrm>
            <a:off x="1684102" y="6492875"/>
            <a:ext cx="3508641" cy="369332"/>
          </a:xfrm>
          <a:prstGeom prst="rect">
            <a:avLst/>
          </a:prstGeom>
          <a:noFill/>
        </p:spPr>
        <p:txBody>
          <a:bodyPr wrap="square">
            <a:spAutoFit/>
          </a:bodyPr>
          <a:lstStyle/>
          <a:p>
            <a:pPr lvl="0"/>
            <a:r>
              <a:rPr lang="en-GB" dirty="0"/>
              <a:t>(Source: Openhrm,2023)</a:t>
            </a:r>
            <a:endParaRPr lang="en-US" dirty="0"/>
          </a:p>
        </p:txBody>
      </p:sp>
    </p:spTree>
    <p:extLst>
      <p:ext uri="{BB962C8B-B14F-4D97-AF65-F5344CB8AC3E}">
        <p14:creationId xmlns:p14="http://schemas.microsoft.com/office/powerpoint/2010/main" val="272738560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2EB492CD-616E-47F8-933B-5E2D952A059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8" name="Arc 27">
            <a:extLst>
              <a:ext uri="{FF2B5EF4-FFF2-40B4-BE49-F238E27FC236}">
                <a16:creationId xmlns:a16="http://schemas.microsoft.com/office/drawing/2014/main" id="{59383CF9-23B5-4335-9B21-1791C4CF1C7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ECE7B9F-2A8B-C4C2-CEC0-64E35EBAE366}"/>
              </a:ext>
            </a:extLst>
          </p:cNvPr>
          <p:cNvSpPr>
            <a:spLocks noGrp="1"/>
          </p:cNvSpPr>
          <p:nvPr>
            <p:ph type="title"/>
          </p:nvPr>
        </p:nvSpPr>
        <p:spPr>
          <a:xfrm>
            <a:off x="5480562" y="871573"/>
            <a:ext cx="5873237" cy="1325563"/>
          </a:xfrm>
        </p:spPr>
        <p:txBody>
          <a:bodyPr>
            <a:normAutofit/>
          </a:bodyPr>
          <a:lstStyle/>
          <a:p>
            <a:r>
              <a:rPr lang="en-GB" b="1" dirty="0"/>
              <a:t>Interview and Selection</a:t>
            </a:r>
            <a:endParaRPr lang="en-US" b="1" dirty="0"/>
          </a:p>
        </p:txBody>
      </p:sp>
      <p:sp>
        <p:nvSpPr>
          <p:cNvPr id="30" name="Freeform: Shape 29">
            <a:extLst>
              <a:ext uri="{FF2B5EF4-FFF2-40B4-BE49-F238E27FC236}">
                <a16:creationId xmlns:a16="http://schemas.microsoft.com/office/drawing/2014/main" id="{0007FE00-9498-4706-B255-6437B0252C0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7" name="Picture 6">
            <a:extLst>
              <a:ext uri="{FF2B5EF4-FFF2-40B4-BE49-F238E27FC236}">
                <a16:creationId xmlns:a16="http://schemas.microsoft.com/office/drawing/2014/main" id="{21127836-EBD8-5E1E-5F37-A950561C4568}"/>
              </a:ext>
            </a:extLst>
          </p:cNvPr>
          <p:cNvPicPr>
            <a:picLocks noChangeAspect="1"/>
          </p:cNvPicPr>
          <p:nvPr/>
        </p:nvPicPr>
        <p:blipFill>
          <a:blip r:embed="rId3"/>
          <a:srcRect l="2826"/>
          <a:stretch>
            <a:fillRect/>
          </a:stretch>
        </p:blipFill>
        <p:spPr>
          <a:xfrm>
            <a:off x="838200" y="1552610"/>
            <a:ext cx="4642363" cy="3583035"/>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graphicFrame>
        <p:nvGraphicFramePr>
          <p:cNvPr id="5" name="Content Placeholder 2">
            <a:extLst>
              <a:ext uri="{FF2B5EF4-FFF2-40B4-BE49-F238E27FC236}">
                <a16:creationId xmlns:a16="http://schemas.microsoft.com/office/drawing/2014/main" id="{E0567D34-0563-298F-5F2B-3EC1879CDDD7}"/>
              </a:ext>
            </a:extLst>
          </p:cNvPr>
          <p:cNvGraphicFramePr>
            <a:graphicFrameLocks noGrp="1"/>
          </p:cNvGraphicFramePr>
          <p:nvPr>
            <p:ph idx="1"/>
            <p:extLst>
              <p:ext uri="{D42A27DB-BD31-4B8C-83A1-F6EECF244321}">
                <p14:modId xmlns:p14="http://schemas.microsoft.com/office/powerpoint/2010/main" val="930369313"/>
              </p:ext>
            </p:extLst>
          </p:nvPr>
        </p:nvGraphicFramePr>
        <p:xfrm>
          <a:off x="5894962" y="1984443"/>
          <a:ext cx="5458838" cy="41925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8" name="TextBox 7">
            <a:extLst>
              <a:ext uri="{FF2B5EF4-FFF2-40B4-BE49-F238E27FC236}">
                <a16:creationId xmlns:a16="http://schemas.microsoft.com/office/drawing/2014/main" id="{15206442-A95F-6D23-C247-BEE6856A1499}"/>
              </a:ext>
            </a:extLst>
          </p:cNvPr>
          <p:cNvSpPr txBox="1"/>
          <p:nvPr/>
        </p:nvSpPr>
        <p:spPr>
          <a:xfrm>
            <a:off x="1548121" y="5135645"/>
            <a:ext cx="3508641" cy="369332"/>
          </a:xfrm>
          <a:prstGeom prst="rect">
            <a:avLst/>
          </a:prstGeom>
          <a:noFill/>
        </p:spPr>
        <p:txBody>
          <a:bodyPr wrap="square">
            <a:spAutoFit/>
          </a:bodyPr>
          <a:lstStyle/>
          <a:p>
            <a:pPr lvl="0"/>
            <a:r>
              <a:rPr lang="en-GB" dirty="0"/>
              <a:t>(Source: Openhrm,2023)</a:t>
            </a:r>
            <a:endParaRPr lang="en-US" dirty="0"/>
          </a:p>
        </p:txBody>
      </p:sp>
    </p:spTree>
    <p:extLst>
      <p:ext uri="{BB962C8B-B14F-4D97-AF65-F5344CB8AC3E}">
        <p14:creationId xmlns:p14="http://schemas.microsoft.com/office/powerpoint/2010/main" val="158536493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893280-4340-D8A1-2832-42C68DB2AB4A}"/>
              </a:ext>
            </a:extLst>
          </p:cNvPr>
          <p:cNvSpPr>
            <a:spLocks noGrp="1"/>
          </p:cNvSpPr>
          <p:nvPr>
            <p:ph type="title"/>
          </p:nvPr>
        </p:nvSpPr>
        <p:spPr>
          <a:xfrm>
            <a:off x="838200" y="365126"/>
            <a:ext cx="10515600" cy="969430"/>
          </a:xfrm>
        </p:spPr>
        <p:txBody>
          <a:bodyPr>
            <a:normAutofit fontScale="90000"/>
          </a:bodyPr>
          <a:lstStyle/>
          <a:p>
            <a:r>
              <a:rPr lang="en-GB" b="1" dirty="0"/>
              <a:t>Challenges in the Recruitment Process</a:t>
            </a:r>
            <a:endParaRPr lang="en-US" b="1" dirty="0"/>
          </a:p>
        </p:txBody>
      </p:sp>
      <p:graphicFrame>
        <p:nvGraphicFramePr>
          <p:cNvPr id="5" name="Content Placeholder 2">
            <a:extLst>
              <a:ext uri="{FF2B5EF4-FFF2-40B4-BE49-F238E27FC236}">
                <a16:creationId xmlns:a16="http://schemas.microsoft.com/office/drawing/2014/main" id="{F4F5A90F-F920-80E6-F557-10909749501D}"/>
              </a:ext>
            </a:extLst>
          </p:cNvPr>
          <p:cNvGraphicFramePr>
            <a:graphicFrameLocks noGrp="1"/>
          </p:cNvGraphicFramePr>
          <p:nvPr>
            <p:ph idx="1"/>
            <p:extLst>
              <p:ext uri="{D42A27DB-BD31-4B8C-83A1-F6EECF244321}">
                <p14:modId xmlns:p14="http://schemas.microsoft.com/office/powerpoint/2010/main" val="877088793"/>
              </p:ext>
            </p:extLst>
          </p:nvPr>
        </p:nvGraphicFramePr>
        <p:xfrm>
          <a:off x="-2706550" y="1334555"/>
          <a:ext cx="10793910" cy="55234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6146" name="Picture 2" descr="Job Analysis 101: Essential Steps to Define and Evaluate Roles">
            <a:extLst>
              <a:ext uri="{FF2B5EF4-FFF2-40B4-BE49-F238E27FC236}">
                <a16:creationId xmlns:a16="http://schemas.microsoft.com/office/drawing/2014/main" id="{213AE786-7359-65D0-02A5-FC5F629FDDE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5372487" y="1690688"/>
            <a:ext cx="6668496" cy="4449097"/>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5724357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058A14AF-9FB5-4CC7-BA35-E8E85D3EDF0E}"/>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E6E7436-10F9-A63E-BEF4-96676C38D046}"/>
              </a:ext>
            </a:extLst>
          </p:cNvPr>
          <p:cNvSpPr>
            <a:spLocks noGrp="1"/>
          </p:cNvSpPr>
          <p:nvPr>
            <p:ph type="title"/>
          </p:nvPr>
        </p:nvSpPr>
        <p:spPr>
          <a:xfrm>
            <a:off x="826037" y="648285"/>
            <a:ext cx="10066122" cy="781699"/>
          </a:xfrm>
        </p:spPr>
        <p:txBody>
          <a:bodyPr anchor="b">
            <a:normAutofit/>
          </a:bodyPr>
          <a:lstStyle/>
          <a:p>
            <a:r>
              <a:rPr lang="en-GB" sz="4800" b="1" dirty="0"/>
              <a:t>Theoretical Application</a:t>
            </a:r>
            <a:endParaRPr lang="en-US" sz="4800" b="1" dirty="0"/>
          </a:p>
        </p:txBody>
      </p:sp>
      <p:sp>
        <p:nvSpPr>
          <p:cNvPr id="28" name="Rectangle 27">
            <a:extLst>
              <a:ext uri="{FF2B5EF4-FFF2-40B4-BE49-F238E27FC236}">
                <a16:creationId xmlns:a16="http://schemas.microsoft.com/office/drawing/2014/main" id="{3A9A4357-BD1D-4622-A4FE-766E6AB8DE8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Rectangle 29">
            <a:extLst>
              <a:ext uri="{FF2B5EF4-FFF2-40B4-BE49-F238E27FC236}">
                <a16:creationId xmlns:a16="http://schemas.microsoft.com/office/drawing/2014/main" id="{E659831F-0D9A-4C63-9EBB-8435B85A440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7" name="Picture 6">
            <a:extLst>
              <a:ext uri="{FF2B5EF4-FFF2-40B4-BE49-F238E27FC236}">
                <a16:creationId xmlns:a16="http://schemas.microsoft.com/office/drawing/2014/main" id="{6519791E-45CF-F887-0C1F-18604A3BEF12}"/>
              </a:ext>
            </a:extLst>
          </p:cNvPr>
          <p:cNvPicPr>
            <a:picLocks noChangeAspect="1"/>
          </p:cNvPicPr>
          <p:nvPr/>
        </p:nvPicPr>
        <p:blipFill>
          <a:blip r:embed="rId3"/>
          <a:stretch>
            <a:fillRect/>
          </a:stretch>
        </p:blipFill>
        <p:spPr>
          <a:xfrm>
            <a:off x="5911532" y="3414327"/>
            <a:ext cx="5150277" cy="1854099"/>
          </a:xfrm>
          <a:prstGeom prst="rect">
            <a:avLst/>
          </a:prstGeom>
        </p:spPr>
      </p:pic>
      <p:sp>
        <p:nvSpPr>
          <p:cNvPr id="32" name="Rectangle 31">
            <a:extLst>
              <a:ext uri="{FF2B5EF4-FFF2-40B4-BE49-F238E27FC236}">
                <a16:creationId xmlns:a16="http://schemas.microsoft.com/office/drawing/2014/main" id="{E6995CE5-F890-4ABA-82A2-26507CE8D2A3}"/>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AEE8F355-FA8D-6112-4693-C57F1F203B20}"/>
              </a:ext>
            </a:extLst>
          </p:cNvPr>
          <p:cNvGraphicFramePr>
            <a:graphicFrameLocks noGrp="1"/>
          </p:cNvGraphicFramePr>
          <p:nvPr>
            <p:ph idx="1"/>
            <p:extLst>
              <p:ext uri="{D42A27DB-BD31-4B8C-83A1-F6EECF244321}">
                <p14:modId xmlns:p14="http://schemas.microsoft.com/office/powerpoint/2010/main" val="2914757039"/>
              </p:ext>
            </p:extLst>
          </p:nvPr>
        </p:nvGraphicFramePr>
        <p:xfrm>
          <a:off x="793661" y="2599509"/>
          <a:ext cx="4530898" cy="363945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9" name="TextBox 8">
            <a:extLst>
              <a:ext uri="{FF2B5EF4-FFF2-40B4-BE49-F238E27FC236}">
                <a16:creationId xmlns:a16="http://schemas.microsoft.com/office/drawing/2014/main" id="{730A95B1-FA03-1DCD-FBD5-B6C5A7A92C04}"/>
              </a:ext>
            </a:extLst>
          </p:cNvPr>
          <p:cNvSpPr txBox="1"/>
          <p:nvPr/>
        </p:nvSpPr>
        <p:spPr>
          <a:xfrm>
            <a:off x="6520262" y="5532877"/>
            <a:ext cx="3508641" cy="369332"/>
          </a:xfrm>
          <a:prstGeom prst="rect">
            <a:avLst/>
          </a:prstGeom>
          <a:noFill/>
        </p:spPr>
        <p:txBody>
          <a:bodyPr wrap="square">
            <a:spAutoFit/>
          </a:bodyPr>
          <a:lstStyle/>
          <a:p>
            <a:pPr lvl="0"/>
            <a:r>
              <a:rPr lang="en-GB" dirty="0"/>
              <a:t>(Source: MBASkool,2022)</a:t>
            </a:r>
            <a:endParaRPr lang="en-US" dirty="0"/>
          </a:p>
        </p:txBody>
      </p:sp>
    </p:spTree>
    <p:extLst>
      <p:ext uri="{BB962C8B-B14F-4D97-AF65-F5344CB8AC3E}">
        <p14:creationId xmlns:p14="http://schemas.microsoft.com/office/powerpoint/2010/main" val="185057556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14536"/>
        <p:cNvGrpSpPr/>
        <p:nvPr/>
      </p:nvGrpSpPr>
      <p:grpSpPr>
        <a:xfrm>
          <a:off x="0" y="0"/>
          <a:ext cx="0" cy="0"/>
          <a:chOff x="0" y="0"/>
          <a:chExt cx="0" cy="0"/>
        </a:xfrm>
      </p:grpSpPr>
      <p:sp>
        <p:nvSpPr>
          <p:cNvPr id="14537" name="Google Shape;14537;p5"/>
          <p:cNvSpPr/>
          <p:nvPr/>
        </p:nvSpPr>
        <p:spPr>
          <a:xfrm>
            <a:off x="1953768" y="0"/>
            <a:ext cx="8284464" cy="6858000"/>
          </a:xfrm>
          <a:custGeom>
            <a:avLst/>
            <a:gdLst/>
            <a:ahLst/>
            <a:cxnLst/>
            <a:rect l="l" t="t" r="r" b="b"/>
            <a:pathLst>
              <a:path w="8284464" h="6858000" extrusionOk="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538" name="Google Shape;14538;p5"/>
          <p:cNvSpPr/>
          <p:nvPr/>
        </p:nvSpPr>
        <p:spPr>
          <a:xfrm>
            <a:off x="2118360" y="0"/>
            <a:ext cx="7955280" cy="6858000"/>
          </a:xfrm>
          <a:custGeom>
            <a:avLst/>
            <a:gdLst/>
            <a:ahLst/>
            <a:cxnLst/>
            <a:rect l="l" t="t" r="r" b="b"/>
            <a:pathLst>
              <a:path w="7955280" h="6858000" extrusionOk="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539" name="Google Shape;14539;p5"/>
          <p:cNvSpPr txBox="1">
            <a:spLocks noGrp="1"/>
          </p:cNvSpPr>
          <p:nvPr>
            <p:ph type="title"/>
          </p:nvPr>
        </p:nvSpPr>
        <p:spPr>
          <a:xfrm>
            <a:off x="2555631" y="1441938"/>
            <a:ext cx="7080600" cy="3974100"/>
          </a:xfrm>
          <a:prstGeom prst="rect">
            <a:avLst/>
          </a:prstGeom>
          <a:noFill/>
          <a:ln>
            <a:noFill/>
          </a:ln>
        </p:spPr>
        <p:txBody>
          <a:bodyPr spcFirstLastPara="1" wrap="square" lIns="91425" tIns="45700" rIns="91425" bIns="45700" anchor="ctr" anchorCtr="0">
            <a:normAutofit/>
          </a:bodyPr>
          <a:lstStyle/>
          <a:p>
            <a:pPr lvl="0" algn="ctr">
              <a:buClr>
                <a:srgbClr val="0C0C0C"/>
              </a:buClr>
              <a:buSzPts val="5400"/>
            </a:pPr>
            <a:r>
              <a:rPr lang="en-GB" sz="5400" b="1" dirty="0">
                <a:solidFill>
                  <a:srgbClr val="0C0C0C"/>
                </a:solidFill>
              </a:rPr>
              <a:t>Part 3 – Types of </a:t>
            </a:r>
            <a:r>
              <a:rPr lang="en-GB" sz="5400" b="1" dirty="0" smtClean="0">
                <a:solidFill>
                  <a:srgbClr val="0C0C0C"/>
                </a:solidFill>
              </a:rPr>
              <a:t>Recruitment</a:t>
            </a:r>
            <a:br>
              <a:rPr lang="en-GB" sz="5400" b="1" dirty="0" smtClean="0">
                <a:solidFill>
                  <a:srgbClr val="0C0C0C"/>
                </a:solidFill>
              </a:rPr>
            </a:br>
            <a:r>
              <a:rPr lang="en-GB" sz="5400" b="1" dirty="0" smtClean="0">
                <a:solidFill>
                  <a:srgbClr val="0C0C0C"/>
                </a:solidFill>
              </a:rPr>
              <a:t/>
            </a:r>
            <a:br>
              <a:rPr lang="en-GB" sz="5400" b="1" dirty="0" smtClean="0">
                <a:solidFill>
                  <a:srgbClr val="0C0C0C"/>
                </a:solidFill>
              </a:rPr>
            </a:br>
            <a:r>
              <a:rPr lang="en-US" sz="2400" dirty="0">
                <a:solidFill>
                  <a:schemeClr val="tx1"/>
                </a:solidFill>
                <a:latin typeface="Arial" panose="020B0604020202020204" pitchFamily="34" charset="0"/>
                <a:cs typeface="Arial" panose="020B0604020202020204" pitchFamily="34" charset="0"/>
              </a:rPr>
              <a:t>Abhishekkumar Pethani – 2525424</a:t>
            </a:r>
            <a:endParaRPr sz="2400" dirty="0">
              <a:solidFill>
                <a:schemeClr val="tx1"/>
              </a:solidFill>
            </a:endParaRP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175" name="Slide Background">
            <a:extLst>
              <a:ext uri="{FF2B5EF4-FFF2-40B4-BE49-F238E27FC236}">
                <a16:creationId xmlns:a16="http://schemas.microsoft.com/office/drawing/2014/main" id="{C0763A76-9F1C-4FC5-82B7-DD475DA461B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7177" name="Rectangle 7176">
            <a:extLst>
              <a:ext uri="{FF2B5EF4-FFF2-40B4-BE49-F238E27FC236}">
                <a16:creationId xmlns:a16="http://schemas.microsoft.com/office/drawing/2014/main" id="{E81BF4F6-F2CF-4984-9D14-D6966D92F99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E555FFF-A16D-C73F-A133-1C4CE1481C43}"/>
              </a:ext>
            </a:extLst>
          </p:cNvPr>
          <p:cNvSpPr>
            <a:spLocks noGrp="1"/>
          </p:cNvSpPr>
          <p:nvPr>
            <p:ph type="title"/>
          </p:nvPr>
        </p:nvSpPr>
        <p:spPr>
          <a:xfrm>
            <a:off x="761803" y="350196"/>
            <a:ext cx="4646904" cy="1624520"/>
          </a:xfrm>
        </p:spPr>
        <p:txBody>
          <a:bodyPr anchor="ctr">
            <a:normAutofit fontScale="90000"/>
          </a:bodyPr>
          <a:lstStyle/>
          <a:p>
            <a:r>
              <a:rPr lang="en-GB" sz="4000" b="1" dirty="0"/>
              <a:t>Types of Recruitment Overview</a:t>
            </a:r>
            <a:endParaRPr lang="en-US" sz="4000" b="1" dirty="0"/>
          </a:p>
        </p:txBody>
      </p:sp>
      <p:pic>
        <p:nvPicPr>
          <p:cNvPr id="7170" name="Picture 2" descr="Recruiting event">
            <a:extLst>
              <a:ext uri="{FF2B5EF4-FFF2-40B4-BE49-F238E27FC236}">
                <a16:creationId xmlns:a16="http://schemas.microsoft.com/office/drawing/2014/main" id="{CBA2F87D-EDAB-72F7-5C04-73A74B8D98F1}"/>
              </a:ext>
            </a:extLst>
          </p:cNvPr>
          <p:cNvPicPr>
            <a:picLocks noChangeAspect="1" noChangeArrowheads="1"/>
          </p:cNvPicPr>
          <p:nvPr/>
        </p:nvPicPr>
        <p:blipFill>
          <a:blip r:embed="rId3">
            <a:extLst>
              <a:ext uri="{28A0092B-C50C-407E-A947-70E740481C1C}">
                <a14:useLocalDpi xmlns:a14="http://schemas.microsoft.com/office/drawing/2010/main" val="0"/>
              </a:ext>
            </a:extLst>
          </a:blip>
          <a:srcRect l="28297" r="12302" b="-2"/>
          <a:stretch>
            <a:fillRect/>
          </a:stretch>
        </p:blipFill>
        <p:spPr bwMode="auto">
          <a:xfrm>
            <a:off x="6096000" y="1"/>
            <a:ext cx="6102825" cy="6858000"/>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5" name="Content Placeholder 2">
            <a:extLst>
              <a:ext uri="{FF2B5EF4-FFF2-40B4-BE49-F238E27FC236}">
                <a16:creationId xmlns:a16="http://schemas.microsoft.com/office/drawing/2014/main" id="{6CB1FF52-0B89-EBDE-D26F-C423232D0205}"/>
              </a:ext>
            </a:extLst>
          </p:cNvPr>
          <p:cNvGraphicFramePr>
            <a:graphicFrameLocks noGrp="1"/>
          </p:cNvGraphicFramePr>
          <p:nvPr>
            <p:ph idx="1"/>
            <p:extLst>
              <p:ext uri="{D42A27DB-BD31-4B8C-83A1-F6EECF244321}">
                <p14:modId xmlns:p14="http://schemas.microsoft.com/office/powerpoint/2010/main" val="2771501591"/>
              </p:ext>
            </p:extLst>
          </p:nvPr>
        </p:nvGraphicFramePr>
        <p:xfrm>
          <a:off x="761802" y="2743200"/>
          <a:ext cx="4646905" cy="361314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50719636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359"/>
        <p:cNvGrpSpPr/>
        <p:nvPr/>
      </p:nvGrpSpPr>
      <p:grpSpPr>
        <a:xfrm>
          <a:off x="0" y="0"/>
          <a:ext cx="0" cy="0"/>
          <a:chOff x="0" y="0"/>
          <a:chExt cx="0" cy="0"/>
        </a:xfrm>
      </p:grpSpPr>
      <p:sp>
        <p:nvSpPr>
          <p:cNvPr id="14360" name="Google Shape;14360;p2"/>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sp>
        <p:nvSpPr>
          <p:cNvPr id="14361" name="Google Shape;14361;p2"/>
          <p:cNvSpPr/>
          <p:nvPr/>
        </p:nvSpPr>
        <p:spPr>
          <a:xfrm rot="3967157" flipH="1">
            <a:off x="8631346" y="490521"/>
            <a:ext cx="2987893" cy="2987893"/>
          </a:xfrm>
          <a:prstGeom prst="arc">
            <a:avLst>
              <a:gd name="adj1" fmla="val 14441841"/>
              <a:gd name="adj2" fmla="val 0"/>
            </a:avLst>
          </a:prstGeom>
          <a:noFill/>
          <a:ln w="127000" cap="rnd" cmpd="sng">
            <a:solidFill>
              <a:schemeClr val="accent4"/>
            </a:solidFill>
            <a:prstDash val="dash"/>
            <a:miter lim="800000"/>
            <a:headEnd type="none" w="sm" len="sm"/>
            <a:tailEnd type="none" w="sm" len="sm"/>
          </a:ln>
        </p:spPr>
        <p:txBody>
          <a:bodyPr spcFirstLastPara="1" wrap="square" lIns="91425" tIns="45700" rIns="91425" bIns="45700" anchor="ctr" anchorCtr="0">
            <a:noAutofit/>
          </a:bodyPr>
          <a:lstStyle/>
          <a:p>
            <a:pPr marL="0" marR="0" lvl="0" indent="0" algn="ctr" rtl="0">
              <a:lnSpc>
                <a:spcPct val="100000"/>
              </a:lnSpc>
              <a:spcBef>
                <a:spcPts val="0"/>
              </a:spcBef>
              <a:spcAft>
                <a:spcPts val="0"/>
              </a:spcAft>
              <a:buClr>
                <a:schemeClr val="dk1"/>
              </a:buClr>
              <a:buSzPts val="1800"/>
              <a:buFont typeface="Arial"/>
              <a:buNone/>
            </a:pPr>
            <a:endParaRPr sz="1800" b="0" i="0" u="none" strike="noStrike" cap="none">
              <a:solidFill>
                <a:srgbClr val="000000"/>
              </a:solidFill>
              <a:latin typeface="Calibri"/>
              <a:ea typeface="Calibri"/>
              <a:cs typeface="Calibri"/>
              <a:sym typeface="Calibri"/>
            </a:endParaRPr>
          </a:p>
        </p:txBody>
      </p:sp>
      <p:sp>
        <p:nvSpPr>
          <p:cNvPr id="14362" name="Google Shape;14362;p2"/>
          <p:cNvSpPr txBox="1">
            <a:spLocks noGrp="1"/>
          </p:cNvSpPr>
          <p:nvPr>
            <p:ph type="title"/>
          </p:nvPr>
        </p:nvSpPr>
        <p:spPr>
          <a:xfrm>
            <a:off x="997404" y="221735"/>
            <a:ext cx="7693500" cy="13716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400"/>
              <a:buFont typeface="Play"/>
              <a:buNone/>
            </a:pPr>
            <a:r>
              <a:rPr lang="en-GB" b="1"/>
              <a:t>Internal Recruitment in NHS</a:t>
            </a:r>
            <a:endParaRPr b="1"/>
          </a:p>
        </p:txBody>
      </p:sp>
      <p:sp>
        <p:nvSpPr>
          <p:cNvPr id="14363" name="Google Shape;14363;p2"/>
          <p:cNvSpPr/>
          <p:nvPr/>
        </p:nvSpPr>
        <p:spPr>
          <a:xfrm flipH="1">
            <a:off x="0" y="5486400"/>
            <a:ext cx="2672863" cy="1371600"/>
          </a:xfrm>
          <a:custGeom>
            <a:avLst/>
            <a:gdLst/>
            <a:ahLst/>
            <a:cxnLst/>
            <a:rect l="l" t="t" r="r" b="b"/>
            <a:pathLst>
              <a:path w="2672863" h="1371600" extrusionOk="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b="0" i="0" u="none" strike="noStrike" cap="none">
              <a:solidFill>
                <a:schemeClr val="lt1"/>
              </a:solidFill>
              <a:latin typeface="Arial"/>
              <a:ea typeface="Arial"/>
              <a:cs typeface="Arial"/>
              <a:sym typeface="Arial"/>
            </a:endParaRPr>
          </a:p>
        </p:txBody>
      </p:sp>
      <p:pic>
        <p:nvPicPr>
          <p:cNvPr id="14364" name="Google Shape;14364;p2" descr="HR’s Guide to Building an Internal Promotion Process 2026"/>
          <p:cNvPicPr preferRelativeResize="0"/>
          <p:nvPr/>
        </p:nvPicPr>
        <p:blipFill rotWithShape="1">
          <a:blip r:embed="rId3">
            <a:alphaModFix/>
          </a:blip>
          <a:srcRect b="3558"/>
          <a:stretch/>
        </p:blipFill>
        <p:spPr>
          <a:xfrm>
            <a:off x="317261" y="1805056"/>
            <a:ext cx="5577592" cy="3470933"/>
          </a:xfrm>
          <a:custGeom>
            <a:avLst/>
            <a:gdLst/>
            <a:ahLst/>
            <a:cxnLst/>
            <a:rect l="l" t="t" r="r" b="b"/>
            <a:pathLst>
              <a:path w="4777381" h="5643794" extrusionOk="0">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ln>
            <a:noFill/>
          </a:ln>
        </p:spPr>
      </p:pic>
      <p:grpSp>
        <p:nvGrpSpPr>
          <p:cNvPr id="14365" name="Google Shape;14365;p2"/>
          <p:cNvGrpSpPr/>
          <p:nvPr/>
        </p:nvGrpSpPr>
        <p:grpSpPr>
          <a:xfrm>
            <a:off x="6199523" y="2235268"/>
            <a:ext cx="5458898" cy="4190876"/>
            <a:chOff x="0" y="0"/>
            <a:chExt cx="5458898" cy="4190876"/>
          </a:xfrm>
        </p:grpSpPr>
        <p:sp>
          <p:nvSpPr>
            <p:cNvPr id="14366" name="Google Shape;14366;p2"/>
            <p:cNvSpPr/>
            <p:nvPr/>
          </p:nvSpPr>
          <p:spPr>
            <a:xfrm>
              <a:off x="0" y="0"/>
              <a:ext cx="5458800" cy="882000"/>
            </a:xfrm>
            <a:prstGeom prst="roundRect">
              <a:avLst>
                <a:gd name="adj" fmla="val 10000"/>
              </a:avLst>
            </a:prstGeom>
            <a:solidFill>
              <a:srgbClr val="DFCA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7" name="Google Shape;14367;p2"/>
            <p:cNvSpPr/>
            <p:nvPr/>
          </p:nvSpPr>
          <p:spPr>
            <a:xfrm>
              <a:off x="266775" y="200168"/>
              <a:ext cx="485100" cy="485100"/>
            </a:xfrm>
            <a:prstGeom prst="rect">
              <a:avLst/>
            </a:prstGeom>
            <a:blipFill rotWithShape="1">
              <a:blip r:embed="rId4">
                <a:alphaModFix/>
              </a:blip>
              <a:stretch>
                <a:fillRect/>
              </a:stretch>
            </a:blipFill>
            <a:ln w="254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8" name="Google Shape;14368;p2"/>
            <p:cNvSpPr/>
            <p:nvPr/>
          </p:nvSpPr>
          <p:spPr>
            <a:xfrm>
              <a:off x="1018598" y="1740"/>
              <a:ext cx="4440300" cy="882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69" name="Google Shape;14369;p2"/>
            <p:cNvSpPr txBox="1"/>
            <p:nvPr/>
          </p:nvSpPr>
          <p:spPr>
            <a:xfrm>
              <a:off x="1018598" y="1740"/>
              <a:ext cx="4440300" cy="882000"/>
            </a:xfrm>
            <a:prstGeom prst="rect">
              <a:avLst/>
            </a:prstGeom>
            <a:noFill/>
            <a:ln>
              <a:noFill/>
            </a:ln>
          </p:spPr>
          <p:txBody>
            <a:bodyPr spcFirstLastPara="1" wrap="square" lIns="93325" tIns="93325" rIns="93325" bIns="93325" anchor="ctr" anchorCtr="0">
              <a:noAutofit/>
            </a:bodyPr>
            <a:lstStyle/>
            <a:p>
              <a:pPr marL="0" marR="0" lvl="0" indent="0" algn="l" rtl="0">
                <a:lnSpc>
                  <a:spcPct val="100000"/>
                </a:lnSpc>
                <a:spcBef>
                  <a:spcPts val="0"/>
                </a:spcBef>
                <a:spcAft>
                  <a:spcPts val="0"/>
                </a:spcAft>
                <a:buClr>
                  <a:schemeClr val="dk1"/>
                </a:buClr>
                <a:buSzPts val="1400"/>
                <a:buFont typeface="Arial"/>
                <a:buNone/>
              </a:pPr>
              <a:r>
                <a:rPr lang="en-GB" sz="1400" b="0" i="0" u="none" strike="noStrike" cap="none">
                  <a:solidFill>
                    <a:schemeClr val="dk1"/>
                  </a:solidFill>
                  <a:latin typeface="Arial"/>
                  <a:ea typeface="Arial"/>
                  <a:cs typeface="Arial"/>
                  <a:sym typeface="Arial"/>
                </a:rPr>
                <a:t>Internal recruitment includes promotions, transfers, and redeployment within the NHS. </a:t>
              </a:r>
              <a:endParaRPr sz="1400" b="0" i="0" u="none" strike="noStrike" cap="none">
                <a:solidFill>
                  <a:schemeClr val="dk1"/>
                </a:solidFill>
                <a:latin typeface="Arial"/>
                <a:ea typeface="Arial"/>
                <a:cs typeface="Arial"/>
                <a:sym typeface="Arial"/>
              </a:endParaRPr>
            </a:p>
          </p:txBody>
        </p:sp>
        <p:sp>
          <p:nvSpPr>
            <p:cNvPr id="14370" name="Google Shape;14370;p2"/>
            <p:cNvSpPr/>
            <p:nvPr/>
          </p:nvSpPr>
          <p:spPr>
            <a:xfrm>
              <a:off x="0" y="1104118"/>
              <a:ext cx="5458800" cy="882000"/>
            </a:xfrm>
            <a:prstGeom prst="roundRect">
              <a:avLst>
                <a:gd name="adj" fmla="val 10000"/>
              </a:avLst>
            </a:prstGeom>
            <a:solidFill>
              <a:srgbClr val="DFCA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1" name="Google Shape;14371;p2"/>
            <p:cNvSpPr/>
            <p:nvPr/>
          </p:nvSpPr>
          <p:spPr>
            <a:xfrm>
              <a:off x="266775" y="1302547"/>
              <a:ext cx="485100" cy="485100"/>
            </a:xfrm>
            <a:prstGeom prst="rect">
              <a:avLst/>
            </a:prstGeom>
            <a:blipFill rotWithShape="1">
              <a:blip r:embed="rId5">
                <a:alphaModFix/>
              </a:blip>
              <a:stretch>
                <a:fillRect/>
              </a:stretch>
            </a:blipFill>
            <a:ln w="254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2" name="Google Shape;14372;p2"/>
            <p:cNvSpPr/>
            <p:nvPr/>
          </p:nvSpPr>
          <p:spPr>
            <a:xfrm>
              <a:off x="1018598" y="1104118"/>
              <a:ext cx="4440300" cy="882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3" name="Google Shape;14373;p2"/>
            <p:cNvSpPr txBox="1"/>
            <p:nvPr/>
          </p:nvSpPr>
          <p:spPr>
            <a:xfrm>
              <a:off x="1018598" y="1104118"/>
              <a:ext cx="4440300" cy="882000"/>
            </a:xfrm>
            <a:prstGeom prst="rect">
              <a:avLst/>
            </a:prstGeom>
            <a:noFill/>
            <a:ln>
              <a:noFill/>
            </a:ln>
          </p:spPr>
          <p:txBody>
            <a:bodyPr spcFirstLastPara="1" wrap="square" lIns="93325" tIns="93325" rIns="93325" bIns="93325" anchor="ctr" anchorCtr="0">
              <a:noAutofit/>
            </a:bodyPr>
            <a:lstStyle/>
            <a:p>
              <a:pPr marL="0" marR="0" lvl="0" indent="0" algn="l" rtl="0">
                <a:lnSpc>
                  <a:spcPct val="100000"/>
                </a:lnSpc>
                <a:spcBef>
                  <a:spcPts val="0"/>
                </a:spcBef>
                <a:spcAft>
                  <a:spcPts val="0"/>
                </a:spcAft>
                <a:buClr>
                  <a:schemeClr val="dk1"/>
                </a:buClr>
                <a:buSzPts val="1400"/>
                <a:buFont typeface="Arial"/>
                <a:buNone/>
              </a:pPr>
              <a:r>
                <a:rPr lang="en-GB" sz="1400" b="0" i="0" u="none" strike="noStrike" cap="none">
                  <a:solidFill>
                    <a:schemeClr val="dk1"/>
                  </a:solidFill>
                  <a:latin typeface="Arial"/>
                  <a:ea typeface="Arial"/>
                  <a:cs typeface="Arial"/>
                  <a:sym typeface="Arial"/>
                </a:rPr>
                <a:t>Internal recruitment aligns with NHS People Plan goals of career development and retention. </a:t>
              </a:r>
              <a:endParaRPr sz="1400" b="0" i="0" u="none" strike="noStrike" cap="none">
                <a:solidFill>
                  <a:schemeClr val="dk1"/>
                </a:solidFill>
                <a:latin typeface="Arial"/>
                <a:ea typeface="Arial"/>
                <a:cs typeface="Arial"/>
                <a:sym typeface="Arial"/>
              </a:endParaRPr>
            </a:p>
          </p:txBody>
        </p:sp>
        <p:sp>
          <p:nvSpPr>
            <p:cNvPr id="14374" name="Google Shape;14374;p2"/>
            <p:cNvSpPr/>
            <p:nvPr/>
          </p:nvSpPr>
          <p:spPr>
            <a:xfrm>
              <a:off x="0" y="2206497"/>
              <a:ext cx="5458800" cy="882000"/>
            </a:xfrm>
            <a:prstGeom prst="roundRect">
              <a:avLst>
                <a:gd name="adj" fmla="val 10000"/>
              </a:avLst>
            </a:prstGeom>
            <a:solidFill>
              <a:srgbClr val="DFCA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5" name="Google Shape;14375;p2"/>
            <p:cNvSpPr/>
            <p:nvPr/>
          </p:nvSpPr>
          <p:spPr>
            <a:xfrm>
              <a:off x="266775" y="2404926"/>
              <a:ext cx="485100" cy="485100"/>
            </a:xfrm>
            <a:prstGeom prst="rect">
              <a:avLst/>
            </a:prstGeom>
            <a:blipFill rotWithShape="1">
              <a:blip r:embed="rId6">
                <a:alphaModFix/>
              </a:blip>
              <a:stretch>
                <a:fillRect/>
              </a:stretch>
            </a:blipFill>
            <a:ln w="254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6" name="Google Shape;14376;p2"/>
            <p:cNvSpPr/>
            <p:nvPr/>
          </p:nvSpPr>
          <p:spPr>
            <a:xfrm>
              <a:off x="1018598" y="2206497"/>
              <a:ext cx="4440300" cy="882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7" name="Google Shape;14377;p2"/>
            <p:cNvSpPr txBox="1"/>
            <p:nvPr/>
          </p:nvSpPr>
          <p:spPr>
            <a:xfrm>
              <a:off x="1018598" y="2206497"/>
              <a:ext cx="4440300" cy="882000"/>
            </a:xfrm>
            <a:prstGeom prst="rect">
              <a:avLst/>
            </a:prstGeom>
            <a:noFill/>
            <a:ln>
              <a:noFill/>
            </a:ln>
          </p:spPr>
          <p:txBody>
            <a:bodyPr spcFirstLastPara="1" wrap="square" lIns="93325" tIns="93325" rIns="93325" bIns="93325" anchor="ctr" anchorCtr="0">
              <a:noAutofit/>
            </a:bodyPr>
            <a:lstStyle/>
            <a:p>
              <a:pPr marL="0" marR="0" lvl="0" indent="0" algn="l" rtl="0">
                <a:lnSpc>
                  <a:spcPct val="100000"/>
                </a:lnSpc>
                <a:spcBef>
                  <a:spcPts val="0"/>
                </a:spcBef>
                <a:spcAft>
                  <a:spcPts val="0"/>
                </a:spcAft>
                <a:buClr>
                  <a:schemeClr val="dk1"/>
                </a:buClr>
                <a:buSzPts val="1400"/>
                <a:buFont typeface="Arial"/>
                <a:buNone/>
              </a:pPr>
              <a:r>
                <a:rPr lang="en-GB" sz="1400" b="0" i="0" u="none" strike="noStrike" cap="none">
                  <a:solidFill>
                    <a:schemeClr val="dk1"/>
                  </a:solidFill>
                  <a:latin typeface="Arial"/>
                  <a:ea typeface="Arial"/>
                  <a:cs typeface="Arial"/>
                  <a:sym typeface="Arial"/>
                </a:rPr>
                <a:t>Internal career growth reflects career progression improves employee engagement levels.</a:t>
              </a:r>
              <a:endParaRPr sz="1400" b="0" i="0" u="none" strike="noStrike" cap="none">
                <a:solidFill>
                  <a:schemeClr val="dk1"/>
                </a:solidFill>
                <a:latin typeface="Arial"/>
                <a:ea typeface="Arial"/>
                <a:cs typeface="Arial"/>
                <a:sym typeface="Arial"/>
              </a:endParaRPr>
            </a:p>
          </p:txBody>
        </p:sp>
        <p:sp>
          <p:nvSpPr>
            <p:cNvPr id="14378" name="Google Shape;14378;p2"/>
            <p:cNvSpPr/>
            <p:nvPr/>
          </p:nvSpPr>
          <p:spPr>
            <a:xfrm>
              <a:off x="0" y="3308876"/>
              <a:ext cx="5458800" cy="882000"/>
            </a:xfrm>
            <a:prstGeom prst="roundRect">
              <a:avLst>
                <a:gd name="adj" fmla="val 10000"/>
              </a:avLst>
            </a:prstGeom>
            <a:solidFill>
              <a:srgbClr val="DFCA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79" name="Google Shape;14379;p2"/>
            <p:cNvSpPr/>
            <p:nvPr/>
          </p:nvSpPr>
          <p:spPr>
            <a:xfrm>
              <a:off x="266775" y="3507305"/>
              <a:ext cx="485100" cy="485100"/>
            </a:xfrm>
            <a:prstGeom prst="rect">
              <a:avLst/>
            </a:prstGeom>
            <a:blipFill rotWithShape="1">
              <a:blip r:embed="rId7">
                <a:alphaModFix/>
              </a:blip>
              <a:stretch>
                <a:fillRect/>
              </a:stretch>
            </a:blipFill>
            <a:ln w="254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0" name="Google Shape;14380;p2"/>
            <p:cNvSpPr/>
            <p:nvPr/>
          </p:nvSpPr>
          <p:spPr>
            <a:xfrm>
              <a:off x="1018598" y="3308876"/>
              <a:ext cx="4440300" cy="8820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81" name="Google Shape;14381;p2"/>
            <p:cNvSpPr txBox="1"/>
            <p:nvPr/>
          </p:nvSpPr>
          <p:spPr>
            <a:xfrm>
              <a:off x="1018598" y="3308876"/>
              <a:ext cx="4440300" cy="882000"/>
            </a:xfrm>
            <a:prstGeom prst="rect">
              <a:avLst/>
            </a:prstGeom>
            <a:noFill/>
            <a:ln>
              <a:noFill/>
            </a:ln>
          </p:spPr>
          <p:txBody>
            <a:bodyPr spcFirstLastPara="1" wrap="square" lIns="93325" tIns="93325" rIns="93325" bIns="93325" anchor="ctr" anchorCtr="0">
              <a:noAutofit/>
            </a:bodyPr>
            <a:lstStyle/>
            <a:p>
              <a:pPr marL="0" marR="0" lvl="0" indent="0" algn="l" rtl="0">
                <a:lnSpc>
                  <a:spcPct val="100000"/>
                </a:lnSpc>
                <a:spcBef>
                  <a:spcPts val="0"/>
                </a:spcBef>
                <a:spcAft>
                  <a:spcPts val="0"/>
                </a:spcAft>
                <a:buClr>
                  <a:schemeClr val="dk1"/>
                </a:buClr>
                <a:buSzPts val="1400"/>
                <a:buFont typeface="Arial"/>
                <a:buNone/>
              </a:pPr>
              <a:r>
                <a:rPr lang="en-GB" sz="1400" b="0" i="0" u="none" strike="noStrike" cap="none">
                  <a:solidFill>
                    <a:schemeClr val="dk1"/>
                  </a:solidFill>
                  <a:latin typeface="Arial"/>
                  <a:ea typeface="Arial"/>
                  <a:cs typeface="Arial"/>
                  <a:sym typeface="Arial"/>
                </a:rPr>
                <a:t>Internal hiring strengthens organisational knowledge and continuity of care (Moscelli et al., 2024).</a:t>
              </a:r>
              <a:endParaRPr sz="1400" b="0" i="0" u="none" strike="noStrike" cap="none">
                <a:solidFill>
                  <a:schemeClr val="dk1"/>
                </a:solidFill>
                <a:latin typeface="Arial"/>
                <a:ea typeface="Arial"/>
                <a:cs typeface="Arial"/>
                <a:sym typeface="Arial"/>
              </a:endParaRPr>
            </a:p>
          </p:txBody>
        </p:sp>
      </p:grpSp>
      <p:sp>
        <p:nvSpPr>
          <p:cNvPr id="14382" name="Google Shape;14382;p2"/>
          <p:cNvSpPr txBox="1"/>
          <p:nvPr/>
        </p:nvSpPr>
        <p:spPr>
          <a:xfrm>
            <a:off x="2529592" y="5541152"/>
            <a:ext cx="35085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b="0" i="0" u="none" strike="noStrike" cap="none">
                <a:solidFill>
                  <a:schemeClr val="dk1"/>
                </a:solidFill>
                <a:latin typeface="Arial"/>
                <a:ea typeface="Arial"/>
                <a:cs typeface="Arial"/>
                <a:sym typeface="Arial"/>
              </a:rPr>
              <a:t>(Source: Teamflect,2022)</a:t>
            </a:r>
            <a:endParaRPr sz="1800" b="0" i="0" u="none" strike="noStrike" cap="none">
              <a:solidFill>
                <a:schemeClr val="dk1"/>
              </a:solidFill>
              <a:latin typeface="Arial"/>
              <a:ea typeface="Arial"/>
              <a:cs typeface="Arial"/>
              <a:sym typeface="Arial"/>
            </a:endParaRPr>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247" name="Rectangle 10246">
            <a:extLst>
              <a:ext uri="{FF2B5EF4-FFF2-40B4-BE49-F238E27FC236}">
                <a16:creationId xmlns:a16="http://schemas.microsoft.com/office/drawing/2014/main" id="{889D5D69-307E-4862-950C-1A7CC8A22B4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249" name="!!Rectangle">
            <a:extLst>
              <a:ext uri="{FF2B5EF4-FFF2-40B4-BE49-F238E27FC236}">
                <a16:creationId xmlns:a16="http://schemas.microsoft.com/office/drawing/2014/main" id="{2100E061-779B-4006-BC39-114A057A717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flip="none" rotWithShape="1">
            <a:gsLst>
              <a:gs pos="0">
                <a:schemeClr val="accent1"/>
              </a:gs>
              <a:gs pos="100000">
                <a:schemeClr val="accent2"/>
              </a:gs>
            </a:gsLst>
            <a:lin ang="189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pic>
        <p:nvPicPr>
          <p:cNvPr id="10242" name="Picture 2" descr="Professional business executives hiring employees at job fair event">
            <a:extLst>
              <a:ext uri="{FF2B5EF4-FFF2-40B4-BE49-F238E27FC236}">
                <a16:creationId xmlns:a16="http://schemas.microsoft.com/office/drawing/2014/main" id="{C5A93995-B487-4503-A549-160D474C9444}"/>
              </a:ext>
            </a:extLst>
          </p:cNvPr>
          <p:cNvPicPr>
            <a:picLocks noChangeAspect="1" noChangeArrowheads="1"/>
          </p:cNvPicPr>
          <p:nvPr/>
        </p:nvPicPr>
        <p:blipFill>
          <a:blip r:embed="rId3">
            <a:duotone>
              <a:schemeClr val="accent1">
                <a:shade val="45000"/>
                <a:satMod val="135000"/>
              </a:schemeClr>
              <a:prstClr val="white"/>
            </a:duotone>
            <a:alphaModFix amt="35000"/>
            <a:extLst>
              <a:ext uri="{28A0092B-C50C-407E-A947-70E740481C1C}">
                <a14:useLocalDpi xmlns:a14="http://schemas.microsoft.com/office/drawing/2010/main" val="0"/>
              </a:ext>
            </a:extLst>
          </a:blip>
          <a:srcRect b="15730"/>
          <a:stretch>
            <a:fillRect/>
          </a:stretch>
        </p:blipFill>
        <p:spPr bwMode="auto">
          <a:xfrm>
            <a:off x="20" y="10"/>
            <a:ext cx="12191981" cy="685798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255B172F-2DA1-6E9A-9F64-66D7E080AFA5}"/>
              </a:ext>
            </a:extLst>
          </p:cNvPr>
          <p:cNvSpPr>
            <a:spLocks noGrp="1"/>
          </p:cNvSpPr>
          <p:nvPr>
            <p:ph type="title"/>
          </p:nvPr>
        </p:nvSpPr>
        <p:spPr>
          <a:xfrm>
            <a:off x="838199" y="698643"/>
            <a:ext cx="11175999" cy="5189746"/>
          </a:xfrm>
        </p:spPr>
        <p:txBody>
          <a:bodyPr anchor="t">
            <a:normAutofit/>
          </a:bodyPr>
          <a:lstStyle/>
          <a:p>
            <a:r>
              <a:rPr lang="en-GB" sz="5400" b="1" dirty="0">
                <a:solidFill>
                  <a:srgbClr val="FFFFFF"/>
                </a:solidFill>
              </a:rPr>
              <a:t>Benefits of Internal Recruitment</a:t>
            </a:r>
            <a:r>
              <a:rPr lang="en-US" sz="5400" b="1" dirty="0">
                <a:solidFill>
                  <a:srgbClr val="FFFFFF"/>
                </a:solidFill>
              </a:rPr>
              <a:t/>
            </a:r>
            <a:br>
              <a:rPr lang="en-US" sz="5400" b="1" dirty="0">
                <a:solidFill>
                  <a:srgbClr val="FFFFFF"/>
                </a:solidFill>
              </a:rPr>
            </a:br>
            <a:endParaRPr lang="en-US" sz="5400" dirty="0">
              <a:solidFill>
                <a:srgbClr val="FFFFFF"/>
              </a:solidFill>
            </a:endParaRPr>
          </a:p>
        </p:txBody>
      </p:sp>
      <p:cxnSp>
        <p:nvCxnSpPr>
          <p:cNvPr id="10251" name="Straight Connector 10250">
            <a:extLst>
              <a:ext uri="{FF2B5EF4-FFF2-40B4-BE49-F238E27FC236}">
                <a16:creationId xmlns:a16="http://schemas.microsoft.com/office/drawing/2014/main" id="{C49DA8F6-BCC1-4447-B54C-57856834B94B}"/>
              </a:ext>
              <a:ext uri="{C183D7F6-B498-43B3-948B-1728B52AA6E4}">
                <adec:decorative xmlns=""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23622" y="373056"/>
            <a:ext cx="0" cy="6476066"/>
          </a:xfrm>
          <a:prstGeom prst="line">
            <a:avLst/>
          </a:prstGeom>
          <a:ln w="25400" cap="sq">
            <a:solidFill>
              <a:srgbClr val="FFFFFF"/>
            </a:solidFill>
            <a:bevel/>
          </a:ln>
        </p:spPr>
        <p:style>
          <a:lnRef idx="1">
            <a:schemeClr val="accent1"/>
          </a:lnRef>
          <a:fillRef idx="0">
            <a:schemeClr val="accent1"/>
          </a:fillRef>
          <a:effectRef idx="0">
            <a:schemeClr val="accent1"/>
          </a:effectRef>
          <a:fontRef idx="minor">
            <a:schemeClr val="tx1"/>
          </a:fontRef>
        </p:style>
      </p:cxnSp>
      <p:sp>
        <p:nvSpPr>
          <p:cNvPr id="10253" name="Graphic 11">
            <a:extLst>
              <a:ext uri="{FF2B5EF4-FFF2-40B4-BE49-F238E27FC236}">
                <a16:creationId xmlns:a16="http://schemas.microsoft.com/office/drawing/2014/main" id="{6CB927A4-E432-4310-9CD5-E89FF5063179}"/>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25948" y="740316"/>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bg1"/>
          </a:solidFill>
          <a:ln w="603"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55" name="Graphic 10">
            <a:extLst>
              <a:ext uri="{FF2B5EF4-FFF2-40B4-BE49-F238E27FC236}">
                <a16:creationId xmlns:a16="http://schemas.microsoft.com/office/drawing/2014/main" id="{E3020543-B24B-4EC4-8FFC-8DD88EEA91A8}"/>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84728" y="969611"/>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bg1"/>
          </a:solidFill>
          <a:ln w="422"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0257" name="Graphic 12">
            <a:extLst>
              <a:ext uri="{FF2B5EF4-FFF2-40B4-BE49-F238E27FC236}">
                <a16:creationId xmlns:a16="http://schemas.microsoft.com/office/drawing/2014/main" id="{1453BF6C-B012-48B7-B4E8-6D7AC7C27D0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110408" y="1484755"/>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bg1"/>
          </a:solidFill>
          <a:ln w="610"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F0B4CF4A-1378-7C70-D8DE-71939CCC9101}"/>
              </a:ext>
            </a:extLst>
          </p:cNvPr>
          <p:cNvGraphicFramePr>
            <a:graphicFrameLocks noGrp="1"/>
          </p:cNvGraphicFramePr>
          <p:nvPr>
            <p:ph idx="1"/>
            <p:extLst>
              <p:ext uri="{D42A27DB-BD31-4B8C-83A1-F6EECF244321}">
                <p14:modId xmlns:p14="http://schemas.microsoft.com/office/powerpoint/2010/main" val="2163543033"/>
              </p:ext>
            </p:extLst>
          </p:nvPr>
        </p:nvGraphicFramePr>
        <p:xfrm>
          <a:off x="1599495" y="1098992"/>
          <a:ext cx="9616633" cy="6857999"/>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6111655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2" name="Rectangle 11">
            <a:extLst>
              <a:ext uri="{FF2B5EF4-FFF2-40B4-BE49-F238E27FC236}">
                <a16:creationId xmlns:a16="http://schemas.microsoft.com/office/drawing/2014/main" id="{5A0118C5-4F8D-4CF4-BADD-53FEACC6C42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188E978-C147-A929-2DE7-90C74F319802}"/>
              </a:ext>
            </a:extLst>
          </p:cNvPr>
          <p:cNvSpPr>
            <a:spLocks noGrp="1"/>
          </p:cNvSpPr>
          <p:nvPr>
            <p:ph type="title"/>
          </p:nvPr>
        </p:nvSpPr>
        <p:spPr>
          <a:xfrm>
            <a:off x="6234865" y="568517"/>
            <a:ext cx="5248221" cy="1067209"/>
          </a:xfrm>
        </p:spPr>
        <p:txBody>
          <a:bodyPr>
            <a:normAutofit fontScale="90000"/>
          </a:bodyPr>
          <a:lstStyle/>
          <a:p>
            <a:r>
              <a:rPr lang="en-GB" sz="3100" b="1" dirty="0">
                <a:solidFill>
                  <a:schemeClr val="bg1"/>
                </a:solidFill>
              </a:rPr>
              <a:t>External Recruitment in NHS</a:t>
            </a:r>
            <a:r>
              <a:rPr lang="en-US" sz="3100" b="1" dirty="0">
                <a:solidFill>
                  <a:schemeClr val="bg1"/>
                </a:solidFill>
              </a:rPr>
              <a:t/>
            </a:r>
            <a:br>
              <a:rPr lang="en-US" sz="3100" b="1" dirty="0">
                <a:solidFill>
                  <a:schemeClr val="bg1"/>
                </a:solidFill>
              </a:rPr>
            </a:br>
            <a:endParaRPr lang="en-US" sz="3100" dirty="0">
              <a:solidFill>
                <a:schemeClr val="bg1"/>
              </a:solidFill>
            </a:endParaRPr>
          </a:p>
        </p:txBody>
      </p:sp>
      <p:pic>
        <p:nvPicPr>
          <p:cNvPr id="7" name="Picture 6">
            <a:extLst>
              <a:ext uri="{FF2B5EF4-FFF2-40B4-BE49-F238E27FC236}">
                <a16:creationId xmlns:a16="http://schemas.microsoft.com/office/drawing/2014/main" id="{2B85E278-41FE-FDD0-44A2-CC34555896CA}"/>
              </a:ext>
            </a:extLst>
          </p:cNvPr>
          <p:cNvPicPr>
            <a:picLocks noChangeAspect="1"/>
          </p:cNvPicPr>
          <p:nvPr/>
        </p:nvPicPr>
        <p:blipFill>
          <a:blip r:embed="rId3"/>
          <a:srcRect l="10799" t="8488" r="14201" b="1"/>
          <a:stretch>
            <a:fillRect/>
          </a:stretch>
        </p:blipFill>
        <p:spPr>
          <a:xfrm>
            <a:off x="771004" y="1563104"/>
            <a:ext cx="4754947" cy="4351338"/>
          </a:xfrm>
          <a:custGeom>
            <a:avLst/>
            <a:gdLst/>
            <a:ahLst/>
            <a:cxnLst/>
            <a:rect l="l" t="t" r="r" b="b"/>
            <a:pathLst>
              <a:path w="2388070" h="2388070">
                <a:moveTo>
                  <a:pt x="1194035" y="0"/>
                </a:moveTo>
                <a:cubicBezTo>
                  <a:pt x="1853482" y="0"/>
                  <a:pt x="2388070" y="534588"/>
                  <a:pt x="2388070" y="1194035"/>
                </a:cubicBezTo>
                <a:cubicBezTo>
                  <a:pt x="2388070" y="1853482"/>
                  <a:pt x="1853482" y="2388070"/>
                  <a:pt x="1194035" y="2388070"/>
                </a:cubicBezTo>
                <a:cubicBezTo>
                  <a:pt x="534588" y="2388070"/>
                  <a:pt x="0" y="1853482"/>
                  <a:pt x="0" y="1194035"/>
                </a:cubicBezTo>
                <a:cubicBezTo>
                  <a:pt x="0" y="534588"/>
                  <a:pt x="534588" y="0"/>
                  <a:pt x="1194035" y="0"/>
                </a:cubicBezTo>
                <a:close/>
              </a:path>
            </a:pathLst>
          </a:custGeom>
          <a:ln w="28575">
            <a:noFill/>
          </a:ln>
        </p:spPr>
      </p:pic>
      <p:grpSp>
        <p:nvGrpSpPr>
          <p:cNvPr id="14" name="Group 13">
            <a:extLst>
              <a:ext uri="{FF2B5EF4-FFF2-40B4-BE49-F238E27FC236}">
                <a16:creationId xmlns:a16="http://schemas.microsoft.com/office/drawing/2014/main" id="{B894EFA8-F425-4D19-A94B-445388B31E20}"/>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377893"/>
            <a:ext cx="1861854" cy="717514"/>
            <a:chOff x="0" y="377893"/>
            <a:chExt cx="1861854" cy="717514"/>
          </a:xfrm>
          <a:solidFill>
            <a:schemeClr val="bg1"/>
          </a:solidFill>
        </p:grpSpPr>
        <p:sp>
          <p:nvSpPr>
            <p:cNvPr id="15" name="Freeform: Shape 14">
              <a:extLst>
                <a:ext uri="{FF2B5EF4-FFF2-40B4-BE49-F238E27FC236}">
                  <a16:creationId xmlns:a16="http://schemas.microsoft.com/office/drawing/2014/main" id="{C5A741B9-65EC-4C5B-9FE0-4A18575771A6}"/>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377893"/>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7963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283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7963"/>
                  </a:lnTo>
                  <a:lnTo>
                    <a:pt x="1613277" y="39017"/>
                  </a:lnTo>
                  <a:lnTo>
                    <a:pt x="1374516" y="277779"/>
                  </a:lnTo>
                  <a:lnTo>
                    <a:pt x="1135754" y="39017"/>
                  </a:lnTo>
                  <a:lnTo>
                    <a:pt x="896745" y="277779"/>
                  </a:lnTo>
                  <a:lnTo>
                    <a:pt x="657984" y="39017"/>
                  </a:lnTo>
                  <a:lnTo>
                    <a:pt x="419222" y="277779"/>
                  </a:lnTo>
                  <a:lnTo>
                    <a:pt x="180458" y="39017"/>
                  </a:lnTo>
                  <a:lnTo>
                    <a:pt x="0" y="219283"/>
                  </a:lnTo>
                  <a:lnTo>
                    <a:pt x="0" y="180458"/>
                  </a:lnTo>
                  <a:close/>
                </a:path>
              </a:pathLst>
            </a:custGeom>
            <a:grpFill/>
            <a:ln w="9525" cap="flat">
              <a:noFill/>
              <a:prstDash val="solid"/>
              <a:miter/>
            </a:ln>
          </p:spPr>
          <p:txBody>
            <a:bodyPr wrap="square" rtlCol="0" anchor="ctr">
              <a:noAutofit/>
            </a:bodyPr>
            <a:lstStyle/>
            <a:p>
              <a:endParaRPr lang="en-US"/>
            </a:p>
          </p:txBody>
        </p:sp>
        <p:sp>
          <p:nvSpPr>
            <p:cNvPr id="16" name="Freeform: Shape 15">
              <a:extLst>
                <a:ext uri="{FF2B5EF4-FFF2-40B4-BE49-F238E27FC236}">
                  <a16:creationId xmlns:a16="http://schemas.microsoft.com/office/drawing/2014/main" id="{C0BB4301-41FA-4453-956F-A11CC664B68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817628"/>
              <a:ext cx="1861854" cy="277779"/>
            </a:xfrm>
            <a:custGeom>
              <a:avLst/>
              <a:gdLst>
                <a:gd name="connsiteX0" fmla="*/ 180458 w 1861854"/>
                <a:gd name="connsiteY0" fmla="*/ 0 h 277779"/>
                <a:gd name="connsiteX1" fmla="*/ 419222 w 1861854"/>
                <a:gd name="connsiteY1" fmla="*/ 238761 h 277779"/>
                <a:gd name="connsiteX2" fmla="*/ 657984 w 1861854"/>
                <a:gd name="connsiteY2" fmla="*/ 0 h 277779"/>
                <a:gd name="connsiteX3" fmla="*/ 896745 w 1861854"/>
                <a:gd name="connsiteY3" fmla="*/ 238761 h 277779"/>
                <a:gd name="connsiteX4" fmla="*/ 1135754 w 1861854"/>
                <a:gd name="connsiteY4" fmla="*/ 0 h 277779"/>
                <a:gd name="connsiteX5" fmla="*/ 1374516 w 1861854"/>
                <a:gd name="connsiteY5" fmla="*/ 238761 h 277779"/>
                <a:gd name="connsiteX6" fmla="*/ 1613277 w 1861854"/>
                <a:gd name="connsiteY6" fmla="*/ 0 h 277779"/>
                <a:gd name="connsiteX7" fmla="*/ 1861854 w 1861854"/>
                <a:gd name="connsiteY7" fmla="*/ 248577 h 277779"/>
                <a:gd name="connsiteX8" fmla="*/ 1842470 w 1861854"/>
                <a:gd name="connsiteY8" fmla="*/ 268208 h 277779"/>
                <a:gd name="connsiteX9" fmla="*/ 1613277 w 1861854"/>
                <a:gd name="connsiteY9" fmla="*/ 39017 h 277779"/>
                <a:gd name="connsiteX10" fmla="*/ 1374516 w 1861854"/>
                <a:gd name="connsiteY10" fmla="*/ 277779 h 277779"/>
                <a:gd name="connsiteX11" fmla="*/ 1135754 w 1861854"/>
                <a:gd name="connsiteY11" fmla="*/ 39017 h 277779"/>
                <a:gd name="connsiteX12" fmla="*/ 896745 w 1861854"/>
                <a:gd name="connsiteY12" fmla="*/ 277779 h 277779"/>
                <a:gd name="connsiteX13" fmla="*/ 657984 w 1861854"/>
                <a:gd name="connsiteY13" fmla="*/ 39017 h 277779"/>
                <a:gd name="connsiteX14" fmla="*/ 419222 w 1861854"/>
                <a:gd name="connsiteY14" fmla="*/ 277779 h 277779"/>
                <a:gd name="connsiteX15" fmla="*/ 180458 w 1861854"/>
                <a:gd name="connsiteY15" fmla="*/ 39017 h 277779"/>
                <a:gd name="connsiteX16" fmla="*/ 0 w 1861854"/>
                <a:gd name="connsiteY16" fmla="*/ 219475 h 277779"/>
                <a:gd name="connsiteX17" fmla="*/ 0 w 1861854"/>
                <a:gd name="connsiteY17" fmla="*/ 180458 h 2777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861854" h="277779">
                  <a:moveTo>
                    <a:pt x="180458" y="0"/>
                  </a:moveTo>
                  <a:lnTo>
                    <a:pt x="419222" y="238761"/>
                  </a:lnTo>
                  <a:lnTo>
                    <a:pt x="657984" y="0"/>
                  </a:lnTo>
                  <a:lnTo>
                    <a:pt x="896745" y="238761"/>
                  </a:lnTo>
                  <a:lnTo>
                    <a:pt x="1135754" y="0"/>
                  </a:lnTo>
                  <a:lnTo>
                    <a:pt x="1374516" y="238761"/>
                  </a:lnTo>
                  <a:lnTo>
                    <a:pt x="1613277" y="0"/>
                  </a:lnTo>
                  <a:lnTo>
                    <a:pt x="1861854" y="248577"/>
                  </a:lnTo>
                  <a:lnTo>
                    <a:pt x="1842470" y="268208"/>
                  </a:lnTo>
                  <a:lnTo>
                    <a:pt x="1613277" y="39017"/>
                  </a:lnTo>
                  <a:lnTo>
                    <a:pt x="1374516" y="277779"/>
                  </a:lnTo>
                  <a:lnTo>
                    <a:pt x="1135754" y="39017"/>
                  </a:lnTo>
                  <a:lnTo>
                    <a:pt x="896745" y="277779"/>
                  </a:lnTo>
                  <a:lnTo>
                    <a:pt x="657984" y="39017"/>
                  </a:lnTo>
                  <a:lnTo>
                    <a:pt x="419222" y="277779"/>
                  </a:lnTo>
                  <a:lnTo>
                    <a:pt x="180458" y="39017"/>
                  </a:lnTo>
                  <a:lnTo>
                    <a:pt x="0" y="219475"/>
                  </a:lnTo>
                  <a:lnTo>
                    <a:pt x="0" y="180458"/>
                  </a:lnTo>
                  <a:close/>
                </a:path>
              </a:pathLst>
            </a:custGeom>
            <a:grpFill/>
            <a:ln w="9525" cap="flat">
              <a:noFill/>
              <a:prstDash val="solid"/>
              <a:miter/>
            </a:ln>
          </p:spPr>
          <p:txBody>
            <a:bodyPr wrap="square" rtlCol="0" anchor="ctr">
              <a:noAutofit/>
            </a:bodyPr>
            <a:lstStyle/>
            <a:p>
              <a:endParaRPr lang="en-US" dirty="0"/>
            </a:p>
          </p:txBody>
        </p:sp>
      </p:grpSp>
      <p:grpSp>
        <p:nvGrpSpPr>
          <p:cNvPr id="18" name="Graphic 185">
            <a:extLst>
              <a:ext uri="{FF2B5EF4-FFF2-40B4-BE49-F238E27FC236}">
                <a16:creationId xmlns:a16="http://schemas.microsoft.com/office/drawing/2014/main" id="{582A903B-6B78-4F0A-B7C9-3D80499020B8}"/>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0428634" y="5987064"/>
            <a:ext cx="1054466" cy="469689"/>
            <a:chOff x="9841624" y="4115729"/>
            <a:chExt cx="602169" cy="268223"/>
          </a:xfrm>
          <a:solidFill>
            <a:schemeClr val="bg1"/>
          </a:solidFill>
        </p:grpSpPr>
        <p:sp>
          <p:nvSpPr>
            <p:cNvPr id="19" name="Freeform: Shape 18">
              <a:extLst>
                <a:ext uri="{FF2B5EF4-FFF2-40B4-BE49-F238E27FC236}">
                  <a16:creationId xmlns:a16="http://schemas.microsoft.com/office/drawing/2014/main" id="{D510EA93-8F64-42C8-A630-D449506E95E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841624"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0" name="Freeform: Shape 19">
              <a:extLst>
                <a:ext uri="{FF2B5EF4-FFF2-40B4-BE49-F238E27FC236}">
                  <a16:creationId xmlns:a16="http://schemas.microsoft.com/office/drawing/2014/main" id="{06CB53FC-E4DA-4001-928B-9998A85EA5B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9941445" y="4115729"/>
              <a:ext cx="202882" cy="268223"/>
            </a:xfrm>
            <a:custGeom>
              <a:avLst/>
              <a:gdLst>
                <a:gd name="connsiteX0" fmla="*/ 20765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765"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21" name="Freeform: Shape 20">
              <a:extLst>
                <a:ext uri="{FF2B5EF4-FFF2-40B4-BE49-F238E27FC236}">
                  <a16:creationId xmlns:a16="http://schemas.microsoft.com/office/drawing/2014/main" id="{D210B969-4FDF-4AAC-9397-63D5434958D1}"/>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041267"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9" name="Freeform: Shape 8">
              <a:extLst>
                <a:ext uri="{FF2B5EF4-FFF2-40B4-BE49-F238E27FC236}">
                  <a16:creationId xmlns:a16="http://schemas.microsoft.com/office/drawing/2014/main" id="{570B3EF0-84EA-4F47-86A3-1EA1F644A49F}"/>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141090"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sp>
          <p:nvSpPr>
            <p:cNvPr id="10" name="Freeform: Shape 9">
              <a:extLst>
                <a:ext uri="{FF2B5EF4-FFF2-40B4-BE49-F238E27FC236}">
                  <a16:creationId xmlns:a16="http://schemas.microsoft.com/office/drawing/2014/main" id="{259369A8-EF57-42A1-8EC8-F6A9F92A3AD0}"/>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240911" y="4115729"/>
              <a:ext cx="202882" cy="268223"/>
            </a:xfrm>
            <a:custGeom>
              <a:avLst/>
              <a:gdLst>
                <a:gd name="connsiteX0" fmla="*/ 20669 w 202882"/>
                <a:gd name="connsiteY0" fmla="*/ 268224 h 268223"/>
                <a:gd name="connsiteX1" fmla="*/ 0 w 202882"/>
                <a:gd name="connsiteY1" fmla="*/ 268224 h 268223"/>
                <a:gd name="connsiteX2" fmla="*/ 182118 w 202882"/>
                <a:gd name="connsiteY2" fmla="*/ 0 h 268223"/>
                <a:gd name="connsiteX3" fmla="*/ 202883 w 202882"/>
                <a:gd name="connsiteY3" fmla="*/ 0 h 268223"/>
              </a:gdLst>
              <a:ahLst/>
              <a:cxnLst>
                <a:cxn ang="0">
                  <a:pos x="connsiteX0" y="connsiteY0"/>
                </a:cxn>
                <a:cxn ang="0">
                  <a:pos x="connsiteX1" y="connsiteY1"/>
                </a:cxn>
                <a:cxn ang="0">
                  <a:pos x="connsiteX2" y="connsiteY2"/>
                </a:cxn>
                <a:cxn ang="0">
                  <a:pos x="connsiteX3" y="connsiteY3"/>
                </a:cxn>
              </a:cxnLst>
              <a:rect l="l" t="t" r="r" b="b"/>
              <a:pathLst>
                <a:path w="202882" h="268223">
                  <a:moveTo>
                    <a:pt x="20669" y="268224"/>
                  </a:moveTo>
                  <a:lnTo>
                    <a:pt x="0" y="268224"/>
                  </a:lnTo>
                  <a:lnTo>
                    <a:pt x="182118" y="0"/>
                  </a:lnTo>
                  <a:lnTo>
                    <a:pt x="202883" y="0"/>
                  </a:lnTo>
                  <a:close/>
                </a:path>
              </a:pathLst>
            </a:custGeom>
            <a:grpFill/>
            <a:ln w="9525" cap="flat">
              <a:noFill/>
              <a:prstDash val="solid"/>
              <a:miter/>
            </a:ln>
          </p:spPr>
          <p:txBody>
            <a:bodyPr rtlCol="0" anchor="ctr"/>
            <a:lstStyle/>
            <a:p>
              <a:endParaRPr lang="en-US"/>
            </a:p>
          </p:txBody>
        </p:sp>
      </p:grpSp>
      <p:graphicFrame>
        <p:nvGraphicFramePr>
          <p:cNvPr id="5" name="Content Placeholder 2">
            <a:extLst>
              <a:ext uri="{FF2B5EF4-FFF2-40B4-BE49-F238E27FC236}">
                <a16:creationId xmlns:a16="http://schemas.microsoft.com/office/drawing/2014/main" id="{05790CEE-E7FF-6B81-BDFB-4FEB8EC13B99}"/>
              </a:ext>
            </a:extLst>
          </p:cNvPr>
          <p:cNvGraphicFramePr>
            <a:graphicFrameLocks noGrp="1"/>
          </p:cNvGraphicFramePr>
          <p:nvPr>
            <p:ph idx="1"/>
            <p:extLst>
              <p:ext uri="{D42A27DB-BD31-4B8C-83A1-F6EECF244321}">
                <p14:modId xmlns:p14="http://schemas.microsoft.com/office/powerpoint/2010/main" val="1992230665"/>
              </p:ext>
            </p:extLst>
          </p:nvPr>
        </p:nvGraphicFramePr>
        <p:xfrm>
          <a:off x="6234868" y="1820369"/>
          <a:ext cx="5217173"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48178388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14540"/>
        <p:cNvGrpSpPr/>
        <p:nvPr/>
      </p:nvGrpSpPr>
      <p:grpSpPr>
        <a:xfrm>
          <a:off x="0" y="0"/>
          <a:ext cx="0" cy="0"/>
          <a:chOff x="0" y="0"/>
          <a:chExt cx="0" cy="0"/>
        </a:xfrm>
      </p:grpSpPr>
      <p:sp>
        <p:nvSpPr>
          <p:cNvPr id="14541" name="Google Shape;14541;p6"/>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4400"/>
              <a:buFont typeface="Play"/>
              <a:buNone/>
            </a:pPr>
            <a:r>
              <a:rPr lang="en-GB" b="1"/>
              <a:t>Benefits of External Recruitment</a:t>
            </a:r>
            <a:br>
              <a:rPr lang="en-GB" b="1"/>
            </a:br>
            <a:endParaRPr/>
          </a:p>
        </p:txBody>
      </p:sp>
      <p:grpSp>
        <p:nvGrpSpPr>
          <p:cNvPr id="14542" name="Google Shape;14542;p6"/>
          <p:cNvGrpSpPr/>
          <p:nvPr/>
        </p:nvGrpSpPr>
        <p:grpSpPr>
          <a:xfrm>
            <a:off x="6444479" y="1321490"/>
            <a:ext cx="4890933" cy="4347332"/>
            <a:chOff x="2812279" y="1960"/>
            <a:chExt cx="4890933" cy="4347332"/>
          </a:xfrm>
        </p:grpSpPr>
        <p:sp>
          <p:nvSpPr>
            <p:cNvPr id="14543" name="Google Shape;14543;p6"/>
            <p:cNvSpPr/>
            <p:nvPr/>
          </p:nvSpPr>
          <p:spPr>
            <a:xfrm>
              <a:off x="4481196" y="1960"/>
              <a:ext cx="1553100" cy="1009500"/>
            </a:xfrm>
            <a:prstGeom prst="roundRect">
              <a:avLst>
                <a:gd name="adj" fmla="val 16667"/>
              </a:avLst>
            </a:prstGeom>
            <a:gradFill>
              <a:gsLst>
                <a:gs pos="0">
                  <a:srgbClr val="AB4E9D"/>
                </a:gs>
                <a:gs pos="50000">
                  <a:srgbClr val="A62094"/>
                </a:gs>
                <a:gs pos="100000">
                  <a:srgbClr val="961886"/>
                </a:gs>
              </a:gsLst>
              <a:lin ang="5400012" scaled="0"/>
            </a:gradFill>
            <a:ln>
              <a:noFill/>
            </a:ln>
            <a:effectLst>
              <a:outerShdw blurRad="57150" dist="19050" dir="5400000" algn="ctr" rotWithShape="0">
                <a:srgbClr val="000000">
                  <a:alpha val="6275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4" name="Google Shape;14544;p6"/>
            <p:cNvSpPr txBox="1"/>
            <p:nvPr/>
          </p:nvSpPr>
          <p:spPr>
            <a:xfrm>
              <a:off x="4530480" y="51244"/>
              <a:ext cx="1454700" cy="911100"/>
            </a:xfrm>
            <a:prstGeom prst="rect">
              <a:avLst/>
            </a:prstGeom>
            <a:noFill/>
            <a:ln>
              <a:noFill/>
            </a:ln>
          </p:spPr>
          <p:txBody>
            <a:bodyPr spcFirstLastPara="1" wrap="square" lIns="34275" tIns="34275" rIns="34275" bIns="34275" anchor="ctr" anchorCtr="0">
              <a:noAutofit/>
            </a:bodyPr>
            <a:lstStyle/>
            <a:p>
              <a:pPr marL="0" marR="0" lvl="0" indent="0" algn="ctr" rtl="0">
                <a:lnSpc>
                  <a:spcPct val="90000"/>
                </a:lnSpc>
                <a:spcBef>
                  <a:spcPts val="0"/>
                </a:spcBef>
                <a:spcAft>
                  <a:spcPts val="0"/>
                </a:spcAft>
                <a:buClr>
                  <a:schemeClr val="lt1"/>
                </a:buClr>
                <a:buSzPts val="900"/>
                <a:buFont typeface="Arial"/>
                <a:buNone/>
              </a:pPr>
              <a:r>
                <a:rPr lang="en-GB" sz="900">
                  <a:solidFill>
                    <a:schemeClr val="lt1"/>
                  </a:solidFill>
                  <a:latin typeface="Arial"/>
                  <a:ea typeface="Arial"/>
                  <a:cs typeface="Arial"/>
                  <a:sym typeface="Arial"/>
                </a:rPr>
                <a:t>External recruitment introduces new perspectives, skills, and innovation into the NHS. </a:t>
              </a:r>
              <a:endParaRPr sz="900">
                <a:solidFill>
                  <a:schemeClr val="lt1"/>
                </a:solidFill>
                <a:latin typeface="Arial"/>
                <a:ea typeface="Arial"/>
                <a:cs typeface="Arial"/>
                <a:sym typeface="Arial"/>
              </a:endParaRPr>
            </a:p>
          </p:txBody>
        </p:sp>
        <p:sp>
          <p:nvSpPr>
            <p:cNvPr id="14545" name="Google Shape;14545;p6"/>
            <p:cNvSpPr/>
            <p:nvPr/>
          </p:nvSpPr>
          <p:spPr>
            <a:xfrm>
              <a:off x="3588883" y="506752"/>
              <a:ext cx="3337800" cy="3337800"/>
            </a:xfrm>
            <a:custGeom>
              <a:avLst/>
              <a:gdLst/>
              <a:ahLst/>
              <a:cxnLst/>
              <a:rect l="l" t="t" r="r" b="b"/>
              <a:pathLst>
                <a:path w="120000" h="120000" extrusionOk="0">
                  <a:moveTo>
                    <a:pt x="95639" y="11731"/>
                  </a:moveTo>
                  <a:lnTo>
                    <a:pt x="95639" y="11731"/>
                  </a:lnTo>
                </a:path>
              </a:pathLst>
            </a:custGeom>
            <a:noFill/>
            <a:ln w="12700" cap="flat" cmpd="sng">
              <a:solidFill>
                <a:srgbClr val="A0289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6" name="Google Shape;14546;p6"/>
            <p:cNvSpPr/>
            <p:nvPr/>
          </p:nvSpPr>
          <p:spPr>
            <a:xfrm>
              <a:off x="6150112" y="1670876"/>
              <a:ext cx="1553100" cy="1009500"/>
            </a:xfrm>
            <a:prstGeom prst="roundRect">
              <a:avLst>
                <a:gd name="adj" fmla="val 16667"/>
              </a:avLst>
            </a:prstGeom>
            <a:gradFill>
              <a:gsLst>
                <a:gs pos="0">
                  <a:srgbClr val="4F50AC"/>
                </a:gs>
                <a:gs pos="50000">
                  <a:srgbClr val="2326A6"/>
                </a:gs>
                <a:gs pos="100000">
                  <a:srgbClr val="191B97"/>
                </a:gs>
              </a:gsLst>
              <a:lin ang="5400012" scaled="0"/>
            </a:gradFill>
            <a:ln>
              <a:noFill/>
            </a:ln>
            <a:effectLst>
              <a:outerShdw blurRad="57150" dist="19050" dir="5400000" algn="ctr" rotWithShape="0">
                <a:srgbClr val="000000">
                  <a:alpha val="6275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7" name="Google Shape;14547;p6"/>
            <p:cNvSpPr txBox="1"/>
            <p:nvPr/>
          </p:nvSpPr>
          <p:spPr>
            <a:xfrm>
              <a:off x="6199396" y="1720160"/>
              <a:ext cx="1454700" cy="911100"/>
            </a:xfrm>
            <a:prstGeom prst="rect">
              <a:avLst/>
            </a:prstGeom>
            <a:noFill/>
            <a:ln>
              <a:noFill/>
            </a:ln>
          </p:spPr>
          <p:txBody>
            <a:bodyPr spcFirstLastPara="1" wrap="square" lIns="34275" tIns="34275" rIns="34275" bIns="34275" anchor="ctr" anchorCtr="0">
              <a:noAutofit/>
            </a:bodyPr>
            <a:lstStyle/>
            <a:p>
              <a:pPr marL="0" marR="0" lvl="0" indent="0" algn="ctr" rtl="0">
                <a:lnSpc>
                  <a:spcPct val="90000"/>
                </a:lnSpc>
                <a:spcBef>
                  <a:spcPts val="0"/>
                </a:spcBef>
                <a:spcAft>
                  <a:spcPts val="0"/>
                </a:spcAft>
                <a:buClr>
                  <a:schemeClr val="lt1"/>
                </a:buClr>
                <a:buSzPts val="900"/>
                <a:buFont typeface="Arial"/>
                <a:buNone/>
              </a:pPr>
              <a:r>
                <a:rPr lang="en-GB" sz="900">
                  <a:solidFill>
                    <a:schemeClr val="lt1"/>
                  </a:solidFill>
                  <a:latin typeface="Arial"/>
                  <a:ea typeface="Arial"/>
                  <a:cs typeface="Arial"/>
                  <a:sym typeface="Arial"/>
                </a:rPr>
                <a:t>It supports diversity and inclusion within the workforce. </a:t>
              </a:r>
              <a:endParaRPr sz="900">
                <a:solidFill>
                  <a:schemeClr val="lt1"/>
                </a:solidFill>
                <a:latin typeface="Arial"/>
                <a:ea typeface="Arial"/>
                <a:cs typeface="Arial"/>
                <a:sym typeface="Arial"/>
              </a:endParaRPr>
            </a:p>
          </p:txBody>
        </p:sp>
        <p:sp>
          <p:nvSpPr>
            <p:cNvPr id="14548" name="Google Shape;14548;p6"/>
            <p:cNvSpPr/>
            <p:nvPr/>
          </p:nvSpPr>
          <p:spPr>
            <a:xfrm>
              <a:off x="3588883" y="506752"/>
              <a:ext cx="3337800" cy="3337800"/>
            </a:xfrm>
            <a:custGeom>
              <a:avLst/>
              <a:gdLst/>
              <a:ahLst/>
              <a:cxnLst/>
              <a:rect l="l" t="t" r="r" b="b"/>
              <a:pathLst>
                <a:path w="120000" h="120000" extrusionOk="0">
                  <a:moveTo>
                    <a:pt x="113783" y="86597"/>
                  </a:moveTo>
                </a:path>
              </a:pathLst>
            </a:custGeom>
            <a:noFill/>
            <a:ln w="12700" cap="flat" cmpd="sng">
              <a:solidFill>
                <a:srgbClr val="2A2CA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49" name="Google Shape;14549;p6"/>
            <p:cNvSpPr/>
            <p:nvPr/>
          </p:nvSpPr>
          <p:spPr>
            <a:xfrm>
              <a:off x="4481196" y="3339792"/>
              <a:ext cx="1553100" cy="1009500"/>
            </a:xfrm>
            <a:prstGeom prst="roundRect">
              <a:avLst>
                <a:gd name="adj" fmla="val 16667"/>
              </a:avLst>
            </a:prstGeom>
            <a:gradFill>
              <a:gsLst>
                <a:gs pos="0">
                  <a:srgbClr val="4FAF9E"/>
                </a:gs>
                <a:gs pos="50000">
                  <a:srgbClr val="23AA95"/>
                </a:gs>
                <a:gs pos="100000">
                  <a:srgbClr val="199B87"/>
                </a:gs>
              </a:gsLst>
              <a:lin ang="5400012" scaled="0"/>
            </a:gradFill>
            <a:ln>
              <a:noFill/>
            </a:ln>
            <a:effectLst>
              <a:outerShdw blurRad="57150" dist="19050" dir="5400000" algn="ctr" rotWithShape="0">
                <a:srgbClr val="000000">
                  <a:alpha val="6275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0" name="Google Shape;14550;p6"/>
            <p:cNvSpPr txBox="1"/>
            <p:nvPr/>
          </p:nvSpPr>
          <p:spPr>
            <a:xfrm>
              <a:off x="4530480" y="3389076"/>
              <a:ext cx="1454700" cy="911100"/>
            </a:xfrm>
            <a:prstGeom prst="rect">
              <a:avLst/>
            </a:prstGeom>
            <a:noFill/>
            <a:ln>
              <a:noFill/>
            </a:ln>
          </p:spPr>
          <p:txBody>
            <a:bodyPr spcFirstLastPara="1" wrap="square" lIns="34275" tIns="34275" rIns="34275" bIns="34275" anchor="ctr" anchorCtr="0">
              <a:noAutofit/>
            </a:bodyPr>
            <a:lstStyle/>
            <a:p>
              <a:pPr marL="0" marR="0" lvl="0" indent="0" algn="ctr" rtl="0">
                <a:lnSpc>
                  <a:spcPct val="90000"/>
                </a:lnSpc>
                <a:spcBef>
                  <a:spcPts val="0"/>
                </a:spcBef>
                <a:spcAft>
                  <a:spcPts val="0"/>
                </a:spcAft>
                <a:buClr>
                  <a:schemeClr val="lt1"/>
                </a:buClr>
                <a:buSzPts val="900"/>
                <a:buFont typeface="Arial"/>
                <a:buNone/>
              </a:pPr>
              <a:r>
                <a:rPr lang="en-GB" sz="900">
                  <a:solidFill>
                    <a:schemeClr val="lt1"/>
                  </a:solidFill>
                  <a:latin typeface="Arial"/>
                  <a:ea typeface="Arial"/>
                  <a:cs typeface="Arial"/>
                  <a:sym typeface="Arial"/>
                </a:rPr>
                <a:t>The NHS People Plan emphasises building a diverse and skilled workforce (Koman, Boršoš and Kubina, 2024). </a:t>
              </a:r>
              <a:endParaRPr sz="900">
                <a:solidFill>
                  <a:schemeClr val="lt1"/>
                </a:solidFill>
                <a:latin typeface="Arial"/>
                <a:ea typeface="Arial"/>
                <a:cs typeface="Arial"/>
                <a:sym typeface="Arial"/>
              </a:endParaRPr>
            </a:p>
          </p:txBody>
        </p:sp>
        <p:sp>
          <p:nvSpPr>
            <p:cNvPr id="14551" name="Google Shape;14551;p6"/>
            <p:cNvSpPr/>
            <p:nvPr/>
          </p:nvSpPr>
          <p:spPr>
            <a:xfrm>
              <a:off x="3588883" y="506752"/>
              <a:ext cx="3337800" cy="3337800"/>
            </a:xfrm>
            <a:custGeom>
              <a:avLst/>
              <a:gdLst/>
              <a:ahLst/>
              <a:cxnLst/>
              <a:rect l="l" t="t" r="r" b="b"/>
              <a:pathLst>
                <a:path w="120000" h="120000" extrusionOk="0">
                  <a:moveTo>
                    <a:pt x="24361" y="108269"/>
                  </a:moveTo>
                  <a:lnTo>
                    <a:pt x="24361" y="108269"/>
                  </a:lnTo>
                </a:path>
              </a:pathLst>
            </a:custGeom>
            <a:noFill/>
            <a:ln w="12700" cap="flat" cmpd="sng">
              <a:solidFill>
                <a:srgbClr val="2BA492"/>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2" name="Google Shape;14552;p6"/>
            <p:cNvSpPr/>
            <p:nvPr/>
          </p:nvSpPr>
          <p:spPr>
            <a:xfrm>
              <a:off x="2812279" y="1670876"/>
              <a:ext cx="1553100" cy="1009500"/>
            </a:xfrm>
            <a:prstGeom prst="roundRect">
              <a:avLst>
                <a:gd name="adj" fmla="val 16667"/>
              </a:avLst>
            </a:prstGeom>
            <a:gradFill>
              <a:gsLst>
                <a:gs pos="0">
                  <a:srgbClr val="63B150"/>
                </a:gs>
                <a:gs pos="50000">
                  <a:srgbClr val="48AC24"/>
                </a:gs>
                <a:gs pos="100000">
                  <a:srgbClr val="3D9D1A"/>
                </a:gs>
              </a:gsLst>
              <a:lin ang="5400012" scaled="0"/>
            </a:gradFill>
            <a:ln>
              <a:noFill/>
            </a:ln>
            <a:effectLst>
              <a:outerShdw blurRad="57150" dist="19050" dir="5400000" algn="ctr" rotWithShape="0">
                <a:srgbClr val="000000">
                  <a:alpha val="62750"/>
                </a:srgbClr>
              </a:outerShdw>
            </a:effectLst>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53" name="Google Shape;14553;p6"/>
            <p:cNvSpPr txBox="1"/>
            <p:nvPr/>
          </p:nvSpPr>
          <p:spPr>
            <a:xfrm>
              <a:off x="2861563" y="1720160"/>
              <a:ext cx="1454700" cy="911100"/>
            </a:xfrm>
            <a:prstGeom prst="rect">
              <a:avLst/>
            </a:prstGeom>
            <a:noFill/>
            <a:ln>
              <a:noFill/>
            </a:ln>
          </p:spPr>
          <p:txBody>
            <a:bodyPr spcFirstLastPara="1" wrap="square" lIns="34275" tIns="34275" rIns="34275" bIns="34275" anchor="ctr" anchorCtr="0">
              <a:noAutofit/>
            </a:bodyPr>
            <a:lstStyle/>
            <a:p>
              <a:pPr marL="0" marR="0" lvl="0" indent="0" algn="ctr" rtl="0">
                <a:lnSpc>
                  <a:spcPct val="90000"/>
                </a:lnSpc>
                <a:spcBef>
                  <a:spcPts val="0"/>
                </a:spcBef>
                <a:spcAft>
                  <a:spcPts val="0"/>
                </a:spcAft>
                <a:buClr>
                  <a:schemeClr val="lt1"/>
                </a:buClr>
                <a:buSzPts val="900"/>
                <a:buFont typeface="Arial"/>
                <a:buNone/>
              </a:pPr>
              <a:r>
                <a:rPr lang="en-GB" sz="900">
                  <a:solidFill>
                    <a:schemeClr val="lt1"/>
                  </a:solidFill>
                  <a:latin typeface="Arial"/>
                  <a:ea typeface="Arial"/>
                  <a:cs typeface="Arial"/>
                  <a:sym typeface="Arial"/>
                </a:rPr>
                <a:t>External hiring helps address immediate staffing shortages effectively.</a:t>
              </a:r>
              <a:endParaRPr sz="900">
                <a:solidFill>
                  <a:schemeClr val="lt1"/>
                </a:solidFill>
                <a:latin typeface="Arial"/>
                <a:ea typeface="Arial"/>
                <a:cs typeface="Arial"/>
                <a:sym typeface="Arial"/>
              </a:endParaRPr>
            </a:p>
          </p:txBody>
        </p:sp>
        <p:sp>
          <p:nvSpPr>
            <p:cNvPr id="14554" name="Google Shape;14554;p6"/>
            <p:cNvSpPr/>
            <p:nvPr/>
          </p:nvSpPr>
          <p:spPr>
            <a:xfrm>
              <a:off x="3588883" y="506752"/>
              <a:ext cx="3337800" cy="3337800"/>
            </a:xfrm>
            <a:custGeom>
              <a:avLst/>
              <a:gdLst/>
              <a:ahLst/>
              <a:cxnLst/>
              <a:rect l="l" t="t" r="r" b="b"/>
              <a:pathLst>
                <a:path w="120000" h="120000" extrusionOk="0">
                  <a:moveTo>
                    <a:pt x="6217" y="33403"/>
                  </a:moveTo>
                  <a:lnTo>
                    <a:pt x="6217" y="33403"/>
                  </a:lnTo>
                </a:path>
              </a:pathLst>
            </a:custGeom>
            <a:noFill/>
            <a:ln w="12700" cap="flat" cmpd="sng">
              <a:solidFill>
                <a:srgbClr val="4CA62C"/>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4555" name="Google Shape;14555;p6"/>
          <p:cNvPicPr preferRelativeResize="0"/>
          <p:nvPr/>
        </p:nvPicPr>
        <p:blipFill rotWithShape="1">
          <a:blip r:embed="rId3">
            <a:alphaModFix/>
          </a:blip>
          <a:srcRect/>
          <a:stretch/>
        </p:blipFill>
        <p:spPr>
          <a:xfrm>
            <a:off x="352697" y="1690688"/>
            <a:ext cx="5499462" cy="3609022"/>
          </a:xfrm>
          <a:prstGeom prst="rect">
            <a:avLst/>
          </a:prstGeom>
          <a:noFill/>
          <a:ln>
            <a:noFill/>
          </a:ln>
        </p:spPr>
      </p:pic>
      <p:sp>
        <p:nvSpPr>
          <p:cNvPr id="14556" name="Google Shape;14556;p6"/>
          <p:cNvSpPr txBox="1"/>
          <p:nvPr/>
        </p:nvSpPr>
        <p:spPr>
          <a:xfrm>
            <a:off x="2343519" y="5538470"/>
            <a:ext cx="35085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lt1"/>
                </a:solidFill>
                <a:latin typeface="Arial"/>
                <a:ea typeface="Arial"/>
                <a:cs typeface="Arial"/>
                <a:sym typeface="Arial"/>
              </a:rPr>
              <a:t>(Source: iScalePro,2022)</a:t>
            </a:r>
            <a:endParaRPr sz="1800">
              <a:solidFill>
                <a:schemeClr val="lt1"/>
              </a:solidFill>
              <a:latin typeface="Arial"/>
              <a:ea typeface="Arial"/>
              <a:cs typeface="Arial"/>
              <a:sym typeface="Arial"/>
            </a:endParaRP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BACC6370-2D7E-4714-9D71-7542949D7D5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7" name="Rectangle 36">
            <a:extLst>
              <a:ext uri="{FF2B5EF4-FFF2-40B4-BE49-F238E27FC236}">
                <a16:creationId xmlns:a16="http://schemas.microsoft.com/office/drawing/2014/main" id="{F68B3F68-107C-434F-AA38-110D5EA91B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Rectangle 38">
            <a:extLst>
              <a:ext uri="{FF2B5EF4-FFF2-40B4-BE49-F238E27FC236}">
                <a16:creationId xmlns:a16="http://schemas.microsoft.com/office/drawing/2014/main" id="{AAD0DBB9-1A4B-4391-81D4-CB19F9AB91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1" name="Rectangle 40">
            <a:extLst>
              <a:ext uri="{FF2B5EF4-FFF2-40B4-BE49-F238E27FC236}">
                <a16:creationId xmlns:a16="http://schemas.microsoft.com/office/drawing/2014/main" id="{063BBA22-50EA-4C4D-BE05-F1CE4E63AA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5637884-7881-B5CA-28AB-8E5021ADA1F9}"/>
              </a:ext>
            </a:extLst>
          </p:cNvPr>
          <p:cNvSpPr>
            <a:spLocks noGrp="1"/>
          </p:cNvSpPr>
          <p:nvPr>
            <p:ph type="title"/>
          </p:nvPr>
        </p:nvSpPr>
        <p:spPr>
          <a:xfrm>
            <a:off x="6357257" y="179674"/>
            <a:ext cx="5159830" cy="1491673"/>
          </a:xfrm>
        </p:spPr>
        <p:txBody>
          <a:bodyPr anchor="ctr">
            <a:normAutofit fontScale="90000"/>
          </a:bodyPr>
          <a:lstStyle/>
          <a:p>
            <a:r>
              <a:rPr lang="en-GB" sz="4000" b="1" dirty="0">
                <a:solidFill>
                  <a:srgbClr val="FFFFFF"/>
                </a:solidFill>
              </a:rPr>
              <a:t>Theoretical Insight on Employee satisfaction in recruitment </a:t>
            </a:r>
            <a:endParaRPr lang="en-US" sz="4000" b="1" dirty="0">
              <a:solidFill>
                <a:srgbClr val="FFFFFF"/>
              </a:solidFill>
            </a:endParaRPr>
          </a:p>
        </p:txBody>
      </p:sp>
      <p:graphicFrame>
        <p:nvGraphicFramePr>
          <p:cNvPr id="5" name="Content Placeholder 2">
            <a:extLst>
              <a:ext uri="{FF2B5EF4-FFF2-40B4-BE49-F238E27FC236}">
                <a16:creationId xmlns:a16="http://schemas.microsoft.com/office/drawing/2014/main" id="{DDABD8FA-60A6-8A5E-3061-91CC4AA30CB9}"/>
              </a:ext>
            </a:extLst>
          </p:cNvPr>
          <p:cNvGraphicFramePr>
            <a:graphicFrameLocks noGrp="1"/>
          </p:cNvGraphicFramePr>
          <p:nvPr>
            <p:ph idx="1"/>
            <p:extLst>
              <p:ext uri="{D42A27DB-BD31-4B8C-83A1-F6EECF244321}">
                <p14:modId xmlns:p14="http://schemas.microsoft.com/office/powerpoint/2010/main" val="2478549949"/>
              </p:ext>
            </p:extLst>
          </p:nvPr>
        </p:nvGraphicFramePr>
        <p:xfrm>
          <a:off x="4968112" y="2419971"/>
          <a:ext cx="7890344"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8" name="Picture 7">
            <a:extLst>
              <a:ext uri="{FF2B5EF4-FFF2-40B4-BE49-F238E27FC236}">
                <a16:creationId xmlns:a16="http://schemas.microsoft.com/office/drawing/2014/main" id="{FED0175D-A56E-A1D9-3398-54A9620B71BF}"/>
              </a:ext>
            </a:extLst>
          </p:cNvPr>
          <p:cNvPicPr>
            <a:picLocks noChangeAspect="1"/>
          </p:cNvPicPr>
          <p:nvPr/>
        </p:nvPicPr>
        <p:blipFill>
          <a:blip r:embed="rId8"/>
          <a:stretch>
            <a:fillRect/>
          </a:stretch>
        </p:blipFill>
        <p:spPr>
          <a:xfrm>
            <a:off x="315563" y="850445"/>
            <a:ext cx="5283200" cy="5283200"/>
          </a:xfrm>
          <a:prstGeom prst="rect">
            <a:avLst/>
          </a:prstGeom>
        </p:spPr>
      </p:pic>
      <p:sp>
        <p:nvSpPr>
          <p:cNvPr id="9" name="TextBox 8">
            <a:extLst>
              <a:ext uri="{FF2B5EF4-FFF2-40B4-BE49-F238E27FC236}">
                <a16:creationId xmlns:a16="http://schemas.microsoft.com/office/drawing/2014/main" id="{5677C4BF-A5A9-5C9A-7954-20D5B58F4EE4}"/>
              </a:ext>
            </a:extLst>
          </p:cNvPr>
          <p:cNvSpPr txBox="1"/>
          <p:nvPr/>
        </p:nvSpPr>
        <p:spPr>
          <a:xfrm>
            <a:off x="1107525" y="6114356"/>
            <a:ext cx="4503117" cy="369332"/>
          </a:xfrm>
          <a:prstGeom prst="rect">
            <a:avLst/>
          </a:prstGeom>
          <a:noFill/>
        </p:spPr>
        <p:txBody>
          <a:bodyPr wrap="square">
            <a:spAutoFit/>
          </a:bodyPr>
          <a:lstStyle/>
          <a:p>
            <a:pPr lvl="0"/>
            <a:r>
              <a:rPr lang="en-GB" dirty="0"/>
              <a:t>(Source: Simple Psychology, 2021)</a:t>
            </a:r>
            <a:endParaRPr lang="en-US" dirty="0"/>
          </a:p>
        </p:txBody>
      </p:sp>
    </p:spTree>
    <p:extLst>
      <p:ext uri="{BB962C8B-B14F-4D97-AF65-F5344CB8AC3E}">
        <p14:creationId xmlns:p14="http://schemas.microsoft.com/office/powerpoint/2010/main" val="57988746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14557"/>
        <p:cNvGrpSpPr/>
        <p:nvPr/>
      </p:nvGrpSpPr>
      <p:grpSpPr>
        <a:xfrm>
          <a:off x="0" y="0"/>
          <a:ext cx="0" cy="0"/>
          <a:chOff x="0" y="0"/>
          <a:chExt cx="0" cy="0"/>
        </a:xfrm>
      </p:grpSpPr>
      <p:sp>
        <p:nvSpPr>
          <p:cNvPr id="14558" name="Google Shape;14558;p7"/>
          <p:cNvSpPr/>
          <p:nvPr/>
        </p:nvSpPr>
        <p:spPr>
          <a:xfrm>
            <a:off x="1953768" y="0"/>
            <a:ext cx="8284464" cy="6858000"/>
          </a:xfrm>
          <a:custGeom>
            <a:avLst/>
            <a:gdLst/>
            <a:ahLst/>
            <a:cxnLst/>
            <a:rect l="l" t="t" r="r" b="b"/>
            <a:pathLst>
              <a:path w="8284464" h="6858000" extrusionOk="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559" name="Google Shape;14559;p7"/>
          <p:cNvSpPr/>
          <p:nvPr/>
        </p:nvSpPr>
        <p:spPr>
          <a:xfrm>
            <a:off x="2118360" y="0"/>
            <a:ext cx="7955280" cy="6858000"/>
          </a:xfrm>
          <a:custGeom>
            <a:avLst/>
            <a:gdLst/>
            <a:ahLst/>
            <a:cxnLst/>
            <a:rect l="l" t="t" r="r" b="b"/>
            <a:pathLst>
              <a:path w="7955280" h="6858000" extrusionOk="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560" name="Google Shape;14560;p7"/>
          <p:cNvSpPr txBox="1">
            <a:spLocks noGrp="1"/>
          </p:cNvSpPr>
          <p:nvPr>
            <p:ph type="title"/>
          </p:nvPr>
        </p:nvSpPr>
        <p:spPr>
          <a:xfrm>
            <a:off x="2555631" y="1441938"/>
            <a:ext cx="7080600" cy="3974100"/>
          </a:xfrm>
          <a:prstGeom prst="rect">
            <a:avLst/>
          </a:prstGeom>
          <a:noFill/>
          <a:ln>
            <a:noFill/>
          </a:ln>
        </p:spPr>
        <p:txBody>
          <a:bodyPr spcFirstLastPara="1" wrap="square" lIns="91425" tIns="45700" rIns="91425" bIns="45700" anchor="ctr" anchorCtr="0">
            <a:normAutofit/>
          </a:bodyPr>
          <a:lstStyle/>
          <a:p>
            <a:pPr lvl="0" algn="ctr">
              <a:buClr>
                <a:srgbClr val="0C0C0C"/>
              </a:buClr>
              <a:buSzPts val="5400"/>
            </a:pPr>
            <a:r>
              <a:rPr lang="en-GB" sz="5400" b="1" dirty="0">
                <a:solidFill>
                  <a:srgbClr val="0C0C0C"/>
                </a:solidFill>
              </a:rPr>
              <a:t>Part 4 – Modern </a:t>
            </a:r>
            <a:r>
              <a:rPr lang="en-GB" sz="5400" b="1" dirty="0" smtClean="0">
                <a:solidFill>
                  <a:srgbClr val="0C0C0C"/>
                </a:solidFill>
              </a:rPr>
              <a:t>Methods</a:t>
            </a:r>
            <a:br>
              <a:rPr lang="en-GB" sz="5400" b="1" dirty="0" smtClean="0">
                <a:solidFill>
                  <a:srgbClr val="0C0C0C"/>
                </a:solidFill>
              </a:rPr>
            </a:br>
            <a:r>
              <a:rPr lang="en-GB" sz="5400" b="1" dirty="0" smtClean="0">
                <a:solidFill>
                  <a:srgbClr val="0C0C0C"/>
                </a:solidFill>
              </a:rPr>
              <a:t/>
            </a:r>
            <a:br>
              <a:rPr lang="en-GB" sz="5400" b="1" dirty="0" smtClean="0">
                <a:solidFill>
                  <a:srgbClr val="0C0C0C"/>
                </a:solidFill>
              </a:rPr>
            </a:br>
            <a:r>
              <a:rPr lang="en-US" sz="2400" dirty="0">
                <a:solidFill>
                  <a:schemeClr val="tx1"/>
                </a:solidFill>
                <a:latin typeface="Arial" panose="020B0604020202020204" pitchFamily="34" charset="0"/>
                <a:cs typeface="Arial" panose="020B0604020202020204" pitchFamily="34" charset="0"/>
              </a:rPr>
              <a:t>Anjaliben Chavda – 2532966</a:t>
            </a:r>
            <a:endParaRPr sz="2400" dirty="0">
              <a:solidFill>
                <a:schemeClr val="tx1"/>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withEffect">
                                  <p:stCondLst>
                                    <p:cond delay="500"/>
                                  </p:stCondLst>
                                  <p:childTnLst>
                                    <p:set>
                                      <p:cBhvr>
                                        <p:cTn id="6" dur="1" fill="hold">
                                          <p:stCondLst>
                                            <p:cond delay="0"/>
                                          </p:stCondLst>
                                        </p:cTn>
                                        <p:tgtEl>
                                          <p:spTgt spid="14560"/>
                                        </p:tgtEl>
                                        <p:attrNameLst>
                                          <p:attrName>style.visibility</p:attrName>
                                        </p:attrNameLst>
                                      </p:cBhvr>
                                      <p:to>
                                        <p:strVal val="visible"/>
                                      </p:to>
                                    </p:set>
                                    <p:animEffect transition="in" filter="fade">
                                      <p:cBhvr>
                                        <p:cTn id="7" dur="400"/>
                                        <p:tgtEl>
                                          <p:spTgt spid="1456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383"/>
        <p:cNvGrpSpPr/>
        <p:nvPr/>
      </p:nvGrpSpPr>
      <p:grpSpPr>
        <a:xfrm>
          <a:off x="0" y="0"/>
          <a:ext cx="0" cy="0"/>
          <a:chOff x="0" y="0"/>
          <a:chExt cx="0" cy="0"/>
        </a:xfrm>
      </p:grpSpPr>
      <p:sp>
        <p:nvSpPr>
          <p:cNvPr id="14384" name="Google Shape;14384;p3"/>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385" name="Google Shape;14385;p3"/>
          <p:cNvSpPr/>
          <p:nvPr/>
        </p:nvSpPr>
        <p:spPr>
          <a:xfrm rot="5400000" flipH="1">
            <a:off x="-1410016" y="1410150"/>
            <a:ext cx="6858000" cy="4037700"/>
          </a:xfrm>
          <a:prstGeom prst="rect">
            <a:avLst/>
          </a:prstGeom>
          <a:gradFill>
            <a:gsLst>
              <a:gs pos="0">
                <a:srgbClr val="000000"/>
              </a:gs>
              <a:gs pos="8000">
                <a:srgbClr val="000000"/>
              </a:gs>
              <a:gs pos="100000">
                <a:srgbClr val="0F4861"/>
              </a:gs>
            </a:gsLst>
            <a:lin ang="3000122"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386" name="Google Shape;14386;p3"/>
          <p:cNvSpPr/>
          <p:nvPr/>
        </p:nvSpPr>
        <p:spPr>
          <a:xfrm rot="5400000" flipH="1">
            <a:off x="-1410016" y="1420288"/>
            <a:ext cx="6858000" cy="4037700"/>
          </a:xfrm>
          <a:prstGeom prst="rect">
            <a:avLst/>
          </a:prstGeom>
          <a:gradFill>
            <a:gsLst>
              <a:gs pos="0">
                <a:srgbClr val="000000">
                  <a:alpha val="0"/>
                </a:srgbClr>
              </a:gs>
              <a:gs pos="99000">
                <a:srgbClr val="156082">
                  <a:alpha val="45882"/>
                </a:srgbClr>
              </a:gs>
              <a:gs pos="100000">
                <a:srgbClr val="156082">
                  <a:alpha val="45882"/>
                </a:srgbClr>
              </a:gs>
            </a:gsLst>
            <a:lin ang="1800004"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387" name="Google Shape;14387;p3"/>
          <p:cNvSpPr/>
          <p:nvPr/>
        </p:nvSpPr>
        <p:spPr>
          <a:xfrm rot="5400000" flipH="1">
            <a:off x="767983" y="3588145"/>
            <a:ext cx="2502000" cy="4037700"/>
          </a:xfrm>
          <a:prstGeom prst="rect">
            <a:avLst/>
          </a:prstGeom>
          <a:gradFill>
            <a:gsLst>
              <a:gs pos="0">
                <a:srgbClr val="156082">
                  <a:alpha val="28627"/>
                </a:srgbClr>
              </a:gs>
              <a:gs pos="2000">
                <a:srgbClr val="156082">
                  <a:alpha val="28627"/>
                </a:srgbClr>
              </a:gs>
              <a:gs pos="100000">
                <a:srgbClr val="000000">
                  <a:alpha val="29803"/>
                </a:srgbClr>
              </a:gs>
            </a:gsLst>
            <a:lin ang="779990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388" name="Google Shape;14388;p3"/>
          <p:cNvSpPr/>
          <p:nvPr/>
        </p:nvSpPr>
        <p:spPr>
          <a:xfrm rot="-967356">
            <a:off x="-500907" y="968177"/>
            <a:ext cx="3897638" cy="4176045"/>
          </a:xfrm>
          <a:custGeom>
            <a:avLst/>
            <a:gdLst/>
            <a:ahLst/>
            <a:cxnLst/>
            <a:rect l="l" t="t" r="r" b="b"/>
            <a:pathLst>
              <a:path w="3900357" h="4178958" extrusionOk="0">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0">
                <a:srgbClr val="000000">
                  <a:alpha val="0"/>
                </a:srgbClr>
              </a:gs>
              <a:gs pos="29000">
                <a:srgbClr val="000000">
                  <a:alpha val="0"/>
                </a:srgbClr>
              </a:gs>
              <a:gs pos="100000">
                <a:srgbClr val="156082">
                  <a:alpha val="42745"/>
                </a:srgbClr>
              </a:gs>
            </a:gsLst>
            <a:lin ang="1800004"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389" name="Google Shape;14389;p3"/>
          <p:cNvSpPr/>
          <p:nvPr/>
        </p:nvSpPr>
        <p:spPr>
          <a:xfrm rot="5400000" flipH="1">
            <a:off x="-1410026" y="1410148"/>
            <a:ext cx="6858000" cy="4037700"/>
          </a:xfrm>
          <a:prstGeom prst="rect">
            <a:avLst/>
          </a:prstGeom>
          <a:gradFill>
            <a:gsLst>
              <a:gs pos="0">
                <a:srgbClr val="000000">
                  <a:alpha val="0"/>
                </a:srgbClr>
              </a:gs>
              <a:gs pos="99000">
                <a:srgbClr val="43AFE2">
                  <a:alpha val="10980"/>
                </a:srgbClr>
              </a:gs>
              <a:gs pos="100000">
                <a:srgbClr val="43AFE2">
                  <a:alpha val="10980"/>
                </a:srgbClr>
              </a:gs>
            </a:gsLst>
            <a:lin ang="7200017"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390" name="Google Shape;14390;p3"/>
          <p:cNvSpPr txBox="1">
            <a:spLocks noGrp="1"/>
          </p:cNvSpPr>
          <p:nvPr>
            <p:ph type="title"/>
          </p:nvPr>
        </p:nvSpPr>
        <p:spPr>
          <a:xfrm>
            <a:off x="1" y="1683750"/>
            <a:ext cx="3701700" cy="2396400"/>
          </a:xfrm>
          <a:prstGeom prst="rect">
            <a:avLst/>
          </a:prstGeom>
          <a:noFill/>
          <a:ln>
            <a:noFill/>
          </a:ln>
        </p:spPr>
        <p:txBody>
          <a:bodyPr spcFirstLastPara="1" wrap="square" lIns="91425" tIns="45700" rIns="91425" bIns="45700" anchor="b" anchorCtr="0">
            <a:normAutofit/>
          </a:bodyPr>
          <a:lstStyle/>
          <a:p>
            <a:pPr marL="0" lvl="0" indent="0" algn="r" rtl="0">
              <a:lnSpc>
                <a:spcPct val="90000"/>
              </a:lnSpc>
              <a:spcBef>
                <a:spcPts val="0"/>
              </a:spcBef>
              <a:spcAft>
                <a:spcPts val="0"/>
              </a:spcAft>
              <a:buClr>
                <a:srgbClr val="FFFFFF"/>
              </a:buClr>
              <a:buSzPts val="3100"/>
              <a:buFont typeface="Play"/>
              <a:buNone/>
            </a:pPr>
            <a:r>
              <a:rPr lang="en-GB" sz="3100" b="1">
                <a:solidFill>
                  <a:srgbClr val="FFFFFF"/>
                </a:solidFill>
              </a:rPr>
              <a:t>Online Job Portals: NHS Jobs and LinkedIn</a:t>
            </a:r>
            <a:br>
              <a:rPr lang="en-GB" sz="3100" b="1">
                <a:solidFill>
                  <a:srgbClr val="FFFFFF"/>
                </a:solidFill>
              </a:rPr>
            </a:br>
            <a:endParaRPr sz="3100">
              <a:solidFill>
                <a:srgbClr val="FFFFFF"/>
              </a:solidFill>
            </a:endParaRPr>
          </a:p>
        </p:txBody>
      </p:sp>
      <p:grpSp>
        <p:nvGrpSpPr>
          <p:cNvPr id="14391" name="Google Shape;14391;p3"/>
          <p:cNvGrpSpPr/>
          <p:nvPr/>
        </p:nvGrpSpPr>
        <p:grpSpPr>
          <a:xfrm>
            <a:off x="4906606" y="750440"/>
            <a:ext cx="6663752" cy="5454000"/>
            <a:chOff x="1554" y="0"/>
            <a:chExt cx="6663752" cy="5454000"/>
          </a:xfrm>
        </p:grpSpPr>
        <p:sp>
          <p:nvSpPr>
            <p:cNvPr id="14392" name="Google Shape;14392;p3"/>
            <p:cNvSpPr/>
            <p:nvPr/>
          </p:nvSpPr>
          <p:spPr>
            <a:xfrm>
              <a:off x="1554" y="0"/>
              <a:ext cx="1629300" cy="5454000"/>
            </a:xfrm>
            <a:prstGeom prst="roundRect">
              <a:avLst>
                <a:gd name="adj" fmla="val 10000"/>
              </a:avLst>
            </a:prstGeom>
            <a:gradFill>
              <a:gsLst>
                <a:gs pos="0">
                  <a:srgbClr val="EC8154"/>
                </a:gs>
                <a:gs pos="50000">
                  <a:srgbClr val="F16E27"/>
                </a:gs>
                <a:gs pos="100000">
                  <a:srgbClr val="DF5D18"/>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3" name="Google Shape;14393;p3"/>
            <p:cNvSpPr txBox="1"/>
            <p:nvPr/>
          </p:nvSpPr>
          <p:spPr>
            <a:xfrm>
              <a:off x="1554" y="2181568"/>
              <a:ext cx="1629300" cy="2181600"/>
            </a:xfrm>
            <a:prstGeom prst="rect">
              <a:avLst/>
            </a:prstGeom>
            <a:noFill/>
            <a:ln>
              <a:noFill/>
            </a:ln>
          </p:spPr>
          <p:txBody>
            <a:bodyPr spcFirstLastPara="1" wrap="square" lIns="106675" tIns="106675" rIns="106675" bIns="106675" anchor="ctr" anchorCtr="0">
              <a:noAutofit/>
            </a:bodyPr>
            <a:lstStyle/>
            <a:p>
              <a:pPr marL="0" marR="0" lvl="0" indent="0" algn="ctr" rtl="0">
                <a:lnSpc>
                  <a:spcPct val="90000"/>
                </a:lnSpc>
                <a:spcBef>
                  <a:spcPts val="0"/>
                </a:spcBef>
                <a:spcAft>
                  <a:spcPts val="0"/>
                </a:spcAft>
                <a:buClr>
                  <a:schemeClr val="lt1"/>
                </a:buClr>
                <a:buSzPts val="1500"/>
                <a:buFont typeface="Arial"/>
                <a:buNone/>
              </a:pPr>
              <a:r>
                <a:rPr lang="en-GB" sz="1500">
                  <a:solidFill>
                    <a:schemeClr val="lt1"/>
                  </a:solidFill>
                  <a:latin typeface="Arial"/>
                  <a:ea typeface="Arial"/>
                  <a:cs typeface="Arial"/>
                  <a:sym typeface="Arial"/>
                </a:rPr>
                <a:t>The NHS Jobs platform is the primary recruitment portal for healthcare roles. </a:t>
              </a:r>
              <a:endParaRPr sz="1500">
                <a:solidFill>
                  <a:schemeClr val="lt1"/>
                </a:solidFill>
                <a:latin typeface="Arial"/>
                <a:ea typeface="Arial"/>
                <a:cs typeface="Arial"/>
                <a:sym typeface="Arial"/>
              </a:endParaRPr>
            </a:p>
          </p:txBody>
        </p:sp>
        <p:sp>
          <p:nvSpPr>
            <p:cNvPr id="14394" name="Google Shape;14394;p3"/>
            <p:cNvSpPr/>
            <p:nvPr/>
          </p:nvSpPr>
          <p:spPr>
            <a:xfrm>
              <a:off x="50432" y="327235"/>
              <a:ext cx="1531500" cy="1816200"/>
            </a:xfrm>
            <a:prstGeom prst="ellipse">
              <a:avLst/>
            </a:prstGeom>
            <a:blipFill rotWithShape="1">
              <a:blip r:embed="rId3">
                <a:alphaModFix/>
              </a:blip>
              <a:stretch>
                <a:fillRect l="-55999" r="-55999"/>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5" name="Google Shape;14395;p3"/>
            <p:cNvSpPr/>
            <p:nvPr/>
          </p:nvSpPr>
          <p:spPr>
            <a:xfrm>
              <a:off x="1679704" y="0"/>
              <a:ext cx="1629300" cy="5454000"/>
            </a:xfrm>
            <a:prstGeom prst="roundRect">
              <a:avLst>
                <a:gd name="adj" fmla="val 10000"/>
              </a:avLst>
            </a:prstGeom>
            <a:gradFill>
              <a:gsLst>
                <a:gs pos="0">
                  <a:srgbClr val="D1C74A"/>
                </a:gs>
                <a:gs pos="50000">
                  <a:srgbClr val="D0C514"/>
                </a:gs>
                <a:gs pos="100000">
                  <a:srgbClr val="BFB40A"/>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6" name="Google Shape;14396;p3"/>
            <p:cNvSpPr txBox="1"/>
            <p:nvPr/>
          </p:nvSpPr>
          <p:spPr>
            <a:xfrm>
              <a:off x="1679704" y="2181568"/>
              <a:ext cx="1629300" cy="2181600"/>
            </a:xfrm>
            <a:prstGeom prst="rect">
              <a:avLst/>
            </a:prstGeom>
            <a:noFill/>
            <a:ln>
              <a:noFill/>
            </a:ln>
          </p:spPr>
          <p:txBody>
            <a:bodyPr spcFirstLastPara="1" wrap="square" lIns="106675" tIns="106675" rIns="106675" bIns="106675" anchor="ctr" anchorCtr="0">
              <a:noAutofit/>
            </a:bodyPr>
            <a:lstStyle/>
            <a:p>
              <a:pPr marL="0" marR="0" lvl="0" indent="0" algn="ctr" rtl="0">
                <a:lnSpc>
                  <a:spcPct val="90000"/>
                </a:lnSpc>
                <a:spcBef>
                  <a:spcPts val="0"/>
                </a:spcBef>
                <a:spcAft>
                  <a:spcPts val="0"/>
                </a:spcAft>
                <a:buClr>
                  <a:schemeClr val="lt1"/>
                </a:buClr>
                <a:buSzPts val="1500"/>
                <a:buFont typeface="Arial"/>
                <a:buNone/>
              </a:pPr>
              <a:r>
                <a:rPr lang="en-GB" sz="1500">
                  <a:solidFill>
                    <a:schemeClr val="lt1"/>
                  </a:solidFill>
                  <a:latin typeface="Arial"/>
                  <a:ea typeface="Arial"/>
                  <a:cs typeface="Arial"/>
                  <a:sym typeface="Arial"/>
                </a:rPr>
                <a:t>Digital platforms like LinkedIn expand candidate reach and employer branding (Firman and Inrawati, 2023). </a:t>
              </a:r>
              <a:endParaRPr sz="1500">
                <a:solidFill>
                  <a:schemeClr val="lt1"/>
                </a:solidFill>
                <a:latin typeface="Arial"/>
                <a:ea typeface="Arial"/>
                <a:cs typeface="Arial"/>
                <a:sym typeface="Arial"/>
              </a:endParaRPr>
            </a:p>
          </p:txBody>
        </p:sp>
        <p:sp>
          <p:nvSpPr>
            <p:cNvPr id="14397" name="Google Shape;14397;p3"/>
            <p:cNvSpPr/>
            <p:nvPr/>
          </p:nvSpPr>
          <p:spPr>
            <a:xfrm>
              <a:off x="1728583" y="327235"/>
              <a:ext cx="1531500" cy="1816200"/>
            </a:xfrm>
            <a:prstGeom prst="ellipse">
              <a:avLst/>
            </a:prstGeom>
            <a:blipFill rotWithShape="1">
              <a:blip r:embed="rId4">
                <a:alphaModFix/>
              </a:blip>
              <a:stretch>
                <a:fillRect l="-28998" r="-28998"/>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8" name="Google Shape;14398;p3"/>
            <p:cNvSpPr/>
            <p:nvPr/>
          </p:nvSpPr>
          <p:spPr>
            <a:xfrm>
              <a:off x="3357855" y="0"/>
              <a:ext cx="1629300" cy="5454000"/>
            </a:xfrm>
            <a:prstGeom prst="roundRect">
              <a:avLst>
                <a:gd name="adj" fmla="val 10000"/>
              </a:avLst>
            </a:prstGeom>
            <a:gradFill>
              <a:gsLst>
                <a:gs pos="0">
                  <a:srgbClr val="6AA34A"/>
                </a:gs>
                <a:gs pos="50000">
                  <a:srgbClr val="549D15"/>
                </a:gs>
                <a:gs pos="100000">
                  <a:srgbClr val="4A8F0D"/>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399" name="Google Shape;14399;p3"/>
            <p:cNvSpPr txBox="1"/>
            <p:nvPr/>
          </p:nvSpPr>
          <p:spPr>
            <a:xfrm>
              <a:off x="3357855" y="2181568"/>
              <a:ext cx="1629300" cy="2181600"/>
            </a:xfrm>
            <a:prstGeom prst="rect">
              <a:avLst/>
            </a:prstGeom>
            <a:noFill/>
            <a:ln>
              <a:noFill/>
            </a:ln>
          </p:spPr>
          <p:txBody>
            <a:bodyPr spcFirstLastPara="1" wrap="square" lIns="106675" tIns="106675" rIns="106675" bIns="106675" anchor="ctr" anchorCtr="0">
              <a:noAutofit/>
            </a:bodyPr>
            <a:lstStyle/>
            <a:p>
              <a:pPr marL="0" marR="0" lvl="0" indent="0" algn="ctr" rtl="0">
                <a:lnSpc>
                  <a:spcPct val="90000"/>
                </a:lnSpc>
                <a:spcBef>
                  <a:spcPts val="0"/>
                </a:spcBef>
                <a:spcAft>
                  <a:spcPts val="0"/>
                </a:spcAft>
                <a:buClr>
                  <a:schemeClr val="lt1"/>
                </a:buClr>
                <a:buSzPts val="1500"/>
                <a:buFont typeface="Arial"/>
                <a:buNone/>
              </a:pPr>
              <a:r>
                <a:rPr lang="en-GB" sz="1500">
                  <a:solidFill>
                    <a:schemeClr val="lt1"/>
                  </a:solidFill>
                  <a:latin typeface="Arial"/>
                  <a:ea typeface="Arial"/>
                  <a:cs typeface="Arial"/>
                  <a:sym typeface="Arial"/>
                </a:rPr>
                <a:t>NHS vacancy data shows thousands of roles advertised continuously. </a:t>
              </a:r>
              <a:endParaRPr sz="1500">
                <a:solidFill>
                  <a:schemeClr val="lt1"/>
                </a:solidFill>
                <a:latin typeface="Arial"/>
                <a:ea typeface="Arial"/>
                <a:cs typeface="Arial"/>
                <a:sym typeface="Arial"/>
              </a:endParaRPr>
            </a:p>
          </p:txBody>
        </p:sp>
        <p:sp>
          <p:nvSpPr>
            <p:cNvPr id="14400" name="Google Shape;14400;p3"/>
            <p:cNvSpPr/>
            <p:nvPr/>
          </p:nvSpPr>
          <p:spPr>
            <a:xfrm>
              <a:off x="3406733" y="327235"/>
              <a:ext cx="1531500" cy="1816200"/>
            </a:xfrm>
            <a:prstGeom prst="ellipse">
              <a:avLst/>
            </a:prstGeom>
            <a:blipFill rotWithShape="1">
              <a:blip r:embed="rId5">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1" name="Google Shape;14401;p3"/>
            <p:cNvSpPr/>
            <p:nvPr/>
          </p:nvSpPr>
          <p:spPr>
            <a:xfrm>
              <a:off x="5036006" y="0"/>
              <a:ext cx="1629300" cy="5454000"/>
            </a:xfrm>
            <a:prstGeom prst="roundRect">
              <a:avLst>
                <a:gd name="adj" fmla="val 10000"/>
              </a:avLst>
            </a:prstGeom>
            <a:gradFill>
              <a:gsLst>
                <a:gs pos="0">
                  <a:srgbClr val="497B4D"/>
                </a:gs>
                <a:gs pos="50000">
                  <a:srgbClr val="126D20"/>
                </a:gs>
                <a:gs pos="100000">
                  <a:srgbClr val="0C6319"/>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2" name="Google Shape;14402;p3"/>
            <p:cNvSpPr txBox="1"/>
            <p:nvPr/>
          </p:nvSpPr>
          <p:spPr>
            <a:xfrm>
              <a:off x="5036006" y="2181568"/>
              <a:ext cx="1629300" cy="2181600"/>
            </a:xfrm>
            <a:prstGeom prst="rect">
              <a:avLst/>
            </a:prstGeom>
            <a:noFill/>
            <a:ln>
              <a:noFill/>
            </a:ln>
          </p:spPr>
          <p:txBody>
            <a:bodyPr spcFirstLastPara="1" wrap="square" lIns="106675" tIns="106675" rIns="106675" bIns="106675" anchor="ctr" anchorCtr="0">
              <a:noAutofit/>
            </a:bodyPr>
            <a:lstStyle/>
            <a:p>
              <a:pPr marL="0" marR="0" lvl="0" indent="0" algn="ctr" rtl="0">
                <a:lnSpc>
                  <a:spcPct val="90000"/>
                </a:lnSpc>
                <a:spcBef>
                  <a:spcPts val="0"/>
                </a:spcBef>
                <a:spcAft>
                  <a:spcPts val="0"/>
                </a:spcAft>
                <a:buClr>
                  <a:schemeClr val="lt1"/>
                </a:buClr>
                <a:buSzPts val="1500"/>
                <a:buFont typeface="Arial"/>
                <a:buNone/>
              </a:pPr>
              <a:r>
                <a:rPr lang="en-GB" sz="1500">
                  <a:solidFill>
                    <a:schemeClr val="lt1"/>
                  </a:solidFill>
                  <a:latin typeface="Arial"/>
                  <a:ea typeface="Arial"/>
                  <a:cs typeface="Arial"/>
                  <a:sym typeface="Arial"/>
                </a:rPr>
                <a:t>Online platforms improve accessibility and speed of recruitment processes. </a:t>
              </a:r>
              <a:endParaRPr sz="1500">
                <a:solidFill>
                  <a:schemeClr val="lt1"/>
                </a:solidFill>
                <a:latin typeface="Arial"/>
                <a:ea typeface="Arial"/>
                <a:cs typeface="Arial"/>
                <a:sym typeface="Arial"/>
              </a:endParaRPr>
            </a:p>
          </p:txBody>
        </p:sp>
        <p:sp>
          <p:nvSpPr>
            <p:cNvPr id="14403" name="Google Shape;14403;p3"/>
            <p:cNvSpPr/>
            <p:nvPr/>
          </p:nvSpPr>
          <p:spPr>
            <a:xfrm>
              <a:off x="5084884" y="327235"/>
              <a:ext cx="1531500" cy="1816200"/>
            </a:xfrm>
            <a:prstGeom prst="ellipse">
              <a:avLst/>
            </a:prstGeom>
            <a:solidFill>
              <a:srgbClr val="B9C5BA"/>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04" name="Google Shape;14404;p3"/>
            <p:cNvSpPr/>
            <p:nvPr/>
          </p:nvSpPr>
          <p:spPr>
            <a:xfrm>
              <a:off x="266673" y="4363136"/>
              <a:ext cx="6133500" cy="818100"/>
            </a:xfrm>
            <a:prstGeom prst="leftRightArrow">
              <a:avLst>
                <a:gd name="adj1" fmla="val 50000"/>
                <a:gd name="adj2" fmla="val 50000"/>
              </a:avLst>
            </a:prstGeom>
            <a:gradFill>
              <a:gsLst>
                <a:gs pos="0">
                  <a:srgbClr val="F7DCD5"/>
                </a:gs>
                <a:gs pos="50000">
                  <a:srgbClr val="F8D2C9"/>
                </a:gs>
                <a:gs pos="100000">
                  <a:srgbClr val="DEB7AE"/>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4405" name="Google Shape;14405;p3"/>
          <p:cNvPicPr preferRelativeResize="0"/>
          <p:nvPr/>
        </p:nvPicPr>
        <p:blipFill rotWithShape="1">
          <a:blip r:embed="rId6">
            <a:alphaModFix/>
          </a:blip>
          <a:srcRect/>
          <a:stretch/>
        </p:blipFill>
        <p:spPr>
          <a:xfrm>
            <a:off x="9987128" y="1065170"/>
            <a:ext cx="1536325" cy="1816765"/>
          </a:xfrm>
          <a:prstGeom prst="rect">
            <a:avLst/>
          </a:prstGeom>
          <a:noFill/>
          <a:ln>
            <a:noFill/>
          </a:ln>
        </p:spPr>
      </p:pic>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406"/>
        <p:cNvGrpSpPr/>
        <p:nvPr/>
      </p:nvGrpSpPr>
      <p:grpSpPr>
        <a:xfrm>
          <a:off x="0" y="0"/>
          <a:ext cx="0" cy="0"/>
          <a:chOff x="0" y="0"/>
          <a:chExt cx="0" cy="0"/>
        </a:xfrm>
      </p:grpSpPr>
      <p:sp>
        <p:nvSpPr>
          <p:cNvPr id="14407" name="Google Shape;14407;p4"/>
          <p:cNvSpPr/>
          <p:nvPr/>
        </p:nvSpPr>
        <p:spPr>
          <a:xfrm>
            <a:off x="0" y="0"/>
            <a:ext cx="12189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408" name="Google Shape;14408;p4"/>
          <p:cNvSpPr txBox="1">
            <a:spLocks noGrp="1"/>
          </p:cNvSpPr>
          <p:nvPr>
            <p:ph type="title"/>
          </p:nvPr>
        </p:nvSpPr>
        <p:spPr>
          <a:xfrm>
            <a:off x="196750" y="4346806"/>
            <a:ext cx="4429500" cy="20889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600"/>
              <a:buFont typeface="Play"/>
              <a:buNone/>
            </a:pPr>
            <a:r>
              <a:rPr lang="en-GB" sz="4600" b="1"/>
              <a:t>Social Media Recruitment</a:t>
            </a:r>
            <a:br>
              <a:rPr lang="en-GB" sz="4600" b="1"/>
            </a:br>
            <a:endParaRPr sz="4600"/>
          </a:p>
        </p:txBody>
      </p:sp>
      <p:sp>
        <p:nvSpPr>
          <p:cNvPr id="14409" name="Google Shape;14409;p4"/>
          <p:cNvSpPr/>
          <p:nvPr/>
        </p:nvSpPr>
        <p:spPr>
          <a:xfrm rot="5400000">
            <a:off x="1627450" y="3462719"/>
            <a:ext cx="5410200" cy="18288"/>
          </a:xfrm>
          <a:custGeom>
            <a:avLst/>
            <a:gdLst/>
            <a:ahLst/>
            <a:cxnLst/>
            <a:rect l="l" t="t" r="r" b="b"/>
            <a:pathLst>
              <a:path w="5410200" h="18288" fill="none" extrusionOk="0">
                <a:moveTo>
                  <a:pt x="0" y="0"/>
                </a:moveTo>
                <a:cubicBezTo>
                  <a:pt x="163050" y="-18707"/>
                  <a:pt x="319321" y="-16364"/>
                  <a:pt x="568071" y="0"/>
                </a:cubicBezTo>
                <a:cubicBezTo>
                  <a:pt x="816821" y="16364"/>
                  <a:pt x="1013224" y="-7268"/>
                  <a:pt x="1298448" y="0"/>
                </a:cubicBezTo>
                <a:cubicBezTo>
                  <a:pt x="1583672" y="7268"/>
                  <a:pt x="1631711" y="-3367"/>
                  <a:pt x="1920621" y="0"/>
                </a:cubicBezTo>
                <a:cubicBezTo>
                  <a:pt x="2209531" y="3367"/>
                  <a:pt x="2364420" y="-19184"/>
                  <a:pt x="2488692" y="0"/>
                </a:cubicBezTo>
                <a:cubicBezTo>
                  <a:pt x="2612964" y="19184"/>
                  <a:pt x="3023298" y="-34627"/>
                  <a:pt x="3219069" y="0"/>
                </a:cubicBezTo>
                <a:cubicBezTo>
                  <a:pt x="3414840" y="34627"/>
                  <a:pt x="3656810" y="24043"/>
                  <a:pt x="3895344" y="0"/>
                </a:cubicBezTo>
                <a:cubicBezTo>
                  <a:pt x="4133879" y="-24043"/>
                  <a:pt x="4393984" y="-19577"/>
                  <a:pt x="4571619" y="0"/>
                </a:cubicBezTo>
                <a:cubicBezTo>
                  <a:pt x="4749255" y="19577"/>
                  <a:pt x="5179928" y="-6281"/>
                  <a:pt x="5410200" y="0"/>
                </a:cubicBezTo>
                <a:cubicBezTo>
                  <a:pt x="5410730" y="6954"/>
                  <a:pt x="5410934" y="12839"/>
                  <a:pt x="5410200" y="18288"/>
                </a:cubicBezTo>
                <a:cubicBezTo>
                  <a:pt x="5139060" y="6751"/>
                  <a:pt x="5121593" y="31035"/>
                  <a:pt x="4842129" y="18288"/>
                </a:cubicBezTo>
                <a:cubicBezTo>
                  <a:pt x="4562665" y="5541"/>
                  <a:pt x="4448273" y="9487"/>
                  <a:pt x="4328160" y="18288"/>
                </a:cubicBezTo>
                <a:cubicBezTo>
                  <a:pt x="4208047" y="27089"/>
                  <a:pt x="3760936" y="22567"/>
                  <a:pt x="3597783" y="18288"/>
                </a:cubicBezTo>
                <a:cubicBezTo>
                  <a:pt x="3434630" y="14009"/>
                  <a:pt x="3299718" y="33213"/>
                  <a:pt x="3029712" y="18288"/>
                </a:cubicBezTo>
                <a:cubicBezTo>
                  <a:pt x="2759706" y="3363"/>
                  <a:pt x="2640159" y="27394"/>
                  <a:pt x="2299335" y="18288"/>
                </a:cubicBezTo>
                <a:cubicBezTo>
                  <a:pt x="1958511" y="9182"/>
                  <a:pt x="1801186" y="28985"/>
                  <a:pt x="1514856" y="18288"/>
                </a:cubicBezTo>
                <a:cubicBezTo>
                  <a:pt x="1228526" y="7591"/>
                  <a:pt x="1063509" y="-5305"/>
                  <a:pt x="892683" y="18288"/>
                </a:cubicBezTo>
                <a:cubicBezTo>
                  <a:pt x="721857" y="41881"/>
                  <a:pt x="186945" y="-20897"/>
                  <a:pt x="0" y="18288"/>
                </a:cubicBezTo>
                <a:cubicBezTo>
                  <a:pt x="-570" y="9279"/>
                  <a:pt x="132" y="5100"/>
                  <a:pt x="0" y="0"/>
                </a:cubicBezTo>
                <a:close/>
              </a:path>
              <a:path w="5410200" h="18288" extrusionOk="0">
                <a:moveTo>
                  <a:pt x="0" y="0"/>
                </a:moveTo>
                <a:cubicBezTo>
                  <a:pt x="285096" y="-4925"/>
                  <a:pt x="376456" y="22268"/>
                  <a:pt x="622173" y="0"/>
                </a:cubicBezTo>
                <a:cubicBezTo>
                  <a:pt x="867890" y="-22268"/>
                  <a:pt x="1031392" y="7228"/>
                  <a:pt x="1136142" y="0"/>
                </a:cubicBezTo>
                <a:cubicBezTo>
                  <a:pt x="1240892" y="-7228"/>
                  <a:pt x="1561853" y="9877"/>
                  <a:pt x="1920621" y="0"/>
                </a:cubicBezTo>
                <a:cubicBezTo>
                  <a:pt x="2279389" y="-9877"/>
                  <a:pt x="2367255" y="19546"/>
                  <a:pt x="2542794" y="0"/>
                </a:cubicBezTo>
                <a:cubicBezTo>
                  <a:pt x="2718333" y="-19546"/>
                  <a:pt x="2866732" y="-22226"/>
                  <a:pt x="3164967" y="0"/>
                </a:cubicBezTo>
                <a:cubicBezTo>
                  <a:pt x="3463202" y="22226"/>
                  <a:pt x="3568055" y="-2765"/>
                  <a:pt x="3949446" y="0"/>
                </a:cubicBezTo>
                <a:cubicBezTo>
                  <a:pt x="4330837" y="2765"/>
                  <a:pt x="4287895" y="10557"/>
                  <a:pt x="4517517" y="0"/>
                </a:cubicBezTo>
                <a:cubicBezTo>
                  <a:pt x="4747139" y="-10557"/>
                  <a:pt x="5149588" y="8716"/>
                  <a:pt x="5410200" y="0"/>
                </a:cubicBezTo>
                <a:cubicBezTo>
                  <a:pt x="5409517" y="5414"/>
                  <a:pt x="5409480" y="12510"/>
                  <a:pt x="5410200" y="18288"/>
                </a:cubicBezTo>
                <a:cubicBezTo>
                  <a:pt x="5163327" y="41494"/>
                  <a:pt x="5008749" y="10693"/>
                  <a:pt x="4842129" y="18288"/>
                </a:cubicBezTo>
                <a:cubicBezTo>
                  <a:pt x="4675509" y="25883"/>
                  <a:pt x="4433401" y="-615"/>
                  <a:pt x="4165854" y="18288"/>
                </a:cubicBezTo>
                <a:cubicBezTo>
                  <a:pt x="3898308" y="37191"/>
                  <a:pt x="3809032" y="-8710"/>
                  <a:pt x="3543681" y="18288"/>
                </a:cubicBezTo>
                <a:cubicBezTo>
                  <a:pt x="3278330" y="45286"/>
                  <a:pt x="3073876" y="-15917"/>
                  <a:pt x="2759202" y="18288"/>
                </a:cubicBezTo>
                <a:cubicBezTo>
                  <a:pt x="2444528" y="52493"/>
                  <a:pt x="2204144" y="3372"/>
                  <a:pt x="1974723" y="18288"/>
                </a:cubicBezTo>
                <a:cubicBezTo>
                  <a:pt x="1745302" y="33204"/>
                  <a:pt x="1602335" y="31490"/>
                  <a:pt x="1406652" y="18288"/>
                </a:cubicBezTo>
                <a:cubicBezTo>
                  <a:pt x="1210969" y="5086"/>
                  <a:pt x="923948" y="3161"/>
                  <a:pt x="730377" y="18288"/>
                </a:cubicBezTo>
                <a:cubicBezTo>
                  <a:pt x="536806" y="33415"/>
                  <a:pt x="336496" y="-141"/>
                  <a:pt x="0" y="18288"/>
                </a:cubicBezTo>
                <a:cubicBezTo>
                  <a:pt x="-306" y="11061"/>
                  <a:pt x="-655" y="7751"/>
                  <a:pt x="0" y="0"/>
                </a:cubicBezTo>
                <a:close/>
              </a:path>
            </a:pathLst>
          </a:custGeom>
          <a:solidFill>
            <a:schemeClr val="accent2"/>
          </a:solidFill>
          <a:ln w="41275" cap="rnd" cmpd="sng">
            <a:solidFill>
              <a:schemeClr val="accent2"/>
            </a:solidFill>
            <a:prstDash val="solid"/>
            <a:round/>
            <a:headEnd type="none" w="sm" len="sm"/>
            <a:tailEnd type="none" w="sm" len="sm"/>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grpSp>
        <p:nvGrpSpPr>
          <p:cNvPr id="14410" name="Google Shape;14410;p4"/>
          <p:cNvGrpSpPr/>
          <p:nvPr/>
        </p:nvGrpSpPr>
        <p:grpSpPr>
          <a:xfrm>
            <a:off x="5330203" y="640822"/>
            <a:ext cx="5536171" cy="5536170"/>
            <a:chOff x="682185" y="0"/>
            <a:chExt cx="5536171" cy="5536170"/>
          </a:xfrm>
        </p:grpSpPr>
        <p:sp>
          <p:nvSpPr>
            <p:cNvPr id="14411" name="Google Shape;14411;p4"/>
            <p:cNvSpPr/>
            <p:nvPr/>
          </p:nvSpPr>
          <p:spPr>
            <a:xfrm>
              <a:off x="2066220" y="0"/>
              <a:ext cx="2768100" cy="2768100"/>
            </a:xfrm>
            <a:prstGeom prst="triangle">
              <a:avLst>
                <a:gd name="adj" fmla="val 50000"/>
              </a:avLst>
            </a:prstGeom>
            <a:solidFill>
              <a:srgbClr val="0C9ED5"/>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2" name="Google Shape;14412;p4"/>
            <p:cNvSpPr txBox="1"/>
            <p:nvPr/>
          </p:nvSpPr>
          <p:spPr>
            <a:xfrm>
              <a:off x="2758238" y="1384035"/>
              <a:ext cx="1383900" cy="1383900"/>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lt1"/>
                </a:buClr>
                <a:buSzPts val="1200"/>
                <a:buFont typeface="Arial"/>
                <a:buNone/>
              </a:pPr>
              <a:r>
                <a:rPr lang="en-GB" sz="1200">
                  <a:solidFill>
                    <a:schemeClr val="lt1"/>
                  </a:solidFill>
                  <a:latin typeface="Arial"/>
                  <a:ea typeface="Arial"/>
                  <a:cs typeface="Arial"/>
                  <a:sym typeface="Arial"/>
                </a:rPr>
                <a:t>Social media platforms support employer branding and candidate engagement strategies. </a:t>
              </a:r>
              <a:endParaRPr sz="1200">
                <a:solidFill>
                  <a:schemeClr val="lt1"/>
                </a:solidFill>
                <a:latin typeface="Arial"/>
                <a:ea typeface="Arial"/>
                <a:cs typeface="Arial"/>
                <a:sym typeface="Arial"/>
              </a:endParaRPr>
            </a:p>
          </p:txBody>
        </p:sp>
        <p:sp>
          <p:nvSpPr>
            <p:cNvPr id="14413" name="Google Shape;14413;p4"/>
            <p:cNvSpPr/>
            <p:nvPr/>
          </p:nvSpPr>
          <p:spPr>
            <a:xfrm>
              <a:off x="682185" y="2768070"/>
              <a:ext cx="2768100" cy="2768100"/>
            </a:xfrm>
            <a:prstGeom prst="triangle">
              <a:avLst>
                <a:gd name="adj" fmla="val 50000"/>
              </a:avLst>
            </a:prstGeom>
            <a:solidFill>
              <a:srgbClr val="0C9ED5"/>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4" name="Google Shape;14414;p4"/>
            <p:cNvSpPr txBox="1"/>
            <p:nvPr/>
          </p:nvSpPr>
          <p:spPr>
            <a:xfrm>
              <a:off x="1374203" y="4152105"/>
              <a:ext cx="1383900" cy="1383900"/>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lt1"/>
                </a:buClr>
                <a:buSzPts val="1200"/>
                <a:buFont typeface="Arial"/>
                <a:buNone/>
              </a:pPr>
              <a:r>
                <a:rPr lang="en-GB" sz="1200">
                  <a:solidFill>
                    <a:schemeClr val="lt1"/>
                  </a:solidFill>
                  <a:latin typeface="Arial"/>
                  <a:ea typeface="Arial"/>
                  <a:cs typeface="Arial"/>
                  <a:sym typeface="Arial"/>
                </a:rPr>
                <a:t>The NHS uses digital campaigns to attract younger and diverse talent groups (Naim et al., 2023). </a:t>
              </a:r>
              <a:endParaRPr sz="1200">
                <a:solidFill>
                  <a:schemeClr val="lt1"/>
                </a:solidFill>
                <a:latin typeface="Arial"/>
                <a:ea typeface="Arial"/>
                <a:cs typeface="Arial"/>
                <a:sym typeface="Arial"/>
              </a:endParaRPr>
            </a:p>
          </p:txBody>
        </p:sp>
        <p:sp>
          <p:nvSpPr>
            <p:cNvPr id="14415" name="Google Shape;14415;p4"/>
            <p:cNvSpPr/>
            <p:nvPr/>
          </p:nvSpPr>
          <p:spPr>
            <a:xfrm rot="10800000">
              <a:off x="2066190" y="2768040"/>
              <a:ext cx="2768100" cy="2768100"/>
            </a:xfrm>
            <a:prstGeom prst="triangle">
              <a:avLst>
                <a:gd name="adj" fmla="val 50000"/>
              </a:avLst>
            </a:prstGeom>
            <a:solidFill>
              <a:srgbClr val="0C9ED5"/>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6" name="Google Shape;14416;p4"/>
            <p:cNvSpPr txBox="1"/>
            <p:nvPr/>
          </p:nvSpPr>
          <p:spPr>
            <a:xfrm>
              <a:off x="2758237" y="2768070"/>
              <a:ext cx="1383900" cy="1383900"/>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lt1"/>
                </a:buClr>
                <a:buSzPts val="1200"/>
                <a:buFont typeface="Arial"/>
                <a:buNone/>
              </a:pPr>
              <a:r>
                <a:rPr lang="en-GB" sz="1200">
                  <a:solidFill>
                    <a:schemeClr val="lt1"/>
                  </a:solidFill>
                  <a:latin typeface="Arial"/>
                  <a:ea typeface="Arial"/>
                  <a:cs typeface="Arial"/>
                  <a:sym typeface="Arial"/>
                </a:rPr>
                <a:t>The NHS People Plan emphasises widening access and inclusivity. </a:t>
              </a:r>
              <a:endParaRPr sz="1200">
                <a:solidFill>
                  <a:schemeClr val="lt1"/>
                </a:solidFill>
                <a:latin typeface="Arial"/>
                <a:ea typeface="Arial"/>
                <a:cs typeface="Arial"/>
                <a:sym typeface="Arial"/>
              </a:endParaRPr>
            </a:p>
          </p:txBody>
        </p:sp>
        <p:sp>
          <p:nvSpPr>
            <p:cNvPr id="14417" name="Google Shape;14417;p4"/>
            <p:cNvSpPr/>
            <p:nvPr/>
          </p:nvSpPr>
          <p:spPr>
            <a:xfrm>
              <a:off x="3450256" y="2768070"/>
              <a:ext cx="2768100" cy="2768100"/>
            </a:xfrm>
            <a:prstGeom prst="triangle">
              <a:avLst>
                <a:gd name="adj" fmla="val 50000"/>
              </a:avLst>
            </a:prstGeom>
            <a:solidFill>
              <a:srgbClr val="0C9ED5"/>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18" name="Google Shape;14418;p4"/>
            <p:cNvSpPr txBox="1"/>
            <p:nvPr/>
          </p:nvSpPr>
          <p:spPr>
            <a:xfrm>
              <a:off x="4142274" y="4152105"/>
              <a:ext cx="1383900" cy="1383900"/>
            </a:xfrm>
            <a:prstGeom prst="rect">
              <a:avLst/>
            </a:prstGeom>
            <a:noFill/>
            <a:ln>
              <a:noFill/>
            </a:ln>
          </p:spPr>
          <p:txBody>
            <a:bodyPr spcFirstLastPara="1" wrap="square" lIns="45700" tIns="45700" rIns="45700" bIns="45700" anchor="ctr" anchorCtr="0">
              <a:noAutofit/>
            </a:bodyPr>
            <a:lstStyle/>
            <a:p>
              <a:pPr marL="0" marR="0" lvl="0" indent="0" algn="ctr" rtl="0">
                <a:lnSpc>
                  <a:spcPct val="90000"/>
                </a:lnSpc>
                <a:spcBef>
                  <a:spcPts val="0"/>
                </a:spcBef>
                <a:spcAft>
                  <a:spcPts val="0"/>
                </a:spcAft>
                <a:buClr>
                  <a:schemeClr val="lt1"/>
                </a:buClr>
                <a:buSzPts val="1200"/>
                <a:buFont typeface="Arial"/>
                <a:buNone/>
              </a:pPr>
              <a:r>
                <a:rPr lang="en-GB" sz="1200">
                  <a:solidFill>
                    <a:schemeClr val="lt1"/>
                  </a:solidFill>
                  <a:latin typeface="Arial"/>
                  <a:ea typeface="Arial"/>
                  <a:cs typeface="Arial"/>
                  <a:sym typeface="Arial"/>
                </a:rPr>
                <a:t>Social media enhances outreach and strengthens organisational image among potential candidates.</a:t>
              </a:r>
              <a:endParaRPr sz="1200">
                <a:solidFill>
                  <a:schemeClr val="lt1"/>
                </a:solidFill>
                <a:latin typeface="Arial"/>
                <a:ea typeface="Arial"/>
                <a:cs typeface="Arial"/>
                <a:sym typeface="Arial"/>
              </a:endParaRPr>
            </a:p>
          </p:txBody>
        </p:sp>
      </p:grpSp>
      <p:pic>
        <p:nvPicPr>
          <p:cNvPr id="14419" name="Google Shape;14419;p4"/>
          <p:cNvPicPr preferRelativeResize="0"/>
          <p:nvPr/>
        </p:nvPicPr>
        <p:blipFill rotWithShape="1">
          <a:blip r:embed="rId3">
            <a:alphaModFix/>
          </a:blip>
          <a:srcRect l="4859" t="12342" r="2038"/>
          <a:stretch/>
        </p:blipFill>
        <p:spPr>
          <a:xfrm>
            <a:off x="196753" y="341367"/>
            <a:ext cx="5232315" cy="2746065"/>
          </a:xfrm>
          <a:prstGeom prst="rect">
            <a:avLst/>
          </a:prstGeom>
          <a:noFill/>
          <a:ln>
            <a:noFill/>
          </a:ln>
        </p:spPr>
      </p:pic>
      <p:sp>
        <p:nvSpPr>
          <p:cNvPr id="14420" name="Google Shape;14420;p4"/>
          <p:cNvSpPr txBox="1"/>
          <p:nvPr/>
        </p:nvSpPr>
        <p:spPr>
          <a:xfrm>
            <a:off x="561350" y="3224217"/>
            <a:ext cx="4503000" cy="3714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Arial"/>
                <a:ea typeface="Arial"/>
                <a:cs typeface="Arial"/>
                <a:sym typeface="Arial"/>
              </a:rPr>
              <a:t>(Source: John, 2021)</a:t>
            </a:r>
            <a:endParaRPr sz="1800">
              <a:solidFill>
                <a:schemeClr val="dk1"/>
              </a:solidFill>
              <a:latin typeface="Arial"/>
              <a:ea typeface="Arial"/>
              <a:cs typeface="Arial"/>
              <a:sym typeface="Arial"/>
            </a:endParaRP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421"/>
        <p:cNvGrpSpPr/>
        <p:nvPr/>
      </p:nvGrpSpPr>
      <p:grpSpPr>
        <a:xfrm>
          <a:off x="0" y="0"/>
          <a:ext cx="0" cy="0"/>
          <a:chOff x="0" y="0"/>
          <a:chExt cx="0" cy="0"/>
        </a:xfrm>
      </p:grpSpPr>
      <p:sp>
        <p:nvSpPr>
          <p:cNvPr id="14422" name="Google Shape;14422;p5"/>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423" name="Google Shape;14423;p5"/>
          <p:cNvSpPr txBox="1">
            <a:spLocks noGrp="1"/>
          </p:cNvSpPr>
          <p:nvPr>
            <p:ph type="title"/>
          </p:nvPr>
        </p:nvSpPr>
        <p:spPr>
          <a:xfrm>
            <a:off x="962100" y="637500"/>
            <a:ext cx="4530600" cy="55830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5000"/>
              <a:buFont typeface="Play"/>
              <a:buNone/>
            </a:pPr>
            <a:r>
              <a:rPr lang="en-GB" sz="5000" b="1"/>
              <a:t>Employee Referral Programmes</a:t>
            </a:r>
            <a:br>
              <a:rPr lang="en-GB" sz="5000" b="1"/>
            </a:br>
            <a:endParaRPr sz="5000"/>
          </a:p>
        </p:txBody>
      </p:sp>
      <p:cxnSp>
        <p:nvCxnSpPr>
          <p:cNvPr id="14424" name="Google Shape;14424;p5"/>
          <p:cNvCxnSpPr/>
          <p:nvPr/>
        </p:nvCxnSpPr>
        <p:spPr>
          <a:xfrm>
            <a:off x="715890" y="356812"/>
            <a:ext cx="0" cy="6492900"/>
          </a:xfrm>
          <a:prstGeom prst="straightConnector1">
            <a:avLst/>
          </a:prstGeom>
          <a:noFill/>
          <a:ln w="25400" cap="sq" cmpd="sng">
            <a:solidFill>
              <a:schemeClr val="accent1"/>
            </a:solidFill>
            <a:prstDash val="solid"/>
            <a:bevel/>
            <a:headEnd type="none" w="sm" len="sm"/>
            <a:tailEnd type="none" w="sm" len="sm"/>
          </a:ln>
        </p:spPr>
      </p:cxnSp>
      <p:sp>
        <p:nvSpPr>
          <p:cNvPr id="14425" name="Google Shape;14425;p5"/>
          <p:cNvSpPr/>
          <p:nvPr/>
        </p:nvSpPr>
        <p:spPr>
          <a:xfrm>
            <a:off x="11433111" y="591829"/>
            <a:ext cx="139039" cy="139039"/>
          </a:xfrm>
          <a:custGeom>
            <a:avLst/>
            <a:gdLst/>
            <a:ahLst/>
            <a:cxnLst/>
            <a:rect l="l" t="t" r="r" b="b"/>
            <a:pathLst>
              <a:path w="139039" h="139039" extrusionOk="0">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4426" name="Google Shape;14426;p5"/>
          <p:cNvSpPr/>
          <p:nvPr/>
        </p:nvSpPr>
        <p:spPr>
          <a:xfrm>
            <a:off x="11791891" y="821124"/>
            <a:ext cx="91138" cy="91138"/>
          </a:xfrm>
          <a:custGeom>
            <a:avLst/>
            <a:gdLst/>
            <a:ahLst/>
            <a:cxnLst/>
            <a:rect l="l" t="t" r="r" b="b"/>
            <a:pathLst>
              <a:path w="91138" h="91138" extrusionOk="0">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sp>
        <p:nvSpPr>
          <p:cNvPr id="14427" name="Google Shape;14427;p5"/>
          <p:cNvSpPr/>
          <p:nvPr/>
        </p:nvSpPr>
        <p:spPr>
          <a:xfrm>
            <a:off x="11417571" y="1336268"/>
            <a:ext cx="127714" cy="127714"/>
          </a:xfrm>
          <a:custGeom>
            <a:avLst/>
            <a:gdLst/>
            <a:ahLst/>
            <a:cxnLst/>
            <a:rect l="l" t="t" r="r" b="b"/>
            <a:pathLst>
              <a:path w="127714" h="127714" extrusionOk="0">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chemeClr val="accent2"/>
          </a:solidFill>
          <a:ln>
            <a:noFill/>
          </a:ln>
        </p:spPr>
        <p:txBody>
          <a:bodyPr spcFirstLastPara="1" wrap="square" lIns="91425" tIns="45700" rIns="91425" bIns="45700" anchor="ctr" anchorCtr="0">
            <a:noAutofit/>
          </a:bodyPr>
          <a:lstStyle/>
          <a:p>
            <a:pPr marL="0" marR="0" lvl="0" indent="0" algn="l" rtl="0">
              <a:spcBef>
                <a:spcPts val="0"/>
              </a:spcBef>
              <a:spcAft>
                <a:spcPts val="0"/>
              </a:spcAft>
              <a:buNone/>
            </a:pPr>
            <a:endParaRPr sz="1800">
              <a:solidFill>
                <a:schemeClr val="dk1"/>
              </a:solidFill>
              <a:latin typeface="Arial"/>
              <a:ea typeface="Arial"/>
              <a:cs typeface="Arial"/>
              <a:sym typeface="Arial"/>
            </a:endParaRPr>
          </a:p>
        </p:txBody>
      </p:sp>
      <p:grpSp>
        <p:nvGrpSpPr>
          <p:cNvPr id="14428" name="Google Shape;14428;p5"/>
          <p:cNvGrpSpPr/>
          <p:nvPr/>
        </p:nvGrpSpPr>
        <p:grpSpPr>
          <a:xfrm>
            <a:off x="5492710" y="674089"/>
            <a:ext cx="5861100" cy="5498685"/>
            <a:chOff x="0" y="2284"/>
            <a:chExt cx="5861100" cy="5498685"/>
          </a:xfrm>
        </p:grpSpPr>
        <p:sp>
          <p:nvSpPr>
            <p:cNvPr id="14429" name="Google Shape;14429;p5"/>
            <p:cNvSpPr/>
            <p:nvPr/>
          </p:nvSpPr>
          <p:spPr>
            <a:xfrm>
              <a:off x="0" y="2284"/>
              <a:ext cx="5861100" cy="1157700"/>
            </a:xfrm>
            <a:prstGeom prst="roundRect">
              <a:avLst>
                <a:gd name="adj" fmla="val 10000"/>
              </a:avLst>
            </a:pr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0" name="Google Shape;14430;p5"/>
            <p:cNvSpPr/>
            <p:nvPr/>
          </p:nvSpPr>
          <p:spPr>
            <a:xfrm>
              <a:off x="350172" y="262743"/>
              <a:ext cx="636600" cy="636600"/>
            </a:xfrm>
            <a:prstGeom prst="rect">
              <a:avLst/>
            </a:prstGeom>
            <a:blipFill rotWithShape="1">
              <a:blip r:embed="rId3">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1" name="Google Shape;14431;p5"/>
            <p:cNvSpPr/>
            <p:nvPr/>
          </p:nvSpPr>
          <p:spPr>
            <a:xfrm>
              <a:off x="1337023" y="2284"/>
              <a:ext cx="4524000" cy="1157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2" name="Google Shape;14432;p5"/>
            <p:cNvSpPr txBox="1"/>
            <p:nvPr/>
          </p:nvSpPr>
          <p:spPr>
            <a:xfrm>
              <a:off x="1337023" y="2284"/>
              <a:ext cx="4524000" cy="1157700"/>
            </a:xfrm>
            <a:prstGeom prst="rect">
              <a:avLst/>
            </a:prstGeom>
            <a:noFill/>
            <a:ln>
              <a:noFill/>
            </a:ln>
          </p:spPr>
          <p:txBody>
            <a:bodyPr spcFirstLastPara="1" wrap="square" lIns="122500" tIns="122500" rIns="122500" bIns="122500" anchor="ctr" anchorCtr="0">
              <a:noAutofit/>
            </a:bodyPr>
            <a:lstStyle/>
            <a:p>
              <a:pPr marL="0" marR="0" lvl="0" indent="0" algn="l" rtl="0">
                <a:lnSpc>
                  <a:spcPct val="100000"/>
                </a:lnSpc>
                <a:spcBef>
                  <a:spcPts val="0"/>
                </a:spcBef>
                <a:spcAft>
                  <a:spcPts val="0"/>
                </a:spcAft>
                <a:buClr>
                  <a:schemeClr val="dk1"/>
                </a:buClr>
                <a:buSzPts val="1500"/>
                <a:buFont typeface="Arial"/>
                <a:buNone/>
              </a:pPr>
              <a:r>
                <a:rPr lang="en-GB" sz="1500">
                  <a:solidFill>
                    <a:schemeClr val="dk1"/>
                  </a:solidFill>
                  <a:latin typeface="Arial"/>
                  <a:ea typeface="Arial"/>
                  <a:cs typeface="Arial"/>
                  <a:sym typeface="Arial"/>
                </a:rPr>
                <a:t>Employee referral programmes leverage existing staff networks to attract candidates. </a:t>
              </a:r>
              <a:endParaRPr sz="1500">
                <a:solidFill>
                  <a:schemeClr val="dk1"/>
                </a:solidFill>
                <a:latin typeface="Arial"/>
                <a:ea typeface="Arial"/>
                <a:cs typeface="Arial"/>
                <a:sym typeface="Arial"/>
              </a:endParaRPr>
            </a:p>
          </p:txBody>
        </p:sp>
        <p:sp>
          <p:nvSpPr>
            <p:cNvPr id="14433" name="Google Shape;14433;p5"/>
            <p:cNvSpPr/>
            <p:nvPr/>
          </p:nvSpPr>
          <p:spPr>
            <a:xfrm>
              <a:off x="0" y="1449279"/>
              <a:ext cx="5861100" cy="1157700"/>
            </a:xfrm>
            <a:prstGeom prst="roundRect">
              <a:avLst>
                <a:gd name="adj" fmla="val 10000"/>
              </a:avLst>
            </a:pr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4" name="Google Shape;14434;p5"/>
            <p:cNvSpPr/>
            <p:nvPr/>
          </p:nvSpPr>
          <p:spPr>
            <a:xfrm>
              <a:off x="350172" y="1709738"/>
              <a:ext cx="636600" cy="636600"/>
            </a:xfrm>
            <a:prstGeom prst="rect">
              <a:avLst/>
            </a:prstGeom>
            <a:blipFill rotWithShape="1">
              <a:blip r:embed="rId4">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5" name="Google Shape;14435;p5"/>
            <p:cNvSpPr/>
            <p:nvPr/>
          </p:nvSpPr>
          <p:spPr>
            <a:xfrm>
              <a:off x="1337023" y="1449279"/>
              <a:ext cx="4524000" cy="1157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6" name="Google Shape;14436;p5"/>
            <p:cNvSpPr txBox="1"/>
            <p:nvPr/>
          </p:nvSpPr>
          <p:spPr>
            <a:xfrm>
              <a:off x="1337023" y="1449279"/>
              <a:ext cx="4524000" cy="1157700"/>
            </a:xfrm>
            <a:prstGeom prst="rect">
              <a:avLst/>
            </a:prstGeom>
            <a:noFill/>
            <a:ln>
              <a:noFill/>
            </a:ln>
          </p:spPr>
          <p:txBody>
            <a:bodyPr spcFirstLastPara="1" wrap="square" lIns="122500" tIns="122500" rIns="122500" bIns="122500" anchor="ctr" anchorCtr="0">
              <a:noAutofit/>
            </a:bodyPr>
            <a:lstStyle/>
            <a:p>
              <a:pPr marL="0" marR="0" lvl="0" indent="0" algn="l" rtl="0">
                <a:lnSpc>
                  <a:spcPct val="100000"/>
                </a:lnSpc>
                <a:spcBef>
                  <a:spcPts val="0"/>
                </a:spcBef>
                <a:spcAft>
                  <a:spcPts val="0"/>
                </a:spcAft>
                <a:buClr>
                  <a:schemeClr val="dk1"/>
                </a:buClr>
                <a:buSzPts val="1500"/>
                <a:buFont typeface="Arial"/>
                <a:buNone/>
              </a:pPr>
              <a:r>
                <a:rPr lang="en-GB" sz="1500">
                  <a:solidFill>
                    <a:schemeClr val="dk1"/>
                  </a:solidFill>
                  <a:latin typeface="Arial"/>
                  <a:ea typeface="Arial"/>
                  <a:cs typeface="Arial"/>
                  <a:sym typeface="Arial"/>
                </a:rPr>
                <a:t>Employee referral programmes improve hiring speed and candidate quality. </a:t>
              </a:r>
              <a:endParaRPr sz="1500">
                <a:solidFill>
                  <a:schemeClr val="dk1"/>
                </a:solidFill>
                <a:latin typeface="Arial"/>
                <a:ea typeface="Arial"/>
                <a:cs typeface="Arial"/>
                <a:sym typeface="Arial"/>
              </a:endParaRPr>
            </a:p>
          </p:txBody>
        </p:sp>
        <p:sp>
          <p:nvSpPr>
            <p:cNvPr id="14437" name="Google Shape;14437;p5"/>
            <p:cNvSpPr/>
            <p:nvPr/>
          </p:nvSpPr>
          <p:spPr>
            <a:xfrm>
              <a:off x="0" y="2896274"/>
              <a:ext cx="5861100" cy="1157700"/>
            </a:xfrm>
            <a:prstGeom prst="roundRect">
              <a:avLst>
                <a:gd name="adj" fmla="val 10000"/>
              </a:avLst>
            </a:pr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8" name="Google Shape;14438;p5"/>
            <p:cNvSpPr/>
            <p:nvPr/>
          </p:nvSpPr>
          <p:spPr>
            <a:xfrm>
              <a:off x="350172" y="3156733"/>
              <a:ext cx="636600" cy="636600"/>
            </a:xfrm>
            <a:prstGeom prst="rect">
              <a:avLst/>
            </a:prstGeom>
            <a:blipFill rotWithShape="1">
              <a:blip r:embed="rId5">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39" name="Google Shape;14439;p5"/>
            <p:cNvSpPr/>
            <p:nvPr/>
          </p:nvSpPr>
          <p:spPr>
            <a:xfrm>
              <a:off x="1337023" y="2896274"/>
              <a:ext cx="4524000" cy="1157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0" name="Google Shape;14440;p5"/>
            <p:cNvSpPr txBox="1"/>
            <p:nvPr/>
          </p:nvSpPr>
          <p:spPr>
            <a:xfrm>
              <a:off x="1337023" y="2896274"/>
              <a:ext cx="4524000" cy="1157700"/>
            </a:xfrm>
            <a:prstGeom prst="rect">
              <a:avLst/>
            </a:prstGeom>
            <a:noFill/>
            <a:ln>
              <a:noFill/>
            </a:ln>
          </p:spPr>
          <p:txBody>
            <a:bodyPr spcFirstLastPara="1" wrap="square" lIns="122500" tIns="122500" rIns="122500" bIns="122500" anchor="ctr" anchorCtr="0">
              <a:noAutofit/>
            </a:bodyPr>
            <a:lstStyle/>
            <a:p>
              <a:pPr marL="0" marR="0" lvl="0" indent="0" algn="l" rtl="0">
                <a:lnSpc>
                  <a:spcPct val="100000"/>
                </a:lnSpc>
                <a:spcBef>
                  <a:spcPts val="0"/>
                </a:spcBef>
                <a:spcAft>
                  <a:spcPts val="0"/>
                </a:spcAft>
                <a:buClr>
                  <a:schemeClr val="dk1"/>
                </a:buClr>
                <a:buSzPts val="1500"/>
                <a:buFont typeface="Arial"/>
                <a:buNone/>
              </a:pPr>
              <a:r>
                <a:rPr lang="en-GB" sz="1500">
                  <a:solidFill>
                    <a:schemeClr val="dk1"/>
                  </a:solidFill>
                  <a:latin typeface="Arial"/>
                  <a:ea typeface="Arial"/>
                  <a:cs typeface="Arial"/>
                  <a:sym typeface="Arial"/>
                </a:rPr>
                <a:t>NHS Staff Survey insights show that engaged employees contribute positively to organisational outcomes (Dadaboyev et al., 2025). </a:t>
              </a:r>
              <a:endParaRPr sz="1500">
                <a:solidFill>
                  <a:schemeClr val="dk1"/>
                </a:solidFill>
                <a:latin typeface="Arial"/>
                <a:ea typeface="Arial"/>
                <a:cs typeface="Arial"/>
                <a:sym typeface="Arial"/>
              </a:endParaRPr>
            </a:p>
          </p:txBody>
        </p:sp>
        <p:sp>
          <p:nvSpPr>
            <p:cNvPr id="14441" name="Google Shape;14441;p5"/>
            <p:cNvSpPr/>
            <p:nvPr/>
          </p:nvSpPr>
          <p:spPr>
            <a:xfrm>
              <a:off x="0" y="4343269"/>
              <a:ext cx="5861100" cy="1157700"/>
            </a:xfrm>
            <a:prstGeom prst="roundRect">
              <a:avLst>
                <a:gd name="adj" fmla="val 10000"/>
              </a:avLst>
            </a:pr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2" name="Google Shape;14442;p5"/>
            <p:cNvSpPr/>
            <p:nvPr/>
          </p:nvSpPr>
          <p:spPr>
            <a:xfrm>
              <a:off x="350172" y="4603728"/>
              <a:ext cx="636600" cy="636600"/>
            </a:xfrm>
            <a:prstGeom prst="rect">
              <a:avLst/>
            </a:prstGeom>
            <a:blipFill rotWithShape="1">
              <a:blip r:embed="rId6">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3" name="Google Shape;14443;p5"/>
            <p:cNvSpPr/>
            <p:nvPr/>
          </p:nvSpPr>
          <p:spPr>
            <a:xfrm>
              <a:off x="1337023" y="4343269"/>
              <a:ext cx="4524000" cy="11577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44" name="Google Shape;14444;p5"/>
            <p:cNvSpPr txBox="1"/>
            <p:nvPr/>
          </p:nvSpPr>
          <p:spPr>
            <a:xfrm>
              <a:off x="1337023" y="4343269"/>
              <a:ext cx="4524000" cy="1157700"/>
            </a:xfrm>
            <a:prstGeom prst="rect">
              <a:avLst/>
            </a:prstGeom>
            <a:noFill/>
            <a:ln>
              <a:noFill/>
            </a:ln>
          </p:spPr>
          <p:txBody>
            <a:bodyPr spcFirstLastPara="1" wrap="square" lIns="122500" tIns="122500" rIns="122500" bIns="122500" anchor="ctr" anchorCtr="0">
              <a:noAutofit/>
            </a:bodyPr>
            <a:lstStyle/>
            <a:p>
              <a:pPr marL="0" marR="0" lvl="0" indent="0" algn="l" rtl="0">
                <a:lnSpc>
                  <a:spcPct val="100000"/>
                </a:lnSpc>
                <a:spcBef>
                  <a:spcPts val="0"/>
                </a:spcBef>
                <a:spcAft>
                  <a:spcPts val="0"/>
                </a:spcAft>
                <a:buClr>
                  <a:schemeClr val="dk1"/>
                </a:buClr>
                <a:buSzPts val="1500"/>
                <a:buFont typeface="Arial"/>
                <a:buNone/>
              </a:pPr>
              <a:r>
                <a:rPr lang="en-GB" sz="1500">
                  <a:solidFill>
                    <a:schemeClr val="dk1"/>
                  </a:solidFill>
                  <a:latin typeface="Arial"/>
                  <a:ea typeface="Arial"/>
                  <a:cs typeface="Arial"/>
                  <a:sym typeface="Arial"/>
                </a:rPr>
                <a:t>Referrals enhance trust and cultural alignment within teams. </a:t>
              </a:r>
              <a:endParaRPr sz="1500">
                <a:solidFill>
                  <a:schemeClr val="dk1"/>
                </a:solidFill>
                <a:latin typeface="Arial"/>
                <a:ea typeface="Arial"/>
                <a:cs typeface="Arial"/>
                <a:sym typeface="Arial"/>
              </a:endParaRPr>
            </a:p>
          </p:txBody>
        </p:sp>
      </p:gr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ACC6370-2D7E-4714-9D71-7542949D7D5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F68B3F68-107C-434F-AA38-110D5EA91B8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AAD0DBB9-1A4B-4391-81D4-CB19F9AB918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063BBA22-50EA-4C4D-BE05-F1CE4E63AA56}"/>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290D73-4010-BA75-B162-D0413DD826B1}"/>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Recruitment Agencies and Outsourcing</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752B8B35-D682-4242-228D-93B982A510CC}"/>
              </a:ext>
            </a:extLst>
          </p:cNvPr>
          <p:cNvGraphicFramePr>
            <a:graphicFrameLocks noGrp="1"/>
          </p:cNvGraphicFramePr>
          <p:nvPr>
            <p:ph idx="1"/>
            <p:extLst>
              <p:ext uri="{D42A27DB-BD31-4B8C-83A1-F6EECF244321}">
                <p14:modId xmlns:p14="http://schemas.microsoft.com/office/powerpoint/2010/main" val="2186286119"/>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707343484"/>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445"/>
        <p:cNvGrpSpPr/>
        <p:nvPr/>
      </p:nvGrpSpPr>
      <p:grpSpPr>
        <a:xfrm>
          <a:off x="0" y="0"/>
          <a:ext cx="0" cy="0"/>
          <a:chOff x="0" y="0"/>
          <a:chExt cx="0" cy="0"/>
        </a:xfrm>
      </p:grpSpPr>
      <p:sp>
        <p:nvSpPr>
          <p:cNvPr id="14446" name="Google Shape;14446;p6"/>
          <p:cNvSpPr/>
          <p:nvPr/>
        </p:nvSpPr>
        <p:spPr>
          <a:xfrm>
            <a:off x="0" y="0"/>
            <a:ext cx="12192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447" name="Google Shape;14447;p6"/>
          <p:cNvSpPr/>
          <p:nvPr/>
        </p:nvSpPr>
        <p:spPr>
          <a:xfrm rot="5400000" flipH="1">
            <a:off x="-1410016" y="1410150"/>
            <a:ext cx="6858000" cy="4037700"/>
          </a:xfrm>
          <a:prstGeom prst="rect">
            <a:avLst/>
          </a:prstGeom>
          <a:gradFill>
            <a:gsLst>
              <a:gs pos="0">
                <a:srgbClr val="000000"/>
              </a:gs>
              <a:gs pos="8000">
                <a:srgbClr val="000000"/>
              </a:gs>
              <a:gs pos="100000">
                <a:srgbClr val="0F4861"/>
              </a:gs>
            </a:gsLst>
            <a:lin ang="3000122"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448" name="Google Shape;14448;p6"/>
          <p:cNvSpPr/>
          <p:nvPr/>
        </p:nvSpPr>
        <p:spPr>
          <a:xfrm rot="5400000" flipH="1">
            <a:off x="-1410016" y="1420288"/>
            <a:ext cx="6858000" cy="4037700"/>
          </a:xfrm>
          <a:prstGeom prst="rect">
            <a:avLst/>
          </a:prstGeom>
          <a:gradFill>
            <a:gsLst>
              <a:gs pos="0">
                <a:srgbClr val="000000">
                  <a:alpha val="0"/>
                </a:srgbClr>
              </a:gs>
              <a:gs pos="99000">
                <a:srgbClr val="156082">
                  <a:alpha val="45882"/>
                </a:srgbClr>
              </a:gs>
              <a:gs pos="100000">
                <a:srgbClr val="156082">
                  <a:alpha val="45882"/>
                </a:srgbClr>
              </a:gs>
            </a:gsLst>
            <a:lin ang="1800004"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449" name="Google Shape;14449;p6"/>
          <p:cNvSpPr/>
          <p:nvPr/>
        </p:nvSpPr>
        <p:spPr>
          <a:xfrm rot="5400000" flipH="1">
            <a:off x="767983" y="3588145"/>
            <a:ext cx="2502000" cy="4037700"/>
          </a:xfrm>
          <a:prstGeom prst="rect">
            <a:avLst/>
          </a:prstGeom>
          <a:gradFill>
            <a:gsLst>
              <a:gs pos="0">
                <a:srgbClr val="156082">
                  <a:alpha val="28627"/>
                </a:srgbClr>
              </a:gs>
              <a:gs pos="2000">
                <a:srgbClr val="156082">
                  <a:alpha val="28627"/>
                </a:srgbClr>
              </a:gs>
              <a:gs pos="100000">
                <a:srgbClr val="000000">
                  <a:alpha val="29803"/>
                </a:srgbClr>
              </a:gs>
            </a:gsLst>
            <a:lin ang="7799903"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450" name="Google Shape;14450;p6"/>
          <p:cNvSpPr/>
          <p:nvPr/>
        </p:nvSpPr>
        <p:spPr>
          <a:xfrm rot="-967356">
            <a:off x="-500907" y="968177"/>
            <a:ext cx="3897638" cy="4176045"/>
          </a:xfrm>
          <a:custGeom>
            <a:avLst/>
            <a:gdLst/>
            <a:ahLst/>
            <a:cxnLst/>
            <a:rect l="l" t="t" r="r" b="b"/>
            <a:pathLst>
              <a:path w="3900357" h="4178958" extrusionOk="0">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0">
                <a:srgbClr val="000000">
                  <a:alpha val="0"/>
                </a:srgbClr>
              </a:gs>
              <a:gs pos="29000">
                <a:srgbClr val="000000">
                  <a:alpha val="0"/>
                </a:srgbClr>
              </a:gs>
              <a:gs pos="100000">
                <a:srgbClr val="156082">
                  <a:alpha val="42745"/>
                </a:srgbClr>
              </a:gs>
            </a:gsLst>
            <a:lin ang="1800004"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451" name="Google Shape;14451;p6"/>
          <p:cNvSpPr/>
          <p:nvPr/>
        </p:nvSpPr>
        <p:spPr>
          <a:xfrm rot="5400000" flipH="1">
            <a:off x="-1410026" y="1410148"/>
            <a:ext cx="6858000" cy="4037700"/>
          </a:xfrm>
          <a:prstGeom prst="rect">
            <a:avLst/>
          </a:prstGeom>
          <a:gradFill>
            <a:gsLst>
              <a:gs pos="0">
                <a:srgbClr val="000000">
                  <a:alpha val="0"/>
                </a:srgbClr>
              </a:gs>
              <a:gs pos="99000">
                <a:srgbClr val="43AFE2">
                  <a:alpha val="10980"/>
                </a:srgbClr>
              </a:gs>
              <a:gs pos="100000">
                <a:srgbClr val="43AFE2">
                  <a:alpha val="10980"/>
                </a:srgbClr>
              </a:gs>
            </a:gsLst>
            <a:lin ang="7200017" scaled="0"/>
          </a:gra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452" name="Google Shape;14452;p6"/>
          <p:cNvSpPr txBox="1">
            <a:spLocks noGrp="1"/>
          </p:cNvSpPr>
          <p:nvPr>
            <p:ph type="title"/>
          </p:nvPr>
        </p:nvSpPr>
        <p:spPr>
          <a:xfrm>
            <a:off x="-505975" y="0"/>
            <a:ext cx="4543800" cy="2396400"/>
          </a:xfrm>
          <a:prstGeom prst="rect">
            <a:avLst/>
          </a:prstGeom>
          <a:noFill/>
          <a:ln>
            <a:noFill/>
          </a:ln>
        </p:spPr>
        <p:txBody>
          <a:bodyPr spcFirstLastPara="1" wrap="square" lIns="91425" tIns="45700" rIns="91425" bIns="45700" anchor="b" anchorCtr="0">
            <a:normAutofit/>
          </a:bodyPr>
          <a:lstStyle/>
          <a:p>
            <a:pPr marL="0" lvl="0" indent="0" algn="r" rtl="0">
              <a:lnSpc>
                <a:spcPct val="90000"/>
              </a:lnSpc>
              <a:spcBef>
                <a:spcPts val="0"/>
              </a:spcBef>
              <a:spcAft>
                <a:spcPts val="0"/>
              </a:spcAft>
              <a:buClr>
                <a:srgbClr val="FFFFFF"/>
              </a:buClr>
              <a:buSzPts val="4000"/>
              <a:buFont typeface="Play"/>
              <a:buNone/>
            </a:pPr>
            <a:r>
              <a:rPr lang="en-GB" sz="4000" b="1">
                <a:solidFill>
                  <a:srgbClr val="FFFFFF"/>
                </a:solidFill>
              </a:rPr>
              <a:t>AI and Data-Driven Recruitment</a:t>
            </a:r>
            <a:br>
              <a:rPr lang="en-GB" sz="4000" b="1">
                <a:solidFill>
                  <a:srgbClr val="FFFFFF"/>
                </a:solidFill>
              </a:rPr>
            </a:br>
            <a:endParaRPr sz="4000">
              <a:solidFill>
                <a:srgbClr val="FFFFFF"/>
              </a:solidFill>
            </a:endParaRPr>
          </a:p>
        </p:txBody>
      </p:sp>
      <p:grpSp>
        <p:nvGrpSpPr>
          <p:cNvPr id="14453" name="Google Shape;14453;p6"/>
          <p:cNvGrpSpPr/>
          <p:nvPr/>
        </p:nvGrpSpPr>
        <p:grpSpPr>
          <a:xfrm>
            <a:off x="7086445" y="1167286"/>
            <a:ext cx="4543703" cy="4543703"/>
            <a:chOff x="1061564" y="455108"/>
            <a:chExt cx="4543703" cy="4543703"/>
          </a:xfrm>
        </p:grpSpPr>
        <p:sp>
          <p:nvSpPr>
            <p:cNvPr id="14454" name="Google Shape;14454;p6"/>
            <p:cNvSpPr/>
            <p:nvPr/>
          </p:nvSpPr>
          <p:spPr>
            <a:xfrm>
              <a:off x="1061564" y="455108"/>
              <a:ext cx="2220600" cy="2220600"/>
            </a:xfrm>
            <a:custGeom>
              <a:avLst/>
              <a:gdLst/>
              <a:ahLst/>
              <a:cxnLst/>
              <a:rect l="l" t="t" r="r" b="b"/>
              <a:pathLst>
                <a:path w="120000" h="120000" extrusionOk="0">
                  <a:moveTo>
                    <a:pt x="0" y="120000"/>
                  </a:moveTo>
                  <a:lnTo>
                    <a:pt x="0" y="120000"/>
                  </a:lnTo>
                  <a:cubicBezTo>
                    <a:pt x="0" y="53726"/>
                    <a:pt x="53726" y="0"/>
                    <a:pt x="120000" y="0"/>
                  </a:cubicBezTo>
                  <a:lnTo>
                    <a:pt x="120000" y="120000"/>
                  </a:lnTo>
                  <a:close/>
                </a:path>
              </a:pathLst>
            </a:custGeom>
            <a:gradFill>
              <a:gsLst>
                <a:gs pos="0">
                  <a:srgbClr val="EC8154"/>
                </a:gs>
                <a:gs pos="50000">
                  <a:srgbClr val="F16E27"/>
                </a:gs>
                <a:gs pos="100000">
                  <a:srgbClr val="DF5D18"/>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5" name="Google Shape;14455;p6"/>
            <p:cNvSpPr txBox="1"/>
            <p:nvPr/>
          </p:nvSpPr>
          <p:spPr>
            <a:xfrm>
              <a:off x="1711953" y="1105497"/>
              <a:ext cx="1570200" cy="1570200"/>
            </a:xfrm>
            <a:prstGeom prst="rect">
              <a:avLst/>
            </a:prstGeom>
            <a:noFill/>
            <a:ln>
              <a:noFill/>
            </a:ln>
          </p:spPr>
          <p:txBody>
            <a:bodyPr spcFirstLastPara="1" wrap="square" lIns="92450" tIns="92450" rIns="92450" bIns="92450" anchor="ctr" anchorCtr="0">
              <a:noAutofit/>
            </a:bodyPr>
            <a:lstStyle/>
            <a:p>
              <a:pPr marL="0" marR="0" lvl="0" indent="0" algn="ctr" rtl="0">
                <a:lnSpc>
                  <a:spcPct val="90000"/>
                </a:lnSpc>
                <a:spcBef>
                  <a:spcPts val="0"/>
                </a:spcBef>
                <a:spcAft>
                  <a:spcPts val="0"/>
                </a:spcAft>
                <a:buClr>
                  <a:schemeClr val="lt1"/>
                </a:buClr>
                <a:buSzPts val="1300"/>
                <a:buFont typeface="Arial"/>
                <a:buNone/>
              </a:pPr>
              <a:r>
                <a:rPr lang="en-GB" sz="1300">
                  <a:solidFill>
                    <a:schemeClr val="lt1"/>
                  </a:solidFill>
                  <a:latin typeface="Arial"/>
                  <a:ea typeface="Arial"/>
                  <a:cs typeface="Arial"/>
                  <a:sym typeface="Arial"/>
                </a:rPr>
                <a:t>Artificial intelligence supports candidate screening and recruitment analytics. </a:t>
              </a:r>
              <a:endParaRPr sz="1300">
                <a:solidFill>
                  <a:schemeClr val="lt1"/>
                </a:solidFill>
                <a:latin typeface="Arial"/>
                <a:ea typeface="Arial"/>
                <a:cs typeface="Arial"/>
                <a:sym typeface="Arial"/>
              </a:endParaRPr>
            </a:p>
          </p:txBody>
        </p:sp>
        <p:sp>
          <p:nvSpPr>
            <p:cNvPr id="14456" name="Google Shape;14456;p6"/>
            <p:cNvSpPr/>
            <p:nvPr/>
          </p:nvSpPr>
          <p:spPr>
            <a:xfrm rot="5400000">
              <a:off x="3384667" y="455108"/>
              <a:ext cx="2220600" cy="2220600"/>
            </a:xfrm>
            <a:custGeom>
              <a:avLst/>
              <a:gdLst/>
              <a:ahLst/>
              <a:cxnLst/>
              <a:rect l="l" t="t" r="r" b="b"/>
              <a:pathLst>
                <a:path w="120000" h="120000" extrusionOk="0">
                  <a:moveTo>
                    <a:pt x="0" y="120000"/>
                  </a:moveTo>
                  <a:lnTo>
                    <a:pt x="0" y="120000"/>
                  </a:lnTo>
                  <a:cubicBezTo>
                    <a:pt x="0" y="53726"/>
                    <a:pt x="53726" y="0"/>
                    <a:pt x="120000" y="0"/>
                  </a:cubicBezTo>
                  <a:lnTo>
                    <a:pt x="120000" y="120000"/>
                  </a:lnTo>
                  <a:close/>
                </a:path>
              </a:pathLst>
            </a:custGeom>
            <a:gradFill>
              <a:gsLst>
                <a:gs pos="0">
                  <a:srgbClr val="497D4C"/>
                </a:gs>
                <a:gs pos="50000">
                  <a:srgbClr val="116F1D"/>
                </a:gs>
                <a:gs pos="100000">
                  <a:srgbClr val="0B6417"/>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7" name="Google Shape;14457;p6"/>
            <p:cNvSpPr txBox="1"/>
            <p:nvPr/>
          </p:nvSpPr>
          <p:spPr>
            <a:xfrm>
              <a:off x="3384699" y="1105497"/>
              <a:ext cx="1570200" cy="1570200"/>
            </a:xfrm>
            <a:prstGeom prst="rect">
              <a:avLst/>
            </a:prstGeom>
            <a:noFill/>
            <a:ln>
              <a:noFill/>
            </a:ln>
          </p:spPr>
          <p:txBody>
            <a:bodyPr spcFirstLastPara="1" wrap="square" lIns="92450" tIns="92450" rIns="92450" bIns="92450" anchor="ctr" anchorCtr="0">
              <a:noAutofit/>
            </a:bodyPr>
            <a:lstStyle/>
            <a:p>
              <a:pPr marL="0" marR="0" lvl="0" indent="0" algn="ctr" rtl="0">
                <a:lnSpc>
                  <a:spcPct val="90000"/>
                </a:lnSpc>
                <a:spcBef>
                  <a:spcPts val="0"/>
                </a:spcBef>
                <a:spcAft>
                  <a:spcPts val="0"/>
                </a:spcAft>
                <a:buClr>
                  <a:schemeClr val="lt1"/>
                </a:buClr>
                <a:buSzPts val="1300"/>
                <a:buFont typeface="Arial"/>
                <a:buNone/>
              </a:pPr>
              <a:r>
                <a:rPr lang="en-GB" sz="1300">
                  <a:solidFill>
                    <a:schemeClr val="lt1"/>
                  </a:solidFill>
                  <a:latin typeface="Arial"/>
                  <a:ea typeface="Arial"/>
                  <a:cs typeface="Arial"/>
                  <a:sym typeface="Arial"/>
                </a:rPr>
                <a:t>Digital NHS services use data to identify suitable candidates efficiently (Dadaboyev et al., 2025). </a:t>
              </a:r>
              <a:endParaRPr sz="1300">
                <a:solidFill>
                  <a:schemeClr val="lt1"/>
                </a:solidFill>
                <a:latin typeface="Arial"/>
                <a:ea typeface="Arial"/>
                <a:cs typeface="Arial"/>
                <a:sym typeface="Arial"/>
              </a:endParaRPr>
            </a:p>
          </p:txBody>
        </p:sp>
        <p:sp>
          <p:nvSpPr>
            <p:cNvPr id="14458" name="Google Shape;14458;p6"/>
            <p:cNvSpPr/>
            <p:nvPr/>
          </p:nvSpPr>
          <p:spPr>
            <a:xfrm rot="10800000">
              <a:off x="3384667" y="2778211"/>
              <a:ext cx="2220600" cy="2220600"/>
            </a:xfrm>
            <a:custGeom>
              <a:avLst/>
              <a:gdLst/>
              <a:ahLst/>
              <a:cxnLst/>
              <a:rect l="l" t="t" r="r" b="b"/>
              <a:pathLst>
                <a:path w="120000" h="120000" extrusionOk="0">
                  <a:moveTo>
                    <a:pt x="0" y="120000"/>
                  </a:moveTo>
                  <a:lnTo>
                    <a:pt x="0" y="120000"/>
                  </a:lnTo>
                  <a:cubicBezTo>
                    <a:pt x="0" y="53726"/>
                    <a:pt x="53726" y="0"/>
                    <a:pt x="120000" y="0"/>
                  </a:cubicBezTo>
                  <a:lnTo>
                    <a:pt x="120000" y="120000"/>
                  </a:lnTo>
                  <a:close/>
                </a:path>
              </a:pathLst>
            </a:custGeom>
            <a:gradFill>
              <a:gsLst>
                <a:gs pos="0">
                  <a:srgbClr val="47A9DE"/>
                </a:gs>
                <a:gs pos="50000">
                  <a:srgbClr val="00A2DF"/>
                </a:gs>
                <a:gs pos="100000">
                  <a:srgbClr val="0093CC"/>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59" name="Google Shape;14459;p6"/>
            <p:cNvSpPr txBox="1"/>
            <p:nvPr/>
          </p:nvSpPr>
          <p:spPr>
            <a:xfrm>
              <a:off x="3384699" y="2778243"/>
              <a:ext cx="1570200" cy="1570200"/>
            </a:xfrm>
            <a:prstGeom prst="rect">
              <a:avLst/>
            </a:prstGeom>
            <a:noFill/>
            <a:ln>
              <a:noFill/>
            </a:ln>
          </p:spPr>
          <p:txBody>
            <a:bodyPr spcFirstLastPara="1" wrap="square" lIns="92450" tIns="92450" rIns="92450" bIns="92450" anchor="ctr" anchorCtr="0">
              <a:noAutofit/>
            </a:bodyPr>
            <a:lstStyle/>
            <a:p>
              <a:pPr marL="0" marR="0" lvl="0" indent="0" algn="ctr" rtl="0">
                <a:lnSpc>
                  <a:spcPct val="90000"/>
                </a:lnSpc>
                <a:spcBef>
                  <a:spcPts val="0"/>
                </a:spcBef>
                <a:spcAft>
                  <a:spcPts val="0"/>
                </a:spcAft>
                <a:buClr>
                  <a:schemeClr val="lt1"/>
                </a:buClr>
                <a:buSzPts val="1300"/>
                <a:buFont typeface="Arial"/>
                <a:buNone/>
              </a:pPr>
              <a:r>
                <a:rPr lang="en-GB" sz="1300">
                  <a:solidFill>
                    <a:schemeClr val="lt1"/>
                  </a:solidFill>
                  <a:latin typeface="Arial"/>
                  <a:ea typeface="Arial"/>
                  <a:cs typeface="Arial"/>
                  <a:sym typeface="Arial"/>
                </a:rPr>
                <a:t>Data-driven recruitment improves decision-making and reduces bias when applied correctly.</a:t>
              </a:r>
              <a:endParaRPr sz="1300">
                <a:solidFill>
                  <a:schemeClr val="lt1"/>
                </a:solidFill>
                <a:latin typeface="Arial"/>
                <a:ea typeface="Arial"/>
                <a:cs typeface="Arial"/>
                <a:sym typeface="Arial"/>
              </a:endParaRPr>
            </a:p>
          </p:txBody>
        </p:sp>
        <p:sp>
          <p:nvSpPr>
            <p:cNvPr id="14460" name="Google Shape;14460;p6"/>
            <p:cNvSpPr/>
            <p:nvPr/>
          </p:nvSpPr>
          <p:spPr>
            <a:xfrm rot="-5400000">
              <a:off x="1061564" y="2778211"/>
              <a:ext cx="2220600" cy="2220600"/>
            </a:xfrm>
            <a:custGeom>
              <a:avLst/>
              <a:gdLst/>
              <a:ahLst/>
              <a:cxnLst/>
              <a:rect l="l" t="t" r="r" b="b"/>
              <a:pathLst>
                <a:path w="120000" h="120000" extrusionOk="0">
                  <a:moveTo>
                    <a:pt x="0" y="120000"/>
                  </a:moveTo>
                  <a:lnTo>
                    <a:pt x="0" y="120000"/>
                  </a:lnTo>
                  <a:cubicBezTo>
                    <a:pt x="0" y="53726"/>
                    <a:pt x="53726" y="0"/>
                    <a:pt x="120000" y="0"/>
                  </a:cubicBezTo>
                  <a:lnTo>
                    <a:pt x="120000" y="120000"/>
                  </a:lnTo>
                  <a:close/>
                </a:path>
              </a:pathLst>
            </a:custGeom>
            <a:gradFill>
              <a:gsLst>
                <a:gs pos="0">
                  <a:srgbClr val="AB4E9D"/>
                </a:gs>
                <a:gs pos="50000">
                  <a:srgbClr val="A62094"/>
                </a:gs>
                <a:gs pos="100000">
                  <a:srgbClr val="961886"/>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1" name="Google Shape;14461;p6"/>
            <p:cNvSpPr txBox="1"/>
            <p:nvPr/>
          </p:nvSpPr>
          <p:spPr>
            <a:xfrm>
              <a:off x="1711953" y="2778243"/>
              <a:ext cx="1570200" cy="1570200"/>
            </a:xfrm>
            <a:prstGeom prst="rect">
              <a:avLst/>
            </a:prstGeom>
            <a:noFill/>
            <a:ln>
              <a:noFill/>
            </a:ln>
          </p:spPr>
          <p:txBody>
            <a:bodyPr spcFirstLastPara="1" wrap="square" lIns="92450" tIns="92450" rIns="92450" bIns="92450" anchor="ctr" anchorCtr="0">
              <a:noAutofit/>
            </a:bodyPr>
            <a:lstStyle/>
            <a:p>
              <a:pPr marL="0" marR="0" lvl="0" indent="0" algn="ctr" rtl="0">
                <a:lnSpc>
                  <a:spcPct val="90000"/>
                </a:lnSpc>
                <a:spcBef>
                  <a:spcPts val="0"/>
                </a:spcBef>
                <a:spcAft>
                  <a:spcPts val="0"/>
                </a:spcAft>
                <a:buClr>
                  <a:schemeClr val="lt1"/>
                </a:buClr>
                <a:buSzPts val="1300"/>
                <a:buFont typeface="Arial"/>
                <a:buNone/>
              </a:pPr>
              <a:r>
                <a:rPr lang="en-GB" sz="1300">
                  <a:solidFill>
                    <a:schemeClr val="lt1"/>
                  </a:solidFill>
                  <a:latin typeface="Arial"/>
                  <a:ea typeface="Arial"/>
                  <a:cs typeface="Arial"/>
                  <a:sym typeface="Arial"/>
                </a:rPr>
                <a:t>Ethical considerations and data privacy remain critical concerns.</a:t>
              </a:r>
              <a:endParaRPr sz="1300">
                <a:solidFill>
                  <a:schemeClr val="lt1"/>
                </a:solidFill>
                <a:latin typeface="Arial"/>
                <a:ea typeface="Arial"/>
                <a:cs typeface="Arial"/>
                <a:sym typeface="Arial"/>
              </a:endParaRPr>
            </a:p>
          </p:txBody>
        </p:sp>
        <p:sp>
          <p:nvSpPr>
            <p:cNvPr id="14462" name="Google Shape;14462;p6"/>
            <p:cNvSpPr/>
            <p:nvPr/>
          </p:nvSpPr>
          <p:spPr>
            <a:xfrm>
              <a:off x="2950073" y="2265410"/>
              <a:ext cx="766800" cy="666600"/>
            </a:xfrm>
            <a:custGeom>
              <a:avLst/>
              <a:gdLst/>
              <a:ahLst/>
              <a:cxnLst/>
              <a:rect l="l" t="t" r="r" b="b"/>
              <a:pathLst>
                <a:path w="120000" h="120000" extrusionOk="0">
                  <a:moveTo>
                    <a:pt x="6520" y="60000"/>
                  </a:moveTo>
                  <a:lnTo>
                    <a:pt x="6520" y="60000"/>
                  </a:lnTo>
                  <a:cubicBezTo>
                    <a:pt x="6520" y="34375"/>
                    <a:pt x="25365" y="12494"/>
                    <a:pt x="51104" y="8231"/>
                  </a:cubicBezTo>
                  <a:cubicBezTo>
                    <a:pt x="76844" y="3969"/>
                    <a:pt x="101958" y="18571"/>
                    <a:pt x="110521" y="42778"/>
                  </a:cubicBezTo>
                  <a:lnTo>
                    <a:pt x="116425" y="42778"/>
                  </a:lnTo>
                  <a:lnTo>
                    <a:pt x="106960" y="60000"/>
                  </a:lnTo>
                  <a:lnTo>
                    <a:pt x="90345" y="42778"/>
                  </a:lnTo>
                  <a:lnTo>
                    <a:pt x="95923" y="42778"/>
                  </a:lnTo>
                  <a:lnTo>
                    <a:pt x="95923" y="42778"/>
                  </a:lnTo>
                  <a:cubicBezTo>
                    <a:pt x="87357" y="27413"/>
                    <a:pt x="68568" y="19475"/>
                    <a:pt x="50443" y="23562"/>
                  </a:cubicBezTo>
                  <a:cubicBezTo>
                    <a:pt x="32318" y="27650"/>
                    <a:pt x="19560" y="42703"/>
                    <a:pt x="19560" y="60000"/>
                  </a:cubicBezTo>
                  <a:close/>
                </a:path>
              </a:pathLst>
            </a:custGeom>
            <a:gradFill>
              <a:gsLst>
                <a:gs pos="0">
                  <a:srgbClr val="F7DCD5"/>
                </a:gs>
                <a:gs pos="50000">
                  <a:srgbClr val="F8D2C9"/>
                </a:gs>
                <a:gs pos="100000">
                  <a:srgbClr val="DEB7AE"/>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63" name="Google Shape;14463;p6"/>
            <p:cNvSpPr/>
            <p:nvPr/>
          </p:nvSpPr>
          <p:spPr>
            <a:xfrm rot="10800000">
              <a:off x="2949958" y="2521909"/>
              <a:ext cx="766800" cy="666600"/>
            </a:xfrm>
            <a:custGeom>
              <a:avLst/>
              <a:gdLst/>
              <a:ahLst/>
              <a:cxnLst/>
              <a:rect l="l" t="t" r="r" b="b"/>
              <a:pathLst>
                <a:path w="120000" h="120000" extrusionOk="0">
                  <a:moveTo>
                    <a:pt x="6520" y="60000"/>
                  </a:moveTo>
                  <a:lnTo>
                    <a:pt x="6520" y="60000"/>
                  </a:lnTo>
                  <a:cubicBezTo>
                    <a:pt x="6520" y="34375"/>
                    <a:pt x="25365" y="12494"/>
                    <a:pt x="51104" y="8231"/>
                  </a:cubicBezTo>
                  <a:cubicBezTo>
                    <a:pt x="76844" y="3969"/>
                    <a:pt x="101958" y="18571"/>
                    <a:pt x="110521" y="42778"/>
                  </a:cubicBezTo>
                  <a:lnTo>
                    <a:pt x="116425" y="42778"/>
                  </a:lnTo>
                  <a:lnTo>
                    <a:pt x="106960" y="60000"/>
                  </a:lnTo>
                  <a:lnTo>
                    <a:pt x="90345" y="42778"/>
                  </a:lnTo>
                  <a:lnTo>
                    <a:pt x="95923" y="42778"/>
                  </a:lnTo>
                  <a:lnTo>
                    <a:pt x="95923" y="42778"/>
                  </a:lnTo>
                  <a:cubicBezTo>
                    <a:pt x="87357" y="27413"/>
                    <a:pt x="68568" y="19475"/>
                    <a:pt x="50443" y="23562"/>
                  </a:cubicBezTo>
                  <a:cubicBezTo>
                    <a:pt x="32318" y="27650"/>
                    <a:pt x="19560" y="42703"/>
                    <a:pt x="19560" y="60000"/>
                  </a:cubicBezTo>
                  <a:close/>
                </a:path>
              </a:pathLst>
            </a:custGeom>
            <a:gradFill>
              <a:gsLst>
                <a:gs pos="0">
                  <a:srgbClr val="F7DCD5"/>
                </a:gs>
                <a:gs pos="50000">
                  <a:srgbClr val="F8D2C9"/>
                </a:gs>
                <a:gs pos="100000">
                  <a:srgbClr val="DEB7AE"/>
                </a:gs>
              </a:gsLst>
              <a:lin ang="5400012" scaled="0"/>
            </a:gra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pic>
        <p:nvPicPr>
          <p:cNvPr id="14464" name="Google Shape;14464;p6"/>
          <p:cNvPicPr preferRelativeResize="0"/>
          <p:nvPr/>
        </p:nvPicPr>
        <p:blipFill rotWithShape="1">
          <a:blip r:embed="rId3">
            <a:alphaModFix/>
          </a:blip>
          <a:srcRect t="12747" r="11039"/>
          <a:stretch/>
        </p:blipFill>
        <p:spPr>
          <a:xfrm>
            <a:off x="230101" y="2051554"/>
            <a:ext cx="6666831" cy="4342419"/>
          </a:xfrm>
          <a:prstGeom prst="rect">
            <a:avLst/>
          </a:prstGeom>
          <a:noFill/>
          <a:ln>
            <a:noFill/>
          </a:ln>
        </p:spPr>
      </p:pic>
      <p:sp>
        <p:nvSpPr>
          <p:cNvPr id="14465" name="Google Shape;14465;p6"/>
          <p:cNvSpPr txBox="1"/>
          <p:nvPr/>
        </p:nvSpPr>
        <p:spPr>
          <a:xfrm>
            <a:off x="4292418" y="6383092"/>
            <a:ext cx="45030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Arial"/>
                <a:ea typeface="Arial"/>
                <a:cs typeface="Arial"/>
                <a:sym typeface="Arial"/>
              </a:rPr>
              <a:t>(Source: AIHR, 2022)</a:t>
            </a:r>
            <a:endParaRPr sz="1800">
              <a:solidFill>
                <a:schemeClr val="dk1"/>
              </a:solidFill>
              <a:latin typeface="Arial"/>
              <a:ea typeface="Arial"/>
              <a:cs typeface="Arial"/>
              <a:sym typeface="Arial"/>
            </a:endParaRPr>
          </a:p>
        </p:txBody>
      </p:sp>
    </p:spTree>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466"/>
        <p:cNvGrpSpPr/>
        <p:nvPr/>
      </p:nvGrpSpPr>
      <p:grpSpPr>
        <a:xfrm>
          <a:off x="0" y="0"/>
          <a:ext cx="0" cy="0"/>
          <a:chOff x="0" y="0"/>
          <a:chExt cx="0" cy="0"/>
        </a:xfrm>
      </p:grpSpPr>
      <p:sp>
        <p:nvSpPr>
          <p:cNvPr id="14467" name="Google Shape;14467;p7"/>
          <p:cNvSpPr/>
          <p:nvPr/>
        </p:nvSpPr>
        <p:spPr>
          <a:xfrm>
            <a:off x="606950" y="0"/>
            <a:ext cx="12189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468" name="Google Shape;14468;p7"/>
          <p:cNvSpPr/>
          <p:nvPr/>
        </p:nvSpPr>
        <p:spPr>
          <a:xfrm>
            <a:off x="0" y="1"/>
            <a:ext cx="4512467" cy="6858000"/>
          </a:xfrm>
          <a:custGeom>
            <a:avLst/>
            <a:gdLst/>
            <a:ahLst/>
            <a:cxnLst/>
            <a:rect l="l" t="t" r="r" b="b"/>
            <a:pathLst>
              <a:path w="4512467" h="6858000" extrusionOk="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469" name="Google Shape;14469;p7"/>
          <p:cNvSpPr txBox="1">
            <a:spLocks noGrp="1"/>
          </p:cNvSpPr>
          <p:nvPr>
            <p:ph type="title"/>
          </p:nvPr>
        </p:nvSpPr>
        <p:spPr>
          <a:xfrm>
            <a:off x="7304160" y="305848"/>
            <a:ext cx="4862700" cy="1355400"/>
          </a:xfrm>
          <a:prstGeom prst="rect">
            <a:avLst/>
          </a:prstGeom>
          <a:noFill/>
          <a:ln>
            <a:noFill/>
          </a:ln>
        </p:spPr>
        <p:txBody>
          <a:bodyPr spcFirstLastPara="1" wrap="square" lIns="91425" tIns="45700" rIns="91425" bIns="45700" anchor="ctr" anchorCtr="0">
            <a:normAutofit fontScale="90000"/>
          </a:bodyPr>
          <a:lstStyle/>
          <a:p>
            <a:pPr marL="0" lvl="0" indent="0" algn="l" rtl="0">
              <a:lnSpc>
                <a:spcPct val="90000"/>
              </a:lnSpc>
              <a:spcBef>
                <a:spcPts val="0"/>
              </a:spcBef>
              <a:spcAft>
                <a:spcPts val="0"/>
              </a:spcAft>
              <a:buClr>
                <a:schemeClr val="dk1"/>
              </a:buClr>
              <a:buSzPct val="100000"/>
              <a:buFont typeface="Play"/>
              <a:buNone/>
            </a:pPr>
            <a:r>
              <a:rPr lang="en-GB" sz="4100" b="1"/>
              <a:t>Benefits of Modern Recruitment Methods</a:t>
            </a:r>
            <a:endParaRPr sz="4100" b="1"/>
          </a:p>
        </p:txBody>
      </p:sp>
      <p:grpSp>
        <p:nvGrpSpPr>
          <p:cNvPr id="14470" name="Google Shape;14470;p7"/>
          <p:cNvGrpSpPr/>
          <p:nvPr/>
        </p:nvGrpSpPr>
        <p:grpSpPr>
          <a:xfrm>
            <a:off x="7314677" y="1889770"/>
            <a:ext cx="4841588" cy="4841588"/>
            <a:chOff x="725054" y="344564"/>
            <a:chExt cx="4841588" cy="4841588"/>
          </a:xfrm>
        </p:grpSpPr>
        <p:sp>
          <p:nvSpPr>
            <p:cNvPr id="14471" name="Google Shape;14471;p7"/>
            <p:cNvSpPr/>
            <p:nvPr/>
          </p:nvSpPr>
          <p:spPr>
            <a:xfrm>
              <a:off x="920842" y="344564"/>
              <a:ext cx="4645800" cy="4645800"/>
            </a:xfrm>
            <a:prstGeom prst="pie">
              <a:avLst>
                <a:gd name="adj1" fmla="val 16200000"/>
                <a:gd name="adj2" fmla="val 0"/>
              </a:avLst>
            </a:prstGeom>
            <a:solidFill>
              <a:srgbClr val="A02891"/>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2" name="Google Shape;14472;p7"/>
            <p:cNvSpPr txBox="1"/>
            <p:nvPr/>
          </p:nvSpPr>
          <p:spPr>
            <a:xfrm>
              <a:off x="3296846" y="1204041"/>
              <a:ext cx="1714500" cy="1382700"/>
            </a:xfrm>
            <a:prstGeom prst="rect">
              <a:avLst/>
            </a:prstGeom>
            <a:noFill/>
            <a:ln>
              <a:noFill/>
            </a:ln>
          </p:spPr>
          <p:txBody>
            <a:bodyPr spcFirstLastPara="1" wrap="square" lIns="17775" tIns="17775" rIns="17775" bIns="17775" anchor="ctr" anchorCtr="0">
              <a:noAutofit/>
            </a:bodyPr>
            <a:lstStyle/>
            <a:p>
              <a:pPr marL="0" marR="0" lvl="0" indent="0" algn="ctr" rtl="0">
                <a:lnSpc>
                  <a:spcPct val="90000"/>
                </a:lnSpc>
                <a:spcBef>
                  <a:spcPts val="0"/>
                </a:spcBef>
                <a:spcAft>
                  <a:spcPts val="0"/>
                </a:spcAft>
                <a:buClr>
                  <a:schemeClr val="lt1"/>
                </a:buClr>
                <a:buSzPts val="1400"/>
                <a:buFont typeface="Arial"/>
                <a:buNone/>
              </a:pPr>
              <a:r>
                <a:rPr lang="en-GB" sz="1400">
                  <a:solidFill>
                    <a:schemeClr val="lt1"/>
                  </a:solidFill>
                  <a:latin typeface="Arial"/>
                  <a:ea typeface="Arial"/>
                  <a:cs typeface="Arial"/>
                  <a:sym typeface="Arial"/>
                </a:rPr>
                <a:t>Modern recruitment methods improve efficiency, speed, and candidate reach. </a:t>
              </a:r>
              <a:endParaRPr sz="1400">
                <a:solidFill>
                  <a:schemeClr val="lt1"/>
                </a:solidFill>
                <a:latin typeface="Arial"/>
                <a:ea typeface="Arial"/>
                <a:cs typeface="Arial"/>
                <a:sym typeface="Arial"/>
              </a:endParaRPr>
            </a:p>
          </p:txBody>
        </p:sp>
        <p:sp>
          <p:nvSpPr>
            <p:cNvPr id="14473" name="Google Shape;14473;p7"/>
            <p:cNvSpPr/>
            <p:nvPr/>
          </p:nvSpPr>
          <p:spPr>
            <a:xfrm>
              <a:off x="725054" y="540352"/>
              <a:ext cx="4645800" cy="4645800"/>
            </a:xfrm>
            <a:prstGeom prst="pie">
              <a:avLst>
                <a:gd name="adj1" fmla="val 0"/>
                <a:gd name="adj2" fmla="val 5400000"/>
              </a:avLst>
            </a:prstGeom>
            <a:solidFill>
              <a:srgbClr val="2A2CA1"/>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4" name="Google Shape;14474;p7"/>
            <p:cNvSpPr txBox="1"/>
            <p:nvPr/>
          </p:nvSpPr>
          <p:spPr>
            <a:xfrm>
              <a:off x="3130924" y="2946222"/>
              <a:ext cx="1714500" cy="1382700"/>
            </a:xfrm>
            <a:prstGeom prst="rect">
              <a:avLst/>
            </a:prstGeom>
            <a:noFill/>
            <a:ln>
              <a:noFill/>
            </a:ln>
          </p:spPr>
          <p:txBody>
            <a:bodyPr spcFirstLastPara="1" wrap="square" lIns="17775" tIns="17775" rIns="17775" bIns="17775" anchor="ctr" anchorCtr="0">
              <a:noAutofit/>
            </a:bodyPr>
            <a:lstStyle/>
            <a:p>
              <a:pPr marL="0" marR="0" lvl="0" indent="0" algn="ctr" rtl="0">
                <a:lnSpc>
                  <a:spcPct val="90000"/>
                </a:lnSpc>
                <a:spcBef>
                  <a:spcPts val="0"/>
                </a:spcBef>
                <a:spcAft>
                  <a:spcPts val="0"/>
                </a:spcAft>
                <a:buClr>
                  <a:schemeClr val="lt1"/>
                </a:buClr>
                <a:buSzPts val="1400"/>
                <a:buFont typeface="Arial"/>
                <a:buNone/>
              </a:pPr>
              <a:r>
                <a:rPr lang="en-GB" sz="1400">
                  <a:solidFill>
                    <a:schemeClr val="lt1"/>
                  </a:solidFill>
                  <a:latin typeface="Arial"/>
                  <a:ea typeface="Arial"/>
                  <a:cs typeface="Arial"/>
                  <a:sym typeface="Arial"/>
                </a:rPr>
                <a:t>Digital tools reduce administrative workload and support workforce planning. </a:t>
              </a:r>
              <a:endParaRPr sz="1400">
                <a:solidFill>
                  <a:schemeClr val="lt1"/>
                </a:solidFill>
                <a:latin typeface="Arial"/>
                <a:ea typeface="Arial"/>
                <a:cs typeface="Arial"/>
                <a:sym typeface="Arial"/>
              </a:endParaRPr>
            </a:p>
          </p:txBody>
        </p:sp>
        <p:sp>
          <p:nvSpPr>
            <p:cNvPr id="14475" name="Google Shape;14475;p7"/>
            <p:cNvSpPr/>
            <p:nvPr/>
          </p:nvSpPr>
          <p:spPr>
            <a:xfrm>
              <a:off x="725054" y="540352"/>
              <a:ext cx="4645800" cy="4645800"/>
            </a:xfrm>
            <a:prstGeom prst="pie">
              <a:avLst>
                <a:gd name="adj1" fmla="val 5400000"/>
                <a:gd name="adj2" fmla="val 10800000"/>
              </a:avLst>
            </a:prstGeom>
            <a:solidFill>
              <a:srgbClr val="2BA492"/>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6" name="Google Shape;14476;p7"/>
            <p:cNvSpPr txBox="1"/>
            <p:nvPr/>
          </p:nvSpPr>
          <p:spPr>
            <a:xfrm>
              <a:off x="1250474" y="2946222"/>
              <a:ext cx="1714500" cy="1382700"/>
            </a:xfrm>
            <a:prstGeom prst="rect">
              <a:avLst/>
            </a:prstGeom>
            <a:noFill/>
            <a:ln>
              <a:noFill/>
            </a:ln>
          </p:spPr>
          <p:txBody>
            <a:bodyPr spcFirstLastPara="1" wrap="square" lIns="17775" tIns="17775" rIns="17775" bIns="17775" anchor="ctr" anchorCtr="0">
              <a:noAutofit/>
            </a:bodyPr>
            <a:lstStyle/>
            <a:p>
              <a:pPr marL="0" marR="0" lvl="0" indent="0" algn="ctr" rtl="0">
                <a:lnSpc>
                  <a:spcPct val="90000"/>
                </a:lnSpc>
                <a:spcBef>
                  <a:spcPts val="0"/>
                </a:spcBef>
                <a:spcAft>
                  <a:spcPts val="0"/>
                </a:spcAft>
                <a:buClr>
                  <a:schemeClr val="lt1"/>
                </a:buClr>
                <a:buSzPts val="1400"/>
                <a:buFont typeface="Arial"/>
                <a:buNone/>
              </a:pPr>
              <a:r>
                <a:rPr lang="en-GB" sz="1400">
                  <a:solidFill>
                    <a:schemeClr val="lt1"/>
                  </a:solidFill>
                  <a:latin typeface="Arial"/>
                  <a:ea typeface="Arial"/>
                  <a:cs typeface="Arial"/>
                  <a:sym typeface="Arial"/>
                </a:rPr>
                <a:t>NHS initiatives highlight improved productivity through digital adoption (Baykal, 2022). </a:t>
              </a:r>
              <a:endParaRPr sz="1400">
                <a:solidFill>
                  <a:schemeClr val="lt1"/>
                </a:solidFill>
                <a:latin typeface="Arial"/>
                <a:ea typeface="Arial"/>
                <a:cs typeface="Arial"/>
                <a:sym typeface="Arial"/>
              </a:endParaRPr>
            </a:p>
          </p:txBody>
        </p:sp>
        <p:sp>
          <p:nvSpPr>
            <p:cNvPr id="14477" name="Google Shape;14477;p7"/>
            <p:cNvSpPr/>
            <p:nvPr/>
          </p:nvSpPr>
          <p:spPr>
            <a:xfrm>
              <a:off x="725054" y="540352"/>
              <a:ext cx="4645800" cy="4645800"/>
            </a:xfrm>
            <a:prstGeom prst="pie">
              <a:avLst>
                <a:gd name="adj1" fmla="val 10800000"/>
                <a:gd name="adj2" fmla="val 16200000"/>
              </a:avLst>
            </a:prstGeom>
            <a:solidFill>
              <a:srgbClr val="4CA62C"/>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78" name="Google Shape;14478;p7"/>
            <p:cNvSpPr txBox="1"/>
            <p:nvPr/>
          </p:nvSpPr>
          <p:spPr>
            <a:xfrm>
              <a:off x="1250474" y="1397616"/>
              <a:ext cx="1714500" cy="1382700"/>
            </a:xfrm>
            <a:prstGeom prst="rect">
              <a:avLst/>
            </a:prstGeom>
            <a:noFill/>
            <a:ln>
              <a:noFill/>
            </a:ln>
          </p:spPr>
          <p:txBody>
            <a:bodyPr spcFirstLastPara="1" wrap="square" lIns="17775" tIns="17775" rIns="17775" bIns="17775" anchor="ctr" anchorCtr="0">
              <a:noAutofit/>
            </a:bodyPr>
            <a:lstStyle/>
            <a:p>
              <a:pPr marL="0" marR="0" lvl="0" indent="0" algn="ctr" rtl="0">
                <a:lnSpc>
                  <a:spcPct val="90000"/>
                </a:lnSpc>
                <a:spcBef>
                  <a:spcPts val="0"/>
                </a:spcBef>
                <a:spcAft>
                  <a:spcPts val="0"/>
                </a:spcAft>
                <a:buClr>
                  <a:schemeClr val="lt1"/>
                </a:buClr>
                <a:buSzPts val="1400"/>
                <a:buFont typeface="Arial"/>
                <a:buNone/>
              </a:pPr>
              <a:r>
                <a:rPr lang="en-GB" sz="1400">
                  <a:solidFill>
                    <a:schemeClr val="lt1"/>
                  </a:solidFill>
                  <a:latin typeface="Arial"/>
                  <a:ea typeface="Arial"/>
                  <a:cs typeface="Arial"/>
                  <a:sym typeface="Arial"/>
                </a:rPr>
                <a:t>Modern recruitment methods contribute to better recruitment outcomes and organisational performance. </a:t>
              </a:r>
              <a:endParaRPr sz="1400">
                <a:solidFill>
                  <a:schemeClr val="lt1"/>
                </a:solidFill>
                <a:latin typeface="Arial"/>
                <a:ea typeface="Arial"/>
                <a:cs typeface="Arial"/>
                <a:sym typeface="Arial"/>
              </a:endParaRPr>
            </a:p>
          </p:txBody>
        </p:sp>
      </p:grpSp>
      <p:pic>
        <p:nvPicPr>
          <p:cNvPr id="14479" name="Google Shape;14479;p7"/>
          <p:cNvPicPr preferRelativeResize="0"/>
          <p:nvPr/>
        </p:nvPicPr>
        <p:blipFill rotWithShape="1">
          <a:blip r:embed="rId3">
            <a:alphaModFix/>
          </a:blip>
          <a:srcRect b="16001"/>
          <a:stretch/>
        </p:blipFill>
        <p:spPr>
          <a:xfrm>
            <a:off x="1158618" y="8009"/>
            <a:ext cx="4398397" cy="1653197"/>
          </a:xfrm>
          <a:prstGeom prst="rect">
            <a:avLst/>
          </a:prstGeom>
          <a:noFill/>
          <a:ln>
            <a:noFill/>
          </a:ln>
        </p:spPr>
      </p:pic>
      <p:sp>
        <p:nvSpPr>
          <p:cNvPr id="14480" name="Google Shape;14480;p7"/>
          <p:cNvSpPr txBox="1"/>
          <p:nvPr/>
        </p:nvSpPr>
        <p:spPr>
          <a:xfrm>
            <a:off x="3437300" y="1661204"/>
            <a:ext cx="2769000" cy="3714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Arial"/>
                <a:ea typeface="Arial"/>
                <a:cs typeface="Arial"/>
                <a:sym typeface="Arial"/>
              </a:rPr>
              <a:t>(Source: AIHR, 2022)</a:t>
            </a:r>
            <a:endParaRPr sz="1800">
              <a:solidFill>
                <a:schemeClr val="dk1"/>
              </a:solidFill>
              <a:latin typeface="Arial"/>
              <a:ea typeface="Arial"/>
              <a:cs typeface="Arial"/>
              <a:sym typeface="Arial"/>
            </a:endParaRPr>
          </a:p>
        </p:txBody>
      </p:sp>
      <p:sp>
        <p:nvSpPr>
          <p:cNvPr id="14481" name="Google Shape;14481;p7"/>
          <p:cNvSpPr txBox="1"/>
          <p:nvPr/>
        </p:nvSpPr>
        <p:spPr>
          <a:xfrm>
            <a:off x="9" y="3518431"/>
            <a:ext cx="3200400" cy="2196300"/>
          </a:xfrm>
          <a:prstGeom prst="rect">
            <a:avLst/>
          </a:prstGeom>
          <a:noFill/>
          <a:ln>
            <a:noFill/>
          </a:ln>
        </p:spPr>
        <p:txBody>
          <a:bodyPr spcFirstLastPara="1" wrap="square" lIns="91425" tIns="45700" rIns="91425" bIns="45700" anchor="ctr" anchorCtr="0">
            <a:normAutofit/>
          </a:bodyPr>
          <a:lstStyle/>
          <a:p>
            <a:pPr marL="0" marR="0" lvl="0" indent="0" algn="l" rtl="0">
              <a:lnSpc>
                <a:spcPct val="90000"/>
              </a:lnSpc>
              <a:spcBef>
                <a:spcPts val="0"/>
              </a:spcBef>
              <a:spcAft>
                <a:spcPts val="0"/>
              </a:spcAft>
              <a:buClr>
                <a:schemeClr val="lt1"/>
              </a:buClr>
              <a:buSzPts val="3200"/>
              <a:buFont typeface="Play"/>
              <a:buNone/>
            </a:pPr>
            <a:r>
              <a:rPr lang="en-GB" sz="3200" b="1">
                <a:solidFill>
                  <a:schemeClr val="lt1"/>
                </a:solidFill>
                <a:latin typeface="Play"/>
                <a:ea typeface="Play"/>
                <a:cs typeface="Play"/>
                <a:sym typeface="Play"/>
              </a:rPr>
              <a:t>Risks and Challenges of Digital Recruitment</a:t>
            </a:r>
            <a:endParaRPr sz="3200" b="1">
              <a:solidFill>
                <a:schemeClr val="lt1"/>
              </a:solidFill>
              <a:latin typeface="Play"/>
              <a:ea typeface="Play"/>
              <a:cs typeface="Play"/>
              <a:sym typeface="Play"/>
            </a:endParaRPr>
          </a:p>
        </p:txBody>
      </p:sp>
      <p:grpSp>
        <p:nvGrpSpPr>
          <p:cNvPr id="14482" name="Google Shape;14482;p7"/>
          <p:cNvGrpSpPr/>
          <p:nvPr/>
        </p:nvGrpSpPr>
        <p:grpSpPr>
          <a:xfrm>
            <a:off x="2802202" y="2032432"/>
            <a:ext cx="4512600" cy="4556165"/>
            <a:chOff x="0" y="1892"/>
            <a:chExt cx="4512600" cy="4556165"/>
          </a:xfrm>
        </p:grpSpPr>
        <p:sp>
          <p:nvSpPr>
            <p:cNvPr id="14483" name="Google Shape;14483;p7"/>
            <p:cNvSpPr/>
            <p:nvPr/>
          </p:nvSpPr>
          <p:spPr>
            <a:xfrm>
              <a:off x="0" y="1892"/>
              <a:ext cx="4512600" cy="959100"/>
            </a:xfrm>
            <a:prstGeom prst="roundRect">
              <a:avLst>
                <a:gd name="adj" fmla="val 10000"/>
              </a:avLst>
            </a:pr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4" name="Google Shape;14484;p7"/>
            <p:cNvSpPr/>
            <p:nvPr/>
          </p:nvSpPr>
          <p:spPr>
            <a:xfrm>
              <a:off x="290163" y="217716"/>
              <a:ext cx="527700" cy="527700"/>
            </a:xfrm>
            <a:prstGeom prst="rect">
              <a:avLst/>
            </a:prstGeom>
            <a:blipFill rotWithShape="1">
              <a:blip r:embed="rId4">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5" name="Google Shape;14485;p7"/>
            <p:cNvSpPr/>
            <p:nvPr/>
          </p:nvSpPr>
          <p:spPr>
            <a:xfrm>
              <a:off x="1107896" y="1892"/>
              <a:ext cx="3404700" cy="9591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6" name="Google Shape;14486;p7"/>
            <p:cNvSpPr txBox="1"/>
            <p:nvPr/>
          </p:nvSpPr>
          <p:spPr>
            <a:xfrm>
              <a:off x="1107896" y="1892"/>
              <a:ext cx="3404700" cy="959100"/>
            </a:xfrm>
            <a:prstGeom prst="rect">
              <a:avLst/>
            </a:prstGeom>
            <a:noFill/>
            <a:ln>
              <a:noFill/>
            </a:ln>
          </p:spPr>
          <p:txBody>
            <a:bodyPr spcFirstLastPara="1" wrap="square" lIns="101500" tIns="101500" rIns="101500" bIns="101500" anchor="ctr" anchorCtr="0">
              <a:noAutofit/>
            </a:bodyPr>
            <a:lstStyle/>
            <a:p>
              <a:pPr marL="0" marR="0" lvl="0" indent="0" algn="l" rtl="0">
                <a:lnSpc>
                  <a:spcPct val="100000"/>
                </a:lnSpc>
                <a:spcBef>
                  <a:spcPts val="0"/>
                </a:spcBef>
                <a:spcAft>
                  <a:spcPts val="0"/>
                </a:spcAft>
                <a:buClr>
                  <a:schemeClr val="dk1"/>
                </a:buClr>
                <a:buSzPts val="1400"/>
                <a:buFont typeface="Arial"/>
                <a:buNone/>
              </a:pPr>
              <a:r>
                <a:rPr lang="en-GB" sz="1400">
                  <a:solidFill>
                    <a:schemeClr val="dk1"/>
                  </a:solidFill>
                  <a:latin typeface="Arial"/>
                  <a:ea typeface="Arial"/>
                  <a:cs typeface="Arial"/>
                  <a:sym typeface="Arial"/>
                </a:rPr>
                <a:t>Despite benefits, digital recruitment presents challenges such as digital exclusion and bias.</a:t>
              </a:r>
              <a:endParaRPr sz="1400">
                <a:solidFill>
                  <a:schemeClr val="dk1"/>
                </a:solidFill>
                <a:latin typeface="Arial"/>
                <a:ea typeface="Arial"/>
                <a:cs typeface="Arial"/>
                <a:sym typeface="Arial"/>
              </a:endParaRPr>
            </a:p>
          </p:txBody>
        </p:sp>
        <p:sp>
          <p:nvSpPr>
            <p:cNvPr id="14487" name="Google Shape;14487;p7"/>
            <p:cNvSpPr/>
            <p:nvPr/>
          </p:nvSpPr>
          <p:spPr>
            <a:xfrm>
              <a:off x="0" y="1200914"/>
              <a:ext cx="4512600" cy="959100"/>
            </a:xfrm>
            <a:prstGeom prst="roundRect">
              <a:avLst>
                <a:gd name="adj" fmla="val 10000"/>
              </a:avLst>
            </a:pr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8" name="Google Shape;14488;p7"/>
            <p:cNvSpPr/>
            <p:nvPr/>
          </p:nvSpPr>
          <p:spPr>
            <a:xfrm>
              <a:off x="290163" y="1416738"/>
              <a:ext cx="527700" cy="527700"/>
            </a:xfrm>
            <a:prstGeom prst="rect">
              <a:avLst/>
            </a:prstGeom>
            <a:blipFill rotWithShape="1">
              <a:blip r:embed="rId5">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89" name="Google Shape;14489;p7"/>
            <p:cNvSpPr/>
            <p:nvPr/>
          </p:nvSpPr>
          <p:spPr>
            <a:xfrm>
              <a:off x="1107896" y="1200914"/>
              <a:ext cx="3404700" cy="9591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0" name="Google Shape;14490;p7"/>
            <p:cNvSpPr txBox="1"/>
            <p:nvPr/>
          </p:nvSpPr>
          <p:spPr>
            <a:xfrm>
              <a:off x="1107896" y="1200914"/>
              <a:ext cx="3404700" cy="959100"/>
            </a:xfrm>
            <a:prstGeom prst="rect">
              <a:avLst/>
            </a:prstGeom>
            <a:noFill/>
            <a:ln>
              <a:noFill/>
            </a:ln>
          </p:spPr>
          <p:txBody>
            <a:bodyPr spcFirstLastPara="1" wrap="square" lIns="101500" tIns="101500" rIns="101500" bIns="101500" anchor="ctr" anchorCtr="0">
              <a:noAutofit/>
            </a:bodyPr>
            <a:lstStyle/>
            <a:p>
              <a:pPr marL="0" marR="0" lvl="0" indent="0" algn="l" rtl="0">
                <a:lnSpc>
                  <a:spcPct val="100000"/>
                </a:lnSpc>
                <a:spcBef>
                  <a:spcPts val="0"/>
                </a:spcBef>
                <a:spcAft>
                  <a:spcPts val="0"/>
                </a:spcAft>
                <a:buClr>
                  <a:schemeClr val="dk1"/>
                </a:buClr>
                <a:buSzPts val="1400"/>
                <a:buFont typeface="Arial"/>
                <a:buNone/>
              </a:pPr>
              <a:r>
                <a:rPr lang="en-GB" sz="1400">
                  <a:solidFill>
                    <a:schemeClr val="dk1"/>
                  </a:solidFill>
                  <a:latin typeface="Arial"/>
                  <a:ea typeface="Arial"/>
                  <a:cs typeface="Arial"/>
                  <a:sym typeface="Arial"/>
                </a:rPr>
                <a:t>NHS Staff Survey results show only 32.83% staff feel staffing levels are adequate. </a:t>
              </a:r>
              <a:endParaRPr sz="1400">
                <a:solidFill>
                  <a:schemeClr val="dk1"/>
                </a:solidFill>
                <a:latin typeface="Arial"/>
                <a:ea typeface="Arial"/>
                <a:cs typeface="Arial"/>
                <a:sym typeface="Arial"/>
              </a:endParaRPr>
            </a:p>
          </p:txBody>
        </p:sp>
        <p:sp>
          <p:nvSpPr>
            <p:cNvPr id="14491" name="Google Shape;14491;p7"/>
            <p:cNvSpPr/>
            <p:nvPr/>
          </p:nvSpPr>
          <p:spPr>
            <a:xfrm>
              <a:off x="0" y="2399936"/>
              <a:ext cx="4512600" cy="959100"/>
            </a:xfrm>
            <a:prstGeom prst="roundRect">
              <a:avLst>
                <a:gd name="adj" fmla="val 10000"/>
              </a:avLst>
            </a:pr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2" name="Google Shape;14492;p7"/>
            <p:cNvSpPr/>
            <p:nvPr/>
          </p:nvSpPr>
          <p:spPr>
            <a:xfrm>
              <a:off x="290163" y="2615760"/>
              <a:ext cx="527700" cy="527700"/>
            </a:xfrm>
            <a:prstGeom prst="rect">
              <a:avLst/>
            </a:prstGeom>
            <a:blipFill rotWithShape="1">
              <a:blip r:embed="rId6">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3" name="Google Shape;14493;p7"/>
            <p:cNvSpPr/>
            <p:nvPr/>
          </p:nvSpPr>
          <p:spPr>
            <a:xfrm>
              <a:off x="1107896" y="2399936"/>
              <a:ext cx="3404700" cy="9591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4" name="Google Shape;14494;p7"/>
            <p:cNvSpPr txBox="1"/>
            <p:nvPr/>
          </p:nvSpPr>
          <p:spPr>
            <a:xfrm>
              <a:off x="1107896" y="2399936"/>
              <a:ext cx="3404700" cy="959100"/>
            </a:xfrm>
            <a:prstGeom prst="rect">
              <a:avLst/>
            </a:prstGeom>
            <a:noFill/>
            <a:ln>
              <a:noFill/>
            </a:ln>
          </p:spPr>
          <p:txBody>
            <a:bodyPr spcFirstLastPara="1" wrap="square" lIns="101500" tIns="101500" rIns="101500" bIns="101500" anchor="ctr" anchorCtr="0">
              <a:noAutofit/>
            </a:bodyPr>
            <a:lstStyle/>
            <a:p>
              <a:pPr marL="0" marR="0" lvl="0" indent="0" algn="l" rtl="0">
                <a:lnSpc>
                  <a:spcPct val="100000"/>
                </a:lnSpc>
                <a:spcBef>
                  <a:spcPts val="0"/>
                </a:spcBef>
                <a:spcAft>
                  <a:spcPts val="0"/>
                </a:spcAft>
                <a:buClr>
                  <a:schemeClr val="dk1"/>
                </a:buClr>
                <a:buSzPts val="1400"/>
                <a:buFont typeface="Arial"/>
                <a:buNone/>
              </a:pPr>
              <a:r>
                <a:rPr lang="en-GB" sz="1400">
                  <a:solidFill>
                    <a:schemeClr val="dk1"/>
                  </a:solidFill>
                  <a:latin typeface="Arial"/>
                  <a:ea typeface="Arial"/>
                  <a:cs typeface="Arial"/>
                  <a:sym typeface="Arial"/>
                </a:rPr>
                <a:t>Workforce pressures limit digital adoption effectiveness (Anuyah, Badillo-Urquiola and Metoyer, 2023, April). </a:t>
              </a:r>
              <a:endParaRPr sz="1400">
                <a:solidFill>
                  <a:schemeClr val="dk1"/>
                </a:solidFill>
                <a:latin typeface="Arial"/>
                <a:ea typeface="Arial"/>
                <a:cs typeface="Arial"/>
                <a:sym typeface="Arial"/>
              </a:endParaRPr>
            </a:p>
          </p:txBody>
        </p:sp>
        <p:sp>
          <p:nvSpPr>
            <p:cNvPr id="14495" name="Google Shape;14495;p7"/>
            <p:cNvSpPr/>
            <p:nvPr/>
          </p:nvSpPr>
          <p:spPr>
            <a:xfrm>
              <a:off x="0" y="3598957"/>
              <a:ext cx="4512600" cy="959100"/>
            </a:xfrm>
            <a:prstGeom prst="roundRect">
              <a:avLst>
                <a:gd name="adj" fmla="val 10000"/>
              </a:avLst>
            </a:prstGeom>
            <a:solidFill>
              <a:srgbClr val="F2F2F2"/>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6" name="Google Shape;14496;p7"/>
            <p:cNvSpPr/>
            <p:nvPr/>
          </p:nvSpPr>
          <p:spPr>
            <a:xfrm>
              <a:off x="290163" y="3814781"/>
              <a:ext cx="527700" cy="527700"/>
            </a:xfrm>
            <a:prstGeom prst="rect">
              <a:avLst/>
            </a:prstGeom>
            <a:blipFill rotWithShape="1">
              <a:blip r:embed="rId7">
                <a:alphaModFix/>
              </a:blip>
              <a:stretch>
                <a:fillRect/>
              </a:stretch>
            </a:blip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7" name="Google Shape;14497;p7"/>
            <p:cNvSpPr/>
            <p:nvPr/>
          </p:nvSpPr>
          <p:spPr>
            <a:xfrm>
              <a:off x="1107896" y="3598957"/>
              <a:ext cx="3404700" cy="959100"/>
            </a:xfrm>
            <a:prstGeom prst="rect">
              <a:avLst/>
            </a:prstGeom>
            <a:no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498" name="Google Shape;14498;p7"/>
            <p:cNvSpPr txBox="1"/>
            <p:nvPr/>
          </p:nvSpPr>
          <p:spPr>
            <a:xfrm>
              <a:off x="1107896" y="3598957"/>
              <a:ext cx="3404700" cy="959100"/>
            </a:xfrm>
            <a:prstGeom prst="rect">
              <a:avLst/>
            </a:prstGeom>
            <a:noFill/>
            <a:ln>
              <a:noFill/>
            </a:ln>
          </p:spPr>
          <p:txBody>
            <a:bodyPr spcFirstLastPara="1" wrap="square" lIns="101500" tIns="101500" rIns="101500" bIns="101500" anchor="ctr" anchorCtr="0">
              <a:noAutofit/>
            </a:bodyPr>
            <a:lstStyle/>
            <a:p>
              <a:pPr marL="0" marR="0" lvl="0" indent="0" algn="l" rtl="0">
                <a:lnSpc>
                  <a:spcPct val="100000"/>
                </a:lnSpc>
                <a:spcBef>
                  <a:spcPts val="0"/>
                </a:spcBef>
                <a:spcAft>
                  <a:spcPts val="0"/>
                </a:spcAft>
                <a:buClr>
                  <a:schemeClr val="dk1"/>
                </a:buClr>
                <a:buSzPts val="1400"/>
                <a:buFont typeface="Arial"/>
                <a:buNone/>
              </a:pPr>
              <a:r>
                <a:rPr lang="en-GB" sz="1400">
                  <a:solidFill>
                    <a:schemeClr val="dk1"/>
                  </a:solidFill>
                  <a:latin typeface="Arial"/>
                  <a:ea typeface="Arial"/>
                  <a:cs typeface="Arial"/>
                  <a:sym typeface="Arial"/>
                </a:rPr>
                <a:t>Addressing these risks is essential for sustainable recruitment strategies. </a:t>
              </a:r>
              <a:endParaRPr sz="1400">
                <a:solidFill>
                  <a:schemeClr val="dk1"/>
                </a:solidFill>
                <a:latin typeface="Arial"/>
                <a:ea typeface="Arial"/>
                <a:cs typeface="Arial"/>
                <a:sym typeface="Arial"/>
              </a:endParaRPr>
            </a:p>
          </p:txBody>
        </p:sp>
      </p:grpSp>
    </p:spTree>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rgbClr val="414141"/>
        </a:solidFill>
        <a:effectLst/>
      </p:bgPr>
    </p:bg>
    <p:spTree>
      <p:nvGrpSpPr>
        <p:cNvPr id="1" name="Shape 14561"/>
        <p:cNvGrpSpPr/>
        <p:nvPr/>
      </p:nvGrpSpPr>
      <p:grpSpPr>
        <a:xfrm>
          <a:off x="0" y="0"/>
          <a:ext cx="0" cy="0"/>
          <a:chOff x="0" y="0"/>
          <a:chExt cx="0" cy="0"/>
        </a:xfrm>
      </p:grpSpPr>
      <p:sp>
        <p:nvSpPr>
          <p:cNvPr id="14562" name="Google Shape;14562;p8"/>
          <p:cNvSpPr/>
          <p:nvPr/>
        </p:nvSpPr>
        <p:spPr>
          <a:xfrm>
            <a:off x="1953768" y="0"/>
            <a:ext cx="8284464" cy="6858000"/>
          </a:xfrm>
          <a:custGeom>
            <a:avLst/>
            <a:gdLst/>
            <a:ahLst/>
            <a:cxnLst/>
            <a:rect l="l" t="t" r="r" b="b"/>
            <a:pathLst>
              <a:path w="8284464" h="6858000" extrusionOk="0">
                <a:moveTo>
                  <a:pt x="1818109" y="0"/>
                </a:moveTo>
                <a:lnTo>
                  <a:pt x="6466355" y="0"/>
                </a:lnTo>
                <a:lnTo>
                  <a:pt x="6620596" y="109683"/>
                </a:lnTo>
                <a:cubicBezTo>
                  <a:pt x="7630666" y="865069"/>
                  <a:pt x="8284464" y="2070683"/>
                  <a:pt x="8284464" y="3429000"/>
                </a:cubicBezTo>
                <a:cubicBezTo>
                  <a:pt x="8284464" y="4787317"/>
                  <a:pt x="7630666" y="5992931"/>
                  <a:pt x="6620596" y="6748318"/>
                </a:cubicBezTo>
                <a:lnTo>
                  <a:pt x="6466355" y="6858000"/>
                </a:lnTo>
                <a:lnTo>
                  <a:pt x="1818109" y="6858000"/>
                </a:lnTo>
                <a:lnTo>
                  <a:pt x="1663869" y="6748318"/>
                </a:lnTo>
                <a:cubicBezTo>
                  <a:pt x="653798" y="5992931"/>
                  <a:pt x="0" y="4787317"/>
                  <a:pt x="0" y="3429000"/>
                </a:cubicBezTo>
                <a:cubicBezTo>
                  <a:pt x="0" y="2070683"/>
                  <a:pt x="653798" y="865069"/>
                  <a:pt x="1663869" y="109683"/>
                </a:cubicBezTo>
                <a:close/>
              </a:path>
            </a:pathLst>
          </a:custGeom>
          <a:solidFill>
            <a:srgbClr val="FFFFFF">
              <a:alpha val="80000"/>
            </a:srgbClr>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563" name="Google Shape;14563;p8"/>
          <p:cNvSpPr/>
          <p:nvPr/>
        </p:nvSpPr>
        <p:spPr>
          <a:xfrm>
            <a:off x="2118360" y="0"/>
            <a:ext cx="7955280" cy="6858000"/>
          </a:xfrm>
          <a:custGeom>
            <a:avLst/>
            <a:gdLst/>
            <a:ahLst/>
            <a:cxnLst/>
            <a:rect l="l" t="t" r="r" b="b"/>
            <a:pathLst>
              <a:path w="7955280" h="6858000" extrusionOk="0">
                <a:moveTo>
                  <a:pt x="1962423" y="0"/>
                </a:moveTo>
                <a:lnTo>
                  <a:pt x="5992858" y="0"/>
                </a:lnTo>
                <a:lnTo>
                  <a:pt x="6040191" y="27216"/>
                </a:lnTo>
                <a:cubicBezTo>
                  <a:pt x="7188332" y="724844"/>
                  <a:pt x="7955280" y="1987357"/>
                  <a:pt x="7955280" y="3429000"/>
                </a:cubicBezTo>
                <a:cubicBezTo>
                  <a:pt x="7955280" y="4870644"/>
                  <a:pt x="7188332" y="6133157"/>
                  <a:pt x="6040191" y="6830784"/>
                </a:cubicBezTo>
                <a:lnTo>
                  <a:pt x="5992858" y="6858000"/>
                </a:lnTo>
                <a:lnTo>
                  <a:pt x="1962423" y="6858000"/>
                </a:lnTo>
                <a:lnTo>
                  <a:pt x="1915089" y="6830784"/>
                </a:lnTo>
                <a:cubicBezTo>
                  <a:pt x="766948" y="6133157"/>
                  <a:pt x="0" y="4870644"/>
                  <a:pt x="0" y="3429000"/>
                </a:cubicBezTo>
                <a:cubicBezTo>
                  <a:pt x="0" y="1987357"/>
                  <a:pt x="766948" y="724844"/>
                  <a:pt x="1915089" y="27216"/>
                </a:cubicBezTo>
                <a:close/>
              </a:path>
            </a:pathLst>
          </a:cu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564" name="Google Shape;14564;p8"/>
          <p:cNvSpPr txBox="1">
            <a:spLocks noGrp="1"/>
          </p:cNvSpPr>
          <p:nvPr>
            <p:ph type="title"/>
          </p:nvPr>
        </p:nvSpPr>
        <p:spPr>
          <a:xfrm>
            <a:off x="2555631" y="1441938"/>
            <a:ext cx="7080600" cy="3974100"/>
          </a:xfrm>
          <a:prstGeom prst="rect">
            <a:avLst/>
          </a:prstGeom>
          <a:noFill/>
          <a:ln>
            <a:noFill/>
          </a:ln>
        </p:spPr>
        <p:txBody>
          <a:bodyPr spcFirstLastPara="1" wrap="square" lIns="91425" tIns="45700" rIns="91425" bIns="45700" anchor="ctr" anchorCtr="0">
            <a:normAutofit/>
          </a:bodyPr>
          <a:lstStyle/>
          <a:p>
            <a:pPr lvl="0" algn="ctr">
              <a:buClr>
                <a:srgbClr val="0C0C0C"/>
              </a:buClr>
              <a:buSzPts val="5400"/>
            </a:pPr>
            <a:r>
              <a:rPr lang="en-GB" sz="5400" b="1" dirty="0">
                <a:solidFill>
                  <a:srgbClr val="0C0C0C"/>
                </a:solidFill>
              </a:rPr>
              <a:t>Part 5 – Importance and </a:t>
            </a:r>
            <a:r>
              <a:rPr lang="en-GB" sz="5400" b="1" dirty="0" smtClean="0">
                <a:solidFill>
                  <a:srgbClr val="0C0C0C"/>
                </a:solidFill>
              </a:rPr>
              <a:t>Challenges</a:t>
            </a:r>
            <a:br>
              <a:rPr lang="en-GB" sz="5400" b="1" dirty="0" smtClean="0">
                <a:solidFill>
                  <a:srgbClr val="0C0C0C"/>
                </a:solidFill>
              </a:rPr>
            </a:br>
            <a:r>
              <a:rPr lang="en-GB" sz="5400" b="1" dirty="0" smtClean="0">
                <a:solidFill>
                  <a:srgbClr val="0C0C0C"/>
                </a:solidFill>
              </a:rPr>
              <a:t/>
            </a:r>
            <a:br>
              <a:rPr lang="en-GB" sz="5400" b="1" dirty="0" smtClean="0">
                <a:solidFill>
                  <a:srgbClr val="0C0C0C"/>
                </a:solidFill>
              </a:rPr>
            </a:br>
            <a:r>
              <a:rPr lang="en-US" sz="2400" dirty="0">
                <a:solidFill>
                  <a:schemeClr val="tx1"/>
                </a:solidFill>
                <a:latin typeface="Arial" panose="020B0604020202020204" pitchFamily="34" charset="0"/>
                <a:cs typeface="Arial" panose="020B0604020202020204" pitchFamily="34" charset="0"/>
              </a:rPr>
              <a:t>Vishal Sapkal – 2521152 </a:t>
            </a:r>
            <a:br>
              <a:rPr lang="en-US" sz="2400" dirty="0">
                <a:solidFill>
                  <a:schemeClr val="tx1"/>
                </a:solidFill>
                <a:latin typeface="Arial" panose="020B0604020202020204" pitchFamily="34" charset="0"/>
                <a:cs typeface="Arial" panose="020B0604020202020204" pitchFamily="34" charset="0"/>
              </a:rPr>
            </a:br>
            <a:endParaRPr sz="2400" dirty="0">
              <a:solidFill>
                <a:schemeClr val="tx1"/>
              </a:solidFill>
            </a:endParaRPr>
          </a:p>
        </p:txBody>
      </p:sp>
    </p:spTree>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50AB553-2A96-4A92-96F2-93548E09695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AF5EB73-96E6-AA2A-9AE5-DCD678632302}"/>
              </a:ext>
            </a:extLst>
          </p:cNvPr>
          <p:cNvSpPr>
            <a:spLocks noGrp="1"/>
          </p:cNvSpPr>
          <p:nvPr>
            <p:ph type="title"/>
          </p:nvPr>
        </p:nvSpPr>
        <p:spPr>
          <a:xfrm>
            <a:off x="838200" y="365125"/>
            <a:ext cx="10515600" cy="779463"/>
          </a:xfrm>
        </p:spPr>
        <p:txBody>
          <a:bodyPr>
            <a:normAutofit fontScale="90000"/>
          </a:bodyPr>
          <a:lstStyle/>
          <a:p>
            <a:r>
              <a:rPr lang="en-GB" b="1" dirty="0"/>
              <a:t>Importance of Recruitment in NHS</a:t>
            </a:r>
            <a:endParaRPr lang="en-US" b="1" dirty="0"/>
          </a:p>
        </p:txBody>
      </p:sp>
      <p:graphicFrame>
        <p:nvGraphicFramePr>
          <p:cNvPr id="5" name="Content Placeholder 2">
            <a:extLst>
              <a:ext uri="{FF2B5EF4-FFF2-40B4-BE49-F238E27FC236}">
                <a16:creationId xmlns:a16="http://schemas.microsoft.com/office/drawing/2014/main" id="{21B0377B-7049-FAEC-9C63-38D53CD95313}"/>
              </a:ext>
            </a:extLst>
          </p:cNvPr>
          <p:cNvGraphicFramePr>
            <a:graphicFrameLocks noGrp="1"/>
          </p:cNvGraphicFramePr>
          <p:nvPr>
            <p:ph idx="1"/>
            <p:extLst>
              <p:ext uri="{D42A27DB-BD31-4B8C-83A1-F6EECF244321}">
                <p14:modId xmlns:p14="http://schemas.microsoft.com/office/powerpoint/2010/main" val="1212448882"/>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760199061"/>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AE2B703B-46F9-481A-A605-82E2A828C4FA}"/>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84B8C3E-D76F-96BB-DA55-113910CAD2EA}"/>
              </a:ext>
            </a:extLst>
          </p:cNvPr>
          <p:cNvSpPr>
            <a:spLocks noGrp="1"/>
          </p:cNvSpPr>
          <p:nvPr>
            <p:ph type="title"/>
          </p:nvPr>
        </p:nvSpPr>
        <p:spPr>
          <a:xfrm>
            <a:off x="838200" y="459863"/>
            <a:ext cx="10515600" cy="1004594"/>
          </a:xfrm>
        </p:spPr>
        <p:txBody>
          <a:bodyPr>
            <a:normAutofit/>
          </a:bodyPr>
          <a:lstStyle/>
          <a:p>
            <a:pPr algn="ctr"/>
            <a:r>
              <a:rPr lang="en-GB" sz="3100" b="1">
                <a:solidFill>
                  <a:srgbClr val="FFFFFF"/>
                </a:solidFill>
              </a:rPr>
              <a:t>Major Recruitment Challenges</a:t>
            </a:r>
            <a:r>
              <a:rPr lang="en-US" sz="3100" b="1">
                <a:solidFill>
                  <a:srgbClr val="FFFFFF"/>
                </a:solidFill>
              </a:rPr>
              <a:t/>
            </a:r>
            <a:br>
              <a:rPr lang="en-US" sz="3100" b="1">
                <a:solidFill>
                  <a:srgbClr val="FFFFFF"/>
                </a:solidFill>
              </a:rPr>
            </a:br>
            <a:endParaRPr lang="en-US" sz="3100">
              <a:solidFill>
                <a:srgbClr val="FFFFFF"/>
              </a:solidFill>
            </a:endParaRPr>
          </a:p>
        </p:txBody>
      </p:sp>
      <p:sp>
        <p:nvSpPr>
          <p:cNvPr id="11" name="Rectangle: Rounded Corners 10">
            <a:extLst>
              <a:ext uri="{FF2B5EF4-FFF2-40B4-BE49-F238E27FC236}">
                <a16:creationId xmlns:a16="http://schemas.microsoft.com/office/drawing/2014/main" id="{F13BE4D7-0C3D-4906-B230-A1C5B4665CC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2">
            <a:extLst>
              <a:ext uri="{FF2B5EF4-FFF2-40B4-BE49-F238E27FC236}">
                <a16:creationId xmlns:a16="http://schemas.microsoft.com/office/drawing/2014/main" id="{C5AD22F7-38DF-4861-7D01-9820FD8860A7}"/>
              </a:ext>
            </a:extLst>
          </p:cNvPr>
          <p:cNvGraphicFramePr>
            <a:graphicFrameLocks noGrp="1"/>
          </p:cNvGraphicFramePr>
          <p:nvPr>
            <p:ph idx="1"/>
            <p:extLst>
              <p:ext uri="{D42A27DB-BD31-4B8C-83A1-F6EECF244321}">
                <p14:modId xmlns:p14="http://schemas.microsoft.com/office/powerpoint/2010/main" val="4293597771"/>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772342201"/>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lt1"/>
        </a:solidFill>
        <a:effectLst/>
      </p:bgPr>
    </p:bg>
    <p:spTree>
      <p:nvGrpSpPr>
        <p:cNvPr id="1" name="Shape 14499"/>
        <p:cNvGrpSpPr/>
        <p:nvPr/>
      </p:nvGrpSpPr>
      <p:grpSpPr>
        <a:xfrm>
          <a:off x="0" y="0"/>
          <a:ext cx="0" cy="0"/>
          <a:chOff x="0" y="0"/>
          <a:chExt cx="0" cy="0"/>
        </a:xfrm>
      </p:grpSpPr>
      <p:sp>
        <p:nvSpPr>
          <p:cNvPr id="14500" name="Google Shape;14500;p8"/>
          <p:cNvSpPr/>
          <p:nvPr/>
        </p:nvSpPr>
        <p:spPr>
          <a:xfrm>
            <a:off x="0" y="0"/>
            <a:ext cx="12189000" cy="6858000"/>
          </a:xfrm>
          <a:prstGeom prst="rect">
            <a:avLst/>
          </a:prstGeom>
          <a:solidFill>
            <a:schemeClr val="lt1"/>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501" name="Google Shape;14501;p8"/>
          <p:cNvSpPr/>
          <p:nvPr/>
        </p:nvSpPr>
        <p:spPr>
          <a:xfrm>
            <a:off x="0" y="1"/>
            <a:ext cx="4512467" cy="6858000"/>
          </a:xfrm>
          <a:custGeom>
            <a:avLst/>
            <a:gdLst/>
            <a:ahLst/>
            <a:cxnLst/>
            <a:rect l="l" t="t" r="r" b="b"/>
            <a:pathLst>
              <a:path w="4512467" h="6858000" extrusionOk="0">
                <a:moveTo>
                  <a:pt x="0" y="0"/>
                </a:moveTo>
                <a:lnTo>
                  <a:pt x="2579526" y="0"/>
                </a:lnTo>
                <a:lnTo>
                  <a:pt x="2583267" y="2151"/>
                </a:lnTo>
                <a:cubicBezTo>
                  <a:pt x="3739868" y="704919"/>
                  <a:pt x="4512467" y="1976735"/>
                  <a:pt x="4512467" y="3429000"/>
                </a:cubicBezTo>
                <a:cubicBezTo>
                  <a:pt x="4512467" y="4881266"/>
                  <a:pt x="3739868" y="6153081"/>
                  <a:pt x="2583267" y="6855849"/>
                </a:cubicBezTo>
                <a:lnTo>
                  <a:pt x="2579526" y="6858000"/>
                </a:lnTo>
                <a:lnTo>
                  <a:pt x="0" y="6858000"/>
                </a:lnTo>
                <a:close/>
              </a:path>
            </a:pathLst>
          </a:custGeom>
          <a:solidFill>
            <a:schemeClr val="accent2"/>
          </a:solidFill>
          <a:ln>
            <a:noFill/>
          </a:ln>
        </p:spPr>
        <p:txBody>
          <a:bodyPr spcFirstLastPara="1" wrap="square" lIns="91425" tIns="45700" rIns="91425" bIns="45700" anchor="ctr" anchorCtr="0">
            <a:noAutofit/>
          </a:bodyPr>
          <a:lstStyle/>
          <a:p>
            <a:pPr marL="0" marR="0" lvl="0" indent="0" algn="ctr" rtl="0">
              <a:spcBef>
                <a:spcPts val="0"/>
              </a:spcBef>
              <a:spcAft>
                <a:spcPts val="0"/>
              </a:spcAft>
              <a:buNone/>
            </a:pPr>
            <a:endParaRPr sz="1800">
              <a:solidFill>
                <a:schemeClr val="lt1"/>
              </a:solidFill>
              <a:latin typeface="Arial"/>
              <a:ea typeface="Arial"/>
              <a:cs typeface="Arial"/>
              <a:sym typeface="Arial"/>
            </a:endParaRPr>
          </a:p>
        </p:txBody>
      </p:sp>
      <p:sp>
        <p:nvSpPr>
          <p:cNvPr id="14502" name="Google Shape;14502;p8"/>
          <p:cNvSpPr txBox="1">
            <a:spLocks noGrp="1"/>
          </p:cNvSpPr>
          <p:nvPr>
            <p:ph type="title"/>
          </p:nvPr>
        </p:nvSpPr>
        <p:spPr>
          <a:xfrm>
            <a:off x="4157978" y="-443783"/>
            <a:ext cx="6986400" cy="21912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dk1"/>
              </a:buClr>
              <a:buSzPts val="4100"/>
              <a:buFont typeface="Play"/>
              <a:buNone/>
            </a:pPr>
            <a:r>
              <a:rPr lang="en-GB" sz="4100" b="1"/>
              <a:t>Root Causes of Recruitment Issues</a:t>
            </a:r>
            <a:endParaRPr sz="4100" b="1"/>
          </a:p>
        </p:txBody>
      </p:sp>
      <p:grpSp>
        <p:nvGrpSpPr>
          <p:cNvPr id="14503" name="Google Shape;14503;p8"/>
          <p:cNvGrpSpPr/>
          <p:nvPr/>
        </p:nvGrpSpPr>
        <p:grpSpPr>
          <a:xfrm>
            <a:off x="6253231" y="894080"/>
            <a:ext cx="5856175" cy="5249400"/>
            <a:chOff x="2933" y="0"/>
            <a:chExt cx="5856175" cy="5249400"/>
          </a:xfrm>
        </p:grpSpPr>
        <p:sp>
          <p:nvSpPr>
            <p:cNvPr id="14504" name="Google Shape;14504;p8"/>
            <p:cNvSpPr/>
            <p:nvPr/>
          </p:nvSpPr>
          <p:spPr>
            <a:xfrm>
              <a:off x="439645" y="0"/>
              <a:ext cx="4982700" cy="5249400"/>
            </a:xfrm>
            <a:prstGeom prst="rightArrow">
              <a:avLst>
                <a:gd name="adj1" fmla="val 50000"/>
                <a:gd name="adj2" fmla="val 50000"/>
              </a:avLst>
            </a:prstGeom>
            <a:solidFill>
              <a:srgbClr val="DFCADB"/>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5" name="Google Shape;14505;p8"/>
            <p:cNvSpPr/>
            <p:nvPr/>
          </p:nvSpPr>
          <p:spPr>
            <a:xfrm>
              <a:off x="2933" y="1574846"/>
              <a:ext cx="1411200" cy="2099700"/>
            </a:xfrm>
            <a:prstGeom prst="roundRect">
              <a:avLst>
                <a:gd name="adj" fmla="val 16667"/>
              </a:avLst>
            </a:prstGeom>
            <a:solidFill>
              <a:srgbClr val="A02891"/>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6" name="Google Shape;14506;p8"/>
            <p:cNvSpPr txBox="1"/>
            <p:nvPr/>
          </p:nvSpPr>
          <p:spPr>
            <a:xfrm>
              <a:off x="71817" y="1643730"/>
              <a:ext cx="1273200" cy="19620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rial"/>
                <a:buNone/>
              </a:pPr>
              <a:r>
                <a:rPr lang="en-GB" sz="1400">
                  <a:solidFill>
                    <a:schemeClr val="lt1"/>
                  </a:solidFill>
                  <a:latin typeface="Arial"/>
                  <a:ea typeface="Arial"/>
                  <a:cs typeface="Arial"/>
                  <a:sym typeface="Arial"/>
                </a:rPr>
                <a:t>Recruitment challenges stem from policy, structural, and financial constraints. </a:t>
              </a:r>
              <a:endParaRPr sz="1400">
                <a:solidFill>
                  <a:schemeClr val="lt1"/>
                </a:solidFill>
                <a:latin typeface="Arial"/>
                <a:ea typeface="Arial"/>
                <a:cs typeface="Arial"/>
                <a:sym typeface="Arial"/>
              </a:endParaRPr>
            </a:p>
          </p:txBody>
        </p:sp>
        <p:sp>
          <p:nvSpPr>
            <p:cNvPr id="14507" name="Google Shape;14507;p8"/>
            <p:cNvSpPr/>
            <p:nvPr/>
          </p:nvSpPr>
          <p:spPr>
            <a:xfrm>
              <a:off x="1484592" y="1574846"/>
              <a:ext cx="1411200" cy="2099700"/>
            </a:xfrm>
            <a:prstGeom prst="roundRect">
              <a:avLst>
                <a:gd name="adj" fmla="val 16667"/>
              </a:avLst>
            </a:prstGeom>
            <a:solidFill>
              <a:srgbClr val="2A2CA1"/>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08" name="Google Shape;14508;p8"/>
            <p:cNvSpPr txBox="1"/>
            <p:nvPr/>
          </p:nvSpPr>
          <p:spPr>
            <a:xfrm>
              <a:off x="1553476" y="1643730"/>
              <a:ext cx="1273200" cy="19620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rial"/>
                <a:buNone/>
              </a:pPr>
              <a:r>
                <a:rPr lang="en-GB" sz="1400">
                  <a:solidFill>
                    <a:schemeClr val="lt1"/>
                  </a:solidFill>
                  <a:latin typeface="Arial"/>
                  <a:ea typeface="Arial"/>
                  <a:cs typeface="Arial"/>
                  <a:sym typeface="Arial"/>
                </a:rPr>
                <a:t>Limited funding affects workforce expansion and hiring capacity (Naim et al., 2023). </a:t>
              </a:r>
              <a:endParaRPr sz="1400">
                <a:solidFill>
                  <a:schemeClr val="lt1"/>
                </a:solidFill>
                <a:latin typeface="Arial"/>
                <a:ea typeface="Arial"/>
                <a:cs typeface="Arial"/>
                <a:sym typeface="Arial"/>
              </a:endParaRPr>
            </a:p>
          </p:txBody>
        </p:sp>
        <p:sp>
          <p:nvSpPr>
            <p:cNvPr id="14509" name="Google Shape;14509;p8"/>
            <p:cNvSpPr/>
            <p:nvPr/>
          </p:nvSpPr>
          <p:spPr>
            <a:xfrm>
              <a:off x="2966250" y="1574846"/>
              <a:ext cx="1411200" cy="2099700"/>
            </a:xfrm>
            <a:prstGeom prst="roundRect">
              <a:avLst>
                <a:gd name="adj" fmla="val 16667"/>
              </a:avLst>
            </a:prstGeom>
            <a:solidFill>
              <a:srgbClr val="2BA492"/>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0" name="Google Shape;14510;p8"/>
            <p:cNvSpPr txBox="1"/>
            <p:nvPr/>
          </p:nvSpPr>
          <p:spPr>
            <a:xfrm>
              <a:off x="3035134" y="1643730"/>
              <a:ext cx="1273200" cy="19620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rial"/>
                <a:buNone/>
              </a:pPr>
              <a:r>
                <a:rPr lang="en-GB" sz="1400">
                  <a:solidFill>
                    <a:schemeClr val="lt1"/>
                  </a:solidFill>
                  <a:latin typeface="Arial"/>
                  <a:ea typeface="Arial"/>
                  <a:cs typeface="Arial"/>
                  <a:sym typeface="Arial"/>
                </a:rPr>
                <a:t>NHS People Plan identifies workforce supply shortages as a key issue. </a:t>
              </a:r>
              <a:endParaRPr sz="1400">
                <a:solidFill>
                  <a:schemeClr val="lt1"/>
                </a:solidFill>
                <a:latin typeface="Arial"/>
                <a:ea typeface="Arial"/>
                <a:cs typeface="Arial"/>
                <a:sym typeface="Arial"/>
              </a:endParaRPr>
            </a:p>
          </p:txBody>
        </p:sp>
        <p:sp>
          <p:nvSpPr>
            <p:cNvPr id="14511" name="Google Shape;14511;p8"/>
            <p:cNvSpPr/>
            <p:nvPr/>
          </p:nvSpPr>
          <p:spPr>
            <a:xfrm>
              <a:off x="4447908" y="1574846"/>
              <a:ext cx="1411200" cy="2099700"/>
            </a:xfrm>
            <a:prstGeom prst="roundRect">
              <a:avLst>
                <a:gd name="adj" fmla="val 16667"/>
              </a:avLst>
            </a:prstGeom>
            <a:solidFill>
              <a:srgbClr val="4CA62C"/>
            </a:solidFill>
            <a:ln w="1905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12" name="Google Shape;14512;p8"/>
            <p:cNvSpPr txBox="1"/>
            <p:nvPr/>
          </p:nvSpPr>
          <p:spPr>
            <a:xfrm>
              <a:off x="4516792" y="1643730"/>
              <a:ext cx="1273200" cy="1962000"/>
            </a:xfrm>
            <a:prstGeom prst="rect">
              <a:avLst/>
            </a:prstGeom>
            <a:noFill/>
            <a:ln>
              <a:noFill/>
            </a:ln>
          </p:spPr>
          <p:txBody>
            <a:bodyPr spcFirstLastPara="1" wrap="square" lIns="53325" tIns="53325" rIns="53325" bIns="53325" anchor="ctr" anchorCtr="0">
              <a:noAutofit/>
            </a:bodyPr>
            <a:lstStyle/>
            <a:p>
              <a:pPr marL="0" marR="0" lvl="0" indent="0" algn="ctr" rtl="0">
                <a:lnSpc>
                  <a:spcPct val="90000"/>
                </a:lnSpc>
                <a:spcBef>
                  <a:spcPts val="0"/>
                </a:spcBef>
                <a:spcAft>
                  <a:spcPts val="0"/>
                </a:spcAft>
                <a:buClr>
                  <a:schemeClr val="lt1"/>
                </a:buClr>
                <a:buSzPts val="1400"/>
                <a:buFont typeface="Arial"/>
                <a:buNone/>
              </a:pPr>
              <a:r>
                <a:rPr lang="en-GB" sz="1400">
                  <a:solidFill>
                    <a:schemeClr val="lt1"/>
                  </a:solidFill>
                  <a:latin typeface="Arial"/>
                  <a:ea typeface="Arial"/>
                  <a:cs typeface="Arial"/>
                  <a:sym typeface="Arial"/>
                </a:rPr>
                <a:t>High workload and burnout further discourage new applicants.</a:t>
              </a:r>
              <a:endParaRPr sz="1400">
                <a:solidFill>
                  <a:schemeClr val="lt1"/>
                </a:solidFill>
                <a:latin typeface="Arial"/>
                <a:ea typeface="Arial"/>
                <a:cs typeface="Arial"/>
                <a:sym typeface="Arial"/>
              </a:endParaRPr>
            </a:p>
          </p:txBody>
        </p:sp>
      </p:grpSp>
      <p:pic>
        <p:nvPicPr>
          <p:cNvPr id="14513" name="Google Shape;14513;p8"/>
          <p:cNvPicPr preferRelativeResize="0"/>
          <p:nvPr/>
        </p:nvPicPr>
        <p:blipFill rotWithShape="1">
          <a:blip r:embed="rId3">
            <a:alphaModFix/>
          </a:blip>
          <a:srcRect/>
          <a:stretch/>
        </p:blipFill>
        <p:spPr>
          <a:xfrm>
            <a:off x="79756" y="2173277"/>
            <a:ext cx="5943600" cy="3790950"/>
          </a:xfrm>
          <a:prstGeom prst="rect">
            <a:avLst/>
          </a:prstGeom>
          <a:noFill/>
          <a:ln>
            <a:noFill/>
          </a:ln>
        </p:spPr>
      </p:pic>
      <p:sp>
        <p:nvSpPr>
          <p:cNvPr id="14514" name="Google Shape;14514;p8"/>
          <p:cNvSpPr txBox="1"/>
          <p:nvPr/>
        </p:nvSpPr>
        <p:spPr>
          <a:xfrm>
            <a:off x="3844500" y="6390075"/>
            <a:ext cx="4503000" cy="3714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dk1"/>
                </a:solidFill>
                <a:latin typeface="Arial"/>
                <a:ea typeface="Arial"/>
                <a:cs typeface="Arial"/>
                <a:sym typeface="Arial"/>
              </a:rPr>
              <a:t>(Source: NHS, 2024)</a:t>
            </a:r>
            <a:endParaRPr sz="1800">
              <a:solidFill>
                <a:schemeClr val="dk1"/>
              </a:solidFill>
              <a:latin typeface="Arial"/>
              <a:ea typeface="Arial"/>
              <a:cs typeface="Arial"/>
              <a:sym typeface="Arial"/>
            </a:endParaRPr>
          </a:p>
        </p:txBody>
      </p:sp>
    </p:spTree>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dk2"/>
        </a:solidFill>
        <a:effectLst/>
      </p:bgPr>
    </p:bg>
    <p:spTree>
      <p:nvGrpSpPr>
        <p:cNvPr id="1" name="Shape 14565"/>
        <p:cNvGrpSpPr/>
        <p:nvPr/>
      </p:nvGrpSpPr>
      <p:grpSpPr>
        <a:xfrm>
          <a:off x="0" y="0"/>
          <a:ext cx="0" cy="0"/>
          <a:chOff x="0" y="0"/>
          <a:chExt cx="0" cy="0"/>
        </a:xfrm>
      </p:grpSpPr>
      <p:sp>
        <p:nvSpPr>
          <p:cNvPr id="14566" name="Google Shape;14566;p9"/>
          <p:cNvSpPr txBox="1">
            <a:spLocks noGrp="1"/>
          </p:cNvSpPr>
          <p:nvPr>
            <p:ph type="title"/>
          </p:nvPr>
        </p:nvSpPr>
        <p:spPr>
          <a:xfrm>
            <a:off x="838200" y="365125"/>
            <a:ext cx="10515600" cy="1325700"/>
          </a:xfrm>
          <a:prstGeom prst="rect">
            <a:avLst/>
          </a:prstGeom>
          <a:noFill/>
          <a:ln>
            <a:noFill/>
          </a:ln>
        </p:spPr>
        <p:txBody>
          <a:bodyPr spcFirstLastPara="1" wrap="square" lIns="91425" tIns="45700" rIns="91425" bIns="45700" anchor="ctr" anchorCtr="0">
            <a:normAutofit/>
          </a:bodyPr>
          <a:lstStyle/>
          <a:p>
            <a:pPr marL="0" lvl="0" indent="0" algn="l" rtl="0">
              <a:lnSpc>
                <a:spcPct val="90000"/>
              </a:lnSpc>
              <a:spcBef>
                <a:spcPts val="0"/>
              </a:spcBef>
              <a:spcAft>
                <a:spcPts val="0"/>
              </a:spcAft>
              <a:buClr>
                <a:schemeClr val="lt1"/>
              </a:buClr>
              <a:buSzPts val="4400"/>
              <a:buFont typeface="Play"/>
              <a:buNone/>
            </a:pPr>
            <a:r>
              <a:rPr lang="en-GB"/>
              <a:t>Recommendations: HRM Strategies</a:t>
            </a:r>
            <a:endParaRPr/>
          </a:p>
        </p:txBody>
      </p:sp>
      <p:grpSp>
        <p:nvGrpSpPr>
          <p:cNvPr id="14567" name="Google Shape;14567;p9"/>
          <p:cNvGrpSpPr/>
          <p:nvPr/>
        </p:nvGrpSpPr>
        <p:grpSpPr>
          <a:xfrm>
            <a:off x="621890" y="2009123"/>
            <a:ext cx="6449540" cy="3869700"/>
            <a:chOff x="0" y="64794"/>
            <a:chExt cx="6449540" cy="3869700"/>
          </a:xfrm>
        </p:grpSpPr>
        <p:sp>
          <p:nvSpPr>
            <p:cNvPr id="14568" name="Google Shape;14568;p9"/>
            <p:cNvSpPr/>
            <p:nvPr/>
          </p:nvSpPr>
          <p:spPr>
            <a:xfrm>
              <a:off x="0" y="64794"/>
              <a:ext cx="3869700" cy="3869700"/>
            </a:xfrm>
            <a:prstGeom prst="pie">
              <a:avLst>
                <a:gd name="adj1" fmla="val 5400000"/>
                <a:gd name="adj2" fmla="val 16200000"/>
              </a:avLst>
            </a:prstGeom>
            <a:solidFill>
              <a:srgbClr val="E97131"/>
            </a:solidFill>
            <a:ln w="254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69" name="Google Shape;14569;p9"/>
            <p:cNvSpPr/>
            <p:nvPr/>
          </p:nvSpPr>
          <p:spPr>
            <a:xfrm>
              <a:off x="1934840" y="64794"/>
              <a:ext cx="4514700" cy="3869700"/>
            </a:xfrm>
            <a:prstGeom prst="rect">
              <a:avLst/>
            </a:prstGeom>
            <a:solidFill>
              <a:schemeClr val="lt1">
                <a:alpha val="89800"/>
              </a:schemeClr>
            </a:solidFill>
            <a:ln w="19050" cap="flat" cmpd="sng">
              <a:solidFill>
                <a:srgbClr val="E9713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0" name="Google Shape;14570;p9"/>
            <p:cNvSpPr txBox="1"/>
            <p:nvPr/>
          </p:nvSpPr>
          <p:spPr>
            <a:xfrm>
              <a:off x="1934840" y="64794"/>
              <a:ext cx="4514700" cy="822300"/>
            </a:xfrm>
            <a:prstGeom prst="rect">
              <a:avLst/>
            </a:prstGeom>
            <a:noFill/>
            <a:ln>
              <a:noFill/>
            </a:ln>
          </p:spPr>
          <p:txBody>
            <a:bodyPr spcFirstLastPara="1" wrap="square" lIns="60950" tIns="60950" rIns="60950" bIns="60950" anchor="ctr" anchorCtr="0">
              <a:noAutofit/>
            </a:bodyPr>
            <a:lstStyle/>
            <a:p>
              <a:pPr marL="0" marR="0" lvl="0" indent="0" algn="ctr" rtl="0">
                <a:lnSpc>
                  <a:spcPct val="90000"/>
                </a:lnSpc>
                <a:spcBef>
                  <a:spcPts val="0"/>
                </a:spcBef>
                <a:spcAft>
                  <a:spcPts val="0"/>
                </a:spcAft>
                <a:buClr>
                  <a:schemeClr val="lt1"/>
                </a:buClr>
                <a:buSzPts val="1600"/>
                <a:buFont typeface="Arial"/>
                <a:buNone/>
              </a:pPr>
              <a:r>
                <a:rPr lang="en-GB" sz="1600">
                  <a:latin typeface="Arial"/>
                  <a:ea typeface="Arial"/>
                  <a:cs typeface="Arial"/>
                  <a:sym typeface="Arial"/>
                </a:rPr>
                <a:t>The NHS should streamline recruitment processes to reduce time-to-hire. </a:t>
              </a:r>
              <a:endParaRPr sz="1600">
                <a:latin typeface="Arial"/>
                <a:ea typeface="Arial"/>
                <a:cs typeface="Arial"/>
                <a:sym typeface="Arial"/>
              </a:endParaRPr>
            </a:p>
          </p:txBody>
        </p:sp>
        <p:sp>
          <p:nvSpPr>
            <p:cNvPr id="14571" name="Google Shape;14571;p9"/>
            <p:cNvSpPr/>
            <p:nvPr/>
          </p:nvSpPr>
          <p:spPr>
            <a:xfrm>
              <a:off x="507895" y="887102"/>
              <a:ext cx="2853900" cy="2853900"/>
            </a:xfrm>
            <a:prstGeom prst="pie">
              <a:avLst>
                <a:gd name="adj1" fmla="val 5400000"/>
                <a:gd name="adj2" fmla="val 16200000"/>
              </a:avLst>
            </a:prstGeom>
            <a:solidFill>
              <a:srgbClr val="176B22"/>
            </a:solidFill>
            <a:ln w="254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2" name="Google Shape;14572;p9"/>
            <p:cNvSpPr/>
            <p:nvPr/>
          </p:nvSpPr>
          <p:spPr>
            <a:xfrm>
              <a:off x="1934840" y="887102"/>
              <a:ext cx="4514700" cy="2853900"/>
            </a:xfrm>
            <a:prstGeom prst="rect">
              <a:avLst/>
            </a:prstGeom>
            <a:solidFill>
              <a:schemeClr val="lt1">
                <a:alpha val="89800"/>
              </a:schemeClr>
            </a:solidFill>
            <a:ln w="19050" cap="flat" cmpd="sng">
              <a:solidFill>
                <a:srgbClr val="176B22"/>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3" name="Google Shape;14573;p9"/>
            <p:cNvSpPr txBox="1"/>
            <p:nvPr/>
          </p:nvSpPr>
          <p:spPr>
            <a:xfrm>
              <a:off x="1934840" y="887102"/>
              <a:ext cx="4514700" cy="822300"/>
            </a:xfrm>
            <a:prstGeom prst="rect">
              <a:avLst/>
            </a:prstGeom>
            <a:noFill/>
            <a:ln>
              <a:noFill/>
            </a:ln>
          </p:spPr>
          <p:txBody>
            <a:bodyPr spcFirstLastPara="1" wrap="square" lIns="60950" tIns="60950" rIns="60950" bIns="60950" anchor="ctr" anchorCtr="0">
              <a:noAutofit/>
            </a:bodyPr>
            <a:lstStyle/>
            <a:p>
              <a:pPr marL="0" marR="0" lvl="0" indent="0" algn="ctr" rtl="0">
                <a:lnSpc>
                  <a:spcPct val="90000"/>
                </a:lnSpc>
                <a:spcBef>
                  <a:spcPts val="0"/>
                </a:spcBef>
                <a:spcAft>
                  <a:spcPts val="0"/>
                </a:spcAft>
                <a:buClr>
                  <a:schemeClr val="lt1"/>
                </a:buClr>
                <a:buSzPts val="1600"/>
                <a:buFont typeface="Arial"/>
                <a:buNone/>
              </a:pPr>
              <a:r>
                <a:rPr lang="en-GB" sz="1600">
                  <a:latin typeface="Arial"/>
                  <a:ea typeface="Arial"/>
                  <a:cs typeface="Arial"/>
                  <a:sym typeface="Arial"/>
                </a:rPr>
                <a:t>Strengthening employer branding can attract high-quality candidates (Bannikova and Mykhaylyova, 2023). </a:t>
              </a:r>
              <a:endParaRPr sz="1600">
                <a:latin typeface="Arial"/>
                <a:ea typeface="Arial"/>
                <a:cs typeface="Arial"/>
                <a:sym typeface="Arial"/>
              </a:endParaRPr>
            </a:p>
          </p:txBody>
        </p:sp>
        <p:sp>
          <p:nvSpPr>
            <p:cNvPr id="14574" name="Google Shape;14574;p9"/>
            <p:cNvSpPr/>
            <p:nvPr/>
          </p:nvSpPr>
          <p:spPr>
            <a:xfrm>
              <a:off x="1015791" y="1709409"/>
              <a:ext cx="1838100" cy="1838100"/>
            </a:xfrm>
            <a:prstGeom prst="pie">
              <a:avLst>
                <a:gd name="adj1" fmla="val 5400000"/>
                <a:gd name="adj2" fmla="val 16200000"/>
              </a:avLst>
            </a:prstGeom>
            <a:solidFill>
              <a:srgbClr val="0C9ED5"/>
            </a:solidFill>
            <a:ln w="254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5" name="Google Shape;14575;p9"/>
            <p:cNvSpPr/>
            <p:nvPr/>
          </p:nvSpPr>
          <p:spPr>
            <a:xfrm>
              <a:off x="1934840" y="1709409"/>
              <a:ext cx="4514700" cy="1838100"/>
            </a:xfrm>
            <a:prstGeom prst="rect">
              <a:avLst/>
            </a:prstGeom>
            <a:solidFill>
              <a:schemeClr val="lt1">
                <a:alpha val="89800"/>
              </a:schemeClr>
            </a:solidFill>
            <a:ln w="19050" cap="flat" cmpd="sng">
              <a:solidFill>
                <a:srgbClr val="0C9ED5"/>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6" name="Google Shape;14576;p9"/>
            <p:cNvSpPr txBox="1"/>
            <p:nvPr/>
          </p:nvSpPr>
          <p:spPr>
            <a:xfrm>
              <a:off x="1934840" y="1709409"/>
              <a:ext cx="4514700" cy="822300"/>
            </a:xfrm>
            <a:prstGeom prst="rect">
              <a:avLst/>
            </a:prstGeom>
            <a:noFill/>
            <a:ln>
              <a:noFill/>
            </a:ln>
          </p:spPr>
          <p:txBody>
            <a:bodyPr spcFirstLastPara="1" wrap="square" lIns="60950" tIns="60950" rIns="60950" bIns="60950" anchor="ctr" anchorCtr="0">
              <a:noAutofit/>
            </a:bodyPr>
            <a:lstStyle/>
            <a:p>
              <a:pPr marL="0" marR="0" lvl="0" indent="0" algn="ctr" rtl="0">
                <a:lnSpc>
                  <a:spcPct val="90000"/>
                </a:lnSpc>
                <a:spcBef>
                  <a:spcPts val="0"/>
                </a:spcBef>
                <a:spcAft>
                  <a:spcPts val="0"/>
                </a:spcAft>
                <a:buClr>
                  <a:schemeClr val="lt1"/>
                </a:buClr>
                <a:buSzPts val="1600"/>
                <a:buFont typeface="Arial"/>
                <a:buNone/>
              </a:pPr>
              <a:r>
                <a:rPr lang="en-GB" sz="1600">
                  <a:latin typeface="Arial"/>
                  <a:ea typeface="Arial"/>
                  <a:cs typeface="Arial"/>
                  <a:sym typeface="Arial"/>
                </a:rPr>
                <a:t>Flexible working policies improve employee attraction and retention. </a:t>
              </a:r>
              <a:endParaRPr sz="1600">
                <a:latin typeface="Arial"/>
                <a:ea typeface="Arial"/>
                <a:cs typeface="Arial"/>
                <a:sym typeface="Arial"/>
              </a:endParaRPr>
            </a:p>
          </p:txBody>
        </p:sp>
        <p:sp>
          <p:nvSpPr>
            <p:cNvPr id="14577" name="Google Shape;14577;p9"/>
            <p:cNvSpPr/>
            <p:nvPr/>
          </p:nvSpPr>
          <p:spPr>
            <a:xfrm>
              <a:off x="1523687" y="2531716"/>
              <a:ext cx="822300" cy="822300"/>
            </a:xfrm>
            <a:prstGeom prst="pie">
              <a:avLst>
                <a:gd name="adj1" fmla="val 5400000"/>
                <a:gd name="adj2" fmla="val 16200000"/>
              </a:avLst>
            </a:prstGeom>
            <a:solidFill>
              <a:srgbClr val="A02891"/>
            </a:solidFill>
            <a:ln w="25400" cap="flat" cmpd="sng">
              <a:solidFill>
                <a:schemeClr val="lt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8" name="Google Shape;14578;p9"/>
            <p:cNvSpPr/>
            <p:nvPr/>
          </p:nvSpPr>
          <p:spPr>
            <a:xfrm>
              <a:off x="1934840" y="2531716"/>
              <a:ext cx="4514700" cy="822300"/>
            </a:xfrm>
            <a:prstGeom prst="rect">
              <a:avLst/>
            </a:prstGeom>
            <a:solidFill>
              <a:schemeClr val="lt1">
                <a:alpha val="89800"/>
              </a:schemeClr>
            </a:solidFill>
            <a:ln w="19050" cap="flat" cmpd="sng">
              <a:solidFill>
                <a:srgbClr val="A02891"/>
              </a:solidFill>
              <a:prstDash val="solid"/>
              <a:miter lim="800000"/>
              <a:headEnd type="none" w="sm" len="sm"/>
              <a:tailEnd type="none" w="sm" len="sm"/>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4579" name="Google Shape;14579;p9"/>
            <p:cNvSpPr txBox="1"/>
            <p:nvPr/>
          </p:nvSpPr>
          <p:spPr>
            <a:xfrm>
              <a:off x="1934840" y="2531716"/>
              <a:ext cx="4514700" cy="822300"/>
            </a:xfrm>
            <a:prstGeom prst="rect">
              <a:avLst/>
            </a:prstGeom>
            <a:noFill/>
            <a:ln>
              <a:noFill/>
            </a:ln>
          </p:spPr>
          <p:txBody>
            <a:bodyPr spcFirstLastPara="1" wrap="square" lIns="60950" tIns="60950" rIns="60950" bIns="60950" anchor="ctr" anchorCtr="0">
              <a:noAutofit/>
            </a:bodyPr>
            <a:lstStyle/>
            <a:p>
              <a:pPr marL="0" marR="0" lvl="0" indent="0" algn="ctr" rtl="0">
                <a:lnSpc>
                  <a:spcPct val="90000"/>
                </a:lnSpc>
                <a:spcBef>
                  <a:spcPts val="0"/>
                </a:spcBef>
                <a:spcAft>
                  <a:spcPts val="0"/>
                </a:spcAft>
                <a:buClr>
                  <a:schemeClr val="lt1"/>
                </a:buClr>
                <a:buSzPts val="1600"/>
                <a:buFont typeface="Arial"/>
                <a:buNone/>
              </a:pPr>
              <a:r>
                <a:rPr lang="en-GB" sz="1600">
                  <a:latin typeface="Arial"/>
                  <a:ea typeface="Arial"/>
                  <a:cs typeface="Arial"/>
                  <a:sym typeface="Arial"/>
                </a:rPr>
                <a:t>These strategies align with NHS People Plan priorities.</a:t>
              </a:r>
              <a:endParaRPr sz="1600">
                <a:latin typeface="Arial"/>
                <a:ea typeface="Arial"/>
                <a:cs typeface="Arial"/>
                <a:sym typeface="Arial"/>
              </a:endParaRPr>
            </a:p>
          </p:txBody>
        </p:sp>
      </p:grpSp>
      <p:pic>
        <p:nvPicPr>
          <p:cNvPr id="14580" name="Google Shape;14580;p9"/>
          <p:cNvPicPr preferRelativeResize="0"/>
          <p:nvPr/>
        </p:nvPicPr>
        <p:blipFill rotWithShape="1">
          <a:blip r:embed="rId3">
            <a:alphaModFix/>
          </a:blip>
          <a:srcRect l="13097" r="13893"/>
          <a:stretch/>
        </p:blipFill>
        <p:spPr>
          <a:xfrm>
            <a:off x="7182183" y="1550002"/>
            <a:ext cx="4837097" cy="4787924"/>
          </a:xfrm>
          <a:prstGeom prst="rect">
            <a:avLst/>
          </a:prstGeom>
          <a:noFill/>
          <a:ln>
            <a:noFill/>
          </a:ln>
        </p:spPr>
      </p:pic>
      <p:sp>
        <p:nvSpPr>
          <p:cNvPr id="14581" name="Google Shape;14581;p9"/>
          <p:cNvSpPr txBox="1"/>
          <p:nvPr/>
        </p:nvSpPr>
        <p:spPr>
          <a:xfrm>
            <a:off x="8608779" y="6488668"/>
            <a:ext cx="4503000" cy="369300"/>
          </a:xfrm>
          <a:prstGeom prst="rect">
            <a:avLst/>
          </a:prstGeom>
          <a:noFill/>
          <a:ln>
            <a:noFill/>
          </a:ln>
        </p:spPr>
        <p:txBody>
          <a:bodyPr spcFirstLastPara="1" wrap="square" lIns="91425" tIns="45700" rIns="91425" bIns="45700" anchor="t" anchorCtr="0">
            <a:spAutoFit/>
          </a:bodyPr>
          <a:lstStyle/>
          <a:p>
            <a:pPr marL="0" marR="0" lvl="0" indent="0" algn="l" rtl="0">
              <a:spcBef>
                <a:spcPts val="0"/>
              </a:spcBef>
              <a:spcAft>
                <a:spcPts val="0"/>
              </a:spcAft>
              <a:buNone/>
            </a:pPr>
            <a:r>
              <a:rPr lang="en-GB" sz="1800">
                <a:solidFill>
                  <a:schemeClr val="lt1"/>
                </a:solidFill>
                <a:latin typeface="Arial"/>
                <a:ea typeface="Arial"/>
                <a:cs typeface="Arial"/>
                <a:sym typeface="Arial"/>
              </a:rPr>
              <a:t>(Source: OpenHRM, 2022)</a:t>
            </a:r>
            <a:endParaRPr sz="1800">
              <a:solidFill>
                <a:schemeClr val="lt1"/>
              </a:solidFill>
              <a:latin typeface="Arial"/>
              <a:ea typeface="Arial"/>
              <a:cs typeface="Arial"/>
              <a:sym typeface="Arial"/>
            </a:endParaRPr>
          </a:p>
        </p:txBody>
      </p:sp>
    </p:spTree>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50AB553-2A96-4A92-96F2-93548E096954}"/>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30F0C-453B-7B43-4E3A-866D8DC7B370}"/>
              </a:ext>
            </a:extLst>
          </p:cNvPr>
          <p:cNvSpPr>
            <a:spLocks noGrp="1"/>
          </p:cNvSpPr>
          <p:nvPr>
            <p:ph type="title"/>
          </p:nvPr>
        </p:nvSpPr>
        <p:spPr>
          <a:xfrm>
            <a:off x="838200" y="365125"/>
            <a:ext cx="10515600" cy="1325563"/>
          </a:xfrm>
        </p:spPr>
        <p:txBody>
          <a:bodyPr>
            <a:normAutofit/>
          </a:bodyPr>
          <a:lstStyle/>
          <a:p>
            <a:r>
              <a:rPr lang="en-GB" b="1" dirty="0"/>
              <a:t>Innovative Solutions</a:t>
            </a:r>
            <a:r>
              <a:rPr lang="en-US" b="1" dirty="0"/>
              <a:t/>
            </a:r>
            <a:br>
              <a:rPr lang="en-US" b="1" dirty="0"/>
            </a:br>
            <a:endParaRPr lang="en-US" dirty="0"/>
          </a:p>
        </p:txBody>
      </p:sp>
      <p:graphicFrame>
        <p:nvGraphicFramePr>
          <p:cNvPr id="5" name="Content Placeholder 2">
            <a:extLst>
              <a:ext uri="{FF2B5EF4-FFF2-40B4-BE49-F238E27FC236}">
                <a16:creationId xmlns:a16="http://schemas.microsoft.com/office/drawing/2014/main" id="{39178EFA-18C5-E761-224E-C89DA11D4F2F}"/>
              </a:ext>
            </a:extLst>
          </p:cNvPr>
          <p:cNvGraphicFramePr>
            <a:graphicFrameLocks noGrp="1"/>
          </p:cNvGraphicFramePr>
          <p:nvPr>
            <p:ph idx="1"/>
            <p:extLst>
              <p:ext uri="{D42A27DB-BD31-4B8C-83A1-F6EECF244321}">
                <p14:modId xmlns:p14="http://schemas.microsoft.com/office/powerpoint/2010/main" val="2796722258"/>
              </p:ext>
            </p:extLst>
          </p:nvPr>
        </p:nvGraphicFramePr>
        <p:xfrm>
          <a:off x="-2315316" y="1690688"/>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7" name="Picture 6">
            <a:extLst>
              <a:ext uri="{FF2B5EF4-FFF2-40B4-BE49-F238E27FC236}">
                <a16:creationId xmlns:a16="http://schemas.microsoft.com/office/drawing/2014/main" id="{224ADD89-3E73-BD1D-2D36-EF4133FBCC90}"/>
              </a:ext>
            </a:extLst>
          </p:cNvPr>
          <p:cNvPicPr>
            <a:picLocks noChangeAspect="1"/>
          </p:cNvPicPr>
          <p:nvPr/>
        </p:nvPicPr>
        <p:blipFill>
          <a:blip r:embed="rId8"/>
          <a:stretch>
            <a:fillRect/>
          </a:stretch>
        </p:blipFill>
        <p:spPr>
          <a:xfrm>
            <a:off x="5580167" y="2072006"/>
            <a:ext cx="6307033" cy="3588702"/>
          </a:xfrm>
          <a:prstGeom prst="rect">
            <a:avLst/>
          </a:prstGeom>
        </p:spPr>
      </p:pic>
      <p:sp>
        <p:nvSpPr>
          <p:cNvPr id="8" name="TextBox 7">
            <a:extLst>
              <a:ext uri="{FF2B5EF4-FFF2-40B4-BE49-F238E27FC236}">
                <a16:creationId xmlns:a16="http://schemas.microsoft.com/office/drawing/2014/main" id="{D4A82191-5F05-A942-EC70-E9E71FE0E738}"/>
              </a:ext>
            </a:extLst>
          </p:cNvPr>
          <p:cNvSpPr txBox="1"/>
          <p:nvPr/>
        </p:nvSpPr>
        <p:spPr>
          <a:xfrm>
            <a:off x="7688883" y="5896015"/>
            <a:ext cx="4503117" cy="369332"/>
          </a:xfrm>
          <a:prstGeom prst="rect">
            <a:avLst/>
          </a:prstGeom>
          <a:noFill/>
        </p:spPr>
        <p:txBody>
          <a:bodyPr wrap="square">
            <a:spAutoFit/>
          </a:bodyPr>
          <a:lstStyle/>
          <a:p>
            <a:pPr lvl="0"/>
            <a:r>
              <a:rPr lang="en-GB" dirty="0"/>
              <a:t>(Source: AIHR, 2022)</a:t>
            </a:r>
            <a:endParaRPr lang="en-US" dirty="0"/>
          </a:p>
        </p:txBody>
      </p:sp>
    </p:spTree>
    <p:extLst>
      <p:ext uri="{BB962C8B-B14F-4D97-AF65-F5344CB8AC3E}">
        <p14:creationId xmlns:p14="http://schemas.microsoft.com/office/powerpoint/2010/main" val="1494202298"/>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4" name="Slide background fill">
            <a:extLst>
              <a:ext uri="{FF2B5EF4-FFF2-40B4-BE49-F238E27FC236}">
                <a16:creationId xmlns:a16="http://schemas.microsoft.com/office/drawing/2014/main" id="{1D63C574-BFD2-41A1-A567-B0C3CC7FDD4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Color 2">
            <a:extLst>
              <a:ext uri="{FF2B5EF4-FFF2-40B4-BE49-F238E27FC236}">
                <a16:creationId xmlns:a16="http://schemas.microsoft.com/office/drawing/2014/main" id="{E2A46BAB-8C31-42B2-90E8-B26DD3E81D3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49"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28" name="Group 27">
            <a:extLst>
              <a:ext uri="{FF2B5EF4-FFF2-40B4-BE49-F238E27FC236}">
                <a16:creationId xmlns:a16="http://schemas.microsoft.com/office/drawing/2014/main" id="{B3F7A3C7-0737-4E57-B30E-8EEFE638B401}"/>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4707053" cy="6858000"/>
            <a:chOff x="651279" y="598259"/>
            <a:chExt cx="10889442" cy="5680742"/>
          </a:xfrm>
        </p:grpSpPr>
        <p:sp>
          <p:nvSpPr>
            <p:cNvPr id="29" name="Color">
              <a:extLst>
                <a:ext uri="{FF2B5EF4-FFF2-40B4-BE49-F238E27FC236}">
                  <a16:creationId xmlns:a16="http://schemas.microsoft.com/office/drawing/2014/main" id="{3BE6D516-DFC6-4698-B3F1-5F591C1130C4}"/>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0" name="Color">
              <a:extLst>
                <a:ext uri="{FF2B5EF4-FFF2-40B4-BE49-F238E27FC236}">
                  <a16:creationId xmlns:a16="http://schemas.microsoft.com/office/drawing/2014/main" id="{C2580FB0-D146-458C-AF1B-8E8BBF6BBA85}"/>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grpSp>
        <p:nvGrpSpPr>
          <p:cNvPr id="32" name="Group 31">
            <a:extLst>
              <a:ext uri="{FF2B5EF4-FFF2-40B4-BE49-F238E27FC236}">
                <a16:creationId xmlns:a16="http://schemas.microsoft.com/office/drawing/2014/main" id="{43F5E015-E085-4624-B431-B42414448684}"/>
              </a:ext>
              <a:ext uri="{C183D7F6-B498-43B3-948B-1728B52AA6E4}">
                <adec:decorative xmlns=""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524" y="0"/>
            <a:ext cx="12188952" cy="6858000"/>
            <a:chOff x="0" y="0"/>
            <a:chExt cx="12188952" cy="6858000"/>
          </a:xfrm>
        </p:grpSpPr>
        <p:sp>
          <p:nvSpPr>
            <p:cNvPr id="33" name="Freeform: Shape 32">
              <a:extLst>
                <a:ext uri="{FF2B5EF4-FFF2-40B4-BE49-F238E27FC236}">
                  <a16:creationId xmlns:a16="http://schemas.microsoft.com/office/drawing/2014/main" id="{4DDB60AE-8B9C-4BA0-93DC-F8C9EBF6D8B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4" name="Freeform: Shape 33">
              <a:extLst>
                <a:ext uri="{FF2B5EF4-FFF2-40B4-BE49-F238E27FC236}">
                  <a16:creationId xmlns:a16="http://schemas.microsoft.com/office/drawing/2014/main" id="{9F247760-BE07-41A2-969E-570081E6552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5" name="Freeform: Shape 34">
              <a:extLst>
                <a:ext uri="{FF2B5EF4-FFF2-40B4-BE49-F238E27FC236}">
                  <a16:creationId xmlns:a16="http://schemas.microsoft.com/office/drawing/2014/main" id="{57A70BD2-76FC-4BDD-9E64-3B93D5EF3692}"/>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6" name="Freeform: Shape 35">
              <a:extLst>
                <a:ext uri="{FF2B5EF4-FFF2-40B4-BE49-F238E27FC236}">
                  <a16:creationId xmlns:a16="http://schemas.microsoft.com/office/drawing/2014/main" id="{AADD9643-5489-42CB-9762-FBAC2AAE9FB9}"/>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7" name="Freeform: Shape 36">
              <a:extLst>
                <a:ext uri="{FF2B5EF4-FFF2-40B4-BE49-F238E27FC236}">
                  <a16:creationId xmlns:a16="http://schemas.microsoft.com/office/drawing/2014/main" id="{09A2C16E-2745-4E3D-BECC-D66755221E3B}"/>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8" name="Freeform: Shape 37">
              <a:extLst>
                <a:ext uri="{FF2B5EF4-FFF2-40B4-BE49-F238E27FC236}">
                  <a16:creationId xmlns:a16="http://schemas.microsoft.com/office/drawing/2014/main" id="{52E5A063-571D-4461-9869-B3E93F6E69DD}"/>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sp>
          <p:nvSpPr>
            <p:cNvPr id="39" name="Freeform: Shape 38">
              <a:extLst>
                <a:ext uri="{FF2B5EF4-FFF2-40B4-BE49-F238E27FC236}">
                  <a16:creationId xmlns:a16="http://schemas.microsoft.com/office/drawing/2014/main" id="{366019AD-E33B-4DBF-BAD3-AE3611603168}"/>
                </a:ext>
                <a:ext uri="{C183D7F6-B498-43B3-948B-1728B52AA6E4}">
                  <adec:decorative xmlns=""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US"/>
            </a:p>
          </p:txBody>
        </p:sp>
      </p:grpSp>
      <p:sp>
        <p:nvSpPr>
          <p:cNvPr id="2" name="Title 1">
            <a:extLst>
              <a:ext uri="{FF2B5EF4-FFF2-40B4-BE49-F238E27FC236}">
                <a16:creationId xmlns:a16="http://schemas.microsoft.com/office/drawing/2014/main" id="{FA002C2D-7A48-B812-D22F-9BDAEB770CBD}"/>
              </a:ext>
            </a:extLst>
          </p:cNvPr>
          <p:cNvSpPr>
            <a:spLocks noGrp="1"/>
          </p:cNvSpPr>
          <p:nvPr>
            <p:ph type="title"/>
          </p:nvPr>
        </p:nvSpPr>
        <p:spPr>
          <a:xfrm>
            <a:off x="786385" y="841248"/>
            <a:ext cx="3515244" cy="5340097"/>
          </a:xfrm>
        </p:spPr>
        <p:txBody>
          <a:bodyPr anchor="ctr">
            <a:normAutofit/>
          </a:bodyPr>
          <a:lstStyle/>
          <a:p>
            <a:r>
              <a:rPr lang="en-GB" sz="4800" b="1">
                <a:solidFill>
                  <a:schemeClr val="bg1"/>
                </a:solidFill>
              </a:rPr>
              <a:t>Theoretical Integration</a:t>
            </a:r>
            <a:r>
              <a:rPr lang="en-US" sz="4800" b="1">
                <a:solidFill>
                  <a:schemeClr val="bg1"/>
                </a:solidFill>
              </a:rPr>
              <a:t/>
            </a:r>
            <a:br>
              <a:rPr lang="en-US" sz="4800" b="1">
                <a:solidFill>
                  <a:schemeClr val="bg1"/>
                </a:solidFill>
              </a:rPr>
            </a:br>
            <a:endParaRPr lang="en-US" sz="4800">
              <a:solidFill>
                <a:schemeClr val="bg1"/>
              </a:solidFill>
            </a:endParaRPr>
          </a:p>
        </p:txBody>
      </p:sp>
      <p:graphicFrame>
        <p:nvGraphicFramePr>
          <p:cNvPr id="5" name="Content Placeholder 2">
            <a:extLst>
              <a:ext uri="{FF2B5EF4-FFF2-40B4-BE49-F238E27FC236}">
                <a16:creationId xmlns:a16="http://schemas.microsoft.com/office/drawing/2014/main" id="{9B840B92-BC4D-BEEA-EB84-837BECD18E71}"/>
              </a:ext>
            </a:extLst>
          </p:cNvPr>
          <p:cNvGraphicFramePr>
            <a:graphicFrameLocks noGrp="1"/>
          </p:cNvGraphicFramePr>
          <p:nvPr>
            <p:ph idx="1"/>
            <p:extLst>
              <p:ext uri="{D42A27DB-BD31-4B8C-83A1-F6EECF244321}">
                <p14:modId xmlns:p14="http://schemas.microsoft.com/office/powerpoint/2010/main" val="1478707160"/>
              </p:ext>
            </p:extLst>
          </p:nvPr>
        </p:nvGraphicFramePr>
        <p:xfrm>
          <a:off x="4985886" y="231006"/>
          <a:ext cx="6367913" cy="640561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860560420"/>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Slide Background">
            <a:extLst>
              <a:ext uri="{FF2B5EF4-FFF2-40B4-BE49-F238E27FC236}">
                <a16:creationId xmlns:a16="http://schemas.microsoft.com/office/drawing/2014/main" id="{C0763A76-9F1C-4FC5-82B7-DD475DA461B2}"/>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33" name="Rectangle 32">
            <a:extLst>
              <a:ext uri="{FF2B5EF4-FFF2-40B4-BE49-F238E27FC236}">
                <a16:creationId xmlns:a16="http://schemas.microsoft.com/office/drawing/2014/main" id="{E81BF4F6-F2CF-4984-9D14-D6966D92F99F}"/>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01E7EAC-99EE-D3EE-F069-C254F970208C}"/>
              </a:ext>
            </a:extLst>
          </p:cNvPr>
          <p:cNvSpPr>
            <a:spLocks noGrp="1"/>
          </p:cNvSpPr>
          <p:nvPr>
            <p:ph type="title"/>
          </p:nvPr>
        </p:nvSpPr>
        <p:spPr>
          <a:xfrm>
            <a:off x="761802" y="350196"/>
            <a:ext cx="5334197" cy="1624520"/>
          </a:xfrm>
        </p:spPr>
        <p:txBody>
          <a:bodyPr anchor="ctr">
            <a:normAutofit/>
          </a:bodyPr>
          <a:lstStyle/>
          <a:p>
            <a:r>
              <a:rPr lang="en-GB" sz="3700" b="1" dirty="0"/>
              <a:t>Final Conclusion</a:t>
            </a:r>
            <a:r>
              <a:rPr lang="en-US" sz="3700" b="1" dirty="0"/>
              <a:t/>
            </a:r>
            <a:br>
              <a:rPr lang="en-US" sz="3700" b="1" dirty="0"/>
            </a:br>
            <a:endParaRPr lang="en-US" sz="3700" dirty="0"/>
          </a:p>
        </p:txBody>
      </p:sp>
      <p:pic>
        <p:nvPicPr>
          <p:cNvPr id="6" name="Picture 5">
            <a:extLst>
              <a:ext uri="{FF2B5EF4-FFF2-40B4-BE49-F238E27FC236}">
                <a16:creationId xmlns:a16="http://schemas.microsoft.com/office/drawing/2014/main" id="{D04B88C3-2FA7-3FA6-F8D4-0DFC647C450D}"/>
              </a:ext>
            </a:extLst>
          </p:cNvPr>
          <p:cNvPicPr>
            <a:picLocks noChangeAspect="1"/>
          </p:cNvPicPr>
          <p:nvPr/>
        </p:nvPicPr>
        <p:blipFill>
          <a:blip r:embed="rId3"/>
          <a:srcRect l="6497" r="34102" b="-2"/>
          <a:stretch>
            <a:fillRect/>
          </a:stretch>
        </p:blipFill>
        <p:spPr>
          <a:xfrm>
            <a:off x="6360161" y="0"/>
            <a:ext cx="6102825" cy="6858000"/>
          </a:xfrm>
          <a:prstGeom prst="rect">
            <a:avLst/>
          </a:prstGeom>
        </p:spPr>
      </p:pic>
      <p:graphicFrame>
        <p:nvGraphicFramePr>
          <p:cNvPr id="5" name="Content Placeholder 2">
            <a:extLst>
              <a:ext uri="{FF2B5EF4-FFF2-40B4-BE49-F238E27FC236}">
                <a16:creationId xmlns:a16="http://schemas.microsoft.com/office/drawing/2014/main" id="{A2134261-DD49-EEAE-13BD-D2304962B23F}"/>
              </a:ext>
            </a:extLst>
          </p:cNvPr>
          <p:cNvGraphicFramePr>
            <a:graphicFrameLocks noGrp="1"/>
          </p:cNvGraphicFramePr>
          <p:nvPr>
            <p:ph idx="1"/>
            <p:extLst>
              <p:ext uri="{D42A27DB-BD31-4B8C-83A1-F6EECF244321}">
                <p14:modId xmlns:p14="http://schemas.microsoft.com/office/powerpoint/2010/main" val="1344859354"/>
              </p:ext>
            </p:extLst>
          </p:nvPr>
        </p:nvGraphicFramePr>
        <p:xfrm>
          <a:off x="380901" y="1609092"/>
          <a:ext cx="5598358" cy="4625454"/>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2426070301"/>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9195A2-668C-47C7-8924-D895C045D0D1}"/>
              </a:ext>
            </a:extLst>
          </p:cNvPr>
          <p:cNvSpPr>
            <a:spLocks noGrp="1"/>
          </p:cNvSpPr>
          <p:nvPr>
            <p:ph type="title"/>
          </p:nvPr>
        </p:nvSpPr>
        <p:spPr>
          <a:xfrm>
            <a:off x="686834" y="1153572"/>
            <a:ext cx="3200400" cy="4461163"/>
          </a:xfrm>
        </p:spPr>
        <p:txBody>
          <a:bodyPr>
            <a:normAutofit/>
          </a:bodyPr>
          <a:lstStyle/>
          <a:p>
            <a:r>
              <a:rPr lang="en-GB" b="1">
                <a:solidFill>
                  <a:srgbClr val="FFFFFF"/>
                </a:solidFill>
              </a:rPr>
              <a:t>Reference List </a:t>
            </a:r>
            <a:r>
              <a:rPr lang="en-US" b="1">
                <a:solidFill>
                  <a:srgbClr val="FFFFFF"/>
                </a:solidFill>
              </a:rPr>
              <a:t/>
            </a:r>
            <a:br>
              <a:rPr lang="en-US" b="1">
                <a:solidFill>
                  <a:srgbClr val="FFFFFF"/>
                </a:solidFill>
              </a:rPr>
            </a:b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9A2286D-7D23-D0CC-926A-8C14DBF94FBC}"/>
              </a:ext>
            </a:extLst>
          </p:cNvPr>
          <p:cNvSpPr>
            <a:spLocks noGrp="1"/>
          </p:cNvSpPr>
          <p:nvPr>
            <p:ph idx="1"/>
          </p:nvPr>
        </p:nvSpPr>
        <p:spPr>
          <a:xfrm>
            <a:off x="4447308" y="591344"/>
            <a:ext cx="6906491" cy="5585619"/>
          </a:xfrm>
        </p:spPr>
        <p:txBody>
          <a:bodyPr anchor="ctr">
            <a:normAutofit fontScale="92500"/>
          </a:bodyPr>
          <a:lstStyle/>
          <a:p>
            <a:pPr algn="just">
              <a:spcBef>
                <a:spcPts val="600"/>
              </a:spcBef>
            </a:pPr>
            <a:r>
              <a:rPr lang="en-GB" sz="900" dirty="0"/>
              <a:t>Alkan, E., Cushen-Brewster, N., and Anyanwu, P. (2024). Investigating healthcare workforce recruitment and retention: a mixed-methods study protocol. </a:t>
            </a:r>
            <a:r>
              <a:rPr lang="en-GB" sz="900" i="1" dirty="0"/>
              <a:t>BMJ open</a:t>
            </a:r>
            <a:r>
              <a:rPr lang="en-GB" sz="900" dirty="0"/>
              <a:t>, </a:t>
            </a:r>
            <a:r>
              <a:rPr lang="en-GB" sz="900" i="1" dirty="0"/>
              <a:t>14</a:t>
            </a:r>
            <a:r>
              <a:rPr lang="en-GB" sz="900" dirty="0"/>
              <a:t>(2), e074100. </a:t>
            </a:r>
            <a:r>
              <a:rPr lang="en-GB" sz="900" u="sng" dirty="0">
                <a:hlinkClick r:id="rId2"/>
              </a:rPr>
              <a:t>https://bmjopen.bmj.com/content/14/2/e074100.abstract</a:t>
            </a:r>
            <a:endParaRPr lang="en-US" sz="900" dirty="0"/>
          </a:p>
          <a:p>
            <a:pPr algn="just">
              <a:spcBef>
                <a:spcPts val="600"/>
              </a:spcBef>
            </a:pPr>
            <a:r>
              <a:rPr lang="en-GB" sz="900" dirty="0"/>
              <a:t>Alkan, E., Cushen-Brewster, N., and Anyanwu, P. (2024). Organisational factors associated with healthcare workforce development, recruitment, and retention in the United Kingdom: a systematic review. </a:t>
            </a:r>
            <a:r>
              <a:rPr lang="en-GB" sz="900" i="1" dirty="0"/>
              <a:t>BMC nursing</a:t>
            </a:r>
            <a:r>
              <a:rPr lang="en-GB" sz="900" dirty="0"/>
              <a:t>, </a:t>
            </a:r>
            <a:r>
              <a:rPr lang="en-GB" sz="900" i="1" dirty="0"/>
              <a:t>23</a:t>
            </a:r>
            <a:r>
              <a:rPr lang="en-GB" sz="900" dirty="0"/>
              <a:t>(1), 604. </a:t>
            </a:r>
            <a:r>
              <a:rPr lang="en-GB" sz="900" u="sng" dirty="0">
                <a:hlinkClick r:id="rId3"/>
              </a:rPr>
              <a:t>https://link.springer.com/article/10.1186/s12912-024-02216-0</a:t>
            </a:r>
            <a:endParaRPr lang="en-US" sz="900" dirty="0"/>
          </a:p>
          <a:p>
            <a:pPr algn="just">
              <a:spcBef>
                <a:spcPts val="600"/>
              </a:spcBef>
            </a:pPr>
            <a:r>
              <a:rPr lang="en-GB" sz="900" dirty="0" err="1"/>
              <a:t>Anuyah</a:t>
            </a:r>
            <a:r>
              <a:rPr lang="en-GB" sz="900" dirty="0"/>
              <a:t>, O., Badillo-Urquiola, K., and Metoyer, R. (2023, April). Characterizing the technology needs of vulnerable populations for participation in research and design by adopting Maslow’s hierarchy of needs. In </a:t>
            </a:r>
            <a:r>
              <a:rPr lang="en-GB" sz="900" i="1" dirty="0"/>
              <a:t>Proceedings of the 2023 CHI Conference on Human Factors in Computing Systems</a:t>
            </a:r>
            <a:r>
              <a:rPr lang="en-GB" sz="900" dirty="0"/>
              <a:t> (pp. 1-20). </a:t>
            </a:r>
            <a:r>
              <a:rPr lang="en-GB" sz="900" u="sng" dirty="0">
                <a:hlinkClick r:id="rId4"/>
              </a:rPr>
              <a:t>https://dl.acm.org/doi/abs/10.1145/3544548.3581221</a:t>
            </a:r>
            <a:endParaRPr lang="en-US" sz="900" dirty="0"/>
          </a:p>
          <a:p>
            <a:pPr algn="just">
              <a:spcBef>
                <a:spcPts val="600"/>
              </a:spcBef>
            </a:pPr>
            <a:r>
              <a:rPr lang="en-GB" sz="900" dirty="0"/>
              <a:t>Baker, F. A., Blauth, L., </a:t>
            </a:r>
            <a:r>
              <a:rPr lang="en-GB" sz="900" dirty="0" err="1"/>
              <a:t>Bloska</a:t>
            </a:r>
            <a:r>
              <a:rPr lang="en-GB" sz="900" dirty="0"/>
              <a:t>, J., Bukowska, A. A., Flynn, L., Hsu, M. H., ... and Sousa, T. V. (2023). Recruitment approaches and profiles of consenting family caregivers and people living with dementia: A recruitment study within a trial. </a:t>
            </a:r>
            <a:r>
              <a:rPr lang="en-GB" sz="900" i="1" dirty="0"/>
              <a:t>Contemporary Clinical Trials Communications</a:t>
            </a:r>
            <a:r>
              <a:rPr lang="en-GB" sz="900" dirty="0"/>
              <a:t>, </a:t>
            </a:r>
            <a:r>
              <a:rPr lang="en-GB" sz="900" i="1" dirty="0"/>
              <a:t>32</a:t>
            </a:r>
            <a:r>
              <a:rPr lang="en-GB" sz="900" dirty="0"/>
              <a:t>, 101079. </a:t>
            </a:r>
            <a:r>
              <a:rPr lang="en-GB" sz="900" u="sng" dirty="0">
                <a:hlinkClick r:id="rId5"/>
              </a:rPr>
              <a:t>https://www.sciencedirect.com/science/article/pii/S245186542300025X</a:t>
            </a:r>
            <a:endParaRPr lang="en-US" sz="900" dirty="0"/>
          </a:p>
          <a:p>
            <a:pPr algn="just">
              <a:spcBef>
                <a:spcPts val="600"/>
              </a:spcBef>
            </a:pPr>
            <a:r>
              <a:rPr lang="en-GB" sz="900" dirty="0" err="1"/>
              <a:t>Bannikova</a:t>
            </a:r>
            <a:r>
              <a:rPr lang="en-GB" sz="900" dirty="0"/>
              <a:t>, K., and </a:t>
            </a:r>
            <a:r>
              <a:rPr lang="en-GB" sz="900" dirty="0" err="1"/>
              <a:t>Mykhaylyova</a:t>
            </a:r>
            <a:r>
              <a:rPr lang="en-GB" sz="900" dirty="0"/>
              <a:t>, K. (2023). Effective global recruitment strategy: Cultural competence. </a:t>
            </a:r>
            <a:r>
              <a:rPr lang="en-GB" sz="900" i="1" dirty="0"/>
              <a:t>Review of economics and finance</a:t>
            </a:r>
            <a:r>
              <a:rPr lang="en-GB" sz="900" dirty="0"/>
              <a:t>, </a:t>
            </a:r>
            <a:r>
              <a:rPr lang="en-GB" sz="900" i="1" dirty="0"/>
              <a:t>21</a:t>
            </a:r>
            <a:r>
              <a:rPr lang="en-GB" sz="900" dirty="0"/>
              <a:t>(1), 592-598. </a:t>
            </a:r>
            <a:r>
              <a:rPr lang="en-GB" sz="900" u="sng" dirty="0">
                <a:hlinkClick r:id="rId6"/>
              </a:rPr>
              <a:t>https://www.researchgate.net/profile/Kateryna-Mykhaylyova/publication/372786987_Effective_Global_Recruitment_Strategy_Cultural_Competence/links/64c89c1a4ce9131cd57d0e10/Effective-Global-Recruitment-Strategy-Cultural-Competence.pdf</a:t>
            </a:r>
            <a:endParaRPr lang="en-US" sz="900" dirty="0"/>
          </a:p>
          <a:p>
            <a:pPr algn="just">
              <a:spcBef>
                <a:spcPts val="600"/>
              </a:spcBef>
            </a:pPr>
            <a:r>
              <a:rPr lang="en-GB" sz="900" dirty="0"/>
              <a:t>Baykal, E. (2022). Digital era and new methods for employee recruitment. In </a:t>
            </a:r>
            <a:r>
              <a:rPr lang="en-GB" sz="900" i="1" dirty="0"/>
              <a:t>Research Anthology on Human Resource Practices for the Modern Workforce</a:t>
            </a:r>
            <a:r>
              <a:rPr lang="en-GB" sz="900" dirty="0"/>
              <a:t> (pp. 1908-1926). IGI Global Scientific Publishing. </a:t>
            </a:r>
            <a:r>
              <a:rPr lang="en-GB" sz="900" u="sng" dirty="0">
                <a:hlinkClick r:id="rId7"/>
              </a:rPr>
              <a:t>https://www.igi-global.com/chapter/digital-era-and-new-methods-for-employee-recruitment/295432</a:t>
            </a:r>
            <a:endParaRPr lang="en-US" sz="900" dirty="0"/>
          </a:p>
          <a:p>
            <a:pPr algn="just">
              <a:spcBef>
                <a:spcPts val="600"/>
              </a:spcBef>
            </a:pPr>
            <a:r>
              <a:rPr lang="en-GB" sz="900" dirty="0" err="1"/>
              <a:t>Dadaboyev</a:t>
            </a:r>
            <a:r>
              <a:rPr lang="en-GB" sz="900" dirty="0"/>
              <a:t>, S. M. U., Abdullayeva, J., </a:t>
            </a:r>
            <a:r>
              <a:rPr lang="en-GB" sz="900" dirty="0" err="1"/>
              <a:t>Abbosova</a:t>
            </a:r>
            <a:r>
              <a:rPr lang="en-GB" sz="900" dirty="0"/>
              <a:t>, N., </a:t>
            </a:r>
            <a:r>
              <a:rPr lang="en-GB" sz="900" dirty="0" err="1"/>
              <a:t>Suleymenova</a:t>
            </a:r>
            <a:r>
              <a:rPr lang="en-GB" sz="900" dirty="0"/>
              <a:t>, A., and </a:t>
            </a:r>
            <a:r>
              <a:rPr lang="en-GB" sz="900" dirty="0" err="1"/>
              <a:t>Mamadjanova</a:t>
            </a:r>
            <a:r>
              <a:rPr lang="en-GB" sz="900" dirty="0"/>
              <a:t>, K. (2025). Role of artificial intelligence in employee recruitment: systematic review and future research directions. </a:t>
            </a:r>
            <a:r>
              <a:rPr lang="en-GB" sz="900" i="1" dirty="0"/>
              <a:t>Discover Global Society</a:t>
            </a:r>
            <a:r>
              <a:rPr lang="en-GB" sz="900" dirty="0"/>
              <a:t>, </a:t>
            </a:r>
            <a:r>
              <a:rPr lang="en-GB" sz="900" i="1" dirty="0"/>
              <a:t>3</a:t>
            </a:r>
            <a:r>
              <a:rPr lang="en-GB" sz="900" dirty="0"/>
              <a:t>(1), 99. </a:t>
            </a:r>
            <a:r>
              <a:rPr lang="en-GB" sz="900" u="sng" dirty="0">
                <a:hlinkClick r:id="rId8"/>
              </a:rPr>
              <a:t>https://link.springer.com/article/10.1007/s44282-025-00246-w</a:t>
            </a:r>
            <a:endParaRPr lang="en-US" sz="900" dirty="0"/>
          </a:p>
          <a:p>
            <a:pPr algn="just">
              <a:spcBef>
                <a:spcPts val="600"/>
              </a:spcBef>
            </a:pPr>
            <a:r>
              <a:rPr lang="en-GB" sz="900" dirty="0"/>
              <a:t>Dar, S. A., and Sakthivel, P. (2022). Maslow’s hierarchy of needs is still relevant in the 21st century. </a:t>
            </a:r>
            <a:r>
              <a:rPr lang="en-GB" sz="900" i="1" dirty="0"/>
              <a:t>Journal of Learning and Educational Policy</a:t>
            </a:r>
            <a:r>
              <a:rPr lang="en-GB" sz="900" dirty="0"/>
              <a:t>, </a:t>
            </a:r>
            <a:r>
              <a:rPr lang="en-GB" sz="900" i="1" dirty="0"/>
              <a:t>2</a:t>
            </a:r>
            <a:r>
              <a:rPr lang="en-GB" sz="900" dirty="0"/>
              <a:t>(5), 1-9. </a:t>
            </a:r>
            <a:r>
              <a:rPr lang="en-GB" sz="900" u="sng" dirty="0">
                <a:hlinkClick r:id="rId9"/>
              </a:rPr>
              <a:t>https://www.researchgate.net/profile/Showkat-Dar-13/publication/368327434_Maslow's_Hierarchy_of_Needs_Is_still_Relevant_in_the_21st_Century/links/640887240d98a97717ec841e/Maslows-Hierarchy-of-Needs-Is-still-Relevant-in-the-21st-Century.pdf?origin=journalDetailand_tp=eyJwYWdlIjoiam91cm5hbERldGFpbCJ9</a:t>
            </a:r>
            <a:endParaRPr lang="en-US" sz="900" dirty="0"/>
          </a:p>
          <a:p>
            <a:pPr algn="just">
              <a:spcBef>
                <a:spcPts val="600"/>
              </a:spcBef>
            </a:pPr>
            <a:r>
              <a:rPr lang="en-GB" sz="900" dirty="0"/>
              <a:t>Daw, P., Wood, G. E., Harrison, A., Doherty, P. J., </a:t>
            </a:r>
            <a:r>
              <a:rPr lang="en-GB" sz="900" dirty="0" err="1"/>
              <a:t>Veldhuijzen</a:t>
            </a:r>
            <a:r>
              <a:rPr lang="en-GB" sz="900" dirty="0"/>
              <a:t> van Zanten, J. J., Dalal, H. M., ... and Greaves, C. J. (2022). Barriers and facilitators to implementation of a home-based cardiac rehabilitation programme for patients with heart failure in the NHS: a mixed-methods study. </a:t>
            </a:r>
            <a:r>
              <a:rPr lang="en-GB" sz="900" i="1" dirty="0"/>
              <a:t>BMJ open</a:t>
            </a:r>
            <a:r>
              <a:rPr lang="en-GB" sz="900" dirty="0"/>
              <a:t>, </a:t>
            </a:r>
            <a:r>
              <a:rPr lang="en-GB" sz="900" i="1" dirty="0"/>
              <a:t>12</a:t>
            </a:r>
            <a:r>
              <a:rPr lang="en-GB" sz="900" dirty="0"/>
              <a:t>(7), e060221. </a:t>
            </a:r>
            <a:r>
              <a:rPr lang="en-GB" sz="900" u="sng" dirty="0">
                <a:hlinkClick r:id="rId10"/>
              </a:rPr>
              <a:t>https://bmjopen.bmj.com/content/12/7/e060221.abstract</a:t>
            </a:r>
            <a:endParaRPr lang="en-US" sz="900" dirty="0"/>
          </a:p>
          <a:p>
            <a:pPr algn="just">
              <a:spcBef>
                <a:spcPts val="600"/>
              </a:spcBef>
            </a:pPr>
            <a:r>
              <a:rPr lang="en-GB" sz="900" dirty="0"/>
              <a:t>England, N. H. S. (2023, June). </a:t>
            </a:r>
            <a:r>
              <a:rPr lang="en-GB" sz="900" i="1" dirty="0"/>
              <a:t>NHS long term workforce plan</a:t>
            </a:r>
            <a:r>
              <a:rPr lang="en-GB" sz="900" dirty="0"/>
              <a:t>. </a:t>
            </a:r>
            <a:r>
              <a:rPr lang="en-GB" sz="900" u="sng" dirty="0">
                <a:hlinkClick r:id="rId11"/>
              </a:rPr>
              <a:t>https://www.rcpath.org/static/bf6094b6-2087-45a3-bef230c097d328ae/Letter-to-Medical-Royal-Colleges-and-Faculties-110723-final-WP.pdf</a:t>
            </a:r>
            <a:endParaRPr lang="en-US" sz="900" dirty="0"/>
          </a:p>
          <a:p>
            <a:pPr algn="just">
              <a:spcBef>
                <a:spcPts val="600"/>
              </a:spcBef>
            </a:pPr>
            <a:r>
              <a:rPr lang="en-GB" sz="900" dirty="0"/>
              <a:t>Evans, D., Burns, L., Mills, I., Bryce, M., and Hanks, S. (2023). Recruitment and retention in dentistry in the UK: a scoping review to explore the challenges across the UK, with a particular interest in rural and coastal areas. </a:t>
            </a:r>
            <a:r>
              <a:rPr lang="en-GB" sz="900" i="1" dirty="0"/>
              <a:t>British Dental Journal</a:t>
            </a:r>
            <a:r>
              <a:rPr lang="en-GB" sz="900" dirty="0"/>
              <a:t>, 1-7. </a:t>
            </a:r>
            <a:r>
              <a:rPr lang="en-GB" sz="900" u="sng" dirty="0">
                <a:hlinkClick r:id="rId12"/>
              </a:rPr>
              <a:t>https://www.nature.com/articles/s41415-022-5406-0</a:t>
            </a:r>
            <a:endParaRPr lang="en-US" sz="900" dirty="0"/>
          </a:p>
          <a:p>
            <a:pPr algn="just">
              <a:spcBef>
                <a:spcPts val="600"/>
              </a:spcBef>
            </a:pPr>
            <a:r>
              <a:rPr lang="en-GB" sz="900" dirty="0" err="1"/>
              <a:t>Firman</a:t>
            </a:r>
            <a:r>
              <a:rPr lang="en-GB" sz="900" dirty="0"/>
              <a:t>, A., and </a:t>
            </a:r>
            <a:r>
              <a:rPr lang="en-GB" sz="900" dirty="0" err="1"/>
              <a:t>Inrawati</a:t>
            </a:r>
            <a:r>
              <a:rPr lang="en-GB" sz="900" dirty="0"/>
              <a:t>, N. (2023). The impact of the recruitment process on employee performance. </a:t>
            </a:r>
            <a:r>
              <a:rPr lang="en-GB" sz="900" i="1" dirty="0"/>
              <a:t>Advances in Human Resource Management Research</a:t>
            </a:r>
            <a:r>
              <a:rPr lang="en-GB" sz="900" dirty="0"/>
              <a:t>, </a:t>
            </a:r>
            <a:r>
              <a:rPr lang="en-GB" sz="900" i="1" dirty="0"/>
              <a:t>1</a:t>
            </a:r>
            <a:r>
              <a:rPr lang="en-GB" sz="900" dirty="0"/>
              <a:t>(2), 55-65. </a:t>
            </a:r>
            <a:r>
              <a:rPr lang="en-GB" sz="900" u="sng" dirty="0">
                <a:hlinkClick r:id="rId13"/>
              </a:rPr>
              <a:t>http://advancesinresearch.id/index.php/AHRMR/article/view/75</a:t>
            </a:r>
            <a:endParaRPr lang="en-US" sz="900" dirty="0"/>
          </a:p>
          <a:p>
            <a:pPr algn="just">
              <a:spcBef>
                <a:spcPts val="600"/>
              </a:spcBef>
            </a:pPr>
            <a:endParaRPr lang="en-US" sz="900" dirty="0"/>
          </a:p>
        </p:txBody>
      </p:sp>
    </p:spTree>
    <p:extLst>
      <p:ext uri="{BB962C8B-B14F-4D97-AF65-F5344CB8AC3E}">
        <p14:creationId xmlns:p14="http://schemas.microsoft.com/office/powerpoint/2010/main" val="59677765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4DC76F-7ABA-B69B-E6F2-1050E428B084}"/>
              </a:ext>
            </a:extLst>
          </p:cNvPr>
          <p:cNvSpPr>
            <a:spLocks noGrp="1"/>
          </p:cNvSpPr>
          <p:nvPr>
            <p:ph type="title"/>
          </p:nvPr>
        </p:nvSpPr>
        <p:spPr>
          <a:xfrm>
            <a:off x="686834" y="1153572"/>
            <a:ext cx="3200400" cy="4461163"/>
          </a:xfrm>
        </p:spPr>
        <p:txBody>
          <a:bodyPr>
            <a:normAutofit/>
          </a:bodyPr>
          <a:lstStyle/>
          <a:p>
            <a:r>
              <a:rPr lang="en-US">
                <a:solidFill>
                  <a:srgbClr val="FFFFFF"/>
                </a:solidFill>
              </a:rPr>
              <a:t>Reference List </a:t>
            </a:r>
          </a:p>
        </p:txBody>
      </p:sp>
      <p:sp>
        <p:nvSpPr>
          <p:cNvPr id="12" name="Arc 11">
            <a:extLst>
              <a:ext uri="{FF2B5EF4-FFF2-40B4-BE49-F238E27FC236}">
                <a16:creationId xmlns:a16="http://schemas.microsoft.com/office/drawing/2014/main" id="{081E4A58-353D-44AE-B2FC-2A74E2E400F7}"/>
              </a:ext>
              <a:ext uri="{C183D7F6-B498-43B3-948B-1728B52AA6E4}">
                <adec:decorative xmlns=""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D55398FB-4EA3-2408-E6DD-C62CF9F63EC3}"/>
              </a:ext>
            </a:extLst>
          </p:cNvPr>
          <p:cNvSpPr>
            <a:spLocks noGrp="1"/>
          </p:cNvSpPr>
          <p:nvPr>
            <p:ph idx="1"/>
          </p:nvPr>
        </p:nvSpPr>
        <p:spPr>
          <a:xfrm>
            <a:off x="4447308" y="319088"/>
            <a:ext cx="7057858" cy="5585619"/>
          </a:xfrm>
        </p:spPr>
        <p:txBody>
          <a:bodyPr anchor="ctr">
            <a:normAutofit fontScale="92500"/>
          </a:bodyPr>
          <a:lstStyle/>
          <a:p>
            <a:pPr algn="just">
              <a:spcBef>
                <a:spcPts val="600"/>
              </a:spcBef>
            </a:pPr>
            <a:r>
              <a:rPr lang="en-GB" sz="900" dirty="0"/>
              <a:t>Jones, B., Horton, T., and Home, J. (2022). Strengthening NHS management and leadership. </a:t>
            </a:r>
            <a:r>
              <a:rPr lang="en-GB" sz="900" i="1" dirty="0"/>
              <a:t>The Health Foundation. Retrieved February</a:t>
            </a:r>
            <a:r>
              <a:rPr lang="en-GB" sz="900" dirty="0"/>
              <a:t>, </a:t>
            </a:r>
            <a:r>
              <a:rPr lang="en-GB" sz="900" i="1" dirty="0"/>
              <a:t>24</a:t>
            </a:r>
            <a:r>
              <a:rPr lang="en-GB" sz="900" dirty="0"/>
              <a:t>, 2023. </a:t>
            </a:r>
            <a:r>
              <a:rPr lang="en-GB" sz="900" u="sng" dirty="0">
                <a:hlinkClick r:id="rId2"/>
              </a:rPr>
              <a:t>https://www.health.org.uk/sites/default/files/pdf/2022-02/Strengthening%20NHS%20management%20and%20leadership.pdf</a:t>
            </a:r>
            <a:endParaRPr lang="en-US" sz="900" dirty="0"/>
          </a:p>
          <a:p>
            <a:pPr algn="just">
              <a:spcBef>
                <a:spcPts val="600"/>
              </a:spcBef>
            </a:pPr>
            <a:r>
              <a:rPr lang="en-GB" sz="900" dirty="0"/>
              <a:t>Koman, G., </a:t>
            </a:r>
            <a:r>
              <a:rPr lang="en-GB" sz="900" dirty="0" err="1"/>
              <a:t>Boršoš</a:t>
            </a:r>
            <a:r>
              <a:rPr lang="en-GB" sz="900" dirty="0"/>
              <a:t>, P., and Kubina, M. (2024). Sustainable human resource management with a focus on corporate employee recruitment. </a:t>
            </a:r>
            <a:r>
              <a:rPr lang="en-GB" sz="900" i="1" dirty="0"/>
              <a:t>Sustainability</a:t>
            </a:r>
            <a:r>
              <a:rPr lang="en-GB" sz="900" dirty="0"/>
              <a:t>, </a:t>
            </a:r>
            <a:r>
              <a:rPr lang="en-GB" sz="900" i="1" dirty="0"/>
              <a:t>16</a:t>
            </a:r>
            <a:r>
              <a:rPr lang="en-GB" sz="900" dirty="0"/>
              <a:t>(14), 6059. </a:t>
            </a:r>
            <a:r>
              <a:rPr lang="en-GB" sz="900" u="sng" dirty="0">
                <a:hlinkClick r:id="rId3"/>
              </a:rPr>
              <a:t>https://www.mdpi.com/2071-1050/16/14/6059</a:t>
            </a:r>
            <a:endParaRPr lang="en-US" sz="900" dirty="0"/>
          </a:p>
          <a:p>
            <a:pPr algn="just">
              <a:spcBef>
                <a:spcPts val="600"/>
              </a:spcBef>
            </a:pPr>
            <a:r>
              <a:rPr lang="en-GB" sz="900" dirty="0"/>
              <a:t>Morgan, B. (2022). NHS staffing shortages. </a:t>
            </a:r>
            <a:r>
              <a:rPr lang="en-GB" sz="900" i="1" dirty="0"/>
              <a:t>Why do politicians struggle to give the NHS the staff it needs</a:t>
            </a:r>
            <a:r>
              <a:rPr lang="en-GB" sz="900" dirty="0"/>
              <a:t>. </a:t>
            </a:r>
            <a:r>
              <a:rPr lang="en-GB" sz="900" u="sng" dirty="0">
                <a:hlinkClick r:id="rId4"/>
              </a:rPr>
              <a:t>https://assets.kingsfund.org.uk/f/256914/x/151509726c/nhs_staffing_shortages_engage_britain_2022.pdf</a:t>
            </a:r>
            <a:endParaRPr lang="en-US" sz="900" dirty="0"/>
          </a:p>
          <a:p>
            <a:pPr algn="just">
              <a:spcBef>
                <a:spcPts val="600"/>
              </a:spcBef>
            </a:pPr>
            <a:r>
              <a:rPr lang="en-GB" sz="900" dirty="0" err="1"/>
              <a:t>Moscelli</a:t>
            </a:r>
            <a:r>
              <a:rPr lang="en-GB" sz="900" dirty="0"/>
              <a:t>, G., Nicodemo, C., Sayli, M., and Mello, M. (2024). Trends and determinants of clinical staff retention in the English NHS: a double retrospective cohort study. </a:t>
            </a:r>
            <a:r>
              <a:rPr lang="en-GB" sz="900" i="1" dirty="0"/>
              <a:t>BMJ open</a:t>
            </a:r>
            <a:r>
              <a:rPr lang="en-GB" sz="900" dirty="0"/>
              <a:t>, </a:t>
            </a:r>
            <a:r>
              <a:rPr lang="en-GB" sz="900" i="1" dirty="0"/>
              <a:t>14</a:t>
            </a:r>
            <a:r>
              <a:rPr lang="en-GB" sz="900" dirty="0"/>
              <a:t>(4), e078072. </a:t>
            </a:r>
            <a:r>
              <a:rPr lang="en-GB" sz="900" u="sng" dirty="0">
                <a:hlinkClick r:id="rId5"/>
              </a:rPr>
              <a:t>https://bmjopen.bmj.com/content/14/4/e078072.abstract</a:t>
            </a:r>
            <a:endParaRPr lang="en-US" sz="900" dirty="0"/>
          </a:p>
          <a:p>
            <a:pPr algn="just">
              <a:spcBef>
                <a:spcPts val="600"/>
              </a:spcBef>
            </a:pPr>
            <a:r>
              <a:rPr lang="en-GB" sz="900" dirty="0"/>
              <a:t>Naim, S., Hakim, S., </a:t>
            </a:r>
            <a:r>
              <a:rPr lang="en-GB" sz="900" dirty="0" err="1"/>
              <a:t>Anantadjaya</a:t>
            </a:r>
            <a:r>
              <a:rPr lang="en-GB" sz="900" dirty="0"/>
              <a:t>, S. P., and </a:t>
            </a:r>
            <a:r>
              <a:rPr lang="en-GB" sz="900" dirty="0" err="1"/>
              <a:t>Nawangwulan</a:t>
            </a:r>
            <a:r>
              <a:rPr lang="en-GB" sz="900" dirty="0"/>
              <a:t>, I. M. (2023). Designing of Electronic Employee Recruitment System Using The Analytical Hierarchy Process Method. </a:t>
            </a:r>
            <a:r>
              <a:rPr lang="en-GB" sz="900" i="1" dirty="0" err="1"/>
              <a:t>Jurnal</a:t>
            </a:r>
            <a:r>
              <a:rPr lang="en-GB" sz="900" i="1" dirty="0"/>
              <a:t> </a:t>
            </a:r>
            <a:r>
              <a:rPr lang="en-GB" sz="900" i="1" dirty="0" err="1"/>
              <a:t>Sistim</a:t>
            </a:r>
            <a:r>
              <a:rPr lang="en-GB" sz="900" i="1" dirty="0"/>
              <a:t> </a:t>
            </a:r>
            <a:r>
              <a:rPr lang="en-GB" sz="900" i="1" dirty="0" err="1"/>
              <a:t>Informasi</a:t>
            </a:r>
            <a:r>
              <a:rPr lang="en-GB" sz="900" i="1" dirty="0"/>
              <a:t> dan </a:t>
            </a:r>
            <a:r>
              <a:rPr lang="en-GB" sz="900" i="1" dirty="0" err="1"/>
              <a:t>Teknologi</a:t>
            </a:r>
            <a:r>
              <a:rPr lang="en-GB" sz="900" dirty="0"/>
              <a:t>, 17-21. </a:t>
            </a:r>
            <a:r>
              <a:rPr lang="en-GB" sz="900" u="sng" dirty="0">
                <a:hlinkClick r:id="rId6"/>
              </a:rPr>
              <a:t>http://www.jsisfotek.org/index.php/JSisfotek/article/view/276</a:t>
            </a:r>
            <a:endParaRPr lang="en-US" sz="900" dirty="0"/>
          </a:p>
          <a:p>
            <a:pPr algn="just">
              <a:spcBef>
                <a:spcPts val="600"/>
              </a:spcBef>
            </a:pPr>
            <a:r>
              <a:rPr lang="en-GB" sz="900" dirty="0" err="1"/>
              <a:t>Pattanawit</a:t>
            </a:r>
            <a:r>
              <a:rPr lang="en-GB" sz="900" dirty="0"/>
              <a:t>, P., and </a:t>
            </a:r>
            <a:r>
              <a:rPr lang="en-GB" sz="900" dirty="0" err="1"/>
              <a:t>Charoensukmongkol</a:t>
            </a:r>
            <a:r>
              <a:rPr lang="en-GB" sz="900" dirty="0"/>
              <a:t>, P. (2022). Benefits of workplace spirituality on real estate agents’ work outcomes: the mediating role of person-job fit. </a:t>
            </a:r>
            <a:r>
              <a:rPr lang="en-GB" sz="900" i="1" dirty="0"/>
              <a:t>Management Research Review</a:t>
            </a:r>
            <a:r>
              <a:rPr lang="en-GB" sz="900" dirty="0"/>
              <a:t>, </a:t>
            </a:r>
            <a:r>
              <a:rPr lang="en-GB" sz="900" i="1" dirty="0"/>
              <a:t>45</a:t>
            </a:r>
            <a:r>
              <a:rPr lang="en-GB" sz="900" dirty="0"/>
              <a:t>(11), 1393-1411. </a:t>
            </a:r>
            <a:r>
              <a:rPr lang="en-GB" sz="900" u="sng" dirty="0">
                <a:hlinkClick r:id="rId7"/>
              </a:rPr>
              <a:t>https://link.springer.com/content/pdf/10.1007/978-981-97-7874-4_1244.pdf</a:t>
            </a:r>
            <a:endParaRPr lang="en-US" sz="900" dirty="0"/>
          </a:p>
          <a:p>
            <a:pPr algn="just">
              <a:spcBef>
                <a:spcPts val="600"/>
              </a:spcBef>
            </a:pPr>
            <a:r>
              <a:rPr lang="en-GB" sz="900" dirty="0"/>
              <a:t>Pennington, C. R., Bliss, E., Airey, A., Bancroft, M., and Pryce-Miller, M. (2023). A mixed-methods evaluation of unconscious racial bias training for NHS senior practitioners to improve the experiences of racially minoritised students. </a:t>
            </a:r>
            <a:r>
              <a:rPr lang="en-GB" sz="900" i="1" dirty="0"/>
              <a:t>BMJ open</a:t>
            </a:r>
            <a:r>
              <a:rPr lang="en-GB" sz="900" dirty="0"/>
              <a:t>, </a:t>
            </a:r>
            <a:r>
              <a:rPr lang="en-GB" sz="900" i="1" dirty="0"/>
              <a:t>13</a:t>
            </a:r>
            <a:r>
              <a:rPr lang="en-GB" sz="900" dirty="0"/>
              <a:t>(1), e068819. </a:t>
            </a:r>
            <a:r>
              <a:rPr lang="en-GB" sz="900" u="sng" dirty="0">
                <a:hlinkClick r:id="rId8"/>
              </a:rPr>
              <a:t>https://bmjopen.bmj.com/content/13/1/e068819.abstract</a:t>
            </a:r>
            <a:endParaRPr lang="en-US" sz="900" dirty="0"/>
          </a:p>
          <a:p>
            <a:pPr algn="just">
              <a:spcBef>
                <a:spcPts val="600"/>
              </a:spcBef>
            </a:pPr>
            <a:r>
              <a:rPr lang="en-GB" sz="900" dirty="0"/>
              <a:t>Phiri, P., Sajid, S., </a:t>
            </a:r>
            <a:r>
              <a:rPr lang="en-GB" sz="900" dirty="0" err="1"/>
              <a:t>Baykoca</a:t>
            </a:r>
            <a:r>
              <a:rPr lang="en-GB" sz="900" dirty="0"/>
              <a:t>, A., Shetty, S., </a:t>
            </a:r>
            <a:r>
              <a:rPr lang="en-GB" sz="900" dirty="0" err="1"/>
              <a:t>Mudoni</a:t>
            </a:r>
            <a:r>
              <a:rPr lang="en-GB" sz="900" dirty="0"/>
              <a:t>, D., Rathod, S., and </a:t>
            </a:r>
            <a:r>
              <a:rPr lang="en-GB" sz="900" dirty="0" err="1"/>
              <a:t>Delanerolle</a:t>
            </a:r>
            <a:r>
              <a:rPr lang="en-GB" sz="900" dirty="0"/>
              <a:t>, G. (2022). International recruitment of mental health nurses to the national health service: a challenge for the UK. </a:t>
            </a:r>
            <a:r>
              <a:rPr lang="en-GB" sz="900" i="1" dirty="0"/>
              <a:t>BMC nursing</a:t>
            </a:r>
            <a:r>
              <a:rPr lang="en-GB" sz="900" dirty="0"/>
              <a:t>, </a:t>
            </a:r>
            <a:r>
              <a:rPr lang="en-GB" sz="900" i="1" dirty="0"/>
              <a:t>21</a:t>
            </a:r>
            <a:r>
              <a:rPr lang="en-GB" sz="900" dirty="0"/>
              <a:t>(1), 355. </a:t>
            </a:r>
            <a:r>
              <a:rPr lang="en-GB" sz="900" u="sng" dirty="0">
                <a:hlinkClick r:id="rId9"/>
              </a:rPr>
              <a:t>https://link.springer.com/article/10.1186/s12912-022-01128-1</a:t>
            </a:r>
            <a:endParaRPr lang="en-US" sz="900" dirty="0"/>
          </a:p>
          <a:p>
            <a:pPr algn="just">
              <a:spcBef>
                <a:spcPts val="600"/>
              </a:spcBef>
            </a:pPr>
            <a:r>
              <a:rPr lang="en-GB" sz="900" dirty="0" err="1"/>
              <a:t>Ramdharry</a:t>
            </a:r>
            <a:r>
              <a:rPr lang="en-GB" sz="900" dirty="0"/>
              <a:t>, G., </a:t>
            </a:r>
            <a:r>
              <a:rPr lang="en-GB" sz="900" dirty="0" err="1"/>
              <a:t>Rizig</a:t>
            </a:r>
            <a:r>
              <a:rPr lang="en-GB" sz="900" dirty="0"/>
              <a:t>, M., and Osman, B. (2026). Guide to developing research recruitment strategies with the experts. </a:t>
            </a:r>
            <a:r>
              <a:rPr lang="en-GB" sz="900" i="1" dirty="0"/>
              <a:t>BMJ Neurology Open</a:t>
            </a:r>
            <a:r>
              <a:rPr lang="en-GB" sz="900" dirty="0"/>
              <a:t>, </a:t>
            </a:r>
            <a:r>
              <a:rPr lang="en-GB" sz="900" i="1" dirty="0"/>
              <a:t>8</a:t>
            </a:r>
            <a:r>
              <a:rPr lang="en-GB" sz="900" dirty="0"/>
              <a:t>(1), e001475. </a:t>
            </a:r>
            <a:r>
              <a:rPr lang="en-GB" sz="900" u="sng" dirty="0">
                <a:hlinkClick r:id="rId10"/>
              </a:rPr>
              <a:t>https://pmc.ncbi.nlm.nih.gov/articles/PMC12970071/</a:t>
            </a:r>
            <a:endParaRPr lang="en-US" sz="900" dirty="0"/>
          </a:p>
          <a:p>
            <a:pPr algn="just">
              <a:spcBef>
                <a:spcPts val="600"/>
              </a:spcBef>
            </a:pPr>
            <a:r>
              <a:rPr lang="en-GB" sz="900" dirty="0"/>
              <a:t>Reeves, D., Woodham, A. A., French, D., Bower, P., Holland, F., </a:t>
            </a:r>
            <a:r>
              <a:rPr lang="en-GB" sz="900" dirty="0" err="1"/>
              <a:t>Kontopantelis</a:t>
            </a:r>
            <a:r>
              <a:rPr lang="en-GB" sz="900" dirty="0"/>
              <a:t>, E., and Cotterill, S. (2023). The influence of demographic, health and psychosocial factors on patient uptake of the English NHS diabetes prevention programme. </a:t>
            </a:r>
            <a:r>
              <a:rPr lang="en-GB" sz="900" i="1" dirty="0"/>
              <a:t>BMC Health Services Research</a:t>
            </a:r>
            <a:r>
              <a:rPr lang="en-GB" sz="900" dirty="0"/>
              <a:t>, </a:t>
            </a:r>
            <a:r>
              <a:rPr lang="en-GB" sz="900" i="1" dirty="0"/>
              <a:t>23</a:t>
            </a:r>
            <a:r>
              <a:rPr lang="en-GB" sz="900" dirty="0"/>
              <a:t>(1), 352. </a:t>
            </a:r>
            <a:r>
              <a:rPr lang="en-GB" sz="900" u="sng" dirty="0">
                <a:hlinkClick r:id="rId11"/>
              </a:rPr>
              <a:t>https://link.springer.com/article/10.1186/s12913-023-09195-z</a:t>
            </a:r>
            <a:endParaRPr lang="en-US" sz="900" dirty="0"/>
          </a:p>
          <a:p>
            <a:pPr algn="just">
              <a:spcBef>
                <a:spcPts val="600"/>
              </a:spcBef>
            </a:pPr>
            <a:r>
              <a:rPr lang="en-GB" sz="900" dirty="0"/>
              <a:t>Sarkar, S. K., and Sen, A. (2026). Traditional vs. Modern Recruitment Methods. In </a:t>
            </a:r>
            <a:r>
              <a:rPr lang="en-GB" sz="900" i="1" dirty="0"/>
              <a:t>Emerging Technologies for Recruitment Strategy and Practice</a:t>
            </a:r>
            <a:r>
              <a:rPr lang="en-GB" sz="900" dirty="0"/>
              <a:t> (pp. 59-84). IGI Global Scientific Publishing. </a:t>
            </a:r>
            <a:r>
              <a:rPr lang="en-GB" sz="900" u="sng" dirty="0">
                <a:hlinkClick r:id="rId12"/>
              </a:rPr>
              <a:t>https://www.igi-global.com/chapter/traditional-vs-modern-recruitment-methods/387884</a:t>
            </a:r>
            <a:endParaRPr lang="en-US" sz="900" dirty="0"/>
          </a:p>
          <a:p>
            <a:pPr algn="just">
              <a:spcBef>
                <a:spcPts val="600"/>
              </a:spcBef>
            </a:pPr>
            <a:r>
              <a:rPr lang="en-GB" sz="900" dirty="0"/>
              <a:t>Teoh, K., </a:t>
            </a:r>
            <a:r>
              <a:rPr lang="en-GB" sz="900" dirty="0" err="1"/>
              <a:t>Dhensa</a:t>
            </a:r>
            <a:r>
              <a:rPr lang="en-GB" sz="900" dirty="0"/>
              <a:t>-Kahlon, R., Christense, M., Frost, F., Hatton, E., and Nielsen, K. (2023). Organisational wellbeing interventions: case studies from the NHS. </a:t>
            </a:r>
            <a:r>
              <a:rPr lang="en-GB" sz="900" u="sng" dirty="0">
                <a:hlinkClick r:id="rId13"/>
              </a:rPr>
              <a:t>https://eprints.bbk.ac.uk/id/eprint/53151/1/Organisational_Interventions_to_Support_Staff_Wellbeing_in_the_NHS%202023.pdf</a:t>
            </a:r>
            <a:endParaRPr lang="en-US" sz="900" dirty="0"/>
          </a:p>
          <a:p>
            <a:pPr algn="just">
              <a:spcBef>
                <a:spcPts val="600"/>
              </a:spcBef>
            </a:pPr>
            <a:r>
              <a:rPr lang="en-GB" sz="900" dirty="0"/>
              <a:t>Topa, G., Aranda-Carmena, M., and De-Maria, B. (2022). Psychological contract breach and outcomes: a systematic review of reviews. </a:t>
            </a:r>
            <a:r>
              <a:rPr lang="en-GB" sz="900" i="1" dirty="0"/>
              <a:t>International journal of environmental research and public health</a:t>
            </a:r>
            <a:r>
              <a:rPr lang="en-GB" sz="900" dirty="0"/>
              <a:t>, </a:t>
            </a:r>
            <a:r>
              <a:rPr lang="en-GB" sz="900" i="1" dirty="0"/>
              <a:t>19</a:t>
            </a:r>
            <a:r>
              <a:rPr lang="en-GB" sz="900" dirty="0"/>
              <a:t>(23), 15527. </a:t>
            </a:r>
            <a:r>
              <a:rPr lang="en-GB" sz="900" u="sng" dirty="0">
                <a:hlinkClick r:id="rId14"/>
              </a:rPr>
              <a:t>https://www.mdpi.com/1660-4601/19/23/15527</a:t>
            </a:r>
            <a:endParaRPr lang="en-US" sz="900" dirty="0"/>
          </a:p>
          <a:p>
            <a:pPr algn="just">
              <a:spcBef>
                <a:spcPts val="600"/>
              </a:spcBef>
            </a:pPr>
            <a:r>
              <a:rPr lang="en-GB" sz="900" dirty="0"/>
              <a:t>Zhang, M., and Gandham, G. (2025). Faculty job satisfaction in higher education: A systematic review of empirical studies through </a:t>
            </a:r>
            <a:r>
              <a:rPr lang="en-GB" sz="900" dirty="0" err="1"/>
              <a:t>herzberg’s</a:t>
            </a:r>
            <a:r>
              <a:rPr lang="en-GB" sz="900" dirty="0"/>
              <a:t> Two-Factor theory. </a:t>
            </a:r>
            <a:r>
              <a:rPr lang="en-GB" sz="900" i="1" dirty="0"/>
              <a:t>J. Manag. World</a:t>
            </a:r>
            <a:r>
              <a:rPr lang="en-GB" sz="900" dirty="0"/>
              <a:t>, </a:t>
            </a:r>
            <a:r>
              <a:rPr lang="en-GB" sz="900" i="1" dirty="0"/>
              <a:t>2025</a:t>
            </a:r>
            <a:r>
              <a:rPr lang="en-GB" sz="900" dirty="0"/>
              <a:t>, 37-50. </a:t>
            </a:r>
            <a:r>
              <a:rPr lang="en-GB" sz="900" u="sng" dirty="0">
                <a:hlinkClick r:id="rId15"/>
              </a:rPr>
              <a:t>https://search.proquest.com/openview/98788d56b7aaa39eadbf798c7a67a3be/1?pq-origsite=gscholarandcbl=2045095</a:t>
            </a:r>
            <a:endParaRPr lang="en-US" sz="900" dirty="0"/>
          </a:p>
          <a:p>
            <a:pPr algn="just">
              <a:spcBef>
                <a:spcPts val="600"/>
              </a:spcBef>
            </a:pPr>
            <a:endParaRPr lang="en-US" sz="900" dirty="0"/>
          </a:p>
        </p:txBody>
      </p:sp>
    </p:spTree>
    <p:extLst>
      <p:ext uri="{BB962C8B-B14F-4D97-AF65-F5344CB8AC3E}">
        <p14:creationId xmlns:p14="http://schemas.microsoft.com/office/powerpoint/2010/main" val="148174002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rgbClr val="000000"/>
      </a:dk1>
      <a:lt1>
        <a:srgbClr val="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TotalTime>
  <Words>3535</Words>
  <Application>Microsoft Office PowerPoint</Application>
  <PresentationFormat>Widescreen</PresentationFormat>
  <Paragraphs>285</Paragraphs>
  <Slides>40</Slides>
  <Notes>32</Notes>
  <HiddenSlides>0</HiddenSlides>
  <MMClips>0</MMClips>
  <ScaleCrop>false</ScaleCrop>
  <HeadingPairs>
    <vt:vector size="6" baseType="variant">
      <vt:variant>
        <vt:lpstr>Fonts Used</vt:lpstr>
      </vt:variant>
      <vt:variant>
        <vt:i4>5</vt:i4>
      </vt:variant>
      <vt:variant>
        <vt:lpstr>Theme</vt:lpstr>
      </vt:variant>
      <vt:variant>
        <vt:i4>2</vt:i4>
      </vt:variant>
      <vt:variant>
        <vt:lpstr>Slide Titles</vt:lpstr>
      </vt:variant>
      <vt:variant>
        <vt:i4>40</vt:i4>
      </vt:variant>
    </vt:vector>
  </HeadingPairs>
  <TitlesOfParts>
    <vt:vector size="47" baseType="lpstr">
      <vt:lpstr>Aptos</vt:lpstr>
      <vt:lpstr>Aptos Display</vt:lpstr>
      <vt:lpstr>Arial</vt:lpstr>
      <vt:lpstr>Calibri</vt:lpstr>
      <vt:lpstr>Play</vt:lpstr>
      <vt:lpstr>Office Theme</vt:lpstr>
      <vt:lpstr>Office Theme</vt:lpstr>
      <vt:lpstr>       Human Capital Management LCMB7023                                   Tahmina Aktar – 2508483    Jeet Patel – 2532588 Abhishekkumar Pethani – 2525424 Anjaliben Chavda – 2532966  Vishal Sapkal – 2521152    </vt:lpstr>
      <vt:lpstr>Presentation Introduction </vt:lpstr>
      <vt:lpstr>Part 1 – Introduction  Tahmina Aktar – 2508483 </vt:lpstr>
      <vt:lpstr>Overview of NHS </vt:lpstr>
      <vt:lpstr>Role of Human Capital Management (HCM)</vt:lpstr>
      <vt:lpstr>Introduction to Recruitment in the NHS </vt:lpstr>
      <vt:lpstr>Key Recruitment Challenges Overview </vt:lpstr>
      <vt:lpstr>Cultural and Leadership Challenges </vt:lpstr>
      <vt:lpstr>Theoretical Link in Recruitment </vt:lpstr>
      <vt:lpstr>Part 2 – Recruitment Process  Jeet patel – 2532588 </vt:lpstr>
      <vt:lpstr>Recruitment Process Overview</vt:lpstr>
      <vt:lpstr>Workforce Planning and Sourcing </vt:lpstr>
      <vt:lpstr>Screening and Shortlisting </vt:lpstr>
      <vt:lpstr>Interview and Selection</vt:lpstr>
      <vt:lpstr>Challenges in the Recruitment Process</vt:lpstr>
      <vt:lpstr>Theoretical Application</vt:lpstr>
      <vt:lpstr>Part 3 – Types of Recruitment  Abhishekkumar Pethani – 2525424</vt:lpstr>
      <vt:lpstr>Types of Recruitment Overview</vt:lpstr>
      <vt:lpstr>Internal Recruitment in NHS</vt:lpstr>
      <vt:lpstr>Benefits of Internal Recruitment </vt:lpstr>
      <vt:lpstr>External Recruitment in NHS </vt:lpstr>
      <vt:lpstr>Benefits of External Recruitment </vt:lpstr>
      <vt:lpstr>Theoretical Insight on Employee satisfaction in recruitment </vt:lpstr>
      <vt:lpstr>Part 4 – Modern Methods  Anjaliben Chavda – 2532966</vt:lpstr>
      <vt:lpstr>Online Job Portals: NHS Jobs and LinkedIn </vt:lpstr>
      <vt:lpstr>Social Media Recruitment </vt:lpstr>
      <vt:lpstr>Employee Referral Programmes </vt:lpstr>
      <vt:lpstr>Recruitment Agencies and Outsourcing</vt:lpstr>
      <vt:lpstr>AI and Data-Driven Recruitment </vt:lpstr>
      <vt:lpstr>Benefits of Modern Recruitment Methods</vt:lpstr>
      <vt:lpstr>Part 5 – Importance and Challenges  Vishal Sapkal – 2521152  </vt:lpstr>
      <vt:lpstr>Importance of Recruitment in NHS</vt:lpstr>
      <vt:lpstr>Major Recruitment Challenges </vt:lpstr>
      <vt:lpstr>Root Causes of Recruitment Issues</vt:lpstr>
      <vt:lpstr>Recommendations: HRM Strategies</vt:lpstr>
      <vt:lpstr>Innovative Solutions </vt:lpstr>
      <vt:lpstr>Theoretical Integration </vt:lpstr>
      <vt:lpstr>Final Conclusion </vt:lpstr>
      <vt:lpstr>Reference List  </vt:lpstr>
      <vt:lpstr>Reference List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cp:lastModifiedBy>DELL</cp:lastModifiedBy>
  <cp:revision>3</cp:revision>
  <dcterms:modified xsi:type="dcterms:W3CDTF">2026-04-04T13:10:05Z</dcterms:modified>
</cp:coreProperties>
</file>