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38F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58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6" Type="http://schemas.openxmlformats.org/officeDocument/2006/relationships/tableStyles" Target="tableStyles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FB11"/>
            </a:gs>
            <a:gs pos="100000">
              <a:srgbClr val="838309"/>
            </a:gs>
          </a:gsLst>
          <a:lin ang="61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7" name="Rounded Rectangle 26"/>
          <p:cNvSpPr/>
          <p:nvPr/>
        </p:nvSpPr>
        <p:spPr>
          <a:xfrm>
            <a:off x="207010" y="2030730"/>
            <a:ext cx="3439795" cy="1555750"/>
          </a:xfrm>
          <a:prstGeom prst="roundRect">
            <a:avLst/>
          </a:prstGeom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GB" altLang="en-US" sz="1000">
                <a:sym typeface="+mn-ea"/>
              </a:rPr>
              <a:t> I studied at the University of Gloucestershire for three years where I attained a 2:1 in Sports </a:t>
            </a:r>
            <a:br>
              <a:rPr lang="en-GB" altLang="en-US" sz="1000">
                <a:sym typeface="+mn-ea"/>
              </a:rPr>
            </a:br>
            <a:r>
              <a:rPr lang="en-GB" altLang="en-US" sz="1000">
                <a:sym typeface="+mn-ea"/>
              </a:rPr>
              <a:t>Coaching &amp; Physical Education BSc (Hons) Degree. </a:t>
            </a:r>
            <a:br>
              <a:rPr lang="en-GB" altLang="en-US" sz="1000">
                <a:sym typeface="+mn-ea"/>
              </a:rPr>
            </a:br>
            <a:br>
              <a:rPr lang="en-GB" altLang="en-US" sz="1000">
                <a:sym typeface="+mn-ea"/>
              </a:rPr>
            </a:br>
            <a:r>
              <a:rPr lang="en-GB" altLang="en-US" sz="1000">
                <a:sym typeface="+mn-ea"/>
              </a:rPr>
              <a:t> I studied my A-Levels at Coleg Y Cymoedd, achieving 3 ALevels. </a:t>
            </a:r>
            <a:endParaRPr lang="en-GB" altLang="en-US" sz="1000">
              <a:sym typeface="+mn-ea"/>
            </a:endParaRPr>
          </a:p>
          <a:p>
            <a:pPr algn="ctr"/>
            <a:br>
              <a:rPr lang="en-GB" altLang="en-US" sz="1000">
                <a:sym typeface="+mn-ea"/>
              </a:rPr>
            </a:br>
            <a:r>
              <a:rPr lang="en-GB" altLang="en-US" sz="1000">
                <a:sym typeface="+mn-ea"/>
              </a:rPr>
              <a:t>Currently undergoing my PGCE at the UWTSD.</a:t>
            </a:r>
            <a:endParaRPr lang="en-GB" altLang="en-US" sz="1000"/>
          </a:p>
        </p:txBody>
      </p:sp>
      <p:sp>
        <p:nvSpPr>
          <p:cNvPr id="43" name="Title 42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GB" altLang="en-US"/>
          </a:p>
        </p:txBody>
      </p:sp>
      <p:grpSp>
        <p:nvGrpSpPr>
          <p:cNvPr id="68" name="Group 68"/>
          <p:cNvGrpSpPr/>
          <p:nvPr/>
        </p:nvGrpSpPr>
        <p:grpSpPr>
          <a:xfrm>
            <a:off x="3747727" y="1231900"/>
            <a:ext cx="4532193" cy="855980"/>
            <a:chOff x="4612" y="4092"/>
            <a:chExt cx="6875" cy="1149"/>
          </a:xfrm>
        </p:grpSpPr>
        <p:pic>
          <p:nvPicPr>
            <p:cNvPr id="29" name="Picture 29" descr="world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DFDFD">
                    <a:alpha val="100000"/>
                  </a:srgbClr>
                </a:clrFrom>
                <a:clrTo>
                  <a:srgbClr val="FDFDFD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177" y="4108"/>
              <a:ext cx="661" cy="661"/>
            </a:xfrm>
            <a:prstGeom prst="rect">
              <a:avLst/>
            </a:prstGeom>
          </p:spPr>
        </p:pic>
        <p:pic>
          <p:nvPicPr>
            <p:cNvPr id="28" name="Picture 28" descr="lax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DFDFD">
                    <a:alpha val="100000"/>
                  </a:srgbClr>
                </a:clrFrom>
                <a:clrTo>
                  <a:srgbClr val="FDFDFD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121" y="4258"/>
              <a:ext cx="514" cy="501"/>
            </a:xfrm>
            <a:prstGeom prst="rect">
              <a:avLst/>
            </a:prstGeom>
          </p:spPr>
        </p:pic>
        <p:pic>
          <p:nvPicPr>
            <p:cNvPr id="25" name="Picture 25" descr="untitled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DFDFD">
                    <a:alpha val="100000"/>
                  </a:srgbClr>
                </a:clrFrom>
                <a:clrTo>
                  <a:srgbClr val="FDFDFD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039" y="4258"/>
              <a:ext cx="604" cy="561"/>
            </a:xfrm>
            <a:prstGeom prst="rect">
              <a:avLst/>
            </a:prstGeom>
          </p:spPr>
        </p:pic>
        <p:pic>
          <p:nvPicPr>
            <p:cNvPr id="31" name="Picture 31" descr="socialisi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8764" y="4092"/>
              <a:ext cx="684" cy="684"/>
            </a:xfrm>
            <a:prstGeom prst="rect">
              <a:avLst/>
            </a:prstGeom>
          </p:spPr>
        </p:pic>
        <p:sp>
          <p:nvSpPr>
            <p:cNvPr id="33" name="Text Box 33"/>
            <p:cNvSpPr txBox="1"/>
            <p:nvPr/>
          </p:nvSpPr>
          <p:spPr>
            <a:xfrm>
              <a:off x="4612" y="4775"/>
              <a:ext cx="1440" cy="39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pPr algn="ctr"/>
              <a:r>
                <a:rPr lang="en-US" altLang="zh-CN" sz="1050" kern="100">
                  <a:latin typeface="Calibri" panose="020F0502020204030204"/>
                  <a:ea typeface="SimSun" panose="02010600030101010101" pitchFamily="2" charset="-122"/>
                  <a:cs typeface="Times New Roman" panose="02020603050405020304"/>
                  <a:sym typeface="Times New Roman" panose="02020603050405020304"/>
                </a:rPr>
                <a:t>Footba</a:t>
              </a:r>
              <a:r>
                <a:rPr lang="en-GB" altLang="en-US" sz="1050" kern="100">
                  <a:latin typeface="Calibri" panose="020F0502020204030204"/>
                  <a:ea typeface="SimSun" panose="02010600030101010101" pitchFamily="2" charset="-122"/>
                  <a:cs typeface="Times New Roman" panose="02020603050405020304"/>
                  <a:sym typeface="Times New Roman" panose="02020603050405020304"/>
                </a:rPr>
                <a:t>l</a:t>
              </a:r>
              <a:r>
                <a:rPr lang="en-US" altLang="zh-CN" sz="1050" kern="100">
                  <a:latin typeface="Calibri" panose="020F0502020204030204"/>
                  <a:ea typeface="SimSun" panose="02010600030101010101" pitchFamily="2" charset="-122"/>
                  <a:cs typeface="Times New Roman" panose="02020603050405020304"/>
                  <a:sym typeface="Times New Roman" panose="02020603050405020304"/>
                </a:rPr>
                <a:t>ll</a:t>
              </a:r>
              <a:endParaRPr lang="en-US" altLang="zh-CN" sz="1050" kern="100">
                <a:latin typeface="Calibri" panose="020F0502020204030204"/>
                <a:ea typeface="SimSun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34" name="Text Box 34"/>
            <p:cNvSpPr txBox="1"/>
            <p:nvPr/>
          </p:nvSpPr>
          <p:spPr>
            <a:xfrm>
              <a:off x="10047" y="4762"/>
              <a:ext cx="1440" cy="479"/>
            </a:xfrm>
            <a:prstGeom prst="rect">
              <a:avLst/>
            </a:prstGeom>
            <a:noFill/>
            <a:ln w="6350">
              <a:noFill/>
            </a:ln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pPr algn="ctr"/>
              <a:r>
                <a:rPr lang="en-US" altLang="zh-CN" sz="1050" kern="100">
                  <a:latin typeface="Calibri" panose="020F0502020204030204"/>
                  <a:ea typeface="SimSun" panose="02010600030101010101" pitchFamily="2" charset="-122"/>
                  <a:cs typeface="Times New Roman" panose="02020603050405020304"/>
                  <a:sym typeface="Times New Roman" panose="02020603050405020304"/>
                </a:rPr>
                <a:t>Challenges</a:t>
              </a:r>
              <a:endParaRPr lang="en-US" altLang="zh-CN" sz="1050" kern="100">
                <a:latin typeface="Calibri" panose="020F0502020204030204"/>
                <a:ea typeface="SimSun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35" name="Text Box 35"/>
            <p:cNvSpPr txBox="1"/>
            <p:nvPr/>
          </p:nvSpPr>
          <p:spPr>
            <a:xfrm>
              <a:off x="7929" y="4770"/>
              <a:ext cx="2383" cy="39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pPr algn="ctr"/>
              <a:r>
                <a:rPr lang="en-US" altLang="zh-CN" sz="1050" kern="100">
                  <a:latin typeface="Calibri" panose="020F0502020204030204"/>
                  <a:ea typeface="SimSun" panose="02010600030101010101" pitchFamily="2" charset="-122"/>
                  <a:cs typeface="Times New Roman" panose="02020603050405020304"/>
                  <a:sym typeface="Times New Roman" panose="02020603050405020304"/>
                </a:rPr>
                <a:t>Meeting new people</a:t>
              </a:r>
              <a:endParaRPr lang="en-US" altLang="zh-CN" sz="1050" kern="100">
                <a:latin typeface="Calibri" panose="020F0502020204030204"/>
                <a:ea typeface="SimSun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36" name="Text Box 36"/>
            <p:cNvSpPr txBox="1"/>
            <p:nvPr/>
          </p:nvSpPr>
          <p:spPr>
            <a:xfrm>
              <a:off x="6825" y="4770"/>
              <a:ext cx="1440" cy="39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pPr algn="ctr"/>
              <a:r>
                <a:rPr lang="en-US" altLang="zh-CN" sz="1050" kern="100">
                  <a:latin typeface="Calibri" panose="020F0502020204030204"/>
                  <a:ea typeface="SimSun" panose="02010600030101010101" pitchFamily="2" charset="-122"/>
                  <a:cs typeface="Times New Roman" panose="02020603050405020304"/>
                  <a:sym typeface="Times New Roman" panose="02020603050405020304"/>
                </a:rPr>
                <a:t>Exploring</a:t>
              </a:r>
              <a:endParaRPr lang="en-US" altLang="zh-CN" sz="1050" kern="100">
                <a:latin typeface="Calibri" panose="020F0502020204030204"/>
                <a:ea typeface="SimSun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  <p:sp>
          <p:nvSpPr>
            <p:cNvPr id="37" name="Text Box 37"/>
            <p:cNvSpPr txBox="1"/>
            <p:nvPr/>
          </p:nvSpPr>
          <p:spPr>
            <a:xfrm>
              <a:off x="5620" y="4770"/>
              <a:ext cx="1440" cy="39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/>
            <a:p>
              <a:pPr algn="ctr"/>
              <a:r>
                <a:rPr lang="en-US" altLang="zh-CN" sz="1050" kern="100">
                  <a:latin typeface="Calibri" panose="020F0502020204030204"/>
                  <a:ea typeface="SimSun" panose="02010600030101010101" pitchFamily="2" charset="-122"/>
                  <a:cs typeface="Times New Roman" panose="02020603050405020304"/>
                  <a:sym typeface="Times New Roman" panose="02020603050405020304"/>
                </a:rPr>
                <a:t>Lacrosse </a:t>
              </a:r>
              <a:endParaRPr lang="en-US" altLang="zh-CN" sz="1050" kern="100">
                <a:latin typeface="Calibri" panose="020F0502020204030204"/>
                <a:ea typeface="SimSun" panose="02010600030101010101" pitchFamily="2" charset="-122"/>
                <a:cs typeface="Times New Roman" panose="02020603050405020304"/>
                <a:sym typeface="Times New Roman" panose="02020603050405020304"/>
              </a:endParaRPr>
            </a:p>
          </p:txBody>
        </p:sp>
      </p:grpSp>
      <p:sp>
        <p:nvSpPr>
          <p:cNvPr id="6" name="Rectangle 5"/>
          <p:cNvSpPr/>
          <p:nvPr/>
        </p:nvSpPr>
        <p:spPr>
          <a:xfrm>
            <a:off x="3068955" y="144780"/>
            <a:ext cx="6054090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GB" altLang="en-US" sz="40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65000"/>
                    <a:lumOff val="35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Thomas Ashton</a:t>
            </a:r>
            <a:endParaRPr lang="en-GB" altLang="en-US" sz="4000" b="1">
              <a:ln w="9525">
                <a:solidFill>
                  <a:schemeClr val="bg1"/>
                </a:solidFill>
                <a:prstDash val="solid"/>
              </a:ln>
              <a:solidFill>
                <a:schemeClr val="bg1">
                  <a:lumMod val="65000"/>
                  <a:lumOff val="35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7" name="Text Box 6"/>
          <p:cNvSpPr txBox="1"/>
          <p:nvPr/>
        </p:nvSpPr>
        <p:spPr>
          <a:xfrm>
            <a:off x="3646805" y="803910"/>
            <a:ext cx="50038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GB" altLang="en-US" b="1">
                <a:solidFill>
                  <a:schemeClr val="bg1"/>
                </a:solidFill>
              </a:rPr>
              <a:t>Amdana i /About Me:</a:t>
            </a:r>
            <a:br>
              <a:rPr lang="en-GB" altLang="en-US" b="1">
                <a:solidFill>
                  <a:schemeClr val="bg1"/>
                </a:solidFill>
              </a:rPr>
            </a:br>
            <a:r>
              <a:rPr lang="en-GB" altLang="en-US" b="1">
                <a:solidFill>
                  <a:schemeClr val="bg1"/>
                </a:solidFill>
              </a:rPr>
              <a:t> </a:t>
            </a:r>
            <a:endParaRPr lang="en-GB" altLang="en-US" b="1">
              <a:solidFill>
                <a:schemeClr val="bg1"/>
              </a:solidFill>
            </a:endParaRPr>
          </a:p>
        </p:txBody>
      </p:sp>
      <p:sp>
        <p:nvSpPr>
          <p:cNvPr id="8" name="Text Box 7"/>
          <p:cNvSpPr txBox="1"/>
          <p:nvPr/>
        </p:nvSpPr>
        <p:spPr>
          <a:xfrm>
            <a:off x="-569595" y="299085"/>
            <a:ext cx="50038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GB" altLang="en-US" b="1">
                <a:solidFill>
                  <a:schemeClr val="bg1"/>
                </a:solidFill>
              </a:rPr>
              <a:t>Areas / Subjects</a:t>
            </a:r>
            <a:r>
              <a:rPr lang="en-GB" altLang="en-US" b="1">
                <a:solidFill>
                  <a:schemeClr val="bg1"/>
                </a:solidFill>
              </a:rPr>
              <a:t> I Could Teach:</a:t>
            </a:r>
            <a:br>
              <a:rPr lang="en-GB" altLang="en-US">
                <a:solidFill>
                  <a:schemeClr val="bg1"/>
                </a:solidFill>
              </a:rPr>
            </a:br>
            <a:r>
              <a:rPr lang="en-GB" altLang="en-US">
                <a:solidFill>
                  <a:schemeClr val="bg1"/>
                </a:solidFill>
              </a:rPr>
              <a:t> 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9" name="Flowchart: Alternate Process 8"/>
          <p:cNvSpPr/>
          <p:nvPr/>
        </p:nvSpPr>
        <p:spPr>
          <a:xfrm>
            <a:off x="217805" y="681355"/>
            <a:ext cx="3429000" cy="1047750"/>
          </a:xfrm>
          <a:prstGeom prst="flowChartAlternateProcess">
            <a:avLst/>
          </a:prstGeom>
          <a:ln>
            <a:solidFill>
              <a:srgbClr val="FF0000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GB" altLang="en-US" sz="1000"/>
              <a:t>Having only experienced primary school settings, I have been involved in many areas of learning. From English - Numeracy to PE - Science. I lead many interventions across various AOLE's, with a  strong focus on THRIVE. I have real interests in particular subjects such as PE, Art &amp; Design, Numeracy and Technology. </a:t>
            </a:r>
            <a:endParaRPr lang="en-GB" altLang="en-US" sz="1000"/>
          </a:p>
        </p:txBody>
      </p:sp>
      <p:sp>
        <p:nvSpPr>
          <p:cNvPr id="15" name="Flowchart: Alternate Process 14"/>
          <p:cNvSpPr/>
          <p:nvPr/>
        </p:nvSpPr>
        <p:spPr>
          <a:xfrm>
            <a:off x="3780155" y="1997075"/>
            <a:ext cx="4561840" cy="1589405"/>
          </a:xfrm>
          <a:prstGeom prst="flowChartAlternateProcess">
            <a:avLst/>
          </a:prstGeom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p>
            <a:pPr algn="l"/>
            <a:r>
              <a:rPr lang="en-GB" altLang="en-US" sz="1100"/>
              <a:t>Having finished university two years ago</a:t>
            </a:r>
            <a:br>
              <a:rPr lang="en-GB" altLang="en-US" sz="1100"/>
            </a:br>
            <a:r>
              <a:rPr lang="en-GB" altLang="en-US" sz="1100"/>
              <a:t>in Gloucestershire, I am now currently </a:t>
            </a:r>
            <a:br>
              <a:rPr lang="en-GB" altLang="en-US" sz="1100"/>
            </a:br>
            <a:r>
              <a:rPr lang="en-GB" altLang="en-US" sz="1100"/>
              <a:t>living in Pontyclun. I'm 23 years old, with</a:t>
            </a:r>
            <a:br>
              <a:rPr lang="en-GB" altLang="en-US" sz="1100"/>
            </a:br>
            <a:r>
              <a:rPr lang="en-GB" altLang="en-US" sz="1100"/>
              <a:t>a great interest in sport and well being.</a:t>
            </a:r>
            <a:br>
              <a:rPr lang="en-GB" altLang="en-US" sz="1100"/>
            </a:br>
            <a:r>
              <a:rPr lang="en-GB" altLang="en-US" sz="1100"/>
              <a:t>I have a real passion for discovering and </a:t>
            </a:r>
            <a:br>
              <a:rPr lang="en-GB" altLang="en-US" sz="1100"/>
            </a:br>
            <a:r>
              <a:rPr lang="en-GB" altLang="en-US" sz="1100"/>
              <a:t>learning more about students with </a:t>
            </a:r>
            <a:br>
              <a:rPr lang="en-GB" altLang="en-US" sz="1100"/>
            </a:br>
            <a:r>
              <a:rPr lang="en-GB" altLang="en-US" sz="1100"/>
              <a:t>additional needs, as a result of working </a:t>
            </a:r>
            <a:br>
              <a:rPr lang="en-GB" altLang="en-US" sz="1100"/>
            </a:br>
            <a:r>
              <a:rPr lang="en-GB" altLang="en-US" sz="1100"/>
              <a:t>closely with numerous individuals </a:t>
            </a:r>
            <a:br>
              <a:rPr lang="en-GB" altLang="en-US" sz="1100"/>
            </a:br>
            <a:r>
              <a:rPr lang="en-GB" altLang="en-US" sz="1100"/>
              <a:t>needing additional support.</a:t>
            </a:r>
            <a:endParaRPr lang="en-GB" altLang="en-US" sz="1100"/>
          </a:p>
        </p:txBody>
      </p:sp>
      <p:sp>
        <p:nvSpPr>
          <p:cNvPr id="16" name="Flowchart: Alternate Process 15"/>
          <p:cNvSpPr/>
          <p:nvPr/>
        </p:nvSpPr>
        <p:spPr>
          <a:xfrm>
            <a:off x="8483600" y="681355"/>
            <a:ext cx="3508375" cy="2905760"/>
          </a:xfrm>
          <a:prstGeom prst="flowChartAlternateProcess">
            <a:avLst/>
          </a:prstGeom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GB" altLang="en-US" sz="1100"/>
              <a:t>Being able to have the intial stamp  on a pupils education and having that pricesless contribution in many crucial areas of delvelopment, is one of the main reasons I wanted to enter the profession of teaching. </a:t>
            </a:r>
            <a:br>
              <a:rPr lang="en-GB" altLang="en-US" sz="1100"/>
            </a:br>
            <a:br>
              <a:rPr lang="en-GB" altLang="en-US" sz="1100"/>
            </a:br>
            <a:r>
              <a:rPr lang="en-GB" altLang="en-US" sz="1100"/>
              <a:t>I went into my degree hoping to come out a professional performance coach. However through various experiences I developed that love of being able to be that positive influence in terms of not only knowledge, but on a much broader scale in terms of self-development in young children. This made me rethink my career path and excelled me into wanting to become a pimary school teacher.</a:t>
            </a:r>
            <a:endParaRPr lang="en-GB" altLang="en-US" sz="1100"/>
          </a:p>
        </p:txBody>
      </p:sp>
      <p:sp>
        <p:nvSpPr>
          <p:cNvPr id="17" name="Text Box 16"/>
          <p:cNvSpPr txBox="1"/>
          <p:nvPr/>
        </p:nvSpPr>
        <p:spPr>
          <a:xfrm>
            <a:off x="7726680" y="299085"/>
            <a:ext cx="50038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GB" altLang="en-US" b="1">
                <a:solidFill>
                  <a:schemeClr val="bg1"/>
                </a:solidFill>
              </a:rPr>
              <a:t>Reasons For Entering Teaching:</a:t>
            </a:r>
            <a:br>
              <a:rPr lang="en-GB" altLang="en-US">
                <a:solidFill>
                  <a:schemeClr val="bg1"/>
                </a:solidFill>
              </a:rPr>
            </a:br>
            <a:r>
              <a:rPr lang="en-GB" altLang="en-US">
                <a:solidFill>
                  <a:schemeClr val="bg1"/>
                </a:solidFill>
              </a:rPr>
              <a:t> 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6967220" y="2042160"/>
            <a:ext cx="1223645" cy="145288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en-GB" altLang="en-US"/>
          </a:p>
        </p:txBody>
      </p:sp>
      <p:sp>
        <p:nvSpPr>
          <p:cNvPr id="24" name="Oval 23"/>
          <p:cNvSpPr/>
          <p:nvPr/>
        </p:nvSpPr>
        <p:spPr>
          <a:xfrm>
            <a:off x="8602980" y="1837690"/>
            <a:ext cx="75565" cy="755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GB" altLang="en-US"/>
          </a:p>
        </p:txBody>
      </p:sp>
      <p:sp>
        <p:nvSpPr>
          <p:cNvPr id="26" name="Oval 25"/>
          <p:cNvSpPr/>
          <p:nvPr/>
        </p:nvSpPr>
        <p:spPr>
          <a:xfrm>
            <a:off x="8744585" y="846455"/>
            <a:ext cx="75565" cy="755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GB" altLang="en-US"/>
          </a:p>
        </p:txBody>
      </p:sp>
      <p:sp>
        <p:nvSpPr>
          <p:cNvPr id="30" name="Text Box 29"/>
          <p:cNvSpPr txBox="1"/>
          <p:nvPr/>
        </p:nvSpPr>
        <p:spPr>
          <a:xfrm>
            <a:off x="1203325" y="3660775"/>
            <a:ext cx="624522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GB" altLang="en-US" b="1">
                <a:solidFill>
                  <a:schemeClr val="bg1"/>
                </a:solidFill>
              </a:rPr>
              <a:t>Previous Teaching Experiences:</a:t>
            </a:r>
            <a:br>
              <a:rPr lang="en-GB" altLang="en-US">
                <a:solidFill>
                  <a:schemeClr val="bg1"/>
                </a:solidFill>
              </a:rPr>
            </a:br>
            <a:r>
              <a:rPr lang="en-GB" altLang="en-US">
                <a:solidFill>
                  <a:schemeClr val="bg1"/>
                </a:solidFill>
              </a:rPr>
              <a:t> 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2" name="Text Box 31"/>
          <p:cNvSpPr txBox="1"/>
          <p:nvPr/>
        </p:nvSpPr>
        <p:spPr>
          <a:xfrm>
            <a:off x="-521335" y="1681480"/>
            <a:ext cx="50038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GB" altLang="en-US" b="1">
                <a:solidFill>
                  <a:schemeClr val="bg1"/>
                </a:solidFill>
              </a:rPr>
              <a:t>Academic History:</a:t>
            </a:r>
            <a:br>
              <a:rPr lang="en-GB" altLang="en-US">
                <a:solidFill>
                  <a:schemeClr val="bg1"/>
                </a:solidFill>
              </a:rPr>
            </a:br>
            <a:r>
              <a:rPr lang="en-GB" altLang="en-US">
                <a:solidFill>
                  <a:schemeClr val="bg1"/>
                </a:solidFill>
              </a:rPr>
              <a:t> 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8482965" y="4180205"/>
            <a:ext cx="3509010" cy="246189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GB" altLang="en-US" sz="1000"/>
              <a:t>I.</a:t>
            </a:r>
            <a:endParaRPr lang="en-GB" altLang="en-US" sz="1000"/>
          </a:p>
        </p:txBody>
      </p:sp>
      <p:sp>
        <p:nvSpPr>
          <p:cNvPr id="39" name="Rounded Rectangle 38"/>
          <p:cNvSpPr/>
          <p:nvPr/>
        </p:nvSpPr>
        <p:spPr>
          <a:xfrm>
            <a:off x="217805" y="4037330"/>
            <a:ext cx="8108950" cy="2604770"/>
          </a:xfrm>
          <a:prstGeom prst="roundRect">
            <a:avLst/>
          </a:prstGeom>
          <a:ln>
            <a:solidFill>
              <a:srgbClr val="D38F62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en-GB" altLang="en-US"/>
          </a:p>
        </p:txBody>
      </p:sp>
      <p:pic>
        <p:nvPicPr>
          <p:cNvPr id="42" name="Content Placeholder 41" descr="Photo Tom "/>
          <p:cNvPicPr>
            <a:picLocks noChangeAspect="1"/>
          </p:cNvPicPr>
          <p:nvPr>
            <p:ph sz="half" idx="2"/>
          </p:nvPr>
        </p:nvPicPr>
        <p:blipFill>
          <a:blip r:embed="rId5"/>
          <a:srcRect l="9865" t="8695" r="11087" b="23696"/>
          <a:stretch>
            <a:fillRect/>
          </a:stretch>
        </p:blipFill>
        <p:spPr>
          <a:xfrm>
            <a:off x="6967220" y="2052955"/>
            <a:ext cx="1209040" cy="1441450"/>
          </a:xfrm>
          <a:prstGeom prst="roundRect">
            <a:avLst/>
          </a:prstGeom>
        </p:spPr>
      </p:pic>
      <p:pic>
        <p:nvPicPr>
          <p:cNvPr id="44" name="Picture 117" descr="th9BZAJSDZ"/>
          <p:cNvPicPr>
            <a:picLocks noChangeAspect="1"/>
          </p:cNvPicPr>
          <p:nvPr/>
        </p:nvPicPr>
        <p:blipFill>
          <a:blip r:embed="rId6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07275" y="1250950"/>
            <a:ext cx="768985" cy="529590"/>
          </a:xfrm>
          <a:prstGeom prst="rect">
            <a:avLst/>
          </a:prstGeom>
        </p:spPr>
      </p:pic>
      <p:sp>
        <p:nvSpPr>
          <p:cNvPr id="138" name="Text Box 138"/>
          <p:cNvSpPr txBox="1"/>
          <p:nvPr/>
        </p:nvSpPr>
        <p:spPr>
          <a:xfrm>
            <a:off x="8505825" y="4070350"/>
            <a:ext cx="3441065" cy="1484630"/>
          </a:xfrm>
          <a:prstGeom prst="rect">
            <a:avLst/>
          </a:prstGeom>
          <a:noFill/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marL="342900" lvl="0" indent="-342900" algn="ctr">
              <a:buChar char=""/>
              <a:tabLst>
                <a:tab pos="266700" algn="l"/>
              </a:tabLst>
            </a:pPr>
            <a:endParaRPr lang="en-US" altLang="zh-CN" sz="1200" kern="100">
              <a:latin typeface="Calibri" panose="020F0502020204030204"/>
              <a:ea typeface="SimSun" panose="02010600030101010101" pitchFamily="2" charset="-122"/>
              <a:cs typeface="Times New Roman" panose="02020603050405020304"/>
              <a:sym typeface="Times New Roman" panose="02020603050405020304"/>
            </a:endParaRPr>
          </a:p>
          <a:p>
            <a:pPr marL="0" lvl="0" indent="0" algn="ctr"/>
            <a:r>
              <a:rPr lang="en-GB" altLang="en-US" sz="1200">
                <a:sym typeface="+mn-ea"/>
              </a:rPr>
              <a:t>The teacher I aspire to be is a teacher who rather than teaches pupils to remember, involves pupils to learn. I believe in the importance to allow pupil involvement in relation to all aspects of learning (i.e. setting outcomes). I aspire to be a practical style teacher who has a great relationship with all students, understanding the differentation of the class and being able to successfully provide tansferable knowledge and skills for pupils to excel individually in the “outside world”</a:t>
            </a:r>
            <a:endParaRPr lang="en-GB" altLang="en-US" sz="900"/>
          </a:p>
          <a:p>
            <a:pPr marL="0" indent="0"/>
            <a:br>
              <a:rPr lang="en-US" altLang="zh-CN" sz="1050" kern="100">
                <a:latin typeface="Calibri" panose="020F0502020204030204"/>
                <a:ea typeface="SimSun" panose="02010600030101010101" pitchFamily="2" charset="-122"/>
                <a:cs typeface="Times New Roman" panose="02020603050405020304"/>
                <a:sym typeface="Times New Roman" panose="02020603050405020304"/>
              </a:rPr>
            </a:br>
            <a:endParaRPr lang="en-US" altLang="zh-CN" sz="1050" kern="100">
              <a:latin typeface="Calibri" panose="020F0502020204030204"/>
              <a:ea typeface="SimSun" panose="02010600030101010101" pitchFamily="2" charset="-122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41" name="Text Box 40"/>
          <p:cNvSpPr txBox="1"/>
          <p:nvPr/>
        </p:nvSpPr>
        <p:spPr>
          <a:xfrm>
            <a:off x="428625" y="5931535"/>
            <a:ext cx="806069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 sz="1000" b="1">
                <a:solidFill>
                  <a:schemeClr val="bg1"/>
                </a:solidFill>
              </a:rPr>
              <a:t>2016-2017</a:t>
            </a:r>
            <a:br>
              <a:rPr lang="en-GB" altLang="en-US" sz="1400" b="1">
                <a:solidFill>
                  <a:schemeClr val="bg1"/>
                </a:solidFill>
              </a:rPr>
            </a:br>
            <a:r>
              <a:rPr lang="en-GB" altLang="en-US" sz="1000">
                <a:solidFill>
                  <a:schemeClr val="bg1"/>
                </a:solidFill>
              </a:rPr>
              <a:t>My first placement while being in university was at a local primary school in Cheltenham. It involved running Physical Education lessons with years 1 - 6 (ages 5-11). I was then given an additional role in leading after school football sessions, for a second primary school within the Gloucestershire area. </a:t>
            </a:r>
            <a:endParaRPr lang="en-GB" altLang="en-US" sz="1000">
              <a:solidFill>
                <a:schemeClr val="bg1"/>
              </a:solidFill>
            </a:endParaRPr>
          </a:p>
        </p:txBody>
      </p:sp>
      <p:sp>
        <p:nvSpPr>
          <p:cNvPr id="46" name="Text Box 45"/>
          <p:cNvSpPr txBox="1"/>
          <p:nvPr/>
        </p:nvSpPr>
        <p:spPr>
          <a:xfrm>
            <a:off x="7150735" y="3528060"/>
            <a:ext cx="613029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GB" altLang="en-US" b="1">
                <a:solidFill>
                  <a:schemeClr val="bg1"/>
                </a:solidFill>
              </a:rPr>
              <a:t>The Kind of Teacher </a:t>
            </a:r>
            <a:br>
              <a:rPr lang="en-GB" altLang="en-US" b="1">
                <a:solidFill>
                  <a:schemeClr val="bg1"/>
                </a:solidFill>
              </a:rPr>
            </a:br>
            <a:r>
              <a:rPr lang="en-GB" altLang="en-US" b="1">
                <a:solidFill>
                  <a:schemeClr val="bg1"/>
                </a:solidFill>
              </a:rPr>
              <a:t>I Aspire To Be:</a:t>
            </a:r>
            <a:br>
              <a:rPr lang="en-GB" altLang="en-US">
                <a:solidFill>
                  <a:schemeClr val="bg1"/>
                </a:solidFill>
              </a:rPr>
            </a:br>
            <a:r>
              <a:rPr lang="en-GB" altLang="en-US">
                <a:solidFill>
                  <a:schemeClr val="bg1"/>
                </a:solidFill>
              </a:rPr>
              <a:t> 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47" name="Text Box 46"/>
          <p:cNvSpPr txBox="1"/>
          <p:nvPr/>
        </p:nvSpPr>
        <p:spPr>
          <a:xfrm>
            <a:off x="414020" y="5314950"/>
            <a:ext cx="81083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 sz="1000" b="1">
                <a:solidFill>
                  <a:schemeClr val="bg1"/>
                </a:solidFill>
              </a:rPr>
              <a:t>2016-2017</a:t>
            </a:r>
            <a:br>
              <a:rPr lang="en-GB" altLang="en-US" sz="1400" b="1">
                <a:solidFill>
                  <a:schemeClr val="bg1"/>
                </a:solidFill>
              </a:rPr>
            </a:br>
            <a:r>
              <a:rPr lang="en-GB" altLang="en-US" sz="1000">
                <a:solidFill>
                  <a:schemeClr val="bg1"/>
                </a:solidFill>
              </a:rPr>
              <a:t>Through my dissertation I was fortunate enough to have a voluntary placement at a wheelchair basketball organisation. I lead sessions to ages from 10 - 40. This equipping me with diverse ways in presenting, to optimise performance levels and the self development of the psychological barriers faced by the participants.</a:t>
            </a:r>
            <a:endParaRPr lang="en-GB" altLang="en-US" sz="1000">
              <a:solidFill>
                <a:schemeClr val="bg1"/>
              </a:solidFill>
            </a:endParaRPr>
          </a:p>
        </p:txBody>
      </p:sp>
      <p:sp>
        <p:nvSpPr>
          <p:cNvPr id="48" name="Text Box 47"/>
          <p:cNvSpPr txBox="1"/>
          <p:nvPr/>
        </p:nvSpPr>
        <p:spPr>
          <a:xfrm>
            <a:off x="393065" y="4033520"/>
            <a:ext cx="797115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GB" altLang="en-US" sz="1000" b="1">
                <a:solidFill>
                  <a:schemeClr val="bg1"/>
                </a:solidFill>
              </a:rPr>
              <a:t>Sept 2018-July 2019</a:t>
            </a:r>
            <a:br>
              <a:rPr lang="en-GB" altLang="en-US" sz="1400" b="1">
                <a:solidFill>
                  <a:schemeClr val="bg1"/>
                </a:solidFill>
              </a:rPr>
            </a:br>
            <a:r>
              <a:rPr lang="en-GB" altLang="en-US" sz="1000">
                <a:solidFill>
                  <a:schemeClr val="bg1"/>
                </a:solidFill>
              </a:rPr>
              <a:t>Full time Additional Needs Support Assitant at Llanharan Primary. In my time in Llanharan I</a:t>
            </a:r>
            <a:br>
              <a:rPr lang="en-GB" altLang="en-US" sz="1000">
                <a:solidFill>
                  <a:schemeClr val="bg1"/>
                </a:solidFill>
              </a:rPr>
            </a:br>
            <a:r>
              <a:rPr lang="en-GB" altLang="en-US" sz="1000">
                <a:solidFill>
                  <a:schemeClr val="bg1"/>
                </a:solidFill>
              </a:rPr>
              <a:t>worked closely with an autistic  individual and a year 2 student with behavioural needs, providing enhanced provision in all AOLE's. I would also help lead THRIVE interventions with our THRIVE Practicioner.</a:t>
            </a:r>
            <a:r>
              <a:rPr lang="en-GB" altLang="en-US" sz="1200">
                <a:solidFill>
                  <a:schemeClr val="bg1"/>
                </a:solidFill>
              </a:rPr>
              <a:t> </a:t>
            </a:r>
            <a:endParaRPr lang="en-GB" altLang="en-US" sz="1000">
              <a:solidFill>
                <a:schemeClr val="bg1"/>
              </a:solidFill>
            </a:endParaRPr>
          </a:p>
        </p:txBody>
      </p:sp>
      <p:sp>
        <p:nvSpPr>
          <p:cNvPr id="49" name="Text Box 48"/>
          <p:cNvSpPr txBox="1"/>
          <p:nvPr/>
        </p:nvSpPr>
        <p:spPr>
          <a:xfrm>
            <a:off x="400685" y="4694555"/>
            <a:ext cx="7883525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 sz="1000" b="1">
                <a:solidFill>
                  <a:schemeClr val="bg1"/>
                </a:solidFill>
              </a:rPr>
              <a:t>5th July 2019-12th August 2019</a:t>
            </a:r>
            <a:br>
              <a:rPr lang="en-GB" altLang="en-US" sz="1000" b="1">
                <a:solidFill>
                  <a:schemeClr val="bg1"/>
                </a:solidFill>
              </a:rPr>
            </a:br>
            <a:r>
              <a:rPr lang="en-GB" altLang="en-US" sz="1000">
                <a:solidFill>
                  <a:schemeClr val="bg1"/>
                </a:solidFill>
              </a:rPr>
              <a:t>Centre Manager at Our World English Schools (International Summer School). I wouldnt link this experience directly to teaching, however many skills developed and attained over this period of employment link with those required to excel in the teaching profession. </a:t>
            </a:r>
            <a:br>
              <a:rPr lang="en-GB" altLang="en-US" sz="1400" b="1">
                <a:solidFill>
                  <a:schemeClr val="bg1"/>
                </a:solidFill>
              </a:rPr>
            </a:br>
            <a:endParaRPr lang="en-GB" altLang="en-US" sz="10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3516</Words>
  <Application>WPS Presentation</Application>
  <PresentationFormat>Widescreen</PresentationFormat>
  <Paragraphs>46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11" baseType="lpstr">
      <vt:lpstr>Arial</vt:lpstr>
      <vt:lpstr>SimSun</vt:lpstr>
      <vt:lpstr>Wingdings</vt:lpstr>
      <vt:lpstr>Wingdings 3</vt:lpstr>
      <vt:lpstr>Calibri</vt:lpstr>
      <vt:lpstr>Times New Roman</vt:lpstr>
      <vt:lpstr>Century Gothic</vt:lpstr>
      <vt:lpstr>Microsoft YaHei</vt:lpstr>
      <vt:lpstr>Arial Unicode MS</vt:lpstr>
      <vt:lpstr>Slice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thoma</cp:lastModifiedBy>
  <cp:revision>9</cp:revision>
  <dcterms:created xsi:type="dcterms:W3CDTF">2019-09-05T20:58:00Z</dcterms:created>
  <dcterms:modified xsi:type="dcterms:W3CDTF">2019-10-01T16:13:33Z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2057-11.2.0.8970</vt:lpwstr>
  </property>
</Properties>
</file>