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304B3B-CDF5-4C80-A9F2-7D2E3F7BDA80}" v="19" dt="2024-11-09T20:38:13.7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9" d="100"/>
          <a:sy n="79" d="100"/>
        </p:scale>
        <p:origin x="8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yrela55@icloud.com" userId="e65b22149615f42e" providerId="LiveId" clId="{E3304B3B-CDF5-4C80-A9F2-7D2E3F7BDA80}"/>
    <pc:docChg chg="undo redo custSel modSld">
      <pc:chgData name="myrela55@icloud.com" userId="e65b22149615f42e" providerId="LiveId" clId="{E3304B3B-CDF5-4C80-A9F2-7D2E3F7BDA80}" dt="2024-11-09T20:40:51.117" v="696" actId="14100"/>
      <pc:docMkLst>
        <pc:docMk/>
      </pc:docMkLst>
      <pc:sldChg chg="modSp mod">
        <pc:chgData name="myrela55@icloud.com" userId="e65b22149615f42e" providerId="LiveId" clId="{E3304B3B-CDF5-4C80-A9F2-7D2E3F7BDA80}" dt="2024-11-09T19:52:51.760" v="27" actId="1076"/>
        <pc:sldMkLst>
          <pc:docMk/>
          <pc:sldMk cId="2692346897" sldId="256"/>
        </pc:sldMkLst>
        <pc:spChg chg="mod">
          <ac:chgData name="myrela55@icloud.com" userId="e65b22149615f42e" providerId="LiveId" clId="{E3304B3B-CDF5-4C80-A9F2-7D2E3F7BDA80}" dt="2024-11-09T19:52:51.760" v="27" actId="1076"/>
          <ac:spMkLst>
            <pc:docMk/>
            <pc:sldMk cId="2692346897" sldId="256"/>
            <ac:spMk id="2" creationId="{8C0AD598-4D15-56DF-46F5-C66B9BA21D7D}"/>
          </ac:spMkLst>
        </pc:spChg>
      </pc:sldChg>
      <pc:sldChg chg="modSp mod">
        <pc:chgData name="myrela55@icloud.com" userId="e65b22149615f42e" providerId="LiveId" clId="{E3304B3B-CDF5-4C80-A9F2-7D2E3F7BDA80}" dt="2024-11-09T20:08:09.559" v="167" actId="20577"/>
        <pc:sldMkLst>
          <pc:docMk/>
          <pc:sldMk cId="3973151249" sldId="257"/>
        </pc:sldMkLst>
        <pc:spChg chg="mod">
          <ac:chgData name="myrela55@icloud.com" userId="e65b22149615f42e" providerId="LiveId" clId="{E3304B3B-CDF5-4C80-A9F2-7D2E3F7BDA80}" dt="2024-11-09T20:08:09.559" v="167" actId="20577"/>
          <ac:spMkLst>
            <pc:docMk/>
            <pc:sldMk cId="3973151249" sldId="257"/>
            <ac:spMk id="3" creationId="{D314F0E8-DD89-DB6C-EFB8-ACD919571519}"/>
          </ac:spMkLst>
        </pc:spChg>
      </pc:sldChg>
      <pc:sldChg chg="addSp delSp modSp mod">
        <pc:chgData name="myrela55@icloud.com" userId="e65b22149615f42e" providerId="LiveId" clId="{E3304B3B-CDF5-4C80-A9F2-7D2E3F7BDA80}" dt="2024-11-09T20:34:05.023" v="666" actId="1076"/>
        <pc:sldMkLst>
          <pc:docMk/>
          <pc:sldMk cId="2977927426" sldId="258"/>
        </pc:sldMkLst>
        <pc:spChg chg="mod">
          <ac:chgData name="myrela55@icloud.com" userId="e65b22149615f42e" providerId="LiveId" clId="{E3304B3B-CDF5-4C80-A9F2-7D2E3F7BDA80}" dt="2024-11-09T20:34:05.023" v="666" actId="1076"/>
          <ac:spMkLst>
            <pc:docMk/>
            <pc:sldMk cId="2977927426" sldId="258"/>
            <ac:spMk id="3" creationId="{6B5ACFF7-74A4-E8E4-6470-E7DC3573C237}"/>
          </ac:spMkLst>
        </pc:spChg>
        <pc:spChg chg="add del mod">
          <ac:chgData name="myrela55@icloud.com" userId="e65b22149615f42e" providerId="LiveId" clId="{E3304B3B-CDF5-4C80-A9F2-7D2E3F7BDA80}" dt="2024-11-09T20:26:11.579" v="495" actId="478"/>
          <ac:spMkLst>
            <pc:docMk/>
            <pc:sldMk cId="2977927426" sldId="258"/>
            <ac:spMk id="5" creationId="{9490ED23-BF79-8742-7F74-903E5EF8131C}"/>
          </ac:spMkLst>
        </pc:spChg>
        <pc:spChg chg="del mod">
          <ac:chgData name="myrela55@icloud.com" userId="e65b22149615f42e" providerId="LiveId" clId="{E3304B3B-CDF5-4C80-A9F2-7D2E3F7BDA80}" dt="2024-11-09T20:25:26.377" v="477" actId="21"/>
          <ac:spMkLst>
            <pc:docMk/>
            <pc:sldMk cId="2977927426" sldId="258"/>
            <ac:spMk id="6" creationId="{3CC41AF0-14CF-6396-CA22-CF54D769910A}"/>
          </ac:spMkLst>
        </pc:spChg>
        <pc:spChg chg="add mod">
          <ac:chgData name="myrela55@icloud.com" userId="e65b22149615f42e" providerId="LiveId" clId="{E3304B3B-CDF5-4C80-A9F2-7D2E3F7BDA80}" dt="2024-11-09T20:31:25.551" v="653" actId="948"/>
          <ac:spMkLst>
            <pc:docMk/>
            <pc:sldMk cId="2977927426" sldId="258"/>
            <ac:spMk id="7" creationId="{27E14A7E-5262-F007-40F4-D416861DC855}"/>
          </ac:spMkLst>
        </pc:spChg>
        <pc:picChg chg="add del mod">
          <ac:chgData name="myrela55@icloud.com" userId="e65b22149615f42e" providerId="LiveId" clId="{E3304B3B-CDF5-4C80-A9F2-7D2E3F7BDA80}" dt="2024-11-09T20:20:33.373" v="268" actId="21"/>
          <ac:picMkLst>
            <pc:docMk/>
            <pc:sldMk cId="2977927426" sldId="258"/>
            <ac:picMk id="2" creationId="{45AC010D-6EB6-09F2-624E-28107E396CAC}"/>
          </ac:picMkLst>
        </pc:picChg>
        <pc:picChg chg="del mod">
          <ac:chgData name="myrela55@icloud.com" userId="e65b22149615f42e" providerId="LiveId" clId="{E3304B3B-CDF5-4C80-A9F2-7D2E3F7BDA80}" dt="2024-11-09T20:20:25.939" v="266" actId="21"/>
          <ac:picMkLst>
            <pc:docMk/>
            <pc:sldMk cId="2977927426" sldId="258"/>
            <ac:picMk id="4" creationId="{8E9916E5-C869-781A-3CD3-5A8AC3131744}"/>
          </ac:picMkLst>
        </pc:picChg>
        <pc:picChg chg="add mod">
          <ac:chgData name="myrela55@icloud.com" userId="e65b22149615f42e" providerId="LiveId" clId="{E3304B3B-CDF5-4C80-A9F2-7D2E3F7BDA80}" dt="2024-11-09T20:20:59.312" v="274" actId="14100"/>
          <ac:picMkLst>
            <pc:docMk/>
            <pc:sldMk cId="2977927426" sldId="258"/>
            <ac:picMk id="2050" creationId="{0330E782-4C06-D77E-64DC-4E8FC354182E}"/>
          </ac:picMkLst>
        </pc:picChg>
      </pc:sldChg>
      <pc:sldChg chg="addSp delSp modSp mod setBg">
        <pc:chgData name="myrela55@icloud.com" userId="e65b22149615f42e" providerId="LiveId" clId="{E3304B3B-CDF5-4C80-A9F2-7D2E3F7BDA80}" dt="2024-11-09T20:32:52.715" v="663" actId="1076"/>
        <pc:sldMkLst>
          <pc:docMk/>
          <pc:sldMk cId="3856897281" sldId="259"/>
        </pc:sldMkLst>
        <pc:spChg chg="add mod">
          <ac:chgData name="myrela55@icloud.com" userId="e65b22149615f42e" providerId="LiveId" clId="{E3304B3B-CDF5-4C80-A9F2-7D2E3F7BDA80}" dt="2024-11-09T20:32:52.715" v="663" actId="1076"/>
          <ac:spMkLst>
            <pc:docMk/>
            <pc:sldMk cId="3856897281" sldId="259"/>
            <ac:spMk id="2" creationId="{0867038D-0F70-695D-9FD2-C95B8F0B1BAA}"/>
          </ac:spMkLst>
        </pc:spChg>
        <pc:spChg chg="mod">
          <ac:chgData name="myrela55@icloud.com" userId="e65b22149615f42e" providerId="LiveId" clId="{E3304B3B-CDF5-4C80-A9F2-7D2E3F7BDA80}" dt="2024-11-09T20:32:35.435" v="660" actId="1076"/>
          <ac:spMkLst>
            <pc:docMk/>
            <pc:sldMk cId="3856897281" sldId="259"/>
            <ac:spMk id="3" creationId="{41F96063-F2BE-5E38-1264-151C228990A2}"/>
          </ac:spMkLst>
        </pc:spChg>
        <pc:grpChg chg="add del">
          <ac:chgData name="myrela55@icloud.com" userId="e65b22149615f42e" providerId="LiveId" clId="{E3304B3B-CDF5-4C80-A9F2-7D2E3F7BDA80}" dt="2024-11-09T20:14:35.946" v="185" actId="26606"/>
          <ac:grpSpMkLst>
            <pc:docMk/>
            <pc:sldMk cId="3856897281" sldId="259"/>
            <ac:grpSpMk id="1031" creationId="{6258F736-B256-8039-9DC6-F4E49A5C5AD5}"/>
          </ac:grpSpMkLst>
        </pc:grpChg>
        <pc:picChg chg="add mod">
          <ac:chgData name="myrela55@icloud.com" userId="e65b22149615f42e" providerId="LiveId" clId="{E3304B3B-CDF5-4C80-A9F2-7D2E3F7BDA80}" dt="2024-11-09T20:32:39.962" v="661" actId="1076"/>
          <ac:picMkLst>
            <pc:docMk/>
            <pc:sldMk cId="3856897281" sldId="259"/>
            <ac:picMk id="1026" creationId="{4576136C-AF46-6C56-8899-5BCCE5CE9D60}"/>
          </ac:picMkLst>
        </pc:picChg>
      </pc:sldChg>
      <pc:sldChg chg="modSp mod">
        <pc:chgData name="myrela55@icloud.com" userId="e65b22149615f42e" providerId="LiveId" clId="{E3304B3B-CDF5-4C80-A9F2-7D2E3F7BDA80}" dt="2024-11-09T20:35:33.027" v="672" actId="14100"/>
        <pc:sldMkLst>
          <pc:docMk/>
          <pc:sldMk cId="140778745" sldId="260"/>
        </pc:sldMkLst>
        <pc:spChg chg="mod">
          <ac:chgData name="myrela55@icloud.com" userId="e65b22149615f42e" providerId="LiveId" clId="{E3304B3B-CDF5-4C80-A9F2-7D2E3F7BDA80}" dt="2024-11-09T20:34:58.215" v="669" actId="14100"/>
          <ac:spMkLst>
            <pc:docMk/>
            <pc:sldMk cId="140778745" sldId="260"/>
            <ac:spMk id="3" creationId="{C2C5E065-B19E-0FE6-1BDB-EFC00018931B}"/>
          </ac:spMkLst>
        </pc:spChg>
        <pc:spChg chg="mod">
          <ac:chgData name="myrela55@icloud.com" userId="e65b22149615f42e" providerId="LiveId" clId="{E3304B3B-CDF5-4C80-A9F2-7D2E3F7BDA80}" dt="2024-11-09T20:35:09.968" v="670" actId="14100"/>
          <ac:spMkLst>
            <pc:docMk/>
            <pc:sldMk cId="140778745" sldId="260"/>
            <ac:spMk id="6" creationId="{5DBB9908-4B68-1466-743C-5AAA2E41F756}"/>
          </ac:spMkLst>
        </pc:spChg>
        <pc:picChg chg="mod">
          <ac:chgData name="myrela55@icloud.com" userId="e65b22149615f42e" providerId="LiveId" clId="{E3304B3B-CDF5-4C80-A9F2-7D2E3F7BDA80}" dt="2024-11-09T20:35:33.027" v="672" actId="14100"/>
          <ac:picMkLst>
            <pc:docMk/>
            <pc:sldMk cId="140778745" sldId="260"/>
            <ac:picMk id="4" creationId="{A50272E6-0FE8-A059-3E1E-EEBB1F06954A}"/>
          </ac:picMkLst>
        </pc:picChg>
      </pc:sldChg>
      <pc:sldChg chg="delSp modSp mod">
        <pc:chgData name="myrela55@icloud.com" userId="e65b22149615f42e" providerId="LiveId" clId="{E3304B3B-CDF5-4C80-A9F2-7D2E3F7BDA80}" dt="2024-11-09T20:39:06.432" v="686" actId="255"/>
        <pc:sldMkLst>
          <pc:docMk/>
          <pc:sldMk cId="1326325158" sldId="261"/>
        </pc:sldMkLst>
        <pc:spChg chg="mod">
          <ac:chgData name="myrela55@icloud.com" userId="e65b22149615f42e" providerId="LiveId" clId="{E3304B3B-CDF5-4C80-A9F2-7D2E3F7BDA80}" dt="2024-11-09T20:38:13.720" v="679" actId="1076"/>
          <ac:spMkLst>
            <pc:docMk/>
            <pc:sldMk cId="1326325158" sldId="261"/>
            <ac:spMk id="3" creationId="{62B5F837-6F24-3CBE-C781-05D0C4437E7F}"/>
          </ac:spMkLst>
        </pc:spChg>
        <pc:spChg chg="del mod">
          <ac:chgData name="myrela55@icloud.com" userId="e65b22149615f42e" providerId="LiveId" clId="{E3304B3B-CDF5-4C80-A9F2-7D2E3F7BDA80}" dt="2024-11-09T20:36:59.196" v="675" actId="21"/>
          <ac:spMkLst>
            <pc:docMk/>
            <pc:sldMk cId="1326325158" sldId="261"/>
            <ac:spMk id="5" creationId="{CD368E5F-6E47-A393-18F2-A7454CCF978B}"/>
          </ac:spMkLst>
        </pc:spChg>
        <pc:graphicFrameChg chg="mod modGraphic">
          <ac:chgData name="myrela55@icloud.com" userId="e65b22149615f42e" providerId="LiveId" clId="{E3304B3B-CDF5-4C80-A9F2-7D2E3F7BDA80}" dt="2024-11-09T20:39:06.432" v="686" actId="255"/>
          <ac:graphicFrameMkLst>
            <pc:docMk/>
            <pc:sldMk cId="1326325158" sldId="261"/>
            <ac:graphicFrameMk id="2" creationId="{EBB0B11A-3EFD-8980-9CEA-EEDDA05C44CA}"/>
          </ac:graphicFrameMkLst>
        </pc:graphicFrameChg>
      </pc:sldChg>
      <pc:sldChg chg="delSp modSp mod">
        <pc:chgData name="myrela55@icloud.com" userId="e65b22149615f42e" providerId="LiveId" clId="{E3304B3B-CDF5-4C80-A9F2-7D2E3F7BDA80}" dt="2024-11-09T20:40:51.117" v="696" actId="14100"/>
        <pc:sldMkLst>
          <pc:docMk/>
          <pc:sldMk cId="1143028237" sldId="262"/>
        </pc:sldMkLst>
        <pc:spChg chg="mod">
          <ac:chgData name="myrela55@icloud.com" userId="e65b22149615f42e" providerId="LiveId" clId="{E3304B3B-CDF5-4C80-A9F2-7D2E3F7BDA80}" dt="2024-11-09T20:40:35.201" v="692" actId="1076"/>
          <ac:spMkLst>
            <pc:docMk/>
            <pc:sldMk cId="1143028237" sldId="262"/>
            <ac:spMk id="3" creationId="{1E8135A1-4BDA-17B6-DB7F-D63D7E013C38}"/>
          </ac:spMkLst>
        </pc:spChg>
        <pc:spChg chg="del mod">
          <ac:chgData name="myrela55@icloud.com" userId="e65b22149615f42e" providerId="LiveId" clId="{E3304B3B-CDF5-4C80-A9F2-7D2E3F7BDA80}" dt="2024-11-09T20:40:20.283" v="689" actId="21"/>
          <ac:spMkLst>
            <pc:docMk/>
            <pc:sldMk cId="1143028237" sldId="262"/>
            <ac:spMk id="5" creationId="{244CE315-6513-D4F4-3543-0F838BED426B}"/>
          </ac:spMkLst>
        </pc:spChg>
        <pc:picChg chg="mod">
          <ac:chgData name="myrela55@icloud.com" userId="e65b22149615f42e" providerId="LiveId" clId="{E3304B3B-CDF5-4C80-A9F2-7D2E3F7BDA80}" dt="2024-11-09T20:40:51.117" v="696" actId="14100"/>
          <ac:picMkLst>
            <pc:docMk/>
            <pc:sldMk cId="1143028237" sldId="262"/>
            <ac:picMk id="6" creationId="{EC7F2CB4-5FAE-F36D-008E-6164009B577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A59D8-1E97-4926-0EA6-1C6EDB815FF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C66FDC-6E92-D8E5-70DB-D73ACC6DA2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A105A1-7386-400E-6916-B0CA541D278F}"/>
              </a:ext>
            </a:extLst>
          </p:cNvPr>
          <p:cNvSpPr>
            <a:spLocks noGrp="1"/>
          </p:cNvSpPr>
          <p:nvPr>
            <p:ph type="dt" sz="half" idx="10"/>
          </p:nvPr>
        </p:nvSpPr>
        <p:spPr/>
        <p:txBody>
          <a:bodyPr/>
          <a:lstStyle/>
          <a:p>
            <a:fld id="{6F36D795-1067-4CC7-A1A6-5F9356B1FFEA}" type="datetimeFigureOut">
              <a:rPr lang="en-GB" smtClean="0"/>
              <a:t>09/11/2024</a:t>
            </a:fld>
            <a:endParaRPr lang="en-GB"/>
          </a:p>
        </p:txBody>
      </p:sp>
      <p:sp>
        <p:nvSpPr>
          <p:cNvPr id="5" name="Footer Placeholder 4">
            <a:extLst>
              <a:ext uri="{FF2B5EF4-FFF2-40B4-BE49-F238E27FC236}">
                <a16:creationId xmlns:a16="http://schemas.microsoft.com/office/drawing/2014/main" id="{0ACDC5EE-34F1-0027-470E-A09AADD844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77455A-1EBB-062B-E789-0D2C7DD1A141}"/>
              </a:ext>
            </a:extLst>
          </p:cNvPr>
          <p:cNvSpPr>
            <a:spLocks noGrp="1"/>
          </p:cNvSpPr>
          <p:nvPr>
            <p:ph type="sldNum" sz="quarter" idx="12"/>
          </p:nvPr>
        </p:nvSpPr>
        <p:spPr/>
        <p:txBody>
          <a:bodyPr/>
          <a:lstStyle/>
          <a:p>
            <a:fld id="{269979EA-245D-4AF8-A734-29E50CD63696}" type="slidenum">
              <a:rPr lang="en-GB" smtClean="0"/>
              <a:t>‹#›</a:t>
            </a:fld>
            <a:endParaRPr lang="en-GB"/>
          </a:p>
        </p:txBody>
      </p:sp>
    </p:spTree>
    <p:extLst>
      <p:ext uri="{BB962C8B-B14F-4D97-AF65-F5344CB8AC3E}">
        <p14:creationId xmlns:p14="http://schemas.microsoft.com/office/powerpoint/2010/main" val="20075037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8038B-2C79-D153-38E6-B40AC08E3F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0AF84B-FA29-3791-685A-67B812B563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F82676-3246-17AB-97B4-E597699563EA}"/>
              </a:ext>
            </a:extLst>
          </p:cNvPr>
          <p:cNvSpPr>
            <a:spLocks noGrp="1"/>
          </p:cNvSpPr>
          <p:nvPr>
            <p:ph type="dt" sz="half" idx="10"/>
          </p:nvPr>
        </p:nvSpPr>
        <p:spPr/>
        <p:txBody>
          <a:bodyPr/>
          <a:lstStyle/>
          <a:p>
            <a:fld id="{6F36D795-1067-4CC7-A1A6-5F9356B1FFEA}" type="datetimeFigureOut">
              <a:rPr lang="en-GB" smtClean="0"/>
              <a:t>09/11/2024</a:t>
            </a:fld>
            <a:endParaRPr lang="en-GB"/>
          </a:p>
        </p:txBody>
      </p:sp>
      <p:sp>
        <p:nvSpPr>
          <p:cNvPr id="5" name="Footer Placeholder 4">
            <a:extLst>
              <a:ext uri="{FF2B5EF4-FFF2-40B4-BE49-F238E27FC236}">
                <a16:creationId xmlns:a16="http://schemas.microsoft.com/office/drawing/2014/main" id="{2C533985-87C4-7C54-5B7F-45B14443EC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2E83A1-D290-2342-DE86-A70ED58B58B1}"/>
              </a:ext>
            </a:extLst>
          </p:cNvPr>
          <p:cNvSpPr>
            <a:spLocks noGrp="1"/>
          </p:cNvSpPr>
          <p:nvPr>
            <p:ph type="sldNum" sz="quarter" idx="12"/>
          </p:nvPr>
        </p:nvSpPr>
        <p:spPr/>
        <p:txBody>
          <a:bodyPr/>
          <a:lstStyle/>
          <a:p>
            <a:fld id="{269979EA-245D-4AF8-A734-29E50CD63696}" type="slidenum">
              <a:rPr lang="en-GB" smtClean="0"/>
              <a:t>‹#›</a:t>
            </a:fld>
            <a:endParaRPr lang="en-GB"/>
          </a:p>
        </p:txBody>
      </p:sp>
    </p:spTree>
    <p:extLst>
      <p:ext uri="{BB962C8B-B14F-4D97-AF65-F5344CB8AC3E}">
        <p14:creationId xmlns:p14="http://schemas.microsoft.com/office/powerpoint/2010/main" val="1510320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BC383-B96B-E039-D4F0-8515E9F9A4A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5FA7DAE-9C8F-D647-5CC7-07B7981BF2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A4F6B0D-2D11-61DC-9B21-AEF2266315F9}"/>
              </a:ext>
            </a:extLst>
          </p:cNvPr>
          <p:cNvSpPr>
            <a:spLocks noGrp="1"/>
          </p:cNvSpPr>
          <p:nvPr>
            <p:ph type="dt" sz="half" idx="10"/>
          </p:nvPr>
        </p:nvSpPr>
        <p:spPr/>
        <p:txBody>
          <a:bodyPr/>
          <a:lstStyle/>
          <a:p>
            <a:fld id="{6F36D795-1067-4CC7-A1A6-5F9356B1FFEA}" type="datetimeFigureOut">
              <a:rPr lang="en-GB" smtClean="0"/>
              <a:t>09/11/2024</a:t>
            </a:fld>
            <a:endParaRPr lang="en-GB"/>
          </a:p>
        </p:txBody>
      </p:sp>
      <p:sp>
        <p:nvSpPr>
          <p:cNvPr id="5" name="Footer Placeholder 4">
            <a:extLst>
              <a:ext uri="{FF2B5EF4-FFF2-40B4-BE49-F238E27FC236}">
                <a16:creationId xmlns:a16="http://schemas.microsoft.com/office/drawing/2014/main" id="{5A7F2948-BD49-0325-BD36-E8041DA947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8E5A38-E020-F3D7-CF42-BBC3C52DCFBD}"/>
              </a:ext>
            </a:extLst>
          </p:cNvPr>
          <p:cNvSpPr>
            <a:spLocks noGrp="1"/>
          </p:cNvSpPr>
          <p:nvPr>
            <p:ph type="sldNum" sz="quarter" idx="12"/>
          </p:nvPr>
        </p:nvSpPr>
        <p:spPr/>
        <p:txBody>
          <a:bodyPr/>
          <a:lstStyle/>
          <a:p>
            <a:fld id="{269979EA-245D-4AF8-A734-29E50CD63696}" type="slidenum">
              <a:rPr lang="en-GB" smtClean="0"/>
              <a:t>‹#›</a:t>
            </a:fld>
            <a:endParaRPr lang="en-GB"/>
          </a:p>
        </p:txBody>
      </p:sp>
    </p:spTree>
    <p:extLst>
      <p:ext uri="{BB962C8B-B14F-4D97-AF65-F5344CB8AC3E}">
        <p14:creationId xmlns:p14="http://schemas.microsoft.com/office/powerpoint/2010/main" val="2060464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15D93-D3C5-7DFC-3592-AE9F6E748F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567FC9-674E-8B85-02A3-CC9E32B1550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7F40691-9731-4E56-225D-5B872C2E736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7BFD0CA-517E-6CE2-827C-67611FD9FFCD}"/>
              </a:ext>
            </a:extLst>
          </p:cNvPr>
          <p:cNvSpPr>
            <a:spLocks noGrp="1"/>
          </p:cNvSpPr>
          <p:nvPr>
            <p:ph type="dt" sz="half" idx="10"/>
          </p:nvPr>
        </p:nvSpPr>
        <p:spPr/>
        <p:txBody>
          <a:bodyPr/>
          <a:lstStyle/>
          <a:p>
            <a:fld id="{6F36D795-1067-4CC7-A1A6-5F9356B1FFEA}" type="datetimeFigureOut">
              <a:rPr lang="en-GB" smtClean="0"/>
              <a:t>09/11/2024</a:t>
            </a:fld>
            <a:endParaRPr lang="en-GB"/>
          </a:p>
        </p:txBody>
      </p:sp>
      <p:sp>
        <p:nvSpPr>
          <p:cNvPr id="6" name="Footer Placeholder 5">
            <a:extLst>
              <a:ext uri="{FF2B5EF4-FFF2-40B4-BE49-F238E27FC236}">
                <a16:creationId xmlns:a16="http://schemas.microsoft.com/office/drawing/2014/main" id="{FA66FB2F-B476-4108-D50C-F2783FB0B6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C01598-6AD6-A0B3-A26B-083AA810EF45}"/>
              </a:ext>
            </a:extLst>
          </p:cNvPr>
          <p:cNvSpPr>
            <a:spLocks noGrp="1"/>
          </p:cNvSpPr>
          <p:nvPr>
            <p:ph type="sldNum" sz="quarter" idx="12"/>
          </p:nvPr>
        </p:nvSpPr>
        <p:spPr/>
        <p:txBody>
          <a:bodyPr/>
          <a:lstStyle/>
          <a:p>
            <a:fld id="{269979EA-245D-4AF8-A734-29E50CD63696}" type="slidenum">
              <a:rPr lang="en-GB" smtClean="0"/>
              <a:t>‹#›</a:t>
            </a:fld>
            <a:endParaRPr lang="en-GB"/>
          </a:p>
        </p:txBody>
      </p:sp>
    </p:spTree>
    <p:extLst>
      <p:ext uri="{BB962C8B-B14F-4D97-AF65-F5344CB8AC3E}">
        <p14:creationId xmlns:p14="http://schemas.microsoft.com/office/powerpoint/2010/main" val="2731758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263A0-1529-9453-B166-0F7AA8700C5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A6907D-F5C8-1CC6-1A65-10B054FF35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9C46B2-D726-D3B2-D1F2-DDF8DFF348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C076B07-BA3D-DC4E-41A8-C7FE3E6574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C704DFF-BD5A-4A93-E4EA-B244F112963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4DA221E-4F45-B09A-5E99-66E2DE58CFBE}"/>
              </a:ext>
            </a:extLst>
          </p:cNvPr>
          <p:cNvSpPr>
            <a:spLocks noGrp="1"/>
          </p:cNvSpPr>
          <p:nvPr>
            <p:ph type="dt" sz="half" idx="10"/>
          </p:nvPr>
        </p:nvSpPr>
        <p:spPr/>
        <p:txBody>
          <a:bodyPr/>
          <a:lstStyle/>
          <a:p>
            <a:fld id="{6F36D795-1067-4CC7-A1A6-5F9356B1FFEA}" type="datetimeFigureOut">
              <a:rPr lang="en-GB" smtClean="0"/>
              <a:t>09/11/2024</a:t>
            </a:fld>
            <a:endParaRPr lang="en-GB"/>
          </a:p>
        </p:txBody>
      </p:sp>
      <p:sp>
        <p:nvSpPr>
          <p:cNvPr id="8" name="Footer Placeholder 7">
            <a:extLst>
              <a:ext uri="{FF2B5EF4-FFF2-40B4-BE49-F238E27FC236}">
                <a16:creationId xmlns:a16="http://schemas.microsoft.com/office/drawing/2014/main" id="{974FFCAA-AB89-96CC-6143-32D4D2D83F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FC5CF6B-667A-6C45-CB7A-00D89D629B5E}"/>
              </a:ext>
            </a:extLst>
          </p:cNvPr>
          <p:cNvSpPr>
            <a:spLocks noGrp="1"/>
          </p:cNvSpPr>
          <p:nvPr>
            <p:ph type="sldNum" sz="quarter" idx="12"/>
          </p:nvPr>
        </p:nvSpPr>
        <p:spPr/>
        <p:txBody>
          <a:bodyPr/>
          <a:lstStyle/>
          <a:p>
            <a:fld id="{269979EA-245D-4AF8-A734-29E50CD63696}" type="slidenum">
              <a:rPr lang="en-GB" smtClean="0"/>
              <a:t>‹#›</a:t>
            </a:fld>
            <a:endParaRPr lang="en-GB"/>
          </a:p>
        </p:txBody>
      </p:sp>
    </p:spTree>
    <p:extLst>
      <p:ext uri="{BB962C8B-B14F-4D97-AF65-F5344CB8AC3E}">
        <p14:creationId xmlns:p14="http://schemas.microsoft.com/office/powerpoint/2010/main" val="2055789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915A6-ED07-BC9A-0D94-E3AB2037804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B772771-8CA1-5B9D-AE39-57103E1ACC5D}"/>
              </a:ext>
            </a:extLst>
          </p:cNvPr>
          <p:cNvSpPr>
            <a:spLocks noGrp="1"/>
          </p:cNvSpPr>
          <p:nvPr>
            <p:ph type="dt" sz="half" idx="10"/>
          </p:nvPr>
        </p:nvSpPr>
        <p:spPr/>
        <p:txBody>
          <a:bodyPr/>
          <a:lstStyle/>
          <a:p>
            <a:fld id="{6F36D795-1067-4CC7-A1A6-5F9356B1FFEA}" type="datetimeFigureOut">
              <a:rPr lang="en-GB" smtClean="0"/>
              <a:t>09/11/2024</a:t>
            </a:fld>
            <a:endParaRPr lang="en-GB"/>
          </a:p>
        </p:txBody>
      </p:sp>
      <p:sp>
        <p:nvSpPr>
          <p:cNvPr id="4" name="Footer Placeholder 3">
            <a:extLst>
              <a:ext uri="{FF2B5EF4-FFF2-40B4-BE49-F238E27FC236}">
                <a16:creationId xmlns:a16="http://schemas.microsoft.com/office/drawing/2014/main" id="{1B0D1FD9-5FD3-D300-9AC4-1EDF28F3468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42E784-005E-2A4F-AA35-744E4A9A728E}"/>
              </a:ext>
            </a:extLst>
          </p:cNvPr>
          <p:cNvSpPr>
            <a:spLocks noGrp="1"/>
          </p:cNvSpPr>
          <p:nvPr>
            <p:ph type="sldNum" sz="quarter" idx="12"/>
          </p:nvPr>
        </p:nvSpPr>
        <p:spPr/>
        <p:txBody>
          <a:bodyPr/>
          <a:lstStyle/>
          <a:p>
            <a:fld id="{269979EA-245D-4AF8-A734-29E50CD63696}" type="slidenum">
              <a:rPr lang="en-GB" smtClean="0"/>
              <a:t>‹#›</a:t>
            </a:fld>
            <a:endParaRPr lang="en-GB"/>
          </a:p>
        </p:txBody>
      </p:sp>
    </p:spTree>
    <p:extLst>
      <p:ext uri="{BB962C8B-B14F-4D97-AF65-F5344CB8AC3E}">
        <p14:creationId xmlns:p14="http://schemas.microsoft.com/office/powerpoint/2010/main" val="3138494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7EB3FB-E6FF-55A9-11E5-CEA47EFDEA2C}"/>
              </a:ext>
            </a:extLst>
          </p:cNvPr>
          <p:cNvSpPr>
            <a:spLocks noGrp="1"/>
          </p:cNvSpPr>
          <p:nvPr>
            <p:ph type="dt" sz="half" idx="10"/>
          </p:nvPr>
        </p:nvSpPr>
        <p:spPr/>
        <p:txBody>
          <a:bodyPr/>
          <a:lstStyle/>
          <a:p>
            <a:fld id="{6F36D795-1067-4CC7-A1A6-5F9356B1FFEA}" type="datetimeFigureOut">
              <a:rPr lang="en-GB" smtClean="0"/>
              <a:t>09/11/2024</a:t>
            </a:fld>
            <a:endParaRPr lang="en-GB"/>
          </a:p>
        </p:txBody>
      </p:sp>
      <p:sp>
        <p:nvSpPr>
          <p:cNvPr id="3" name="Footer Placeholder 2">
            <a:extLst>
              <a:ext uri="{FF2B5EF4-FFF2-40B4-BE49-F238E27FC236}">
                <a16:creationId xmlns:a16="http://schemas.microsoft.com/office/drawing/2014/main" id="{766CD33C-4DF9-FF38-35D9-AE7995264C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7CB788-C373-925D-1E32-1C7445B1E5F5}"/>
              </a:ext>
            </a:extLst>
          </p:cNvPr>
          <p:cNvSpPr>
            <a:spLocks noGrp="1"/>
          </p:cNvSpPr>
          <p:nvPr>
            <p:ph type="sldNum" sz="quarter" idx="12"/>
          </p:nvPr>
        </p:nvSpPr>
        <p:spPr/>
        <p:txBody>
          <a:bodyPr/>
          <a:lstStyle/>
          <a:p>
            <a:fld id="{269979EA-245D-4AF8-A734-29E50CD63696}" type="slidenum">
              <a:rPr lang="en-GB" smtClean="0"/>
              <a:t>‹#›</a:t>
            </a:fld>
            <a:endParaRPr lang="en-GB"/>
          </a:p>
        </p:txBody>
      </p:sp>
    </p:spTree>
    <p:extLst>
      <p:ext uri="{BB962C8B-B14F-4D97-AF65-F5344CB8AC3E}">
        <p14:creationId xmlns:p14="http://schemas.microsoft.com/office/powerpoint/2010/main" val="3728474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AA473-1CC6-F691-3379-5DB892CB67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4434938-2641-F6EE-5CD4-801CEF0FE1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0A7BFC-42D8-BC1E-5848-BAFE23C762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939D38-F06D-2A5A-AE47-8C1A2649E889}"/>
              </a:ext>
            </a:extLst>
          </p:cNvPr>
          <p:cNvSpPr>
            <a:spLocks noGrp="1"/>
          </p:cNvSpPr>
          <p:nvPr>
            <p:ph type="dt" sz="half" idx="10"/>
          </p:nvPr>
        </p:nvSpPr>
        <p:spPr/>
        <p:txBody>
          <a:bodyPr/>
          <a:lstStyle/>
          <a:p>
            <a:fld id="{6F36D795-1067-4CC7-A1A6-5F9356B1FFEA}" type="datetimeFigureOut">
              <a:rPr lang="en-GB" smtClean="0"/>
              <a:t>09/11/2024</a:t>
            </a:fld>
            <a:endParaRPr lang="en-GB"/>
          </a:p>
        </p:txBody>
      </p:sp>
      <p:sp>
        <p:nvSpPr>
          <p:cNvPr id="6" name="Footer Placeholder 5">
            <a:extLst>
              <a:ext uri="{FF2B5EF4-FFF2-40B4-BE49-F238E27FC236}">
                <a16:creationId xmlns:a16="http://schemas.microsoft.com/office/drawing/2014/main" id="{6659CBAA-09DD-3B2F-7EEB-75264E28BF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16F639-D2B1-6D3B-EC2E-00DC350BF22B}"/>
              </a:ext>
            </a:extLst>
          </p:cNvPr>
          <p:cNvSpPr>
            <a:spLocks noGrp="1"/>
          </p:cNvSpPr>
          <p:nvPr>
            <p:ph type="sldNum" sz="quarter" idx="12"/>
          </p:nvPr>
        </p:nvSpPr>
        <p:spPr/>
        <p:txBody>
          <a:bodyPr/>
          <a:lstStyle/>
          <a:p>
            <a:fld id="{269979EA-245D-4AF8-A734-29E50CD63696}" type="slidenum">
              <a:rPr lang="en-GB" smtClean="0"/>
              <a:t>‹#›</a:t>
            </a:fld>
            <a:endParaRPr lang="en-GB"/>
          </a:p>
        </p:txBody>
      </p:sp>
    </p:spTree>
    <p:extLst>
      <p:ext uri="{BB962C8B-B14F-4D97-AF65-F5344CB8AC3E}">
        <p14:creationId xmlns:p14="http://schemas.microsoft.com/office/powerpoint/2010/main" val="3273021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7F3C8-9386-60BC-AD91-21AD2C3A7D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70E8F2-4DDC-0C93-3026-89F1CDC19C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0DB918-9289-DE0A-7EFD-87BE49C39B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0B485A-4B85-2395-5555-C9F6780EB475}"/>
              </a:ext>
            </a:extLst>
          </p:cNvPr>
          <p:cNvSpPr>
            <a:spLocks noGrp="1"/>
          </p:cNvSpPr>
          <p:nvPr>
            <p:ph type="dt" sz="half" idx="10"/>
          </p:nvPr>
        </p:nvSpPr>
        <p:spPr/>
        <p:txBody>
          <a:bodyPr/>
          <a:lstStyle/>
          <a:p>
            <a:fld id="{6F36D795-1067-4CC7-A1A6-5F9356B1FFEA}" type="datetimeFigureOut">
              <a:rPr lang="en-GB" smtClean="0"/>
              <a:t>09/11/2024</a:t>
            </a:fld>
            <a:endParaRPr lang="en-GB"/>
          </a:p>
        </p:txBody>
      </p:sp>
      <p:sp>
        <p:nvSpPr>
          <p:cNvPr id="6" name="Footer Placeholder 5">
            <a:extLst>
              <a:ext uri="{FF2B5EF4-FFF2-40B4-BE49-F238E27FC236}">
                <a16:creationId xmlns:a16="http://schemas.microsoft.com/office/drawing/2014/main" id="{A895F592-8D7D-BA9B-ADE2-45490E8E8B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A3E5E3-0D87-1A17-B0A1-1465E981B66F}"/>
              </a:ext>
            </a:extLst>
          </p:cNvPr>
          <p:cNvSpPr>
            <a:spLocks noGrp="1"/>
          </p:cNvSpPr>
          <p:nvPr>
            <p:ph type="sldNum" sz="quarter" idx="12"/>
          </p:nvPr>
        </p:nvSpPr>
        <p:spPr/>
        <p:txBody>
          <a:bodyPr/>
          <a:lstStyle/>
          <a:p>
            <a:fld id="{269979EA-245D-4AF8-A734-29E50CD63696}" type="slidenum">
              <a:rPr lang="en-GB" smtClean="0"/>
              <a:t>‹#›</a:t>
            </a:fld>
            <a:endParaRPr lang="en-GB"/>
          </a:p>
        </p:txBody>
      </p:sp>
    </p:spTree>
    <p:extLst>
      <p:ext uri="{BB962C8B-B14F-4D97-AF65-F5344CB8AC3E}">
        <p14:creationId xmlns:p14="http://schemas.microsoft.com/office/powerpoint/2010/main" val="1729054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469EF-C62E-1A19-3D45-13902F2839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A7E55A-2702-CE6A-0F99-7D80652145B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549E89-B656-F3C9-127D-B761CCCA6C53}"/>
              </a:ext>
            </a:extLst>
          </p:cNvPr>
          <p:cNvSpPr>
            <a:spLocks noGrp="1"/>
          </p:cNvSpPr>
          <p:nvPr>
            <p:ph type="dt" sz="half" idx="10"/>
          </p:nvPr>
        </p:nvSpPr>
        <p:spPr/>
        <p:txBody>
          <a:bodyPr/>
          <a:lstStyle/>
          <a:p>
            <a:fld id="{6F36D795-1067-4CC7-A1A6-5F9356B1FFEA}" type="datetimeFigureOut">
              <a:rPr lang="en-GB" smtClean="0"/>
              <a:t>09/11/2024</a:t>
            </a:fld>
            <a:endParaRPr lang="en-GB"/>
          </a:p>
        </p:txBody>
      </p:sp>
      <p:sp>
        <p:nvSpPr>
          <p:cNvPr id="5" name="Footer Placeholder 4">
            <a:extLst>
              <a:ext uri="{FF2B5EF4-FFF2-40B4-BE49-F238E27FC236}">
                <a16:creationId xmlns:a16="http://schemas.microsoft.com/office/drawing/2014/main" id="{0D569100-0164-88AF-E885-E7DC319CA2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D31649-96B8-C3E1-C727-CEF50B53BC26}"/>
              </a:ext>
            </a:extLst>
          </p:cNvPr>
          <p:cNvSpPr>
            <a:spLocks noGrp="1"/>
          </p:cNvSpPr>
          <p:nvPr>
            <p:ph type="sldNum" sz="quarter" idx="12"/>
          </p:nvPr>
        </p:nvSpPr>
        <p:spPr/>
        <p:txBody>
          <a:bodyPr/>
          <a:lstStyle/>
          <a:p>
            <a:fld id="{269979EA-245D-4AF8-A734-29E50CD63696}" type="slidenum">
              <a:rPr lang="en-GB" smtClean="0"/>
              <a:t>‹#›</a:t>
            </a:fld>
            <a:endParaRPr lang="en-GB"/>
          </a:p>
        </p:txBody>
      </p:sp>
    </p:spTree>
    <p:extLst>
      <p:ext uri="{BB962C8B-B14F-4D97-AF65-F5344CB8AC3E}">
        <p14:creationId xmlns:p14="http://schemas.microsoft.com/office/powerpoint/2010/main" val="1617862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604969-F5FD-8340-9D8A-AA07C8FBB83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00DA7D-BC7D-76F2-94B2-F79FF2692D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206A39-1A09-5A1F-4D18-60E0B95F852F}"/>
              </a:ext>
            </a:extLst>
          </p:cNvPr>
          <p:cNvSpPr>
            <a:spLocks noGrp="1"/>
          </p:cNvSpPr>
          <p:nvPr>
            <p:ph type="dt" sz="half" idx="10"/>
          </p:nvPr>
        </p:nvSpPr>
        <p:spPr/>
        <p:txBody>
          <a:bodyPr/>
          <a:lstStyle/>
          <a:p>
            <a:fld id="{6F36D795-1067-4CC7-A1A6-5F9356B1FFEA}" type="datetimeFigureOut">
              <a:rPr lang="en-GB" smtClean="0"/>
              <a:t>09/11/2024</a:t>
            </a:fld>
            <a:endParaRPr lang="en-GB"/>
          </a:p>
        </p:txBody>
      </p:sp>
      <p:sp>
        <p:nvSpPr>
          <p:cNvPr id="5" name="Footer Placeholder 4">
            <a:extLst>
              <a:ext uri="{FF2B5EF4-FFF2-40B4-BE49-F238E27FC236}">
                <a16:creationId xmlns:a16="http://schemas.microsoft.com/office/drawing/2014/main" id="{ACCEB7F5-BE0E-ED03-4E65-FB8CF60B59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CC0BA5-03C3-97C3-29EE-2723EBA43C98}"/>
              </a:ext>
            </a:extLst>
          </p:cNvPr>
          <p:cNvSpPr>
            <a:spLocks noGrp="1"/>
          </p:cNvSpPr>
          <p:nvPr>
            <p:ph type="sldNum" sz="quarter" idx="12"/>
          </p:nvPr>
        </p:nvSpPr>
        <p:spPr/>
        <p:txBody>
          <a:bodyPr/>
          <a:lstStyle/>
          <a:p>
            <a:fld id="{269979EA-245D-4AF8-A734-29E50CD63696}" type="slidenum">
              <a:rPr lang="en-GB" smtClean="0"/>
              <a:t>‹#›</a:t>
            </a:fld>
            <a:endParaRPr lang="en-GB"/>
          </a:p>
        </p:txBody>
      </p:sp>
    </p:spTree>
    <p:extLst>
      <p:ext uri="{BB962C8B-B14F-4D97-AF65-F5344CB8AC3E}">
        <p14:creationId xmlns:p14="http://schemas.microsoft.com/office/powerpoint/2010/main" val="825727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D6116C-EFFA-4D49-0EAD-6BBB4AB058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7F9EE8-72A6-5A8C-9B30-8EDCD8DE0C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DDBC41-7D40-8DBA-7C10-425D1DA282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36D795-1067-4CC7-A1A6-5F9356B1FFEA}" type="datetimeFigureOut">
              <a:rPr lang="en-GB" smtClean="0"/>
              <a:t>09/11/2024</a:t>
            </a:fld>
            <a:endParaRPr lang="en-GB"/>
          </a:p>
        </p:txBody>
      </p:sp>
      <p:sp>
        <p:nvSpPr>
          <p:cNvPr id="5" name="Footer Placeholder 4">
            <a:extLst>
              <a:ext uri="{FF2B5EF4-FFF2-40B4-BE49-F238E27FC236}">
                <a16:creationId xmlns:a16="http://schemas.microsoft.com/office/drawing/2014/main" id="{F505CE2D-65F2-23E2-2598-BF82739699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20D082D-95E9-9ECD-AB66-4FE45EB241A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9979EA-245D-4AF8-A734-29E50CD63696}" type="slidenum">
              <a:rPr lang="en-GB" smtClean="0"/>
              <a:t>‹#›</a:t>
            </a:fld>
            <a:endParaRPr lang="en-GB"/>
          </a:p>
        </p:txBody>
      </p:sp>
    </p:spTree>
    <p:extLst>
      <p:ext uri="{BB962C8B-B14F-4D97-AF65-F5344CB8AC3E}">
        <p14:creationId xmlns:p14="http://schemas.microsoft.com/office/powerpoint/2010/main" val="35264486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equitymultiple.com/blog/car-wash-investmen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AD598-4D15-56DF-46F5-C66B9BA21D7D}"/>
              </a:ext>
            </a:extLst>
          </p:cNvPr>
          <p:cNvSpPr>
            <a:spLocks noGrp="1"/>
          </p:cNvSpPr>
          <p:nvPr>
            <p:ph type="ctrTitle"/>
          </p:nvPr>
        </p:nvSpPr>
        <p:spPr>
          <a:xfrm>
            <a:off x="1606420" y="2133799"/>
            <a:ext cx="8979159" cy="2590401"/>
          </a:xfrm>
        </p:spPr>
        <p:txBody>
          <a:bodyPr>
            <a:noAutofit/>
          </a:bodyPr>
          <a:lstStyle/>
          <a:p>
            <a:pPr>
              <a:lnSpc>
                <a:spcPct val="150000"/>
              </a:lnSpc>
            </a:pPr>
            <a:br>
              <a:rPr lang="en-GB" sz="2000" dirty="0">
                <a:effectLst/>
                <a:latin typeface="Arial" panose="020B0604020202020204" pitchFamily="34" charset="0"/>
                <a:ea typeface="Arial" panose="020B0604020202020204" pitchFamily="34" charset="0"/>
              </a:rPr>
            </a:br>
            <a:r>
              <a:rPr lang="en-GB" sz="2000" b="1" dirty="0">
                <a:effectLst/>
                <a:latin typeface="Arial" panose="020B0604020202020204" pitchFamily="34" charset="0"/>
                <a:ea typeface="Arial" panose="020B0604020202020204" pitchFamily="34" charset="0"/>
              </a:rPr>
              <a:t>Component 2 : PowerPoint  Presentation </a:t>
            </a:r>
            <a:br>
              <a:rPr lang="en-GB" sz="2000" b="1" dirty="0">
                <a:effectLst/>
                <a:latin typeface="Arial" panose="020B0604020202020204" pitchFamily="34" charset="0"/>
                <a:ea typeface="Arial" panose="020B0604020202020204" pitchFamily="34" charset="0"/>
              </a:rPr>
            </a:br>
            <a:r>
              <a:rPr lang="en-GB" sz="2000" b="1" dirty="0">
                <a:effectLst/>
                <a:latin typeface="Arial" panose="020B0604020202020204" pitchFamily="34" charset="0"/>
                <a:ea typeface="Arial" panose="020B0604020202020204" pitchFamily="34" charset="0"/>
              </a:rPr>
              <a:t>Lecturer: </a:t>
            </a:r>
            <a:r>
              <a:rPr lang="en-GB" sz="2000" b="1" dirty="0" err="1">
                <a:effectLst/>
                <a:latin typeface="Arial" panose="020B0604020202020204" pitchFamily="34" charset="0"/>
                <a:ea typeface="Arial" panose="020B0604020202020204" pitchFamily="34" charset="0"/>
              </a:rPr>
              <a:t>Masud</a:t>
            </a:r>
            <a:r>
              <a:rPr lang="en-GB" sz="2000" b="1" dirty="0">
                <a:effectLst/>
                <a:latin typeface="Arial" panose="020B0604020202020204" pitchFamily="34" charset="0"/>
                <a:ea typeface="Arial" panose="020B0604020202020204" pitchFamily="34" charset="0"/>
              </a:rPr>
              <a:t> Ibrahim</a:t>
            </a:r>
            <a:br>
              <a:rPr lang="en-GB" sz="2000" dirty="0">
                <a:effectLst/>
                <a:latin typeface="Arial" panose="020B0604020202020204" pitchFamily="34" charset="0"/>
                <a:ea typeface="Arial" panose="020B0604020202020204" pitchFamily="34" charset="0"/>
              </a:rPr>
            </a:br>
            <a:r>
              <a:rPr lang="en-GB" sz="2000" b="1" dirty="0">
                <a:effectLst/>
                <a:latin typeface="Arial" panose="020B0604020202020204" pitchFamily="34" charset="0"/>
                <a:ea typeface="Arial" panose="020B0604020202020204" pitchFamily="34" charset="0"/>
              </a:rPr>
              <a:t>Student name: Iulian </a:t>
            </a:r>
            <a:r>
              <a:rPr lang="en-GB" sz="2000" b="1" dirty="0" err="1">
                <a:effectLst/>
                <a:latin typeface="Arial" panose="020B0604020202020204" pitchFamily="34" charset="0"/>
                <a:ea typeface="Arial" panose="020B0604020202020204" pitchFamily="34" charset="0"/>
              </a:rPr>
              <a:t>Neagu</a:t>
            </a:r>
            <a:br>
              <a:rPr lang="en-GB" sz="2000" dirty="0">
                <a:effectLst/>
                <a:latin typeface="Arial" panose="020B0604020202020204" pitchFamily="34" charset="0"/>
                <a:ea typeface="Arial" panose="020B0604020202020204" pitchFamily="34" charset="0"/>
              </a:rPr>
            </a:br>
            <a:r>
              <a:rPr lang="en-GB" sz="2000" b="1" dirty="0">
                <a:effectLst/>
                <a:latin typeface="Arial" panose="020B0604020202020204" pitchFamily="34" charset="0"/>
                <a:ea typeface="Arial" panose="020B0604020202020204" pitchFamily="34" charset="0"/>
              </a:rPr>
              <a:t>Student ID: 2107401</a:t>
            </a:r>
            <a:br>
              <a:rPr lang="en-GB" sz="2000" dirty="0">
                <a:effectLst/>
                <a:latin typeface="Arial" panose="020B0604020202020204" pitchFamily="34" charset="0"/>
                <a:ea typeface="Arial" panose="020B0604020202020204" pitchFamily="34" charset="0"/>
              </a:rPr>
            </a:br>
            <a:endParaRPr lang="en-GB" sz="2000" dirty="0"/>
          </a:p>
        </p:txBody>
      </p:sp>
    </p:spTree>
    <p:extLst>
      <p:ext uri="{BB962C8B-B14F-4D97-AF65-F5344CB8AC3E}">
        <p14:creationId xmlns:p14="http://schemas.microsoft.com/office/powerpoint/2010/main" val="26923468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314F0E8-DD89-DB6C-EFB8-ACD919571519}"/>
              </a:ext>
            </a:extLst>
          </p:cNvPr>
          <p:cNvSpPr txBox="1"/>
          <p:nvPr/>
        </p:nvSpPr>
        <p:spPr>
          <a:xfrm>
            <a:off x="1022348" y="726768"/>
            <a:ext cx="5573005" cy="5748497"/>
          </a:xfrm>
          <a:prstGeom prst="rect">
            <a:avLst/>
          </a:prstGeom>
          <a:noFill/>
        </p:spPr>
        <p:txBody>
          <a:bodyPr wrap="square">
            <a:spAutoFit/>
          </a:bodyPr>
          <a:lstStyle/>
          <a:p>
            <a:pPr algn="just">
              <a:lnSpc>
                <a:spcPct val="150000"/>
              </a:lnSpc>
            </a:pPr>
            <a:r>
              <a:rPr lang="en-GB" sz="2800" b="1" kern="0" dirty="0">
                <a:effectLst/>
                <a:latin typeface="Arial" panose="020B0604020202020204" pitchFamily="34" charset="0"/>
              </a:rPr>
              <a:t>Agenda</a:t>
            </a:r>
          </a:p>
          <a:p>
            <a:pPr algn="just">
              <a:lnSpc>
                <a:spcPct val="150000"/>
              </a:lnSpc>
            </a:pPr>
            <a:endParaRPr lang="en-GB" sz="2800" b="1" kern="0" dirty="0">
              <a:effectLst/>
              <a:latin typeface="Arial" panose="020B0604020202020204" pitchFamily="34" charset="0"/>
            </a:endParaRPr>
          </a:p>
          <a:p>
            <a:pPr marL="457200" indent="-457200" algn="just">
              <a:lnSpc>
                <a:spcPct val="150000"/>
              </a:lnSpc>
              <a:buFont typeface="Arial" panose="020B0604020202020204" pitchFamily="34" charset="0"/>
              <a:buChar char="•"/>
            </a:pPr>
            <a:r>
              <a:rPr lang="en-GB" sz="2400" kern="0" dirty="0">
                <a:latin typeface="Arial" panose="020B0604020202020204" pitchFamily="34" charset="0"/>
              </a:rPr>
              <a:t>Overview</a:t>
            </a:r>
          </a:p>
          <a:p>
            <a:pPr marL="457200" indent="-457200" algn="just">
              <a:lnSpc>
                <a:spcPct val="150000"/>
              </a:lnSpc>
              <a:buFont typeface="Arial" panose="020B0604020202020204" pitchFamily="34" charset="0"/>
              <a:buChar char="•"/>
            </a:pPr>
            <a:r>
              <a:rPr lang="en-GB" sz="2400" kern="0" dirty="0">
                <a:effectLst/>
                <a:latin typeface="Arial" panose="020B0604020202020204" pitchFamily="34" charset="0"/>
              </a:rPr>
              <a:t>Legal format</a:t>
            </a:r>
          </a:p>
          <a:p>
            <a:pPr marL="457200" indent="-457200" algn="just">
              <a:lnSpc>
                <a:spcPct val="150000"/>
              </a:lnSpc>
              <a:buFont typeface="Arial" panose="020B0604020202020204" pitchFamily="34" charset="0"/>
              <a:buChar char="•"/>
            </a:pPr>
            <a:r>
              <a:rPr lang="en-GB" sz="2400" kern="0" dirty="0">
                <a:latin typeface="Arial" panose="020B0604020202020204" pitchFamily="34" charset="0"/>
              </a:rPr>
              <a:t>Management of the company</a:t>
            </a:r>
          </a:p>
          <a:p>
            <a:pPr marL="457200" indent="-457200" algn="just">
              <a:lnSpc>
                <a:spcPct val="150000"/>
              </a:lnSpc>
              <a:buFont typeface="Arial" panose="020B0604020202020204" pitchFamily="34" charset="0"/>
              <a:buChar char="•"/>
            </a:pPr>
            <a:r>
              <a:rPr lang="en-GB" sz="2400" kern="0" dirty="0">
                <a:effectLst/>
                <a:latin typeface="Arial" panose="020B0604020202020204" pitchFamily="34" charset="0"/>
              </a:rPr>
              <a:t>SWOT analysis</a:t>
            </a:r>
          </a:p>
          <a:p>
            <a:pPr marL="457200" indent="-457200" algn="just">
              <a:lnSpc>
                <a:spcPct val="150000"/>
              </a:lnSpc>
              <a:buFont typeface="Arial" panose="020B0604020202020204" pitchFamily="34" charset="0"/>
              <a:buChar char="•"/>
            </a:pPr>
            <a:r>
              <a:rPr lang="en-GB" sz="2400" kern="0" dirty="0">
                <a:latin typeface="Arial" panose="020B0604020202020204" pitchFamily="34" charset="0"/>
              </a:rPr>
              <a:t>Cash flow forecast</a:t>
            </a:r>
          </a:p>
          <a:p>
            <a:pPr marL="457200" indent="-457200" algn="just">
              <a:lnSpc>
                <a:spcPct val="150000"/>
              </a:lnSpc>
              <a:buFont typeface="Arial" panose="020B0604020202020204" pitchFamily="34" charset="0"/>
              <a:buChar char="•"/>
            </a:pPr>
            <a:r>
              <a:rPr lang="en-GB" sz="2400" kern="0" dirty="0">
                <a:effectLst/>
                <a:latin typeface="Arial" panose="020B0604020202020204" pitchFamily="34" charset="0"/>
              </a:rPr>
              <a:t>R</a:t>
            </a:r>
            <a:r>
              <a:rPr lang="en-GB" sz="2400" kern="0" dirty="0">
                <a:latin typeface="Arial" panose="020B0604020202020204" pitchFamily="34" charset="0"/>
              </a:rPr>
              <a:t>eferences list</a:t>
            </a:r>
            <a:endParaRPr lang="en-GB" sz="2400" kern="0" dirty="0">
              <a:effectLst/>
              <a:latin typeface="Arial" panose="020B0604020202020204" pitchFamily="34" charset="0"/>
            </a:endParaRPr>
          </a:p>
          <a:p>
            <a:pPr marL="457200" indent="-457200" algn="just">
              <a:lnSpc>
                <a:spcPct val="150000"/>
              </a:lnSpc>
              <a:buFont typeface="Arial" panose="020B0604020202020204" pitchFamily="34" charset="0"/>
              <a:buChar char="•"/>
            </a:pPr>
            <a:endParaRPr lang="en-GB" sz="2400" kern="0" dirty="0">
              <a:effectLst/>
              <a:latin typeface="Arial" panose="020B0604020202020204" pitchFamily="34" charset="0"/>
            </a:endParaRPr>
          </a:p>
          <a:p>
            <a:pPr marL="457200" indent="-457200" algn="just">
              <a:lnSpc>
                <a:spcPct val="150000"/>
              </a:lnSpc>
              <a:buFont typeface="Arial" panose="020B0604020202020204" pitchFamily="34" charset="0"/>
              <a:buChar char="•"/>
            </a:pPr>
            <a:endParaRPr lang="en-GB" sz="2400" kern="0" dirty="0">
              <a:effectLst/>
              <a:latin typeface="Arial" panose="020B0604020202020204" pitchFamily="34" charset="0"/>
            </a:endParaRPr>
          </a:p>
        </p:txBody>
      </p:sp>
    </p:spTree>
    <p:extLst>
      <p:ext uri="{BB962C8B-B14F-4D97-AF65-F5344CB8AC3E}">
        <p14:creationId xmlns:p14="http://schemas.microsoft.com/office/powerpoint/2010/main" val="3973151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5ACFF7-74A4-E8E4-6470-E7DC3573C237}"/>
              </a:ext>
            </a:extLst>
          </p:cNvPr>
          <p:cNvSpPr txBox="1"/>
          <p:nvPr/>
        </p:nvSpPr>
        <p:spPr>
          <a:xfrm>
            <a:off x="573630" y="366623"/>
            <a:ext cx="6829119" cy="6124754"/>
          </a:xfrm>
          <a:prstGeom prst="rect">
            <a:avLst/>
          </a:prstGeom>
          <a:noFill/>
        </p:spPr>
        <p:txBody>
          <a:bodyPr wrap="square">
            <a:spAutoFit/>
          </a:bodyPr>
          <a:lstStyle/>
          <a:p>
            <a:pPr algn="just">
              <a:lnSpc>
                <a:spcPct val="150000"/>
              </a:lnSpc>
            </a:pPr>
            <a:r>
              <a:rPr lang="en-GB" sz="2400" b="1" kern="0" dirty="0">
                <a:effectLst/>
                <a:latin typeface="Arial" panose="020B0604020202020204" pitchFamily="34" charset="0"/>
              </a:rPr>
              <a:t>Overview of the Business Idea, Products, and Services</a:t>
            </a:r>
          </a:p>
          <a:p>
            <a:pPr algn="just">
              <a:lnSpc>
                <a:spcPct val="150000"/>
              </a:lnSpc>
            </a:pPr>
            <a:endParaRPr lang="en-GB" sz="2400" b="1" kern="0" dirty="0">
              <a:effectLst/>
              <a:latin typeface="Arial" panose="020B0604020202020204" pitchFamily="34" charset="0"/>
            </a:endParaRPr>
          </a:p>
          <a:p>
            <a:r>
              <a:rPr lang="en-GB" sz="2000" dirty="0">
                <a:effectLst/>
                <a:latin typeface="Arial" panose="020B0604020202020204" pitchFamily="34" charset="0"/>
                <a:ea typeface="Arial" panose="020B0604020202020204" pitchFamily="34" charset="0"/>
              </a:rPr>
              <a:t>Green Cleaner Services offers a huge range of the various forms of car washing packages designed to mainly cater to that of the various customer needs, all while promoting green practices.</a:t>
            </a:r>
          </a:p>
          <a:p>
            <a:endParaRPr lang="en-GB" sz="2000" dirty="0">
              <a:latin typeface="Arial" panose="020B0604020202020204" pitchFamily="34" charset="0"/>
              <a:ea typeface="Arial" panose="020B0604020202020204" pitchFamily="34" charset="0"/>
            </a:endParaRPr>
          </a:p>
          <a:p>
            <a:r>
              <a:rPr lang="en-GB" sz="2000" dirty="0">
                <a:effectLst/>
                <a:latin typeface="Arial" panose="020B0604020202020204" pitchFamily="34" charset="0"/>
                <a:ea typeface="Arial" panose="020B0604020202020204" pitchFamily="34" charset="0"/>
              </a:rPr>
              <a:t> Our Basic Wash Package consists of an outside wash with biodegradable cleaning soap, tire cleansing, and hand drying with microfiber towels (Audre’s </a:t>
            </a:r>
            <a:r>
              <a:rPr lang="en-GB" sz="2000" i="1" dirty="0">
                <a:effectLst/>
                <a:latin typeface="Arial" panose="020B0604020202020204" pitchFamily="34" charset="0"/>
                <a:ea typeface="Arial" panose="020B0604020202020204" pitchFamily="34" charset="0"/>
              </a:rPr>
              <a:t>et al., </a:t>
            </a:r>
            <a:r>
              <a:rPr lang="en-GB" sz="2000" dirty="0">
                <a:effectLst/>
                <a:latin typeface="Arial" panose="020B0604020202020204" pitchFamily="34" charset="0"/>
                <a:ea typeface="Arial" panose="020B0604020202020204" pitchFamily="34" charset="0"/>
              </a:rPr>
              <a:t>2020). </a:t>
            </a:r>
          </a:p>
          <a:p>
            <a:endParaRPr lang="en-GB" sz="2000" dirty="0">
              <a:latin typeface="Arial" panose="020B0604020202020204" pitchFamily="34" charset="0"/>
              <a:ea typeface="Arial" panose="020B0604020202020204" pitchFamily="34" charset="0"/>
            </a:endParaRPr>
          </a:p>
          <a:p>
            <a:r>
              <a:rPr lang="en-GB" sz="2000" dirty="0">
                <a:effectLst/>
                <a:latin typeface="Arial" panose="020B0604020202020204" pitchFamily="34" charset="0"/>
                <a:ea typeface="Arial" panose="020B0604020202020204" pitchFamily="34" charset="0"/>
              </a:rPr>
              <a:t>Additionally, we provide tailored Fleet Services for agencies with multiple cars, providing custom designed programs, ordinary maintenance schedules, and quantity discounts. </a:t>
            </a:r>
          </a:p>
          <a:p>
            <a:endParaRPr lang="en-GB" sz="2400" dirty="0"/>
          </a:p>
        </p:txBody>
      </p:sp>
      <p:pic>
        <p:nvPicPr>
          <p:cNvPr id="2050" name="Picture 2" descr="Eco-Friendly Car Wash: A Step Towards Sustainable Living - Wynn Detailing">
            <a:extLst>
              <a:ext uri="{FF2B5EF4-FFF2-40B4-BE49-F238E27FC236}">
                <a16:creationId xmlns:a16="http://schemas.microsoft.com/office/drawing/2014/main" id="{0330E782-4C06-D77E-64DC-4E8FC35418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0222" y="642026"/>
            <a:ext cx="4260714" cy="36576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7E14A7E-5262-F007-40F4-D416861DC855}"/>
              </a:ext>
            </a:extLst>
          </p:cNvPr>
          <p:cNvSpPr txBox="1"/>
          <p:nvPr/>
        </p:nvSpPr>
        <p:spPr>
          <a:xfrm>
            <a:off x="8622251" y="4893013"/>
            <a:ext cx="3177400" cy="880369"/>
          </a:xfrm>
          <a:prstGeom prst="rect">
            <a:avLst/>
          </a:prstGeom>
          <a:noFill/>
        </p:spPr>
        <p:txBody>
          <a:bodyPr wrap="square" rtlCol="0">
            <a:spAutoFit/>
          </a:bodyPr>
          <a:lstStyle/>
          <a:p>
            <a:pPr>
              <a:lnSpc>
                <a:spcPct val="150000"/>
              </a:lnSpc>
            </a:pPr>
            <a:r>
              <a:rPr lang="en-US" dirty="0"/>
              <a:t>Figure: Eco-Friendly Car Wash</a:t>
            </a:r>
          </a:p>
          <a:p>
            <a:pPr>
              <a:lnSpc>
                <a:spcPct val="150000"/>
              </a:lnSpc>
            </a:pPr>
            <a:r>
              <a:rPr lang="en-US" dirty="0"/>
              <a:t>(Source: </a:t>
            </a:r>
            <a:r>
              <a:rPr lang="en-US" dirty="0" err="1"/>
              <a:t>Wynndetailing</a:t>
            </a:r>
            <a:r>
              <a:rPr lang="en-US" dirty="0"/>
              <a:t>)</a:t>
            </a:r>
          </a:p>
        </p:txBody>
      </p:sp>
    </p:spTree>
    <p:extLst>
      <p:ext uri="{BB962C8B-B14F-4D97-AF65-F5344CB8AC3E}">
        <p14:creationId xmlns:p14="http://schemas.microsoft.com/office/powerpoint/2010/main" val="29779274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F96063-F2BE-5E38-1264-151C228990A2}"/>
              </a:ext>
            </a:extLst>
          </p:cNvPr>
          <p:cNvSpPr txBox="1"/>
          <p:nvPr/>
        </p:nvSpPr>
        <p:spPr>
          <a:xfrm>
            <a:off x="405285" y="596497"/>
            <a:ext cx="6250171" cy="5309146"/>
          </a:xfrm>
          <a:prstGeom prst="rect">
            <a:avLst/>
          </a:prstGeom>
          <a:solidFill>
            <a:schemeClr val="bg1"/>
          </a:solidFill>
        </p:spPr>
        <p:txBody>
          <a:bodyPr wrap="square">
            <a:spAutoFit/>
          </a:bodyPr>
          <a:lstStyle/>
          <a:p>
            <a:pPr algn="just">
              <a:lnSpc>
                <a:spcPct val="150000"/>
              </a:lnSpc>
            </a:pPr>
            <a:r>
              <a:rPr lang="en-GB" sz="2400" b="1" kern="0" dirty="0">
                <a:effectLst/>
                <a:latin typeface="Arial" panose="020B0604020202020204" pitchFamily="34" charset="0"/>
              </a:rPr>
              <a:t>Legal Format of the Startup Company</a:t>
            </a:r>
          </a:p>
          <a:p>
            <a:pPr algn="just">
              <a:lnSpc>
                <a:spcPct val="150000"/>
              </a:lnSpc>
            </a:pPr>
            <a:endParaRPr lang="en-GB" sz="2400" b="1" kern="0" dirty="0">
              <a:effectLst/>
              <a:latin typeface="Arial" panose="020B0604020202020204" pitchFamily="34" charset="0"/>
            </a:endParaRPr>
          </a:p>
          <a:p>
            <a:pPr algn="just">
              <a:lnSpc>
                <a:spcPct val="150000"/>
              </a:lnSpc>
            </a:pPr>
            <a:endParaRPr lang="en-GB" dirty="0"/>
          </a:p>
          <a:p>
            <a:r>
              <a:rPr lang="en-GB" sz="2000" dirty="0">
                <a:effectLst/>
                <a:latin typeface="Arial" panose="020B0604020202020204" pitchFamily="34" charset="0"/>
                <a:ea typeface="Arial" panose="020B0604020202020204" pitchFamily="34" charset="0"/>
              </a:rPr>
              <a:t>Green Cleaner Services will be established as a proper Limited Liability Company (LLC). </a:t>
            </a:r>
          </a:p>
          <a:p>
            <a:endParaRPr lang="en-GB" sz="2000" dirty="0">
              <a:latin typeface="Arial" panose="020B0604020202020204" pitchFamily="34" charset="0"/>
              <a:ea typeface="Arial" panose="020B0604020202020204" pitchFamily="34" charset="0"/>
            </a:endParaRPr>
          </a:p>
          <a:p>
            <a:r>
              <a:rPr lang="en-GB" sz="2000" dirty="0">
                <a:effectLst/>
                <a:latin typeface="Arial" panose="020B0604020202020204" pitchFamily="34" charset="0"/>
                <a:ea typeface="Arial" panose="020B0604020202020204" pitchFamily="34" charset="0"/>
              </a:rPr>
              <a:t>This legal format is mainly chosen for its actual flexibility as well as the ease of management, and the protection it gives to the proprietors toward non-public legal responsibility (Audre’s </a:t>
            </a:r>
            <a:r>
              <a:rPr lang="en-GB" sz="2000" i="1" dirty="0">
                <a:effectLst/>
                <a:latin typeface="Arial" panose="020B0604020202020204" pitchFamily="34" charset="0"/>
                <a:ea typeface="Arial" panose="020B0604020202020204" pitchFamily="34" charset="0"/>
              </a:rPr>
              <a:t>et al., </a:t>
            </a:r>
            <a:r>
              <a:rPr lang="en-GB" sz="2000" dirty="0">
                <a:effectLst/>
                <a:latin typeface="Arial" panose="020B0604020202020204" pitchFamily="34" charset="0"/>
                <a:ea typeface="Arial" panose="020B0604020202020204" pitchFamily="34" charset="0"/>
              </a:rPr>
              <a:t>2020).</a:t>
            </a:r>
          </a:p>
          <a:p>
            <a:endParaRPr lang="en-GB" sz="2000" dirty="0">
              <a:latin typeface="Arial" panose="020B0604020202020204" pitchFamily="34" charset="0"/>
              <a:ea typeface="Arial" panose="020B0604020202020204" pitchFamily="34" charset="0"/>
            </a:endParaRPr>
          </a:p>
          <a:p>
            <a:r>
              <a:rPr lang="en-GB" sz="2000" dirty="0">
                <a:effectLst/>
                <a:latin typeface="Arial" panose="020B0604020202020204" pitchFamily="34" charset="0"/>
                <a:ea typeface="Arial" panose="020B0604020202020204" pitchFamily="34" charset="0"/>
              </a:rPr>
              <a:t> As an LLC, Green Cleaner Services will have an infinite range of members, and the ownership shape can encompass individual owners, exclusive LLCs, groups, or overseas entities. </a:t>
            </a:r>
            <a:endParaRPr lang="en-GB" sz="2000" dirty="0"/>
          </a:p>
        </p:txBody>
      </p:sp>
      <p:pic>
        <p:nvPicPr>
          <p:cNvPr id="1026" name="Picture 2" descr="Litigation Animation in Modern Legal Practices">
            <a:extLst>
              <a:ext uri="{FF2B5EF4-FFF2-40B4-BE49-F238E27FC236}">
                <a16:creationId xmlns:a16="http://schemas.microsoft.com/office/drawing/2014/main" id="{4576136C-AF46-6C56-8899-5BCCE5CE9D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8756" y="596497"/>
            <a:ext cx="4981967" cy="392890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867038D-0F70-695D-9FD2-C95B8F0B1BAA}"/>
              </a:ext>
            </a:extLst>
          </p:cNvPr>
          <p:cNvSpPr txBox="1"/>
          <p:nvPr/>
        </p:nvSpPr>
        <p:spPr>
          <a:xfrm>
            <a:off x="8294484" y="4758577"/>
            <a:ext cx="3706239" cy="923330"/>
          </a:xfrm>
          <a:prstGeom prst="rect">
            <a:avLst/>
          </a:prstGeom>
          <a:noFill/>
        </p:spPr>
        <p:txBody>
          <a:bodyPr wrap="square" rtlCol="0">
            <a:spAutoFit/>
          </a:bodyPr>
          <a:lstStyle/>
          <a:p>
            <a:pPr algn="l"/>
            <a:r>
              <a:rPr lang="en-US" b="1" i="0" dirty="0">
                <a:solidFill>
                  <a:srgbClr val="000000"/>
                </a:solidFill>
                <a:effectLst/>
                <a:latin typeface="Urbanist"/>
              </a:rPr>
              <a:t>Figure: Litigation Animation in Modern Legal Practices</a:t>
            </a:r>
          </a:p>
          <a:p>
            <a:pPr algn="l"/>
            <a:r>
              <a:rPr lang="en-US" b="1" i="0" dirty="0">
                <a:solidFill>
                  <a:srgbClr val="000000"/>
                </a:solidFill>
                <a:effectLst/>
                <a:latin typeface="Urbanist"/>
              </a:rPr>
              <a:t>(Source: Whimsitoons,2024)</a:t>
            </a:r>
          </a:p>
        </p:txBody>
      </p:sp>
    </p:spTree>
    <p:extLst>
      <p:ext uri="{BB962C8B-B14F-4D97-AF65-F5344CB8AC3E}">
        <p14:creationId xmlns:p14="http://schemas.microsoft.com/office/powerpoint/2010/main" val="3856897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C5E065-B19E-0FE6-1BDB-EFC00018931B}"/>
              </a:ext>
            </a:extLst>
          </p:cNvPr>
          <p:cNvSpPr txBox="1"/>
          <p:nvPr/>
        </p:nvSpPr>
        <p:spPr>
          <a:xfrm>
            <a:off x="740004" y="438321"/>
            <a:ext cx="5355996" cy="5693866"/>
          </a:xfrm>
          <a:prstGeom prst="rect">
            <a:avLst/>
          </a:prstGeom>
          <a:noFill/>
        </p:spPr>
        <p:txBody>
          <a:bodyPr wrap="square">
            <a:spAutoFit/>
          </a:bodyPr>
          <a:lstStyle/>
          <a:p>
            <a:pPr algn="just">
              <a:lnSpc>
                <a:spcPct val="150000"/>
              </a:lnSpc>
            </a:pPr>
            <a:r>
              <a:rPr lang="en-GB" sz="2400" b="1" kern="0" dirty="0">
                <a:effectLst/>
                <a:latin typeface="Arial" panose="020B0604020202020204" pitchFamily="34" charset="0"/>
              </a:rPr>
              <a:t>Management of the Company</a:t>
            </a:r>
          </a:p>
          <a:p>
            <a:pPr algn="just">
              <a:lnSpc>
                <a:spcPct val="150000"/>
              </a:lnSpc>
            </a:pPr>
            <a:endParaRPr lang="en-GB" sz="2000" b="1" kern="0" dirty="0">
              <a:effectLst/>
              <a:latin typeface="Arial" panose="020B0604020202020204" pitchFamily="34" charset="0"/>
            </a:endParaRPr>
          </a:p>
          <a:p>
            <a:r>
              <a:rPr lang="en-GB" sz="2000" dirty="0">
                <a:effectLst/>
                <a:latin typeface="Arial" panose="020B0604020202020204" pitchFamily="34" charset="0"/>
                <a:ea typeface="Arial" panose="020B0604020202020204" pitchFamily="34" charset="0"/>
              </a:rPr>
              <a:t>Green Cleaner Services will be properly managed by its founder as well as the owner, who will assume multiple roles within the actual company in order to ensure efficient operations and strategic direction.</a:t>
            </a:r>
          </a:p>
          <a:p>
            <a:endParaRPr lang="en-GB" sz="2000" dirty="0">
              <a:latin typeface="Arial" panose="020B0604020202020204" pitchFamily="34" charset="0"/>
              <a:ea typeface="Arial" panose="020B0604020202020204" pitchFamily="34" charset="0"/>
            </a:endParaRPr>
          </a:p>
          <a:p>
            <a:r>
              <a:rPr lang="en-GB" sz="2000" dirty="0">
                <a:effectLst/>
                <a:latin typeface="Arial" panose="020B0604020202020204" pitchFamily="34" charset="0"/>
                <a:ea typeface="Arial" panose="020B0604020202020204" pitchFamily="34" charset="0"/>
              </a:rPr>
              <a:t>The proprietor will oversee all elements of the organization, inclusive of finance, marketing, operations, and customer service. </a:t>
            </a:r>
          </a:p>
          <a:p>
            <a:endParaRPr lang="en-GB" sz="2000" dirty="0">
              <a:latin typeface="Arial" panose="020B0604020202020204" pitchFamily="34" charset="0"/>
              <a:ea typeface="Arial" panose="020B0604020202020204" pitchFamily="34" charset="0"/>
            </a:endParaRPr>
          </a:p>
          <a:p>
            <a:r>
              <a:rPr lang="en-GB" sz="2000" dirty="0">
                <a:effectLst/>
                <a:latin typeface="Arial" panose="020B0604020202020204" pitchFamily="34" charset="0"/>
                <a:ea typeface="Arial" panose="020B0604020202020204" pitchFamily="34" charset="0"/>
              </a:rPr>
              <a:t>The proprietor can also even set up key universal overall performance symptoms (KPIs) to screen the effectiveness of operations and guide future increase.</a:t>
            </a:r>
          </a:p>
          <a:p>
            <a:endParaRPr lang="en-GB" sz="2000" dirty="0"/>
          </a:p>
        </p:txBody>
      </p:sp>
      <p:pic>
        <p:nvPicPr>
          <p:cNvPr id="4" name="Picture 3">
            <a:extLst>
              <a:ext uri="{FF2B5EF4-FFF2-40B4-BE49-F238E27FC236}">
                <a16:creationId xmlns:a16="http://schemas.microsoft.com/office/drawing/2014/main" id="{A50272E6-0FE8-A059-3E1E-EEBB1F06954A}"/>
              </a:ext>
            </a:extLst>
          </p:cNvPr>
          <p:cNvPicPr>
            <a:picLocks noChangeAspect="1"/>
          </p:cNvPicPr>
          <p:nvPr/>
        </p:nvPicPr>
        <p:blipFill>
          <a:blip r:embed="rId2"/>
          <a:stretch>
            <a:fillRect/>
          </a:stretch>
        </p:blipFill>
        <p:spPr>
          <a:xfrm>
            <a:off x="6643991" y="438321"/>
            <a:ext cx="5269133" cy="4260942"/>
          </a:xfrm>
          <a:prstGeom prst="rect">
            <a:avLst/>
          </a:prstGeom>
        </p:spPr>
      </p:pic>
      <p:sp>
        <p:nvSpPr>
          <p:cNvPr id="6" name="TextBox 5">
            <a:extLst>
              <a:ext uri="{FF2B5EF4-FFF2-40B4-BE49-F238E27FC236}">
                <a16:creationId xmlns:a16="http://schemas.microsoft.com/office/drawing/2014/main" id="{5DBB9908-4B68-1466-743C-5AAA2E41F756}"/>
              </a:ext>
            </a:extLst>
          </p:cNvPr>
          <p:cNvSpPr txBox="1"/>
          <p:nvPr/>
        </p:nvSpPr>
        <p:spPr>
          <a:xfrm>
            <a:off x="6926094" y="4833566"/>
            <a:ext cx="4987030" cy="872034"/>
          </a:xfrm>
          <a:prstGeom prst="rect">
            <a:avLst/>
          </a:prstGeom>
          <a:noFill/>
        </p:spPr>
        <p:txBody>
          <a:bodyPr wrap="square">
            <a:spAutoFit/>
          </a:bodyPr>
          <a:lstStyle/>
          <a:p>
            <a:pPr algn="ctr">
              <a:lnSpc>
                <a:spcPct val="150000"/>
              </a:lnSpc>
            </a:pPr>
            <a:r>
              <a:rPr lang="en-GB" sz="1800" b="1" dirty="0">
                <a:effectLst/>
                <a:latin typeface="Arial" panose="020B0604020202020204" pitchFamily="34" charset="0"/>
                <a:ea typeface="Arial" panose="020B0604020202020204" pitchFamily="34" charset="0"/>
              </a:rPr>
              <a:t>Figure: Management of cleaning service</a:t>
            </a:r>
            <a:endParaRPr lang="en-GB" sz="1600" dirty="0">
              <a:effectLst/>
              <a:latin typeface="Arial" panose="020B0604020202020204" pitchFamily="34" charset="0"/>
              <a:ea typeface="Arial" panose="020B0604020202020204" pitchFamily="34" charset="0"/>
            </a:endParaRPr>
          </a:p>
          <a:p>
            <a:pPr algn="ctr">
              <a:lnSpc>
                <a:spcPct val="150000"/>
              </a:lnSpc>
            </a:pPr>
            <a:r>
              <a:rPr lang="en-GB" sz="1800" dirty="0">
                <a:effectLst/>
                <a:latin typeface="Arial" panose="020B0604020202020204" pitchFamily="34" charset="0"/>
                <a:ea typeface="Arial" panose="020B0604020202020204" pitchFamily="34" charset="0"/>
              </a:rPr>
              <a:t>(Source: </a:t>
            </a:r>
            <a:r>
              <a:rPr lang="de-DE" sz="1800" dirty="0">
                <a:effectLst/>
                <a:latin typeface="Arial" panose="020B0604020202020204" pitchFamily="34" charset="0"/>
                <a:ea typeface="Arial" panose="020B0604020202020204" pitchFamily="34" charset="0"/>
              </a:rPr>
              <a:t>infsoft, 2021)</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40778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BB0B11A-3EFD-8980-9CEA-EEDDA05C44CA}"/>
              </a:ext>
            </a:extLst>
          </p:cNvPr>
          <p:cNvGraphicFramePr>
            <a:graphicFrameLocks noGrp="1"/>
          </p:cNvGraphicFramePr>
          <p:nvPr>
            <p:extLst>
              <p:ext uri="{D42A27DB-BD31-4B8C-83A1-F6EECF244321}">
                <p14:modId xmlns:p14="http://schemas.microsoft.com/office/powerpoint/2010/main" val="3407630166"/>
              </p:ext>
            </p:extLst>
          </p:nvPr>
        </p:nvGraphicFramePr>
        <p:xfrm>
          <a:off x="2013626" y="1489573"/>
          <a:ext cx="8103140" cy="3831457"/>
        </p:xfrm>
        <a:graphic>
          <a:graphicData uri="http://schemas.openxmlformats.org/drawingml/2006/table">
            <a:tbl>
              <a:tblPr>
                <a:tableStyleId>{5C22544A-7EE6-4342-B048-85BDC9FD1C3A}</a:tableStyleId>
              </a:tblPr>
              <a:tblGrid>
                <a:gridCol w="4055094">
                  <a:extLst>
                    <a:ext uri="{9D8B030D-6E8A-4147-A177-3AD203B41FA5}">
                      <a16:colId xmlns:a16="http://schemas.microsoft.com/office/drawing/2014/main" val="2682132933"/>
                    </a:ext>
                  </a:extLst>
                </a:gridCol>
                <a:gridCol w="4048046">
                  <a:extLst>
                    <a:ext uri="{9D8B030D-6E8A-4147-A177-3AD203B41FA5}">
                      <a16:colId xmlns:a16="http://schemas.microsoft.com/office/drawing/2014/main" val="138993888"/>
                    </a:ext>
                  </a:extLst>
                </a:gridCol>
              </a:tblGrid>
              <a:tr h="1779658">
                <a:tc>
                  <a:txBody>
                    <a:bodyPr/>
                    <a:lstStyle/>
                    <a:p>
                      <a:pPr>
                        <a:lnSpc>
                          <a:spcPct val="115000"/>
                        </a:lnSpc>
                      </a:pPr>
                      <a:r>
                        <a:rPr lang="en-GB" sz="1600" dirty="0">
                          <a:effectLst/>
                        </a:rPr>
                        <a:t>Strengths</a:t>
                      </a:r>
                    </a:p>
                    <a:p>
                      <a:pPr marL="342900" lvl="0" indent="-342900">
                        <a:lnSpc>
                          <a:spcPct val="115000"/>
                        </a:lnSpc>
                        <a:buFont typeface="Arial" panose="020B0604020202020204" pitchFamily="34" charset="0"/>
                        <a:buChar char="●"/>
                      </a:pPr>
                      <a:r>
                        <a:rPr lang="en-GB" sz="1600" u="none" strike="noStrike" dirty="0">
                          <a:effectLst/>
                        </a:rPr>
                        <a:t>Innovative business idea</a:t>
                      </a:r>
                    </a:p>
                    <a:p>
                      <a:pPr marL="342900" lvl="0" indent="-342900">
                        <a:lnSpc>
                          <a:spcPct val="115000"/>
                        </a:lnSpc>
                        <a:buFont typeface="Arial" panose="020B0604020202020204" pitchFamily="34" charset="0"/>
                        <a:buChar char="●"/>
                      </a:pPr>
                      <a:r>
                        <a:rPr lang="en-GB" sz="1600" u="none" strike="noStrike" dirty="0">
                          <a:effectLst/>
                        </a:rPr>
                        <a:t>Sustainability approaches </a:t>
                      </a:r>
                    </a:p>
                    <a:p>
                      <a:pPr marL="342900" lvl="0" indent="-342900">
                        <a:lnSpc>
                          <a:spcPct val="115000"/>
                        </a:lnSpc>
                        <a:buFont typeface="Arial" panose="020B0604020202020204" pitchFamily="34" charset="0"/>
                        <a:buChar char="●"/>
                      </a:pPr>
                      <a:r>
                        <a:rPr lang="en-GB" sz="1600" u="none" strike="noStrike" dirty="0">
                          <a:effectLst/>
                        </a:rPr>
                        <a:t>Doorstep services </a:t>
                      </a:r>
                    </a:p>
                    <a:p>
                      <a:pPr marL="342900" lvl="0" indent="-342900">
                        <a:lnSpc>
                          <a:spcPct val="115000"/>
                        </a:lnSpc>
                        <a:buFont typeface="Arial" panose="020B0604020202020204" pitchFamily="34" charset="0"/>
                        <a:buChar char="●"/>
                      </a:pPr>
                      <a:r>
                        <a:rPr lang="en-GB" sz="1600" u="none" strike="noStrike" dirty="0">
                          <a:effectLst/>
                        </a:rPr>
                        <a:t>Budget-friendly services</a:t>
                      </a:r>
                      <a:r>
                        <a:rPr lang="en-GB" sz="1200" u="none" strike="noStrike" dirty="0">
                          <a:effectLst/>
                        </a:rPr>
                        <a:t> </a:t>
                      </a:r>
                      <a:endParaRPr lang="en-GB" sz="1100" u="none" strike="noStrike" dirty="0">
                        <a:effectLst/>
                        <a:latin typeface="Arial" panose="020B0604020202020204" pitchFamily="34" charset="0"/>
                        <a:ea typeface="Arial" panose="020B0604020202020204" pitchFamily="34" charset="0"/>
                      </a:endParaRPr>
                    </a:p>
                  </a:txBody>
                  <a:tcPr marL="63500" marR="63500" marT="63500" marB="63500"/>
                </a:tc>
                <a:tc>
                  <a:txBody>
                    <a:bodyPr/>
                    <a:lstStyle/>
                    <a:p>
                      <a:pPr>
                        <a:lnSpc>
                          <a:spcPct val="115000"/>
                        </a:lnSpc>
                      </a:pPr>
                      <a:r>
                        <a:rPr lang="en-GB" sz="1600" dirty="0">
                          <a:effectLst/>
                        </a:rPr>
                        <a:t>Weaknesses </a:t>
                      </a:r>
                    </a:p>
                    <a:p>
                      <a:pPr marL="342900" lvl="0" indent="-342900">
                        <a:lnSpc>
                          <a:spcPct val="115000"/>
                        </a:lnSpc>
                        <a:buFont typeface="Arial" panose="020B0604020202020204" pitchFamily="34" charset="0"/>
                        <a:buChar char="●"/>
                      </a:pPr>
                      <a:r>
                        <a:rPr lang="en-GB" sz="1600" u="none" strike="noStrike" dirty="0">
                          <a:effectLst/>
                        </a:rPr>
                        <a:t>Lack of funds </a:t>
                      </a:r>
                    </a:p>
                    <a:p>
                      <a:pPr marL="342900" lvl="0" indent="-342900">
                        <a:lnSpc>
                          <a:spcPct val="115000"/>
                        </a:lnSpc>
                        <a:buFont typeface="Arial" panose="020B0604020202020204" pitchFamily="34" charset="0"/>
                        <a:buChar char="●"/>
                      </a:pPr>
                      <a:r>
                        <a:rPr lang="en-GB" sz="1600" u="none" strike="noStrike" dirty="0">
                          <a:effectLst/>
                        </a:rPr>
                        <a:t>Lack of awareness among customers </a:t>
                      </a:r>
                    </a:p>
                    <a:p>
                      <a:pPr marL="342900" lvl="0" indent="-342900">
                        <a:lnSpc>
                          <a:spcPct val="115000"/>
                        </a:lnSpc>
                        <a:buFont typeface="Arial" panose="020B0604020202020204" pitchFamily="34" charset="0"/>
                        <a:buChar char="●"/>
                      </a:pPr>
                      <a:r>
                        <a:rPr lang="en-GB" sz="1600" u="none" strike="noStrike" dirty="0">
                          <a:effectLst/>
                        </a:rPr>
                        <a:t>Limited funding resources </a:t>
                      </a:r>
                    </a:p>
                    <a:p>
                      <a:pPr marL="342900" lvl="0" indent="-342900">
                        <a:lnSpc>
                          <a:spcPct val="115000"/>
                        </a:lnSpc>
                        <a:buFont typeface="Arial" panose="020B0604020202020204" pitchFamily="34" charset="0"/>
                        <a:buChar char="●"/>
                      </a:pPr>
                      <a:r>
                        <a:rPr lang="en-GB" sz="1600" u="none" strike="noStrike" dirty="0">
                          <a:effectLst/>
                        </a:rPr>
                        <a:t>Customer trust factors </a:t>
                      </a:r>
                      <a:endParaRPr lang="en-GB" sz="1600" u="none" strike="noStrike"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1654069838"/>
                  </a:ext>
                </a:extLst>
              </a:tr>
              <a:tr h="2051799">
                <a:tc>
                  <a:txBody>
                    <a:bodyPr/>
                    <a:lstStyle/>
                    <a:p>
                      <a:pPr>
                        <a:lnSpc>
                          <a:spcPct val="115000"/>
                        </a:lnSpc>
                      </a:pPr>
                      <a:r>
                        <a:rPr lang="en-GB" sz="1600" dirty="0">
                          <a:effectLst/>
                        </a:rPr>
                        <a:t>Opportunities </a:t>
                      </a:r>
                    </a:p>
                    <a:p>
                      <a:pPr marL="342900" lvl="0" indent="-342900">
                        <a:lnSpc>
                          <a:spcPct val="115000"/>
                        </a:lnSpc>
                        <a:buFont typeface="Arial" panose="020B0604020202020204" pitchFamily="34" charset="0"/>
                        <a:buChar char="●"/>
                      </a:pPr>
                      <a:r>
                        <a:rPr lang="en-GB" sz="1600" u="none" strike="noStrike" dirty="0">
                          <a:effectLst/>
                        </a:rPr>
                        <a:t>Minimal competition </a:t>
                      </a:r>
                    </a:p>
                    <a:p>
                      <a:pPr marL="342900" lvl="0" indent="-342900">
                        <a:lnSpc>
                          <a:spcPct val="115000"/>
                        </a:lnSpc>
                        <a:buFont typeface="Arial" panose="020B0604020202020204" pitchFamily="34" charset="0"/>
                        <a:buChar char="●"/>
                      </a:pPr>
                      <a:r>
                        <a:rPr lang="en-GB" sz="1600" u="none" strike="noStrike" dirty="0">
                          <a:effectLst/>
                        </a:rPr>
                        <a:t>Expanded potential customer base</a:t>
                      </a:r>
                    </a:p>
                    <a:p>
                      <a:pPr marL="342900" lvl="0" indent="-342900">
                        <a:lnSpc>
                          <a:spcPct val="115000"/>
                        </a:lnSpc>
                        <a:buFont typeface="Arial" panose="020B0604020202020204" pitchFamily="34" charset="0"/>
                        <a:buChar char="●"/>
                      </a:pPr>
                      <a:r>
                        <a:rPr lang="en-GB" sz="1600" u="none" strike="noStrike" dirty="0">
                          <a:effectLst/>
                        </a:rPr>
                        <a:t>Market expansion opportunities via online platforms </a:t>
                      </a:r>
                      <a:endParaRPr lang="en-GB" sz="1600" u="none" strike="noStrike" dirty="0">
                        <a:effectLst/>
                        <a:latin typeface="Arial" panose="020B0604020202020204" pitchFamily="34" charset="0"/>
                        <a:ea typeface="Arial" panose="020B0604020202020204" pitchFamily="34" charset="0"/>
                      </a:endParaRPr>
                    </a:p>
                  </a:txBody>
                  <a:tcPr marL="63500" marR="63500" marT="63500" marB="63500"/>
                </a:tc>
                <a:tc>
                  <a:txBody>
                    <a:bodyPr/>
                    <a:lstStyle/>
                    <a:p>
                      <a:pPr>
                        <a:lnSpc>
                          <a:spcPct val="115000"/>
                        </a:lnSpc>
                      </a:pPr>
                      <a:r>
                        <a:rPr lang="en-GB" sz="1600" dirty="0">
                          <a:effectLst/>
                        </a:rPr>
                        <a:t>Threats </a:t>
                      </a:r>
                    </a:p>
                    <a:p>
                      <a:pPr marL="342900" lvl="0" indent="-342900">
                        <a:lnSpc>
                          <a:spcPct val="115000"/>
                        </a:lnSpc>
                        <a:buFont typeface="Arial" panose="020B0604020202020204" pitchFamily="34" charset="0"/>
                        <a:buChar char="●"/>
                      </a:pPr>
                      <a:r>
                        <a:rPr lang="en-GB" sz="1600" u="none" strike="noStrike" dirty="0">
                          <a:effectLst/>
                        </a:rPr>
                        <a:t>Probability of regulatory changes </a:t>
                      </a:r>
                    </a:p>
                    <a:p>
                      <a:pPr marL="342900" lvl="0" indent="-342900">
                        <a:lnSpc>
                          <a:spcPct val="115000"/>
                        </a:lnSpc>
                        <a:buFont typeface="Arial" panose="020B0604020202020204" pitchFamily="34" charset="0"/>
                        <a:buChar char="●"/>
                      </a:pPr>
                      <a:r>
                        <a:rPr lang="en-GB" sz="1600" u="none" strike="noStrike" dirty="0">
                          <a:effectLst/>
                        </a:rPr>
                        <a:t>Probability of market saturation </a:t>
                      </a:r>
                      <a:endParaRPr lang="en-GB" sz="1600" u="none" strike="noStrike" dirty="0">
                        <a:effectLst/>
                        <a:latin typeface="Arial" panose="020B0604020202020204" pitchFamily="34" charset="0"/>
                        <a:ea typeface="Arial" panose="020B0604020202020204" pitchFamily="34" charset="0"/>
                      </a:endParaRPr>
                    </a:p>
                  </a:txBody>
                  <a:tcPr marL="63500" marR="63500" marT="63500" marB="63500"/>
                </a:tc>
                <a:extLst>
                  <a:ext uri="{0D108BD9-81ED-4DB2-BD59-A6C34878D82A}">
                    <a16:rowId xmlns:a16="http://schemas.microsoft.com/office/drawing/2014/main" val="3754442534"/>
                  </a:ext>
                </a:extLst>
              </a:tr>
            </a:tbl>
          </a:graphicData>
        </a:graphic>
      </p:graphicFrame>
      <p:sp>
        <p:nvSpPr>
          <p:cNvPr id="3" name="Rectangle 1">
            <a:extLst>
              <a:ext uri="{FF2B5EF4-FFF2-40B4-BE49-F238E27FC236}">
                <a16:creationId xmlns:a16="http://schemas.microsoft.com/office/drawing/2014/main" id="{62B5F837-6F24-3CBE-C781-05D0C4437E7F}"/>
              </a:ext>
            </a:extLst>
          </p:cNvPr>
          <p:cNvSpPr>
            <a:spLocks noChangeArrowheads="1"/>
          </p:cNvSpPr>
          <p:nvPr/>
        </p:nvSpPr>
        <p:spPr bwMode="auto">
          <a:xfrm>
            <a:off x="1917412" y="536935"/>
            <a:ext cx="8357176"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E</a:t>
            </a:r>
            <a:r>
              <a:rPr kumimoji="0" lang="en-US" altLang="en-US" sz="2000" b="1" i="0" u="none" strike="noStrike" cap="none" normalizeH="0" baseline="0" dirty="0" bmk="">
                <a:ln>
                  <a:noFill/>
                </a:ln>
                <a:solidFill>
                  <a:schemeClr val="tx1"/>
                </a:solidFill>
                <a:effectLst/>
                <a:latin typeface="Arial" panose="020B0604020202020204" pitchFamily="34" charset="0"/>
                <a:cs typeface="Arial" panose="020B0604020202020204" pitchFamily="34" charset="0"/>
              </a:rPr>
              <a:t>valuation of the Business Idea Through SWOT Analysis Model</a:t>
            </a:r>
            <a:endParaRPr kumimoji="0" lang="en-US" altLang="en-US" sz="20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26325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E8135A1-4BDA-17B6-DB7F-D63D7E013C38}"/>
              </a:ext>
            </a:extLst>
          </p:cNvPr>
          <p:cNvSpPr txBox="1"/>
          <p:nvPr/>
        </p:nvSpPr>
        <p:spPr>
          <a:xfrm>
            <a:off x="2619297" y="342756"/>
            <a:ext cx="8995527" cy="577850"/>
          </a:xfrm>
          <a:prstGeom prst="rect">
            <a:avLst/>
          </a:prstGeom>
          <a:noFill/>
        </p:spPr>
        <p:txBody>
          <a:bodyPr wrap="square">
            <a:spAutoFit/>
          </a:bodyPr>
          <a:lstStyle/>
          <a:p>
            <a:pPr algn="just">
              <a:lnSpc>
                <a:spcPct val="150000"/>
              </a:lnSpc>
            </a:pPr>
            <a:r>
              <a:rPr lang="en-GB" sz="2400" b="1" kern="0" dirty="0">
                <a:effectLst/>
                <a:latin typeface="Arial" panose="020B0604020202020204" pitchFamily="34" charset="0"/>
              </a:rPr>
              <a:t>Cash Flow Forecast for the First 12 Months</a:t>
            </a:r>
          </a:p>
        </p:txBody>
      </p:sp>
      <p:pic>
        <p:nvPicPr>
          <p:cNvPr id="6" name="image1.png">
            <a:extLst>
              <a:ext uri="{FF2B5EF4-FFF2-40B4-BE49-F238E27FC236}">
                <a16:creationId xmlns:a16="http://schemas.microsoft.com/office/drawing/2014/main" id="{EC7F2CB4-5FAE-F36D-008E-6164009B5772}"/>
              </a:ext>
            </a:extLst>
          </p:cNvPr>
          <p:cNvPicPr/>
          <p:nvPr/>
        </p:nvPicPr>
        <p:blipFill>
          <a:blip r:embed="rId2"/>
          <a:srcRect/>
          <a:stretch>
            <a:fillRect/>
          </a:stretch>
        </p:blipFill>
        <p:spPr>
          <a:xfrm>
            <a:off x="758757" y="1435466"/>
            <a:ext cx="11031166" cy="5079778"/>
          </a:xfrm>
          <a:prstGeom prst="rect">
            <a:avLst/>
          </a:prstGeom>
          <a:ln/>
        </p:spPr>
      </p:pic>
    </p:spTree>
    <p:extLst>
      <p:ext uri="{BB962C8B-B14F-4D97-AF65-F5344CB8AC3E}">
        <p14:creationId xmlns:p14="http://schemas.microsoft.com/office/powerpoint/2010/main" val="1143028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67E2F2-90AB-9814-E1BA-57225BD00745}"/>
              </a:ext>
            </a:extLst>
          </p:cNvPr>
          <p:cNvSpPr txBox="1"/>
          <p:nvPr/>
        </p:nvSpPr>
        <p:spPr>
          <a:xfrm>
            <a:off x="369215" y="84494"/>
            <a:ext cx="11076495" cy="6689011"/>
          </a:xfrm>
          <a:prstGeom prst="rect">
            <a:avLst/>
          </a:prstGeom>
          <a:noFill/>
        </p:spPr>
        <p:txBody>
          <a:bodyPr wrap="square">
            <a:spAutoFit/>
          </a:bodyPr>
          <a:lstStyle/>
          <a:p>
            <a:pPr algn="just">
              <a:lnSpc>
                <a:spcPct val="150000"/>
              </a:lnSpc>
            </a:pPr>
            <a:r>
              <a:rPr lang="en-GB" sz="1800" b="1" u="sng" kern="0" dirty="0">
                <a:solidFill>
                  <a:srgbClr val="0000FF"/>
                </a:solidFill>
                <a:effectLst/>
                <a:latin typeface="Arial" panose="020B0604020202020204" pitchFamily="34" charset="0"/>
              </a:rPr>
              <a:t>Reference List</a:t>
            </a:r>
            <a:endParaRPr lang="en-GB" sz="2000" b="1" kern="0" dirty="0">
              <a:effectLst/>
              <a:latin typeface="Arial" panose="020B0604020202020204" pitchFamily="34" charset="0"/>
            </a:endParaRPr>
          </a:p>
          <a:p>
            <a:pPr algn="just">
              <a:lnSpc>
                <a:spcPct val="150000"/>
              </a:lnSpc>
            </a:pPr>
            <a:r>
              <a:rPr lang="en-GB" sz="1800" dirty="0" err="1">
                <a:effectLst/>
                <a:latin typeface="Arial" panose="020B0604020202020204" pitchFamily="34" charset="0"/>
                <a:ea typeface="Arial" panose="020B0604020202020204" pitchFamily="34" charset="0"/>
              </a:rPr>
              <a:t>Ghaly</a:t>
            </a:r>
            <a:r>
              <a:rPr lang="en-GB" sz="1800" dirty="0">
                <a:effectLst/>
                <a:latin typeface="Arial" panose="020B0604020202020204" pitchFamily="34" charset="0"/>
                <a:ea typeface="Arial" panose="020B0604020202020204" pitchFamily="34" charset="0"/>
              </a:rPr>
              <a:t>, A.E., Mahmoud, N.S., Ibrahim, M.M., Mostafa, E.A., Abdelrahman, E.N., </a:t>
            </a:r>
            <a:r>
              <a:rPr lang="en-GB" sz="1800" dirty="0" err="1">
                <a:effectLst/>
                <a:latin typeface="Arial" panose="020B0604020202020204" pitchFamily="34" charset="0"/>
                <a:ea typeface="Arial" panose="020B0604020202020204" pitchFamily="34" charset="0"/>
              </a:rPr>
              <a:t>Emam</a:t>
            </a:r>
            <a:r>
              <a:rPr lang="en-GB" sz="1800" dirty="0">
                <a:effectLst/>
                <a:latin typeface="Arial" panose="020B0604020202020204" pitchFamily="34" charset="0"/>
                <a:ea typeface="Arial" panose="020B0604020202020204" pitchFamily="34" charset="0"/>
              </a:rPr>
              <a:t>, R.H., Kassem, M.A. and Hatem, M.H., 2021. Carwash wastewater treatment and reclamation technologies for water conservation and pollution load reduction: a review. </a:t>
            </a:r>
            <a:r>
              <a:rPr lang="en-GB" sz="1800" i="1" dirty="0">
                <a:effectLst/>
                <a:latin typeface="Arial" panose="020B0604020202020204" pitchFamily="34" charset="0"/>
                <a:ea typeface="Arial" panose="020B0604020202020204" pitchFamily="34" charset="0"/>
              </a:rPr>
              <a:t>Int. J. </a:t>
            </a:r>
            <a:r>
              <a:rPr lang="en-GB" sz="1800" i="1" dirty="0" err="1">
                <a:effectLst/>
                <a:latin typeface="Arial" panose="020B0604020202020204" pitchFamily="34" charset="0"/>
                <a:ea typeface="Arial" panose="020B0604020202020204" pitchFamily="34" charset="0"/>
              </a:rPr>
              <a:t>Biopro</a:t>
            </a:r>
            <a:r>
              <a:rPr lang="en-GB" sz="1800" i="1" dirty="0">
                <a:effectLst/>
                <a:latin typeface="Arial" panose="020B0604020202020204" pitchFamily="34" charset="0"/>
                <a:ea typeface="Arial" panose="020B0604020202020204" pitchFamily="34" charset="0"/>
              </a:rPr>
              <a:t>. </a:t>
            </a:r>
            <a:r>
              <a:rPr lang="en-GB" sz="1800" i="1" dirty="0" err="1">
                <a:effectLst/>
                <a:latin typeface="Arial" panose="020B0604020202020204" pitchFamily="34" charset="0"/>
                <a:ea typeface="Arial" panose="020B0604020202020204" pitchFamily="34" charset="0"/>
              </a:rPr>
              <a:t>Biotechnol</a:t>
            </a:r>
            <a:r>
              <a:rPr lang="en-GB" sz="1800" i="1" dirty="0">
                <a:effectLst/>
                <a:latin typeface="Arial" panose="020B0604020202020204" pitchFamily="34" charset="0"/>
                <a:ea typeface="Arial" panose="020B0604020202020204" pitchFamily="34" charset="0"/>
              </a:rPr>
              <a:t>. Adv</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7</a:t>
            </a:r>
            <a:r>
              <a:rPr lang="en-GB" sz="1800" dirty="0">
                <a:effectLst/>
                <a:latin typeface="Arial" panose="020B0604020202020204" pitchFamily="34" charset="0"/>
                <a:ea typeface="Arial" panose="020B0604020202020204" pitchFamily="34" charset="0"/>
              </a:rPr>
              <a:t>, pp.274-310.</a:t>
            </a:r>
            <a:endParaRPr lang="en-GB" sz="16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Arial" panose="020B0604020202020204" pitchFamily="34" charset="0"/>
                <a:ea typeface="Arial" panose="020B0604020202020204" pitchFamily="34" charset="0"/>
              </a:rPr>
              <a:t>Skeete</a:t>
            </a:r>
            <a:r>
              <a:rPr lang="en-GB" sz="1800" dirty="0">
                <a:effectLst/>
                <a:latin typeface="Arial" panose="020B0604020202020204" pitchFamily="34" charset="0"/>
                <a:ea typeface="Arial" panose="020B0604020202020204" pitchFamily="34" charset="0"/>
              </a:rPr>
              <a:t>, J.P., Wells, P., Dong, X., Heidrich, O. and Harper, G., 2020. Beyond the </a:t>
            </a:r>
            <a:r>
              <a:rPr lang="en-GB" sz="1800" dirty="0" err="1">
                <a:effectLst/>
                <a:latin typeface="Arial" panose="020B0604020202020204" pitchFamily="34" charset="0"/>
                <a:ea typeface="Arial" panose="020B0604020202020204" pitchFamily="34" charset="0"/>
              </a:rPr>
              <a:t>EVent</a:t>
            </a:r>
            <a:r>
              <a:rPr lang="en-GB" sz="1800" dirty="0">
                <a:effectLst/>
                <a:latin typeface="Arial" panose="020B0604020202020204" pitchFamily="34" charset="0"/>
                <a:ea typeface="Arial" panose="020B0604020202020204" pitchFamily="34" charset="0"/>
              </a:rPr>
              <a:t> horizon: Battery waste, recycling, and sustainability in the United Kingdom electric vehicle transition. </a:t>
            </a:r>
            <a:r>
              <a:rPr lang="en-GB" sz="1800" i="1" dirty="0">
                <a:effectLst/>
                <a:latin typeface="Arial" panose="020B0604020202020204" pitchFamily="34" charset="0"/>
                <a:ea typeface="Arial" panose="020B0604020202020204" pitchFamily="34" charset="0"/>
              </a:rPr>
              <a:t>Energy Research &amp; Social Science</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69</a:t>
            </a:r>
            <a:r>
              <a:rPr lang="en-GB" sz="1800" dirty="0">
                <a:effectLst/>
                <a:latin typeface="Arial" panose="020B0604020202020204" pitchFamily="34" charset="0"/>
                <a:ea typeface="Arial" panose="020B0604020202020204" pitchFamily="34" charset="0"/>
              </a:rPr>
              <a:t>, p.101581.</a:t>
            </a:r>
            <a:endParaRPr lang="en-GB" sz="16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Arial" panose="020B0604020202020204" pitchFamily="34" charset="0"/>
                <a:ea typeface="Arial" panose="020B0604020202020204" pitchFamily="34" charset="0"/>
              </a:rPr>
              <a:t>Nabieva</a:t>
            </a:r>
            <a:r>
              <a:rPr lang="en-GB" sz="1800" dirty="0">
                <a:effectLst/>
                <a:latin typeface="Arial" panose="020B0604020202020204" pitchFamily="34" charset="0"/>
                <a:ea typeface="Arial" panose="020B0604020202020204" pitchFamily="34" charset="0"/>
              </a:rPr>
              <a:t>, N.M., 2021. DIGITAL MARKETING: CURRENT TRENDS IN DEVELOPMENT. </a:t>
            </a:r>
            <a:r>
              <a:rPr lang="en-GB" sz="1800" i="1" dirty="0">
                <a:effectLst/>
                <a:latin typeface="Arial" panose="020B0604020202020204" pitchFamily="34" charset="0"/>
                <a:ea typeface="Arial" panose="020B0604020202020204" pitchFamily="34" charset="0"/>
              </a:rPr>
              <a:t>Theoretical &amp; Applied Science</a:t>
            </a:r>
            <a:r>
              <a:rPr lang="en-GB" sz="1800" dirty="0">
                <a:effectLst/>
                <a:latin typeface="Arial" panose="020B0604020202020204" pitchFamily="34" charset="0"/>
                <a:ea typeface="Arial" panose="020B0604020202020204" pitchFamily="34" charset="0"/>
              </a:rPr>
              <a:t>, (2), pp.333-340.</a:t>
            </a:r>
            <a:endParaRPr lang="en-GB" sz="16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Arial" panose="020B0604020202020204" pitchFamily="34" charset="0"/>
                <a:ea typeface="Arial" panose="020B0604020202020204" pitchFamily="34" charset="0"/>
              </a:rPr>
              <a:t>Aulia</a:t>
            </a:r>
            <a:r>
              <a:rPr lang="en-GB" sz="1800" dirty="0">
                <a:effectLst/>
                <a:latin typeface="Arial" panose="020B0604020202020204" pitchFamily="34" charset="0"/>
                <a:ea typeface="Arial" panose="020B0604020202020204" pitchFamily="34" charset="0"/>
              </a:rPr>
              <a:t>, M.R., </a:t>
            </a:r>
            <a:r>
              <a:rPr lang="en-GB" sz="1800" dirty="0" err="1">
                <a:effectLst/>
                <a:latin typeface="Arial" panose="020B0604020202020204" pitchFamily="34" charset="0"/>
                <a:ea typeface="Arial" panose="020B0604020202020204" pitchFamily="34" charset="0"/>
              </a:rPr>
              <a:t>Junaidi</a:t>
            </a:r>
            <a:r>
              <a:rPr lang="en-GB" sz="1800" dirty="0">
                <a:effectLst/>
                <a:latin typeface="Arial" panose="020B0604020202020204" pitchFamily="34" charset="0"/>
                <a:ea typeface="Arial" panose="020B0604020202020204" pitchFamily="34" charset="0"/>
              </a:rPr>
              <a:t>, E. and </a:t>
            </a:r>
            <a:r>
              <a:rPr lang="en-GB" sz="1800" dirty="0" err="1">
                <a:effectLst/>
                <a:latin typeface="Arial" panose="020B0604020202020204" pitchFamily="34" charset="0"/>
                <a:ea typeface="Arial" panose="020B0604020202020204" pitchFamily="34" charset="0"/>
              </a:rPr>
              <a:t>Hendrayani</a:t>
            </a:r>
            <a:r>
              <a:rPr lang="en-GB" sz="1800" dirty="0">
                <a:effectLst/>
                <a:latin typeface="Arial" panose="020B0604020202020204" pitchFamily="34" charset="0"/>
                <a:ea typeface="Arial" panose="020B0604020202020204" pitchFamily="34" charset="0"/>
              </a:rPr>
              <a:t>, R., 2024. The development of the partnership program and business performance: In terms of communication </a:t>
            </a:r>
            <a:r>
              <a:rPr lang="en-GB" sz="1800" dirty="0" err="1">
                <a:effectLst/>
                <a:latin typeface="Arial" panose="020B0604020202020204" pitchFamily="34" charset="0"/>
                <a:ea typeface="Arial" panose="020B0604020202020204" pitchFamily="34" charset="0"/>
              </a:rPr>
              <a:t>behavior</a:t>
            </a:r>
            <a:r>
              <a:rPr lang="en-GB" sz="1800" dirty="0">
                <a:effectLst/>
                <a:latin typeface="Arial" panose="020B0604020202020204" pitchFamily="34" charset="0"/>
                <a:ea typeface="Arial" panose="020B0604020202020204" pitchFamily="34" charset="0"/>
              </a:rPr>
              <a:t> and social networks of MSMEs. </a:t>
            </a:r>
            <a:r>
              <a:rPr lang="en-GB" sz="1800" i="1" dirty="0">
                <a:effectLst/>
                <a:latin typeface="Arial" panose="020B0604020202020204" pitchFamily="34" charset="0"/>
                <a:ea typeface="Arial" panose="020B0604020202020204" pitchFamily="34" charset="0"/>
              </a:rPr>
              <a:t>Journal of System and Management Sciences</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14</a:t>
            </a:r>
            <a:r>
              <a:rPr lang="en-GB" sz="1800" dirty="0">
                <a:effectLst/>
                <a:latin typeface="Arial" panose="020B0604020202020204" pitchFamily="34" charset="0"/>
                <a:ea typeface="Arial" panose="020B0604020202020204" pitchFamily="34" charset="0"/>
              </a:rPr>
              <a:t>(1), pp.159-174.</a:t>
            </a:r>
            <a:endParaRPr lang="en-GB" sz="16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Arial" panose="020B0604020202020204" pitchFamily="34" charset="0"/>
              </a:rPr>
              <a:t>Al-</a:t>
            </a:r>
            <a:r>
              <a:rPr lang="en-GB" sz="1800" dirty="0" err="1">
                <a:effectLst/>
                <a:latin typeface="Arial" panose="020B0604020202020204" pitchFamily="34" charset="0"/>
                <a:ea typeface="Arial" panose="020B0604020202020204" pitchFamily="34" charset="0"/>
              </a:rPr>
              <a:t>Dhaimesh</a:t>
            </a:r>
            <a:r>
              <a:rPr lang="en-GB" sz="1800" dirty="0">
                <a:effectLst/>
                <a:latin typeface="Arial" panose="020B0604020202020204" pitchFamily="34" charset="0"/>
                <a:ea typeface="Arial" panose="020B0604020202020204" pitchFamily="34" charset="0"/>
              </a:rPr>
              <a:t>, O.H., 2021. The impact of cash flow statement components on stock volatility: Evidence from Qatar. </a:t>
            </a:r>
            <a:r>
              <a:rPr lang="en-GB" sz="1800" i="1" dirty="0">
                <a:effectLst/>
                <a:latin typeface="Arial" panose="020B0604020202020204" pitchFamily="34" charset="0"/>
                <a:ea typeface="Arial" panose="020B0604020202020204" pitchFamily="34" charset="0"/>
              </a:rPr>
              <a:t>Investment Management &amp; Financial Innovations</a:t>
            </a:r>
            <a:r>
              <a:rPr lang="en-GB" sz="1800" dirty="0">
                <a:effectLst/>
                <a:latin typeface="Arial" panose="020B0604020202020204" pitchFamily="34" charset="0"/>
                <a:ea typeface="Arial" panose="020B0604020202020204" pitchFamily="34" charset="0"/>
              </a:rPr>
              <a:t>, </a:t>
            </a:r>
            <a:r>
              <a:rPr lang="en-GB" sz="1800" i="1" dirty="0">
                <a:effectLst/>
                <a:latin typeface="Arial" panose="020B0604020202020204" pitchFamily="34" charset="0"/>
                <a:ea typeface="Arial" panose="020B0604020202020204" pitchFamily="34" charset="0"/>
              </a:rPr>
              <a:t>18</a:t>
            </a:r>
            <a:r>
              <a:rPr lang="en-GB" sz="1800" dirty="0">
                <a:effectLst/>
                <a:latin typeface="Arial" panose="020B0604020202020204" pitchFamily="34" charset="0"/>
                <a:ea typeface="Arial" panose="020B0604020202020204" pitchFamily="34" charset="0"/>
              </a:rPr>
              <a:t>(2), p.365.</a:t>
            </a:r>
            <a:endParaRPr lang="en-GB" sz="1600" dirty="0">
              <a:effectLst/>
              <a:latin typeface="Arial" panose="020B0604020202020204" pitchFamily="34" charset="0"/>
              <a:ea typeface="Arial" panose="020B0604020202020204" pitchFamily="34" charset="0"/>
            </a:endParaRPr>
          </a:p>
          <a:p>
            <a:pPr algn="just">
              <a:lnSpc>
                <a:spcPct val="150000"/>
              </a:lnSpc>
            </a:pPr>
            <a:r>
              <a:rPr lang="en-GB" sz="1800" dirty="0" err="1">
                <a:effectLst/>
                <a:latin typeface="Arial" panose="020B0604020202020204" pitchFamily="34" charset="0"/>
                <a:ea typeface="Arial" panose="020B0604020202020204" pitchFamily="34" charset="0"/>
              </a:rPr>
              <a:t>equitymultiple</a:t>
            </a:r>
            <a:r>
              <a:rPr lang="en-GB" sz="1800" dirty="0">
                <a:effectLst/>
                <a:latin typeface="Arial" panose="020B0604020202020204" pitchFamily="34" charset="0"/>
                <a:ea typeface="Arial" panose="020B0604020202020204" pitchFamily="34" charset="0"/>
              </a:rPr>
              <a:t> (2021), </a:t>
            </a:r>
            <a:r>
              <a:rPr lang="en-GB" sz="1800" u="sng" dirty="0">
                <a:solidFill>
                  <a:srgbClr val="0000FF"/>
                </a:solidFill>
                <a:effectLst/>
                <a:latin typeface="Arial" panose="020B0604020202020204" pitchFamily="34" charset="0"/>
                <a:ea typeface="Arial" panose="020B0604020202020204" pitchFamily="34" charset="0"/>
                <a:hlinkClick r:id="rId2"/>
              </a:rPr>
              <a:t>https://equitymultiple.com/blog/car-wash-investment</a:t>
            </a:r>
            <a:endParaRPr lang="en-GB" sz="1600" dirty="0">
              <a:effectLst/>
              <a:latin typeface="Arial" panose="020B0604020202020204" pitchFamily="34" charset="0"/>
              <a:ea typeface="Arial" panose="020B0604020202020204" pitchFamily="34" charset="0"/>
            </a:endParaRPr>
          </a:p>
          <a:p>
            <a:pPr algn="just">
              <a:lnSpc>
                <a:spcPct val="150000"/>
              </a:lnSpc>
            </a:pPr>
            <a:r>
              <a:rPr lang="de-DE" sz="1800" dirty="0">
                <a:effectLst/>
                <a:latin typeface="Arial" panose="020B0604020202020204" pitchFamily="34" charset="0"/>
                <a:ea typeface="Arial" panose="020B0604020202020204" pitchFamily="34" charset="0"/>
              </a:rPr>
              <a:t>infsoft(2021), https://www.infsoft.com/use-cases/management-and-analysis-of-cleaning- services/</a:t>
            </a:r>
            <a:endParaRPr lang="en-GB"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5418131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TotalTime>
  <Words>706</Words>
  <Application>Microsoft Office PowerPoint</Application>
  <PresentationFormat>Widescreen</PresentationFormat>
  <Paragraphs>64</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Urbanist</vt:lpstr>
      <vt:lpstr>Office Theme</vt:lpstr>
      <vt:lpstr> Component 2 : PowerPoint  Presentation  Lecturer: Masud Ibrahim Student name: Iulian Neagu Student ID: 2107401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Mirela Oprea (2107120)</dc:creator>
  <cp:lastModifiedBy>myrela55@icloud.com</cp:lastModifiedBy>
  <cp:revision>2</cp:revision>
  <dcterms:created xsi:type="dcterms:W3CDTF">2024-10-29T18:01:43Z</dcterms:created>
  <dcterms:modified xsi:type="dcterms:W3CDTF">2024-11-09T20:40:59Z</dcterms:modified>
</cp:coreProperties>
</file>