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7"/>
  </p:notesMasterIdLst>
  <p:sldIdLst>
    <p:sldId id="256" r:id="rId2"/>
    <p:sldId id="270" r:id="rId3"/>
    <p:sldId id="257" r:id="rId4"/>
    <p:sldId id="266" r:id="rId5"/>
    <p:sldId id="258" r:id="rId6"/>
    <p:sldId id="272" r:id="rId7"/>
    <p:sldId id="259" r:id="rId8"/>
    <p:sldId id="260" r:id="rId9"/>
    <p:sldId id="268" r:id="rId10"/>
    <p:sldId id="261" r:id="rId11"/>
    <p:sldId id="262" r:id="rId12"/>
    <p:sldId id="271" r:id="rId13"/>
    <p:sldId id="263" r:id="rId14"/>
    <p:sldId id="269" r:id="rId15"/>
    <p:sldId id="264"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636" autoAdjust="0"/>
    <p:restoredTop sz="94660"/>
  </p:normalViewPr>
  <p:slideViewPr>
    <p:cSldViewPr snapToGrid="0">
      <p:cViewPr varScale="1">
        <p:scale>
          <a:sx n="55" d="100"/>
          <a:sy n="55" d="100"/>
        </p:scale>
        <p:origin x="50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AB53068-3B32-4445-8F21-B6F970914BE0}" type="datetimeFigureOut">
              <a:rPr lang="en-GB" smtClean="0"/>
              <a:t>06/08/2022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4B4BCC-AD66-4C89-9D4C-BC227A3DD1A7}" type="slidenum">
              <a:rPr lang="en-GB" smtClean="0"/>
              <a:t>‹#›</a:t>
            </a:fld>
            <a:endParaRPr lang="en-GB"/>
          </a:p>
        </p:txBody>
      </p:sp>
    </p:spTree>
    <p:extLst>
      <p:ext uri="{BB962C8B-B14F-4D97-AF65-F5344CB8AC3E}">
        <p14:creationId xmlns:p14="http://schemas.microsoft.com/office/powerpoint/2010/main" val="348424277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4B4BCC-AD66-4C89-9D4C-BC227A3DD1A7}" type="slidenum">
              <a:rPr lang="en-GB" smtClean="0"/>
              <a:t>3</a:t>
            </a:fld>
            <a:endParaRPr lang="en-GB"/>
          </a:p>
        </p:txBody>
      </p:sp>
    </p:spTree>
    <p:extLst>
      <p:ext uri="{BB962C8B-B14F-4D97-AF65-F5344CB8AC3E}">
        <p14:creationId xmlns:p14="http://schemas.microsoft.com/office/powerpoint/2010/main" val="8681362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4B4BCC-AD66-4C89-9D4C-BC227A3DD1A7}" type="slidenum">
              <a:rPr lang="en-GB" smtClean="0"/>
              <a:t>4</a:t>
            </a:fld>
            <a:endParaRPr lang="en-GB"/>
          </a:p>
        </p:txBody>
      </p:sp>
    </p:spTree>
    <p:extLst>
      <p:ext uri="{BB962C8B-B14F-4D97-AF65-F5344CB8AC3E}">
        <p14:creationId xmlns:p14="http://schemas.microsoft.com/office/powerpoint/2010/main" val="3502370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4B4BCC-AD66-4C89-9D4C-BC227A3DD1A7}" type="slidenum">
              <a:rPr lang="en-GB" smtClean="0"/>
              <a:t>5</a:t>
            </a:fld>
            <a:endParaRPr lang="en-GB"/>
          </a:p>
        </p:txBody>
      </p:sp>
    </p:spTree>
    <p:extLst>
      <p:ext uri="{BB962C8B-B14F-4D97-AF65-F5344CB8AC3E}">
        <p14:creationId xmlns:p14="http://schemas.microsoft.com/office/powerpoint/2010/main" val="31343107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4B4BCC-AD66-4C89-9D4C-BC227A3DD1A7}" type="slidenum">
              <a:rPr lang="en-GB" smtClean="0"/>
              <a:t>7</a:t>
            </a:fld>
            <a:endParaRPr lang="en-GB"/>
          </a:p>
        </p:txBody>
      </p:sp>
    </p:spTree>
    <p:extLst>
      <p:ext uri="{BB962C8B-B14F-4D97-AF65-F5344CB8AC3E}">
        <p14:creationId xmlns:p14="http://schemas.microsoft.com/office/powerpoint/2010/main" val="41487550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4B4BCC-AD66-4C89-9D4C-BC227A3DD1A7}" type="slidenum">
              <a:rPr lang="en-GB" smtClean="0"/>
              <a:t>8</a:t>
            </a:fld>
            <a:endParaRPr lang="en-GB"/>
          </a:p>
        </p:txBody>
      </p:sp>
    </p:spTree>
    <p:extLst>
      <p:ext uri="{BB962C8B-B14F-4D97-AF65-F5344CB8AC3E}">
        <p14:creationId xmlns:p14="http://schemas.microsoft.com/office/powerpoint/2010/main" val="5714564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4B4BCC-AD66-4C89-9D4C-BC227A3DD1A7}" type="slidenum">
              <a:rPr lang="en-GB" smtClean="0"/>
              <a:t>9</a:t>
            </a:fld>
            <a:endParaRPr lang="en-GB"/>
          </a:p>
        </p:txBody>
      </p:sp>
    </p:spTree>
    <p:extLst>
      <p:ext uri="{BB962C8B-B14F-4D97-AF65-F5344CB8AC3E}">
        <p14:creationId xmlns:p14="http://schemas.microsoft.com/office/powerpoint/2010/main" val="398395733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4B4BCC-AD66-4C89-9D4C-BC227A3DD1A7}" type="slidenum">
              <a:rPr lang="en-GB" smtClean="0"/>
              <a:t>10</a:t>
            </a:fld>
            <a:endParaRPr lang="en-GB"/>
          </a:p>
        </p:txBody>
      </p:sp>
    </p:spTree>
    <p:extLst>
      <p:ext uri="{BB962C8B-B14F-4D97-AF65-F5344CB8AC3E}">
        <p14:creationId xmlns:p14="http://schemas.microsoft.com/office/powerpoint/2010/main" val="30782751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4B4BCC-AD66-4C89-9D4C-BC227A3DD1A7}" type="slidenum">
              <a:rPr lang="en-GB" smtClean="0"/>
              <a:t>11</a:t>
            </a:fld>
            <a:endParaRPr lang="en-GB"/>
          </a:p>
        </p:txBody>
      </p:sp>
    </p:spTree>
    <p:extLst>
      <p:ext uri="{BB962C8B-B14F-4D97-AF65-F5344CB8AC3E}">
        <p14:creationId xmlns:p14="http://schemas.microsoft.com/office/powerpoint/2010/main" val="197554580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4B4BCC-AD66-4C89-9D4C-BC227A3DD1A7}" type="slidenum">
              <a:rPr lang="en-GB" smtClean="0"/>
              <a:t>13</a:t>
            </a:fld>
            <a:endParaRPr lang="en-GB"/>
          </a:p>
        </p:txBody>
      </p:sp>
    </p:spTree>
    <p:extLst>
      <p:ext uri="{BB962C8B-B14F-4D97-AF65-F5344CB8AC3E}">
        <p14:creationId xmlns:p14="http://schemas.microsoft.com/office/powerpoint/2010/main" val="34568943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54B4BCC-AD66-4C89-9D4C-BC227A3DD1A7}" type="slidenum">
              <a:rPr lang="en-GB" smtClean="0"/>
              <a:t>14</a:t>
            </a:fld>
            <a:endParaRPr lang="en-GB"/>
          </a:p>
        </p:txBody>
      </p:sp>
    </p:spTree>
    <p:extLst>
      <p:ext uri="{BB962C8B-B14F-4D97-AF65-F5344CB8AC3E}">
        <p14:creationId xmlns:p14="http://schemas.microsoft.com/office/powerpoint/2010/main" val="131845025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807E3B1-9000-45F7-98F0-FF0923BCDE44}" type="datetimeFigureOut">
              <a:rPr lang="en-GB" smtClean="0"/>
              <a:t>06/08/2022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0C6F66-54BE-4D76-89BF-B70F79645EEB}"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025325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807E3B1-9000-45F7-98F0-FF0923BCDE44}" type="datetimeFigureOut">
              <a:rPr lang="en-GB" smtClean="0"/>
              <a:t>06/08/2022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0C6F66-54BE-4D76-89BF-B70F79645EEB}" type="slidenum">
              <a:rPr lang="en-GB" smtClean="0"/>
              <a:t>‹#›</a:t>
            </a:fld>
            <a:endParaRPr lang="en-GB"/>
          </a:p>
        </p:txBody>
      </p:sp>
    </p:spTree>
    <p:extLst>
      <p:ext uri="{BB962C8B-B14F-4D97-AF65-F5344CB8AC3E}">
        <p14:creationId xmlns:p14="http://schemas.microsoft.com/office/powerpoint/2010/main" val="8305249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807E3B1-9000-45F7-98F0-FF0923BCDE44}" type="datetimeFigureOut">
              <a:rPr lang="en-GB" smtClean="0"/>
              <a:t>06/08/2022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0C6F66-54BE-4D76-89BF-B70F79645EEB}"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203424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807E3B1-9000-45F7-98F0-FF0923BCDE44}" type="datetimeFigureOut">
              <a:rPr lang="en-GB" smtClean="0"/>
              <a:t>06/08/2022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0C6F66-54BE-4D76-89BF-B70F79645EEB}" type="slidenum">
              <a:rPr lang="en-GB" smtClean="0"/>
              <a:t>‹#›</a:t>
            </a:fld>
            <a:endParaRPr lang="en-GB"/>
          </a:p>
        </p:txBody>
      </p:sp>
    </p:spTree>
    <p:extLst>
      <p:ext uri="{BB962C8B-B14F-4D97-AF65-F5344CB8AC3E}">
        <p14:creationId xmlns:p14="http://schemas.microsoft.com/office/powerpoint/2010/main" val="3837577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807E3B1-9000-45F7-98F0-FF0923BCDE44}" type="datetimeFigureOut">
              <a:rPr lang="en-GB" smtClean="0"/>
              <a:t>06/08/2022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B0C6F66-54BE-4D76-89BF-B70F79645EEB}" type="slidenum">
              <a:rPr lang="en-GB" smtClean="0"/>
              <a:t>‹#›</a:t>
            </a:fld>
            <a:endParaRPr lang="en-GB"/>
          </a:p>
        </p:txBody>
      </p:sp>
    </p:spTree>
    <p:extLst>
      <p:ext uri="{BB962C8B-B14F-4D97-AF65-F5344CB8AC3E}">
        <p14:creationId xmlns:p14="http://schemas.microsoft.com/office/powerpoint/2010/main" val="22471508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807E3B1-9000-45F7-98F0-FF0923BCDE44}" type="datetimeFigureOut">
              <a:rPr lang="en-GB" smtClean="0"/>
              <a:t>06/08/2022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B0C6F66-54BE-4D76-89BF-B70F79645EEB}" type="slidenum">
              <a:rPr lang="en-GB" smtClean="0"/>
              <a:t>‹#›</a:t>
            </a:fld>
            <a:endParaRPr lang="en-GB"/>
          </a:p>
        </p:txBody>
      </p:sp>
    </p:spTree>
    <p:extLst>
      <p:ext uri="{BB962C8B-B14F-4D97-AF65-F5344CB8AC3E}">
        <p14:creationId xmlns:p14="http://schemas.microsoft.com/office/powerpoint/2010/main" val="7263562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B807E3B1-9000-45F7-98F0-FF0923BCDE44}" type="datetimeFigureOut">
              <a:rPr lang="en-GB" smtClean="0"/>
              <a:t>06/08/2022</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2B0C6F66-54BE-4D76-89BF-B70F79645EEB}" type="slidenum">
              <a:rPr lang="en-GB" smtClean="0"/>
              <a:t>‹#›</a:t>
            </a:fld>
            <a:endParaRPr lang="en-GB"/>
          </a:p>
        </p:txBody>
      </p:sp>
    </p:spTree>
    <p:extLst>
      <p:ext uri="{BB962C8B-B14F-4D97-AF65-F5344CB8AC3E}">
        <p14:creationId xmlns:p14="http://schemas.microsoft.com/office/powerpoint/2010/main" val="25105608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B807E3B1-9000-45F7-98F0-FF0923BCDE44}" type="datetimeFigureOut">
              <a:rPr lang="en-GB" smtClean="0"/>
              <a:t>06/08/2022</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2B0C6F66-54BE-4D76-89BF-B70F79645EEB}" type="slidenum">
              <a:rPr lang="en-GB" smtClean="0"/>
              <a:t>‹#›</a:t>
            </a:fld>
            <a:endParaRPr lang="en-GB"/>
          </a:p>
        </p:txBody>
      </p:sp>
    </p:spTree>
    <p:extLst>
      <p:ext uri="{BB962C8B-B14F-4D97-AF65-F5344CB8AC3E}">
        <p14:creationId xmlns:p14="http://schemas.microsoft.com/office/powerpoint/2010/main" val="6962362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807E3B1-9000-45F7-98F0-FF0923BCDE44}" type="datetimeFigureOut">
              <a:rPr lang="en-GB" smtClean="0"/>
              <a:t>06/08/2022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0C6F66-54BE-4D76-89BF-B70F79645EEB}" type="slidenum">
              <a:rPr lang="en-GB" smtClean="0"/>
              <a:t>‹#›</a:t>
            </a:fld>
            <a:endParaRPr lang="en-GB"/>
          </a:p>
        </p:txBody>
      </p:sp>
    </p:spTree>
    <p:extLst>
      <p:ext uri="{BB962C8B-B14F-4D97-AF65-F5344CB8AC3E}">
        <p14:creationId xmlns:p14="http://schemas.microsoft.com/office/powerpoint/2010/main" val="229960370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807E3B1-9000-45F7-98F0-FF0923BCDE44}" type="datetimeFigureOut">
              <a:rPr lang="en-GB" smtClean="0"/>
              <a:t>06/08/2022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0C6F66-54BE-4D76-89BF-B70F79645EEB}" type="slidenum">
              <a:rPr lang="en-GB" smtClean="0"/>
              <a:t>‹#›</a:t>
            </a:fld>
            <a:endParaRPr lang="en-GB"/>
          </a:p>
        </p:txBody>
      </p:sp>
    </p:spTree>
    <p:extLst>
      <p:ext uri="{BB962C8B-B14F-4D97-AF65-F5344CB8AC3E}">
        <p14:creationId xmlns:p14="http://schemas.microsoft.com/office/powerpoint/2010/main" val="10690966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807E3B1-9000-45F7-98F0-FF0923BCDE44}" type="datetimeFigureOut">
              <a:rPr lang="en-GB" smtClean="0"/>
              <a:t>06/08/2022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0C6F66-54BE-4D76-89BF-B70F79645EEB}" type="slidenum">
              <a:rPr lang="en-GB" smtClean="0"/>
              <a:t>‹#›</a:t>
            </a:fld>
            <a:endParaRPr lang="en-GB"/>
          </a:p>
        </p:txBody>
      </p:sp>
    </p:spTree>
    <p:extLst>
      <p:ext uri="{BB962C8B-B14F-4D97-AF65-F5344CB8AC3E}">
        <p14:creationId xmlns:p14="http://schemas.microsoft.com/office/powerpoint/2010/main" val="38157702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B807E3B1-9000-45F7-98F0-FF0923BCDE44}" type="datetimeFigureOut">
              <a:rPr lang="en-GB" smtClean="0"/>
              <a:t>06/08/2022</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2B0C6F66-54BE-4D76-89BF-B70F79645EEB}"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199406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hyperlink" Target="https://www.hrw.org/news/2021/09/20/discrimination-against-older-people-pervasive-worldwide" TargetMode="External"/><Relationship Id="rId3" Type="http://schemas.openxmlformats.org/officeDocument/2006/relationships/hyperlink" Target="https://www.verywellmind.com/what-is-maslows-hierarchy-of-needs-4136760" TargetMode="External"/><Relationship Id="rId7" Type="http://schemas.openxmlformats.org/officeDocument/2006/relationships/hyperlink" Target="https://www.simplypsychology.org/cultural-historical-activity-theory.html" TargetMode="External"/><Relationship Id="rId2" Type="http://schemas.openxmlformats.org/officeDocument/2006/relationships/hyperlink" Target="https://www.ageuk.org.uk/globalassets/age-uk/documents/reports-and-publications/reports-and-briefings/equality-and-human-rights/age-uk---human-rights-of-older-persons-and-their-comprehensive-care---july-2017.pdf" TargetMode="External"/><Relationship Id="rId1" Type="http://schemas.openxmlformats.org/officeDocument/2006/relationships/slideLayout" Target="../slideLayouts/slideLayout2.xml"/><Relationship Id="rId6" Type="http://schemas.openxmlformats.org/officeDocument/2006/relationships/hyperlink" Target="https://www.mcmasteroptimalaging.org/blog/detail/blog/2018/12/05/addressing-the-social-needs-of-older-adults-a-contributing-factor-to-their-health-and-well-being#:~:text=(3)%20This%20systematic%20review%20identified" TargetMode="External"/><Relationship Id="rId5" Type="http://schemas.openxmlformats.org/officeDocument/2006/relationships/hyperlink" Target="https://www.ncbi.nlm.nih.gov/pmc/articles/PMC1446907/" TargetMode="External"/><Relationship Id="rId4" Type="http://schemas.openxmlformats.org/officeDocument/2006/relationships/hyperlink" Target="https://www.equalityhumanrights.com/en/advice-and-guidance/age-discrimination#:~:text=lawful%2C%20explained%20below.-" TargetMode="External"/><Relationship Id="rId9" Type="http://schemas.openxmlformats.org/officeDocument/2006/relationships/hyperlink" Target="https://www.verywellhealth.com/wear-and-tear-theory-of-aging-222423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AE6C737-FF55-4064-94B7-0B21D2EB60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592CD5-87A7-677C-6D3B-AE7D800DD6F5}"/>
              </a:ext>
            </a:extLst>
          </p:cNvPr>
          <p:cNvSpPr>
            <a:spLocks noGrp="1"/>
          </p:cNvSpPr>
          <p:nvPr>
            <p:ph type="ctrTitle"/>
          </p:nvPr>
        </p:nvSpPr>
        <p:spPr>
          <a:xfrm>
            <a:off x="6730000" y="639097"/>
            <a:ext cx="4813072" cy="3686015"/>
          </a:xfrm>
        </p:spPr>
        <p:txBody>
          <a:bodyPr>
            <a:normAutofit/>
          </a:bodyPr>
          <a:lstStyle/>
          <a:p>
            <a:r>
              <a:rPr lang="en-GB" sz="3200"/>
              <a:t>Module: Community Care and Development</a:t>
            </a:r>
            <a:br>
              <a:rPr lang="en-GB" sz="3200"/>
            </a:br>
            <a:r>
              <a:rPr lang="en-GB" sz="3200"/>
              <a:t>Module Code: BMHP6022</a:t>
            </a:r>
            <a:br>
              <a:rPr lang="en-GB" sz="3200"/>
            </a:br>
            <a:r>
              <a:rPr lang="en-GB" sz="3200"/>
              <a:t>Lecturer: Chizoba Esio-Bassey</a:t>
            </a:r>
            <a:br>
              <a:rPr lang="en-GB" sz="3200"/>
            </a:br>
            <a:r>
              <a:rPr lang="en-GB" sz="3200"/>
              <a:t>Assignment Title: Assessment 1 Viva Voce</a:t>
            </a:r>
          </a:p>
        </p:txBody>
      </p:sp>
      <p:sp>
        <p:nvSpPr>
          <p:cNvPr id="3" name="Subtitle 2">
            <a:extLst>
              <a:ext uri="{FF2B5EF4-FFF2-40B4-BE49-F238E27FC236}">
                <a16:creationId xmlns:a16="http://schemas.microsoft.com/office/drawing/2014/main" id="{7D9B8DE9-C2E9-3C30-448E-CDD0406A5246}"/>
              </a:ext>
            </a:extLst>
          </p:cNvPr>
          <p:cNvSpPr>
            <a:spLocks noGrp="1"/>
          </p:cNvSpPr>
          <p:nvPr>
            <p:ph type="subTitle" idx="1"/>
          </p:nvPr>
        </p:nvSpPr>
        <p:spPr>
          <a:xfrm>
            <a:off x="6729999" y="4455621"/>
            <a:ext cx="4829101" cy="1238616"/>
          </a:xfrm>
        </p:spPr>
        <p:txBody>
          <a:bodyPr>
            <a:normAutofit/>
          </a:bodyPr>
          <a:lstStyle/>
          <a:p>
            <a:r>
              <a:rPr lang="en-GB" sz="1900">
                <a:solidFill>
                  <a:schemeClr val="tx1">
                    <a:lumMod val="85000"/>
                    <a:lumOff val="15000"/>
                  </a:schemeClr>
                </a:solidFill>
              </a:rPr>
              <a:t>Student Name: Yetunde Onasanya</a:t>
            </a:r>
          </a:p>
          <a:p>
            <a:r>
              <a:rPr lang="en-GB" sz="1900">
                <a:solidFill>
                  <a:schemeClr val="tx1">
                    <a:lumMod val="85000"/>
                    <a:lumOff val="15000"/>
                  </a:schemeClr>
                </a:solidFill>
              </a:rPr>
              <a:t>Student id: 1905364</a:t>
            </a:r>
            <a:br>
              <a:rPr lang="en-GB" sz="1900">
                <a:solidFill>
                  <a:schemeClr val="tx1">
                    <a:lumMod val="85000"/>
                    <a:lumOff val="15000"/>
                  </a:schemeClr>
                </a:solidFill>
              </a:rPr>
            </a:br>
            <a:endParaRPr lang="en-GB" sz="1900">
              <a:solidFill>
                <a:schemeClr val="tx1">
                  <a:lumMod val="85000"/>
                  <a:lumOff val="15000"/>
                </a:schemeClr>
              </a:solidFill>
            </a:endParaRPr>
          </a:p>
        </p:txBody>
      </p:sp>
      <p:pic>
        <p:nvPicPr>
          <p:cNvPr id="4" name="Picture 3" descr="A group of people sitting at a table&#10;&#10;Description automatically generated with low confidence">
            <a:extLst>
              <a:ext uri="{FF2B5EF4-FFF2-40B4-BE49-F238E27FC236}">
                <a16:creationId xmlns:a16="http://schemas.microsoft.com/office/drawing/2014/main" id="{F9F39B30-0583-28A6-1B83-E269945EFF5D}"/>
              </a:ext>
            </a:extLst>
          </p:cNvPr>
          <p:cNvPicPr>
            <a:picLocks noChangeAspect="1"/>
          </p:cNvPicPr>
          <p:nvPr/>
        </p:nvPicPr>
        <p:blipFill>
          <a:blip r:embed="rId2"/>
          <a:stretch>
            <a:fillRect/>
          </a:stretch>
        </p:blipFill>
        <p:spPr>
          <a:xfrm>
            <a:off x="633999" y="1349802"/>
            <a:ext cx="5462001" cy="3634713"/>
          </a:xfrm>
          <a:prstGeom prst="rect">
            <a:avLst/>
          </a:prstGeom>
        </p:spPr>
      </p:pic>
      <p:cxnSp>
        <p:nvCxnSpPr>
          <p:cNvPr id="22" name="Straight Connector 21">
            <a:extLst>
              <a:ext uri="{FF2B5EF4-FFF2-40B4-BE49-F238E27FC236}">
                <a16:creationId xmlns:a16="http://schemas.microsoft.com/office/drawing/2014/main" id="{6B5B1DD8-6224-4137-8621-32982B00F9F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805053" y="4343400"/>
            <a:ext cx="4389120" cy="0"/>
          </a:xfrm>
          <a:prstGeom prst="line">
            <a:avLst/>
          </a:prstGeom>
          <a:ln w="6350">
            <a:solidFill>
              <a:schemeClr val="tx2">
                <a:alpha val="90000"/>
              </a:schemeClr>
            </a:solidFill>
          </a:ln>
        </p:spPr>
        <p:style>
          <a:lnRef idx="1">
            <a:schemeClr val="accent1"/>
          </a:lnRef>
          <a:fillRef idx="0">
            <a:schemeClr val="accent1"/>
          </a:fillRef>
          <a:effectRef idx="0">
            <a:schemeClr val="accent1"/>
          </a:effectRef>
          <a:fontRef idx="minor">
            <a:schemeClr val="tx1"/>
          </a:fontRef>
        </p:style>
      </p:cxnSp>
      <p:sp>
        <p:nvSpPr>
          <p:cNvPr id="24" name="Rectangle 23">
            <a:extLst>
              <a:ext uri="{FF2B5EF4-FFF2-40B4-BE49-F238E27FC236}">
                <a16:creationId xmlns:a16="http://schemas.microsoft.com/office/drawing/2014/main" id="{D8218D9F-38B6-4AE0-9051-5434D19A52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a:extLst>
              <a:ext uri="{FF2B5EF4-FFF2-40B4-BE49-F238E27FC236}">
                <a16:creationId xmlns:a16="http://schemas.microsoft.com/office/drawing/2014/main" id="{2D3DCA99-84AF-487A-BF72-91C5FA6B0B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934877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33BF9DD-8A45-4EEE-B231-0A14D322E5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060D66-5668-9298-169C-4F613B2E53F7}"/>
              </a:ext>
            </a:extLst>
          </p:cNvPr>
          <p:cNvSpPr>
            <a:spLocks noGrp="1"/>
          </p:cNvSpPr>
          <p:nvPr>
            <p:ph type="title"/>
          </p:nvPr>
        </p:nvSpPr>
        <p:spPr>
          <a:xfrm>
            <a:off x="4974771" y="634946"/>
            <a:ext cx="6574972" cy="1450757"/>
          </a:xfrm>
        </p:spPr>
        <p:txBody>
          <a:bodyPr>
            <a:normAutofit/>
          </a:bodyPr>
          <a:lstStyle/>
          <a:p>
            <a:r>
              <a:rPr lang="en-GB" dirty="0"/>
              <a:t>What is a community?</a:t>
            </a:r>
          </a:p>
        </p:txBody>
      </p:sp>
      <p:pic>
        <p:nvPicPr>
          <p:cNvPr id="4" name="Picture 3">
            <a:extLst>
              <a:ext uri="{FF2B5EF4-FFF2-40B4-BE49-F238E27FC236}">
                <a16:creationId xmlns:a16="http://schemas.microsoft.com/office/drawing/2014/main" id="{80466286-254D-3B9C-69C8-4AC45CB423FF}"/>
              </a:ext>
            </a:extLst>
          </p:cNvPr>
          <p:cNvPicPr>
            <a:picLocks noChangeAspect="1"/>
          </p:cNvPicPr>
          <p:nvPr/>
        </p:nvPicPr>
        <p:blipFill>
          <a:blip r:embed="rId2"/>
          <a:stretch>
            <a:fillRect/>
          </a:stretch>
        </p:blipFill>
        <p:spPr>
          <a:xfrm>
            <a:off x="633999" y="1970761"/>
            <a:ext cx="4001315" cy="2653045"/>
          </a:xfrm>
          <a:prstGeom prst="rect">
            <a:avLst/>
          </a:prstGeom>
        </p:spPr>
      </p:pic>
      <p:cxnSp>
        <p:nvCxnSpPr>
          <p:cNvPr id="11" name="Straight Connector 10">
            <a:extLst>
              <a:ext uri="{FF2B5EF4-FFF2-40B4-BE49-F238E27FC236}">
                <a16:creationId xmlns:a16="http://schemas.microsoft.com/office/drawing/2014/main" id="{9020DCC9-F851-4562-BB20-1AB3C51BFD0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923F374-8795-6D11-7BEE-86DF5830D3BF}"/>
              </a:ext>
            </a:extLst>
          </p:cNvPr>
          <p:cNvSpPr>
            <a:spLocks noGrp="1"/>
          </p:cNvSpPr>
          <p:nvPr>
            <p:ph idx="1"/>
          </p:nvPr>
        </p:nvSpPr>
        <p:spPr>
          <a:xfrm>
            <a:off x="4974769" y="2198914"/>
            <a:ext cx="6574973" cy="3670180"/>
          </a:xfrm>
        </p:spPr>
        <p:txBody>
          <a:bodyPr>
            <a:normAutofit/>
          </a:bodyPr>
          <a:lstStyle/>
          <a:p>
            <a:pPr>
              <a:buFont typeface="Wingdings" panose="05000000000000000000" pitchFamily="2" charset="2"/>
              <a:buChar char="Ø"/>
            </a:pPr>
            <a:r>
              <a:rPr lang="en-GB" sz="2400" dirty="0"/>
              <a:t>A community is defined as ‘a group of people with diverse characteristics who are linked by social ties, share common perspectives, and engage in joint action in geographical locations or settings’ (MacQueen et al., 2011)</a:t>
            </a:r>
          </a:p>
          <a:p>
            <a:pPr>
              <a:buFont typeface="Wingdings" panose="05000000000000000000" pitchFamily="2" charset="2"/>
              <a:buChar char="Ø"/>
            </a:pPr>
            <a:r>
              <a:rPr lang="en-GB" sz="2400" dirty="0"/>
              <a:t>The community I will be presenting today is the elderly community</a:t>
            </a:r>
          </a:p>
          <a:p>
            <a:pPr>
              <a:buFont typeface="Wingdings" panose="05000000000000000000" pitchFamily="2" charset="2"/>
              <a:buChar char="Ø"/>
            </a:pPr>
            <a:r>
              <a:rPr lang="en-GB" sz="2400" dirty="0"/>
              <a:t>The main area of focus is Enfield which is located in the North of London, United Kingdom</a:t>
            </a:r>
          </a:p>
        </p:txBody>
      </p:sp>
      <p:sp>
        <p:nvSpPr>
          <p:cNvPr id="13" name="Rectangle 12">
            <a:extLst>
              <a:ext uri="{FF2B5EF4-FFF2-40B4-BE49-F238E27FC236}">
                <a16:creationId xmlns:a16="http://schemas.microsoft.com/office/drawing/2014/main" id="{D5FBCAC9-BD8B-4F3B-AD74-EF37D421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a:extLst>
              <a:ext uri="{FF2B5EF4-FFF2-40B4-BE49-F238E27FC236}">
                <a16:creationId xmlns:a16="http://schemas.microsoft.com/office/drawing/2014/main" id="{9556C5A8-AD7E-4CE7-87BE-9EA3B5E178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889081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8C87B-50AE-1436-4851-AA5179EC27AA}"/>
              </a:ext>
            </a:extLst>
          </p:cNvPr>
          <p:cNvSpPr>
            <a:spLocks noGrp="1"/>
          </p:cNvSpPr>
          <p:nvPr>
            <p:ph type="title"/>
          </p:nvPr>
        </p:nvSpPr>
        <p:spPr/>
        <p:txBody>
          <a:bodyPr/>
          <a:lstStyle/>
          <a:p>
            <a:r>
              <a:rPr lang="en-GB" dirty="0"/>
              <a:t>The Elderly Community - Enfield</a:t>
            </a:r>
          </a:p>
        </p:txBody>
      </p:sp>
      <p:sp>
        <p:nvSpPr>
          <p:cNvPr id="3" name="Content Placeholder 2">
            <a:extLst>
              <a:ext uri="{FF2B5EF4-FFF2-40B4-BE49-F238E27FC236}">
                <a16:creationId xmlns:a16="http://schemas.microsoft.com/office/drawing/2014/main" id="{B4F487D5-CAFF-C2B3-0CF4-0DC3BE903E6E}"/>
              </a:ext>
            </a:extLst>
          </p:cNvPr>
          <p:cNvSpPr>
            <a:spLocks noGrp="1"/>
          </p:cNvSpPr>
          <p:nvPr>
            <p:ph idx="1"/>
          </p:nvPr>
        </p:nvSpPr>
        <p:spPr>
          <a:xfrm>
            <a:off x="883578" y="1845732"/>
            <a:ext cx="10900880" cy="5012268"/>
          </a:xfrm>
        </p:spPr>
        <p:txBody>
          <a:bodyPr>
            <a:normAutofit fontScale="40000" lnSpcReduction="20000"/>
          </a:bodyPr>
          <a:lstStyle/>
          <a:p>
            <a:pPr marL="0" indent="0">
              <a:buNone/>
            </a:pPr>
            <a:r>
              <a:rPr lang="en-GB" sz="4000" b="1" dirty="0"/>
              <a:t>London Borough of Enfield </a:t>
            </a:r>
          </a:p>
          <a:p>
            <a:pPr>
              <a:buFont typeface="Wingdings" panose="05000000000000000000" pitchFamily="2" charset="2"/>
              <a:buChar char="Ø"/>
            </a:pPr>
            <a:r>
              <a:rPr lang="en-GB" sz="4500" dirty="0"/>
              <a:t>According to the ONS mid-year estimate 2020, the total population of Enfield is estimated to be 333,587</a:t>
            </a:r>
          </a:p>
          <a:p>
            <a:pPr>
              <a:buFont typeface="Wingdings" panose="05000000000000000000" pitchFamily="2" charset="2"/>
              <a:buChar char="Ø"/>
            </a:pPr>
            <a:r>
              <a:rPr lang="en-GB" sz="4500" dirty="0"/>
              <a:t>There is a relatively high proportion of older people living in the London borough of Enfield with 12.8% of residents aged 65 or older</a:t>
            </a:r>
          </a:p>
          <a:p>
            <a:pPr>
              <a:buFont typeface="Wingdings" panose="05000000000000000000" pitchFamily="2" charset="2"/>
              <a:buChar char="Ø"/>
            </a:pPr>
            <a:r>
              <a:rPr lang="en-GB" sz="4500" dirty="0"/>
              <a:t>11th highest proportion of older people in London (Enfield Council, 2017)</a:t>
            </a:r>
          </a:p>
          <a:p>
            <a:pPr marL="0" indent="0">
              <a:buNone/>
            </a:pPr>
            <a:r>
              <a:rPr lang="en-GB" sz="4500" b="1" dirty="0"/>
              <a:t>Employment:</a:t>
            </a:r>
          </a:p>
          <a:p>
            <a:pPr>
              <a:buFont typeface="Wingdings" panose="05000000000000000000" pitchFamily="2" charset="2"/>
              <a:buChar char="Ø"/>
            </a:pPr>
            <a:r>
              <a:rPr lang="en-GB" sz="4500" dirty="0"/>
              <a:t>Out of work - Most members of the elderly community are out of work due to reaching retirement as early as 62 years old.</a:t>
            </a:r>
          </a:p>
          <a:p>
            <a:pPr marL="0" indent="0">
              <a:buNone/>
            </a:pPr>
            <a:r>
              <a:rPr lang="en-GB" sz="4500" b="1" dirty="0"/>
              <a:t>Income:</a:t>
            </a:r>
          </a:p>
          <a:p>
            <a:pPr>
              <a:buFont typeface="Wingdings" panose="05000000000000000000" pitchFamily="2" charset="2"/>
              <a:buChar char="Ø"/>
            </a:pPr>
            <a:r>
              <a:rPr lang="en-GB" sz="4500" dirty="0"/>
              <a:t>Pension and other retirement plans – income through state pension which has been accumulated during their working years </a:t>
            </a:r>
          </a:p>
          <a:p>
            <a:pPr>
              <a:buFont typeface="Wingdings" panose="05000000000000000000" pitchFamily="2" charset="2"/>
              <a:buChar char="Ø"/>
            </a:pPr>
            <a:r>
              <a:rPr lang="en-GB" sz="4500" dirty="0"/>
              <a:t>Lower income due to unemployment – apart from reaching retirement age, some older individuals are unemployed as they are deemed not fit for work, technologically not profitable or having others health related issues</a:t>
            </a:r>
          </a:p>
          <a:p>
            <a:pPr>
              <a:buFont typeface="Wingdings" panose="05000000000000000000" pitchFamily="2" charset="2"/>
              <a:buChar char="Ø"/>
            </a:pPr>
            <a:r>
              <a:rPr lang="en-GB" sz="4500" dirty="0"/>
              <a:t>Social Security benefits - over 50% of older UK adults over the age of 60 collect benefits from Social Security (Enfield Council, 2017)</a:t>
            </a:r>
          </a:p>
          <a:p>
            <a:pPr>
              <a:buFont typeface="Wingdings" panose="05000000000000000000" pitchFamily="2" charset="2"/>
              <a:buChar char="Ø"/>
            </a:pPr>
            <a:endParaRPr lang="en-GB" sz="4000" dirty="0"/>
          </a:p>
          <a:p>
            <a:endParaRPr lang="en-GB" b="1" dirty="0"/>
          </a:p>
          <a:p>
            <a:endParaRPr lang="en-GB" dirty="0"/>
          </a:p>
        </p:txBody>
      </p:sp>
    </p:spTree>
    <p:extLst>
      <p:ext uri="{BB962C8B-B14F-4D97-AF65-F5344CB8AC3E}">
        <p14:creationId xmlns:p14="http://schemas.microsoft.com/office/powerpoint/2010/main" val="28581036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10E77B-E732-3C9B-0E7B-B47D9550B3EE}"/>
              </a:ext>
            </a:extLst>
          </p:cNvPr>
          <p:cNvSpPr>
            <a:spLocks noGrp="1"/>
          </p:cNvSpPr>
          <p:nvPr>
            <p:ph type="title"/>
          </p:nvPr>
        </p:nvSpPr>
        <p:spPr/>
        <p:txBody>
          <a:bodyPr/>
          <a:lstStyle/>
          <a:p>
            <a:r>
              <a:rPr lang="en-GB" dirty="0"/>
              <a:t>The Elderly Community</a:t>
            </a:r>
          </a:p>
        </p:txBody>
      </p:sp>
      <p:sp>
        <p:nvSpPr>
          <p:cNvPr id="3" name="Content Placeholder 2">
            <a:extLst>
              <a:ext uri="{FF2B5EF4-FFF2-40B4-BE49-F238E27FC236}">
                <a16:creationId xmlns:a16="http://schemas.microsoft.com/office/drawing/2014/main" id="{3D5B54BE-404D-A69A-00C0-AD61C3ED4A96}"/>
              </a:ext>
            </a:extLst>
          </p:cNvPr>
          <p:cNvSpPr>
            <a:spLocks noGrp="1"/>
          </p:cNvSpPr>
          <p:nvPr>
            <p:ph idx="1"/>
          </p:nvPr>
        </p:nvSpPr>
        <p:spPr>
          <a:xfrm>
            <a:off x="1097280" y="1948796"/>
            <a:ext cx="10058400" cy="4441729"/>
          </a:xfrm>
        </p:spPr>
        <p:txBody>
          <a:bodyPr>
            <a:normAutofit lnSpcReduction="10000"/>
          </a:bodyPr>
          <a:lstStyle/>
          <a:p>
            <a:pPr marL="0" indent="0">
              <a:buNone/>
            </a:pPr>
            <a:r>
              <a:rPr lang="en-GB" b="1" dirty="0"/>
              <a:t>Health –</a:t>
            </a:r>
            <a:r>
              <a:rPr lang="en-GB" dirty="0"/>
              <a:t> The health of the elderly community is described as vulnerable and declining with age</a:t>
            </a:r>
            <a:endParaRPr lang="en-GB" b="1" dirty="0"/>
          </a:p>
          <a:p>
            <a:pPr>
              <a:buClrTx/>
              <a:buFont typeface="Wingdings" panose="05000000000000000000" pitchFamily="2" charset="2"/>
              <a:buChar char="Ø"/>
            </a:pPr>
            <a:r>
              <a:rPr lang="en-GB" dirty="0"/>
              <a:t>Weaker immune system – due to weaker immune system older people have an increased chance of developing diseases such as heart disease and neurodegenerative disorders such as Alzheimer’s and Parkinson’s disease</a:t>
            </a:r>
          </a:p>
          <a:p>
            <a:pPr>
              <a:buClrTx/>
              <a:buFont typeface="Wingdings" panose="05000000000000000000" pitchFamily="2" charset="2"/>
              <a:buChar char="Ø"/>
            </a:pPr>
            <a:r>
              <a:rPr lang="en-GB" dirty="0"/>
              <a:t>Declining in health – These diseases get worse over time and have no cure resulting to long term care to those affected (Pietrangelo, 2020)</a:t>
            </a:r>
          </a:p>
          <a:p>
            <a:pPr marL="0" indent="0">
              <a:buNone/>
            </a:pPr>
            <a:r>
              <a:rPr lang="en-GB" b="1" dirty="0"/>
              <a:t>Social Needs</a:t>
            </a:r>
          </a:p>
          <a:p>
            <a:pPr>
              <a:buFont typeface="Wingdings" panose="05000000000000000000" pitchFamily="2" charset="2"/>
              <a:buChar char="Ø"/>
            </a:pPr>
            <a:r>
              <a:rPr lang="en-GB" dirty="0"/>
              <a:t>Social interactions – this includes the need for meaningful bonds with people and having regular social relations (McMaster University, 2018)</a:t>
            </a:r>
          </a:p>
          <a:p>
            <a:pPr>
              <a:buFont typeface="Wingdings" panose="05000000000000000000" pitchFamily="2" charset="2"/>
              <a:buChar char="Ø"/>
            </a:pPr>
            <a:r>
              <a:rPr lang="en-GB" dirty="0"/>
              <a:t>Assistance with daily activities – This is to assist the elderly vulnerable community with everyday tasks including cooking, running errands, going on shopping trips and cleaning</a:t>
            </a:r>
          </a:p>
          <a:p>
            <a:pPr marL="0" indent="0">
              <a:buNone/>
            </a:pPr>
            <a:r>
              <a:rPr lang="en-GB" dirty="0"/>
              <a:t>- Such facilities and services are available in healthcare settings such as domiciliary care and residential care homes</a:t>
            </a:r>
          </a:p>
        </p:txBody>
      </p:sp>
      <p:pic>
        <p:nvPicPr>
          <p:cNvPr id="4" name="Picture 3">
            <a:extLst>
              <a:ext uri="{FF2B5EF4-FFF2-40B4-BE49-F238E27FC236}">
                <a16:creationId xmlns:a16="http://schemas.microsoft.com/office/drawing/2014/main" id="{2AA8F0CE-07EA-C4CF-B5FB-CAC527A050D8}"/>
              </a:ext>
            </a:extLst>
          </p:cNvPr>
          <p:cNvPicPr>
            <a:picLocks noChangeAspect="1"/>
          </p:cNvPicPr>
          <p:nvPr/>
        </p:nvPicPr>
        <p:blipFill rotWithShape="1">
          <a:blip r:embed="rId3"/>
          <a:srcRect l="10719" t="4442" r="7404" b="4129"/>
          <a:stretch/>
        </p:blipFill>
        <p:spPr>
          <a:xfrm>
            <a:off x="9441951" y="75166"/>
            <a:ext cx="2198669" cy="1662194"/>
          </a:xfrm>
          <a:prstGeom prst="ellipse">
            <a:avLst/>
          </a:prstGeom>
          <a:ln w="63500" cap="rnd">
            <a:solidFill>
              <a:schemeClr val="bg1"/>
            </a:solidFill>
          </a:ln>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3659803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F39851-7661-E99E-A3CD-73D1E613E22D}"/>
              </a:ext>
            </a:extLst>
          </p:cNvPr>
          <p:cNvSpPr>
            <a:spLocks noGrp="1"/>
          </p:cNvSpPr>
          <p:nvPr>
            <p:ph type="title"/>
          </p:nvPr>
        </p:nvSpPr>
        <p:spPr/>
        <p:txBody>
          <a:bodyPr/>
          <a:lstStyle/>
          <a:p>
            <a:r>
              <a:rPr lang="en-GB" dirty="0"/>
              <a:t>Theories, Policies and Practice</a:t>
            </a:r>
          </a:p>
        </p:txBody>
      </p:sp>
      <p:sp>
        <p:nvSpPr>
          <p:cNvPr id="3" name="Content Placeholder 2">
            <a:extLst>
              <a:ext uri="{FF2B5EF4-FFF2-40B4-BE49-F238E27FC236}">
                <a16:creationId xmlns:a16="http://schemas.microsoft.com/office/drawing/2014/main" id="{A9D28113-63F9-8000-80B0-7A5F2BDF714C}"/>
              </a:ext>
            </a:extLst>
          </p:cNvPr>
          <p:cNvSpPr>
            <a:spLocks noGrp="1"/>
          </p:cNvSpPr>
          <p:nvPr>
            <p:ph idx="1"/>
          </p:nvPr>
        </p:nvSpPr>
        <p:spPr>
          <a:xfrm>
            <a:off x="820906" y="1825158"/>
            <a:ext cx="11014924" cy="4596189"/>
          </a:xfrm>
        </p:spPr>
        <p:txBody>
          <a:bodyPr>
            <a:normAutofit fontScale="92500" lnSpcReduction="20000"/>
          </a:bodyPr>
          <a:lstStyle/>
          <a:p>
            <a:pPr marL="0" indent="0">
              <a:buNone/>
            </a:pPr>
            <a:r>
              <a:rPr lang="en-GB" sz="2400" dirty="0"/>
              <a:t>All communities regardless of age, background or religion have theories and policies that affect them. Such communities are also entitled to their human rights and the elderly community are not exempt from this</a:t>
            </a:r>
          </a:p>
          <a:p>
            <a:pPr marL="0" indent="0">
              <a:buNone/>
            </a:pPr>
            <a:r>
              <a:rPr lang="en-GB" sz="2400" dirty="0"/>
              <a:t>Theories help provide a guide to help understand human behaviour, thoughts, and development and theories affecting the elderly community include:</a:t>
            </a:r>
          </a:p>
          <a:p>
            <a:pPr>
              <a:buFont typeface="Wingdings" panose="05000000000000000000" pitchFamily="2" charset="2"/>
              <a:buChar char="Ø"/>
            </a:pPr>
            <a:r>
              <a:rPr lang="en-GB" sz="2400" i="1" dirty="0"/>
              <a:t>Abraham Maslow’s Hierarchy of Needs theory (1943) </a:t>
            </a:r>
            <a:r>
              <a:rPr lang="en-GB" sz="2400" dirty="0"/>
              <a:t>– five categories of human needs which dictate human behaviour: physiological needs, safety needs, love and belonging needs, esteem needs and self actualisation. Most elderly people only rely on the safety and physiological needs from social welfare, policing, charities and other support systems for the elderly</a:t>
            </a:r>
          </a:p>
          <a:p>
            <a:pPr marL="0" indent="0">
              <a:buNone/>
            </a:pPr>
            <a:r>
              <a:rPr lang="en-GB" sz="2400" dirty="0"/>
              <a:t>- Moreover, some are stuck at category three as they do not feel any love or sense of belonging due to reasons including children moving away, divorce, loss of employment and the death of a loved one which may lead to a lack of self esteem and therefore not able to reach self actualisation, often resulting in thoughts of self harm, anger and depression (Cherry, 2022)</a:t>
            </a:r>
          </a:p>
          <a:p>
            <a:pPr>
              <a:buFont typeface="Wingdings" panose="05000000000000000000" pitchFamily="2" charset="2"/>
              <a:buChar char="Ø"/>
            </a:pPr>
            <a:r>
              <a:rPr lang="en-GB" sz="2400" i="1" dirty="0"/>
              <a:t>Activity theory of aging (1961) </a:t>
            </a:r>
            <a:r>
              <a:rPr lang="en-GB" sz="2400" dirty="0"/>
              <a:t>- states that older adults that stay active and maintain social interactions are happiest in the long term and that this is essential for a fulfilling life (Nickerson, 2022)</a:t>
            </a:r>
          </a:p>
          <a:p>
            <a:pPr>
              <a:buFont typeface="Wingdings" panose="05000000000000000000" pitchFamily="2" charset="2"/>
              <a:buChar char="Ø"/>
            </a:pPr>
            <a:endParaRPr lang="en-GB" sz="2400" dirty="0"/>
          </a:p>
          <a:p>
            <a:pPr>
              <a:buFont typeface="Wingdings" panose="05000000000000000000" pitchFamily="2" charset="2"/>
              <a:buChar char="Ø"/>
            </a:pPr>
            <a:endParaRPr lang="en-GB" sz="2400" dirty="0"/>
          </a:p>
        </p:txBody>
      </p:sp>
      <p:pic>
        <p:nvPicPr>
          <p:cNvPr id="5" name="Picture 4">
            <a:extLst>
              <a:ext uri="{FF2B5EF4-FFF2-40B4-BE49-F238E27FC236}">
                <a16:creationId xmlns:a16="http://schemas.microsoft.com/office/drawing/2014/main" id="{5A441BB5-8BF2-E50B-1639-F248814073BC}"/>
              </a:ext>
            </a:extLst>
          </p:cNvPr>
          <p:cNvPicPr>
            <a:picLocks noChangeAspect="1"/>
          </p:cNvPicPr>
          <p:nvPr/>
        </p:nvPicPr>
        <p:blipFill>
          <a:blip r:embed="rId3"/>
          <a:stretch>
            <a:fillRect/>
          </a:stretch>
        </p:blipFill>
        <p:spPr>
          <a:xfrm>
            <a:off x="8870989" y="38184"/>
            <a:ext cx="2619375" cy="1743075"/>
          </a:xfrm>
          <a:prstGeom prst="rect">
            <a:avLst/>
          </a:prstGeom>
        </p:spPr>
      </p:pic>
    </p:spTree>
    <p:extLst>
      <p:ext uri="{BB962C8B-B14F-4D97-AF65-F5344CB8AC3E}">
        <p14:creationId xmlns:p14="http://schemas.microsoft.com/office/powerpoint/2010/main" val="12417521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18CBA-1204-7A96-217A-F0A092D6D36E}"/>
              </a:ext>
            </a:extLst>
          </p:cNvPr>
          <p:cNvSpPr>
            <a:spLocks noGrp="1"/>
          </p:cNvSpPr>
          <p:nvPr>
            <p:ph type="title"/>
          </p:nvPr>
        </p:nvSpPr>
        <p:spPr/>
        <p:txBody>
          <a:bodyPr/>
          <a:lstStyle/>
          <a:p>
            <a:r>
              <a:rPr lang="en-GB" dirty="0"/>
              <a:t>Theories, Policies and Practice</a:t>
            </a:r>
          </a:p>
        </p:txBody>
      </p:sp>
      <p:sp>
        <p:nvSpPr>
          <p:cNvPr id="3" name="Content Placeholder 2">
            <a:extLst>
              <a:ext uri="{FF2B5EF4-FFF2-40B4-BE49-F238E27FC236}">
                <a16:creationId xmlns:a16="http://schemas.microsoft.com/office/drawing/2014/main" id="{0001B8CB-343F-061C-0BC7-B5585D352B80}"/>
              </a:ext>
            </a:extLst>
          </p:cNvPr>
          <p:cNvSpPr>
            <a:spLocks noGrp="1"/>
          </p:cNvSpPr>
          <p:nvPr>
            <p:ph idx="1"/>
          </p:nvPr>
        </p:nvSpPr>
        <p:spPr>
          <a:xfrm>
            <a:off x="1097280" y="1880457"/>
            <a:ext cx="10058400" cy="4578215"/>
          </a:xfrm>
        </p:spPr>
        <p:txBody>
          <a:bodyPr>
            <a:normAutofit lnSpcReduction="10000"/>
          </a:bodyPr>
          <a:lstStyle/>
          <a:p>
            <a:pPr>
              <a:buFont typeface="Wingdings" panose="05000000000000000000" pitchFamily="2" charset="2"/>
              <a:buChar char="Ø"/>
            </a:pPr>
            <a:r>
              <a:rPr lang="en-GB" sz="2400" dirty="0"/>
              <a:t>Health belief model (1950) – the elderly community can relate to this as it states peoples needs influence their health related actions or behaviours. This model comes into play to help produce behaviour change interventions. An individual is likely to take action when experiencing personal threats or risks but only if the benefits of the action outweigh the barriers</a:t>
            </a:r>
          </a:p>
          <a:p>
            <a:r>
              <a:rPr lang="en-GB" sz="2400" dirty="0"/>
              <a:t>-Research suggests that the Health Belief Model can be beneficial for creating strategies to help promote healthy behaviours which would help improve the prevention and treatment of health conditions as this is particularly common among the older community (</a:t>
            </a:r>
            <a:r>
              <a:rPr lang="en-GB" sz="2400" dirty="0" err="1"/>
              <a:t>Boskey</a:t>
            </a:r>
            <a:r>
              <a:rPr lang="en-GB" sz="2400" dirty="0"/>
              <a:t>, 2020)</a:t>
            </a:r>
          </a:p>
          <a:p>
            <a:pPr>
              <a:buFont typeface="Wingdings" panose="05000000000000000000" pitchFamily="2" charset="2"/>
              <a:buChar char="Ø"/>
            </a:pPr>
            <a:r>
              <a:rPr lang="en-GB" sz="2400" dirty="0"/>
              <a:t>Wear and Tear theory of ageing (1882) - suggests that ageing is caused by the deterioration of the tissues and cells in the human body via wear and tear, oxidative stress, exposure to radiation, toxins and other deteriorating processes (</a:t>
            </a:r>
            <a:r>
              <a:rPr lang="en-GB" sz="2400" dirty="0" err="1"/>
              <a:t>Stibich</a:t>
            </a:r>
            <a:r>
              <a:rPr lang="en-GB" sz="2400" dirty="0"/>
              <a:t>, 2018) </a:t>
            </a:r>
          </a:p>
          <a:p>
            <a:endParaRPr lang="en-GB" dirty="0"/>
          </a:p>
          <a:p>
            <a:endParaRPr lang="en-GB" dirty="0"/>
          </a:p>
        </p:txBody>
      </p:sp>
    </p:spTree>
    <p:extLst>
      <p:ext uri="{BB962C8B-B14F-4D97-AF65-F5344CB8AC3E}">
        <p14:creationId xmlns:p14="http://schemas.microsoft.com/office/powerpoint/2010/main" val="16280433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24B15E-3410-5462-1D85-D2A412D25155}"/>
              </a:ext>
            </a:extLst>
          </p:cNvPr>
          <p:cNvSpPr>
            <a:spLocks noGrp="1"/>
          </p:cNvSpPr>
          <p:nvPr>
            <p:ph type="title"/>
          </p:nvPr>
        </p:nvSpPr>
        <p:spPr/>
        <p:txBody>
          <a:bodyPr/>
          <a:lstStyle/>
          <a:p>
            <a:r>
              <a:rPr lang="en-GB" dirty="0"/>
              <a:t>Theories, Policies and Practice</a:t>
            </a:r>
          </a:p>
        </p:txBody>
      </p:sp>
      <p:sp>
        <p:nvSpPr>
          <p:cNvPr id="3" name="Content Placeholder 2">
            <a:extLst>
              <a:ext uri="{FF2B5EF4-FFF2-40B4-BE49-F238E27FC236}">
                <a16:creationId xmlns:a16="http://schemas.microsoft.com/office/drawing/2014/main" id="{3154CBF0-E602-07C1-FBE2-A9E7AD55AE36}"/>
              </a:ext>
            </a:extLst>
          </p:cNvPr>
          <p:cNvSpPr>
            <a:spLocks noGrp="1"/>
          </p:cNvSpPr>
          <p:nvPr>
            <p:ph idx="1"/>
          </p:nvPr>
        </p:nvSpPr>
        <p:spPr>
          <a:xfrm>
            <a:off x="1097280" y="1737360"/>
            <a:ext cx="10058400" cy="4452325"/>
          </a:xfrm>
        </p:spPr>
        <p:txBody>
          <a:bodyPr>
            <a:noAutofit/>
          </a:bodyPr>
          <a:lstStyle/>
          <a:p>
            <a:r>
              <a:rPr lang="en-GB" dirty="0"/>
              <a:t>Policies that help support the elderly population include:</a:t>
            </a:r>
          </a:p>
          <a:p>
            <a:pPr>
              <a:buFont typeface="Wingdings" panose="05000000000000000000" pitchFamily="2" charset="2"/>
              <a:buChar char="Ø"/>
            </a:pPr>
            <a:r>
              <a:rPr lang="en-GB" dirty="0"/>
              <a:t>Equality Act 2010 which states that everyone is treated equally and given a fair opportunity regardless of age, sex, gender, background, race, religion, maternity or disability</a:t>
            </a:r>
          </a:p>
          <a:p>
            <a:pPr>
              <a:buFont typeface="Wingdings" panose="05000000000000000000" pitchFamily="2" charset="2"/>
              <a:buChar char="Ø"/>
            </a:pPr>
            <a:r>
              <a:rPr lang="en-GB" dirty="0"/>
              <a:t>Human Rights Act 1998 also protects older adults against abuse and help improve the comprehensive care that  they have been given according to Age UK</a:t>
            </a:r>
          </a:p>
          <a:p>
            <a:pPr>
              <a:buFont typeface="Wingdings" panose="05000000000000000000" pitchFamily="2" charset="2"/>
              <a:buChar char="Ø"/>
            </a:pPr>
            <a:r>
              <a:rPr lang="en-GB" dirty="0"/>
              <a:t>Safeguarding policies such as Policy 54: Safeguarding of Older People which states that all staff have a duty to protect vulnerable older people from abuse and neglect and support statutory guidance issued under the Care Act 2014 (AgeUK, 2014)</a:t>
            </a:r>
          </a:p>
          <a:p>
            <a:pPr>
              <a:buFont typeface="Wingdings" panose="05000000000000000000" pitchFamily="2" charset="2"/>
              <a:buChar char="Ø"/>
            </a:pPr>
            <a:r>
              <a:rPr lang="en-GB" dirty="0"/>
              <a:t> Code of practice for residential care homes and nursing homes is to ensure that care workers and nurses provide good quality care to the elderly</a:t>
            </a:r>
          </a:p>
          <a:p>
            <a:pPr marL="0" indent="0">
              <a:buNone/>
            </a:pPr>
            <a:r>
              <a:rPr lang="en-GB" dirty="0"/>
              <a:t>-This is to promote the wellbeing of older people in care and common care standards are set to prevent abuse and neglect to ensure elderly patients are treated with dignity and respect (NHE, 2012).</a:t>
            </a:r>
          </a:p>
        </p:txBody>
      </p:sp>
      <p:pic>
        <p:nvPicPr>
          <p:cNvPr id="4" name="Picture 3">
            <a:extLst>
              <a:ext uri="{FF2B5EF4-FFF2-40B4-BE49-F238E27FC236}">
                <a16:creationId xmlns:a16="http://schemas.microsoft.com/office/drawing/2014/main" id="{EA588B50-6B46-4F36-4A8E-70F90544010A}"/>
              </a:ext>
            </a:extLst>
          </p:cNvPr>
          <p:cNvPicPr>
            <a:picLocks noChangeAspect="1"/>
          </p:cNvPicPr>
          <p:nvPr/>
        </p:nvPicPr>
        <p:blipFill>
          <a:blip r:embed="rId3"/>
          <a:stretch>
            <a:fillRect/>
          </a:stretch>
        </p:blipFill>
        <p:spPr>
          <a:xfrm>
            <a:off x="9390580" y="-82193"/>
            <a:ext cx="3259744" cy="2497123"/>
          </a:xfrm>
          <a:prstGeom prst="rect">
            <a:avLst/>
          </a:prstGeom>
        </p:spPr>
      </p:pic>
    </p:spTree>
    <p:extLst>
      <p:ext uri="{BB962C8B-B14F-4D97-AF65-F5344CB8AC3E}">
        <p14:creationId xmlns:p14="http://schemas.microsoft.com/office/powerpoint/2010/main" val="8511320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DD6A0A-CC59-1D0F-F28F-6A6B1BE077F5}"/>
              </a:ext>
            </a:extLst>
          </p:cNvPr>
          <p:cNvSpPr>
            <a:spLocks noGrp="1"/>
          </p:cNvSpPr>
          <p:nvPr>
            <p:ph type="title"/>
          </p:nvPr>
        </p:nvSpPr>
        <p:spPr/>
        <p:txBody>
          <a:bodyPr>
            <a:normAutofit/>
          </a:bodyPr>
          <a:lstStyle/>
          <a:p>
            <a:r>
              <a:rPr lang="en-GB" sz="4000" dirty="0"/>
              <a:t>Discrimination and the Elderly Community</a:t>
            </a:r>
          </a:p>
        </p:txBody>
      </p:sp>
      <p:sp>
        <p:nvSpPr>
          <p:cNvPr id="3" name="Content Placeholder 2">
            <a:extLst>
              <a:ext uri="{FF2B5EF4-FFF2-40B4-BE49-F238E27FC236}">
                <a16:creationId xmlns:a16="http://schemas.microsoft.com/office/drawing/2014/main" id="{40943810-ED0F-5C46-0FBB-1F18D1442924}"/>
              </a:ext>
            </a:extLst>
          </p:cNvPr>
          <p:cNvSpPr>
            <a:spLocks noGrp="1"/>
          </p:cNvSpPr>
          <p:nvPr>
            <p:ph idx="1"/>
          </p:nvPr>
        </p:nvSpPr>
        <p:spPr>
          <a:xfrm>
            <a:off x="1097280" y="1737360"/>
            <a:ext cx="10058400" cy="4725663"/>
          </a:xfrm>
        </p:spPr>
        <p:txBody>
          <a:bodyPr>
            <a:noAutofit/>
          </a:bodyPr>
          <a:lstStyle/>
          <a:p>
            <a:pPr>
              <a:buFont typeface="Wingdings" panose="05000000000000000000" pitchFamily="2" charset="2"/>
              <a:buChar char="Ø"/>
            </a:pPr>
            <a:r>
              <a:rPr lang="en-GB" dirty="0"/>
              <a:t>Discrimination is faced by all groups, particularly the elderly community. Some examples include:</a:t>
            </a:r>
          </a:p>
          <a:p>
            <a:pPr>
              <a:buFont typeface="Wingdings" panose="05000000000000000000" pitchFamily="2" charset="2"/>
              <a:buChar char="Ø"/>
            </a:pPr>
            <a:r>
              <a:rPr lang="en-GB" dirty="0"/>
              <a:t>Ageism - most common form of prejudice against older adults where older adults are discriminated against because of their age (</a:t>
            </a:r>
            <a:r>
              <a:rPr lang="en-GB" dirty="0" err="1"/>
              <a:t>Sleap</a:t>
            </a:r>
            <a:r>
              <a:rPr lang="en-GB" dirty="0"/>
              <a:t>, 2021) </a:t>
            </a:r>
          </a:p>
          <a:p>
            <a:pPr>
              <a:buFont typeface="Wingdings" panose="05000000000000000000" pitchFamily="2" charset="2"/>
              <a:buChar char="Ø"/>
            </a:pPr>
            <a:r>
              <a:rPr lang="en-GB" dirty="0"/>
              <a:t>Power - due to how vulnerable older people are, older adults become victims to crime as younger, more powerful adult offenders use this vulnerability to their advantage (AgeUK, 2017) </a:t>
            </a:r>
          </a:p>
          <a:p>
            <a:pPr>
              <a:buFont typeface="Wingdings" panose="05000000000000000000" pitchFamily="2" charset="2"/>
              <a:buChar char="Ø"/>
            </a:pPr>
            <a:r>
              <a:rPr lang="en-GB" dirty="0"/>
              <a:t>Empowerment - As the elderly community are a vulnerable community it is important that they are made to feel empowered enough to confidently make their own decisions and feel in control by tailoring to the specific needs of the individual when providing information. </a:t>
            </a:r>
          </a:p>
          <a:p>
            <a:pPr>
              <a:buFont typeface="Wingdings" panose="05000000000000000000" pitchFamily="2" charset="2"/>
              <a:buChar char="Ø"/>
            </a:pPr>
            <a:r>
              <a:rPr lang="en-GB" dirty="0"/>
              <a:t>The Equality Act 2010 states that you must not be discriminated against just because they are in a certain age group. Human rights standards provide essential protection for members of the older community by helping to change practice and procedure, culture and attitudes, and providing disciplinary actions when these human rights are breached (Equality and Human Rights Commission, 2020)</a:t>
            </a:r>
          </a:p>
        </p:txBody>
      </p:sp>
    </p:spTree>
    <p:extLst>
      <p:ext uri="{BB962C8B-B14F-4D97-AF65-F5344CB8AC3E}">
        <p14:creationId xmlns:p14="http://schemas.microsoft.com/office/powerpoint/2010/main" val="22582412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2696E-1C8B-EDCE-0C06-77A21F9CF742}"/>
              </a:ext>
            </a:extLst>
          </p:cNvPr>
          <p:cNvSpPr>
            <a:spLocks noGrp="1"/>
          </p:cNvSpPr>
          <p:nvPr>
            <p:ph type="title"/>
          </p:nvPr>
        </p:nvSpPr>
        <p:spPr>
          <a:xfrm>
            <a:off x="976045" y="286603"/>
            <a:ext cx="10058400" cy="1450757"/>
          </a:xfrm>
        </p:spPr>
        <p:txBody>
          <a:bodyPr>
            <a:normAutofit/>
          </a:bodyPr>
          <a:lstStyle/>
          <a:p>
            <a:r>
              <a:rPr lang="en-GB" sz="3600" dirty="0"/>
              <a:t>Community Projects – MHA North London</a:t>
            </a:r>
          </a:p>
        </p:txBody>
      </p:sp>
      <p:sp>
        <p:nvSpPr>
          <p:cNvPr id="3" name="Content Placeholder 2">
            <a:extLst>
              <a:ext uri="{FF2B5EF4-FFF2-40B4-BE49-F238E27FC236}">
                <a16:creationId xmlns:a16="http://schemas.microsoft.com/office/drawing/2014/main" id="{51A27F07-AABF-99B5-BFA0-FC42CCBDBA9E}"/>
              </a:ext>
            </a:extLst>
          </p:cNvPr>
          <p:cNvSpPr>
            <a:spLocks noGrp="1"/>
          </p:cNvSpPr>
          <p:nvPr>
            <p:ph idx="1"/>
          </p:nvPr>
        </p:nvSpPr>
        <p:spPr>
          <a:xfrm>
            <a:off x="976045" y="1897105"/>
            <a:ext cx="10592655" cy="4267389"/>
          </a:xfrm>
        </p:spPr>
        <p:txBody>
          <a:bodyPr>
            <a:normAutofit fontScale="92500" lnSpcReduction="10000"/>
          </a:bodyPr>
          <a:lstStyle/>
          <a:p>
            <a:r>
              <a:rPr lang="en-GB" sz="3200" dirty="0"/>
              <a:t>Methodist Homes (MHA) Communities – London Borough of Enfield</a:t>
            </a:r>
          </a:p>
          <a:p>
            <a:pPr>
              <a:buFont typeface="Wingdings" panose="05000000000000000000" pitchFamily="2" charset="2"/>
              <a:buChar char="Ø"/>
            </a:pPr>
            <a:r>
              <a:rPr lang="en-GB" sz="2400" dirty="0"/>
              <a:t> Founded in 1943 and still thriving today, MHA communities is the largest charity care provider in the UK and its mission is to ensure the best care and quality of life for individuals at older stages in life. </a:t>
            </a:r>
          </a:p>
          <a:p>
            <a:pPr>
              <a:buFont typeface="Wingdings" panose="05000000000000000000" pitchFamily="2" charset="2"/>
              <a:buChar char="Ø"/>
            </a:pPr>
            <a:r>
              <a:rPr lang="en-GB" sz="2400" dirty="0"/>
              <a:t>Their revenue was £243 million as of 2021 and they have offices all over the UK as this community aims to allow older people to maintain their independence and improve their overall wellbeing</a:t>
            </a:r>
          </a:p>
          <a:p>
            <a:pPr>
              <a:buFont typeface="Wingdings" panose="05000000000000000000" pitchFamily="2" charset="2"/>
              <a:buChar char="Ø"/>
            </a:pPr>
            <a:r>
              <a:rPr lang="en-GB" sz="2400" dirty="0"/>
              <a:t>20% of older population in Enfield alone  experiencing loneliness (Enfield Council, 2017)</a:t>
            </a:r>
            <a:endParaRPr lang="en-GB" sz="1200" dirty="0"/>
          </a:p>
          <a:p>
            <a:pPr>
              <a:buFont typeface="Wingdings" panose="05000000000000000000" pitchFamily="2" charset="2"/>
              <a:buChar char="Ø"/>
            </a:pPr>
            <a:r>
              <a:rPr lang="en-GB" sz="2400" dirty="0"/>
              <a:t>Led by 7,000 members and volunteers: befriending services , lunch clubs, assisted shopping, activity and friendship sessions, outings, escorts to appointments and much more are offered at this project to help the elderly community to remain active members of society</a:t>
            </a:r>
            <a:endParaRPr lang="en-GB" sz="1800" dirty="0"/>
          </a:p>
        </p:txBody>
      </p:sp>
      <p:pic>
        <p:nvPicPr>
          <p:cNvPr id="5" name="Picture 4">
            <a:extLst>
              <a:ext uri="{FF2B5EF4-FFF2-40B4-BE49-F238E27FC236}">
                <a16:creationId xmlns:a16="http://schemas.microsoft.com/office/drawing/2014/main" id="{9082727B-8FB7-9C46-DFBF-4752DB4EFBEE}"/>
              </a:ext>
            </a:extLst>
          </p:cNvPr>
          <p:cNvPicPr>
            <a:picLocks noChangeAspect="1"/>
          </p:cNvPicPr>
          <p:nvPr/>
        </p:nvPicPr>
        <p:blipFill rotWithShape="1">
          <a:blip r:embed="rId3"/>
          <a:srcRect l="36826" t="12734" r="12697" b="37828"/>
          <a:stretch/>
        </p:blipFill>
        <p:spPr>
          <a:xfrm>
            <a:off x="8815226" y="286603"/>
            <a:ext cx="2753474" cy="1425853"/>
          </a:xfrm>
          <a:prstGeom prst="rect">
            <a:avLst/>
          </a:prstGeom>
        </p:spPr>
      </p:pic>
    </p:spTree>
    <p:extLst>
      <p:ext uri="{BB962C8B-B14F-4D97-AF65-F5344CB8AC3E}">
        <p14:creationId xmlns:p14="http://schemas.microsoft.com/office/powerpoint/2010/main" val="5242647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F22CC6-BEE2-3421-2ADF-AC89B4E651A4}"/>
              </a:ext>
            </a:extLst>
          </p:cNvPr>
          <p:cNvSpPr>
            <a:spLocks noGrp="1"/>
          </p:cNvSpPr>
          <p:nvPr>
            <p:ph type="title"/>
          </p:nvPr>
        </p:nvSpPr>
        <p:spPr/>
        <p:txBody>
          <a:bodyPr/>
          <a:lstStyle/>
          <a:p>
            <a:r>
              <a:rPr lang="en-GB" dirty="0"/>
              <a:t>Other Community Projects</a:t>
            </a:r>
          </a:p>
        </p:txBody>
      </p:sp>
      <p:sp>
        <p:nvSpPr>
          <p:cNvPr id="3" name="Content Placeholder 2">
            <a:extLst>
              <a:ext uri="{FF2B5EF4-FFF2-40B4-BE49-F238E27FC236}">
                <a16:creationId xmlns:a16="http://schemas.microsoft.com/office/drawing/2014/main" id="{AAFBBFE8-39BA-C206-F718-081D6423CB20}"/>
              </a:ext>
            </a:extLst>
          </p:cNvPr>
          <p:cNvSpPr>
            <a:spLocks noGrp="1"/>
          </p:cNvSpPr>
          <p:nvPr>
            <p:ph idx="1"/>
          </p:nvPr>
        </p:nvSpPr>
        <p:spPr>
          <a:xfrm>
            <a:off x="1097280" y="1737361"/>
            <a:ext cx="9618666" cy="4344940"/>
          </a:xfrm>
        </p:spPr>
        <p:txBody>
          <a:bodyPr>
            <a:normAutofit fontScale="92500" lnSpcReduction="20000"/>
          </a:bodyPr>
          <a:lstStyle/>
          <a:p>
            <a:pPr>
              <a:buFont typeface="Wingdings" panose="05000000000000000000" pitchFamily="2" charset="2"/>
              <a:buChar char="Ø"/>
            </a:pPr>
            <a:endParaRPr lang="en-GB" sz="2800" dirty="0"/>
          </a:p>
          <a:p>
            <a:pPr marL="0" indent="0">
              <a:buNone/>
            </a:pPr>
            <a:r>
              <a:rPr lang="en-GB" sz="2800" dirty="0"/>
              <a:t>Five other community projects from across the UK that benefit members of the elderly community include: </a:t>
            </a:r>
          </a:p>
          <a:p>
            <a:pPr>
              <a:buFont typeface="Wingdings" panose="05000000000000000000" pitchFamily="2" charset="2"/>
              <a:buChar char="Ø"/>
            </a:pPr>
            <a:r>
              <a:rPr lang="en-GB" sz="2800" dirty="0"/>
              <a:t>Ping Pong Care Campaign, a health and wellbeing project in the UK to promote healthy, active ageing. </a:t>
            </a:r>
          </a:p>
          <a:p>
            <a:pPr>
              <a:buFont typeface="Wingdings" panose="05000000000000000000" pitchFamily="2" charset="2"/>
              <a:buChar char="Ø"/>
            </a:pPr>
            <a:r>
              <a:rPr lang="en-GB" sz="2800" dirty="0"/>
              <a:t>Ages and Stages</a:t>
            </a:r>
          </a:p>
          <a:p>
            <a:pPr>
              <a:buFont typeface="Wingdings" panose="05000000000000000000" pitchFamily="2" charset="2"/>
              <a:buChar char="Ø"/>
            </a:pPr>
            <a:r>
              <a:rPr lang="en-GB" sz="2800" dirty="0"/>
              <a:t>When I Was Little project</a:t>
            </a:r>
          </a:p>
          <a:p>
            <a:pPr>
              <a:buFont typeface="Wingdings" panose="05000000000000000000" pitchFamily="2" charset="2"/>
              <a:buChar char="Ø"/>
            </a:pPr>
            <a:r>
              <a:rPr lang="en-GB" sz="2800" dirty="0"/>
              <a:t>the Anchor Community band </a:t>
            </a:r>
          </a:p>
          <a:p>
            <a:pPr>
              <a:buFont typeface="Wingdings" panose="05000000000000000000" pitchFamily="2" charset="2"/>
              <a:buChar char="Ø"/>
            </a:pPr>
            <a:r>
              <a:rPr lang="en-GB" sz="2800" dirty="0"/>
              <a:t>Intergenerational schemes - these involve the old and young coming together to engage in social activities such as visiting the local district (Jewell, 2014) </a:t>
            </a:r>
            <a:endParaRPr lang="en-GB" dirty="0"/>
          </a:p>
        </p:txBody>
      </p:sp>
      <p:pic>
        <p:nvPicPr>
          <p:cNvPr id="6" name="Picture 5">
            <a:extLst>
              <a:ext uri="{FF2B5EF4-FFF2-40B4-BE49-F238E27FC236}">
                <a16:creationId xmlns:a16="http://schemas.microsoft.com/office/drawing/2014/main" id="{8E038CDD-1A69-8F01-B629-4FD55B035D03}"/>
              </a:ext>
            </a:extLst>
          </p:cNvPr>
          <p:cNvPicPr>
            <a:picLocks noChangeAspect="1"/>
          </p:cNvPicPr>
          <p:nvPr/>
        </p:nvPicPr>
        <p:blipFill>
          <a:blip r:embed="rId3"/>
          <a:stretch>
            <a:fillRect/>
          </a:stretch>
        </p:blipFill>
        <p:spPr>
          <a:xfrm>
            <a:off x="8609180" y="266351"/>
            <a:ext cx="2647789" cy="1770793"/>
          </a:xfrm>
          <a:prstGeom prst="rect">
            <a:avLst/>
          </a:prstGeom>
        </p:spPr>
      </p:pic>
    </p:spTree>
    <p:extLst>
      <p:ext uri="{BB962C8B-B14F-4D97-AF65-F5344CB8AC3E}">
        <p14:creationId xmlns:p14="http://schemas.microsoft.com/office/powerpoint/2010/main" val="25157152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1F6B5-790A-CBF8-3B06-AACA80B2A859}"/>
              </a:ext>
            </a:extLst>
          </p:cNvPr>
          <p:cNvSpPr>
            <a:spLocks noGrp="1"/>
          </p:cNvSpPr>
          <p:nvPr>
            <p:ph type="title"/>
          </p:nvPr>
        </p:nvSpPr>
        <p:spPr/>
        <p:txBody>
          <a:bodyPr/>
          <a:lstStyle/>
          <a:p>
            <a:r>
              <a:rPr lang="en-GB" dirty="0"/>
              <a:t>Technology and Social Media</a:t>
            </a:r>
          </a:p>
        </p:txBody>
      </p:sp>
      <p:sp>
        <p:nvSpPr>
          <p:cNvPr id="3" name="Content Placeholder 2">
            <a:extLst>
              <a:ext uri="{FF2B5EF4-FFF2-40B4-BE49-F238E27FC236}">
                <a16:creationId xmlns:a16="http://schemas.microsoft.com/office/drawing/2014/main" id="{1DB42BDF-68F0-AED2-1D56-AC49D2D895B1}"/>
              </a:ext>
            </a:extLst>
          </p:cNvPr>
          <p:cNvSpPr>
            <a:spLocks noGrp="1"/>
          </p:cNvSpPr>
          <p:nvPr>
            <p:ph idx="1"/>
          </p:nvPr>
        </p:nvSpPr>
        <p:spPr>
          <a:xfrm>
            <a:off x="4006920" y="1890445"/>
            <a:ext cx="7900827" cy="4680952"/>
          </a:xfrm>
        </p:spPr>
        <p:txBody>
          <a:bodyPr>
            <a:normAutofit/>
          </a:bodyPr>
          <a:lstStyle/>
          <a:p>
            <a:pPr>
              <a:buFont typeface="Wingdings" panose="05000000000000000000" pitchFamily="2" charset="2"/>
              <a:buChar char="Ø"/>
            </a:pPr>
            <a:r>
              <a:rPr lang="en-GB" dirty="0"/>
              <a:t>As technology and social media continue to advance, they have played a large part in improving the lives and well-being of members of the elderly community</a:t>
            </a:r>
          </a:p>
          <a:p>
            <a:pPr>
              <a:buFont typeface="Wingdings" panose="05000000000000000000" pitchFamily="2" charset="2"/>
              <a:buChar char="Ø"/>
            </a:pPr>
            <a:r>
              <a:rPr lang="en-GB" dirty="0"/>
              <a:t>This has especially come in handy during the pandemic where many were forced into shielding, social distancing and isolation which particularly affected the elderly community</a:t>
            </a:r>
          </a:p>
          <a:p>
            <a:pPr>
              <a:buFont typeface="Wingdings" panose="05000000000000000000" pitchFamily="2" charset="2"/>
              <a:buChar char="Ø"/>
            </a:pPr>
            <a:r>
              <a:rPr lang="en-GB" dirty="0"/>
              <a:t>Technology that benefits the elderly community includes devices that allow communication such as mobile phones and webcams as older people have reduced mobility and find it more challenging to visit friends in person</a:t>
            </a:r>
          </a:p>
          <a:p>
            <a:pPr>
              <a:buFont typeface="Wingdings" panose="05000000000000000000" pitchFamily="2" charset="2"/>
              <a:buChar char="Ø"/>
            </a:pPr>
            <a:r>
              <a:rPr lang="en-GB" dirty="0"/>
              <a:t>Recent technology including robot caregivers that conversate with you and help with daily activities have  recently been tested and used in hospitals, care settings and for older people who live alone (AgeUK, 2020)</a:t>
            </a:r>
          </a:p>
        </p:txBody>
      </p:sp>
      <p:pic>
        <p:nvPicPr>
          <p:cNvPr id="6" name="Picture 5">
            <a:extLst>
              <a:ext uri="{FF2B5EF4-FFF2-40B4-BE49-F238E27FC236}">
                <a16:creationId xmlns:a16="http://schemas.microsoft.com/office/drawing/2014/main" id="{EDF5AD3A-C335-78A4-E087-8CBA90C017C0}"/>
              </a:ext>
            </a:extLst>
          </p:cNvPr>
          <p:cNvPicPr>
            <a:picLocks noChangeAspect="1"/>
          </p:cNvPicPr>
          <p:nvPr/>
        </p:nvPicPr>
        <p:blipFill>
          <a:blip r:embed="rId3"/>
          <a:stretch>
            <a:fillRect/>
          </a:stretch>
        </p:blipFill>
        <p:spPr>
          <a:xfrm>
            <a:off x="482883" y="2543345"/>
            <a:ext cx="3413701" cy="2271662"/>
          </a:xfrm>
          <a:prstGeom prst="rect">
            <a:avLst/>
          </a:prstGeom>
        </p:spPr>
      </p:pic>
    </p:spTree>
    <p:extLst>
      <p:ext uri="{BB962C8B-B14F-4D97-AF65-F5344CB8AC3E}">
        <p14:creationId xmlns:p14="http://schemas.microsoft.com/office/powerpoint/2010/main" val="1483333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B4AF0A-630D-421D-A1D6-9EE3DE21DC9E}"/>
              </a:ext>
            </a:extLst>
          </p:cNvPr>
          <p:cNvSpPr>
            <a:spLocks noGrp="1"/>
          </p:cNvSpPr>
          <p:nvPr>
            <p:ph type="title"/>
          </p:nvPr>
        </p:nvSpPr>
        <p:spPr/>
        <p:txBody>
          <a:bodyPr/>
          <a:lstStyle/>
          <a:p>
            <a:r>
              <a:rPr lang="en-GB" dirty="0"/>
              <a:t>Technology and Social Media</a:t>
            </a:r>
          </a:p>
        </p:txBody>
      </p:sp>
      <p:sp>
        <p:nvSpPr>
          <p:cNvPr id="3" name="Content Placeholder 2">
            <a:extLst>
              <a:ext uri="{FF2B5EF4-FFF2-40B4-BE49-F238E27FC236}">
                <a16:creationId xmlns:a16="http://schemas.microsoft.com/office/drawing/2014/main" id="{90695736-07F5-5FEF-E342-0E0BA0B8D803}"/>
              </a:ext>
            </a:extLst>
          </p:cNvPr>
          <p:cNvSpPr>
            <a:spLocks noGrp="1"/>
          </p:cNvSpPr>
          <p:nvPr>
            <p:ph idx="1"/>
          </p:nvPr>
        </p:nvSpPr>
        <p:spPr>
          <a:xfrm>
            <a:off x="902070" y="1943217"/>
            <a:ext cx="7306981" cy="4159631"/>
          </a:xfrm>
        </p:spPr>
        <p:txBody>
          <a:bodyPr>
            <a:normAutofit/>
          </a:bodyPr>
          <a:lstStyle/>
          <a:p>
            <a:pPr>
              <a:buFont typeface="Wingdings" panose="05000000000000000000" pitchFamily="2" charset="2"/>
              <a:buChar char="Ø"/>
            </a:pPr>
            <a:r>
              <a:rPr lang="en-GB" sz="2400" dirty="0"/>
              <a:t>Social media has also played a role in improving the social lives and communication in the elderly community by allowing them to stay connected to friends, family and loved ones even when apart such as Skype and Facebook</a:t>
            </a:r>
          </a:p>
          <a:p>
            <a:pPr>
              <a:buFont typeface="Wingdings" panose="05000000000000000000" pitchFamily="2" charset="2"/>
              <a:buChar char="Ø"/>
            </a:pPr>
            <a:r>
              <a:rPr lang="en-GB" sz="2400" dirty="0"/>
              <a:t>Social media allows older people to stay connected with the world around them which keeps them engaged</a:t>
            </a:r>
          </a:p>
          <a:p>
            <a:pPr>
              <a:buFont typeface="Wingdings" panose="05000000000000000000" pitchFamily="2" charset="2"/>
              <a:buChar char="Ø"/>
            </a:pPr>
            <a:r>
              <a:rPr lang="en-GB" sz="2400" dirty="0"/>
              <a:t>Technology can also help older people to improve their physical, mental well-being, and their social lives. Apps and social media can also help to prevent loneliness, whilst the internet can help make it easier to shop and to manage bills (Savage, 2022)</a:t>
            </a:r>
          </a:p>
          <a:p>
            <a:pPr>
              <a:buFont typeface="Wingdings" panose="05000000000000000000" pitchFamily="2" charset="2"/>
              <a:buChar char="Ø"/>
            </a:pPr>
            <a:endParaRPr lang="en-GB" dirty="0"/>
          </a:p>
        </p:txBody>
      </p:sp>
      <p:pic>
        <p:nvPicPr>
          <p:cNvPr id="5" name="Picture 4">
            <a:extLst>
              <a:ext uri="{FF2B5EF4-FFF2-40B4-BE49-F238E27FC236}">
                <a16:creationId xmlns:a16="http://schemas.microsoft.com/office/drawing/2014/main" id="{85353765-5FCB-5990-F830-5B725EBB7368}"/>
              </a:ext>
            </a:extLst>
          </p:cNvPr>
          <p:cNvPicPr>
            <a:picLocks noChangeAspect="1"/>
          </p:cNvPicPr>
          <p:nvPr/>
        </p:nvPicPr>
        <p:blipFill>
          <a:blip r:embed="rId2"/>
          <a:stretch>
            <a:fillRect/>
          </a:stretch>
        </p:blipFill>
        <p:spPr>
          <a:xfrm>
            <a:off x="8300218" y="2723277"/>
            <a:ext cx="3700358" cy="1945672"/>
          </a:xfrm>
          <a:prstGeom prst="rect">
            <a:avLst/>
          </a:prstGeom>
        </p:spPr>
      </p:pic>
    </p:spTree>
    <p:extLst>
      <p:ext uri="{BB962C8B-B14F-4D97-AF65-F5344CB8AC3E}">
        <p14:creationId xmlns:p14="http://schemas.microsoft.com/office/powerpoint/2010/main" val="1518352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99DC52-D3F4-C2AA-23B4-74D35CEAA4C9}"/>
              </a:ext>
            </a:extLst>
          </p:cNvPr>
          <p:cNvSpPr>
            <a:spLocks noGrp="1"/>
          </p:cNvSpPr>
          <p:nvPr>
            <p:ph type="title"/>
          </p:nvPr>
        </p:nvSpPr>
        <p:spPr/>
        <p:txBody>
          <a:bodyPr/>
          <a:lstStyle/>
          <a:p>
            <a:r>
              <a:rPr lang="en-GB" dirty="0"/>
              <a:t>Sustainability of the Elderly Community </a:t>
            </a:r>
          </a:p>
        </p:txBody>
      </p:sp>
      <p:sp>
        <p:nvSpPr>
          <p:cNvPr id="3" name="Content Placeholder 2">
            <a:extLst>
              <a:ext uri="{FF2B5EF4-FFF2-40B4-BE49-F238E27FC236}">
                <a16:creationId xmlns:a16="http://schemas.microsoft.com/office/drawing/2014/main" id="{265BDE89-D352-0315-BFA4-B1059C8D7434}"/>
              </a:ext>
            </a:extLst>
          </p:cNvPr>
          <p:cNvSpPr>
            <a:spLocks noGrp="1"/>
          </p:cNvSpPr>
          <p:nvPr>
            <p:ph idx="1"/>
          </p:nvPr>
        </p:nvSpPr>
        <p:spPr>
          <a:xfrm>
            <a:off x="1097280" y="1845733"/>
            <a:ext cx="8149462" cy="4725664"/>
          </a:xfrm>
        </p:spPr>
        <p:txBody>
          <a:bodyPr>
            <a:normAutofit fontScale="92500"/>
          </a:bodyPr>
          <a:lstStyle/>
          <a:p>
            <a:pPr>
              <a:buFont typeface="Wingdings" panose="05000000000000000000" pitchFamily="2" charset="2"/>
              <a:buChar char="Ø"/>
            </a:pPr>
            <a:r>
              <a:rPr lang="en-GB" sz="2400" dirty="0"/>
              <a:t>Sustainability is essential for any working community to thrive in the long-term. The elderly community can be sustained using the </a:t>
            </a:r>
            <a:r>
              <a:rPr lang="en-GB" sz="2400" b="1" dirty="0"/>
              <a:t>2030 Agenda for Sustainable Development </a:t>
            </a:r>
            <a:r>
              <a:rPr lang="en-GB" sz="2400" dirty="0"/>
              <a:t>which is an international agreement by the United Nations which has guidelines and practices to follow to ensure a sustainable future for all, including the elderly community by the year 2030 (UNECE, 2020) </a:t>
            </a:r>
          </a:p>
          <a:p>
            <a:pPr>
              <a:buFont typeface="Wingdings" panose="05000000000000000000" pitchFamily="2" charset="2"/>
              <a:buChar char="Ø"/>
            </a:pPr>
            <a:r>
              <a:rPr lang="en-GB" sz="2400" dirty="0"/>
              <a:t>Sustainable indicators can also help provide a more suitable future for this community, these include environmental, social and economic. </a:t>
            </a:r>
          </a:p>
          <a:p>
            <a:pPr>
              <a:buFont typeface="Wingdings" panose="05000000000000000000" pitchFamily="2" charset="2"/>
              <a:buChar char="Ø"/>
            </a:pPr>
            <a:r>
              <a:rPr lang="en-GB" sz="2400" dirty="0"/>
              <a:t>Examples of key indicators include sustainable transport, the promotion of recycling for a cleaner environment, promotion of access and inclusion, employment and volunteering opportunities, resource sharing and the generation of independent income (</a:t>
            </a:r>
            <a:r>
              <a:rPr lang="en-GB" sz="2400" dirty="0" err="1"/>
              <a:t>Grazuleviciute-Vileniske</a:t>
            </a:r>
            <a:r>
              <a:rPr lang="en-GB" sz="2400" dirty="0"/>
              <a:t> et al., 2020)</a:t>
            </a:r>
            <a:endParaRPr lang="en-GB" sz="2400" b="1" dirty="0"/>
          </a:p>
        </p:txBody>
      </p:sp>
      <p:pic>
        <p:nvPicPr>
          <p:cNvPr id="4" name="Picture 3">
            <a:extLst>
              <a:ext uri="{FF2B5EF4-FFF2-40B4-BE49-F238E27FC236}">
                <a16:creationId xmlns:a16="http://schemas.microsoft.com/office/drawing/2014/main" id="{AFA9726B-696B-7FC1-4C64-D9FF24E18171}"/>
              </a:ext>
            </a:extLst>
          </p:cNvPr>
          <p:cNvPicPr>
            <a:picLocks noChangeAspect="1"/>
          </p:cNvPicPr>
          <p:nvPr/>
        </p:nvPicPr>
        <p:blipFill>
          <a:blip r:embed="rId3"/>
          <a:stretch>
            <a:fillRect/>
          </a:stretch>
        </p:blipFill>
        <p:spPr>
          <a:xfrm>
            <a:off x="9489613" y="2512050"/>
            <a:ext cx="2604140" cy="2299320"/>
          </a:xfrm>
          <a:prstGeom prst="rect">
            <a:avLst/>
          </a:prstGeom>
        </p:spPr>
      </p:pic>
    </p:spTree>
    <p:extLst>
      <p:ext uri="{BB962C8B-B14F-4D97-AF65-F5344CB8AC3E}">
        <p14:creationId xmlns:p14="http://schemas.microsoft.com/office/powerpoint/2010/main" val="13970118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5CF81D86-BDBA-477C-B7DD-8D359BB996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334316"/>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59A74B0-6C07-34AF-24FA-F152CD444D12}"/>
              </a:ext>
            </a:extLst>
          </p:cNvPr>
          <p:cNvSpPr>
            <a:spLocks noGrp="1"/>
          </p:cNvSpPr>
          <p:nvPr>
            <p:ph type="title"/>
          </p:nvPr>
        </p:nvSpPr>
        <p:spPr>
          <a:xfrm>
            <a:off x="4974771" y="634946"/>
            <a:ext cx="6574972" cy="1450757"/>
          </a:xfrm>
        </p:spPr>
        <p:txBody>
          <a:bodyPr>
            <a:normAutofit/>
          </a:bodyPr>
          <a:lstStyle/>
          <a:p>
            <a:r>
              <a:rPr lang="en-GB" dirty="0"/>
              <a:t>Conclusion and Recommendations</a:t>
            </a:r>
          </a:p>
        </p:txBody>
      </p:sp>
      <p:pic>
        <p:nvPicPr>
          <p:cNvPr id="4" name="Picture 3">
            <a:extLst>
              <a:ext uri="{FF2B5EF4-FFF2-40B4-BE49-F238E27FC236}">
                <a16:creationId xmlns:a16="http://schemas.microsoft.com/office/drawing/2014/main" id="{60078F9D-3A15-A43F-9D38-07E8DA5343C8}"/>
              </a:ext>
            </a:extLst>
          </p:cNvPr>
          <p:cNvPicPr>
            <a:picLocks noChangeAspect="1"/>
          </p:cNvPicPr>
          <p:nvPr/>
        </p:nvPicPr>
        <p:blipFill rotWithShape="1">
          <a:blip r:embed="rId3"/>
          <a:srcRect l="18625" r="32624"/>
          <a:stretch/>
        </p:blipFill>
        <p:spPr>
          <a:xfrm>
            <a:off x="633999" y="640081"/>
            <a:ext cx="4001315" cy="5314406"/>
          </a:xfrm>
          <a:prstGeom prst="rect">
            <a:avLst/>
          </a:prstGeom>
        </p:spPr>
      </p:pic>
      <p:cxnSp>
        <p:nvCxnSpPr>
          <p:cNvPr id="22" name="Straight Connector 21">
            <a:extLst>
              <a:ext uri="{FF2B5EF4-FFF2-40B4-BE49-F238E27FC236}">
                <a16:creationId xmlns:a16="http://schemas.microsoft.com/office/drawing/2014/main" id="{C65F3E9C-EF11-4F8F-A621-399C7A3E64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74770" y="2086188"/>
            <a:ext cx="6089768" cy="0"/>
          </a:xfrm>
          <a:prstGeom prst="line">
            <a:avLst/>
          </a:prstGeom>
          <a:ln w="6350">
            <a:solidFill>
              <a:schemeClr val="tx1">
                <a:lumMod val="50000"/>
                <a:lumOff val="50000"/>
                <a:alpha val="9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D3D6025-4E6D-7DC2-1A7D-BFC1288DC6EC}"/>
              </a:ext>
            </a:extLst>
          </p:cNvPr>
          <p:cNvSpPr>
            <a:spLocks noGrp="1"/>
          </p:cNvSpPr>
          <p:nvPr>
            <p:ph idx="1"/>
          </p:nvPr>
        </p:nvSpPr>
        <p:spPr>
          <a:xfrm>
            <a:off x="4974769" y="2198914"/>
            <a:ext cx="6574973" cy="4024140"/>
          </a:xfrm>
        </p:spPr>
        <p:txBody>
          <a:bodyPr>
            <a:normAutofit/>
          </a:bodyPr>
          <a:lstStyle/>
          <a:p>
            <a:pPr>
              <a:buFont typeface="Wingdings" panose="05000000000000000000" pitchFamily="2" charset="2"/>
              <a:buChar char="Ø"/>
            </a:pPr>
            <a:r>
              <a:rPr lang="en-GB" dirty="0"/>
              <a:t>In conclusion, the elderly community is a community of older people and being part of a community provides the elderly with a sense of belonging. </a:t>
            </a:r>
          </a:p>
          <a:p>
            <a:pPr>
              <a:buFont typeface="Wingdings" panose="05000000000000000000" pitchFamily="2" charset="2"/>
              <a:buChar char="Ø"/>
            </a:pPr>
            <a:r>
              <a:rPr lang="en-GB" dirty="0"/>
              <a:t>Project policies and services have been put in place in favour of older people to help them have a better quality of life both physically and mentally</a:t>
            </a:r>
          </a:p>
          <a:p>
            <a:pPr>
              <a:buFont typeface="Wingdings" panose="05000000000000000000" pitchFamily="2" charset="2"/>
              <a:buChar char="Ø"/>
            </a:pPr>
            <a:r>
              <a:rPr lang="en-GB" dirty="0"/>
              <a:t>Tackle issues such as isolation and loneliness which are common issues faced by adults in the UK aged 60 and over</a:t>
            </a:r>
          </a:p>
          <a:p>
            <a:pPr>
              <a:buFont typeface="Wingdings" panose="05000000000000000000" pitchFamily="2" charset="2"/>
              <a:buChar char="Ø"/>
            </a:pPr>
            <a:r>
              <a:rPr lang="en-GB" dirty="0"/>
              <a:t>Being apart of a community is crucial to live a happy, fulfilling life</a:t>
            </a:r>
          </a:p>
        </p:txBody>
      </p:sp>
      <p:sp>
        <p:nvSpPr>
          <p:cNvPr id="24" name="Rectangle 23">
            <a:extLst>
              <a:ext uri="{FF2B5EF4-FFF2-40B4-BE49-F238E27FC236}">
                <a16:creationId xmlns:a16="http://schemas.microsoft.com/office/drawing/2014/main" id="{88AA064E-5F6E-4024-BC28-EDDC3DFC7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a:extLst>
              <a:ext uri="{FF2B5EF4-FFF2-40B4-BE49-F238E27FC236}">
                <a16:creationId xmlns:a16="http://schemas.microsoft.com/office/drawing/2014/main" id="{03B29638-4838-4B9B-B9DB-96E542BAF3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6672455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835DE4-BB52-2007-89A7-D535D1F62DA3}"/>
              </a:ext>
            </a:extLst>
          </p:cNvPr>
          <p:cNvSpPr>
            <a:spLocks noGrp="1"/>
          </p:cNvSpPr>
          <p:nvPr>
            <p:ph type="title"/>
          </p:nvPr>
        </p:nvSpPr>
        <p:spPr>
          <a:xfrm>
            <a:off x="1097280" y="144684"/>
            <a:ext cx="3127479" cy="756276"/>
          </a:xfrm>
        </p:spPr>
        <p:txBody>
          <a:bodyPr/>
          <a:lstStyle/>
          <a:p>
            <a:r>
              <a:rPr lang="en-GB" dirty="0"/>
              <a:t>References</a:t>
            </a:r>
          </a:p>
        </p:txBody>
      </p:sp>
      <p:sp>
        <p:nvSpPr>
          <p:cNvPr id="3" name="Content Placeholder 2">
            <a:extLst>
              <a:ext uri="{FF2B5EF4-FFF2-40B4-BE49-F238E27FC236}">
                <a16:creationId xmlns:a16="http://schemas.microsoft.com/office/drawing/2014/main" id="{948FAD6E-0198-40FA-2095-AD5D11BFA94A}"/>
              </a:ext>
            </a:extLst>
          </p:cNvPr>
          <p:cNvSpPr>
            <a:spLocks noGrp="1"/>
          </p:cNvSpPr>
          <p:nvPr>
            <p:ph idx="1"/>
          </p:nvPr>
        </p:nvSpPr>
        <p:spPr>
          <a:xfrm>
            <a:off x="1097280" y="900960"/>
            <a:ext cx="10685748" cy="5580863"/>
          </a:xfrm>
        </p:spPr>
        <p:txBody>
          <a:bodyPr>
            <a:normAutofit fontScale="62500" lnSpcReduction="20000"/>
          </a:bodyPr>
          <a:lstStyle/>
          <a:p>
            <a:r>
              <a:rPr lang="en-GB" sz="1400" dirty="0"/>
              <a:t>AgeUK (2017). Briefing: Human rights of older persons and their comprehensive care. [online] Available at: </a:t>
            </a:r>
            <a:r>
              <a:rPr lang="en-GB" sz="1400" dirty="0">
                <a:hlinkClick r:id="rId2"/>
              </a:rPr>
              <a:t>https://www.ageuk.org.uk/globalassets/age-uk/documents/reports-and-publications/reports-and-briefings/equality-and-human-rights/age-uk---human-rights-of-older-persons-and-their-comprehensive-care---july-2017.pdf</a:t>
            </a:r>
            <a:r>
              <a:rPr lang="en-GB" sz="1400" dirty="0"/>
              <a:t>.</a:t>
            </a:r>
          </a:p>
          <a:p>
            <a:r>
              <a:rPr lang="en-GB" sz="1400" dirty="0" err="1"/>
              <a:t>Boskey</a:t>
            </a:r>
            <a:r>
              <a:rPr lang="en-GB" sz="1400" dirty="0"/>
              <a:t>, E. (2020). The health belief model. [online] Verywell Mind. Available at: https://www.verywellmind.com/health-belief-model-3132721.</a:t>
            </a:r>
          </a:p>
          <a:p>
            <a:r>
              <a:rPr lang="en-GB" sz="1400" dirty="0"/>
              <a:t>Cherry, K. (2022). The Five Levels of Maslow’s Hierarchy of Needs. [online] </a:t>
            </a:r>
            <a:r>
              <a:rPr lang="en-GB" sz="1400" dirty="0" err="1"/>
              <a:t>Verywellmind</a:t>
            </a:r>
            <a:r>
              <a:rPr lang="en-GB" sz="1400" dirty="0"/>
              <a:t>. Available at: </a:t>
            </a:r>
            <a:r>
              <a:rPr lang="en-GB" sz="1400" dirty="0">
                <a:hlinkClick r:id="rId3"/>
              </a:rPr>
              <a:t>https://www.verywellmind.com/what-is-maslows-hierarchy-of-needs-4136760</a:t>
            </a:r>
            <a:r>
              <a:rPr lang="en-GB" sz="1400" dirty="0"/>
              <a:t>.</a:t>
            </a:r>
          </a:p>
          <a:p>
            <a:r>
              <a:rPr lang="en-GB" sz="1400" dirty="0"/>
              <a:t>Equality and Human Rights Commission (2020). Age discrimination | Equality and Human Rights Commission. [online] www.equalityhumanrights.com. Available at: </a:t>
            </a:r>
            <a:r>
              <a:rPr lang="en-GB" sz="1400" dirty="0">
                <a:hlinkClick r:id="rId4"/>
              </a:rPr>
              <a:t>https://www.equalityhumanrights.com/en/advice-and-guidance/age-discrimination#:~:text=lawful%2C%20explained%20below.-</a:t>
            </a:r>
            <a:r>
              <a:rPr lang="en-GB" sz="1400" dirty="0"/>
              <a:t>.</a:t>
            </a:r>
          </a:p>
          <a:p>
            <a:br>
              <a:rPr lang="en-GB" sz="1400" dirty="0"/>
            </a:br>
            <a:r>
              <a:rPr lang="en-GB" sz="1400" dirty="0"/>
              <a:t>Enfield Council (2017). Enfield Older People Living Alone and Social Isolation Long Term Conditions Older People with Complex Needs Health Protection Social Care Services for Older People Carers Falls and Fractures Dementia Excess Winter Deaths End of Life Care. [online] Enfield Council. Available at: https://new.enfield.gov.uk/healthandwellbeing/wp-content/uploads/2017/03/Enfield-Older-People.pdf.Grazuleviciute-Vileniske, I., </a:t>
            </a:r>
            <a:r>
              <a:rPr lang="en-GB" sz="1400" dirty="0" err="1"/>
              <a:t>Seduikyte</a:t>
            </a:r>
            <a:r>
              <a:rPr lang="en-GB" sz="1400" dirty="0"/>
              <a:t>, L., Teixeira-Gomes, A., Mendes, A., </a:t>
            </a:r>
            <a:r>
              <a:rPr lang="en-GB" sz="1400" dirty="0" err="1"/>
              <a:t>Borodinecs</a:t>
            </a:r>
            <a:r>
              <a:rPr lang="en-GB" sz="1400" dirty="0"/>
              <a:t>, A. and </a:t>
            </a:r>
            <a:r>
              <a:rPr lang="en-GB" sz="1400" dirty="0" err="1"/>
              <a:t>Buzinskaite</a:t>
            </a:r>
            <a:r>
              <a:rPr lang="en-GB" sz="1400" dirty="0"/>
              <a:t>, D. (2020). Aging, Living Environment, and Sustainability: What Should be Taken into Account? ResearchGate, [online] 12(5), p.1853. doi:10.3390/su12051853.</a:t>
            </a:r>
          </a:p>
          <a:p>
            <a:r>
              <a:rPr lang="en-GB" sz="1400" dirty="0" err="1"/>
              <a:t>Grazuleviciute-Vileniske</a:t>
            </a:r>
            <a:r>
              <a:rPr lang="en-GB" sz="1400" dirty="0"/>
              <a:t>, I., </a:t>
            </a:r>
            <a:r>
              <a:rPr lang="en-GB" sz="1400" dirty="0" err="1"/>
              <a:t>Seduikyte</a:t>
            </a:r>
            <a:r>
              <a:rPr lang="en-GB" sz="1400" dirty="0"/>
              <a:t>, L., Teixeira-Gomes, A., Mendes, A., </a:t>
            </a:r>
            <a:r>
              <a:rPr lang="en-GB" sz="1400" dirty="0" err="1"/>
              <a:t>Borodinecs</a:t>
            </a:r>
            <a:r>
              <a:rPr lang="en-GB" sz="1400" dirty="0"/>
              <a:t>, A. and </a:t>
            </a:r>
            <a:r>
              <a:rPr lang="en-GB" sz="1400" dirty="0" err="1"/>
              <a:t>Buzinskaite</a:t>
            </a:r>
            <a:r>
              <a:rPr lang="en-GB" sz="1400" dirty="0"/>
              <a:t>, D. (2020a). Aging, Living Environment, and Sustainability: What Should be Taken into Account? ResearchGate, [online] 12(5), p.1853. doi:10.3390/su12051853.</a:t>
            </a:r>
          </a:p>
          <a:p>
            <a:r>
              <a:rPr lang="en-GB" sz="1400" dirty="0"/>
              <a:t>Jewell, L. (2014). Top Five Inspiring Community Projects for Older People | Just Act. [online] www.justact.org.uk. Available at: http://www.justact.org.uk/2014/06/25/top-five-inspiring-community-projects-for-older-people/ [Accessed 17 Jul. 2022].</a:t>
            </a:r>
          </a:p>
          <a:p>
            <a:r>
              <a:rPr lang="en-GB" sz="1400" dirty="0"/>
              <a:t>MacQueen, K.M., McLellan, E., Metzger, D.S., </a:t>
            </a:r>
            <a:r>
              <a:rPr lang="en-GB" sz="1400" dirty="0" err="1"/>
              <a:t>Kegeles</a:t>
            </a:r>
            <a:r>
              <a:rPr lang="en-GB" sz="1400" dirty="0"/>
              <a:t>, S., Strauss, R.P., Scotti, R., Blanchard, L. and Trotter, R.T. (2001). What Is Community? An Evidence-Based Definition for Participatory Public Health. American Journal of Public Health, [online] 91(12), pp.1929–1938. Available at: </a:t>
            </a:r>
            <a:r>
              <a:rPr lang="en-GB" sz="1400" dirty="0">
                <a:hlinkClick r:id="rId5"/>
              </a:rPr>
              <a:t>https://www.ncbi.nlm.nih.gov/pmc/articles/PMC1446907/</a:t>
            </a:r>
            <a:r>
              <a:rPr lang="en-GB" sz="1400" dirty="0"/>
              <a:t>.</a:t>
            </a:r>
          </a:p>
          <a:p>
            <a:r>
              <a:rPr lang="en-GB" sz="1400" dirty="0"/>
              <a:t>McMaster University (2018). Addressing the social needs of older adults: A contributing factor to their health and well-being. [online] Available at: </a:t>
            </a:r>
            <a:r>
              <a:rPr lang="en-GB" sz="1400" dirty="0">
                <a:hlinkClick r:id="rId6"/>
              </a:rPr>
              <a:t>https://www.mcmasteroptimalaging.org/blog/detail/blog/2018/12/05/addressing-the-social-needs-of-older-adults-a-contributing-factor-to-their-health-and-well-being#:~:text=(3)%20This%20systematic%20review%20identified</a:t>
            </a:r>
            <a:r>
              <a:rPr lang="en-GB" sz="1400" dirty="0"/>
              <a:t>.</a:t>
            </a:r>
          </a:p>
          <a:p>
            <a:r>
              <a:rPr lang="en-GB" sz="1400" dirty="0"/>
              <a:t>Nickerson, C. (2022). Cultural-Historical Activity Theory - Simply Psychology. [online] www.simplypsychology.org. Available at: </a:t>
            </a:r>
            <a:r>
              <a:rPr lang="en-GB" sz="1400" dirty="0">
                <a:hlinkClick r:id="rId7"/>
              </a:rPr>
              <a:t>https://www.simplypsychology.org/cultural-historical-activity-theory.html</a:t>
            </a:r>
            <a:r>
              <a:rPr lang="en-GB" sz="1400" dirty="0"/>
              <a:t>.</a:t>
            </a:r>
          </a:p>
          <a:p>
            <a:r>
              <a:rPr lang="en-GB" sz="1400" dirty="0"/>
              <a:t>NHE (2012). NHS and care staff face ‘code of conduct’ over elderly care. [online] www.nationalhealthexecutive.com. Available at: https://www.nationalhealthexecutive.com/News/NHS-and-care-staff-face-code-of-conduct-over-elderly-care [Accessed 1 Aug. 2022].</a:t>
            </a:r>
          </a:p>
          <a:p>
            <a:r>
              <a:rPr lang="en-GB" sz="1400" dirty="0"/>
              <a:t>Pietrangelo, A. (2020). 11 Elderly End-of-Life Symptoms: Timeline and Providing Support. [online] Healthline. Available at: https://www.healthline.com/health/elderly-end-of-life-symptoms.</a:t>
            </a:r>
          </a:p>
          <a:p>
            <a:r>
              <a:rPr lang="en-GB" sz="1400" dirty="0"/>
              <a:t>Savage, N. (2022). Robots rise to meet the challenge of caring for old people. Nature, [online] 601(7893), pp.S8–S10. doi:10.1038/d41586-022-00072-z.</a:t>
            </a:r>
          </a:p>
          <a:p>
            <a:r>
              <a:rPr lang="en-GB" sz="1400" dirty="0" err="1"/>
              <a:t>Sleap</a:t>
            </a:r>
            <a:r>
              <a:rPr lang="en-GB" sz="1400" dirty="0"/>
              <a:t>, B. (2021). Discrimination Against Older People Pervasive Worldwide. [online] Human Rights Watch. Available at: </a:t>
            </a:r>
            <a:r>
              <a:rPr lang="en-GB" sz="1400" dirty="0">
                <a:hlinkClick r:id="rId8"/>
              </a:rPr>
              <a:t>https://www.hrw.org/news/2021/09/20/discrimination-against-older-people-pervasive-worldwide</a:t>
            </a:r>
            <a:r>
              <a:rPr lang="en-GB" sz="1400" dirty="0"/>
              <a:t>.</a:t>
            </a:r>
          </a:p>
          <a:p>
            <a:r>
              <a:rPr lang="en-GB" sz="1400" dirty="0" err="1"/>
              <a:t>Stibich</a:t>
            </a:r>
            <a:r>
              <a:rPr lang="en-GB" sz="1400" dirty="0"/>
              <a:t>, M. (2019). Arguments for and Against the Wear &amp; Tear Theory of Aging. [online] Verywell Health. Available at: </a:t>
            </a:r>
            <a:r>
              <a:rPr lang="en-GB" sz="1400" dirty="0">
                <a:hlinkClick r:id="rId9"/>
              </a:rPr>
              <a:t>https://www.verywellhealth.com/wear-and-tear-theory-of-aging-2224235</a:t>
            </a:r>
            <a:r>
              <a:rPr lang="en-GB" sz="1400" dirty="0"/>
              <a:t>.</a:t>
            </a:r>
          </a:p>
          <a:p>
            <a:r>
              <a:rPr lang="en-GB" sz="1400" dirty="0"/>
              <a:t>UNECE (2020). Ageing in sustainable and smart cities Policy </a:t>
            </a:r>
            <a:r>
              <a:rPr lang="en-GB" sz="1400" dirty="0" err="1"/>
              <a:t>Policy</a:t>
            </a:r>
            <a:r>
              <a:rPr lang="en-GB" sz="1400" dirty="0"/>
              <a:t> brief Challenging context. [online] pp.2–5. Available at: https://unece.org/fileadmin/DAM/pau/age/Policy_briefs/ECE_WG-1_35.pdf [Accessed 1 Apr. 2022].</a:t>
            </a:r>
          </a:p>
          <a:p>
            <a:endParaRPr lang="en-GB" dirty="0"/>
          </a:p>
        </p:txBody>
      </p:sp>
    </p:spTree>
    <p:extLst>
      <p:ext uri="{BB962C8B-B14F-4D97-AF65-F5344CB8AC3E}">
        <p14:creationId xmlns:p14="http://schemas.microsoft.com/office/powerpoint/2010/main" val="1376673210"/>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8722</TotalTime>
  <Words>2764</Words>
  <Application>Microsoft Office PowerPoint</Application>
  <PresentationFormat>Widescreen</PresentationFormat>
  <Paragraphs>109</Paragraphs>
  <Slides>15</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15</vt:i4>
      </vt:variant>
    </vt:vector>
  </HeadingPairs>
  <TitlesOfParts>
    <vt:vector size="19" baseType="lpstr">
      <vt:lpstr>Calibri</vt:lpstr>
      <vt:lpstr>Calibri Light</vt:lpstr>
      <vt:lpstr>Wingdings</vt:lpstr>
      <vt:lpstr>Retrospect</vt:lpstr>
      <vt:lpstr>Module: Community Care and Development Module Code: BMHP6022 Lecturer: Chizoba Esio-Bassey Assignment Title: Assessment 1 Viva Voce</vt:lpstr>
      <vt:lpstr>What is a community?</vt:lpstr>
      <vt:lpstr>The Elderly Community - Enfield</vt:lpstr>
      <vt:lpstr>The Elderly Community</vt:lpstr>
      <vt:lpstr>Theories, Policies and Practice</vt:lpstr>
      <vt:lpstr>Theories, Policies and Practice</vt:lpstr>
      <vt:lpstr>Theories, Policies and Practice</vt:lpstr>
      <vt:lpstr>Discrimination and the Elderly Community</vt:lpstr>
      <vt:lpstr>Community Projects – MHA North London</vt:lpstr>
      <vt:lpstr>Other Community Projects</vt:lpstr>
      <vt:lpstr>Technology and Social Media</vt:lpstr>
      <vt:lpstr>Technology and Social Media</vt:lpstr>
      <vt:lpstr>Sustainability of the Elderly Community </vt:lpstr>
      <vt:lpstr>Conclusion and Recommendations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Module Code Student Name: Student ID: Lecturer: Assignment Title:</dc:title>
  <dc:creator>brandy bongale</dc:creator>
  <cp:lastModifiedBy>brandy bongale</cp:lastModifiedBy>
  <cp:revision>173</cp:revision>
  <dcterms:created xsi:type="dcterms:W3CDTF">2022-07-17T08:14:07Z</dcterms:created>
  <dcterms:modified xsi:type="dcterms:W3CDTF">2022-08-06T15:48:39Z</dcterms:modified>
</cp:coreProperties>
</file>