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97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746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6486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000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714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74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26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7969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816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82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64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D130C-C4E2-4E95-BE98-D7CA0E0F5119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14284-1B77-4BAF-8E73-A0B20A9E91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09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pulse.com/article/2020/02/19/tiktoks-massive-growth-among-genz-millennials-in-3-charts/" TargetMode="External"/><Relationship Id="rId3" Type="http://schemas.openxmlformats.org/officeDocument/2006/relationships/hyperlink" Target="https://amt-lab.org/blog/2023/7/tiktok-part-1-ai-algorithms-and-the-censorship-of-content" TargetMode="External"/><Relationship Id="rId7" Type="http://schemas.openxmlformats.org/officeDocument/2006/relationships/hyperlink" Target="https://later.com/blog/tiktok-ads/" TargetMode="External"/><Relationship Id="rId2" Type="http://schemas.openxmlformats.org/officeDocument/2006/relationships/hyperlink" Target="https://www.smh.com.au/lifestyle/health-and-wellness/online-wellness-claims-are-often-utter-bunk-here-s-how-to-spot-a-fake-20230404-p5cy0u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ktok.com/community-guidelines/en/overview/" TargetMode="External"/><Relationship Id="rId5" Type="http://schemas.openxmlformats.org/officeDocument/2006/relationships/hyperlink" Target="https://www.tiktok.com/about" TargetMode="External"/><Relationship Id="rId4" Type="http://schemas.openxmlformats.org/officeDocument/2006/relationships/hyperlink" Target="https://www.tiktok.com/legal/page/row/terms-of-service/en" TargetMode="External"/><Relationship Id="rId9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7F178AE5-6820-418D-A26D-FE1E78A19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9" name="Group 68">
            <a:extLst>
              <a:ext uri="{FF2B5EF4-FFF2-40B4-BE49-F238E27FC236}">
                <a16:creationId xmlns:a16="http://schemas.microsoft.com/office/drawing/2014/main" id="{1A58145B-F3C3-4720-831C-0D09774A6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0" name="Freeform 5">
              <a:extLst>
                <a:ext uri="{FF2B5EF4-FFF2-40B4-BE49-F238E27FC236}">
                  <a16:creationId xmlns:a16="http://schemas.microsoft.com/office/drawing/2014/main" id="{99DB7617-4C65-4F73-A055-A9E212CFFF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6">
              <a:extLst>
                <a:ext uri="{FF2B5EF4-FFF2-40B4-BE49-F238E27FC236}">
                  <a16:creationId xmlns:a16="http://schemas.microsoft.com/office/drawing/2014/main" id="{10464E75-8616-40A6-B47C-6725EF3CC3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7">
              <a:extLst>
                <a:ext uri="{FF2B5EF4-FFF2-40B4-BE49-F238E27FC236}">
                  <a16:creationId xmlns:a16="http://schemas.microsoft.com/office/drawing/2014/main" id="{C2EA9093-5CAF-4B5C-985E-612FED1BF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8">
              <a:extLst>
                <a:ext uri="{FF2B5EF4-FFF2-40B4-BE49-F238E27FC236}">
                  <a16:creationId xmlns:a16="http://schemas.microsoft.com/office/drawing/2014/main" id="{B10C5487-FE17-4519-90C3-1E6227AF0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9">
              <a:extLst>
                <a:ext uri="{FF2B5EF4-FFF2-40B4-BE49-F238E27FC236}">
                  <a16:creationId xmlns:a16="http://schemas.microsoft.com/office/drawing/2014/main" id="{4D1D7666-2F94-469B-9D4D-919E43E4A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0">
              <a:extLst>
                <a:ext uri="{FF2B5EF4-FFF2-40B4-BE49-F238E27FC236}">
                  <a16:creationId xmlns:a16="http://schemas.microsoft.com/office/drawing/2014/main" id="{EA2EFA76-B597-4270-9B81-CF3D5D802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1">
              <a:extLst>
                <a:ext uri="{FF2B5EF4-FFF2-40B4-BE49-F238E27FC236}">
                  <a16:creationId xmlns:a16="http://schemas.microsoft.com/office/drawing/2014/main" id="{BD8E4F54-08DD-4FFC-9249-A66BE6381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4DCBB824-0923-4A6F-A06D-80DE6A425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3">
              <a:extLst>
                <a:ext uri="{FF2B5EF4-FFF2-40B4-BE49-F238E27FC236}">
                  <a16:creationId xmlns:a16="http://schemas.microsoft.com/office/drawing/2014/main" id="{F6C42A56-DE0C-426A-A48F-ED90EA13E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4">
              <a:extLst>
                <a:ext uri="{FF2B5EF4-FFF2-40B4-BE49-F238E27FC236}">
                  <a16:creationId xmlns:a16="http://schemas.microsoft.com/office/drawing/2014/main" id="{09128B79-C5C2-4023-8DF5-9A522435B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5">
              <a:extLst>
                <a:ext uri="{FF2B5EF4-FFF2-40B4-BE49-F238E27FC236}">
                  <a16:creationId xmlns:a16="http://schemas.microsoft.com/office/drawing/2014/main" id="{830AFEB9-AD21-45F3-8ACF-CD1DE64A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6">
              <a:extLst>
                <a:ext uri="{FF2B5EF4-FFF2-40B4-BE49-F238E27FC236}">
                  <a16:creationId xmlns:a16="http://schemas.microsoft.com/office/drawing/2014/main" id="{FE1A1CF2-1EE7-4982-AEA1-9E060D358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7">
              <a:extLst>
                <a:ext uri="{FF2B5EF4-FFF2-40B4-BE49-F238E27FC236}">
                  <a16:creationId xmlns:a16="http://schemas.microsoft.com/office/drawing/2014/main" id="{F3CEB08F-D77A-4A88-8DF4-CC6468A245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8">
              <a:extLst>
                <a:ext uri="{FF2B5EF4-FFF2-40B4-BE49-F238E27FC236}">
                  <a16:creationId xmlns:a16="http://schemas.microsoft.com/office/drawing/2014/main" id="{A59434AD-8733-49A5-AFFF-80336C5FB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9">
              <a:extLst>
                <a:ext uri="{FF2B5EF4-FFF2-40B4-BE49-F238E27FC236}">
                  <a16:creationId xmlns:a16="http://schemas.microsoft.com/office/drawing/2014/main" id="{65FDC11C-750F-40C5-9DF2-9ECC84B95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20">
              <a:extLst>
                <a:ext uri="{FF2B5EF4-FFF2-40B4-BE49-F238E27FC236}">
                  <a16:creationId xmlns:a16="http://schemas.microsoft.com/office/drawing/2014/main" id="{15C9D103-1BBC-4256-A540-659D79D296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21">
              <a:extLst>
                <a:ext uri="{FF2B5EF4-FFF2-40B4-BE49-F238E27FC236}">
                  <a16:creationId xmlns:a16="http://schemas.microsoft.com/office/drawing/2014/main" id="{BF8240F2-9988-4825-B406-213CE8B22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22">
              <a:extLst>
                <a:ext uri="{FF2B5EF4-FFF2-40B4-BE49-F238E27FC236}">
                  <a16:creationId xmlns:a16="http://schemas.microsoft.com/office/drawing/2014/main" id="{CD65E6AD-AF15-4558-A2BC-3C3858268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23">
              <a:extLst>
                <a:ext uri="{FF2B5EF4-FFF2-40B4-BE49-F238E27FC236}">
                  <a16:creationId xmlns:a16="http://schemas.microsoft.com/office/drawing/2014/main" id="{364049B8-032E-46C3-A01D-9C8C885A0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9B13E1BB-1178-4E97-94F7-95CF71063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5941686" cy="4477933"/>
            <a:chOff x="807084" y="1186483"/>
            <a:chExt cx="5941686" cy="4477933"/>
          </a:xfrm>
        </p:grpSpPr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5F4BBBDD-42B9-4D0E-8B0F-8D148E301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780" y="1186483"/>
              <a:ext cx="5940295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Isosceles Triangle 39">
              <a:extLst>
                <a:ext uri="{FF2B5EF4-FFF2-40B4-BE49-F238E27FC236}">
                  <a16:creationId xmlns:a16="http://schemas.microsoft.com/office/drawing/2014/main" id="{9CEE8131-FB2D-4DD4-A1DD-DADA9860D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3574311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0890D286-9995-42BD-95E3-E35BB32878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5941686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730B9DA-D4A1-FB33-8B11-3818CADF1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5414" y="2075504"/>
            <a:ext cx="5769989" cy="1748729"/>
          </a:xfrm>
        </p:spPr>
        <p:txBody>
          <a:bodyPr>
            <a:normAutofit fontScale="90000"/>
          </a:bodyPr>
          <a:lstStyle/>
          <a:p>
            <a:r>
              <a:rPr lang="en-US" sz="3800" dirty="0">
                <a:latin typeface="Arial Black" panose="020B0A04020102020204" pitchFamily="34" charset="0"/>
              </a:rPr>
              <a:t>Harnessing TikTok for Business: Opportunities, Challenges, and Ethics</a:t>
            </a:r>
            <a:endParaRPr lang="en-GB" sz="3800" dirty="0"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014403-BB46-6E98-CB70-6555488EBD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5416" y="3906266"/>
            <a:ext cx="5769988" cy="1322587"/>
          </a:xfrm>
        </p:spPr>
        <p:txBody>
          <a:bodyPr>
            <a:normAutofit/>
          </a:bodyPr>
          <a:lstStyle/>
          <a:p>
            <a:r>
              <a:rPr lang="en-US" b="1" dirty="0">
                <a:latin typeface="Arial Black" panose="020B0A04020102020204" pitchFamily="34" charset="0"/>
              </a:rPr>
              <a:t>Brief overview of TikTok's emergence as a pivotal platform in digital marketing</a:t>
            </a:r>
            <a:endParaRPr lang="en-GB" b="1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A906F7-4077-4DD5-D20E-F5BD200204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923" r="-1" b="33491"/>
          <a:stretch/>
        </p:blipFill>
        <p:spPr>
          <a:xfrm>
            <a:off x="6778625" y="1"/>
            <a:ext cx="5413375" cy="2605422"/>
          </a:xfrm>
          <a:prstGeom prst="rect">
            <a:avLst/>
          </a:prstGeom>
          <a:ln w="9525">
            <a:noFill/>
          </a:ln>
          <a:effectLst>
            <a:softEdge rad="635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24D442C-AAB0-4851-F51B-B396A42189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19" r="2763" b="-2"/>
          <a:stretch/>
        </p:blipFill>
        <p:spPr>
          <a:xfrm>
            <a:off x="6778626" y="2605423"/>
            <a:ext cx="5413374" cy="4252803"/>
          </a:xfrm>
          <a:prstGeom prst="rect">
            <a:avLst/>
          </a:prstGeom>
          <a:ln w="9525">
            <a:noFill/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005157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957367F-0D64-42F0-A033-660B417F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74C980A-5321-4E88-B6F7-572A3327E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C29411DD-732B-4883-8431-BF67EA064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0802BDA8-DBFD-4424-9577-4CECD3966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3A4651DB-CA25-45C9-BB5B-490E75E109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2561519A-19C4-4FAE-B4D2-9967A0285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D7536EEC-CD2D-4F8D-8FCE-1B57B67C1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F06D071C-EBE9-493C-B2FF-C290E80E6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AE43943F-3505-4459-B105-5ADD87A9B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DCFA8E01-9AAA-4377-B145-D4C3BC938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D0F9B300-29E8-4013-9610-4C98C20F5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D80DC548-7776-4F62-9150-EE50775DC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FB47EB33-C045-4382-BB34-C409FBFAB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9799171D-9C80-4F36-854F-272AB4CB7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36853A3D-C5F1-4325-ABDD-D82962719C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F36C52C5-A8E2-4FDD-8C82-0B0A36ED2A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EAB04D6F-5C3B-4BC8-A8D0-F0F70C33F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337A064D-A403-4F71-A373-F748D44C1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408954A6-C2C2-455F-8AB9-EF03ED0E7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98954187-FB8C-4673-8481-D251884C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5DE674D7-0925-4935-B299-98744B419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0D7AF2ED-2D49-4A69-BAB2-CF989B3B8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67F02011-466C-4790-B052-0CB804250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0A1FAD6E-B62A-435F-B914-503F8B950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3DCBF1B1-B0BB-40C4-9870-227A638C14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Isosceles Triangle 22">
              <a:extLst>
                <a:ext uri="{FF2B5EF4-FFF2-40B4-BE49-F238E27FC236}">
                  <a16:creationId xmlns:a16="http://schemas.microsoft.com/office/drawing/2014/main" id="{C7D2A079-0082-43E4-9253-BA8D43378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EDFDFEF-7A52-497B-AE56-46D446902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27B760-3684-56C8-2BE2-7F39E1105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Introduction to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91E0185-475F-35C2-C312-2F8E21294B0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44958" y="741363"/>
            <a:ext cx="6281873" cy="18128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Overview: TikTok, a global social media network with over a billion active users, provides organizations with unprecedented opportunity to engage with younger populations, particularly Generation Z and Millennials (TikTok, 2023a; Xu et al., 2019).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Relevance: As the platform continues to grow rapidly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YPulse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2020), recognizing its marketing potential is critical for firms looking to maintain a competitive advantage in digital engagement.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58E8DA-1FD0-B8EC-32C2-C085B84BAA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30"/>
          <a:stretch/>
        </p:blipFill>
        <p:spPr>
          <a:xfrm>
            <a:off x="5115908" y="3100159"/>
            <a:ext cx="6274561" cy="2957451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1020670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3DBB258-8902-4E08-AC31-B6F4F6774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476DE04-31A2-4E4B-82B0-55490EAB3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6FCE42FB-38B9-43A8-8D94-E1AE6FCA7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F610B839-5378-4193-8C02-8D021C19B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99721331-C794-4FD2-B036-CD1536339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ADB47962-6712-4383-81EE-E4E42A818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6018FC6F-C028-4ECE-AC4D-FA7254D62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064FBA9B-A497-48CF-8903-8C296BF18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068B9A16-6D24-45F3-BAE1-E02734DC6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4086B3C1-86C1-4D3F-8015-DDA254515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3">
              <a:extLst>
                <a:ext uri="{FF2B5EF4-FFF2-40B4-BE49-F238E27FC236}">
                  <a16:creationId xmlns:a16="http://schemas.microsoft.com/office/drawing/2014/main" id="{AE5B4E9D-AEF7-4BDB-B486-A6554D512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4">
              <a:extLst>
                <a:ext uri="{FF2B5EF4-FFF2-40B4-BE49-F238E27FC236}">
                  <a16:creationId xmlns:a16="http://schemas.microsoft.com/office/drawing/2014/main" id="{03850234-821F-455C-992F-4AAD1901A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5">
              <a:extLst>
                <a:ext uri="{FF2B5EF4-FFF2-40B4-BE49-F238E27FC236}">
                  <a16:creationId xmlns:a16="http://schemas.microsoft.com/office/drawing/2014/main" id="{B88777D4-FC3D-4324-A4B0-29C3EA01C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6">
              <a:extLst>
                <a:ext uri="{FF2B5EF4-FFF2-40B4-BE49-F238E27FC236}">
                  <a16:creationId xmlns:a16="http://schemas.microsoft.com/office/drawing/2014/main" id="{104037FC-F0D7-4A3C-9791-9A25917F7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7">
              <a:extLst>
                <a:ext uri="{FF2B5EF4-FFF2-40B4-BE49-F238E27FC236}">
                  <a16:creationId xmlns:a16="http://schemas.microsoft.com/office/drawing/2014/main" id="{3449B83A-A52B-4132-9203-500469A1B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8">
              <a:extLst>
                <a:ext uri="{FF2B5EF4-FFF2-40B4-BE49-F238E27FC236}">
                  <a16:creationId xmlns:a16="http://schemas.microsoft.com/office/drawing/2014/main" id="{2DAFF03D-6738-484B-818F-82620EBD8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9">
              <a:extLst>
                <a:ext uri="{FF2B5EF4-FFF2-40B4-BE49-F238E27FC236}">
                  <a16:creationId xmlns:a16="http://schemas.microsoft.com/office/drawing/2014/main" id="{23856602-5A09-4049-B941-3C8CD6AD0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0">
              <a:extLst>
                <a:ext uri="{FF2B5EF4-FFF2-40B4-BE49-F238E27FC236}">
                  <a16:creationId xmlns:a16="http://schemas.microsoft.com/office/drawing/2014/main" id="{DFC9CE17-2A0F-45C7-9048-B1DEBC97A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1">
              <a:extLst>
                <a:ext uri="{FF2B5EF4-FFF2-40B4-BE49-F238E27FC236}">
                  <a16:creationId xmlns:a16="http://schemas.microsoft.com/office/drawing/2014/main" id="{F593BAA2-05CB-41F8-8013-34AF6CE01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id="{870354B1-7EF0-44F1-B2B7-6E36C996F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23">
              <a:extLst>
                <a:ext uri="{FF2B5EF4-FFF2-40B4-BE49-F238E27FC236}">
                  <a16:creationId xmlns:a16="http://schemas.microsoft.com/office/drawing/2014/main" id="{9224E137-8E5B-41AD-B3C6-D95DD151F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24">
              <a:extLst>
                <a:ext uri="{FF2B5EF4-FFF2-40B4-BE49-F238E27FC236}">
                  <a16:creationId xmlns:a16="http://schemas.microsoft.com/office/drawing/2014/main" id="{DC9448F3-7D17-4978-8F4A-FC1C800EC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25">
              <a:extLst>
                <a:ext uri="{FF2B5EF4-FFF2-40B4-BE49-F238E27FC236}">
                  <a16:creationId xmlns:a16="http://schemas.microsoft.com/office/drawing/2014/main" id="{F6D41518-A35C-4370-ABFF-4561DAC25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0D91008-A7EF-40F9-853F-E2791B9A2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6E323560-4A65-4E2C-8026-272A56BD6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Isosceles Triangle 22">
              <a:extLst>
                <a:ext uri="{FF2B5EF4-FFF2-40B4-BE49-F238E27FC236}">
                  <a16:creationId xmlns:a16="http://schemas.microsoft.com/office/drawing/2014/main" id="{CF614B29-A67F-4CF8-978C-647D7DCA6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41FB172C-210B-4909-A28D-9BC7E292E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5CE4EDA-3793-0105-FA5A-599EA332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sz="3200" dirty="0">
                <a:latin typeface="Arial Black" panose="020B0A04020102020204" pitchFamily="34" charset="0"/>
              </a:rPr>
              <a:t>Benefits of Using TikTok for Business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BC684C8-A17C-2F73-1E87-A21F14625D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18447" y="797594"/>
            <a:ext cx="6281873" cy="23933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Extensive Reach and Engagement: Because of TikTok's algorithm-driven feed, material can quickly go viral, allowing businesses to efficiently reach a wide range of viewers. The platform's emphasis on short, entertaining videos caters to modern attention spans, making it an effective marketing tool (Marrufo, 2022).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Innovative Advertising Formats: With features like In-Feed Ads, Branded Hashtag Challenges, and Branded Effects, marketers can build immersive and unique advertising experiences.</a:t>
            </a:r>
          </a:p>
          <a:p>
            <a:pPr marL="0" marR="0" lvl="0" indent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 descr="A diagram of a company&#10;&#10;Description automatically generated">
            <a:extLst>
              <a:ext uri="{FF2B5EF4-FFF2-40B4-BE49-F238E27FC236}">
                <a16:creationId xmlns:a16="http://schemas.microsoft.com/office/drawing/2014/main" id="{A62C3BC5-321E-E5CC-1EE9-6BB8864A93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36" r="-8" b="-8"/>
          <a:stretch/>
        </p:blipFill>
        <p:spPr>
          <a:xfrm>
            <a:off x="5114014" y="3675955"/>
            <a:ext cx="1984248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317500"/>
          </a:effectLst>
        </p:spPr>
      </p:pic>
      <p:pic>
        <p:nvPicPr>
          <p:cNvPr id="7" name="Picture 6" descr="A person in a suit and tie&#10;&#10;Description automatically generated">
            <a:extLst>
              <a:ext uri="{FF2B5EF4-FFF2-40B4-BE49-F238E27FC236}">
                <a16:creationId xmlns:a16="http://schemas.microsoft.com/office/drawing/2014/main" id="{B14008E9-181C-EC71-A2A9-FA9D04F55C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561" r="13013" b="-3"/>
          <a:stretch/>
        </p:blipFill>
        <p:spPr>
          <a:xfrm>
            <a:off x="7256758" y="3673560"/>
            <a:ext cx="1984248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317500"/>
          </a:effectLst>
        </p:spPr>
      </p:pic>
      <p:pic>
        <p:nvPicPr>
          <p:cNvPr id="8" name="Picture 7" descr="A screenshot of a phone&#10;&#10;Description automatically generated">
            <a:extLst>
              <a:ext uri="{FF2B5EF4-FFF2-40B4-BE49-F238E27FC236}">
                <a16:creationId xmlns:a16="http://schemas.microsoft.com/office/drawing/2014/main" id="{1666A1BD-CC2D-140F-2307-BB48FA0F8C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526" r="1" b="1"/>
          <a:stretch/>
        </p:blipFill>
        <p:spPr>
          <a:xfrm>
            <a:off x="9399502" y="3673560"/>
            <a:ext cx="1984248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317500"/>
          </a:effec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B797DB-2AE9-5036-49C7-80A51047D2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6000" y="266700"/>
            <a:ext cx="3001963" cy="1325636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5329777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0832D667-7B42-44D2-B938-940442D20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703B2A94-9629-4559-A8EE-FA35875C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9DBA6424-3342-4DF3-BCD7-33B4C15D5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6">
              <a:extLst>
                <a:ext uri="{FF2B5EF4-FFF2-40B4-BE49-F238E27FC236}">
                  <a16:creationId xmlns:a16="http://schemas.microsoft.com/office/drawing/2014/main" id="{14E51766-F7B9-4B51-884F-1F7D7EE5B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7">
              <a:extLst>
                <a:ext uri="{FF2B5EF4-FFF2-40B4-BE49-F238E27FC236}">
                  <a16:creationId xmlns:a16="http://schemas.microsoft.com/office/drawing/2014/main" id="{FF9DCF15-2382-4559-9637-3EAA1E6DC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8">
              <a:extLst>
                <a:ext uri="{FF2B5EF4-FFF2-40B4-BE49-F238E27FC236}">
                  <a16:creationId xmlns:a16="http://schemas.microsoft.com/office/drawing/2014/main" id="{F98DBF29-2E5A-48BF-BF06-ED550A0654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9">
              <a:extLst>
                <a:ext uri="{FF2B5EF4-FFF2-40B4-BE49-F238E27FC236}">
                  <a16:creationId xmlns:a16="http://schemas.microsoft.com/office/drawing/2014/main" id="{9D53D67A-A247-497E-B75B-C7FB167CB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0">
              <a:extLst>
                <a:ext uri="{FF2B5EF4-FFF2-40B4-BE49-F238E27FC236}">
                  <a16:creationId xmlns:a16="http://schemas.microsoft.com/office/drawing/2014/main" id="{F4E73754-B830-43F0-89CC-45DE21673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1">
              <a:extLst>
                <a:ext uri="{FF2B5EF4-FFF2-40B4-BE49-F238E27FC236}">
                  <a16:creationId xmlns:a16="http://schemas.microsoft.com/office/drawing/2014/main" id="{FC058DD9-22BC-41CD-A3B6-F20C795BF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2">
              <a:extLst>
                <a:ext uri="{FF2B5EF4-FFF2-40B4-BE49-F238E27FC236}">
                  <a16:creationId xmlns:a16="http://schemas.microsoft.com/office/drawing/2014/main" id="{BEC68285-ED68-4AB1-BE04-8122033C6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3">
              <a:extLst>
                <a:ext uri="{FF2B5EF4-FFF2-40B4-BE49-F238E27FC236}">
                  <a16:creationId xmlns:a16="http://schemas.microsoft.com/office/drawing/2014/main" id="{1063E4A8-04DA-4CAA-8BBA-2EF41B0A28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4">
              <a:extLst>
                <a:ext uri="{FF2B5EF4-FFF2-40B4-BE49-F238E27FC236}">
                  <a16:creationId xmlns:a16="http://schemas.microsoft.com/office/drawing/2014/main" id="{DEB10DFA-1D9B-471A-AA12-09160C597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5">
              <a:extLst>
                <a:ext uri="{FF2B5EF4-FFF2-40B4-BE49-F238E27FC236}">
                  <a16:creationId xmlns:a16="http://schemas.microsoft.com/office/drawing/2014/main" id="{596507D5-AA5E-4ED0-90C5-0DD7800FA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6">
              <a:extLst>
                <a:ext uri="{FF2B5EF4-FFF2-40B4-BE49-F238E27FC236}">
                  <a16:creationId xmlns:a16="http://schemas.microsoft.com/office/drawing/2014/main" id="{B7F4B1B3-4D59-417F-9B59-6BEB956DC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7">
              <a:extLst>
                <a:ext uri="{FF2B5EF4-FFF2-40B4-BE49-F238E27FC236}">
                  <a16:creationId xmlns:a16="http://schemas.microsoft.com/office/drawing/2014/main" id="{23245602-2085-4844-AE56-4A33E511E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8">
              <a:extLst>
                <a:ext uri="{FF2B5EF4-FFF2-40B4-BE49-F238E27FC236}">
                  <a16:creationId xmlns:a16="http://schemas.microsoft.com/office/drawing/2014/main" id="{371FD07C-50CB-42C0-A87B-729CBA5F0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9">
              <a:extLst>
                <a:ext uri="{FF2B5EF4-FFF2-40B4-BE49-F238E27FC236}">
                  <a16:creationId xmlns:a16="http://schemas.microsoft.com/office/drawing/2014/main" id="{7EBFB279-A196-4FB1-AF59-A69812DE2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20">
              <a:extLst>
                <a:ext uri="{FF2B5EF4-FFF2-40B4-BE49-F238E27FC236}">
                  <a16:creationId xmlns:a16="http://schemas.microsoft.com/office/drawing/2014/main" id="{9689D711-9CB5-480A-B272-33D511DE46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21">
              <a:extLst>
                <a:ext uri="{FF2B5EF4-FFF2-40B4-BE49-F238E27FC236}">
                  <a16:creationId xmlns:a16="http://schemas.microsoft.com/office/drawing/2014/main" id="{5CC557C5-4A89-4323-BE18-75789F98D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22">
              <a:extLst>
                <a:ext uri="{FF2B5EF4-FFF2-40B4-BE49-F238E27FC236}">
                  <a16:creationId xmlns:a16="http://schemas.microsoft.com/office/drawing/2014/main" id="{2F791364-524E-4841-9D52-FF45B0CC7C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23">
              <a:extLst>
                <a:ext uri="{FF2B5EF4-FFF2-40B4-BE49-F238E27FC236}">
                  <a16:creationId xmlns:a16="http://schemas.microsoft.com/office/drawing/2014/main" id="{E24F28DD-E080-417F-A6FB-7A96A085A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24">
              <a:extLst>
                <a:ext uri="{FF2B5EF4-FFF2-40B4-BE49-F238E27FC236}">
                  <a16:creationId xmlns:a16="http://schemas.microsoft.com/office/drawing/2014/main" id="{63109579-024B-4769-B876-169C45C70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25">
              <a:extLst>
                <a:ext uri="{FF2B5EF4-FFF2-40B4-BE49-F238E27FC236}">
                  <a16:creationId xmlns:a16="http://schemas.microsoft.com/office/drawing/2014/main" id="{57E169AF-43F1-417A-9196-BE1FE91228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D91281DB-C4BC-4696-B2A1-D269A352C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924E0130-B56F-4890-B88F-C2743C0C7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Isosceles Triangle 22">
              <a:extLst>
                <a:ext uri="{FF2B5EF4-FFF2-40B4-BE49-F238E27FC236}">
                  <a16:creationId xmlns:a16="http://schemas.microsoft.com/office/drawing/2014/main" id="{DD2DB7AC-5E32-4702-95C8-52275AA18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103">
              <a:extLst>
                <a:ext uri="{FF2B5EF4-FFF2-40B4-BE49-F238E27FC236}">
                  <a16:creationId xmlns:a16="http://schemas.microsoft.com/office/drawing/2014/main" id="{C0791A2B-C9E2-4143-91B8-5774E969D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EF86DF8-33F1-FCE0-4052-53E791CE0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700">
                <a:latin typeface="Arial Black" panose="020B0A04020102020204" pitchFamily="34" charset="0"/>
              </a:rPr>
              <a:t>Potential Drawbacks of TikTok for Business</a:t>
            </a:r>
            <a:endParaRPr lang="en-GB" sz="3700">
              <a:latin typeface="Arial Black" panose="020B0A04020102020204" pitchFamily="34" charset="0"/>
            </a:endParaRPr>
          </a:p>
        </p:txBody>
      </p:sp>
      <p:sp useBgFill="1">
        <p:nvSpPr>
          <p:cNvPr id="106" name="Rectangle 105">
            <a:extLst>
              <a:ext uri="{FF2B5EF4-FFF2-40B4-BE49-F238E27FC236}">
                <a16:creationId xmlns:a16="http://schemas.microsoft.com/office/drawing/2014/main" id="{F9FDAB2F-F5B5-425E-BA86-B1EFA0651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4014" y="803186"/>
            <a:ext cx="6270266" cy="2379983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diagram of a colorful circle with text&#10;&#10;Description automatically generated">
            <a:extLst>
              <a:ext uri="{FF2B5EF4-FFF2-40B4-BE49-F238E27FC236}">
                <a16:creationId xmlns:a16="http://schemas.microsoft.com/office/drawing/2014/main" id="{A2899C25-C2D1-64C6-112F-6EC4CD2062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666" r="13314" b="-4"/>
          <a:stretch/>
        </p:blipFill>
        <p:spPr>
          <a:xfrm>
            <a:off x="5407641" y="966446"/>
            <a:ext cx="2631578" cy="2054313"/>
          </a:xfrm>
          <a:prstGeom prst="rect">
            <a:avLst/>
          </a:prstGeom>
          <a:ln w="9525">
            <a:noFill/>
          </a:ln>
          <a:effectLst>
            <a:softEdge rad="127000"/>
          </a:effectLst>
        </p:spPr>
      </p:pic>
      <p:pic>
        <p:nvPicPr>
          <p:cNvPr id="7" name="Picture 6" descr="A close up of a logo&#10;&#10;Description automatically generated">
            <a:extLst>
              <a:ext uri="{FF2B5EF4-FFF2-40B4-BE49-F238E27FC236}">
                <a16:creationId xmlns:a16="http://schemas.microsoft.com/office/drawing/2014/main" id="{3279B81E-0ECA-D213-63E2-8EB3E42EA6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0883" y="1027995"/>
            <a:ext cx="2894900" cy="1926424"/>
          </a:xfrm>
          <a:prstGeom prst="rect">
            <a:avLst/>
          </a:prstGeom>
          <a:ln w="9525">
            <a:noFill/>
          </a:ln>
          <a:effectLst>
            <a:softEdge rad="317500"/>
          </a:effec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D8FACF5C-C0FB-D1CE-11DC-1DBCF5C35D2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18447" y="3672402"/>
            <a:ext cx="6281873" cy="23794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Oversaturation of Content: The sheer volume of content on TikTok makes it difficult for businesses to stand out, necessitating smart marketing efforts to attain visibility (Das &amp; Tripathi, 2023).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Algorithmic Unpredictability: TikTok's recommendation mechanism, while effective, is not always clear, which may limit the organic reach of branded content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Worb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, 2020).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lang="en-US" altLang="en-US" sz="1400" dirty="0">
                <a:latin typeface="Arial" panose="020B0604020202020204" pitchFamily="34" charset="0"/>
              </a:rPr>
              <a:t>Mi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sinformation Risks: TikTok's rapid content transmission may unintentionally contribute to the spread of disinformation, challenging attempts to protect brand integrity (Berry, 2023).</a:t>
            </a:r>
          </a:p>
        </p:txBody>
      </p:sp>
    </p:spTree>
    <p:extLst>
      <p:ext uri="{BB962C8B-B14F-4D97-AF65-F5344CB8AC3E}">
        <p14:creationId xmlns:p14="http://schemas.microsoft.com/office/powerpoint/2010/main" val="3474041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3DBB258-8902-4E08-AC31-B6F4F67745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476DE04-31A2-4E4B-82B0-55490EAB3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6FCE42FB-38B9-43A8-8D94-E1AE6FCA7F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F610B839-5378-4193-8C02-8D021C19BF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99721331-C794-4FD2-B036-CD1536339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ADB47962-6712-4383-81EE-E4E42A818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6018FC6F-C028-4ECE-AC4D-FA7254D62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064FBA9B-A497-48CF-8903-8C296BF18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068B9A16-6D24-45F3-BAE1-E02734DC6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2">
              <a:extLst>
                <a:ext uri="{FF2B5EF4-FFF2-40B4-BE49-F238E27FC236}">
                  <a16:creationId xmlns:a16="http://schemas.microsoft.com/office/drawing/2014/main" id="{4086B3C1-86C1-4D3F-8015-DDA254515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3">
              <a:extLst>
                <a:ext uri="{FF2B5EF4-FFF2-40B4-BE49-F238E27FC236}">
                  <a16:creationId xmlns:a16="http://schemas.microsoft.com/office/drawing/2014/main" id="{AE5B4E9D-AEF7-4BDB-B486-A6554D512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4">
              <a:extLst>
                <a:ext uri="{FF2B5EF4-FFF2-40B4-BE49-F238E27FC236}">
                  <a16:creationId xmlns:a16="http://schemas.microsoft.com/office/drawing/2014/main" id="{03850234-821F-455C-992F-4AAD1901A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B88777D4-FC3D-4324-A4B0-29C3EA01C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6">
              <a:extLst>
                <a:ext uri="{FF2B5EF4-FFF2-40B4-BE49-F238E27FC236}">
                  <a16:creationId xmlns:a16="http://schemas.microsoft.com/office/drawing/2014/main" id="{104037FC-F0D7-4A3C-9791-9A25917F7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7">
              <a:extLst>
                <a:ext uri="{FF2B5EF4-FFF2-40B4-BE49-F238E27FC236}">
                  <a16:creationId xmlns:a16="http://schemas.microsoft.com/office/drawing/2014/main" id="{3449B83A-A52B-4132-9203-500469A1B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18">
              <a:extLst>
                <a:ext uri="{FF2B5EF4-FFF2-40B4-BE49-F238E27FC236}">
                  <a16:creationId xmlns:a16="http://schemas.microsoft.com/office/drawing/2014/main" id="{2DAFF03D-6738-484B-818F-82620EBD8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9">
              <a:extLst>
                <a:ext uri="{FF2B5EF4-FFF2-40B4-BE49-F238E27FC236}">
                  <a16:creationId xmlns:a16="http://schemas.microsoft.com/office/drawing/2014/main" id="{23856602-5A09-4049-B941-3C8CD6AD0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0">
              <a:extLst>
                <a:ext uri="{FF2B5EF4-FFF2-40B4-BE49-F238E27FC236}">
                  <a16:creationId xmlns:a16="http://schemas.microsoft.com/office/drawing/2014/main" id="{DFC9CE17-2A0F-45C7-9048-B1DEBC97A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1">
              <a:extLst>
                <a:ext uri="{FF2B5EF4-FFF2-40B4-BE49-F238E27FC236}">
                  <a16:creationId xmlns:a16="http://schemas.microsoft.com/office/drawing/2014/main" id="{F593BAA2-05CB-41F8-8013-34AF6CE01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2">
              <a:extLst>
                <a:ext uri="{FF2B5EF4-FFF2-40B4-BE49-F238E27FC236}">
                  <a16:creationId xmlns:a16="http://schemas.microsoft.com/office/drawing/2014/main" id="{870354B1-7EF0-44F1-B2B7-6E36C996F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3">
              <a:extLst>
                <a:ext uri="{FF2B5EF4-FFF2-40B4-BE49-F238E27FC236}">
                  <a16:creationId xmlns:a16="http://schemas.microsoft.com/office/drawing/2014/main" id="{9224E137-8E5B-41AD-B3C6-D95DD151F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24">
              <a:extLst>
                <a:ext uri="{FF2B5EF4-FFF2-40B4-BE49-F238E27FC236}">
                  <a16:creationId xmlns:a16="http://schemas.microsoft.com/office/drawing/2014/main" id="{DC9448F3-7D17-4978-8F4A-FC1C800EC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25">
              <a:extLst>
                <a:ext uri="{FF2B5EF4-FFF2-40B4-BE49-F238E27FC236}">
                  <a16:creationId xmlns:a16="http://schemas.microsoft.com/office/drawing/2014/main" id="{F6D41518-A35C-4370-ABFF-4561DAC25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80D91008-A7EF-40F9-853F-E2791B9A2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6E323560-4A65-4E2C-8026-272A56BD6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Isosceles Triangle 22">
              <a:extLst>
                <a:ext uri="{FF2B5EF4-FFF2-40B4-BE49-F238E27FC236}">
                  <a16:creationId xmlns:a16="http://schemas.microsoft.com/office/drawing/2014/main" id="{CF614B29-A67F-4CF8-978C-647D7DCA6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41FB172C-210B-4909-A28D-9BC7E292E6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A1EE044-C82B-39B7-B2E1-B868AD986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58391"/>
            <a:ext cx="3498979" cy="2453676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Ethical Implications of Using TikTok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F7932F4-9193-0616-2144-13D760DA1C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18447" y="797594"/>
            <a:ext cx="6281873" cy="23933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Privacy Concern: TikTok's data collecting techniques have come under criticism, raising ethical concerns regarding user privacy (TikTok, 2021;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Hariyanto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</a:rPr>
              <a:t>&amp;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Wahyudi, 2023).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Content Moderation and Censorship: Concerns have been raised about censorship and algorithmic biases, which have an impact on user experiences and the platform's validity. TikTok's enforcement of its community norms is critical to establishing a secure environment, yet there are issues regarding overreach and fairness (TikTok, 2023b).</a:t>
            </a:r>
          </a:p>
          <a:p>
            <a:pPr marR="0" lvl="0" defTabSz="914400" rtl="0" eaLnBrk="0" fontAlgn="base" latinLnBrk="0" hangingPunct="0">
              <a:lnSpc>
                <a:spcPct val="11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Ethical Challenges in Internet Research: Studies have emphasized the relevance of ethical considerations when doing research on platforms such as TikTok, notably in terms of user consent and privacy (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Eysenbach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</a:t>
            </a:r>
            <a:r>
              <a:rPr lang="en-US" altLang="en-US" sz="1400" dirty="0">
                <a:latin typeface="Arial" panose="020B0604020202020204" pitchFamily="34" charset="0"/>
              </a:rPr>
              <a:t>&amp;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Till, 2001).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1AA7FF1-292F-3221-1A55-F8FE9E3ADC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85" r="26931" b="2"/>
          <a:stretch/>
        </p:blipFill>
        <p:spPr>
          <a:xfrm>
            <a:off x="5114014" y="3675955"/>
            <a:ext cx="1984248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0F9621-ACF7-9872-A876-5245550AE4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05" r="30811" b="2"/>
          <a:stretch/>
        </p:blipFill>
        <p:spPr>
          <a:xfrm>
            <a:off x="7256758" y="3673560"/>
            <a:ext cx="1984248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1270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3B8503-34A1-F8E0-E011-BD491750D5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758" r="23351" b="4"/>
          <a:stretch/>
        </p:blipFill>
        <p:spPr>
          <a:xfrm>
            <a:off x="9399502" y="3673560"/>
            <a:ext cx="1984248" cy="2380179"/>
          </a:xfrm>
          <a:prstGeom prst="rect">
            <a:avLst/>
          </a:prstGeom>
          <a:ln w="9525">
            <a:solidFill>
              <a:schemeClr val="tx1">
                <a:alpha val="20000"/>
              </a:schemeClr>
            </a:solidFill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531274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5E82F-04DA-1CD8-EE5A-08363EB973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CE1C1-51E7-9C5C-6DF0-7B75BB870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5643" y="803186"/>
            <a:ext cx="7425664" cy="5248622"/>
          </a:xfrm>
        </p:spPr>
        <p:txBody>
          <a:bodyPr>
            <a:no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Berry, S. (2023, April 8).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Online wellness claims are often utter bunk. Here’s how to spot a fake.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The Sunday Morning Herald.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https://www.smh.com.au/lifestyle/health-and-wellness/online-wellness-claims-are-often-utter-bunk-here-s-how-to-spot-a-fake-20230404-p5cy0u.html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Das, A.K. &amp; Tripathi, M. (2023). Strategies for checking misinformation: An approach from the Global South.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IFLA Journal, 49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(1), pp.3–17.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Eysenbach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G. and Till, J.E. (2001).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Ethical issues in qualitative research on internet communities.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BMJ, 323, p.1103.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Hariyanto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S. and Wahyudi, A. (2023).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digital business ethics: The role of government policy on TikTok Shop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Indonesia license revocation. 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Masharif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Al-Syariah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Economics and Banking, 8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(4).Marrufo, S. (2022). A comprehensive strategic guide on how to successfully market to Generation Z on TikTok: Applied capstone project. Arts Management and Technology Laboratory.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https://amt-lab.org/blog/2023/7/tiktok-part-1-ai-algorithms-and-the-censorship-of-content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TikTok (2021). Terms of Service.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https://www.tiktok.com/legal/page/row/terms-of-service/en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TikTok (2023a). Our Mission.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https://www.tiktok.com/about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TikTok (2023b). Community Guidelines.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https://www.tiktok.com/community-guidelines/en/overview/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Worb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J. (2020). Everything You Need to Know About TikTok Ads.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https://later.com/blog/tiktok-ads/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Xu, L., Yan, X. and Zhang, Z. (2019). Research on the causes of the “TikTok” app becoming popular and the existing problems.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Advanced Management Science, 7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(2), pp.59–63. doi:10.18178/joams.7.2.59-63.</a:t>
            </a:r>
          </a:p>
          <a:p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YPulse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(2020). TikTok's massive growth among Gen Z &amp; Millennials in 3 charts.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https://www.ypulse.com/article/2020/02/19/tiktoks-massive-growth-among-genz-millennials-in-3-charts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D420C-AB1D-7A23-E304-2D4274EAD24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3323" y="5165752"/>
            <a:ext cx="4429593" cy="1609804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val="359370282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47</TotalTime>
  <Words>800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 Black</vt:lpstr>
      <vt:lpstr>Calibri Light</vt:lpstr>
      <vt:lpstr>Rockwell</vt:lpstr>
      <vt:lpstr>Wingdings</vt:lpstr>
      <vt:lpstr>Atlas</vt:lpstr>
      <vt:lpstr>Harnessing TikTok for Business: Opportunities, Challenges, and Ethics</vt:lpstr>
      <vt:lpstr>Introduction to TikTok for Business</vt:lpstr>
      <vt:lpstr> Benefits of Using TikTok for Business</vt:lpstr>
      <vt:lpstr>Potential Drawbacks of TikTok for Business</vt:lpstr>
      <vt:lpstr>Ethical Implications of Using TikTok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2024-12-06T14:11:57Z</dcterms:created>
  <dcterms:modified xsi:type="dcterms:W3CDTF">2024-12-06T14:59:14Z</dcterms:modified>
</cp:coreProperties>
</file>