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1"/>
    <p:restoredTop sz="94650"/>
  </p:normalViewPr>
  <p:slideViewPr>
    <p:cSldViewPr snapToGrid="0">
      <p:cViewPr varScale="1">
        <p:scale>
          <a:sx n="118" d="100"/>
          <a:sy n="118" d="100"/>
        </p:scale>
        <p:origin x="216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9AEC17-C8B0-348B-4B17-417C9EC509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FD1514-7F4B-27C8-BCCB-750C5D5F8BC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BA4AA6-A1FB-E4FB-F4F8-24414C727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2E5499-E263-519B-B2AA-CB01A332D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32F958-42DA-2E59-0E36-D4BE56875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5785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9725C-7D28-EE96-8C13-C840272FD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1B181-8C8E-D2EC-FE60-E1032F86E3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AB9E84-94B3-DBF0-D52A-5A7E7C94FB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B70E01-21A1-F770-9296-5AE35E34A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BAC8FF-5B80-9BAD-DE8B-0EDE84577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7709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46C2A-FC8B-AE32-CB1F-A77A9FB38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B4122FF-5EC7-63E2-F698-CAE2E2D2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F2662F-2B44-3E7D-412C-66ABEE4D1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78EF51-BABF-882C-D7B0-3D922E1EE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3FA3-AD62-4EBF-B947-7C4B06AFB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1041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E292-3F88-3477-F56E-7AE04D73F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D8DD79-CD8E-594E-0F6C-D216952CABA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FDB93F-5FE7-5C54-0EAF-DE9010B7EC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2ED18A-78FD-A114-8B52-686CB679C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04E9A6-476B-BFB2-B2F6-668D5AE021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2E213F-90C2-928F-FD03-6A34E940E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73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B5EC3-6D05-DEBA-20CB-9F0F5E092B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B1A35D-4E4F-6892-FD4C-099A3D6EC7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29C5C5-5568-C8F5-728E-C537A58DD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4FC38DD-F16A-A756-0D89-A0DCB94147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E24D86-130D-C966-ED04-90E0135956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B7C292-ED8D-4B24-C42A-0F1C58A7D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pPr/>
              <a:t>1/15/23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FE8598-B24C-76CF-C597-C353330DA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49602D-829A-9B47-A40D-64E4A13FE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752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940785-7D50-2193-072B-8C5B5526D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396011-E037-FAA4-81F8-A719634A7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95465B-72A7-C56A-5917-17E238CA2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012E73-5968-F6C8-C9CE-FF3322648A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778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9FDCB41-A6E3-158E-E69C-60698C000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FCBD4E4-6A57-33D7-68E1-6E028996EB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868773-4C8F-7B15-E6D0-5AC0BD0A0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9257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33401-269D-966E-C461-E4A61C9982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57458-FDC7-C540-69EC-5B8C6444C5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BC364B-B5E6-E9EB-1306-73016385BE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AB55227-AEA1-38BA-3B4D-63923247A9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E2C005-70CA-7F3F-0D22-08E85DB668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4D3D1-6008-F92C-C646-89EEE37513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1245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0A482A-6528-C4B5-888A-F967BCCD7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FC94A9-1E8F-9371-BD43-1794E1FE8D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F711D5-6E85-E4FF-AA99-EE31476E6D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E905E22-0F3B-DA1E-8B14-0936D3657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814B9A-8F9E-A84D-B647-02C0B7582F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FDD414-9A95-FF4A-41FA-0821F925A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7926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0CF67-2A1C-D18D-F76B-4A6D89166C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989C63-DD7D-B5F3-14C9-561A8362171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86BDF-4ED0-1B10-689E-212669390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E4C3B4-3A3A-E890-6FF0-440AD1A31A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E4012-4F64-B9AF-F9DF-DA1DB67E5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522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F34671-12C4-B3E6-12D8-53D58D88B6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D10CC4-BF48-6A6D-2438-DAF95FECC8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F22E09-8622-043D-778A-0131F6449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69C88-B244-455D-A017-012B25B1ACDD}" type="datetimeFigureOut">
              <a:rPr lang="en-US" smtClean="0"/>
              <a:t>1/15/23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6C54BD-AB26-0DA2-2CE5-653437DBB7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FEE416-A07C-C7F0-5BA4-7C3CAB309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CE569E-9B7C-4CB9-AB80-C0841F922C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3267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356701-57B5-365B-8E31-635784A34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5D482B-B0DE-B93E-70B1-EA21FE42FD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F82C79-CDB7-81F5-1129-4B4E740A726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69C88-B244-455D-A017-012B25B1ACDD}" type="datetimeFigureOut">
              <a:rPr lang="en-US" smtClean="0"/>
              <a:pPr/>
              <a:t>1/15/23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9AFF0-6426-0E97-DE68-D067AB89286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05F81-06A5-8B5A-0198-E65436E141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CE569E-9B7C-4CB9-AB80-C0841F922CF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2935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data-and-information/publications/statistical/national-child-measurement-programme/2020-21-school-year/deprivation" TargetMode="External"/><Relationship Id="rId3" Type="http://schemas.openxmlformats.org/officeDocument/2006/relationships/hyperlink" Target="https://www.cdc.gov/healthyschools/physicalactivity/facts.htm" TargetMode="External"/><Relationship Id="rId7" Type="http://schemas.openxmlformats.org/officeDocument/2006/relationships/hyperlink" Target="https://www.nhs.uk/live-well/exercise/exercise-guidelines/physical-activity-guidelines-children-and-young-people/" TargetMode="External"/><Relationship Id="rId2" Type="http://schemas.openxmlformats.org/officeDocument/2006/relationships/hyperlink" Target="https://www.bupa.co.uk/health-information/childrens-health/overweight-childr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kidshealth.org/en/parents/habits.html" TargetMode="External"/><Relationship Id="rId5" Type="http://schemas.openxmlformats.org/officeDocument/2006/relationships/hyperlink" Target="https://www.nhs.uk/live-well/healthy-weight/childrens-weight/healthy-weight-children-advice-for-parents/" TargetMode="External"/><Relationship Id="rId10" Type="http://schemas.openxmlformats.org/officeDocument/2006/relationships/hyperlink" Target="https://www.webmd.com/parenting/features/depression-eating" TargetMode="External"/><Relationship Id="rId4" Type="http://schemas.openxmlformats.org/officeDocument/2006/relationships/hyperlink" Target="https://educationinspection.blog.gov.uk/2018/07/18/tackling-childhood-obesity-a-shared-problem/" TargetMode="External"/><Relationship Id="rId9" Type="http://schemas.openxmlformats.org/officeDocument/2006/relationships/hyperlink" Target="https://www.unicef.org.uk/press-releases/poor-diets-damaging-childrens-health-warns-unicef/amp/?gclid=EAIaIQobChMI0rHrj4un_AIVFIBQBh31RA8TEAMYASAAEgKzRfD_Bw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29">
            <a:extLst>
              <a:ext uri="{FF2B5EF4-FFF2-40B4-BE49-F238E27FC236}">
                <a16:creationId xmlns:a16="http://schemas.microsoft.com/office/drawing/2014/main" id="{B5A8AFA4-5C32-4100-9C6D-839A47E15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31">
            <a:extLst>
              <a:ext uri="{FF2B5EF4-FFF2-40B4-BE49-F238E27FC236}">
                <a16:creationId xmlns:a16="http://schemas.microsoft.com/office/drawing/2014/main" id="{96B5F253-7949-47C2-9DBD-1570ECDA2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5421703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F1A6A-B20D-6FEF-B919-A1DAE36AB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016" y="1645919"/>
            <a:ext cx="4543190" cy="262702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000" b="1">
                <a:solidFill>
                  <a:srgbClr val="595959"/>
                </a:solidFill>
              </a:rPr>
              <a:t>Is poor diet the biggest influence on childhood obesity (aged 10-14yr old)? </a:t>
            </a:r>
            <a:endParaRPr lang="en-US" sz="4000" b="1" dirty="0">
              <a:solidFill>
                <a:srgbClr val="595959"/>
              </a:solidFill>
            </a:endParaRPr>
          </a:p>
        </p:txBody>
      </p:sp>
      <p:pic>
        <p:nvPicPr>
          <p:cNvPr id="4" name="Picture 3" descr="Burger Moody Foodies">
            <a:extLst>
              <a:ext uri="{FF2B5EF4-FFF2-40B4-BE49-F238E27FC236}">
                <a16:creationId xmlns:a16="http://schemas.microsoft.com/office/drawing/2014/main" id="{330F24B9-6559-FA57-D270-9E2D88684C5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89"/>
          <a:stretch/>
        </p:blipFill>
        <p:spPr>
          <a:xfrm>
            <a:off x="6107503" y="685799"/>
            <a:ext cx="5410200" cy="54864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EB8A73-355E-68C8-29D5-CA9BBFDE2D8F}"/>
              </a:ext>
            </a:extLst>
          </p:cNvPr>
          <p:cNvSpPr txBox="1"/>
          <p:nvPr/>
        </p:nvSpPr>
        <p:spPr>
          <a:xfrm>
            <a:off x="3982720" y="6319520"/>
            <a:ext cx="1158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CDC, 2022</a:t>
            </a:r>
          </a:p>
        </p:txBody>
      </p:sp>
    </p:spTree>
    <p:extLst>
      <p:ext uri="{BB962C8B-B14F-4D97-AF65-F5344CB8AC3E}">
        <p14:creationId xmlns:p14="http://schemas.microsoft.com/office/powerpoint/2010/main" val="15558287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2D5119-8E13-464B-3EDA-AE907C016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1734" y="1052623"/>
            <a:ext cx="6443629" cy="739044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b="1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Aims and Methodology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56452C-31A3-6B4E-657C-12A5A5A9DCAC}"/>
              </a:ext>
            </a:extLst>
          </p:cNvPr>
          <p:cNvSpPr txBox="1"/>
          <p:nvPr/>
        </p:nvSpPr>
        <p:spPr>
          <a:xfrm>
            <a:off x="1392863" y="2158490"/>
            <a:ext cx="918653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My research objectives:  factors that have the biggest influence on childhood obesity, effects of obesity on a child's health, and prevention.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Literature review was conducted</a:t>
            </a:r>
          </a:p>
          <a:p>
            <a:endParaRPr lang="en-US" sz="20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National library of medicine, British Heart Foundation, National Health Service, World Health </a:t>
            </a:r>
            <a:r>
              <a:rPr lang="en-US" sz="2000" dirty="0" err="1"/>
              <a:t>Organisation</a:t>
            </a:r>
            <a:r>
              <a:rPr lang="en-US" sz="2000" dirty="0"/>
              <a:t>, Centers for Disease Control and prevention, PubMed, </a:t>
            </a:r>
            <a:r>
              <a:rPr lang="en-US" sz="2000" dirty="0" err="1"/>
              <a:t>Unicef</a:t>
            </a:r>
            <a:r>
              <a:rPr lang="en-US" sz="2000" dirty="0"/>
              <a:t>, and Public Health England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B0261880-7F82-30D4-89A2-B97BD16D847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4606355"/>
              </p:ext>
            </p:extLst>
          </p:nvPr>
        </p:nvGraphicFramePr>
        <p:xfrm>
          <a:off x="7653674" y="4793117"/>
          <a:ext cx="3651100" cy="11463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2775">
                  <a:extLst>
                    <a:ext uri="{9D8B030D-6E8A-4147-A177-3AD203B41FA5}">
                      <a16:colId xmlns:a16="http://schemas.microsoft.com/office/drawing/2014/main" val="3603906319"/>
                    </a:ext>
                  </a:extLst>
                </a:gridCol>
                <a:gridCol w="912775">
                  <a:extLst>
                    <a:ext uri="{9D8B030D-6E8A-4147-A177-3AD203B41FA5}">
                      <a16:colId xmlns:a16="http://schemas.microsoft.com/office/drawing/2014/main" val="1011954715"/>
                    </a:ext>
                  </a:extLst>
                </a:gridCol>
                <a:gridCol w="912775">
                  <a:extLst>
                    <a:ext uri="{9D8B030D-6E8A-4147-A177-3AD203B41FA5}">
                      <a16:colId xmlns:a16="http://schemas.microsoft.com/office/drawing/2014/main" val="1480362282"/>
                    </a:ext>
                  </a:extLst>
                </a:gridCol>
                <a:gridCol w="912775">
                  <a:extLst>
                    <a:ext uri="{9D8B030D-6E8A-4147-A177-3AD203B41FA5}">
                      <a16:colId xmlns:a16="http://schemas.microsoft.com/office/drawing/2014/main" val="870557634"/>
                    </a:ext>
                  </a:extLst>
                </a:gridCol>
              </a:tblGrid>
              <a:tr h="382129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36130934"/>
                  </a:ext>
                </a:extLst>
              </a:tr>
              <a:tr h="382129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58994766"/>
                  </a:ext>
                </a:extLst>
              </a:tr>
              <a:tr h="382129"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910599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3DB3F7A0-D06D-9237-30C6-F46898209AD7}"/>
              </a:ext>
            </a:extLst>
          </p:cNvPr>
          <p:cNvSpPr txBox="1"/>
          <p:nvPr/>
        </p:nvSpPr>
        <p:spPr>
          <a:xfrm>
            <a:off x="7565363" y="4466814"/>
            <a:ext cx="19138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Search strategy </a:t>
            </a:r>
          </a:p>
        </p:txBody>
      </p:sp>
    </p:spTree>
    <p:extLst>
      <p:ext uri="{BB962C8B-B14F-4D97-AF65-F5344CB8AC3E}">
        <p14:creationId xmlns:p14="http://schemas.microsoft.com/office/powerpoint/2010/main" val="1843303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F669DE-58CA-2AC5-8130-36FB3076B3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348" y="1419785"/>
            <a:ext cx="4779335" cy="622086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b="1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Theme 1-Poor </a:t>
            </a:r>
            <a:r>
              <a:rPr lang="en-US" b="1">
                <a:solidFill>
                  <a:srgbClr val="595959"/>
                </a:solidFill>
              </a:rPr>
              <a:t>D</a:t>
            </a:r>
            <a:r>
              <a:rPr lang="en-US" b="1" kern="120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iet</a:t>
            </a:r>
            <a:endParaRPr lang="en-US" b="1" kern="1200" dirty="0">
              <a:solidFill>
                <a:srgbClr val="595959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3" name="Picture 32" descr="Hungry Max The Husky">
            <a:extLst>
              <a:ext uri="{FF2B5EF4-FFF2-40B4-BE49-F238E27FC236}">
                <a16:creationId xmlns:a16="http://schemas.microsoft.com/office/drawing/2014/main" id="{F567E081-3A62-A4AE-2358-5907860540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0748" y="1730828"/>
            <a:ext cx="5080000" cy="5080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265515A-3ED7-61E5-8746-A3AD8C246827}"/>
              </a:ext>
            </a:extLst>
          </p:cNvPr>
          <p:cNvSpPr txBox="1"/>
          <p:nvPr/>
        </p:nvSpPr>
        <p:spPr>
          <a:xfrm>
            <a:off x="930348" y="2641600"/>
            <a:ext cx="581879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Poor diet consists of eating foods high in calories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Poor eating habits are influenced by media and parents (Yan and Rush,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A good diet can help a child become healthy for their weight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283E06-C7EE-5A7D-91E8-F6CA32998FE3}"/>
              </a:ext>
            </a:extLst>
          </p:cNvPr>
          <p:cNvSpPr txBox="1"/>
          <p:nvPr/>
        </p:nvSpPr>
        <p:spPr>
          <a:xfrm>
            <a:off x="833474" y="5788601"/>
            <a:ext cx="28448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Kuzbicka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</a:t>
            </a:r>
            <a:r>
              <a:rPr lang="en-US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Rachon</a:t>
            </a: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(2013)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80760D-FA23-A59A-F791-9035ADEE6005}"/>
              </a:ext>
            </a:extLst>
          </p:cNvPr>
          <p:cNvSpPr txBox="1"/>
          <p:nvPr/>
        </p:nvSpPr>
        <p:spPr>
          <a:xfrm>
            <a:off x="791745" y="5487408"/>
            <a:ext cx="1707615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Bupa (2022)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2862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9E32E0-19DD-9111-276B-216ED4625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403497"/>
            <a:ext cx="6134985" cy="1132449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b="1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Theme 2-Lack of Physical </a:t>
            </a:r>
            <a:r>
              <a:rPr lang="en-US" b="1" dirty="0">
                <a:solidFill>
                  <a:srgbClr val="595959"/>
                </a:solidFill>
              </a:rPr>
              <a:t>A</a:t>
            </a:r>
            <a:r>
              <a:rPr lang="en-US" b="1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ctivity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55F136E8-C226-1892-E2B0-9F9281DDFC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0935" y="993913"/>
            <a:ext cx="4444302" cy="44443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3E41099-6687-FC18-A3EC-661E482FA80B}"/>
              </a:ext>
            </a:extLst>
          </p:cNvPr>
          <p:cNvSpPr txBox="1"/>
          <p:nvPr/>
        </p:nvSpPr>
        <p:spPr>
          <a:xfrm>
            <a:off x="936763" y="2690336"/>
            <a:ext cx="56232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Children should exercise for 60minutes every day (NHS,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Regular physical activity reduces weight gain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Exercise helps reduce cancer, type 2 diabetes, obesity to name a few (CDC, 2022)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39660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953AFD-0557-0312-B348-E46339552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4526" y="1089837"/>
            <a:ext cx="5151474" cy="81347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b="1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Theme 3 - Deprivation </a:t>
            </a:r>
          </a:p>
        </p:txBody>
      </p:sp>
      <p:pic>
        <p:nvPicPr>
          <p:cNvPr id="4" name="Picture 3" descr="Tired Doggo">
            <a:extLst>
              <a:ext uri="{FF2B5EF4-FFF2-40B4-BE49-F238E27FC236}">
                <a16:creationId xmlns:a16="http://schemas.microsoft.com/office/drawing/2014/main" id="{6CC67482-2842-ADD4-61D8-860ECE7FF8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4250" y="2955235"/>
            <a:ext cx="5040650" cy="50406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E5C8E5-14BC-1354-7262-81028BC6BB10}"/>
              </a:ext>
            </a:extLst>
          </p:cNvPr>
          <p:cNvSpPr txBox="1"/>
          <p:nvPr/>
        </p:nvSpPr>
        <p:spPr>
          <a:xfrm>
            <a:off x="1309736" y="2589109"/>
            <a:ext cx="575452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Obesity rates increase in deprived areas (NHS Digital, 2021)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Fresh food are expensive compared to processed foods and take aways (</a:t>
            </a:r>
            <a:r>
              <a:rPr lang="en-US" sz="2000" dirty="0" err="1"/>
              <a:t>Drewnowski</a:t>
            </a:r>
            <a:r>
              <a:rPr lang="en-US" sz="2000" dirty="0"/>
              <a:t>, 2009) and (Stafford et al, 2010)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4169023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F4022A-0054-94AB-7208-6688B51E0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147" y="1095412"/>
            <a:ext cx="5390707" cy="877267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b="1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Theme 4-Mental </a:t>
            </a:r>
            <a:r>
              <a:rPr lang="en-US" b="1" dirty="0">
                <a:solidFill>
                  <a:srgbClr val="595959"/>
                </a:solidFill>
              </a:rPr>
              <a:t>H</a:t>
            </a:r>
            <a:r>
              <a:rPr lang="en-US" b="1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ealth</a:t>
            </a:r>
          </a:p>
        </p:txBody>
      </p:sp>
      <p:pic>
        <p:nvPicPr>
          <p:cNvPr id="4" name="Picture 3" descr="Crying Chicken">
            <a:extLst>
              <a:ext uri="{FF2B5EF4-FFF2-40B4-BE49-F238E27FC236}">
                <a16:creationId xmlns:a16="http://schemas.microsoft.com/office/drawing/2014/main" id="{90DF9E00-65D1-ACDD-6B48-544E5FBB98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3706" y="600739"/>
            <a:ext cx="4752415" cy="47524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AAB875C-E99E-1280-095D-A190BE98EE91}"/>
              </a:ext>
            </a:extLst>
          </p:cNvPr>
          <p:cNvSpPr txBox="1"/>
          <p:nvPr/>
        </p:nvSpPr>
        <p:spPr>
          <a:xfrm>
            <a:off x="1119051" y="2760559"/>
            <a:ext cx="65836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/>
              <a:t>Jelilian</a:t>
            </a:r>
            <a:r>
              <a:rPr lang="en-US" sz="2000" dirty="0"/>
              <a:t> and Steele (2008) mentions mental health and obesity are connected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Children who are depressed don’t engage in physical activity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/>
              <a:t>Exercise is beneficial for mental health and can be used as a technique to prevent it. (</a:t>
            </a:r>
            <a:r>
              <a:rPr lang="en-US" sz="2000" dirty="0" err="1"/>
              <a:t>Webmd</a:t>
            </a:r>
            <a:r>
              <a:rPr lang="en-US" sz="2000" dirty="0"/>
              <a:t>, 2023)  </a:t>
            </a:r>
          </a:p>
        </p:txBody>
      </p:sp>
    </p:spTree>
    <p:extLst>
      <p:ext uri="{BB962C8B-B14F-4D97-AF65-F5344CB8AC3E}">
        <p14:creationId xmlns:p14="http://schemas.microsoft.com/office/powerpoint/2010/main" val="42885292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F05ACD0-FF4A-4F8F-B5C5-6A4EBD0D1B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C9AFA28-B5ED-4346-9AF7-68A157F16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FB63A6-0996-0E97-16F6-4C90601DE8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0554" y="1335863"/>
            <a:ext cx="4561369" cy="1092081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b="1" kern="1200" dirty="0">
                <a:solidFill>
                  <a:srgbClr val="595959"/>
                </a:solidFill>
                <a:latin typeface="+mj-lt"/>
                <a:ea typeface="+mj-ea"/>
                <a:cs typeface="+mj-cs"/>
              </a:rPr>
              <a:t>Conclusion and Recommendations</a:t>
            </a:r>
          </a:p>
        </p:txBody>
      </p:sp>
      <p:pic>
        <p:nvPicPr>
          <p:cNvPr id="6" name="Picture 5" descr="Cartoon bee with sign">
            <a:extLst>
              <a:ext uri="{FF2B5EF4-FFF2-40B4-BE49-F238E27FC236}">
                <a16:creationId xmlns:a16="http://schemas.microsoft.com/office/drawing/2014/main" id="{0F5A2570-3477-A7FE-C207-BA0BD93351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2121" y="1873814"/>
            <a:ext cx="4018430" cy="309419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7E01BAE-BD21-A267-E652-3A783A2ECAC8}"/>
              </a:ext>
            </a:extLst>
          </p:cNvPr>
          <p:cNvSpPr txBox="1"/>
          <p:nvPr/>
        </p:nvSpPr>
        <p:spPr>
          <a:xfrm>
            <a:off x="968446" y="2486629"/>
            <a:ext cx="746855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Canteen in school should provide healthier food options e.g. more vegetarian and vegan choices (GOV.UK blog, 2018)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Children help with meal planning/preparation enables them to decide what is healthy and nutritious (</a:t>
            </a:r>
            <a:r>
              <a:rPr lang="en-US" dirty="0" err="1"/>
              <a:t>kidshealth</a:t>
            </a:r>
            <a:r>
              <a:rPr lang="en-US" dirty="0"/>
              <a:t>, 2018)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Supermarkets should make fresh produce cheaper so families can afford 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Positive reinforcement for rewarding (Pandita et al, 2016)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A child's poor diet increases their likelihood of gaining weight or becoming obese. Eating better can reduce a child’s risk of developing several diseases. The major factors influencing a child's decision to eat healthy or not are parents, media influence, and schools.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893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7C07B-235E-C361-3BFB-A3A534C66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057" y="-15875"/>
            <a:ext cx="10515600" cy="1325563"/>
          </a:xfrm>
        </p:spPr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2B02C-AA0D-5587-B4D4-C92C462D43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2872"/>
            <a:ext cx="10515600" cy="5100003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Bupa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Overweight in children.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https://www.bupa.co.uk/health-information/childrens-health/overweight-children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27 December 2022). </a:t>
            </a: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Centers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for Disease Control and Prevention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Physical activity facts.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https://www.cdc.gov/healthyschools/physicalactivity/facts.htm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27 December 2022). </a:t>
            </a:r>
          </a:p>
          <a:p>
            <a:pPr marL="0" indent="0"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Drewnowski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A. (2009) ‘Obesity, diets, and social inequalities’,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Nutrition and reviews,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67, PP. 36-39. </a:t>
            </a:r>
          </a:p>
          <a:p>
            <a:pPr marL="0" indent="0"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GOV.UK (2018)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Tackling childhood obesity: a shared problem.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4"/>
              </a:rPr>
              <a:t>https://educationinspection.blog.gov.uk/2018/07/18/tackling-childhood-obesity-a-shared-problem/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(Accessed: 3 January 2023). 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Hills, A. and Anderson, L. and Byrne, N. (2011) ‘Physical activity and obesity in children,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Library of Medicine.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45(11), pp. 866-870.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NHS (2021)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Physical activity guidelines for children and young people.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https://www.nhs.uk/live-well/healthy-weight/childrens-weight/healthy-weight-children-advice-for-parents/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19 December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Julian, E. and Steele, R (2008)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Handbook of childhood and adolescent obesity.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New York: Springer Us.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KidsHealth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(2018)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Healthy eating.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https://kidshealth.org/en/parents/habits.html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22 December 2022).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Kuzbicka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 and </a:t>
            </a: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Rachon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D. (2013) ‘Bad eating habits as the main cause of obesity in children’,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Library of Medicine,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19(3), pp. 106-110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(2021)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Physical activity guidelines for children and young people.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https://www.nhs.uk/live-well/exercise/exercise-guidelines/physical-activity-guidelines-children-and-young-people/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23 December 2022).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NHS Digital (2021)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child measurement programme, England 2020/21 school year.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8"/>
              </a:rPr>
              <a:t>https://digital.nhs.uk/data-and-information/publications/statistical/national-child-measurement-programme/2020-21-school-year/deprivation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Accessed: 28 December 2022). </a:t>
            </a:r>
            <a:endParaRPr lang="en-GB" sz="18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Pandita et al (2016) ‘Childhood obesity: prevention is better than cure’,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National Library of Medicine,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9, pp. 83-89. 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Stafford et al (2010) ‘Deprivation and development of obesity: a multilevel, longitudinal study in England’,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American journal of preventative medicine,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39(2), pp. 130-139.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18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Unicef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Poor diets damaging children’s health, warns </a:t>
            </a:r>
            <a:r>
              <a:rPr lang="en-GB" sz="1800" i="1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unicef</a:t>
            </a:r>
            <a:r>
              <a:rPr lang="en-GB" sz="180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9"/>
              </a:rPr>
              <a:t>https://www.unicef.org.uk/press-releases/poor-diets-damaging-childrens-health-warns-unicef/amp/?gclid=EAIaIQobChMI0rHrj4un_AIVFIBQBh31RA8TEAMYASAAEgKzRfD_BwE</a:t>
            </a:r>
            <a:r>
              <a:rPr lang="en-GB" sz="1800" u="sng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(Accessed: 28 December 2022).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1800" spc="-2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Webmd</a:t>
            </a:r>
            <a:r>
              <a:rPr lang="en-GB" sz="1800" spc="-2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(2023) </a:t>
            </a:r>
            <a:r>
              <a:rPr lang="en-GB" sz="1800" i="1" spc="-2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Overweight children: Depression eating. </a:t>
            </a:r>
            <a:r>
              <a:rPr lang="en-GB" sz="1800" spc="-2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800" u="sng" spc="-2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10"/>
              </a:rPr>
              <a:t>https://www.webmd.com/parenting/features/depression-eating</a:t>
            </a:r>
            <a:r>
              <a:rPr lang="en-GB" sz="1800" spc="-2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(Accessed: 4 January 2023).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92876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421</TotalTime>
  <Words>903</Words>
  <Application>Microsoft Macintosh PowerPoint</Application>
  <PresentationFormat>Widescreen</PresentationFormat>
  <Paragraphs>52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Times New Roman</vt:lpstr>
      <vt:lpstr>Office Theme</vt:lpstr>
      <vt:lpstr>Is poor diet the biggest influence on childhood obesity (aged 10-14yr old)? </vt:lpstr>
      <vt:lpstr>Aims and Methodology </vt:lpstr>
      <vt:lpstr>Theme 1-Poor Diet</vt:lpstr>
      <vt:lpstr>Theme 2-Lack of Physical Activity</vt:lpstr>
      <vt:lpstr>Theme 3 - Deprivation </vt:lpstr>
      <vt:lpstr>Theme 4-Mental Health</vt:lpstr>
      <vt:lpstr>Conclusion and Recommendations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Sultana Begum</dc:creator>
  <cp:lastModifiedBy>Sultana Begum</cp:lastModifiedBy>
  <cp:revision>31</cp:revision>
  <dcterms:created xsi:type="dcterms:W3CDTF">2022-12-26T19:00:55Z</dcterms:created>
  <dcterms:modified xsi:type="dcterms:W3CDTF">2023-01-15T20:09:59Z</dcterms:modified>
</cp:coreProperties>
</file>