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62" r:id="rId5"/>
    <p:sldId id="258" r:id="rId6"/>
    <p:sldId id="257" r:id="rId7"/>
    <p:sldId id="259" r:id="rId8"/>
    <p:sldId id="260" r:id="rId9"/>
    <p:sldId id="261" r:id="rId10"/>
    <p:sldId id="263" r:id="rId11"/>
    <p:sldId id="256" r:id="rId12"/>
    <p:sldId id="264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8F8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FD2AAE-EA54-3003-010B-BB96C8690CB6}" v="167" dt="2026-06-27T07:01:19.915"/>
    <p1510:client id="{C2F9F96B-E8B8-FCB4-3F63-1AF1529C05C0}" v="1088" dt="2026-06-28T15:56:24.3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0" d="100"/>
          <a:sy n="70" d="100"/>
        </p:scale>
        <p:origin x="34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xx0s147Xj4?feature=oembed" TargetMode="Externa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43B6E-798F-EDC2-A6A6-17A7980806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33829" y="-670151"/>
            <a:ext cx="9144000" cy="2387600"/>
          </a:xfrm>
        </p:spPr>
        <p:txBody>
          <a:bodyPr/>
          <a:lstStyle/>
          <a:p>
            <a:r>
              <a:rPr lang="en-GB" sz="5400">
                <a:latin typeface="Segoe UI"/>
                <a:cs typeface="Segoe UI"/>
              </a:rPr>
              <a:t>My Digital Skills Journey</a:t>
            </a:r>
            <a:endParaRPr lang="en-US" sz="5400"/>
          </a:p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A5133E-5921-F10A-D896-4FE0A9BD2D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38171" y="1468437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800" b="1" i="1"/>
              <a:t>Created by</a:t>
            </a:r>
            <a:r>
              <a:rPr lang="en-GB" sz="4800"/>
              <a:t> :</a:t>
            </a:r>
            <a:r>
              <a:rPr lang="en-GB" sz="4800" b="1"/>
              <a:t>Stefan Calin</a:t>
            </a:r>
            <a:endParaRPr lang="en-GB" sz="4800" b="1" dirty="0"/>
          </a:p>
          <a:p>
            <a:r>
              <a:rPr lang="en-GB" sz="4800" b="1" dirty="0"/>
              <a:t>Studen</a:t>
            </a:r>
            <a:r>
              <a:rPr lang="en-GB" sz="4800" b="1"/>
              <a:t>t ID:1905193</a:t>
            </a:r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608542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9F469-5F54-5D7F-3080-266DCE4C1EA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66057" y="1431245"/>
            <a:ext cx="4970918" cy="399619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3600" b="1" dirty="0">
                <a:latin typeface="Segoe UI"/>
                <a:cs typeface="Segoe UI"/>
              </a:rPr>
              <a:t>Good afternoon, my name is Stefan. Today I will talk about the journey I have experienced with digital skills at the University of Wales Trinity Saint </a:t>
            </a:r>
            <a:r>
              <a:rPr lang="en-GB" sz="3600" b="1">
                <a:latin typeface="Segoe UI"/>
                <a:cs typeface="Segoe UI"/>
              </a:rPr>
              <a:t>David, </a:t>
            </a:r>
            <a:r>
              <a:rPr lang="en-GB" sz="3600" b="1" dirty="0">
                <a:latin typeface="Segoe UI"/>
                <a:cs typeface="Segoe UI"/>
              </a:rPr>
              <a:t>and how I have improved my digital abilities during my studies.</a:t>
            </a:r>
            <a:endParaRPr lang="en-US" sz="3600" b="1"/>
          </a:p>
          <a:p>
            <a:endParaRPr lang="en-GB" sz="3600" b="1" dirty="0">
              <a:solidFill>
                <a:schemeClr val="bg1"/>
              </a:solidFill>
            </a:endParaRPr>
          </a:p>
        </p:txBody>
      </p:sp>
      <p:pic>
        <p:nvPicPr>
          <p:cNvPr id="6" name="dababy-lets-go-sound-effect_EWZTfTT">
            <a:hlinkClick r:id="" action="ppaction://media"/>
            <a:extLst>
              <a:ext uri="{FF2B5EF4-FFF2-40B4-BE49-F238E27FC236}">
                <a16:creationId xmlns:a16="http://schemas.microsoft.com/office/drawing/2014/main" id="{291BA09E-D663-E56B-6E78-9C0CF21A9C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30875" y="3279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44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33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161CF-D8D3-0CCA-6A1F-87B1E4BB0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JISC BEFORE  AND AFTER</a:t>
            </a:r>
            <a:b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screen shot of a diagram&#10;&#10;AI-generated content may be incorrect.">
            <a:extLst>
              <a:ext uri="{FF2B5EF4-FFF2-40B4-BE49-F238E27FC236}">
                <a16:creationId xmlns:a16="http://schemas.microsoft.com/office/drawing/2014/main" id="{1FE1AF23-C8F9-8BBC-AD43-6277AA5623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8802" y="754721"/>
            <a:ext cx="7397556" cy="550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569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B52F2DD-5100-E5FE-63FA-A57780DFDD19}"/>
              </a:ext>
            </a:extLst>
          </p:cNvPr>
          <p:cNvSpPr txBox="1"/>
          <p:nvPr/>
        </p:nvSpPr>
        <p:spPr>
          <a:xfrm>
            <a:off x="1388850" y="240635"/>
            <a:ext cx="1080584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For </a:t>
            </a:r>
            <a:r>
              <a:rPr lang="en-GB" sz="4800" b="1">
                <a:solidFill>
                  <a:schemeClr val="bg1"/>
                </a:solidFill>
              </a:rPr>
              <a:t>professional studying we used</a:t>
            </a:r>
            <a:r>
              <a:rPr lang="en-GB" dirty="0">
                <a:solidFill>
                  <a:schemeClr val="bg1"/>
                </a:solidFill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847741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lowchart: Document 15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rgbClr val="3368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6176BF-5860-805F-7AFB-073361F2F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200" b="1" dirty="0">
                <a:solidFill>
                  <a:srgbClr val="FFFFFF"/>
                </a:solidFill>
              </a:rPr>
              <a:t>In LinkedIn learning we found out how to use programs such as:</a:t>
            </a:r>
            <a:endParaRPr lang="en-US" sz="3200" dirty="0">
              <a:solidFill>
                <a:srgbClr val="FFFFFF"/>
              </a:solidFill>
            </a:endParaRPr>
          </a:p>
        </p:txBody>
      </p:sp>
      <p:pic>
        <p:nvPicPr>
          <p:cNvPr id="7" name="Picture 6" descr="A person typing on a computer&#10;&#10;AI-generated content may be incorrect.">
            <a:extLst>
              <a:ext uri="{FF2B5EF4-FFF2-40B4-BE49-F238E27FC236}">
                <a16:creationId xmlns:a16="http://schemas.microsoft.com/office/drawing/2014/main" id="{CA459405-9ACD-BC4F-6B49-2B657E1963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293" y="640080"/>
            <a:ext cx="5578816" cy="557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322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C82BEA2-E5DC-7180-8E52-EED09823464C}"/>
              </a:ext>
            </a:extLst>
          </p:cNvPr>
          <p:cNvSpPr>
            <a:spLocks noGrp="1"/>
          </p:cNvSpPr>
          <p:nvPr/>
        </p:nvSpPr>
        <p:spPr>
          <a:xfrm>
            <a:off x="838708" y="786384"/>
            <a:ext cx="256904" cy="11901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250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b="0" i="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6" name="Content Placeholder 6" descr="step by step go to the success">
            <a:extLst>
              <a:ext uri="{FF2B5EF4-FFF2-40B4-BE49-F238E27FC236}">
                <a16:creationId xmlns:a16="http://schemas.microsoft.com/office/drawing/2014/main" id="{10C8FF22-9CFC-8B0F-CFCB-298A41536889}"/>
              </a:ext>
            </a:extLst>
          </p:cNvPr>
          <p:cNvPicPr>
            <a:picLocks noGrp="1" noChangeAspect="1"/>
          </p:cNvPicPr>
          <p:nvPr/>
        </p:nvPicPr>
        <p:blipFill>
          <a:blip r:embed="rId2"/>
          <a:srcRect r="35936" b="2"/>
          <a:stretch>
            <a:fillRect/>
          </a:stretch>
        </p:blipFill>
        <p:spPr>
          <a:xfrm>
            <a:off x="1220455" y="2396086"/>
            <a:ext cx="4070907" cy="3637825"/>
          </a:xfrm>
          <a:prstGeom prst="rect">
            <a:avLst/>
          </a:prstGeom>
          <a:blipFill dpi="0" rotWithShape="1">
            <a:blip r:embed="rId3">
              <a:alphaModFix amt="2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0"/>
                      </a14:imgEffect>
                      <a14:imgEffect>
                        <a14:brightnessContrast bright="-27000" contrast="59000"/>
                      </a14:imgEffect>
                    </a14:imgLayer>
                  </a14:imgProps>
                </a:ext>
              </a:extLst>
            </a:blip>
            <a:srcRect/>
            <a:stretch>
              <a:fillRect t="-1" b="-11100"/>
            </a:stretch>
          </a:blipFill>
          <a:ln w="6350">
            <a:solidFill>
              <a:schemeClr val="tx1"/>
            </a:solidFill>
          </a:ln>
        </p:spPr>
      </p:pic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4AC256E0-6F01-3C24-0F10-B417126CF985}"/>
              </a:ext>
            </a:extLst>
          </p:cNvPr>
          <p:cNvSpPr>
            <a:spLocks noGrp="1"/>
          </p:cNvSpPr>
          <p:nvPr/>
        </p:nvSpPr>
        <p:spPr>
          <a:xfrm>
            <a:off x="5669280" y="815412"/>
            <a:ext cx="5303520" cy="56446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85750" indent="-28575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28575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42950" indent="-28575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71550" indent="-28575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00150" indent="-28575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2500"/>
              </a:spcBef>
              <a:buNone/>
            </a:pPr>
            <a:r>
              <a:rPr lang="en-US" sz="2800" b="1"/>
              <a:t>Reflective Learning</a:t>
            </a:r>
            <a:endParaRPr lang="en-US" sz="2800"/>
          </a:p>
          <a:p>
            <a:pPr marL="0" lvl="1" indent="0">
              <a:buNone/>
            </a:pPr>
            <a:r>
              <a:rPr lang="en-US" sz="2800"/>
              <a:t>Reflection shows what was learned, how it was learned, and its impact on future goals.</a:t>
            </a:r>
          </a:p>
          <a:p>
            <a:pPr marL="0" indent="0">
              <a:spcBef>
                <a:spcPts val="2500"/>
              </a:spcBef>
              <a:buNone/>
            </a:pPr>
            <a:r>
              <a:rPr lang="en-US" sz="2800" b="1"/>
              <a:t>Digital Skills Development</a:t>
            </a:r>
            <a:endParaRPr lang="en-US" sz="2800"/>
          </a:p>
          <a:p>
            <a:pPr marL="0" lvl="1" indent="0">
              <a:buNone/>
            </a:pPr>
            <a:r>
              <a:rPr lang="en-US" sz="2800"/>
              <a:t>Emphasis on growth in digital skills are vital for</a:t>
            </a:r>
            <a:r>
              <a:rPr lang="en-US" sz="2000" dirty="0"/>
              <a:t> </a:t>
            </a:r>
            <a:r>
              <a:rPr lang="en-US" sz="2800"/>
              <a:t>higher education and workplace success.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4F780D0-CB69-E0E5-F145-517F1BEF42A3}"/>
              </a:ext>
            </a:extLst>
          </p:cNvPr>
          <p:cNvSpPr>
            <a:spLocks noGrp="1"/>
          </p:cNvSpPr>
          <p:nvPr/>
        </p:nvSpPr>
        <p:spPr>
          <a:xfrm>
            <a:off x="11573385" y="622955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900" b="0" i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CC057153-B650-4DEB-B370-79DDCFDCE934}" type="slidenum">
              <a:rPr lang="en-US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230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72018E1B-E0B9-4440-AFF3-4112E50A2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5C8C7F-6049-E275-A74A-B3A16C4EA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5080" y="635567"/>
            <a:ext cx="7952232" cy="18400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Here are my certificates!!!</a:t>
            </a:r>
          </a:p>
        </p:txBody>
      </p:sp>
      <p:pic>
        <p:nvPicPr>
          <p:cNvPr id="4" name="Content Placeholder 3" descr="A certificate of a microsoft office&#10;&#10;AI-generated content may be incorrect.">
            <a:extLst>
              <a:ext uri="{FF2B5EF4-FFF2-40B4-BE49-F238E27FC236}">
                <a16:creationId xmlns:a16="http://schemas.microsoft.com/office/drawing/2014/main" id="{B0BE7D7D-1523-C6D5-F9A2-2DA73AC0F0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71" r="20691" b="-3"/>
          <a:stretch>
            <a:fillRect/>
          </a:stretch>
        </p:blipFill>
        <p:spPr>
          <a:xfrm>
            <a:off x="182787" y="2558694"/>
            <a:ext cx="2827865" cy="3731891"/>
          </a:xfrm>
          <a:prstGeom prst="rect">
            <a:avLst/>
          </a:prstGeom>
        </p:spPr>
      </p:pic>
      <p:pic>
        <p:nvPicPr>
          <p:cNvPr id="3" name="Picture 2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2D133480-FF65-2167-6FC4-E6D42FD587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174" r="19532"/>
          <a:stretch>
            <a:fillRect/>
          </a:stretch>
        </p:blipFill>
        <p:spPr>
          <a:xfrm>
            <a:off x="3180760" y="2558694"/>
            <a:ext cx="2827865" cy="3731891"/>
          </a:xfrm>
          <a:prstGeom prst="rect">
            <a:avLst/>
          </a:prstGeom>
        </p:spPr>
      </p:pic>
      <p:pic>
        <p:nvPicPr>
          <p:cNvPr id="7" name="Picture 6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D5215B94-855D-587A-CFAA-0FEC79811C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391" r="20264" b="4"/>
          <a:stretch>
            <a:fillRect/>
          </a:stretch>
        </p:blipFill>
        <p:spPr>
          <a:xfrm>
            <a:off x="6178733" y="2558694"/>
            <a:ext cx="2827865" cy="3731891"/>
          </a:xfrm>
          <a:prstGeom prst="rect">
            <a:avLst/>
          </a:prstGeom>
        </p:spPr>
      </p:pic>
      <p:pic>
        <p:nvPicPr>
          <p:cNvPr id="5" name="Picture 4" descr="A certificate of microsoft excel&#10;&#10;AI-generated content may be incorrect.">
            <a:extLst>
              <a:ext uri="{FF2B5EF4-FFF2-40B4-BE49-F238E27FC236}">
                <a16:creationId xmlns:a16="http://schemas.microsoft.com/office/drawing/2014/main" id="{A195556E-D254-4EBC-4E54-F7CE840EE5F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1262" r="20199" b="-3"/>
          <a:stretch>
            <a:fillRect/>
          </a:stretch>
        </p:blipFill>
        <p:spPr>
          <a:xfrm>
            <a:off x="9176706" y="2558694"/>
            <a:ext cx="2827865" cy="3731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387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08000" b="-10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24742" y="2711677"/>
            <a:ext cx="10624457" cy="1966684"/>
          </a:xfrm>
        </p:spPr>
        <p:txBody>
          <a:bodyPr/>
          <a:lstStyle/>
          <a:p>
            <a:r>
              <a:rPr lang="en-GB" sz="3200" b="1">
                <a:solidFill>
                  <a:schemeClr val="bg1"/>
                </a:solidFill>
                <a:latin typeface="Segoe UI"/>
                <a:cs typeface="Segoe UI"/>
              </a:rPr>
              <a:t>“It always seems impossible until it’s done.”</a:t>
            </a:r>
            <a:endParaRPr lang="en-US" sz="3200" b="1">
              <a:solidFill>
                <a:schemeClr val="bg1"/>
              </a:solidFill>
            </a:endParaRPr>
          </a:p>
          <a:p>
            <a:endParaRPr lang="en-GB" dirty="0">
              <a:solidFill>
                <a:schemeClr val="accent5">
                  <a:lumMod val="49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0" y="5982380"/>
            <a:ext cx="9144000" cy="8792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000" b="1" dirty="0">
                <a:solidFill>
                  <a:srgbClr val="555555"/>
                </a:solidFill>
                <a:highlight>
                  <a:srgbClr val="FFFFFF"/>
                </a:highlight>
                <a:latin typeface="Verdana"/>
                <a:ea typeface="Verdana"/>
              </a:rPr>
              <a:t>FINS, J.J., 2019. Mosaic </a:t>
            </a:r>
            <a:r>
              <a:rPr lang="en-GB" sz="2000" b="1">
                <a:solidFill>
                  <a:srgbClr val="555555"/>
                </a:solidFill>
                <a:highlight>
                  <a:srgbClr val="FFFFFF"/>
                </a:highlight>
                <a:latin typeface="Verdana"/>
                <a:ea typeface="Verdana"/>
              </a:rPr>
              <a:t>Decision making</a:t>
            </a:r>
            <a:r>
              <a:rPr lang="en-GB" sz="2000" b="1" dirty="0">
                <a:solidFill>
                  <a:srgbClr val="555555"/>
                </a:solidFill>
                <a:highlight>
                  <a:srgbClr val="FFFFFF"/>
                </a:highlight>
                <a:latin typeface="Verdana"/>
                <a:ea typeface="Verdana"/>
              </a:rPr>
              <a:t> and Severe Brain Injury: Adding Another Piece to the Argument: CQ. </a:t>
            </a:r>
            <a:r>
              <a:rPr lang="en-GB" sz="2000" b="1" i="1" dirty="0">
                <a:solidFill>
                  <a:srgbClr val="555555"/>
                </a:solidFill>
                <a:highlight>
                  <a:srgbClr val="FFFFFF"/>
                </a:highlight>
                <a:latin typeface="Verdana"/>
                <a:ea typeface="Verdana"/>
              </a:rPr>
              <a:t>Cambridge Quarterly of Healthcare Ethics, </a:t>
            </a:r>
            <a:r>
              <a:rPr lang="en-GB" sz="2000" b="1" dirty="0">
                <a:solidFill>
                  <a:srgbClr val="555555"/>
                </a:solidFill>
                <a:highlight>
                  <a:srgbClr val="FFFFFF"/>
                </a:highlight>
                <a:latin typeface="Verdana"/>
                <a:ea typeface="Verdana"/>
              </a:rPr>
              <a:t>28(4), pp. 737-743.</a:t>
            </a:r>
            <a:endParaRPr lang="en-US" sz="2000" b="1">
              <a:solidFill>
                <a:srgbClr val="55555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C4FDBE2-32F7-4AC4-A40C-C51C65B1D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7B0CB-3CEB-C51A-F291-50993B7F9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3933" y="3711730"/>
            <a:ext cx="6766405" cy="11681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800">
                <a:solidFill>
                  <a:srgbClr val="FFFFFE"/>
                </a:solidFill>
              </a:rPr>
              <a:t>Thank you for your time, any questions?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A822B99-B083-5552-7D22-48788143F095}"/>
              </a:ext>
            </a:extLst>
          </p:cNvPr>
          <p:cNvSpPr txBox="1"/>
          <p:nvPr/>
        </p:nvSpPr>
        <p:spPr>
          <a:xfrm>
            <a:off x="4763933" y="5494506"/>
            <a:ext cx="6766405" cy="11681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3200">
                <a:solidFill>
                  <a:srgbClr val="FFFFFE"/>
                </a:solidFill>
              </a:rPr>
              <a:t>Here is a QR Code for feedback.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BF4792E-DF83-4D24-9924-01EC30A32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8512"/>
            <a:ext cx="3952259" cy="5932172"/>
          </a:xfrm>
          <a:custGeom>
            <a:avLst/>
            <a:gdLst>
              <a:gd name="connsiteX0" fmla="*/ 986173 w 3952259"/>
              <a:gd name="connsiteY0" fmla="*/ 0 h 5932172"/>
              <a:gd name="connsiteX1" fmla="*/ 3952259 w 3952259"/>
              <a:gd name="connsiteY1" fmla="*/ 2966086 h 5932172"/>
              <a:gd name="connsiteX2" fmla="*/ 986173 w 3952259"/>
              <a:gd name="connsiteY2" fmla="*/ 5932172 h 5932172"/>
              <a:gd name="connsiteX3" fmla="*/ 104150 w 3952259"/>
              <a:gd name="connsiteY3" fmla="*/ 5798823 h 5932172"/>
              <a:gd name="connsiteX4" fmla="*/ 0 w 3952259"/>
              <a:gd name="connsiteY4" fmla="*/ 5760704 h 5932172"/>
              <a:gd name="connsiteX5" fmla="*/ 0 w 3952259"/>
              <a:gd name="connsiteY5" fmla="*/ 171469 h 5932172"/>
              <a:gd name="connsiteX6" fmla="*/ 104150 w 3952259"/>
              <a:gd name="connsiteY6" fmla="*/ 133350 h 5932172"/>
              <a:gd name="connsiteX7" fmla="*/ 986173 w 3952259"/>
              <a:gd name="connsiteY7" fmla="*/ 0 h 5932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52259" h="5932172">
                <a:moveTo>
                  <a:pt x="986173" y="0"/>
                </a:moveTo>
                <a:cubicBezTo>
                  <a:pt x="2624297" y="0"/>
                  <a:pt x="3952259" y="1327962"/>
                  <a:pt x="3952259" y="2966086"/>
                </a:cubicBezTo>
                <a:cubicBezTo>
                  <a:pt x="3952259" y="4604210"/>
                  <a:pt x="2624297" y="5932172"/>
                  <a:pt x="986173" y="5932172"/>
                </a:cubicBezTo>
                <a:cubicBezTo>
                  <a:pt x="679025" y="5932172"/>
                  <a:pt x="382781" y="5885486"/>
                  <a:pt x="104150" y="5798823"/>
                </a:cubicBezTo>
                <a:lnTo>
                  <a:pt x="0" y="5760704"/>
                </a:lnTo>
                <a:lnTo>
                  <a:pt x="0" y="171469"/>
                </a:lnTo>
                <a:lnTo>
                  <a:pt x="104150" y="133350"/>
                </a:lnTo>
                <a:cubicBezTo>
                  <a:pt x="382781" y="46686"/>
                  <a:pt x="679025" y="0"/>
                  <a:pt x="98617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5837328-A57C-47AA-B520-C83F4A6BD1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8125" y="0"/>
            <a:ext cx="4475748" cy="3256337"/>
          </a:xfrm>
          <a:custGeom>
            <a:avLst/>
            <a:gdLst>
              <a:gd name="connsiteX0" fmla="*/ 246861 w 4475748"/>
              <a:gd name="connsiteY0" fmla="*/ 0 h 3256337"/>
              <a:gd name="connsiteX1" fmla="*/ 4228888 w 4475748"/>
              <a:gd name="connsiteY1" fmla="*/ 0 h 3256337"/>
              <a:gd name="connsiteX2" fmla="*/ 4299885 w 4475748"/>
              <a:gd name="connsiteY2" fmla="*/ 147382 h 3256337"/>
              <a:gd name="connsiteX3" fmla="*/ 4475748 w 4475748"/>
              <a:gd name="connsiteY3" fmla="*/ 1018463 h 3256337"/>
              <a:gd name="connsiteX4" fmla="*/ 2237874 w 4475748"/>
              <a:gd name="connsiteY4" fmla="*/ 3256337 h 3256337"/>
              <a:gd name="connsiteX5" fmla="*/ 0 w 4475748"/>
              <a:gd name="connsiteY5" fmla="*/ 1018463 h 3256337"/>
              <a:gd name="connsiteX6" fmla="*/ 175863 w 4475748"/>
              <a:gd name="connsiteY6" fmla="*/ 147382 h 3256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75748" h="3256337">
                <a:moveTo>
                  <a:pt x="246861" y="0"/>
                </a:moveTo>
                <a:lnTo>
                  <a:pt x="4228888" y="0"/>
                </a:lnTo>
                <a:lnTo>
                  <a:pt x="4299885" y="147382"/>
                </a:lnTo>
                <a:cubicBezTo>
                  <a:pt x="4413128" y="415117"/>
                  <a:pt x="4475748" y="709477"/>
                  <a:pt x="4475748" y="1018463"/>
                </a:cubicBezTo>
                <a:cubicBezTo>
                  <a:pt x="4475748" y="2254407"/>
                  <a:pt x="3473818" y="3256337"/>
                  <a:pt x="2237874" y="3256337"/>
                </a:cubicBezTo>
                <a:cubicBezTo>
                  <a:pt x="1001930" y="3256337"/>
                  <a:pt x="0" y="2254407"/>
                  <a:pt x="0" y="1018463"/>
                </a:cubicBezTo>
                <a:cubicBezTo>
                  <a:pt x="0" y="709477"/>
                  <a:pt x="62621" y="415117"/>
                  <a:pt x="175863" y="14738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7580241">
            <a:off x="-1784401" y="613620"/>
            <a:ext cx="6199926" cy="6199926"/>
          </a:xfrm>
          <a:prstGeom prst="arc">
            <a:avLst>
              <a:gd name="adj1" fmla="val 14455503"/>
              <a:gd name="adj2" fmla="val 18389131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A03A6A2-7849-4179-B68F-C11DDDB23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1078" y="0"/>
            <a:ext cx="3440922" cy="3674631"/>
          </a:xfrm>
          <a:custGeom>
            <a:avLst/>
            <a:gdLst>
              <a:gd name="connsiteX0" fmla="*/ 523074 w 3440922"/>
              <a:gd name="connsiteY0" fmla="*/ 0 h 3674631"/>
              <a:gd name="connsiteX1" fmla="*/ 3440922 w 3440922"/>
              <a:gd name="connsiteY1" fmla="*/ 0 h 3674631"/>
              <a:gd name="connsiteX2" fmla="*/ 3440922 w 3440922"/>
              <a:gd name="connsiteY2" fmla="*/ 3321701 h 3674631"/>
              <a:gd name="connsiteX3" fmla="*/ 3304578 w 3440922"/>
              <a:gd name="connsiteY3" fmla="*/ 3404532 h 3674631"/>
              <a:gd name="connsiteX4" fmla="*/ 2237874 w 3440922"/>
              <a:gd name="connsiteY4" fmla="*/ 3674631 h 3674631"/>
              <a:gd name="connsiteX5" fmla="*/ 0 w 3440922"/>
              <a:gd name="connsiteY5" fmla="*/ 1436757 h 3674631"/>
              <a:gd name="connsiteX6" fmla="*/ 511022 w 3440922"/>
              <a:gd name="connsiteY6" fmla="*/ 13261 h 3674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40922" h="3674631">
                <a:moveTo>
                  <a:pt x="523074" y="0"/>
                </a:moveTo>
                <a:lnTo>
                  <a:pt x="3440922" y="0"/>
                </a:lnTo>
                <a:lnTo>
                  <a:pt x="3440922" y="3321701"/>
                </a:lnTo>
                <a:lnTo>
                  <a:pt x="3304578" y="3404532"/>
                </a:lnTo>
                <a:cubicBezTo>
                  <a:pt x="2987486" y="3576786"/>
                  <a:pt x="2624107" y="3674631"/>
                  <a:pt x="2237874" y="3674631"/>
                </a:cubicBezTo>
                <a:cubicBezTo>
                  <a:pt x="1001930" y="3674631"/>
                  <a:pt x="0" y="2672701"/>
                  <a:pt x="0" y="1436757"/>
                </a:cubicBezTo>
                <a:cubicBezTo>
                  <a:pt x="0" y="896032"/>
                  <a:pt x="191776" y="400098"/>
                  <a:pt x="511022" y="13261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cartoon of a child jumping in the air with a graduation cap and diploma&#10;&#10;AI-generated content may be incorrect.">
            <a:extLst>
              <a:ext uri="{FF2B5EF4-FFF2-40B4-BE49-F238E27FC236}">
                <a16:creationId xmlns:a16="http://schemas.microsoft.com/office/drawing/2014/main" id="{87DCE6A4-6602-BC28-3D1B-8630624A5D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2995" y="407063"/>
            <a:ext cx="2378947" cy="2378947"/>
          </a:xfrm>
          <a:custGeom>
            <a:avLst/>
            <a:gdLst/>
            <a:ahLst/>
            <a:cxnLst/>
            <a:rect l="l" t="t" r="r" b="b"/>
            <a:pathLst>
              <a:path w="2028107" h="1916009">
                <a:moveTo>
                  <a:pt x="35370" y="0"/>
                </a:moveTo>
                <a:lnTo>
                  <a:pt x="1992737" y="0"/>
                </a:lnTo>
                <a:cubicBezTo>
                  <a:pt x="2012271" y="0"/>
                  <a:pt x="2028107" y="15836"/>
                  <a:pt x="2028107" y="35370"/>
                </a:cubicBezTo>
                <a:lnTo>
                  <a:pt x="2028107" y="1880639"/>
                </a:lnTo>
                <a:cubicBezTo>
                  <a:pt x="2028107" y="1900173"/>
                  <a:pt x="2012271" y="1916009"/>
                  <a:pt x="1992737" y="1916009"/>
                </a:cubicBezTo>
                <a:lnTo>
                  <a:pt x="35370" y="1916009"/>
                </a:lnTo>
                <a:cubicBezTo>
                  <a:pt x="15836" y="1916009"/>
                  <a:pt x="0" y="1900173"/>
                  <a:pt x="0" y="1880639"/>
                </a:cubicBezTo>
                <a:lnTo>
                  <a:pt x="0" y="35370"/>
                </a:lnTo>
                <a:cubicBezTo>
                  <a:pt x="0" y="15836"/>
                  <a:pt x="15836" y="0"/>
                  <a:pt x="35370" y="0"/>
                </a:cubicBezTo>
                <a:close/>
              </a:path>
            </a:pathLst>
          </a:custGeom>
        </p:spPr>
      </p:pic>
      <p:pic>
        <p:nvPicPr>
          <p:cNvPr id="5" name="Online Media 4" title="O-Zone - Dragostea Din Tei (lyrics)">
            <a:hlinkClick r:id="" action="ppaction://noaction"/>
            <a:extLst>
              <a:ext uri="{FF2B5EF4-FFF2-40B4-BE49-F238E27FC236}">
                <a16:creationId xmlns:a16="http://schemas.microsoft.com/office/drawing/2014/main" id="{363369FA-AC41-6ADE-71CD-7BF587EC7F3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986107" y="170543"/>
            <a:ext cx="2642283" cy="2387603"/>
          </a:xfrm>
          <a:prstGeom prst="rect">
            <a:avLst/>
          </a:prstGeom>
        </p:spPr>
      </p:pic>
      <p:pic>
        <p:nvPicPr>
          <p:cNvPr id="9" name="Content Placeholder 8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6252B402-A5E7-1B4C-063F-AB97118793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163285" y="1624579"/>
            <a:ext cx="3243943" cy="3258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2004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3F46C0B2A77F4AAB923CA00B36000F" ma:contentTypeVersion="5" ma:contentTypeDescription="Create a new document." ma:contentTypeScope="" ma:versionID="6b7c5a4920b187374cd8691215cd3216">
  <xsd:schema xmlns:xsd="http://www.w3.org/2001/XMLSchema" xmlns:xs="http://www.w3.org/2001/XMLSchema" xmlns:p="http://schemas.microsoft.com/office/2006/metadata/properties" xmlns:ns3="936e02c4-a484-4998-a51a-c24e6dc61f3e" targetNamespace="http://schemas.microsoft.com/office/2006/metadata/properties" ma:root="true" ma:fieldsID="9fc74aef1d7dc8c1128523fee932ee76" ns3:_="">
    <xsd:import namespace="936e02c4-a484-4998-a51a-c24e6dc61f3e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6e02c4-a484-4998-a51a-c24e6dc61f3e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6e02c4-a484-4998-a51a-c24e6dc61f3e" xsi:nil="true"/>
  </documentManagement>
</p:properties>
</file>

<file path=customXml/itemProps1.xml><?xml version="1.0" encoding="utf-8"?>
<ds:datastoreItem xmlns:ds="http://schemas.openxmlformats.org/officeDocument/2006/customXml" ds:itemID="{D83FE36B-BBBE-48ED-A102-7715189887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64A3524-BFAE-4CC2-9961-CDF1213FA4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6e02c4-a484-4998-a51a-c24e6dc61f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1584D74-FF23-4E60-A804-E57086C293ED}">
  <ds:schemaRefs>
    <ds:schemaRef ds:uri="http://purl.org/dc/elements/1.1/"/>
    <ds:schemaRef ds:uri="http://www.w3.org/XML/1998/namespace"/>
    <ds:schemaRef ds:uri="http://purl.org/dc/dcmitype/"/>
    <ds:schemaRef ds:uri="http://schemas.microsoft.com/office/2006/documentManagement/types"/>
    <ds:schemaRef ds:uri="936e02c4-a484-4998-a51a-c24e6dc61f3e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</TotalTime>
  <Words>185</Words>
  <Application>Microsoft Office PowerPoint</Application>
  <PresentationFormat>Widescreen</PresentationFormat>
  <Paragraphs>17</Paragraphs>
  <Slides>9</Slides>
  <Notes>0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My Digital Skills Journey </vt:lpstr>
      <vt:lpstr>Good afternoon, my name is Stefan. Today I will talk about the journey I have experienced with digital skills at the University of Wales Trinity Saint David, and how I have improved my digital abilities during my studies. </vt:lpstr>
      <vt:lpstr>JISC BEFORE  AND AFTER </vt:lpstr>
      <vt:lpstr>PowerPoint Presentation</vt:lpstr>
      <vt:lpstr>In LinkedIn learning we found out how to use programs such as:</vt:lpstr>
      <vt:lpstr>PowerPoint Presentation</vt:lpstr>
      <vt:lpstr>Here are my certificates!!!</vt:lpstr>
      <vt:lpstr>“It always seems impossible until it’s done.” </vt:lpstr>
      <vt:lpstr>Thank you for your time,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Stefan Calin(1905193)</dc:creator>
  <cp:lastModifiedBy>Stefan Calin (1905193)</cp:lastModifiedBy>
  <cp:revision>626</cp:revision>
  <dcterms:created xsi:type="dcterms:W3CDTF">2026-06-26T09:46:41Z</dcterms:created>
  <dcterms:modified xsi:type="dcterms:W3CDTF">2026-06-28T16:33:21Z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0x010100DA3F46C0B2A77F4AAB923CA00B36000F</vt:lpwstr>
  </property>
</Properties>
</file>