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56" r:id="rId2"/>
    <p:sldId id="277" r:id="rId3"/>
    <p:sldId id="286" r:id="rId4"/>
    <p:sldId id="266" r:id="rId5"/>
    <p:sldId id="288" r:id="rId6"/>
    <p:sldId id="289" r:id="rId7"/>
    <p:sldId id="284" r:id="rId8"/>
    <p:sldId id="287" r:id="rId9"/>
    <p:sldId id="285" r:id="rId10"/>
    <p:sldId id="274" r:id="rId11"/>
    <p:sldId id="290" r:id="rId12"/>
    <p:sldId id="291" r:id="rId13"/>
    <p:sldId id="270" r:id="rId14"/>
    <p:sldId id="293" r:id="rId15"/>
    <p:sldId id="282" r:id="rId16"/>
    <p:sldId id="283" r:id="rId17"/>
    <p:sldId id="292" r:id="rId18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828"/>
    <a:srgbClr val="AB3C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87" autoAdjust="0"/>
    <p:restoredTop sz="71596" autoAdjust="0"/>
  </p:normalViewPr>
  <p:slideViewPr>
    <p:cSldViewPr snapToGrid="0">
      <p:cViewPr varScale="1">
        <p:scale>
          <a:sx n="81" d="100"/>
          <a:sy n="81" d="100"/>
        </p:scale>
        <p:origin x="186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B33BB8-6C7A-4BE0-9B55-9EAC48D52EC6}" type="datetimeFigureOut">
              <a:rPr lang="en-US"/>
              <a:t>5/1/2018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F7AA83-DE31-4E93-AB07-EF7FB05F667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212903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1EF64-F73B-4314-BB6F-BC0937BBDF19}" type="datetimeFigureOut">
              <a:rPr lang="en-US"/>
              <a:t>5/1/2018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5E2820-AFE1-45FA-949E-17BDB534E1D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57997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9915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7323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8904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9603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23950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040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8319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20050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46810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6907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3694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YouTube video - https://youtu.be/apf7xkKGhUA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5857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2926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3999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7696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5492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E2820-AFE1-45FA-949E-17BDB534E1D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598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3" y="304800"/>
            <a:ext cx="7091361" cy="2793906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66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3108804"/>
            <a:ext cx="7091361" cy="8382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9702-7FBF-4720-8670-571C5E7EEDDE}" type="datetime1">
              <a:rPr lang="en-US"/>
              <a:t>5/1/2018</a:t>
            </a:fld>
            <a:endParaRPr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0547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AF48E-ABA0-4B58-B562-D1D7408067C4}" type="datetime1">
              <a:rPr lang="en-US"/>
              <a:t>5/1/2018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89990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0013" y="1600200"/>
            <a:ext cx="6400801" cy="2486025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0011" y="4105029"/>
            <a:ext cx="6400801" cy="9144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accent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034C-8BD9-4B0C-893B-33834FAB227F}" type="datetime1">
              <a:rPr lang="en-US"/>
              <a:t>5/1/2018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17916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08213" y="1600200"/>
            <a:ext cx="4572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08813" y="1600200"/>
            <a:ext cx="4572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87AA-CBCD-47F9-A04C-7106C508CDE4}" type="datetime1">
              <a:rPr lang="en-US"/>
              <a:t>5/1/2018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751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8213" y="1600200"/>
            <a:ext cx="4572000" cy="82391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1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8213" y="2505075"/>
            <a:ext cx="4572000" cy="33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008813" y="1600200"/>
            <a:ext cx="4572000" cy="82391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1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008813" y="2505075"/>
            <a:ext cx="4572000" cy="33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C9DD-75F5-4611-BA0B-CFB1A226639C}" type="datetime1">
              <a:rPr lang="en-US"/>
              <a:t>5/1/2018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33046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0F1F9-2D3D-4243-878F-D000C3F2A1C4}" type="datetime1">
              <a:rPr lang="en-US"/>
              <a:t>5/1/2018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98309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CBE8-1824-4658-A8BB-BECFAEB7E35A}" type="datetime1">
              <a:rPr lang="en-US"/>
              <a:t>5/1/2018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22526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7612" y="2277477"/>
            <a:ext cx="2743201" cy="2322178"/>
          </a:xfrm>
        </p:spPr>
        <p:txBody>
          <a:bodyPr anchor="b">
            <a:normAutofit/>
          </a:bodyPr>
          <a:lstStyle>
            <a:lvl1pPr>
              <a:defRPr sz="26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533400"/>
            <a:ext cx="6858000" cy="4800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37614" y="4583187"/>
            <a:ext cx="2743200" cy="1131813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5CD17-C377-4DE5-9FCA-CC7471605C58}" type="datetime1">
              <a:rPr lang="en-US"/>
              <a:t>5/1/2018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7700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7612" y="2277477"/>
            <a:ext cx="2743201" cy="2322178"/>
          </a:xfrm>
        </p:spPr>
        <p:txBody>
          <a:bodyPr anchor="b">
            <a:normAutofit/>
          </a:bodyPr>
          <a:lstStyle>
            <a:lvl1pPr>
              <a:defRPr sz="26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1293812" y="533400"/>
            <a:ext cx="6858001" cy="4800600"/>
          </a:xfrm>
          <a:prstGeom prst="roundRect">
            <a:avLst>
              <a:gd name="adj" fmla="val 4409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408112" y="647700"/>
            <a:ext cx="6629400" cy="4572000"/>
          </a:xfrm>
          <a:prstGeom prst="roundRect">
            <a:avLst>
              <a:gd name="adj" fmla="val 3725"/>
            </a:avLst>
          </a:prstGeo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37614" y="4583187"/>
            <a:ext cx="2743200" cy="1131813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E9F02-BE96-4BAE-86A5-1FA60D24CAE2}" type="datetime1">
              <a:rPr lang="en-US"/>
              <a:t>5/1/2018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39301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7AEA-BBBB-4C9B-AB23-214EAA8AB789}" type="datetime1">
              <a:rPr lang="en-US"/>
              <a:t>5/1/2018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7666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65014" y="304801"/>
            <a:ext cx="17158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09800" y="304801"/>
            <a:ext cx="7502814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CA30-F5CD-4CA0-B16A-349C6F830700}" type="datetime1">
              <a:rPr lang="en-US"/>
              <a:t>5/1/2018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994977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08213" y="304800"/>
            <a:ext cx="9372600" cy="12004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8213" y="1600200"/>
            <a:ext cx="9372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3576" y="6505078"/>
            <a:ext cx="964036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D3B9702-7FBF-4720-8670-571C5E7EEDDE}" type="datetime1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80159" y="6505078"/>
            <a:ext cx="6876415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580814" y="6280298"/>
            <a:ext cx="533399" cy="3491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rgbClr val="AB3C19"/>
                </a:solidFill>
              </a:defRPr>
            </a:lvl1pPr>
          </a:lstStyle>
          <a:p>
            <a:fld id="{8FDBFFB2-86D9-4B8F-A59A-553A60B94BB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255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pf7xkKGhUA" TargetMode="External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3" y="304800"/>
            <a:ext cx="8764587" cy="2793906"/>
          </a:xfrm>
        </p:spPr>
        <p:txBody>
          <a:bodyPr>
            <a:noAutofit/>
          </a:bodyPr>
          <a:lstStyle/>
          <a:p>
            <a:r>
              <a:rPr lang="en-GB" sz="3600" dirty="0"/>
              <a:t>An investigation into the available software solutions for the management of documentation and recordings in the childcare </a:t>
            </a:r>
            <a:r>
              <a:rPr lang="en-GB" sz="3600" dirty="0" smtClean="0"/>
              <a:t>profession.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Presented by Jonathan Thomas (241978)</a:t>
            </a:r>
          </a:p>
        </p:txBody>
      </p:sp>
    </p:spTree>
    <p:extLst>
      <p:ext uri="{BB962C8B-B14F-4D97-AF65-F5344CB8AC3E}">
        <p14:creationId xmlns:p14="http://schemas.microsoft.com/office/powerpoint/2010/main" val="3578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 txBox="1">
            <a:spLocks/>
          </p:cNvSpPr>
          <p:nvPr/>
        </p:nvSpPr>
        <p:spPr>
          <a:xfrm>
            <a:off x="894278" y="3865354"/>
            <a:ext cx="4629192" cy="1126773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4000" b="1" dirty="0">
                <a:solidFill>
                  <a:schemeClr val="accent2"/>
                </a:solidFill>
              </a:rPr>
              <a:t>Jonathan Thomas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Lead </a:t>
            </a:r>
            <a:r>
              <a:rPr lang="en-GB" i="1" dirty="0" smtClean="0"/>
              <a:t>Author and Developer</a:t>
            </a:r>
            <a:endParaRPr lang="en-GB" i="1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731281" y="1082708"/>
            <a:ext cx="6046101" cy="1126773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4000" b="1" dirty="0"/>
              <a:t>Roles and </a:t>
            </a:r>
            <a:r>
              <a:rPr lang="en-GB" sz="4000" b="1" dirty="0" smtClean="0"/>
              <a:t>Responsibilities</a:t>
            </a:r>
            <a:endParaRPr lang="en-GB" sz="4000" b="1" dirty="0"/>
          </a:p>
          <a:p>
            <a:r>
              <a:rPr lang="en-GB" sz="2400" dirty="0"/>
              <a:t>Project </a:t>
            </a:r>
            <a:r>
              <a:rPr lang="en-GB" sz="2400" dirty="0" smtClean="0"/>
              <a:t>Management</a:t>
            </a:r>
            <a:endParaRPr lang="en-GB" sz="2400" dirty="0"/>
          </a:p>
          <a:p>
            <a:r>
              <a:rPr lang="en-GB" sz="2400" dirty="0"/>
              <a:t>Client </a:t>
            </a:r>
            <a:r>
              <a:rPr lang="en-GB" sz="2400" dirty="0" smtClean="0"/>
              <a:t>Liaison</a:t>
            </a:r>
            <a:endParaRPr lang="en-GB" sz="2400" dirty="0"/>
          </a:p>
          <a:p>
            <a:r>
              <a:rPr lang="en-GB" sz="2400" dirty="0"/>
              <a:t>Lead </a:t>
            </a:r>
            <a:r>
              <a:rPr lang="en-GB" sz="2400" dirty="0" smtClean="0"/>
              <a:t>Researcher</a:t>
            </a:r>
            <a:endParaRPr lang="en-GB" sz="2400" dirty="0"/>
          </a:p>
          <a:p>
            <a:r>
              <a:rPr lang="en-GB" sz="2400" dirty="0"/>
              <a:t>Lead </a:t>
            </a:r>
            <a:r>
              <a:rPr lang="en-GB" sz="2400" dirty="0" smtClean="0"/>
              <a:t>Developer</a:t>
            </a:r>
            <a:endParaRPr lang="en-GB" sz="1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15" t="13774" r="25427" b="18229"/>
          <a:stretch/>
        </p:blipFill>
        <p:spPr>
          <a:xfrm>
            <a:off x="8736037" y="3547274"/>
            <a:ext cx="3123029" cy="234708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330" r="11002" b="5956"/>
          <a:stretch/>
        </p:blipFill>
        <p:spPr>
          <a:xfrm>
            <a:off x="1172972" y="839622"/>
            <a:ext cx="4000309" cy="299759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21251205">
            <a:off x="9389676" y="5738558"/>
            <a:ext cx="2255994" cy="112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20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54916" y="667265"/>
            <a:ext cx="9372600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accent2"/>
                </a:solidFill>
              </a:rPr>
              <a:t>Little Flowers</a:t>
            </a:r>
            <a:endParaRPr lang="en-US" sz="4000" b="1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054916" y="1282795"/>
            <a:ext cx="10115592" cy="148898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2400" dirty="0"/>
              <a:t>Founded in January 2007 by Sarah Price, Little Flowers is a registered childminding business based in Swansea, Wales.</a:t>
            </a:r>
            <a:r>
              <a:rPr lang="en-US" sz="2400" dirty="0"/>
              <a:t> </a:t>
            </a:r>
            <a:r>
              <a:rPr lang="en-GB" sz="2400" dirty="0"/>
              <a:t>Little Flowers operates from the Price’s family home which is well-equipped to entertain, educate and care for children in a safe environment.</a:t>
            </a:r>
          </a:p>
          <a:p>
            <a:pPr marL="45720" indent="0">
              <a:buNone/>
            </a:pPr>
            <a:r>
              <a:rPr lang="en-GB" sz="2400" dirty="0" smtClean="0"/>
              <a:t>	Little </a:t>
            </a:r>
            <a:r>
              <a:rPr lang="en-GB" sz="2400" dirty="0"/>
              <a:t>Flowers offer:</a:t>
            </a:r>
          </a:p>
          <a:p>
            <a:pPr lvl="3"/>
            <a:r>
              <a:rPr lang="en-GB" sz="2400" dirty="0"/>
              <a:t>A structured learning curriculum</a:t>
            </a:r>
          </a:p>
          <a:p>
            <a:pPr lvl="3"/>
            <a:r>
              <a:rPr lang="en-GB" sz="2400" dirty="0"/>
              <a:t>Indoor and outdoor activities</a:t>
            </a:r>
          </a:p>
          <a:p>
            <a:pPr lvl="3"/>
            <a:r>
              <a:rPr lang="en-GB" sz="2400" dirty="0"/>
              <a:t>Promotion of healthy eating</a:t>
            </a:r>
          </a:p>
          <a:p>
            <a:pPr lvl="3"/>
            <a:r>
              <a:rPr lang="en-GB" sz="2400" dirty="0"/>
              <a:t>Multilingual learning environment</a:t>
            </a:r>
          </a:p>
          <a:p>
            <a:endParaRPr lang="en-GB" dirty="0"/>
          </a:p>
        </p:txBody>
      </p:sp>
      <p:pic>
        <p:nvPicPr>
          <p:cNvPr id="4" name="Picture 2" descr="https://www.tcv.org.uk/sites/default/files/styles/front_page_50__wide/adaptive-image/public/helping-kids-grow-front.png?itok=s4S9o9o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5805" y="3911603"/>
            <a:ext cx="3928528" cy="294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52756"/>
            <a:ext cx="4944140" cy="2305244"/>
          </a:xfrm>
          <a:prstGeom prst="rect">
            <a:avLst/>
          </a:prstGeom>
          <a:ln w="3175" cap="sq">
            <a:noFill/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638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54916" y="667265"/>
            <a:ext cx="9372600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accent2"/>
                </a:solidFill>
              </a:rPr>
              <a:t>Working Hypothesis</a:t>
            </a:r>
            <a:endParaRPr lang="en-US" sz="4000" b="1" dirty="0">
              <a:solidFill>
                <a:schemeClr val="accent2"/>
              </a:solidFill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40015" y="3536427"/>
            <a:ext cx="3038674" cy="927723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None/>
            </a:pPr>
            <a:r>
              <a:rPr lang="en-GB" sz="2400" dirty="0" smtClean="0"/>
              <a:t>Research</a:t>
            </a:r>
            <a:br>
              <a:rPr lang="en-GB" sz="2400" dirty="0" smtClean="0"/>
            </a:br>
            <a:r>
              <a:rPr lang="en-GB" sz="2400" dirty="0" smtClean="0"/>
              <a:t>Onion </a:t>
            </a:r>
            <a:r>
              <a:rPr lang="en-GB" sz="1200" dirty="0" smtClean="0"/>
              <a:t>[1]</a:t>
            </a:r>
            <a:endParaRPr lang="en-GB" sz="2400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97041" y="2586012"/>
            <a:ext cx="3851406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accent2"/>
                </a:solidFill>
              </a:rPr>
              <a:t>Methodologies</a:t>
            </a:r>
            <a:endParaRPr lang="en-US" sz="4000" b="1" dirty="0">
              <a:solidFill>
                <a:schemeClr val="accent2"/>
              </a:solidFill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540013" y="3117301"/>
            <a:ext cx="3038673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dirty="0" smtClean="0">
                <a:solidFill>
                  <a:schemeClr val="accent2"/>
                </a:solidFill>
              </a:rPr>
              <a:t>Research</a:t>
            </a:r>
            <a:endParaRPr lang="en-US" dirty="0">
              <a:solidFill>
                <a:schemeClr val="accent2"/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814655" y="3136272"/>
            <a:ext cx="3781717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dirty="0" smtClean="0">
                <a:solidFill>
                  <a:schemeClr val="accent2"/>
                </a:solidFill>
              </a:rPr>
              <a:t>Development</a:t>
            </a:r>
            <a:endParaRPr lang="en-US" dirty="0">
              <a:solidFill>
                <a:schemeClr val="accent2"/>
              </a:solidFill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7857839" y="3117301"/>
            <a:ext cx="2779297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dirty="0" smtClean="0">
                <a:solidFill>
                  <a:schemeClr val="accent2"/>
                </a:solidFill>
              </a:rPr>
              <a:t>Testing</a:t>
            </a:r>
            <a:endParaRPr lang="en-US" dirty="0">
              <a:solidFill>
                <a:schemeClr val="accent2"/>
              </a:solidFill>
            </a:endParaRP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997041" y="1288718"/>
            <a:ext cx="10115592" cy="119311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2800" i="1" dirty="0" smtClean="0"/>
              <a:t>“Although CSSIW </a:t>
            </a:r>
            <a:r>
              <a:rPr lang="en-GB" sz="2800" i="1" dirty="0"/>
              <a:t>legally </a:t>
            </a:r>
            <a:r>
              <a:rPr lang="en-GB" sz="2800" i="1" dirty="0" smtClean="0"/>
              <a:t>require recordings </a:t>
            </a:r>
            <a:r>
              <a:rPr lang="en-GB" sz="2800" i="1" dirty="0"/>
              <a:t>to be generated, maintained and presented to the appropriate </a:t>
            </a:r>
            <a:r>
              <a:rPr lang="en-GB" sz="2800" i="1" dirty="0" smtClean="0"/>
              <a:t>people, </a:t>
            </a:r>
            <a:r>
              <a:rPr lang="en-GB" sz="2800" i="1" dirty="0"/>
              <a:t>as yet there is no industry standard means of doing so</a:t>
            </a:r>
            <a:r>
              <a:rPr lang="en-GB" sz="2800" i="1" dirty="0" smtClean="0"/>
              <a:t>.”</a:t>
            </a:r>
            <a:endParaRPr lang="en-GB" sz="2800" i="1" dirty="0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770706" y="3536427"/>
            <a:ext cx="3825667" cy="763657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None/>
            </a:pPr>
            <a:r>
              <a:rPr lang="en-GB" sz="2400" dirty="0" smtClean="0"/>
              <a:t>Feature Driven </a:t>
            </a:r>
            <a:r>
              <a:rPr lang="en-GB" sz="2400" dirty="0"/>
              <a:t>Development </a:t>
            </a:r>
            <a:r>
              <a:rPr lang="en-GB" sz="1200" dirty="0" smtClean="0"/>
              <a:t>[2]</a:t>
            </a:r>
            <a:endParaRPr lang="en-GB" sz="2400" dirty="0" smtClean="0"/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7857843" y="3536427"/>
            <a:ext cx="2779294" cy="1734416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Unit Testing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System Testing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User Acceptance Testing</a:t>
            </a:r>
            <a:endParaRPr lang="en-GB"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15" y="4300084"/>
            <a:ext cx="3038674" cy="2137924"/>
          </a:xfrm>
          <a:prstGeom prst="rect">
            <a:avLst/>
          </a:prstGeom>
          <a:ln w="3175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655" y="4304103"/>
            <a:ext cx="3781719" cy="2129885"/>
          </a:xfrm>
          <a:prstGeom prst="rect">
            <a:avLst/>
          </a:prstGeom>
          <a:ln w="3175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2" descr="Image result for user acceptance testi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4672" y="4658169"/>
            <a:ext cx="1999009" cy="241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9647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4916" y="667265"/>
            <a:ext cx="9372600" cy="615530"/>
          </a:xfrm>
        </p:spPr>
        <p:txBody>
          <a:bodyPr>
            <a:noAutofit/>
          </a:bodyPr>
          <a:lstStyle/>
          <a:p>
            <a:r>
              <a:rPr lang="fr-FR" sz="4000" b="1" dirty="0" err="1" smtClean="0">
                <a:solidFill>
                  <a:schemeClr val="accent2"/>
                </a:solidFill>
              </a:rPr>
              <a:t>Literature</a:t>
            </a:r>
            <a:r>
              <a:rPr lang="fr-FR" sz="4000" b="1" dirty="0" smtClean="0">
                <a:solidFill>
                  <a:schemeClr val="accent2"/>
                </a:solidFill>
              </a:rPr>
              <a:t> </a:t>
            </a:r>
            <a:r>
              <a:rPr lang="fr-FR" sz="4000" b="1" dirty="0" err="1" smtClean="0">
                <a:solidFill>
                  <a:schemeClr val="accent2"/>
                </a:solidFill>
              </a:rPr>
              <a:t>Review</a:t>
            </a:r>
            <a:endParaRPr lang="en-US" sz="4000" b="1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25" y="1476633"/>
            <a:ext cx="4157767" cy="3118516"/>
          </a:xfrm>
        </p:spPr>
        <p:txBody>
          <a:bodyPr/>
          <a:lstStyle/>
          <a:p>
            <a:pPr marL="45720" indent="0">
              <a:buNone/>
            </a:pPr>
            <a:r>
              <a:rPr lang="en-US" sz="2800" dirty="0" smtClean="0">
                <a:solidFill>
                  <a:schemeClr val="accent2"/>
                </a:solidFill>
              </a:rPr>
              <a:t>Milestone Events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Friedrich </a:t>
            </a:r>
            <a:r>
              <a:rPr lang="en-US" sz="2200" dirty="0" err="1"/>
              <a:t>Fröebel’s</a:t>
            </a:r>
            <a:r>
              <a:rPr lang="en-US" sz="2200" dirty="0"/>
              <a:t> </a:t>
            </a:r>
            <a:r>
              <a:rPr lang="en-US" sz="2200" i="1" dirty="0"/>
              <a:t>kindergarten</a:t>
            </a:r>
            <a:r>
              <a:rPr lang="en-US" sz="2200" dirty="0"/>
              <a:t> </a:t>
            </a:r>
            <a:r>
              <a:rPr lang="en-US" sz="2200" dirty="0" smtClean="0"/>
              <a:t>– </a:t>
            </a:r>
            <a:r>
              <a:rPr lang="en-US" dirty="0" smtClean="0"/>
              <a:t>1840 </a:t>
            </a:r>
            <a:r>
              <a:rPr lang="en-US" sz="1200" dirty="0" smtClean="0"/>
              <a:t>[3]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Education Act </a:t>
            </a:r>
            <a:r>
              <a:rPr lang="en-US" dirty="0" smtClean="0"/>
              <a:t>1870 </a:t>
            </a:r>
            <a:r>
              <a:rPr lang="en-US" sz="1200" dirty="0" smtClean="0"/>
              <a:t>[4]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World War One </a:t>
            </a:r>
            <a:r>
              <a:rPr lang="en-US" dirty="0"/>
              <a:t>1914-1918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World War Two </a:t>
            </a:r>
            <a:r>
              <a:rPr lang="en-US" dirty="0" smtClean="0"/>
              <a:t>1939-1945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073539" y="1485973"/>
            <a:ext cx="3823399" cy="310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Wingdings" panose="05000000000000000000" pitchFamily="2" charset="2"/>
              <a:buNone/>
            </a:pPr>
            <a:r>
              <a:rPr lang="en-US" sz="2800" dirty="0" smtClean="0">
                <a:solidFill>
                  <a:schemeClr val="accent2"/>
                </a:solidFill>
              </a:rPr>
              <a:t>Cultural Shift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“A </a:t>
            </a:r>
            <a:r>
              <a:rPr lang="en-GB" i="1" dirty="0"/>
              <a:t>man’s job is to earn money; a woman’s job is to look after the home and </a:t>
            </a:r>
            <a:r>
              <a:rPr lang="en-GB" i="1" dirty="0" smtClean="0"/>
              <a:t>family”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 smtClean="0"/>
              <a:t>1984 </a:t>
            </a:r>
            <a:r>
              <a:rPr lang="en-GB" sz="1600" dirty="0"/>
              <a:t>– </a:t>
            </a:r>
            <a:r>
              <a:rPr lang="en-GB" sz="1600" dirty="0" smtClean="0"/>
              <a:t>49%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 smtClean="0"/>
              <a:t>2012 </a:t>
            </a:r>
            <a:r>
              <a:rPr lang="en-GB" sz="1600" dirty="0"/>
              <a:t>– </a:t>
            </a:r>
            <a:r>
              <a:rPr lang="en-GB" sz="1600" dirty="0" smtClean="0"/>
              <a:t>13% </a:t>
            </a:r>
            <a:r>
              <a:rPr lang="en-GB" sz="1200" dirty="0" smtClean="0"/>
              <a:t>[5]</a:t>
            </a:r>
            <a:endParaRPr lang="en-GB" sz="16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Shared Parental Leave 2015</a:t>
            </a:r>
            <a:endParaRPr lang="en-GB" dirty="0"/>
          </a:p>
          <a:p>
            <a:pPr lvl="1"/>
            <a:endParaRPr lang="en-GB" i="1" dirty="0" smtClean="0"/>
          </a:p>
          <a:p>
            <a:pPr marL="365760" lvl="1" indent="0">
              <a:buNone/>
            </a:pPr>
            <a:endParaRPr lang="en-GB" i="1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815" y="4490385"/>
            <a:ext cx="3598846" cy="2285755"/>
          </a:xfrm>
          <a:prstGeom prst="rect">
            <a:avLst/>
          </a:prstGeom>
          <a:ln w="3175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8074430" y="1476633"/>
            <a:ext cx="4163643" cy="3975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Wingdings" panose="05000000000000000000" pitchFamily="2" charset="2"/>
              <a:buNone/>
            </a:pPr>
            <a:r>
              <a:rPr lang="en-US" sz="2800" dirty="0" smtClean="0">
                <a:solidFill>
                  <a:schemeClr val="accent2"/>
                </a:solidFill>
              </a:rPr>
              <a:t>Demand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 smtClean="0"/>
              <a:t>Childcare profession in Wales employs 17,000 people</a:t>
            </a:r>
            <a:r>
              <a:rPr lang="en-GB" sz="2200" dirty="0"/>
              <a:t> </a:t>
            </a:r>
            <a:r>
              <a:rPr lang="en-GB" sz="1400" dirty="0" smtClean="0"/>
              <a:t>[6].</a:t>
            </a:r>
            <a:endParaRPr lang="en-GB" sz="22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 smtClean="0"/>
              <a:t>Allows working parents to earn £1.2 billion in annual income</a:t>
            </a:r>
            <a:r>
              <a:rPr lang="en-GB" sz="2200" dirty="0"/>
              <a:t> </a:t>
            </a:r>
            <a:r>
              <a:rPr lang="en-GB" sz="1200" dirty="0" smtClean="0"/>
              <a:t>[6].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 smtClean="0"/>
              <a:t>Childcare places up from 76,000 in 2012 to 84,000 in 2017</a:t>
            </a:r>
            <a:r>
              <a:rPr lang="en-GB" sz="2200" dirty="0"/>
              <a:t> </a:t>
            </a:r>
            <a:r>
              <a:rPr lang="en-GB" sz="1200" dirty="0" smtClean="0"/>
              <a:t>[6].</a:t>
            </a:r>
          </a:p>
          <a:p>
            <a:pPr marL="365760" lvl="1" indent="0">
              <a:buNone/>
            </a:pPr>
            <a:endParaRPr lang="en-GB" i="1" dirty="0" smtClean="0"/>
          </a:p>
        </p:txBody>
      </p:sp>
    </p:spTree>
    <p:extLst>
      <p:ext uri="{BB962C8B-B14F-4D97-AF65-F5344CB8AC3E}">
        <p14:creationId xmlns:p14="http://schemas.microsoft.com/office/powerpoint/2010/main" val="33038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4916" y="667265"/>
            <a:ext cx="9372600" cy="615530"/>
          </a:xfrm>
        </p:spPr>
        <p:txBody>
          <a:bodyPr>
            <a:noAutofit/>
          </a:bodyPr>
          <a:lstStyle/>
          <a:p>
            <a:r>
              <a:rPr lang="fr-FR" sz="4000" b="1" dirty="0" err="1" smtClean="0">
                <a:solidFill>
                  <a:schemeClr val="accent2"/>
                </a:solidFill>
              </a:rPr>
              <a:t>Literature</a:t>
            </a:r>
            <a:r>
              <a:rPr lang="fr-FR" sz="4000" b="1" dirty="0" smtClean="0">
                <a:solidFill>
                  <a:schemeClr val="accent2"/>
                </a:solidFill>
              </a:rPr>
              <a:t> </a:t>
            </a:r>
            <a:r>
              <a:rPr lang="fr-FR" sz="4000" b="1" dirty="0" err="1" smtClean="0">
                <a:solidFill>
                  <a:schemeClr val="accent2"/>
                </a:solidFill>
              </a:rPr>
              <a:t>Review</a:t>
            </a:r>
            <a:endParaRPr lang="en-US" sz="4000" b="1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4916" y="1476633"/>
            <a:ext cx="3239292" cy="411480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US" sz="2800" dirty="0" smtClean="0">
                <a:solidFill>
                  <a:schemeClr val="accent2"/>
                </a:solidFill>
              </a:rPr>
              <a:t>Available Tools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493397" y="1394703"/>
            <a:ext cx="5698603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Wingdings" panose="05000000000000000000" pitchFamily="2" charset="2"/>
              <a:buNone/>
            </a:pPr>
            <a:r>
              <a:rPr lang="en-US" sz="2800" dirty="0" smtClean="0">
                <a:solidFill>
                  <a:schemeClr val="accent2"/>
                </a:solidFill>
              </a:rPr>
              <a:t>Development Technologies</a:t>
            </a:r>
          </a:p>
          <a:p>
            <a:pPr marL="45720" indent="0">
              <a:buNone/>
            </a:pPr>
            <a:r>
              <a:rPr lang="en-GB" sz="3200" dirty="0" smtClean="0"/>
              <a:t>1. Computer-based Software</a:t>
            </a:r>
          </a:p>
          <a:p>
            <a:pPr marL="45720" indent="0">
              <a:buNone/>
            </a:pPr>
            <a:r>
              <a:rPr lang="en-GB" sz="3200" dirty="0" smtClean="0"/>
              <a:t>2. Mobile App</a:t>
            </a:r>
          </a:p>
          <a:p>
            <a:pPr marL="45720" indent="0">
              <a:buNone/>
            </a:pPr>
            <a:r>
              <a:rPr lang="en-GB" sz="3200" dirty="0" smtClean="0"/>
              <a:t>3. Web App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1626890" y="3901486"/>
            <a:ext cx="3284192" cy="2681040"/>
            <a:chOff x="1655018" y="3679410"/>
            <a:chExt cx="3284192" cy="2681040"/>
          </a:xfrm>
        </p:grpSpPr>
        <p:pic>
          <p:nvPicPr>
            <p:cNvPr id="8" name="Picture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47140" y="3840770"/>
              <a:ext cx="2592070" cy="2519680"/>
            </a:xfrm>
            <a:prstGeom prst="rect">
              <a:avLst/>
            </a:prstGeom>
          </p:spPr>
        </p:pic>
        <p:pic>
          <p:nvPicPr>
            <p:cNvPr id="1026" name="Picture 2" descr="http://ichildcare.co.uk/img/logo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466117">
              <a:off x="1655018" y="3679410"/>
              <a:ext cx="2247441" cy="6749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Group 8"/>
          <p:cNvGrpSpPr/>
          <p:nvPr/>
        </p:nvGrpSpPr>
        <p:grpSpPr>
          <a:xfrm>
            <a:off x="1273643" y="1845412"/>
            <a:ext cx="3945459" cy="1964405"/>
            <a:chOff x="2870425" y="1359197"/>
            <a:chExt cx="3945459" cy="1964405"/>
          </a:xfrm>
        </p:grpSpPr>
        <p:pic>
          <p:nvPicPr>
            <p:cNvPr id="7" name="Picture 6" descr="http://www.nurserygenie.co.uk/wp-content/uploads/2014/07/TabletMenu.png"/>
            <p:cNvPicPr/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70425" y="1884057"/>
              <a:ext cx="3413760" cy="143954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883292">
              <a:off x="4717504" y="1359197"/>
              <a:ext cx="2098380" cy="1368696"/>
            </a:xfrm>
            <a:prstGeom prst="rect">
              <a:avLst/>
            </a:prstGeom>
          </p:spPr>
        </p:pic>
      </p:grpSp>
      <p:grpSp>
        <p:nvGrpSpPr>
          <p:cNvPr id="12" name="Group 11"/>
          <p:cNvGrpSpPr/>
          <p:nvPr/>
        </p:nvGrpSpPr>
        <p:grpSpPr>
          <a:xfrm>
            <a:off x="7703892" y="4100399"/>
            <a:ext cx="4310629" cy="2758483"/>
            <a:chOff x="8362242" y="3008238"/>
            <a:chExt cx="4046983" cy="2509669"/>
          </a:xfrm>
        </p:grpSpPr>
        <p:pic>
          <p:nvPicPr>
            <p:cNvPr id="1028" name="Picture 4" descr="Image result for pc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62242" y="3810870"/>
              <a:ext cx="2187643" cy="16407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Image result for android app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59585" y="3008238"/>
              <a:ext cx="1535862" cy="17454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314811" y="3947096"/>
              <a:ext cx="2094414" cy="157081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4529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54916" y="667265"/>
            <a:ext cx="9372600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accent2"/>
                </a:solidFill>
              </a:rPr>
              <a:t>Aims and Objectives</a:t>
            </a:r>
            <a:endParaRPr lang="en-US" sz="4000" b="1" dirty="0">
              <a:solidFill>
                <a:schemeClr val="accent2"/>
              </a:solidFill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054916" y="1282795"/>
            <a:ext cx="10115592" cy="148898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just">
              <a:lnSpc>
                <a:spcPct val="100000"/>
              </a:lnSpc>
              <a:buNone/>
            </a:pPr>
            <a:r>
              <a:rPr lang="en-GB" sz="2400" i="1" dirty="0" smtClean="0"/>
              <a:t>“The </a:t>
            </a:r>
            <a:r>
              <a:rPr lang="en-GB" sz="2400" i="1" dirty="0"/>
              <a:t>overarching aim of this project is to develop a solution that increases Little Flowers’ </a:t>
            </a:r>
            <a:r>
              <a:rPr lang="en-GB" sz="2400" b="1" i="1" dirty="0"/>
              <a:t>business efficiency</a:t>
            </a:r>
            <a:r>
              <a:rPr lang="en-GB" sz="2400" i="1" dirty="0"/>
              <a:t>, diminishes their </a:t>
            </a:r>
            <a:r>
              <a:rPr lang="en-GB" sz="2400" b="1" i="1" dirty="0"/>
              <a:t>dependence on physical resources </a:t>
            </a:r>
            <a:r>
              <a:rPr lang="en-GB" sz="2400" i="1" dirty="0"/>
              <a:t>and identifies a solution that allows staff to </a:t>
            </a:r>
            <a:r>
              <a:rPr lang="en-GB" sz="2400" b="1" i="1" dirty="0"/>
              <a:t>create, maintain and distribute recordings and documents</a:t>
            </a:r>
            <a:r>
              <a:rPr lang="en-GB" sz="2400" i="1" dirty="0"/>
              <a:t> while allowing parents the opportunity to </a:t>
            </a:r>
            <a:r>
              <a:rPr lang="en-GB" sz="2400" b="1" i="1" dirty="0"/>
              <a:t>easily access</a:t>
            </a:r>
            <a:r>
              <a:rPr lang="en-GB" sz="2400" i="1" dirty="0"/>
              <a:t> information about their children</a:t>
            </a:r>
            <a:r>
              <a:rPr lang="en-GB" sz="2400" i="1" dirty="0" smtClean="0"/>
              <a:t>.”</a:t>
            </a:r>
            <a:endParaRPr lang="en-GB" sz="2400" i="1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7157949"/>
              </p:ext>
            </p:extLst>
          </p:nvPr>
        </p:nvGraphicFramePr>
        <p:xfrm>
          <a:off x="3338205" y="3856270"/>
          <a:ext cx="5549014" cy="21234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54901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aseline="0" dirty="0" smtClean="0"/>
                        <a:t>Project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1. Project adopts a suitable research methodology.</a:t>
                      </a:r>
                      <a:endParaRPr lang="en-GB" sz="1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2. Project adopts a suitable development methodology.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3.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Project is evaluated using appropriate methods.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4. Project identifies areas for future development.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Image result for aims and objectiv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41908"/>
            <a:ext cx="2357544" cy="2216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919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54916" y="667265"/>
            <a:ext cx="9372600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accent2"/>
                </a:solidFill>
              </a:rPr>
              <a:t>Aims and Objectives</a:t>
            </a:r>
            <a:endParaRPr lang="en-US" sz="4000" b="1" dirty="0">
              <a:solidFill>
                <a:schemeClr val="accent2"/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6880780" y="1690758"/>
            <a:ext cx="5627077" cy="148898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lvl="0" indent="0">
              <a:buNone/>
            </a:pPr>
            <a:endParaRPr lang="en-GB" sz="14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5547078"/>
              </p:ext>
            </p:extLst>
          </p:nvPr>
        </p:nvGraphicFramePr>
        <p:xfrm>
          <a:off x="703354" y="1464270"/>
          <a:ext cx="5649320" cy="37541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6493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Website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Create an attractive and professional website which must include: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1. </a:t>
                      </a:r>
                      <a:r>
                        <a:rPr lang="en-GB" sz="2000" i="1" dirty="0" smtClean="0"/>
                        <a:t>‘About Us’ </a:t>
                      </a:r>
                      <a:r>
                        <a:rPr lang="en-GB" sz="2000" dirty="0" smtClean="0"/>
                        <a:t>page.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2. </a:t>
                      </a:r>
                      <a:r>
                        <a:rPr lang="en-GB" sz="2000" i="1" dirty="0" smtClean="0"/>
                        <a:t>‘Services’</a:t>
                      </a:r>
                      <a:r>
                        <a:rPr lang="en-GB" sz="2000" dirty="0" smtClean="0"/>
                        <a:t> page.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3. Interactive image gallery.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4. Contact information and contact form.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5. Single point of login for parents and staff.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6. Website should be responsive allowing for mobile, tablet and laptop/desktop viewers.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1028121"/>
              </p:ext>
            </p:extLst>
          </p:nvPr>
        </p:nvGraphicFramePr>
        <p:xfrm>
          <a:off x="6661131" y="1464270"/>
          <a:ext cx="5311129" cy="30530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311129"/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Parent Functionality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1. View ‘My children’ and stored information.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2. View completed daily diaries.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3. View completed accident records.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4. View created invoices.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5. View created receipts.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6. View policies and procedures documentation.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2" descr="Image result for aims and objectiv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52484"/>
            <a:ext cx="1707995" cy="160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25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54916" y="667265"/>
            <a:ext cx="9372600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accent2"/>
                </a:solidFill>
              </a:rPr>
              <a:t>Aims and Objectives</a:t>
            </a:r>
            <a:endParaRPr lang="en-US" sz="4000" b="1" dirty="0">
              <a:solidFill>
                <a:schemeClr val="accent2"/>
              </a:solidFill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67278" y="1282795"/>
            <a:ext cx="5292742" cy="148898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lnSpc>
                <a:spcPct val="100000"/>
              </a:lnSpc>
              <a:buNone/>
            </a:pPr>
            <a:endParaRPr lang="en-GB" sz="1050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6283870" y="3755632"/>
            <a:ext cx="4399563" cy="148898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lang="en-GB" sz="105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276072"/>
              </p:ext>
            </p:extLst>
          </p:nvPr>
        </p:nvGraphicFramePr>
        <p:xfrm>
          <a:off x="517562" y="1386722"/>
          <a:ext cx="5488371" cy="46685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48837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Staff Functionality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1. Adding records of children, parents and emergency contacts to database.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2. Accessing child, parent and contact information as required.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3. Amending child, parent and contact information as required.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4. Deletion of child, parent and contact information as required.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5. Add new staff users.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6. Creation of daily diaries including photo attachment.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7. Viewing historical daily diaries.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1203435"/>
              </p:ext>
            </p:extLst>
          </p:nvPr>
        </p:nvGraphicFramePr>
        <p:xfrm>
          <a:off x="6283870" y="1623036"/>
          <a:ext cx="5454474" cy="34747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454474"/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Staff Functionality</a:t>
                      </a:r>
                      <a:r>
                        <a:rPr lang="en-GB" sz="2000" baseline="0" dirty="0" smtClean="0"/>
                        <a:t> cont.</a:t>
                      </a:r>
                      <a:endParaRPr lang="en-GB" sz="20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8. Creation of accident records.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9. Viewing historical accident records.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10. Manually create invoices.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11. Create automatically calculated invoices.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12. Create invoices in PDF format.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13. Manually create receipts.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/>
                        <a:t>14. Upload policies and procedures documentation.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" name="Picture 2" descr="Image result for aims and objectiv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083251" y="4752753"/>
            <a:ext cx="2088306" cy="210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7681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054916" y="667265"/>
            <a:ext cx="9372600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4000" b="1" dirty="0" err="1" smtClean="0">
                <a:solidFill>
                  <a:schemeClr val="accent2"/>
                </a:solidFill>
              </a:rPr>
              <a:t>Summary</a:t>
            </a:r>
            <a:endParaRPr lang="en-US" sz="4000" b="1" dirty="0">
              <a:solidFill>
                <a:schemeClr val="accent2"/>
              </a:solidFill>
            </a:endParaRPr>
          </a:p>
          <a:p>
            <a:endParaRPr lang="en-US" sz="4000" b="1" dirty="0">
              <a:solidFill>
                <a:schemeClr val="accent2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38150" y="1835244"/>
            <a:ext cx="6076950" cy="5022756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US" sz="1800" dirty="0"/>
              <a:t> </a:t>
            </a:r>
          </a:p>
        </p:txBody>
      </p:sp>
      <p:pic>
        <p:nvPicPr>
          <p:cNvPr id="2050" name="Picture 2" descr="Image result for web ap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5512" y="4838219"/>
            <a:ext cx="4746488" cy="20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8753684" y="1361746"/>
            <a:ext cx="4157767" cy="4114800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Wingdings" panose="05000000000000000000" pitchFamily="2" charset="2"/>
              <a:buNone/>
            </a:pPr>
            <a:r>
              <a:rPr lang="en-US" sz="2800" dirty="0" smtClean="0">
                <a:solidFill>
                  <a:schemeClr val="accent2"/>
                </a:solidFill>
              </a:rPr>
              <a:t>Solution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595917" y="1476632"/>
            <a:ext cx="4157767" cy="4114800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Wingdings" panose="05000000000000000000" pitchFamily="2" charset="2"/>
              <a:buNone/>
            </a:pPr>
            <a:r>
              <a:rPr lang="en-US" sz="2800" dirty="0" smtClean="0">
                <a:solidFill>
                  <a:schemeClr val="accent2"/>
                </a:solidFill>
              </a:rPr>
              <a:t>Available Tools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 smtClean="0"/>
              <a:t>Unsuitable solutions: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400" dirty="0" smtClean="0"/>
              <a:t>Data Protection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400" i="1" dirty="0" smtClean="0"/>
              <a:t>“What if…?”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38150" y="1476632"/>
            <a:ext cx="3941049" cy="4114800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Wingdings" panose="05000000000000000000" pitchFamily="2" charset="2"/>
              <a:buNone/>
            </a:pPr>
            <a:r>
              <a:rPr lang="en-US" sz="2800" dirty="0" smtClean="0">
                <a:solidFill>
                  <a:schemeClr val="accent2"/>
                </a:solidFill>
              </a:rPr>
              <a:t>Childcare Demand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 smtClean="0"/>
              <a:t>Welsh Government 30 hours free childcare. </a:t>
            </a:r>
            <a:r>
              <a:rPr lang="en-US" sz="1200" dirty="0" smtClean="0"/>
              <a:t>[7]</a:t>
            </a:r>
            <a:endParaRPr lang="en-US" sz="22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 smtClean="0"/>
              <a:t>46,000 eligible children. Only 45,000 available spaces. </a:t>
            </a:r>
            <a:r>
              <a:rPr lang="en-US" sz="1200" dirty="0" smtClean="0"/>
              <a:t>[8]</a:t>
            </a:r>
            <a:endParaRPr lang="en-US" sz="22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 smtClean="0"/>
              <a:t>Maternal breadwinning </a:t>
            </a:r>
            <a:r>
              <a:rPr lang="en-US" dirty="0" smtClean="0"/>
              <a:t>– 33%. </a:t>
            </a:r>
            <a:r>
              <a:rPr lang="en-US" sz="1200" dirty="0" smtClean="0"/>
              <a:t>[9]</a:t>
            </a:r>
            <a:endParaRPr lang="en-US" dirty="0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315306" y="5188709"/>
            <a:ext cx="6839503" cy="119311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3200" dirty="0" smtClean="0">
                <a:solidFill>
                  <a:schemeClr val="accent2"/>
                </a:solidFill>
              </a:rPr>
              <a:t>Hypothesis</a:t>
            </a:r>
            <a:endParaRPr lang="en-GB" sz="2400" dirty="0" smtClean="0">
              <a:solidFill>
                <a:schemeClr val="accent2"/>
              </a:solidFill>
            </a:endParaRPr>
          </a:p>
          <a:p>
            <a:pPr marL="45720" indent="0">
              <a:buNone/>
            </a:pPr>
            <a:r>
              <a:rPr lang="en-GB" sz="2400" i="1" dirty="0" smtClean="0"/>
              <a:t>“CSSIW </a:t>
            </a:r>
            <a:r>
              <a:rPr lang="en-GB" sz="2400" i="1" dirty="0"/>
              <a:t>legally </a:t>
            </a:r>
            <a:r>
              <a:rPr lang="en-GB" sz="2400" i="1" dirty="0" smtClean="0"/>
              <a:t>require recordings… as </a:t>
            </a:r>
            <a:r>
              <a:rPr lang="en-GB" sz="2400" i="1" dirty="0"/>
              <a:t>yet there is no industry standard means of doing so</a:t>
            </a:r>
            <a:r>
              <a:rPr lang="en-GB" sz="2400" i="1" dirty="0" smtClean="0"/>
              <a:t>.”</a:t>
            </a:r>
            <a:endParaRPr lang="en-GB" sz="2400" i="1" dirty="0"/>
          </a:p>
        </p:txBody>
      </p:sp>
      <p:pic>
        <p:nvPicPr>
          <p:cNvPr id="13" name="Picture 2" descr="http://ichildcare.co.uk/img/logo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050" y="3595699"/>
            <a:ext cx="1919183" cy="608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595917" y="3419146"/>
            <a:ext cx="1542306" cy="1005989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4852868"/>
              </p:ext>
            </p:extLst>
          </p:nvPr>
        </p:nvGraphicFramePr>
        <p:xfrm>
          <a:off x="8256896" y="1935786"/>
          <a:ext cx="3766782" cy="182880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376678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Bespoke Web App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Access anywhere.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Platform independent.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Unhindered performance.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667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0" y="2685784"/>
            <a:ext cx="12192000" cy="86350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6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5400" b="1" dirty="0" smtClean="0">
                <a:solidFill>
                  <a:schemeClr val="accent2"/>
                </a:solidFill>
              </a:rPr>
              <a:t>Demonstration</a:t>
            </a:r>
            <a:endParaRPr lang="en-GB" sz="4000" b="1" dirty="0" smtClean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656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apf7xkKGhUA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418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054915" y="1387850"/>
            <a:ext cx="9941034" cy="97287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2920" indent="-457200">
              <a:buFont typeface="+mj-lt"/>
              <a:buAutoNum type="arabicPeriod"/>
            </a:pPr>
            <a:r>
              <a:rPr lang="en-US" sz="3600" b="1" dirty="0" smtClean="0"/>
              <a:t>Criteria-Based Assessment </a:t>
            </a:r>
            <a:r>
              <a:rPr lang="en-US" sz="3600" dirty="0" smtClean="0"/>
              <a:t>– </a:t>
            </a:r>
            <a:r>
              <a:rPr lang="en-US" sz="3600" dirty="0" smtClean="0">
                <a:solidFill>
                  <a:srgbClr val="00B050"/>
                </a:solidFill>
              </a:rPr>
              <a:t>Success</a:t>
            </a:r>
            <a:r>
              <a:rPr lang="en-US" sz="3600" dirty="0" smtClean="0"/>
              <a:t>.</a:t>
            </a:r>
            <a:endParaRPr lang="en-US" sz="3600" dirty="0" smtClean="0"/>
          </a:p>
          <a:p>
            <a:pPr marL="502920" indent="-457200">
              <a:buFont typeface="+mj-lt"/>
              <a:buAutoNum type="arabicPeriod"/>
            </a:pPr>
            <a:r>
              <a:rPr lang="en-US" sz="3600" b="1" dirty="0" smtClean="0"/>
              <a:t>User Acceptance Testing</a:t>
            </a:r>
            <a:r>
              <a:rPr lang="en-US" sz="3600" b="1" dirty="0" smtClean="0"/>
              <a:t> </a:t>
            </a:r>
            <a:r>
              <a:rPr lang="en-US" sz="3600" dirty="0" smtClean="0"/>
              <a:t>– </a:t>
            </a:r>
            <a:r>
              <a:rPr lang="en-US" sz="3600" dirty="0" smtClean="0">
                <a:solidFill>
                  <a:srgbClr val="00B050"/>
                </a:solidFill>
              </a:rPr>
              <a:t>Success</a:t>
            </a:r>
            <a:r>
              <a:rPr lang="en-US" sz="3600" dirty="0" smtClean="0"/>
              <a:t>.</a:t>
            </a:r>
            <a:endParaRPr lang="en-US" sz="36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054915" y="667265"/>
            <a:ext cx="10896080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 smtClean="0">
                <a:solidFill>
                  <a:schemeClr val="accent2"/>
                </a:solidFill>
              </a:rPr>
              <a:t>Conclusion</a:t>
            </a:r>
            <a:endParaRPr lang="en-US" sz="4000" b="1" dirty="0">
              <a:solidFill>
                <a:schemeClr val="accent2"/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054916" y="1282795"/>
            <a:ext cx="10115592" cy="148898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endParaRPr lang="en-GB" i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6239" y="3241963"/>
            <a:ext cx="8434537" cy="2045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79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054915" y="1387850"/>
            <a:ext cx="9941034" cy="97287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2920" indent="-457200">
              <a:buFont typeface="+mj-lt"/>
              <a:buAutoNum type="arabicPeriod"/>
            </a:pPr>
            <a:r>
              <a:rPr lang="en-US" sz="2400" b="1" dirty="0" smtClean="0"/>
              <a:t>Responsive Design Testing </a:t>
            </a:r>
            <a:r>
              <a:rPr lang="en-US" sz="2400" dirty="0" smtClean="0"/>
              <a:t>– </a:t>
            </a:r>
            <a:r>
              <a:rPr lang="en-US" sz="2400" dirty="0"/>
              <a:t>P</a:t>
            </a:r>
            <a:r>
              <a:rPr lang="en-US" sz="2400" dirty="0" smtClean="0"/>
              <a:t>erformance across devices.</a:t>
            </a:r>
          </a:p>
          <a:p>
            <a:pPr marL="502920" indent="-457200">
              <a:buFont typeface="+mj-lt"/>
              <a:buAutoNum type="arabicPeriod"/>
            </a:pPr>
            <a:r>
              <a:rPr lang="en-US" sz="2400" b="1" dirty="0" smtClean="0"/>
              <a:t>Security Testing </a:t>
            </a:r>
            <a:r>
              <a:rPr lang="en-US" sz="2400" dirty="0" smtClean="0"/>
              <a:t>– </a:t>
            </a:r>
            <a:r>
              <a:rPr lang="en-US" sz="2400" i="1" dirty="0" smtClean="0"/>
              <a:t>“processed in a manner than ensures security using appropriate technical measures” </a:t>
            </a:r>
            <a:r>
              <a:rPr lang="en-US" sz="2400" dirty="0" smtClean="0"/>
              <a:t>– GDPR Article 5f </a:t>
            </a:r>
            <a:r>
              <a:rPr lang="en-US" sz="1200" dirty="0" smtClean="0"/>
              <a:t>[10]</a:t>
            </a:r>
            <a:endParaRPr lang="en-US" sz="2400" dirty="0" smtClean="0"/>
          </a:p>
          <a:p>
            <a:pPr marL="502920" indent="-457200">
              <a:buFont typeface="+mj-lt"/>
              <a:buAutoNum type="arabicPeriod"/>
            </a:pPr>
            <a:r>
              <a:rPr lang="en-US" sz="2400" b="1" dirty="0" smtClean="0"/>
              <a:t>Email / SMS </a:t>
            </a:r>
            <a:r>
              <a:rPr lang="en-US" sz="2400" dirty="0" smtClean="0"/>
              <a:t>– Improving communication.</a:t>
            </a:r>
            <a:endParaRPr lang="en-US" sz="2400" dirty="0"/>
          </a:p>
          <a:p>
            <a:pPr marL="502920" indent="-457200">
              <a:buFont typeface="+mj-lt"/>
              <a:buAutoNum type="arabicPeriod"/>
            </a:pPr>
            <a:r>
              <a:rPr lang="en-US" sz="2400" b="1" dirty="0" smtClean="0"/>
              <a:t>Payment Management </a:t>
            </a:r>
            <a:r>
              <a:rPr lang="en-US" sz="2400" dirty="0" smtClean="0"/>
              <a:t>– Further increasing business efficiency.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054915" y="667265"/>
            <a:ext cx="10896080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solidFill>
                  <a:schemeClr val="accent2"/>
                </a:solidFill>
              </a:rPr>
              <a:t>Recommendations</a:t>
            </a:r>
            <a:r>
              <a:rPr lang="fr-FR" sz="4000" b="1" dirty="0" smtClean="0">
                <a:solidFill>
                  <a:schemeClr val="accent2"/>
                </a:solidFill>
              </a:rPr>
              <a:t> for </a:t>
            </a:r>
            <a:r>
              <a:rPr lang="en-GB" sz="4000" b="1" dirty="0" smtClean="0">
                <a:solidFill>
                  <a:schemeClr val="accent2"/>
                </a:solidFill>
              </a:rPr>
              <a:t>Further</a:t>
            </a:r>
            <a:r>
              <a:rPr lang="fr-FR" sz="4000" b="1" dirty="0" smtClean="0">
                <a:solidFill>
                  <a:schemeClr val="accent2"/>
                </a:solidFill>
              </a:rPr>
              <a:t> </a:t>
            </a:r>
            <a:r>
              <a:rPr lang="fr-FR" sz="4000" b="1" dirty="0" err="1" smtClean="0">
                <a:solidFill>
                  <a:schemeClr val="accent2"/>
                </a:solidFill>
              </a:rPr>
              <a:t>Development</a:t>
            </a:r>
            <a:endParaRPr lang="en-US" sz="4000" b="1" dirty="0">
              <a:solidFill>
                <a:schemeClr val="accent2"/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054916" y="1282795"/>
            <a:ext cx="10115592" cy="148898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endParaRPr lang="en-GB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619" y="4518042"/>
            <a:ext cx="3044142" cy="20286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2257" y="5031342"/>
            <a:ext cx="2500132" cy="16661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/>
          <a:srcRect l="27152" t="8775" r="26709" b="8861"/>
          <a:stretch/>
        </p:blipFill>
        <p:spPr>
          <a:xfrm>
            <a:off x="9641305" y="4491361"/>
            <a:ext cx="2197044" cy="22060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469230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466080"/>
            <a:ext cx="4532947" cy="1046386"/>
          </a:xfrm>
        </p:spPr>
        <p:txBody>
          <a:bodyPr>
            <a:noAutofit/>
          </a:bodyPr>
          <a:lstStyle/>
          <a:p>
            <a:r>
              <a:rPr lang="en-GB" sz="1800" dirty="0"/>
              <a:t>An investigation into the available software solutions for the management of documentation and recordings in the childcare </a:t>
            </a:r>
            <a:r>
              <a:rPr lang="en-GB" sz="1800" dirty="0" smtClean="0"/>
              <a:t>profession.</a:t>
            </a:r>
            <a:endParaRPr lang="en-GB" sz="1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6522564"/>
            <a:ext cx="3667573" cy="335436"/>
          </a:xfrm>
        </p:spPr>
        <p:txBody>
          <a:bodyPr>
            <a:normAutofit/>
          </a:bodyPr>
          <a:lstStyle/>
          <a:p>
            <a:r>
              <a:rPr lang="en-US" sz="1200" dirty="0"/>
              <a:t>Presented by Jonathan Thomas (241978)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0" y="2834640"/>
            <a:ext cx="12192000" cy="86350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6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5400" dirty="0" smtClean="0"/>
              <a:t>Thank you for listening</a:t>
            </a:r>
            <a:r>
              <a:rPr lang="en-GB" sz="4400" dirty="0" smtClean="0"/>
              <a:t>.</a:t>
            </a:r>
            <a:br>
              <a:rPr lang="en-GB" sz="4400" dirty="0" smtClean="0"/>
            </a:b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000" dirty="0" smtClean="0">
                <a:solidFill>
                  <a:schemeClr val="accent2"/>
                </a:solidFill>
              </a:rPr>
              <a:t>Are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66128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 txBox="1">
            <a:spLocks/>
          </p:cNvSpPr>
          <p:nvPr/>
        </p:nvSpPr>
        <p:spPr>
          <a:xfrm>
            <a:off x="1054916" y="667265"/>
            <a:ext cx="9372600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b="1" dirty="0" smtClean="0">
                <a:solidFill>
                  <a:schemeClr val="accent2"/>
                </a:solidFill>
              </a:rPr>
              <a:t>Reference List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052865" y="1282073"/>
            <a:ext cx="10595183" cy="97287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1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08064" y="1282073"/>
            <a:ext cx="9372600" cy="1617118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1200" dirty="0"/>
              <a:t>1. CHAPTER 3: RESEARCH METHODOLOGY [Internet]. Institut-numerique.org. [cited 19 April 2018]. Available from: http://www.institut-numerique.org/chapter-3-research-methodology-4ffbd6e5e3391</a:t>
            </a:r>
          </a:p>
          <a:p>
            <a:pPr marL="45720" indent="0">
              <a:buNone/>
            </a:pPr>
            <a:r>
              <a:rPr lang="en-GB" sz="1200" dirty="0"/>
              <a:t>2. Feature Driven Development (FDD) and Agile </a:t>
            </a:r>
            <a:r>
              <a:rPr lang="en-GB" sz="1200" dirty="0" err="1"/>
              <a:t>Modeling</a:t>
            </a:r>
            <a:r>
              <a:rPr lang="en-GB" sz="1200" dirty="0"/>
              <a:t> [Internet]. Agilemodeling.com. [cited 27 April 2018]. Available from: http://agilemodeling.com/essays/fdd.htm</a:t>
            </a:r>
          </a:p>
          <a:p>
            <a:pPr marL="45720" indent="0">
              <a:buNone/>
            </a:pPr>
            <a:r>
              <a:rPr lang="en-GB" sz="1200" dirty="0"/>
              <a:t>3. Ornstein A, Levine D, </a:t>
            </a:r>
            <a:r>
              <a:rPr lang="en-GB" sz="1200" dirty="0" err="1"/>
              <a:t>Gutek</a:t>
            </a:r>
            <a:r>
              <a:rPr lang="en-GB" sz="1200" dirty="0"/>
              <a:t> G, </a:t>
            </a:r>
            <a:r>
              <a:rPr lang="en-GB" sz="1200" dirty="0" err="1"/>
              <a:t>Vocke</a:t>
            </a:r>
            <a:r>
              <a:rPr lang="en-GB" sz="1200" dirty="0"/>
              <a:t> D. Foundations of education. Cengage Learning, </a:t>
            </a:r>
            <a:r>
              <a:rPr lang="en-GB" sz="1200" dirty="0" err="1"/>
              <a:t>Inc</a:t>
            </a:r>
            <a:r>
              <a:rPr lang="en-GB" sz="1200" dirty="0"/>
              <a:t>;.</a:t>
            </a:r>
          </a:p>
          <a:p>
            <a:pPr marL="45720" indent="0">
              <a:buNone/>
            </a:pPr>
            <a:r>
              <a:rPr lang="en-GB" sz="1200" dirty="0"/>
              <a:t>4. The 1870 Education Act [Internet]. UK Parliament. [cited 27 April 2018]. Available from: https://www.parliament.uk/about/living-heritage/transformingsociety/livinglearning/school/overview/1870educationact/</a:t>
            </a:r>
          </a:p>
          <a:p>
            <a:pPr marL="45720" indent="0">
              <a:buNone/>
            </a:pPr>
            <a:r>
              <a:rPr lang="en-GB" sz="1200" dirty="0"/>
              <a:t>5. Gender roles An incomplete revolution? [Internet]. British Social Attitudes; [cited 19 April 2018]. Available from: http://www.bsa.natcen.ac.uk/media/38457/bsa30_gender_roles_final.pdf</a:t>
            </a:r>
          </a:p>
          <a:p>
            <a:pPr marL="45720" indent="0">
              <a:buNone/>
            </a:pPr>
            <a:r>
              <a:rPr lang="en-GB" sz="1200" dirty="0"/>
              <a:t>6. Review of the Childcare Sector in Wales [Internet]. </a:t>
            </a:r>
            <a:r>
              <a:rPr lang="en-GB" sz="1200" dirty="0" smtClean="0"/>
              <a:t>Cardiff</a:t>
            </a:r>
            <a:r>
              <a:rPr lang="en-GB" sz="1200" dirty="0"/>
              <a:t>: Welsh Government; 2018 [cited 19 April 2018]. Available from: http://gov.wales/docs/caecd/research/2018/180110-review-childcare-sector-summary-en.pdf</a:t>
            </a:r>
          </a:p>
          <a:p>
            <a:pPr marL="45720" indent="0">
              <a:buNone/>
            </a:pPr>
            <a:r>
              <a:rPr lang="en-GB" sz="1200" dirty="0"/>
              <a:t>7. Childcare Capacity in Wales [Internet]. Cardiff: Welsh Government; 2017 [cited 19 April 2018]. Available from: http://gov.wales/docs/caecd/research/2017/171031-childcare-capacity-summary-en.pdf</a:t>
            </a:r>
          </a:p>
          <a:p>
            <a:pPr marL="45720" indent="0">
              <a:buNone/>
            </a:pPr>
            <a:r>
              <a:rPr lang="en-GB" sz="1200" dirty="0"/>
              <a:t>8. Welsh </a:t>
            </a:r>
            <a:r>
              <a:rPr lang="en-GB" sz="1200" dirty="0" err="1"/>
              <a:t>Government|Talk</a:t>
            </a:r>
            <a:r>
              <a:rPr lang="en-GB" sz="1200" dirty="0"/>
              <a:t> childcare - The offer for Wales [Internet]. </a:t>
            </a:r>
            <a:r>
              <a:rPr lang="en-GB" sz="1200" dirty="0" err="1"/>
              <a:t>Gov.wales</a:t>
            </a:r>
            <a:r>
              <a:rPr lang="en-GB" sz="1200" dirty="0"/>
              <a:t>. 2017 [cited 19 April 2018]. Available from: http://gov.wales/topics/people-and-communities/people/children-and-young-people/childcare/talk-childcare/?lang=en</a:t>
            </a:r>
          </a:p>
          <a:p>
            <a:pPr marL="45720" indent="0">
              <a:buNone/>
            </a:pPr>
            <a:r>
              <a:rPr lang="en-GB" sz="1200" dirty="0"/>
              <a:t>9. WHO’S BREADWINNING IN EUROPE? [Internet]. IPPR; 2015 [cited 19 April 2018]. Available from: https://www.ippr.org/files/publications/pdf/whos-breadwinning-in-europe-oct2015.pdf</a:t>
            </a:r>
          </a:p>
          <a:p>
            <a:pPr marL="45720" indent="0">
              <a:buNone/>
            </a:pPr>
            <a:r>
              <a:rPr lang="en-GB" sz="1200" dirty="0"/>
              <a:t>10. Principles [Internet]. Ico.org.uk. 2018 [cited 27 April 2018]. Available from: https://ico.org.uk/for-organisations/guide-to-the-general-data-protection-regulation-gdpr/principles/</a:t>
            </a:r>
          </a:p>
        </p:txBody>
      </p:sp>
    </p:spTree>
    <p:extLst>
      <p:ext uri="{BB962C8B-B14F-4D97-AF65-F5344CB8AC3E}">
        <p14:creationId xmlns:p14="http://schemas.microsoft.com/office/powerpoint/2010/main" val="1790475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 txBox="1">
            <a:spLocks/>
          </p:cNvSpPr>
          <p:nvPr/>
        </p:nvSpPr>
        <p:spPr>
          <a:xfrm>
            <a:off x="1054916" y="667265"/>
            <a:ext cx="9372600" cy="61553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b="1" dirty="0" smtClean="0">
                <a:solidFill>
                  <a:schemeClr val="accent2"/>
                </a:solidFill>
              </a:rPr>
              <a:t>Reference List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052865" y="1282073"/>
            <a:ext cx="10595183" cy="972879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100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054916" y="1282073"/>
            <a:ext cx="9372600" cy="1617118"/>
          </a:xfrm>
          <a:prstGeom prst="rect">
            <a:avLst/>
          </a:prstGeom>
        </p:spPr>
        <p:txBody>
          <a:bodyPr/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US" dirty="0" smtClean="0"/>
              <a:t>All presented information originally referenced in the document stated below:</a:t>
            </a:r>
          </a:p>
          <a:p>
            <a:pPr marL="45720" indent="0">
              <a:buNone/>
            </a:pPr>
            <a:r>
              <a:rPr lang="en-US" dirty="0" smtClean="0"/>
              <a:t>Thomas, J. JT 241978 Final Report – M3X8645 Assignment 2. Neath: NPTC Group of Colleges; 2018 [cited 24 April 2018]. Available from: NPTC Group of Colleges c/o Jeanette Adams.</a:t>
            </a:r>
          </a:p>
        </p:txBody>
      </p:sp>
    </p:spTree>
    <p:extLst>
      <p:ext uri="{BB962C8B-B14F-4D97-AF65-F5344CB8AC3E}">
        <p14:creationId xmlns:p14="http://schemas.microsoft.com/office/powerpoint/2010/main" val="357168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hildren Playing 16x9">
  <a:themeElements>
    <a:clrScheme name="Children Happy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3461883.potx" id="{18737D51-7733-4200-B5C9-BF22CA2CE631}" vid="{40CEFE45-12FF-4454-86EB-59F04C858872}"/>
    </a:ext>
  </a:extLst>
</a:theme>
</file>

<file path=ppt/theme/theme2.xml><?xml version="1.0" encoding="utf-8"?>
<a:theme xmlns:a="http://schemas.openxmlformats.org/drawingml/2006/main" name="Office Theme">
  <a:themeElements>
    <a:clrScheme name="Children Happy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Children Happy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Children playing education presentation design (cartoon illustration, widescreen)</Template>
  <TotalTime>1819</TotalTime>
  <Words>1077</Words>
  <Application>Microsoft Office PowerPoint</Application>
  <PresentationFormat>Widescreen</PresentationFormat>
  <Paragraphs>148</Paragraphs>
  <Slides>17</Slides>
  <Notes>17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Euphemia</vt:lpstr>
      <vt:lpstr>Wingdings</vt:lpstr>
      <vt:lpstr>Children Playing 16x9</vt:lpstr>
      <vt:lpstr>An investigation into the available software solutions for the management of documentation and recordings in the childcare profession.</vt:lpstr>
      <vt:lpstr>PowerPoint Presentation</vt:lpstr>
      <vt:lpstr>PowerPoint Presentation</vt:lpstr>
      <vt:lpstr>PowerPoint Presentation</vt:lpstr>
      <vt:lpstr>Literature Review</vt:lpstr>
      <vt:lpstr>Literature Review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 investigation into the available software solutions for the management of documentation and recordings in the childcare profession.</vt:lpstr>
      <vt:lpstr>PowerPoint Presentation</vt:lpstr>
      <vt:lpstr>PowerPoint Presentation</vt:lpstr>
    </vt:vector>
  </TitlesOfParts>
  <Company>NPTC Group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investigation into the available software solutions for the management of documentation and recordings in the childcare profession</dc:title>
  <dc:creator>241978</dc:creator>
  <cp:lastModifiedBy>241978</cp:lastModifiedBy>
  <cp:revision>130</cp:revision>
  <cp:lastPrinted>2018-04-27T09:53:52Z</cp:lastPrinted>
  <dcterms:created xsi:type="dcterms:W3CDTF">2017-12-05T15:53:43Z</dcterms:created>
  <dcterms:modified xsi:type="dcterms:W3CDTF">2018-05-01T07:58:04Z</dcterms:modified>
</cp:coreProperties>
</file>