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9"/>
  </p:notesMasterIdLst>
  <p:sldIdLst>
    <p:sldId id="271" r:id="rId2"/>
    <p:sldId id="257" r:id="rId3"/>
    <p:sldId id="269" r:id="rId4"/>
    <p:sldId id="261" r:id="rId5"/>
    <p:sldId id="262" r:id="rId6"/>
    <p:sldId id="256" r:id="rId7"/>
    <p:sldId id="258" r:id="rId8"/>
    <p:sldId id="260" r:id="rId9"/>
    <p:sldId id="259" r:id="rId10"/>
    <p:sldId id="263" r:id="rId11"/>
    <p:sldId id="264" r:id="rId12"/>
    <p:sldId id="265" r:id="rId13"/>
    <p:sldId id="266" r:id="rId14"/>
    <p:sldId id="267" r:id="rId15"/>
    <p:sldId id="268" r:id="rId16"/>
    <p:sldId id="270"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31" autoAdjust="0"/>
    <p:restoredTop sz="44837" autoAdjust="0"/>
  </p:normalViewPr>
  <p:slideViewPr>
    <p:cSldViewPr snapToGrid="0">
      <p:cViewPr varScale="1">
        <p:scale>
          <a:sx n="28" d="100"/>
          <a:sy n="28" d="100"/>
        </p:scale>
        <p:origin x="1392"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F09CFC-915F-4A03-ABC9-933B4FB53D99}"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687661A5-C857-4C44-BD82-AF4E03A3EC69}">
      <dgm:prSet/>
      <dgm:spPr/>
      <dgm:t>
        <a:bodyPr/>
        <a:lstStyle/>
        <a:p>
          <a:r>
            <a:rPr lang="en-GB"/>
            <a:t>Baciu Severina 2022009</a:t>
          </a:r>
          <a:endParaRPr lang="en-US"/>
        </a:p>
      </dgm:t>
    </dgm:pt>
    <dgm:pt modelId="{38FE6AC2-A4DE-49AA-BCF4-3C8C28F355AB}" type="parTrans" cxnId="{8E990BA8-B097-4912-95F8-C44A23697709}">
      <dgm:prSet/>
      <dgm:spPr/>
      <dgm:t>
        <a:bodyPr/>
        <a:lstStyle/>
        <a:p>
          <a:endParaRPr lang="en-US"/>
        </a:p>
      </dgm:t>
    </dgm:pt>
    <dgm:pt modelId="{86334C1C-F86F-465D-98BB-535946B67320}" type="sibTrans" cxnId="{8E990BA8-B097-4912-95F8-C44A23697709}">
      <dgm:prSet/>
      <dgm:spPr/>
      <dgm:t>
        <a:bodyPr/>
        <a:lstStyle/>
        <a:p>
          <a:endParaRPr lang="en-US"/>
        </a:p>
      </dgm:t>
    </dgm:pt>
    <dgm:pt modelId="{E5EC156D-5F90-4636-B925-41347B997AEC}">
      <dgm:prSet/>
      <dgm:spPr/>
      <dgm:t>
        <a:bodyPr/>
        <a:lstStyle/>
        <a:p>
          <a:r>
            <a:rPr lang="en-GB" dirty="0"/>
            <a:t>Managing People </a:t>
          </a:r>
          <a:endParaRPr lang="en-US" dirty="0"/>
        </a:p>
      </dgm:t>
    </dgm:pt>
    <dgm:pt modelId="{7121C63A-FFF7-4951-891D-659F3471968F}" type="parTrans" cxnId="{E7B0EC52-68B8-41E7-99B1-0C60D659D83C}">
      <dgm:prSet/>
      <dgm:spPr/>
      <dgm:t>
        <a:bodyPr/>
        <a:lstStyle/>
        <a:p>
          <a:endParaRPr lang="en-US"/>
        </a:p>
      </dgm:t>
    </dgm:pt>
    <dgm:pt modelId="{D3F80642-73BF-46DE-8586-36D7E999F26F}" type="sibTrans" cxnId="{E7B0EC52-68B8-41E7-99B1-0C60D659D83C}">
      <dgm:prSet/>
      <dgm:spPr/>
      <dgm:t>
        <a:bodyPr/>
        <a:lstStyle/>
        <a:p>
          <a:endParaRPr lang="en-US"/>
        </a:p>
      </dgm:t>
    </dgm:pt>
    <dgm:pt modelId="{0E424FB8-7AA4-4B42-AB8F-3265EE55A125}">
      <dgm:prSet/>
      <dgm:spPr/>
      <dgm:t>
        <a:bodyPr/>
        <a:lstStyle/>
        <a:p>
          <a:r>
            <a:rPr lang="en-GB" dirty="0"/>
            <a:t>LCBB5004</a:t>
          </a:r>
          <a:endParaRPr lang="en-US" dirty="0"/>
        </a:p>
      </dgm:t>
    </dgm:pt>
    <dgm:pt modelId="{39594D52-0113-454D-9A2B-8353F917458C}" type="parTrans" cxnId="{355F6DCA-59D3-4F49-9A60-BBF2EC008EB3}">
      <dgm:prSet/>
      <dgm:spPr/>
      <dgm:t>
        <a:bodyPr/>
        <a:lstStyle/>
        <a:p>
          <a:endParaRPr lang="en-US"/>
        </a:p>
      </dgm:t>
    </dgm:pt>
    <dgm:pt modelId="{5766DFD2-3896-4A99-8B3D-0F0BDDE95AE2}" type="sibTrans" cxnId="{355F6DCA-59D3-4F49-9A60-BBF2EC008EB3}">
      <dgm:prSet/>
      <dgm:spPr/>
      <dgm:t>
        <a:bodyPr/>
        <a:lstStyle/>
        <a:p>
          <a:endParaRPr lang="en-US"/>
        </a:p>
      </dgm:t>
    </dgm:pt>
    <dgm:pt modelId="{584DADC9-F49E-467D-A4FA-EA272C6573DF}">
      <dgm:prSet/>
      <dgm:spPr/>
      <dgm:t>
        <a:bodyPr/>
        <a:lstStyle/>
        <a:p>
          <a:r>
            <a:rPr lang="en-GB" dirty="0"/>
            <a:t>Lecturer: </a:t>
          </a:r>
          <a:r>
            <a:rPr lang="en-GB" dirty="0" err="1"/>
            <a:t>Efua</a:t>
          </a:r>
          <a:r>
            <a:rPr lang="en-GB" dirty="0"/>
            <a:t> Adams </a:t>
          </a:r>
          <a:endParaRPr lang="en-US" dirty="0"/>
        </a:p>
      </dgm:t>
    </dgm:pt>
    <dgm:pt modelId="{C959CC53-90DB-412A-890F-850E8B614788}" type="parTrans" cxnId="{8550FF9B-2544-4A02-A91B-5DFE1E7C42A4}">
      <dgm:prSet/>
      <dgm:spPr/>
      <dgm:t>
        <a:bodyPr/>
        <a:lstStyle/>
        <a:p>
          <a:endParaRPr lang="en-US"/>
        </a:p>
      </dgm:t>
    </dgm:pt>
    <dgm:pt modelId="{B3B61846-F259-4CB3-BFE6-D597C745BED3}" type="sibTrans" cxnId="{8550FF9B-2544-4A02-A91B-5DFE1E7C42A4}">
      <dgm:prSet/>
      <dgm:spPr/>
      <dgm:t>
        <a:bodyPr/>
        <a:lstStyle/>
        <a:p>
          <a:endParaRPr lang="en-US"/>
        </a:p>
      </dgm:t>
    </dgm:pt>
    <dgm:pt modelId="{DF98EF71-3C2C-4497-BE4F-871489915735}" type="pres">
      <dgm:prSet presAssocID="{B5F09CFC-915F-4A03-ABC9-933B4FB53D99}" presName="vert0" presStyleCnt="0">
        <dgm:presLayoutVars>
          <dgm:dir/>
          <dgm:animOne val="branch"/>
          <dgm:animLvl val="lvl"/>
        </dgm:presLayoutVars>
      </dgm:prSet>
      <dgm:spPr/>
    </dgm:pt>
    <dgm:pt modelId="{CDD04EEF-CFED-476F-BA38-F22D5B315E62}" type="pres">
      <dgm:prSet presAssocID="{687661A5-C857-4C44-BD82-AF4E03A3EC69}" presName="thickLine" presStyleLbl="alignNode1" presStyleIdx="0" presStyleCnt="4"/>
      <dgm:spPr/>
    </dgm:pt>
    <dgm:pt modelId="{8FE0AB1E-C38F-44D4-9F9D-06815F07135E}" type="pres">
      <dgm:prSet presAssocID="{687661A5-C857-4C44-BD82-AF4E03A3EC69}" presName="horz1" presStyleCnt="0"/>
      <dgm:spPr/>
    </dgm:pt>
    <dgm:pt modelId="{032637D1-303F-48B9-BB8E-AFA4DDD419E6}" type="pres">
      <dgm:prSet presAssocID="{687661A5-C857-4C44-BD82-AF4E03A3EC69}" presName="tx1" presStyleLbl="revTx" presStyleIdx="0" presStyleCnt="4"/>
      <dgm:spPr/>
    </dgm:pt>
    <dgm:pt modelId="{DBAC442A-7D1A-426E-8FCF-5C0CCF807F7B}" type="pres">
      <dgm:prSet presAssocID="{687661A5-C857-4C44-BD82-AF4E03A3EC69}" presName="vert1" presStyleCnt="0"/>
      <dgm:spPr/>
    </dgm:pt>
    <dgm:pt modelId="{73E3B47B-0771-4783-B9BC-F0DD714EE478}" type="pres">
      <dgm:prSet presAssocID="{E5EC156D-5F90-4636-B925-41347B997AEC}" presName="thickLine" presStyleLbl="alignNode1" presStyleIdx="1" presStyleCnt="4"/>
      <dgm:spPr/>
    </dgm:pt>
    <dgm:pt modelId="{A00078CE-0F11-4E9C-AFFD-5D5C9B5C3217}" type="pres">
      <dgm:prSet presAssocID="{E5EC156D-5F90-4636-B925-41347B997AEC}" presName="horz1" presStyleCnt="0"/>
      <dgm:spPr/>
    </dgm:pt>
    <dgm:pt modelId="{99E0BC40-0A3E-443A-963A-C4D55C280EBC}" type="pres">
      <dgm:prSet presAssocID="{E5EC156D-5F90-4636-B925-41347B997AEC}" presName="tx1" presStyleLbl="revTx" presStyleIdx="1" presStyleCnt="4"/>
      <dgm:spPr/>
    </dgm:pt>
    <dgm:pt modelId="{7916D5B8-F081-4A26-AE81-3DFF04DBFD4F}" type="pres">
      <dgm:prSet presAssocID="{E5EC156D-5F90-4636-B925-41347B997AEC}" presName="vert1" presStyleCnt="0"/>
      <dgm:spPr/>
    </dgm:pt>
    <dgm:pt modelId="{D7AC8341-73CC-40CC-80D1-20FAA4E9C610}" type="pres">
      <dgm:prSet presAssocID="{0E424FB8-7AA4-4B42-AB8F-3265EE55A125}" presName="thickLine" presStyleLbl="alignNode1" presStyleIdx="2" presStyleCnt="4"/>
      <dgm:spPr/>
    </dgm:pt>
    <dgm:pt modelId="{645752C4-EB92-494C-A0CF-6D0635B451FC}" type="pres">
      <dgm:prSet presAssocID="{0E424FB8-7AA4-4B42-AB8F-3265EE55A125}" presName="horz1" presStyleCnt="0"/>
      <dgm:spPr/>
    </dgm:pt>
    <dgm:pt modelId="{FF9C912E-A159-4B58-9BBC-A0E421470B1B}" type="pres">
      <dgm:prSet presAssocID="{0E424FB8-7AA4-4B42-AB8F-3265EE55A125}" presName="tx1" presStyleLbl="revTx" presStyleIdx="2" presStyleCnt="4"/>
      <dgm:spPr/>
    </dgm:pt>
    <dgm:pt modelId="{AAB3F73F-C2F1-45E2-849C-11A573962984}" type="pres">
      <dgm:prSet presAssocID="{0E424FB8-7AA4-4B42-AB8F-3265EE55A125}" presName="vert1" presStyleCnt="0"/>
      <dgm:spPr/>
    </dgm:pt>
    <dgm:pt modelId="{BF9473AA-D97D-4E39-A55D-AEB2437013BC}" type="pres">
      <dgm:prSet presAssocID="{584DADC9-F49E-467D-A4FA-EA272C6573DF}" presName="thickLine" presStyleLbl="alignNode1" presStyleIdx="3" presStyleCnt="4"/>
      <dgm:spPr/>
    </dgm:pt>
    <dgm:pt modelId="{72B2B8B3-D7F4-4937-ACAB-BA5FE4D29785}" type="pres">
      <dgm:prSet presAssocID="{584DADC9-F49E-467D-A4FA-EA272C6573DF}" presName="horz1" presStyleCnt="0"/>
      <dgm:spPr/>
    </dgm:pt>
    <dgm:pt modelId="{32C13BEF-4598-4DED-9F57-D74FC69EEEE1}" type="pres">
      <dgm:prSet presAssocID="{584DADC9-F49E-467D-A4FA-EA272C6573DF}" presName="tx1" presStyleLbl="revTx" presStyleIdx="3" presStyleCnt="4"/>
      <dgm:spPr/>
    </dgm:pt>
    <dgm:pt modelId="{7A074A8A-8E43-473D-8737-65EBE0253E64}" type="pres">
      <dgm:prSet presAssocID="{584DADC9-F49E-467D-A4FA-EA272C6573DF}" presName="vert1" presStyleCnt="0"/>
      <dgm:spPr/>
    </dgm:pt>
  </dgm:ptLst>
  <dgm:cxnLst>
    <dgm:cxn modelId="{D27A0518-564F-418E-992A-B8B0A9421123}" type="presOf" srcId="{B5F09CFC-915F-4A03-ABC9-933B4FB53D99}" destId="{DF98EF71-3C2C-4497-BE4F-871489915735}" srcOrd="0" destOrd="0" presId="urn:microsoft.com/office/officeart/2008/layout/LinedList"/>
    <dgm:cxn modelId="{A497C56B-8D1F-4A41-88D8-390A4FACA3F7}" type="presOf" srcId="{E5EC156D-5F90-4636-B925-41347B997AEC}" destId="{99E0BC40-0A3E-443A-963A-C4D55C280EBC}" srcOrd="0" destOrd="0" presId="urn:microsoft.com/office/officeart/2008/layout/LinedList"/>
    <dgm:cxn modelId="{E7B0EC52-68B8-41E7-99B1-0C60D659D83C}" srcId="{B5F09CFC-915F-4A03-ABC9-933B4FB53D99}" destId="{E5EC156D-5F90-4636-B925-41347B997AEC}" srcOrd="1" destOrd="0" parTransId="{7121C63A-FFF7-4951-891D-659F3471968F}" sibTransId="{D3F80642-73BF-46DE-8586-36D7E999F26F}"/>
    <dgm:cxn modelId="{1652D298-9AF7-469C-8954-41B9A9EA4E95}" type="presOf" srcId="{0E424FB8-7AA4-4B42-AB8F-3265EE55A125}" destId="{FF9C912E-A159-4B58-9BBC-A0E421470B1B}" srcOrd="0" destOrd="0" presId="urn:microsoft.com/office/officeart/2008/layout/LinedList"/>
    <dgm:cxn modelId="{8550FF9B-2544-4A02-A91B-5DFE1E7C42A4}" srcId="{B5F09CFC-915F-4A03-ABC9-933B4FB53D99}" destId="{584DADC9-F49E-467D-A4FA-EA272C6573DF}" srcOrd="3" destOrd="0" parTransId="{C959CC53-90DB-412A-890F-850E8B614788}" sibTransId="{B3B61846-F259-4CB3-BFE6-D597C745BED3}"/>
    <dgm:cxn modelId="{8E990BA8-B097-4912-95F8-C44A23697709}" srcId="{B5F09CFC-915F-4A03-ABC9-933B4FB53D99}" destId="{687661A5-C857-4C44-BD82-AF4E03A3EC69}" srcOrd="0" destOrd="0" parTransId="{38FE6AC2-A4DE-49AA-BCF4-3C8C28F355AB}" sibTransId="{86334C1C-F86F-465D-98BB-535946B67320}"/>
    <dgm:cxn modelId="{AE39B9AC-73DB-40DA-968B-6A755799938C}" type="presOf" srcId="{687661A5-C857-4C44-BD82-AF4E03A3EC69}" destId="{032637D1-303F-48B9-BB8E-AFA4DDD419E6}" srcOrd="0" destOrd="0" presId="urn:microsoft.com/office/officeart/2008/layout/LinedList"/>
    <dgm:cxn modelId="{85A7E6B2-2306-4349-90D3-6179A2A4EA09}" type="presOf" srcId="{584DADC9-F49E-467D-A4FA-EA272C6573DF}" destId="{32C13BEF-4598-4DED-9F57-D74FC69EEEE1}" srcOrd="0" destOrd="0" presId="urn:microsoft.com/office/officeart/2008/layout/LinedList"/>
    <dgm:cxn modelId="{355F6DCA-59D3-4F49-9A60-BBF2EC008EB3}" srcId="{B5F09CFC-915F-4A03-ABC9-933B4FB53D99}" destId="{0E424FB8-7AA4-4B42-AB8F-3265EE55A125}" srcOrd="2" destOrd="0" parTransId="{39594D52-0113-454D-9A2B-8353F917458C}" sibTransId="{5766DFD2-3896-4A99-8B3D-0F0BDDE95AE2}"/>
    <dgm:cxn modelId="{AEC93128-BCA0-426B-8F05-E04E0B96C39C}" type="presParOf" srcId="{DF98EF71-3C2C-4497-BE4F-871489915735}" destId="{CDD04EEF-CFED-476F-BA38-F22D5B315E62}" srcOrd="0" destOrd="0" presId="urn:microsoft.com/office/officeart/2008/layout/LinedList"/>
    <dgm:cxn modelId="{FF1CE410-24BA-4AC8-84C3-07C4F6041D41}" type="presParOf" srcId="{DF98EF71-3C2C-4497-BE4F-871489915735}" destId="{8FE0AB1E-C38F-44D4-9F9D-06815F07135E}" srcOrd="1" destOrd="0" presId="urn:microsoft.com/office/officeart/2008/layout/LinedList"/>
    <dgm:cxn modelId="{1B3427D8-4A96-496E-9E73-F5BC77555ACA}" type="presParOf" srcId="{8FE0AB1E-C38F-44D4-9F9D-06815F07135E}" destId="{032637D1-303F-48B9-BB8E-AFA4DDD419E6}" srcOrd="0" destOrd="0" presId="urn:microsoft.com/office/officeart/2008/layout/LinedList"/>
    <dgm:cxn modelId="{4FDF553F-925C-475A-AA98-DE8A557C9785}" type="presParOf" srcId="{8FE0AB1E-C38F-44D4-9F9D-06815F07135E}" destId="{DBAC442A-7D1A-426E-8FCF-5C0CCF807F7B}" srcOrd="1" destOrd="0" presId="urn:microsoft.com/office/officeart/2008/layout/LinedList"/>
    <dgm:cxn modelId="{9746158A-C61C-4B6D-A4F7-038E22852122}" type="presParOf" srcId="{DF98EF71-3C2C-4497-BE4F-871489915735}" destId="{73E3B47B-0771-4783-B9BC-F0DD714EE478}" srcOrd="2" destOrd="0" presId="urn:microsoft.com/office/officeart/2008/layout/LinedList"/>
    <dgm:cxn modelId="{D6123493-62C9-4C29-BACA-8637AE3748A3}" type="presParOf" srcId="{DF98EF71-3C2C-4497-BE4F-871489915735}" destId="{A00078CE-0F11-4E9C-AFFD-5D5C9B5C3217}" srcOrd="3" destOrd="0" presId="urn:microsoft.com/office/officeart/2008/layout/LinedList"/>
    <dgm:cxn modelId="{07CF3EDD-5854-43A4-967C-463F349C733E}" type="presParOf" srcId="{A00078CE-0F11-4E9C-AFFD-5D5C9B5C3217}" destId="{99E0BC40-0A3E-443A-963A-C4D55C280EBC}" srcOrd="0" destOrd="0" presId="urn:microsoft.com/office/officeart/2008/layout/LinedList"/>
    <dgm:cxn modelId="{180A3883-1FCC-4B19-B6FE-47D333972BE5}" type="presParOf" srcId="{A00078CE-0F11-4E9C-AFFD-5D5C9B5C3217}" destId="{7916D5B8-F081-4A26-AE81-3DFF04DBFD4F}" srcOrd="1" destOrd="0" presId="urn:microsoft.com/office/officeart/2008/layout/LinedList"/>
    <dgm:cxn modelId="{FE4D7FFF-6866-435E-B6D5-F89F6814A5B6}" type="presParOf" srcId="{DF98EF71-3C2C-4497-BE4F-871489915735}" destId="{D7AC8341-73CC-40CC-80D1-20FAA4E9C610}" srcOrd="4" destOrd="0" presId="urn:microsoft.com/office/officeart/2008/layout/LinedList"/>
    <dgm:cxn modelId="{D94825AE-EA58-4994-A686-0D30DC8A3B4A}" type="presParOf" srcId="{DF98EF71-3C2C-4497-BE4F-871489915735}" destId="{645752C4-EB92-494C-A0CF-6D0635B451FC}" srcOrd="5" destOrd="0" presId="urn:microsoft.com/office/officeart/2008/layout/LinedList"/>
    <dgm:cxn modelId="{DAC4A82D-8964-499D-B6C9-19A010DBF220}" type="presParOf" srcId="{645752C4-EB92-494C-A0CF-6D0635B451FC}" destId="{FF9C912E-A159-4B58-9BBC-A0E421470B1B}" srcOrd="0" destOrd="0" presId="urn:microsoft.com/office/officeart/2008/layout/LinedList"/>
    <dgm:cxn modelId="{FA4CB44C-C0DF-4041-B055-25B5AD70CA0B}" type="presParOf" srcId="{645752C4-EB92-494C-A0CF-6D0635B451FC}" destId="{AAB3F73F-C2F1-45E2-849C-11A573962984}" srcOrd="1" destOrd="0" presId="urn:microsoft.com/office/officeart/2008/layout/LinedList"/>
    <dgm:cxn modelId="{50C6BE98-3AF9-4EE0-B9FB-0734995EAF8F}" type="presParOf" srcId="{DF98EF71-3C2C-4497-BE4F-871489915735}" destId="{BF9473AA-D97D-4E39-A55D-AEB2437013BC}" srcOrd="6" destOrd="0" presId="urn:microsoft.com/office/officeart/2008/layout/LinedList"/>
    <dgm:cxn modelId="{669B8D6E-18D5-49D9-AA52-E10416946976}" type="presParOf" srcId="{DF98EF71-3C2C-4497-BE4F-871489915735}" destId="{72B2B8B3-D7F4-4937-ACAB-BA5FE4D29785}" srcOrd="7" destOrd="0" presId="urn:microsoft.com/office/officeart/2008/layout/LinedList"/>
    <dgm:cxn modelId="{8736F4B2-273A-496C-875A-84ADBC36CA75}" type="presParOf" srcId="{72B2B8B3-D7F4-4937-ACAB-BA5FE4D29785}" destId="{32C13BEF-4598-4DED-9F57-D74FC69EEEE1}" srcOrd="0" destOrd="0" presId="urn:microsoft.com/office/officeart/2008/layout/LinedList"/>
    <dgm:cxn modelId="{3AC5ECBF-B95E-422E-8B80-E40B3BF36136}" type="presParOf" srcId="{72B2B8B3-D7F4-4937-ACAB-BA5FE4D29785}" destId="{7A074A8A-8E43-473D-8737-65EBE0253E6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0EB2896-CF28-495A-B292-50C7C7BBF799}" type="doc">
      <dgm:prSet loTypeId="urn:microsoft.com/office/officeart/2008/layout/LinedList" loCatId="list" qsTypeId="urn:microsoft.com/office/officeart/2005/8/quickstyle/simple2" qsCatId="simple" csTypeId="urn:microsoft.com/office/officeart/2005/8/colors/accent6_2" csCatId="accent6"/>
      <dgm:spPr/>
      <dgm:t>
        <a:bodyPr/>
        <a:lstStyle/>
        <a:p>
          <a:endParaRPr lang="en-US"/>
        </a:p>
      </dgm:t>
    </dgm:pt>
    <dgm:pt modelId="{C6BC4226-0E84-474B-AB61-4ED90BD13E87}">
      <dgm:prSet/>
      <dgm:spPr/>
      <dgm:t>
        <a:bodyPr/>
        <a:lstStyle/>
        <a:p>
          <a:r>
            <a:rPr lang="en-US"/>
            <a:t>Moral conduct</a:t>
          </a:r>
        </a:p>
      </dgm:t>
    </dgm:pt>
    <dgm:pt modelId="{9D0A974F-4AE2-4204-8A56-6553EA35A574}" type="parTrans" cxnId="{347C1F0C-019C-4C51-8DE1-77B08BA36FA5}">
      <dgm:prSet/>
      <dgm:spPr/>
      <dgm:t>
        <a:bodyPr/>
        <a:lstStyle/>
        <a:p>
          <a:endParaRPr lang="en-US"/>
        </a:p>
      </dgm:t>
    </dgm:pt>
    <dgm:pt modelId="{AAD82812-D238-4549-B2B2-908261596030}" type="sibTrans" cxnId="{347C1F0C-019C-4C51-8DE1-77B08BA36FA5}">
      <dgm:prSet/>
      <dgm:spPr/>
      <dgm:t>
        <a:bodyPr/>
        <a:lstStyle/>
        <a:p>
          <a:endParaRPr lang="en-US"/>
        </a:p>
      </dgm:t>
    </dgm:pt>
    <dgm:pt modelId="{75F872D4-2BF6-4C1D-8A46-55C01AA6D58A}">
      <dgm:prSet/>
      <dgm:spPr/>
      <dgm:t>
        <a:bodyPr/>
        <a:lstStyle/>
        <a:p>
          <a:r>
            <a:rPr lang="en-US"/>
            <a:t>Professional bravery and prestige</a:t>
          </a:r>
        </a:p>
      </dgm:t>
    </dgm:pt>
    <dgm:pt modelId="{FC3EB15E-6182-40E5-8ACE-98F71F1D1E87}" type="parTrans" cxnId="{B57E5336-EB0B-4780-A25A-FCF3A0ED6A20}">
      <dgm:prSet/>
      <dgm:spPr/>
      <dgm:t>
        <a:bodyPr/>
        <a:lstStyle/>
        <a:p>
          <a:endParaRPr lang="en-US"/>
        </a:p>
      </dgm:t>
    </dgm:pt>
    <dgm:pt modelId="{6DE598EE-6580-420A-9443-0C309BB4FD18}" type="sibTrans" cxnId="{B57E5336-EB0B-4780-A25A-FCF3A0ED6A20}">
      <dgm:prSet/>
      <dgm:spPr/>
      <dgm:t>
        <a:bodyPr/>
        <a:lstStyle/>
        <a:p>
          <a:endParaRPr lang="en-US"/>
        </a:p>
      </dgm:t>
    </dgm:pt>
    <dgm:pt modelId="{B9F694EA-A00C-43DF-BDFC-DB25D09E6C26}">
      <dgm:prSet/>
      <dgm:spPr/>
      <dgm:t>
        <a:bodyPr/>
        <a:lstStyle/>
        <a:p>
          <a:r>
            <a:rPr lang="en-US"/>
            <a:t>Putting people first</a:t>
          </a:r>
        </a:p>
      </dgm:t>
    </dgm:pt>
    <dgm:pt modelId="{B1DFCE23-B19B-4DFC-8FC6-EB35EF1B85C0}" type="parTrans" cxnId="{F5C36A81-DE01-420E-965F-86937C395E54}">
      <dgm:prSet/>
      <dgm:spPr/>
      <dgm:t>
        <a:bodyPr/>
        <a:lstStyle/>
        <a:p>
          <a:endParaRPr lang="en-US"/>
        </a:p>
      </dgm:t>
    </dgm:pt>
    <dgm:pt modelId="{5F3E388F-5E58-4DD3-BE69-A85E11B95614}" type="sibTrans" cxnId="{F5C36A81-DE01-420E-965F-86937C395E54}">
      <dgm:prSet/>
      <dgm:spPr/>
      <dgm:t>
        <a:bodyPr/>
        <a:lstStyle/>
        <a:p>
          <a:endParaRPr lang="en-US"/>
        </a:p>
      </dgm:t>
    </dgm:pt>
    <dgm:pt modelId="{BC4D109C-8449-4DF4-8F66-DE7FC4DCC692}">
      <dgm:prSet/>
      <dgm:spPr/>
      <dgm:t>
        <a:bodyPr/>
        <a:lstStyle/>
        <a:p>
          <a:r>
            <a:rPr lang="en-US"/>
            <a:t>Developing together</a:t>
          </a:r>
        </a:p>
      </dgm:t>
    </dgm:pt>
    <dgm:pt modelId="{93062243-0742-4F42-A6DB-4D64E9818FBC}" type="parTrans" cxnId="{FE502C66-E5E7-44B0-BEB0-62711BF5BD6F}">
      <dgm:prSet/>
      <dgm:spPr/>
      <dgm:t>
        <a:bodyPr/>
        <a:lstStyle/>
        <a:p>
          <a:endParaRPr lang="en-US"/>
        </a:p>
      </dgm:t>
    </dgm:pt>
    <dgm:pt modelId="{C87CC9B2-7211-4614-A262-9BF070420AA0}" type="sibTrans" cxnId="{FE502C66-E5E7-44B0-BEB0-62711BF5BD6F}">
      <dgm:prSet/>
      <dgm:spPr/>
      <dgm:t>
        <a:bodyPr/>
        <a:lstStyle/>
        <a:p>
          <a:endParaRPr lang="en-US"/>
        </a:p>
      </dgm:t>
    </dgm:pt>
    <dgm:pt modelId="{5BF0B074-CE29-4856-8AAC-8A0C79391599}">
      <dgm:prSet/>
      <dgm:spPr/>
      <dgm:t>
        <a:bodyPr/>
        <a:lstStyle/>
        <a:p>
          <a:r>
            <a:rPr lang="en-US"/>
            <a:t>Corporate motivation</a:t>
          </a:r>
        </a:p>
      </dgm:t>
    </dgm:pt>
    <dgm:pt modelId="{6B2C3079-077D-41F9-8A76-14A62EDB0796}" type="parTrans" cxnId="{1D8822A4-F0D4-476E-978B-FACF6C4AC6CD}">
      <dgm:prSet/>
      <dgm:spPr/>
      <dgm:t>
        <a:bodyPr/>
        <a:lstStyle/>
        <a:p>
          <a:endParaRPr lang="en-US"/>
        </a:p>
      </dgm:t>
    </dgm:pt>
    <dgm:pt modelId="{DF07EE33-6B35-4FAD-B3C5-81741816FB45}" type="sibTrans" cxnId="{1D8822A4-F0D4-476E-978B-FACF6C4AC6CD}">
      <dgm:prSet/>
      <dgm:spPr/>
      <dgm:t>
        <a:bodyPr/>
        <a:lstStyle/>
        <a:p>
          <a:endParaRPr lang="en-US"/>
        </a:p>
      </dgm:t>
    </dgm:pt>
    <dgm:pt modelId="{F10B6AE0-A7B1-41A5-9FBC-39B9E3140AD3}">
      <dgm:prSet/>
      <dgm:spPr/>
      <dgm:t>
        <a:bodyPr/>
        <a:lstStyle/>
        <a:p>
          <a:r>
            <a:rPr lang="en-US"/>
            <a:t>Learning enthusiasm</a:t>
          </a:r>
        </a:p>
      </dgm:t>
    </dgm:pt>
    <dgm:pt modelId="{4CAE34C3-DD3A-4BDC-9599-BC743FF71AFF}" type="parTrans" cxnId="{9DF2F0EC-0990-41F6-B871-97DD6F5FD14C}">
      <dgm:prSet/>
      <dgm:spPr/>
      <dgm:t>
        <a:bodyPr/>
        <a:lstStyle/>
        <a:p>
          <a:endParaRPr lang="en-US"/>
        </a:p>
      </dgm:t>
    </dgm:pt>
    <dgm:pt modelId="{3DA4EC95-47FD-44F1-887D-0D7520949D9A}" type="sibTrans" cxnId="{9DF2F0EC-0990-41F6-B871-97DD6F5FD14C}">
      <dgm:prSet/>
      <dgm:spPr/>
      <dgm:t>
        <a:bodyPr/>
        <a:lstStyle/>
        <a:p>
          <a:endParaRPr lang="en-US"/>
        </a:p>
      </dgm:t>
    </dgm:pt>
    <dgm:pt modelId="{9CD50BD2-9D76-41BB-9BCE-7B2A8655B693}">
      <dgm:prSet/>
      <dgm:spPr/>
      <dgm:t>
        <a:bodyPr/>
        <a:lstStyle/>
        <a:p>
          <a:r>
            <a:rPr lang="en-US"/>
            <a:t>Focused ideas</a:t>
          </a:r>
        </a:p>
      </dgm:t>
    </dgm:pt>
    <dgm:pt modelId="{F9805036-8672-496C-B559-FAC001CEED37}" type="parTrans" cxnId="{2E72FFC2-38F6-445F-8D34-874CE7DA1499}">
      <dgm:prSet/>
      <dgm:spPr/>
      <dgm:t>
        <a:bodyPr/>
        <a:lstStyle/>
        <a:p>
          <a:endParaRPr lang="en-US"/>
        </a:p>
      </dgm:t>
    </dgm:pt>
    <dgm:pt modelId="{244CF742-E8BC-479C-A26A-3E592F93CFCD}" type="sibTrans" cxnId="{2E72FFC2-38F6-445F-8D34-874CE7DA1499}">
      <dgm:prSet/>
      <dgm:spPr/>
      <dgm:t>
        <a:bodyPr/>
        <a:lstStyle/>
        <a:p>
          <a:endParaRPr lang="en-US"/>
        </a:p>
      </dgm:t>
    </dgm:pt>
    <dgm:pt modelId="{91D52530-4E74-4925-AEEC-03C8F4C638CD}">
      <dgm:prSet/>
      <dgm:spPr/>
      <dgm:t>
        <a:bodyPr/>
        <a:lstStyle/>
        <a:p>
          <a:r>
            <a:rPr lang="en-US"/>
            <a:t>Making critical decisions</a:t>
          </a:r>
        </a:p>
      </dgm:t>
    </dgm:pt>
    <dgm:pt modelId="{B5070968-F3B6-4078-9C84-4E8843480656}" type="parTrans" cxnId="{7539DC74-F22C-4365-B7ED-D1280AB99B93}">
      <dgm:prSet/>
      <dgm:spPr/>
      <dgm:t>
        <a:bodyPr/>
        <a:lstStyle/>
        <a:p>
          <a:endParaRPr lang="en-US"/>
        </a:p>
      </dgm:t>
    </dgm:pt>
    <dgm:pt modelId="{D392E84E-9B78-4226-9387-E22D032E2371}" type="sibTrans" cxnId="{7539DC74-F22C-4365-B7ED-D1280AB99B93}">
      <dgm:prSet/>
      <dgm:spPr/>
      <dgm:t>
        <a:bodyPr/>
        <a:lstStyle/>
        <a:p>
          <a:endParaRPr lang="en-US"/>
        </a:p>
      </dgm:t>
    </dgm:pt>
    <dgm:pt modelId="{6B61224A-30CB-4965-91D8-1B80E1596155}" type="pres">
      <dgm:prSet presAssocID="{90EB2896-CF28-495A-B292-50C7C7BBF799}" presName="vert0" presStyleCnt="0">
        <dgm:presLayoutVars>
          <dgm:dir/>
          <dgm:animOne val="branch"/>
          <dgm:animLvl val="lvl"/>
        </dgm:presLayoutVars>
      </dgm:prSet>
      <dgm:spPr/>
    </dgm:pt>
    <dgm:pt modelId="{5333B6A8-EEA2-423F-A17C-96F49DAEFB5E}" type="pres">
      <dgm:prSet presAssocID="{C6BC4226-0E84-474B-AB61-4ED90BD13E87}" presName="thickLine" presStyleLbl="alignNode1" presStyleIdx="0" presStyleCnt="8"/>
      <dgm:spPr/>
    </dgm:pt>
    <dgm:pt modelId="{8A242964-972D-41A0-8A49-CE5A60DD387A}" type="pres">
      <dgm:prSet presAssocID="{C6BC4226-0E84-474B-AB61-4ED90BD13E87}" presName="horz1" presStyleCnt="0"/>
      <dgm:spPr/>
    </dgm:pt>
    <dgm:pt modelId="{C001B4C4-2427-4E31-9FDF-D2AA486500AE}" type="pres">
      <dgm:prSet presAssocID="{C6BC4226-0E84-474B-AB61-4ED90BD13E87}" presName="tx1" presStyleLbl="revTx" presStyleIdx="0" presStyleCnt="8"/>
      <dgm:spPr/>
    </dgm:pt>
    <dgm:pt modelId="{3BEB1DF3-CE1A-4782-9A3B-5FBB73539938}" type="pres">
      <dgm:prSet presAssocID="{C6BC4226-0E84-474B-AB61-4ED90BD13E87}" presName="vert1" presStyleCnt="0"/>
      <dgm:spPr/>
    </dgm:pt>
    <dgm:pt modelId="{C61AD675-2CAE-40EB-98D8-6831A98708D5}" type="pres">
      <dgm:prSet presAssocID="{75F872D4-2BF6-4C1D-8A46-55C01AA6D58A}" presName="thickLine" presStyleLbl="alignNode1" presStyleIdx="1" presStyleCnt="8"/>
      <dgm:spPr/>
    </dgm:pt>
    <dgm:pt modelId="{84728412-7BE8-4BC2-908A-C16B98345E3A}" type="pres">
      <dgm:prSet presAssocID="{75F872D4-2BF6-4C1D-8A46-55C01AA6D58A}" presName="horz1" presStyleCnt="0"/>
      <dgm:spPr/>
    </dgm:pt>
    <dgm:pt modelId="{0EBC3024-8500-4406-9330-7E9D42F6471B}" type="pres">
      <dgm:prSet presAssocID="{75F872D4-2BF6-4C1D-8A46-55C01AA6D58A}" presName="tx1" presStyleLbl="revTx" presStyleIdx="1" presStyleCnt="8"/>
      <dgm:spPr/>
    </dgm:pt>
    <dgm:pt modelId="{39AA2B06-D106-4FBE-98F6-A9706732614E}" type="pres">
      <dgm:prSet presAssocID="{75F872D4-2BF6-4C1D-8A46-55C01AA6D58A}" presName="vert1" presStyleCnt="0"/>
      <dgm:spPr/>
    </dgm:pt>
    <dgm:pt modelId="{55D100CE-F72F-4A5B-BB79-D79B3F26A9BE}" type="pres">
      <dgm:prSet presAssocID="{B9F694EA-A00C-43DF-BDFC-DB25D09E6C26}" presName="thickLine" presStyleLbl="alignNode1" presStyleIdx="2" presStyleCnt="8"/>
      <dgm:spPr/>
    </dgm:pt>
    <dgm:pt modelId="{B0600BFB-C4FF-4064-9888-EBB123A84A23}" type="pres">
      <dgm:prSet presAssocID="{B9F694EA-A00C-43DF-BDFC-DB25D09E6C26}" presName="horz1" presStyleCnt="0"/>
      <dgm:spPr/>
    </dgm:pt>
    <dgm:pt modelId="{4F0822AC-6DFD-4F64-9E5F-CB6B264D7BD8}" type="pres">
      <dgm:prSet presAssocID="{B9F694EA-A00C-43DF-BDFC-DB25D09E6C26}" presName="tx1" presStyleLbl="revTx" presStyleIdx="2" presStyleCnt="8"/>
      <dgm:spPr/>
    </dgm:pt>
    <dgm:pt modelId="{FBEEAC79-5BD1-47B2-8B70-7F2EE30AA86C}" type="pres">
      <dgm:prSet presAssocID="{B9F694EA-A00C-43DF-BDFC-DB25D09E6C26}" presName="vert1" presStyleCnt="0"/>
      <dgm:spPr/>
    </dgm:pt>
    <dgm:pt modelId="{E61E1614-2CA7-4A7E-AEA7-3DD7859A7B10}" type="pres">
      <dgm:prSet presAssocID="{BC4D109C-8449-4DF4-8F66-DE7FC4DCC692}" presName="thickLine" presStyleLbl="alignNode1" presStyleIdx="3" presStyleCnt="8"/>
      <dgm:spPr/>
    </dgm:pt>
    <dgm:pt modelId="{F5C23F9E-D5CA-45BE-AF3D-BD3DC600712B}" type="pres">
      <dgm:prSet presAssocID="{BC4D109C-8449-4DF4-8F66-DE7FC4DCC692}" presName="horz1" presStyleCnt="0"/>
      <dgm:spPr/>
    </dgm:pt>
    <dgm:pt modelId="{B50F4406-5260-4E08-B4B8-82D65A93BE72}" type="pres">
      <dgm:prSet presAssocID="{BC4D109C-8449-4DF4-8F66-DE7FC4DCC692}" presName="tx1" presStyleLbl="revTx" presStyleIdx="3" presStyleCnt="8"/>
      <dgm:spPr/>
    </dgm:pt>
    <dgm:pt modelId="{BF589DE8-5964-46E7-A800-A143A001D4A1}" type="pres">
      <dgm:prSet presAssocID="{BC4D109C-8449-4DF4-8F66-DE7FC4DCC692}" presName="vert1" presStyleCnt="0"/>
      <dgm:spPr/>
    </dgm:pt>
    <dgm:pt modelId="{21800F92-4233-4491-AF84-4C007BFAA93A}" type="pres">
      <dgm:prSet presAssocID="{5BF0B074-CE29-4856-8AAC-8A0C79391599}" presName="thickLine" presStyleLbl="alignNode1" presStyleIdx="4" presStyleCnt="8"/>
      <dgm:spPr/>
    </dgm:pt>
    <dgm:pt modelId="{F2FC00C0-1576-4CED-B518-0CBBBDEA9A6C}" type="pres">
      <dgm:prSet presAssocID="{5BF0B074-CE29-4856-8AAC-8A0C79391599}" presName="horz1" presStyleCnt="0"/>
      <dgm:spPr/>
    </dgm:pt>
    <dgm:pt modelId="{8C00885E-D0FB-41FB-B7F9-6BB0A5616489}" type="pres">
      <dgm:prSet presAssocID="{5BF0B074-CE29-4856-8AAC-8A0C79391599}" presName="tx1" presStyleLbl="revTx" presStyleIdx="4" presStyleCnt="8"/>
      <dgm:spPr/>
    </dgm:pt>
    <dgm:pt modelId="{14A40A6B-CFEE-4823-B001-1C5F94094C51}" type="pres">
      <dgm:prSet presAssocID="{5BF0B074-CE29-4856-8AAC-8A0C79391599}" presName="vert1" presStyleCnt="0"/>
      <dgm:spPr/>
    </dgm:pt>
    <dgm:pt modelId="{A7A6F32F-87FB-45FC-8490-32A46B585C16}" type="pres">
      <dgm:prSet presAssocID="{F10B6AE0-A7B1-41A5-9FBC-39B9E3140AD3}" presName="thickLine" presStyleLbl="alignNode1" presStyleIdx="5" presStyleCnt="8"/>
      <dgm:spPr/>
    </dgm:pt>
    <dgm:pt modelId="{D2C7CA0E-C1BC-49DA-BCD6-E6F7156314E9}" type="pres">
      <dgm:prSet presAssocID="{F10B6AE0-A7B1-41A5-9FBC-39B9E3140AD3}" presName="horz1" presStyleCnt="0"/>
      <dgm:spPr/>
    </dgm:pt>
    <dgm:pt modelId="{99A3582A-1D35-4EB0-B1BA-81537DAAECE9}" type="pres">
      <dgm:prSet presAssocID="{F10B6AE0-A7B1-41A5-9FBC-39B9E3140AD3}" presName="tx1" presStyleLbl="revTx" presStyleIdx="5" presStyleCnt="8"/>
      <dgm:spPr/>
    </dgm:pt>
    <dgm:pt modelId="{D4AAFC8E-D55A-459E-BECF-09EEDD60303F}" type="pres">
      <dgm:prSet presAssocID="{F10B6AE0-A7B1-41A5-9FBC-39B9E3140AD3}" presName="vert1" presStyleCnt="0"/>
      <dgm:spPr/>
    </dgm:pt>
    <dgm:pt modelId="{64C7178E-14C4-4BDA-887F-0BD33621A18E}" type="pres">
      <dgm:prSet presAssocID="{9CD50BD2-9D76-41BB-9BCE-7B2A8655B693}" presName="thickLine" presStyleLbl="alignNode1" presStyleIdx="6" presStyleCnt="8"/>
      <dgm:spPr/>
    </dgm:pt>
    <dgm:pt modelId="{8AA0F6BD-D5EB-4376-B82A-E2B0AE94344D}" type="pres">
      <dgm:prSet presAssocID="{9CD50BD2-9D76-41BB-9BCE-7B2A8655B693}" presName="horz1" presStyleCnt="0"/>
      <dgm:spPr/>
    </dgm:pt>
    <dgm:pt modelId="{F8932F51-7FE2-4DF4-8532-AD7BAEB7F8AE}" type="pres">
      <dgm:prSet presAssocID="{9CD50BD2-9D76-41BB-9BCE-7B2A8655B693}" presName="tx1" presStyleLbl="revTx" presStyleIdx="6" presStyleCnt="8"/>
      <dgm:spPr/>
    </dgm:pt>
    <dgm:pt modelId="{80CDAD0E-76AA-4A09-9E7F-8B10450F6F29}" type="pres">
      <dgm:prSet presAssocID="{9CD50BD2-9D76-41BB-9BCE-7B2A8655B693}" presName="vert1" presStyleCnt="0"/>
      <dgm:spPr/>
    </dgm:pt>
    <dgm:pt modelId="{EC888C16-3C3E-4BE3-8AF3-8CDE41DD3BF8}" type="pres">
      <dgm:prSet presAssocID="{91D52530-4E74-4925-AEEC-03C8F4C638CD}" presName="thickLine" presStyleLbl="alignNode1" presStyleIdx="7" presStyleCnt="8"/>
      <dgm:spPr/>
    </dgm:pt>
    <dgm:pt modelId="{F33FDE58-67C6-41C7-B73E-484CB75355DD}" type="pres">
      <dgm:prSet presAssocID="{91D52530-4E74-4925-AEEC-03C8F4C638CD}" presName="horz1" presStyleCnt="0"/>
      <dgm:spPr/>
    </dgm:pt>
    <dgm:pt modelId="{3497037D-B627-4DF7-B26F-16C2FB3F8A85}" type="pres">
      <dgm:prSet presAssocID="{91D52530-4E74-4925-AEEC-03C8F4C638CD}" presName="tx1" presStyleLbl="revTx" presStyleIdx="7" presStyleCnt="8"/>
      <dgm:spPr/>
    </dgm:pt>
    <dgm:pt modelId="{83435330-581A-43EE-9361-E4853BC85005}" type="pres">
      <dgm:prSet presAssocID="{91D52530-4E74-4925-AEEC-03C8F4C638CD}" presName="vert1" presStyleCnt="0"/>
      <dgm:spPr/>
    </dgm:pt>
  </dgm:ptLst>
  <dgm:cxnLst>
    <dgm:cxn modelId="{347C1F0C-019C-4C51-8DE1-77B08BA36FA5}" srcId="{90EB2896-CF28-495A-B292-50C7C7BBF799}" destId="{C6BC4226-0E84-474B-AB61-4ED90BD13E87}" srcOrd="0" destOrd="0" parTransId="{9D0A974F-4AE2-4204-8A56-6553EA35A574}" sibTransId="{AAD82812-D238-4549-B2B2-908261596030}"/>
    <dgm:cxn modelId="{30FB1B14-2167-4E84-939A-C8C0AE4B3B4A}" type="presOf" srcId="{F10B6AE0-A7B1-41A5-9FBC-39B9E3140AD3}" destId="{99A3582A-1D35-4EB0-B1BA-81537DAAECE9}" srcOrd="0" destOrd="0" presId="urn:microsoft.com/office/officeart/2008/layout/LinedList"/>
    <dgm:cxn modelId="{4470B319-5FCF-4A18-8AD4-97215EF0E5BE}" type="presOf" srcId="{B9F694EA-A00C-43DF-BDFC-DB25D09E6C26}" destId="{4F0822AC-6DFD-4F64-9E5F-CB6B264D7BD8}" srcOrd="0" destOrd="0" presId="urn:microsoft.com/office/officeart/2008/layout/LinedList"/>
    <dgm:cxn modelId="{C4336F2D-53E4-4F25-8CE8-DD75B85175EA}" type="presOf" srcId="{BC4D109C-8449-4DF4-8F66-DE7FC4DCC692}" destId="{B50F4406-5260-4E08-B4B8-82D65A93BE72}" srcOrd="0" destOrd="0" presId="urn:microsoft.com/office/officeart/2008/layout/LinedList"/>
    <dgm:cxn modelId="{B57E5336-EB0B-4780-A25A-FCF3A0ED6A20}" srcId="{90EB2896-CF28-495A-B292-50C7C7BBF799}" destId="{75F872D4-2BF6-4C1D-8A46-55C01AA6D58A}" srcOrd="1" destOrd="0" parTransId="{FC3EB15E-6182-40E5-8ACE-98F71F1D1E87}" sibTransId="{6DE598EE-6580-420A-9443-0C309BB4FD18}"/>
    <dgm:cxn modelId="{EFE2433D-9736-4D11-BD5B-04E71F8BF2CC}" type="presOf" srcId="{91D52530-4E74-4925-AEEC-03C8F4C638CD}" destId="{3497037D-B627-4DF7-B26F-16C2FB3F8A85}" srcOrd="0" destOrd="0" presId="urn:microsoft.com/office/officeart/2008/layout/LinedList"/>
    <dgm:cxn modelId="{67BC2442-4BA8-4E95-8AFE-793F0936DF7A}" type="presOf" srcId="{75F872D4-2BF6-4C1D-8A46-55C01AA6D58A}" destId="{0EBC3024-8500-4406-9330-7E9D42F6471B}" srcOrd="0" destOrd="0" presId="urn:microsoft.com/office/officeart/2008/layout/LinedList"/>
    <dgm:cxn modelId="{FE502C66-E5E7-44B0-BEB0-62711BF5BD6F}" srcId="{90EB2896-CF28-495A-B292-50C7C7BBF799}" destId="{BC4D109C-8449-4DF4-8F66-DE7FC4DCC692}" srcOrd="3" destOrd="0" parTransId="{93062243-0742-4F42-A6DB-4D64E9818FBC}" sibTransId="{C87CC9B2-7211-4614-A262-9BF070420AA0}"/>
    <dgm:cxn modelId="{4EC13166-EFDA-4589-B3B3-BA2AFA21B8F9}" type="presOf" srcId="{5BF0B074-CE29-4856-8AAC-8A0C79391599}" destId="{8C00885E-D0FB-41FB-B7F9-6BB0A5616489}" srcOrd="0" destOrd="0" presId="urn:microsoft.com/office/officeart/2008/layout/LinedList"/>
    <dgm:cxn modelId="{7B150649-82F2-40B5-8A1C-716247908AD5}" type="presOf" srcId="{90EB2896-CF28-495A-B292-50C7C7BBF799}" destId="{6B61224A-30CB-4965-91D8-1B80E1596155}" srcOrd="0" destOrd="0" presId="urn:microsoft.com/office/officeart/2008/layout/LinedList"/>
    <dgm:cxn modelId="{7539DC74-F22C-4365-B7ED-D1280AB99B93}" srcId="{90EB2896-CF28-495A-B292-50C7C7BBF799}" destId="{91D52530-4E74-4925-AEEC-03C8F4C638CD}" srcOrd="7" destOrd="0" parTransId="{B5070968-F3B6-4078-9C84-4E8843480656}" sibTransId="{D392E84E-9B78-4226-9387-E22D032E2371}"/>
    <dgm:cxn modelId="{F5C36A81-DE01-420E-965F-86937C395E54}" srcId="{90EB2896-CF28-495A-B292-50C7C7BBF799}" destId="{B9F694EA-A00C-43DF-BDFC-DB25D09E6C26}" srcOrd="2" destOrd="0" parTransId="{B1DFCE23-B19B-4DFC-8FC6-EB35EF1B85C0}" sibTransId="{5F3E388F-5E58-4DD3-BE69-A85E11B95614}"/>
    <dgm:cxn modelId="{1D8822A4-F0D4-476E-978B-FACF6C4AC6CD}" srcId="{90EB2896-CF28-495A-B292-50C7C7BBF799}" destId="{5BF0B074-CE29-4856-8AAC-8A0C79391599}" srcOrd="4" destOrd="0" parTransId="{6B2C3079-077D-41F9-8A76-14A62EDB0796}" sibTransId="{DF07EE33-6B35-4FAD-B3C5-81741816FB45}"/>
    <dgm:cxn modelId="{D0468EB8-2D38-4C70-925C-B6FFB438B9D3}" type="presOf" srcId="{C6BC4226-0E84-474B-AB61-4ED90BD13E87}" destId="{C001B4C4-2427-4E31-9FDF-D2AA486500AE}" srcOrd="0" destOrd="0" presId="urn:microsoft.com/office/officeart/2008/layout/LinedList"/>
    <dgm:cxn modelId="{8CD4E8B8-2392-49BB-8CBE-EE78CEE409DE}" type="presOf" srcId="{9CD50BD2-9D76-41BB-9BCE-7B2A8655B693}" destId="{F8932F51-7FE2-4DF4-8532-AD7BAEB7F8AE}" srcOrd="0" destOrd="0" presId="urn:microsoft.com/office/officeart/2008/layout/LinedList"/>
    <dgm:cxn modelId="{2E72FFC2-38F6-445F-8D34-874CE7DA1499}" srcId="{90EB2896-CF28-495A-B292-50C7C7BBF799}" destId="{9CD50BD2-9D76-41BB-9BCE-7B2A8655B693}" srcOrd="6" destOrd="0" parTransId="{F9805036-8672-496C-B559-FAC001CEED37}" sibTransId="{244CF742-E8BC-479C-A26A-3E592F93CFCD}"/>
    <dgm:cxn modelId="{9DF2F0EC-0990-41F6-B871-97DD6F5FD14C}" srcId="{90EB2896-CF28-495A-B292-50C7C7BBF799}" destId="{F10B6AE0-A7B1-41A5-9FBC-39B9E3140AD3}" srcOrd="5" destOrd="0" parTransId="{4CAE34C3-DD3A-4BDC-9599-BC743FF71AFF}" sibTransId="{3DA4EC95-47FD-44F1-887D-0D7520949D9A}"/>
    <dgm:cxn modelId="{87BEA8C0-CB08-4B67-AB97-940091AD55D6}" type="presParOf" srcId="{6B61224A-30CB-4965-91D8-1B80E1596155}" destId="{5333B6A8-EEA2-423F-A17C-96F49DAEFB5E}" srcOrd="0" destOrd="0" presId="urn:microsoft.com/office/officeart/2008/layout/LinedList"/>
    <dgm:cxn modelId="{C350DF7C-0668-43D8-AA02-234E751CE52D}" type="presParOf" srcId="{6B61224A-30CB-4965-91D8-1B80E1596155}" destId="{8A242964-972D-41A0-8A49-CE5A60DD387A}" srcOrd="1" destOrd="0" presId="urn:microsoft.com/office/officeart/2008/layout/LinedList"/>
    <dgm:cxn modelId="{E9CE530D-E358-4172-A24E-D966CB013DB8}" type="presParOf" srcId="{8A242964-972D-41A0-8A49-CE5A60DD387A}" destId="{C001B4C4-2427-4E31-9FDF-D2AA486500AE}" srcOrd="0" destOrd="0" presId="urn:microsoft.com/office/officeart/2008/layout/LinedList"/>
    <dgm:cxn modelId="{6F5BFC36-B1B9-491E-8FFC-2CB039117C26}" type="presParOf" srcId="{8A242964-972D-41A0-8A49-CE5A60DD387A}" destId="{3BEB1DF3-CE1A-4782-9A3B-5FBB73539938}" srcOrd="1" destOrd="0" presId="urn:microsoft.com/office/officeart/2008/layout/LinedList"/>
    <dgm:cxn modelId="{E8DEA4B7-87F6-4137-A88B-ED0E4C9EC65A}" type="presParOf" srcId="{6B61224A-30CB-4965-91D8-1B80E1596155}" destId="{C61AD675-2CAE-40EB-98D8-6831A98708D5}" srcOrd="2" destOrd="0" presId="urn:microsoft.com/office/officeart/2008/layout/LinedList"/>
    <dgm:cxn modelId="{499DA644-A7D4-4783-A73A-D37C3D17D644}" type="presParOf" srcId="{6B61224A-30CB-4965-91D8-1B80E1596155}" destId="{84728412-7BE8-4BC2-908A-C16B98345E3A}" srcOrd="3" destOrd="0" presId="urn:microsoft.com/office/officeart/2008/layout/LinedList"/>
    <dgm:cxn modelId="{798BF6AB-A3B4-40DF-B63D-0CC3A4A168DB}" type="presParOf" srcId="{84728412-7BE8-4BC2-908A-C16B98345E3A}" destId="{0EBC3024-8500-4406-9330-7E9D42F6471B}" srcOrd="0" destOrd="0" presId="urn:microsoft.com/office/officeart/2008/layout/LinedList"/>
    <dgm:cxn modelId="{EFE4FFAD-D672-4A5D-BCB8-7386FB29F153}" type="presParOf" srcId="{84728412-7BE8-4BC2-908A-C16B98345E3A}" destId="{39AA2B06-D106-4FBE-98F6-A9706732614E}" srcOrd="1" destOrd="0" presId="urn:microsoft.com/office/officeart/2008/layout/LinedList"/>
    <dgm:cxn modelId="{89D371D5-79F2-4E70-BD9A-75266FA5BB63}" type="presParOf" srcId="{6B61224A-30CB-4965-91D8-1B80E1596155}" destId="{55D100CE-F72F-4A5B-BB79-D79B3F26A9BE}" srcOrd="4" destOrd="0" presId="urn:microsoft.com/office/officeart/2008/layout/LinedList"/>
    <dgm:cxn modelId="{F59E080D-139F-448D-9589-6A6CCC425579}" type="presParOf" srcId="{6B61224A-30CB-4965-91D8-1B80E1596155}" destId="{B0600BFB-C4FF-4064-9888-EBB123A84A23}" srcOrd="5" destOrd="0" presId="urn:microsoft.com/office/officeart/2008/layout/LinedList"/>
    <dgm:cxn modelId="{1C90A340-1F53-426B-A034-FBD4EC6F2A8B}" type="presParOf" srcId="{B0600BFB-C4FF-4064-9888-EBB123A84A23}" destId="{4F0822AC-6DFD-4F64-9E5F-CB6B264D7BD8}" srcOrd="0" destOrd="0" presId="urn:microsoft.com/office/officeart/2008/layout/LinedList"/>
    <dgm:cxn modelId="{5EC5A76A-6A4C-4407-B1C3-B0A363AAE529}" type="presParOf" srcId="{B0600BFB-C4FF-4064-9888-EBB123A84A23}" destId="{FBEEAC79-5BD1-47B2-8B70-7F2EE30AA86C}" srcOrd="1" destOrd="0" presId="urn:microsoft.com/office/officeart/2008/layout/LinedList"/>
    <dgm:cxn modelId="{51633804-70CC-40FC-8959-3B427F6D0606}" type="presParOf" srcId="{6B61224A-30CB-4965-91D8-1B80E1596155}" destId="{E61E1614-2CA7-4A7E-AEA7-3DD7859A7B10}" srcOrd="6" destOrd="0" presId="urn:microsoft.com/office/officeart/2008/layout/LinedList"/>
    <dgm:cxn modelId="{95ACAD98-764D-4251-B450-8B2D87FAEA34}" type="presParOf" srcId="{6B61224A-30CB-4965-91D8-1B80E1596155}" destId="{F5C23F9E-D5CA-45BE-AF3D-BD3DC600712B}" srcOrd="7" destOrd="0" presId="urn:microsoft.com/office/officeart/2008/layout/LinedList"/>
    <dgm:cxn modelId="{1868DD4A-A8ED-4208-B4F2-CAAACBD80E2E}" type="presParOf" srcId="{F5C23F9E-D5CA-45BE-AF3D-BD3DC600712B}" destId="{B50F4406-5260-4E08-B4B8-82D65A93BE72}" srcOrd="0" destOrd="0" presId="urn:microsoft.com/office/officeart/2008/layout/LinedList"/>
    <dgm:cxn modelId="{B232C4C9-5138-4E8E-BAAB-CC8EE001D73F}" type="presParOf" srcId="{F5C23F9E-D5CA-45BE-AF3D-BD3DC600712B}" destId="{BF589DE8-5964-46E7-A800-A143A001D4A1}" srcOrd="1" destOrd="0" presId="urn:microsoft.com/office/officeart/2008/layout/LinedList"/>
    <dgm:cxn modelId="{137E122C-5FF4-4D52-ADB1-EBAC20C57038}" type="presParOf" srcId="{6B61224A-30CB-4965-91D8-1B80E1596155}" destId="{21800F92-4233-4491-AF84-4C007BFAA93A}" srcOrd="8" destOrd="0" presId="urn:microsoft.com/office/officeart/2008/layout/LinedList"/>
    <dgm:cxn modelId="{A48D03D3-C3A0-4C9B-B0E6-9C6E54CE4AD9}" type="presParOf" srcId="{6B61224A-30CB-4965-91D8-1B80E1596155}" destId="{F2FC00C0-1576-4CED-B518-0CBBBDEA9A6C}" srcOrd="9" destOrd="0" presId="urn:microsoft.com/office/officeart/2008/layout/LinedList"/>
    <dgm:cxn modelId="{95929599-8AA8-4B2D-B11F-A7D89CFB1D75}" type="presParOf" srcId="{F2FC00C0-1576-4CED-B518-0CBBBDEA9A6C}" destId="{8C00885E-D0FB-41FB-B7F9-6BB0A5616489}" srcOrd="0" destOrd="0" presId="urn:microsoft.com/office/officeart/2008/layout/LinedList"/>
    <dgm:cxn modelId="{9F11CF4C-9838-4D12-B741-4B834D928F98}" type="presParOf" srcId="{F2FC00C0-1576-4CED-B518-0CBBBDEA9A6C}" destId="{14A40A6B-CFEE-4823-B001-1C5F94094C51}" srcOrd="1" destOrd="0" presId="urn:microsoft.com/office/officeart/2008/layout/LinedList"/>
    <dgm:cxn modelId="{00A98441-0A2F-46F3-8589-3D5632C35515}" type="presParOf" srcId="{6B61224A-30CB-4965-91D8-1B80E1596155}" destId="{A7A6F32F-87FB-45FC-8490-32A46B585C16}" srcOrd="10" destOrd="0" presId="urn:microsoft.com/office/officeart/2008/layout/LinedList"/>
    <dgm:cxn modelId="{9FC2CCE5-3AAA-411F-9991-CD68EE09FF13}" type="presParOf" srcId="{6B61224A-30CB-4965-91D8-1B80E1596155}" destId="{D2C7CA0E-C1BC-49DA-BCD6-E6F7156314E9}" srcOrd="11" destOrd="0" presId="urn:microsoft.com/office/officeart/2008/layout/LinedList"/>
    <dgm:cxn modelId="{BA4C9ECA-123F-4E35-8A75-929D0061A84A}" type="presParOf" srcId="{D2C7CA0E-C1BC-49DA-BCD6-E6F7156314E9}" destId="{99A3582A-1D35-4EB0-B1BA-81537DAAECE9}" srcOrd="0" destOrd="0" presId="urn:microsoft.com/office/officeart/2008/layout/LinedList"/>
    <dgm:cxn modelId="{16B46EA5-D402-43AE-A86B-BAC2CCAD3204}" type="presParOf" srcId="{D2C7CA0E-C1BC-49DA-BCD6-E6F7156314E9}" destId="{D4AAFC8E-D55A-459E-BECF-09EEDD60303F}" srcOrd="1" destOrd="0" presId="urn:microsoft.com/office/officeart/2008/layout/LinedList"/>
    <dgm:cxn modelId="{019C1A88-C6AE-45C4-8AAB-5C75073B6DF5}" type="presParOf" srcId="{6B61224A-30CB-4965-91D8-1B80E1596155}" destId="{64C7178E-14C4-4BDA-887F-0BD33621A18E}" srcOrd="12" destOrd="0" presId="urn:microsoft.com/office/officeart/2008/layout/LinedList"/>
    <dgm:cxn modelId="{37C319CD-81D1-41FA-8B14-6C3BB5643B2F}" type="presParOf" srcId="{6B61224A-30CB-4965-91D8-1B80E1596155}" destId="{8AA0F6BD-D5EB-4376-B82A-E2B0AE94344D}" srcOrd="13" destOrd="0" presId="urn:microsoft.com/office/officeart/2008/layout/LinedList"/>
    <dgm:cxn modelId="{4DCCAF4B-E231-473E-80C7-849D536FDB28}" type="presParOf" srcId="{8AA0F6BD-D5EB-4376-B82A-E2B0AE94344D}" destId="{F8932F51-7FE2-4DF4-8532-AD7BAEB7F8AE}" srcOrd="0" destOrd="0" presId="urn:microsoft.com/office/officeart/2008/layout/LinedList"/>
    <dgm:cxn modelId="{AF45C0BB-B141-4BED-BCFB-732957A916A3}" type="presParOf" srcId="{8AA0F6BD-D5EB-4376-B82A-E2B0AE94344D}" destId="{80CDAD0E-76AA-4A09-9E7F-8B10450F6F29}" srcOrd="1" destOrd="0" presId="urn:microsoft.com/office/officeart/2008/layout/LinedList"/>
    <dgm:cxn modelId="{D3EDB7E8-70AA-40F4-9731-5446F3E596F6}" type="presParOf" srcId="{6B61224A-30CB-4965-91D8-1B80E1596155}" destId="{EC888C16-3C3E-4BE3-8AF3-8CDE41DD3BF8}" srcOrd="14" destOrd="0" presId="urn:microsoft.com/office/officeart/2008/layout/LinedList"/>
    <dgm:cxn modelId="{CF91B810-90B1-476A-9284-C8CD188D8683}" type="presParOf" srcId="{6B61224A-30CB-4965-91D8-1B80E1596155}" destId="{F33FDE58-67C6-41C7-B73E-484CB75355DD}" srcOrd="15" destOrd="0" presId="urn:microsoft.com/office/officeart/2008/layout/LinedList"/>
    <dgm:cxn modelId="{FBD12727-2C3F-4EAF-B99E-730F0AA56913}" type="presParOf" srcId="{F33FDE58-67C6-41C7-B73E-484CB75355DD}" destId="{3497037D-B627-4DF7-B26F-16C2FB3F8A85}" srcOrd="0" destOrd="0" presId="urn:microsoft.com/office/officeart/2008/layout/LinedList"/>
    <dgm:cxn modelId="{A4E09814-D3B3-419D-8321-A9090286F323}" type="presParOf" srcId="{F33FDE58-67C6-41C7-B73E-484CB75355DD}" destId="{83435330-581A-43EE-9361-E4853BC85005}"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DB95DDB-417B-4C13-BB1E-B81BAEC75BFE}"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833A84C3-C8C0-4F9F-9529-85F7581DCA3B}">
      <dgm:prSet/>
      <dgm:spPr/>
      <dgm:t>
        <a:bodyPr/>
        <a:lstStyle/>
        <a:p>
          <a:pPr>
            <a:defRPr cap="all"/>
          </a:pPr>
          <a:r>
            <a:rPr lang="en-US"/>
            <a:t>Two-day training session- “Putting People First”</a:t>
          </a:r>
        </a:p>
      </dgm:t>
    </dgm:pt>
    <dgm:pt modelId="{6EB018C2-40C8-4B36-B52B-7FB37214247F}" type="parTrans" cxnId="{292790D8-B465-4CF7-922A-90869566D597}">
      <dgm:prSet/>
      <dgm:spPr/>
      <dgm:t>
        <a:bodyPr/>
        <a:lstStyle/>
        <a:p>
          <a:endParaRPr lang="en-US"/>
        </a:p>
      </dgm:t>
    </dgm:pt>
    <dgm:pt modelId="{09D0C080-4543-4E46-BF26-E9DAA13378D4}" type="sibTrans" cxnId="{292790D8-B465-4CF7-922A-90869566D597}">
      <dgm:prSet/>
      <dgm:spPr/>
      <dgm:t>
        <a:bodyPr/>
        <a:lstStyle/>
        <a:p>
          <a:endParaRPr lang="en-US"/>
        </a:p>
      </dgm:t>
    </dgm:pt>
    <dgm:pt modelId="{B281251A-6BA7-487B-B3AF-98E9961C7910}">
      <dgm:prSet/>
      <dgm:spPr/>
      <dgm:t>
        <a:bodyPr/>
        <a:lstStyle/>
        <a:p>
          <a:pPr>
            <a:defRPr cap="all"/>
          </a:pPr>
          <a:r>
            <a:rPr lang="en-US"/>
            <a:t>One week programme -“Managing People First”</a:t>
          </a:r>
        </a:p>
      </dgm:t>
    </dgm:pt>
    <dgm:pt modelId="{A07CB1EF-FE4B-494A-ADBB-A48E70969692}" type="parTrans" cxnId="{764486B5-DFC9-4542-AA6C-6738D9D45431}">
      <dgm:prSet/>
      <dgm:spPr/>
      <dgm:t>
        <a:bodyPr/>
        <a:lstStyle/>
        <a:p>
          <a:endParaRPr lang="en-US"/>
        </a:p>
      </dgm:t>
    </dgm:pt>
    <dgm:pt modelId="{D2E8B725-D6C3-46F7-A8B1-F1C537489CAF}" type="sibTrans" cxnId="{764486B5-DFC9-4542-AA6C-6738D9D45431}">
      <dgm:prSet/>
      <dgm:spPr/>
      <dgm:t>
        <a:bodyPr/>
        <a:lstStyle/>
        <a:p>
          <a:endParaRPr lang="en-US"/>
        </a:p>
      </dgm:t>
    </dgm:pt>
    <dgm:pt modelId="{5CB71E71-D97C-430B-B6A2-D7C56DCED3F2}">
      <dgm:prSet/>
      <dgm:spPr/>
      <dgm:t>
        <a:bodyPr/>
        <a:lstStyle/>
        <a:p>
          <a:pPr>
            <a:defRPr cap="all"/>
          </a:pPr>
          <a:r>
            <a:rPr lang="en-US"/>
            <a:t>Individual learning </a:t>
          </a:r>
        </a:p>
      </dgm:t>
    </dgm:pt>
    <dgm:pt modelId="{84683DE8-FD80-4E71-B341-D87C90FA909C}" type="parTrans" cxnId="{2E15AB05-8312-435F-997C-86B6BA65E494}">
      <dgm:prSet/>
      <dgm:spPr/>
      <dgm:t>
        <a:bodyPr/>
        <a:lstStyle/>
        <a:p>
          <a:endParaRPr lang="en-US"/>
        </a:p>
      </dgm:t>
    </dgm:pt>
    <dgm:pt modelId="{F3CDE407-0123-435B-8625-DA4BE6BA23C4}" type="sibTrans" cxnId="{2E15AB05-8312-435F-997C-86B6BA65E494}">
      <dgm:prSet/>
      <dgm:spPr/>
      <dgm:t>
        <a:bodyPr/>
        <a:lstStyle/>
        <a:p>
          <a:endParaRPr lang="en-US"/>
        </a:p>
      </dgm:t>
    </dgm:pt>
    <dgm:pt modelId="{2F56B696-DCB2-4FAC-A6DD-6ED217D30490}" type="pres">
      <dgm:prSet presAssocID="{FDB95DDB-417B-4C13-BB1E-B81BAEC75BFE}" presName="vert0" presStyleCnt="0">
        <dgm:presLayoutVars>
          <dgm:dir/>
          <dgm:animOne val="branch"/>
          <dgm:animLvl val="lvl"/>
        </dgm:presLayoutVars>
      </dgm:prSet>
      <dgm:spPr/>
    </dgm:pt>
    <dgm:pt modelId="{F22C8DB0-DFA3-4284-9642-AAA944913E54}" type="pres">
      <dgm:prSet presAssocID="{833A84C3-C8C0-4F9F-9529-85F7581DCA3B}" presName="thickLine" presStyleLbl="alignNode1" presStyleIdx="0" presStyleCnt="3"/>
      <dgm:spPr/>
    </dgm:pt>
    <dgm:pt modelId="{527A4A75-9E90-4C2D-8492-2768F6F8D449}" type="pres">
      <dgm:prSet presAssocID="{833A84C3-C8C0-4F9F-9529-85F7581DCA3B}" presName="horz1" presStyleCnt="0"/>
      <dgm:spPr/>
    </dgm:pt>
    <dgm:pt modelId="{5DF30834-0D89-4089-82F7-D4A953EF56CB}" type="pres">
      <dgm:prSet presAssocID="{833A84C3-C8C0-4F9F-9529-85F7581DCA3B}" presName="tx1" presStyleLbl="revTx" presStyleIdx="0" presStyleCnt="3"/>
      <dgm:spPr/>
    </dgm:pt>
    <dgm:pt modelId="{93E37E29-47F9-4583-B863-ACFEB1BFBC8C}" type="pres">
      <dgm:prSet presAssocID="{833A84C3-C8C0-4F9F-9529-85F7581DCA3B}" presName="vert1" presStyleCnt="0"/>
      <dgm:spPr/>
    </dgm:pt>
    <dgm:pt modelId="{2F9B8CAE-BB13-491C-8716-19F6F9B6ECB3}" type="pres">
      <dgm:prSet presAssocID="{B281251A-6BA7-487B-B3AF-98E9961C7910}" presName="thickLine" presStyleLbl="alignNode1" presStyleIdx="1" presStyleCnt="3"/>
      <dgm:spPr/>
    </dgm:pt>
    <dgm:pt modelId="{CE1D4625-CD46-48AB-A267-F26EAA504DF5}" type="pres">
      <dgm:prSet presAssocID="{B281251A-6BA7-487B-B3AF-98E9961C7910}" presName="horz1" presStyleCnt="0"/>
      <dgm:spPr/>
    </dgm:pt>
    <dgm:pt modelId="{FD20DEEA-ECF9-46AC-87CA-8243F9E26066}" type="pres">
      <dgm:prSet presAssocID="{B281251A-6BA7-487B-B3AF-98E9961C7910}" presName="tx1" presStyleLbl="revTx" presStyleIdx="1" presStyleCnt="3"/>
      <dgm:spPr/>
    </dgm:pt>
    <dgm:pt modelId="{F856AD25-EFCC-4F02-9B52-3CF5BF12A755}" type="pres">
      <dgm:prSet presAssocID="{B281251A-6BA7-487B-B3AF-98E9961C7910}" presName="vert1" presStyleCnt="0"/>
      <dgm:spPr/>
    </dgm:pt>
    <dgm:pt modelId="{4D614C1A-5E8E-43C1-B443-16792565576F}" type="pres">
      <dgm:prSet presAssocID="{5CB71E71-D97C-430B-B6A2-D7C56DCED3F2}" presName="thickLine" presStyleLbl="alignNode1" presStyleIdx="2" presStyleCnt="3"/>
      <dgm:spPr/>
    </dgm:pt>
    <dgm:pt modelId="{57277203-41F1-464A-AC03-88FEBBCE1371}" type="pres">
      <dgm:prSet presAssocID="{5CB71E71-D97C-430B-B6A2-D7C56DCED3F2}" presName="horz1" presStyleCnt="0"/>
      <dgm:spPr/>
    </dgm:pt>
    <dgm:pt modelId="{F6784F46-E9BF-460E-BC6D-313B0091C234}" type="pres">
      <dgm:prSet presAssocID="{5CB71E71-D97C-430B-B6A2-D7C56DCED3F2}" presName="tx1" presStyleLbl="revTx" presStyleIdx="2" presStyleCnt="3"/>
      <dgm:spPr/>
    </dgm:pt>
    <dgm:pt modelId="{4B31F58E-1CE3-4DB7-8751-0A792DBE888F}" type="pres">
      <dgm:prSet presAssocID="{5CB71E71-D97C-430B-B6A2-D7C56DCED3F2}" presName="vert1" presStyleCnt="0"/>
      <dgm:spPr/>
    </dgm:pt>
  </dgm:ptLst>
  <dgm:cxnLst>
    <dgm:cxn modelId="{2E15AB05-8312-435F-997C-86B6BA65E494}" srcId="{FDB95DDB-417B-4C13-BB1E-B81BAEC75BFE}" destId="{5CB71E71-D97C-430B-B6A2-D7C56DCED3F2}" srcOrd="2" destOrd="0" parTransId="{84683DE8-FD80-4E71-B341-D87C90FA909C}" sibTransId="{F3CDE407-0123-435B-8625-DA4BE6BA23C4}"/>
    <dgm:cxn modelId="{11C15B85-90B9-4691-8A21-3DB0AD82D947}" type="presOf" srcId="{5CB71E71-D97C-430B-B6A2-D7C56DCED3F2}" destId="{F6784F46-E9BF-460E-BC6D-313B0091C234}" srcOrd="0" destOrd="0" presId="urn:microsoft.com/office/officeart/2008/layout/LinedList"/>
    <dgm:cxn modelId="{B8DE6A92-5155-4501-91E4-3599F4E10C3D}" type="presOf" srcId="{FDB95DDB-417B-4C13-BB1E-B81BAEC75BFE}" destId="{2F56B696-DCB2-4FAC-A6DD-6ED217D30490}" srcOrd="0" destOrd="0" presId="urn:microsoft.com/office/officeart/2008/layout/LinedList"/>
    <dgm:cxn modelId="{764486B5-DFC9-4542-AA6C-6738D9D45431}" srcId="{FDB95DDB-417B-4C13-BB1E-B81BAEC75BFE}" destId="{B281251A-6BA7-487B-B3AF-98E9961C7910}" srcOrd="1" destOrd="0" parTransId="{A07CB1EF-FE4B-494A-ADBB-A48E70969692}" sibTransId="{D2E8B725-D6C3-46F7-A8B1-F1C537489CAF}"/>
    <dgm:cxn modelId="{21A4E8C6-0FE6-4F18-93AB-455095CA152D}" type="presOf" srcId="{B281251A-6BA7-487B-B3AF-98E9961C7910}" destId="{FD20DEEA-ECF9-46AC-87CA-8243F9E26066}" srcOrd="0" destOrd="0" presId="urn:microsoft.com/office/officeart/2008/layout/LinedList"/>
    <dgm:cxn modelId="{4D546FD6-B7FD-438A-A84D-27D4C2D4A4C8}" type="presOf" srcId="{833A84C3-C8C0-4F9F-9529-85F7581DCA3B}" destId="{5DF30834-0D89-4089-82F7-D4A953EF56CB}" srcOrd="0" destOrd="0" presId="urn:microsoft.com/office/officeart/2008/layout/LinedList"/>
    <dgm:cxn modelId="{292790D8-B465-4CF7-922A-90869566D597}" srcId="{FDB95DDB-417B-4C13-BB1E-B81BAEC75BFE}" destId="{833A84C3-C8C0-4F9F-9529-85F7581DCA3B}" srcOrd="0" destOrd="0" parTransId="{6EB018C2-40C8-4B36-B52B-7FB37214247F}" sibTransId="{09D0C080-4543-4E46-BF26-E9DAA13378D4}"/>
    <dgm:cxn modelId="{47895BB6-904A-4759-AB3D-A4B67892E2BE}" type="presParOf" srcId="{2F56B696-DCB2-4FAC-A6DD-6ED217D30490}" destId="{F22C8DB0-DFA3-4284-9642-AAA944913E54}" srcOrd="0" destOrd="0" presId="urn:microsoft.com/office/officeart/2008/layout/LinedList"/>
    <dgm:cxn modelId="{F2C04425-5D0B-4253-8D0F-177E9100BD02}" type="presParOf" srcId="{2F56B696-DCB2-4FAC-A6DD-6ED217D30490}" destId="{527A4A75-9E90-4C2D-8492-2768F6F8D449}" srcOrd="1" destOrd="0" presId="urn:microsoft.com/office/officeart/2008/layout/LinedList"/>
    <dgm:cxn modelId="{7A1641C2-0231-46BD-869A-388C0DAF3756}" type="presParOf" srcId="{527A4A75-9E90-4C2D-8492-2768F6F8D449}" destId="{5DF30834-0D89-4089-82F7-D4A953EF56CB}" srcOrd="0" destOrd="0" presId="urn:microsoft.com/office/officeart/2008/layout/LinedList"/>
    <dgm:cxn modelId="{C8FB5ADD-E790-41A8-84D0-1328EEF51768}" type="presParOf" srcId="{527A4A75-9E90-4C2D-8492-2768F6F8D449}" destId="{93E37E29-47F9-4583-B863-ACFEB1BFBC8C}" srcOrd="1" destOrd="0" presId="urn:microsoft.com/office/officeart/2008/layout/LinedList"/>
    <dgm:cxn modelId="{97A4ADB0-A982-4980-AADA-057F657AAB9B}" type="presParOf" srcId="{2F56B696-DCB2-4FAC-A6DD-6ED217D30490}" destId="{2F9B8CAE-BB13-491C-8716-19F6F9B6ECB3}" srcOrd="2" destOrd="0" presId="urn:microsoft.com/office/officeart/2008/layout/LinedList"/>
    <dgm:cxn modelId="{37A5DBFD-9271-47FE-B9C1-FF398CF85AEF}" type="presParOf" srcId="{2F56B696-DCB2-4FAC-A6DD-6ED217D30490}" destId="{CE1D4625-CD46-48AB-A267-F26EAA504DF5}" srcOrd="3" destOrd="0" presId="urn:microsoft.com/office/officeart/2008/layout/LinedList"/>
    <dgm:cxn modelId="{01F0CBE9-DDFA-4523-B5BF-15DC0B76B5E2}" type="presParOf" srcId="{CE1D4625-CD46-48AB-A267-F26EAA504DF5}" destId="{FD20DEEA-ECF9-46AC-87CA-8243F9E26066}" srcOrd="0" destOrd="0" presId="urn:microsoft.com/office/officeart/2008/layout/LinedList"/>
    <dgm:cxn modelId="{B7A2E91B-5BD0-4E2A-84AF-1BCB77881C3A}" type="presParOf" srcId="{CE1D4625-CD46-48AB-A267-F26EAA504DF5}" destId="{F856AD25-EFCC-4F02-9B52-3CF5BF12A755}" srcOrd="1" destOrd="0" presId="urn:microsoft.com/office/officeart/2008/layout/LinedList"/>
    <dgm:cxn modelId="{7F179D8C-43C9-4276-8B5E-FB1E5739B8A7}" type="presParOf" srcId="{2F56B696-DCB2-4FAC-A6DD-6ED217D30490}" destId="{4D614C1A-5E8E-43C1-B443-16792565576F}" srcOrd="4" destOrd="0" presId="urn:microsoft.com/office/officeart/2008/layout/LinedList"/>
    <dgm:cxn modelId="{70BB0774-09F7-4716-B7C1-87BA942516DE}" type="presParOf" srcId="{2F56B696-DCB2-4FAC-A6DD-6ED217D30490}" destId="{57277203-41F1-464A-AC03-88FEBBCE1371}" srcOrd="5" destOrd="0" presId="urn:microsoft.com/office/officeart/2008/layout/LinedList"/>
    <dgm:cxn modelId="{980EDE71-B2C0-478A-9EF7-290D4244BDCF}" type="presParOf" srcId="{57277203-41F1-464A-AC03-88FEBBCE1371}" destId="{F6784F46-E9BF-460E-BC6D-313B0091C234}" srcOrd="0" destOrd="0" presId="urn:microsoft.com/office/officeart/2008/layout/LinedList"/>
    <dgm:cxn modelId="{C55E4436-D705-49B4-A62A-1E9FF69C8A74}" type="presParOf" srcId="{57277203-41F1-464A-AC03-88FEBBCE1371}" destId="{4B31F58E-1CE3-4DB7-8751-0A792DBE888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D04EEF-CFED-476F-BA38-F22D5B315E62}">
      <dsp:nvSpPr>
        <dsp:cNvPr id="0" name=""/>
        <dsp:cNvSpPr/>
      </dsp:nvSpPr>
      <dsp:spPr>
        <a:xfrm>
          <a:off x="0" y="0"/>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2637D1-303F-48B9-BB8E-AFA4DDD419E6}">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a:t>Baciu Severina 2022009</a:t>
          </a:r>
          <a:endParaRPr lang="en-US" sz="4900" kern="1200"/>
        </a:p>
      </dsp:txBody>
      <dsp:txXfrm>
        <a:off x="0" y="0"/>
        <a:ext cx="6492875" cy="1276350"/>
      </dsp:txXfrm>
    </dsp:sp>
    <dsp:sp modelId="{73E3B47B-0771-4783-B9BC-F0DD714EE478}">
      <dsp:nvSpPr>
        <dsp:cNvPr id="0" name=""/>
        <dsp:cNvSpPr/>
      </dsp:nvSpPr>
      <dsp:spPr>
        <a:xfrm>
          <a:off x="0" y="1276350"/>
          <a:ext cx="6492875" cy="0"/>
        </a:xfrm>
        <a:prstGeom prst="line">
          <a:avLst/>
        </a:prstGeom>
        <a:solidFill>
          <a:schemeClr val="accent2">
            <a:hueOff val="-54397"/>
            <a:satOff val="-3144"/>
            <a:lumOff val="4314"/>
            <a:alphaOff val="0"/>
          </a:schemeClr>
        </a:solidFill>
        <a:ln w="15875" cap="rnd" cmpd="sng" algn="ctr">
          <a:solidFill>
            <a:schemeClr val="accent2">
              <a:hueOff val="-54397"/>
              <a:satOff val="-3144"/>
              <a:lumOff val="431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E0BC40-0A3E-443A-963A-C4D55C280EBC}">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dirty="0"/>
            <a:t>Managing People </a:t>
          </a:r>
          <a:endParaRPr lang="en-US" sz="4900" kern="1200" dirty="0"/>
        </a:p>
      </dsp:txBody>
      <dsp:txXfrm>
        <a:off x="0" y="1276350"/>
        <a:ext cx="6492875" cy="1276350"/>
      </dsp:txXfrm>
    </dsp:sp>
    <dsp:sp modelId="{D7AC8341-73CC-40CC-80D1-20FAA4E9C610}">
      <dsp:nvSpPr>
        <dsp:cNvPr id="0" name=""/>
        <dsp:cNvSpPr/>
      </dsp:nvSpPr>
      <dsp:spPr>
        <a:xfrm>
          <a:off x="0" y="2552700"/>
          <a:ext cx="6492875" cy="0"/>
        </a:xfrm>
        <a:prstGeom prst="line">
          <a:avLst/>
        </a:prstGeom>
        <a:solidFill>
          <a:schemeClr val="accent2">
            <a:hueOff val="-108793"/>
            <a:satOff val="-6288"/>
            <a:lumOff val="8627"/>
            <a:alphaOff val="0"/>
          </a:schemeClr>
        </a:solidFill>
        <a:ln w="15875" cap="rnd" cmpd="sng" algn="ctr">
          <a:solidFill>
            <a:schemeClr val="accent2">
              <a:hueOff val="-108793"/>
              <a:satOff val="-6288"/>
              <a:lumOff val="862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9C912E-A159-4B58-9BBC-A0E421470B1B}">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dirty="0"/>
            <a:t>LCBB5004</a:t>
          </a:r>
          <a:endParaRPr lang="en-US" sz="4900" kern="1200" dirty="0"/>
        </a:p>
      </dsp:txBody>
      <dsp:txXfrm>
        <a:off x="0" y="2552700"/>
        <a:ext cx="6492875" cy="1276350"/>
      </dsp:txXfrm>
    </dsp:sp>
    <dsp:sp modelId="{BF9473AA-D97D-4E39-A55D-AEB2437013BC}">
      <dsp:nvSpPr>
        <dsp:cNvPr id="0" name=""/>
        <dsp:cNvSpPr/>
      </dsp:nvSpPr>
      <dsp:spPr>
        <a:xfrm>
          <a:off x="0" y="3829050"/>
          <a:ext cx="6492875" cy="0"/>
        </a:xfrm>
        <a:prstGeom prst="line">
          <a:avLst/>
        </a:prstGeom>
        <a:solidFill>
          <a:schemeClr val="accent2">
            <a:hueOff val="-163190"/>
            <a:satOff val="-9432"/>
            <a:lumOff val="12941"/>
            <a:alphaOff val="0"/>
          </a:schemeClr>
        </a:solidFill>
        <a:ln w="15875" cap="rnd" cmpd="sng" algn="ctr">
          <a:solidFill>
            <a:schemeClr val="accent2">
              <a:hueOff val="-163190"/>
              <a:satOff val="-9432"/>
              <a:lumOff val="129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C13BEF-4598-4DED-9F57-D74FC69EEEE1}">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dirty="0"/>
            <a:t>Lecturer: </a:t>
          </a:r>
          <a:r>
            <a:rPr lang="en-GB" sz="4900" kern="1200" dirty="0" err="1"/>
            <a:t>Efua</a:t>
          </a:r>
          <a:r>
            <a:rPr lang="en-GB" sz="4900" kern="1200" dirty="0"/>
            <a:t> Adams </a:t>
          </a:r>
          <a:endParaRPr lang="en-US" sz="4900" kern="1200" dirty="0"/>
        </a:p>
      </dsp:txBody>
      <dsp:txXfrm>
        <a:off x="0" y="3829050"/>
        <a:ext cx="6492875" cy="12763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33B6A8-EEA2-423F-A17C-96F49DAEFB5E}">
      <dsp:nvSpPr>
        <dsp:cNvPr id="0" name=""/>
        <dsp:cNvSpPr/>
      </dsp:nvSpPr>
      <dsp:spPr>
        <a:xfrm>
          <a:off x="0" y="0"/>
          <a:ext cx="5260680" cy="0"/>
        </a:xfrm>
        <a:prstGeom prst="line">
          <a:avLst/>
        </a:prstGeom>
        <a:solidFill>
          <a:schemeClr val="accent6">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C001B4C4-2427-4E31-9FDF-D2AA486500AE}">
      <dsp:nvSpPr>
        <dsp:cNvPr id="0" name=""/>
        <dsp:cNvSpPr/>
      </dsp:nvSpPr>
      <dsp:spPr>
        <a:xfrm>
          <a:off x="0" y="0"/>
          <a:ext cx="5260680" cy="390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Moral conduct</a:t>
          </a:r>
        </a:p>
      </dsp:txBody>
      <dsp:txXfrm>
        <a:off x="0" y="0"/>
        <a:ext cx="5260680" cy="390525"/>
      </dsp:txXfrm>
    </dsp:sp>
    <dsp:sp modelId="{C61AD675-2CAE-40EB-98D8-6831A98708D5}">
      <dsp:nvSpPr>
        <dsp:cNvPr id="0" name=""/>
        <dsp:cNvSpPr/>
      </dsp:nvSpPr>
      <dsp:spPr>
        <a:xfrm>
          <a:off x="0" y="390525"/>
          <a:ext cx="5260680" cy="0"/>
        </a:xfrm>
        <a:prstGeom prst="line">
          <a:avLst/>
        </a:prstGeom>
        <a:solidFill>
          <a:schemeClr val="accent6">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EBC3024-8500-4406-9330-7E9D42F6471B}">
      <dsp:nvSpPr>
        <dsp:cNvPr id="0" name=""/>
        <dsp:cNvSpPr/>
      </dsp:nvSpPr>
      <dsp:spPr>
        <a:xfrm>
          <a:off x="0" y="390525"/>
          <a:ext cx="5260680" cy="390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Professional bravery and prestige</a:t>
          </a:r>
        </a:p>
      </dsp:txBody>
      <dsp:txXfrm>
        <a:off x="0" y="390525"/>
        <a:ext cx="5260680" cy="390525"/>
      </dsp:txXfrm>
    </dsp:sp>
    <dsp:sp modelId="{55D100CE-F72F-4A5B-BB79-D79B3F26A9BE}">
      <dsp:nvSpPr>
        <dsp:cNvPr id="0" name=""/>
        <dsp:cNvSpPr/>
      </dsp:nvSpPr>
      <dsp:spPr>
        <a:xfrm>
          <a:off x="0" y="781050"/>
          <a:ext cx="5260680" cy="0"/>
        </a:xfrm>
        <a:prstGeom prst="line">
          <a:avLst/>
        </a:prstGeom>
        <a:solidFill>
          <a:schemeClr val="accent6">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F0822AC-6DFD-4F64-9E5F-CB6B264D7BD8}">
      <dsp:nvSpPr>
        <dsp:cNvPr id="0" name=""/>
        <dsp:cNvSpPr/>
      </dsp:nvSpPr>
      <dsp:spPr>
        <a:xfrm>
          <a:off x="0" y="781050"/>
          <a:ext cx="5260680" cy="390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Putting people first</a:t>
          </a:r>
        </a:p>
      </dsp:txBody>
      <dsp:txXfrm>
        <a:off x="0" y="781050"/>
        <a:ext cx="5260680" cy="390525"/>
      </dsp:txXfrm>
    </dsp:sp>
    <dsp:sp modelId="{E61E1614-2CA7-4A7E-AEA7-3DD7859A7B10}">
      <dsp:nvSpPr>
        <dsp:cNvPr id="0" name=""/>
        <dsp:cNvSpPr/>
      </dsp:nvSpPr>
      <dsp:spPr>
        <a:xfrm>
          <a:off x="0" y="1171575"/>
          <a:ext cx="5260680" cy="0"/>
        </a:xfrm>
        <a:prstGeom prst="line">
          <a:avLst/>
        </a:prstGeom>
        <a:solidFill>
          <a:schemeClr val="accent6">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B50F4406-5260-4E08-B4B8-82D65A93BE72}">
      <dsp:nvSpPr>
        <dsp:cNvPr id="0" name=""/>
        <dsp:cNvSpPr/>
      </dsp:nvSpPr>
      <dsp:spPr>
        <a:xfrm>
          <a:off x="0" y="1171575"/>
          <a:ext cx="5260680" cy="390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Developing together</a:t>
          </a:r>
        </a:p>
      </dsp:txBody>
      <dsp:txXfrm>
        <a:off x="0" y="1171575"/>
        <a:ext cx="5260680" cy="390525"/>
      </dsp:txXfrm>
    </dsp:sp>
    <dsp:sp modelId="{21800F92-4233-4491-AF84-4C007BFAA93A}">
      <dsp:nvSpPr>
        <dsp:cNvPr id="0" name=""/>
        <dsp:cNvSpPr/>
      </dsp:nvSpPr>
      <dsp:spPr>
        <a:xfrm>
          <a:off x="0" y="1562100"/>
          <a:ext cx="5260680" cy="0"/>
        </a:xfrm>
        <a:prstGeom prst="line">
          <a:avLst/>
        </a:prstGeom>
        <a:solidFill>
          <a:schemeClr val="accent6">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C00885E-D0FB-41FB-B7F9-6BB0A5616489}">
      <dsp:nvSpPr>
        <dsp:cNvPr id="0" name=""/>
        <dsp:cNvSpPr/>
      </dsp:nvSpPr>
      <dsp:spPr>
        <a:xfrm>
          <a:off x="0" y="1562100"/>
          <a:ext cx="5260680" cy="390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Corporate motivation</a:t>
          </a:r>
        </a:p>
      </dsp:txBody>
      <dsp:txXfrm>
        <a:off x="0" y="1562100"/>
        <a:ext cx="5260680" cy="390525"/>
      </dsp:txXfrm>
    </dsp:sp>
    <dsp:sp modelId="{A7A6F32F-87FB-45FC-8490-32A46B585C16}">
      <dsp:nvSpPr>
        <dsp:cNvPr id="0" name=""/>
        <dsp:cNvSpPr/>
      </dsp:nvSpPr>
      <dsp:spPr>
        <a:xfrm>
          <a:off x="0" y="1952625"/>
          <a:ext cx="5260680" cy="0"/>
        </a:xfrm>
        <a:prstGeom prst="line">
          <a:avLst/>
        </a:prstGeom>
        <a:solidFill>
          <a:schemeClr val="accent6">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9A3582A-1D35-4EB0-B1BA-81537DAAECE9}">
      <dsp:nvSpPr>
        <dsp:cNvPr id="0" name=""/>
        <dsp:cNvSpPr/>
      </dsp:nvSpPr>
      <dsp:spPr>
        <a:xfrm>
          <a:off x="0" y="1952625"/>
          <a:ext cx="5260680" cy="390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Learning enthusiasm</a:t>
          </a:r>
        </a:p>
      </dsp:txBody>
      <dsp:txXfrm>
        <a:off x="0" y="1952625"/>
        <a:ext cx="5260680" cy="390525"/>
      </dsp:txXfrm>
    </dsp:sp>
    <dsp:sp modelId="{64C7178E-14C4-4BDA-887F-0BD33621A18E}">
      <dsp:nvSpPr>
        <dsp:cNvPr id="0" name=""/>
        <dsp:cNvSpPr/>
      </dsp:nvSpPr>
      <dsp:spPr>
        <a:xfrm>
          <a:off x="0" y="2343150"/>
          <a:ext cx="5260680" cy="0"/>
        </a:xfrm>
        <a:prstGeom prst="line">
          <a:avLst/>
        </a:prstGeom>
        <a:solidFill>
          <a:schemeClr val="accent6">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F8932F51-7FE2-4DF4-8532-AD7BAEB7F8AE}">
      <dsp:nvSpPr>
        <dsp:cNvPr id="0" name=""/>
        <dsp:cNvSpPr/>
      </dsp:nvSpPr>
      <dsp:spPr>
        <a:xfrm>
          <a:off x="0" y="2343150"/>
          <a:ext cx="5260680" cy="390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Focused ideas</a:t>
          </a:r>
        </a:p>
      </dsp:txBody>
      <dsp:txXfrm>
        <a:off x="0" y="2343150"/>
        <a:ext cx="5260680" cy="390525"/>
      </dsp:txXfrm>
    </dsp:sp>
    <dsp:sp modelId="{EC888C16-3C3E-4BE3-8AF3-8CDE41DD3BF8}">
      <dsp:nvSpPr>
        <dsp:cNvPr id="0" name=""/>
        <dsp:cNvSpPr/>
      </dsp:nvSpPr>
      <dsp:spPr>
        <a:xfrm>
          <a:off x="0" y="2733675"/>
          <a:ext cx="5260680" cy="0"/>
        </a:xfrm>
        <a:prstGeom prst="line">
          <a:avLst/>
        </a:prstGeom>
        <a:solidFill>
          <a:schemeClr val="accent6">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3497037D-B627-4DF7-B26F-16C2FB3F8A85}">
      <dsp:nvSpPr>
        <dsp:cNvPr id="0" name=""/>
        <dsp:cNvSpPr/>
      </dsp:nvSpPr>
      <dsp:spPr>
        <a:xfrm>
          <a:off x="0" y="2733675"/>
          <a:ext cx="5260680" cy="390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Making critical decisions</a:t>
          </a:r>
        </a:p>
      </dsp:txBody>
      <dsp:txXfrm>
        <a:off x="0" y="2733675"/>
        <a:ext cx="5260680" cy="3905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2C8DB0-DFA3-4284-9642-AAA944913E54}">
      <dsp:nvSpPr>
        <dsp:cNvPr id="0" name=""/>
        <dsp:cNvSpPr/>
      </dsp:nvSpPr>
      <dsp:spPr>
        <a:xfrm>
          <a:off x="0" y="2492"/>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F30834-0D89-4089-82F7-D4A953EF56CB}">
      <dsp:nvSpPr>
        <dsp:cNvPr id="0" name=""/>
        <dsp:cNvSpPr/>
      </dsp:nvSpPr>
      <dsp:spPr>
        <a:xfrm>
          <a:off x="0" y="2492"/>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defRPr cap="all"/>
          </a:pPr>
          <a:r>
            <a:rPr lang="en-US" sz="3700" kern="1200"/>
            <a:t>Two-day training session- “Putting People First”</a:t>
          </a:r>
        </a:p>
      </dsp:txBody>
      <dsp:txXfrm>
        <a:off x="0" y="2492"/>
        <a:ext cx="6492875" cy="1700138"/>
      </dsp:txXfrm>
    </dsp:sp>
    <dsp:sp modelId="{2F9B8CAE-BB13-491C-8716-19F6F9B6ECB3}">
      <dsp:nvSpPr>
        <dsp:cNvPr id="0" name=""/>
        <dsp:cNvSpPr/>
      </dsp:nvSpPr>
      <dsp:spPr>
        <a:xfrm>
          <a:off x="0" y="1702630"/>
          <a:ext cx="6492875" cy="0"/>
        </a:xfrm>
        <a:prstGeom prst="line">
          <a:avLst/>
        </a:prstGeom>
        <a:solidFill>
          <a:schemeClr val="accent2">
            <a:hueOff val="-81595"/>
            <a:satOff val="-4716"/>
            <a:lumOff val="6471"/>
            <a:alphaOff val="0"/>
          </a:schemeClr>
        </a:solidFill>
        <a:ln w="15875" cap="rnd" cmpd="sng" algn="ctr">
          <a:solidFill>
            <a:schemeClr val="accent2">
              <a:hueOff val="-81595"/>
              <a:satOff val="-4716"/>
              <a:lumOff val="64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20DEEA-ECF9-46AC-87CA-8243F9E26066}">
      <dsp:nvSpPr>
        <dsp:cNvPr id="0" name=""/>
        <dsp:cNvSpPr/>
      </dsp:nvSpPr>
      <dsp:spPr>
        <a:xfrm>
          <a:off x="0" y="1702630"/>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defRPr cap="all"/>
          </a:pPr>
          <a:r>
            <a:rPr lang="en-US" sz="3700" kern="1200"/>
            <a:t>One week programme -“Managing People First”</a:t>
          </a:r>
        </a:p>
      </dsp:txBody>
      <dsp:txXfrm>
        <a:off x="0" y="1702630"/>
        <a:ext cx="6492875" cy="1700138"/>
      </dsp:txXfrm>
    </dsp:sp>
    <dsp:sp modelId="{4D614C1A-5E8E-43C1-B443-16792565576F}">
      <dsp:nvSpPr>
        <dsp:cNvPr id="0" name=""/>
        <dsp:cNvSpPr/>
      </dsp:nvSpPr>
      <dsp:spPr>
        <a:xfrm>
          <a:off x="0" y="3402769"/>
          <a:ext cx="6492875" cy="0"/>
        </a:xfrm>
        <a:prstGeom prst="line">
          <a:avLst/>
        </a:prstGeom>
        <a:solidFill>
          <a:schemeClr val="accent2">
            <a:hueOff val="-163190"/>
            <a:satOff val="-9432"/>
            <a:lumOff val="12941"/>
            <a:alphaOff val="0"/>
          </a:schemeClr>
        </a:solidFill>
        <a:ln w="15875" cap="rnd" cmpd="sng" algn="ctr">
          <a:solidFill>
            <a:schemeClr val="accent2">
              <a:hueOff val="-163190"/>
              <a:satOff val="-9432"/>
              <a:lumOff val="129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784F46-E9BF-460E-BC6D-313B0091C234}">
      <dsp:nvSpPr>
        <dsp:cNvPr id="0" name=""/>
        <dsp:cNvSpPr/>
      </dsp:nvSpPr>
      <dsp:spPr>
        <a:xfrm>
          <a:off x="0" y="3402769"/>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defRPr cap="all"/>
          </a:pPr>
          <a:r>
            <a:rPr lang="en-US" sz="3700" kern="1200"/>
            <a:t>Individual learning </a:t>
          </a:r>
        </a:p>
      </dsp:txBody>
      <dsp:txXfrm>
        <a:off x="0" y="3402769"/>
        <a:ext cx="6492875" cy="170013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4DA026-04B9-4E75-88BC-FCBC9FF8864B}" type="datetimeFigureOut">
              <a:rPr lang="en-GB" smtClean="0"/>
              <a:t>01/07/2022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549009-428C-4D61-B325-657D845CBAE5}" type="slidenum">
              <a:rPr lang="en-GB" smtClean="0"/>
              <a:t>‹#›</a:t>
            </a:fld>
            <a:endParaRPr lang="en-GB"/>
          </a:p>
        </p:txBody>
      </p:sp>
    </p:spTree>
    <p:extLst>
      <p:ext uri="{BB962C8B-B14F-4D97-AF65-F5344CB8AC3E}">
        <p14:creationId xmlns:p14="http://schemas.microsoft.com/office/powerpoint/2010/main" val="28552433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549009-428C-4D61-B325-657D845CBAE5}" type="slidenum">
              <a:rPr lang="en-GB" smtClean="0"/>
              <a:t>1</a:t>
            </a:fld>
            <a:endParaRPr lang="en-GB"/>
          </a:p>
        </p:txBody>
      </p:sp>
    </p:spTree>
    <p:extLst>
      <p:ext uri="{BB962C8B-B14F-4D97-AF65-F5344CB8AC3E}">
        <p14:creationId xmlns:p14="http://schemas.microsoft.com/office/powerpoint/2010/main" val="1917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CIPD, as it is known now, was founded in 1913 as the Welfare Workers' Association (WWA). “Since then, we've been assisting individuals and organizations in realizing their full potential, and we now serve as the voice of a global community of over 160,000 members. When we were given a Royal Charter in 2000, we became known as the Chartered Institute of Personnel and Development. Today, we are simply known as the CIPD, or the Chartered Institute of Personnel and Development” (CPID,2022).</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Profession Map is at the heart of our work, and it will assist you in driving change, managing complexity, and navigating ambiguity” (CPID,2022).</a:t>
            </a:r>
          </a:p>
          <a:p>
            <a:endParaRPr lang="en-US" dirty="0"/>
          </a:p>
          <a:p>
            <a:r>
              <a:rPr lang="en-US" dirty="0"/>
              <a:t>The CIPD Profession Map is an interactive collection of standards designed to help human resource professionals constantly evolve and improve the workplace. The Profession Map's goal is to help establish a shared professional identity across the sector, with all HR professionals adhering to the same set of norms and principles.</a:t>
            </a:r>
          </a:p>
          <a:p>
            <a:r>
              <a:rPr lang="en-US" dirty="0"/>
              <a:t>1.Evidence should be more than simply statistics when used to support your professional view. It should include: Academic research and behavioral science, Data from an organization, Practitioner expertise</a:t>
            </a:r>
          </a:p>
          <a:p>
            <a:r>
              <a:rPr lang="en-US" dirty="0"/>
              <a:t>Having the capacity to back up and defend your conclusions from a number of sources increases your worth and credibility significantly. When presenting your argument, it is critical to include the "why" as well as any supporting theories or facts.</a:t>
            </a:r>
          </a:p>
          <a:p>
            <a:r>
              <a:rPr lang="en-US" dirty="0"/>
              <a:t>2.During times of major change, all of our professional decisions should be driven by a set of defined values and beliefs.: work matters, people matter, professionalism matters.</a:t>
            </a:r>
          </a:p>
          <a:p>
            <a:r>
              <a:rPr lang="en-US" dirty="0"/>
              <a:t>When it comes to fostering better work and working lives, the people profession should have an influence on all levels. We must evaluate the consequences on a personal, professional, and social level.</a:t>
            </a:r>
          </a:p>
          <a:p>
            <a:r>
              <a:rPr lang="en-US" dirty="0"/>
              <a:t>3. The work that HR undertakes must be motivated by a clear grasp of outcomes — both the value of the outcomes that they are attempting to accomplish and the needed risk for attempting to achieve them. The outcomes should always be centered on the larger professional goal of better work and working life.</a:t>
            </a:r>
          </a:p>
          <a:p>
            <a:r>
              <a:rPr lang="en-US" dirty="0"/>
              <a:t>Professionalism in the people profession means that we are all advocates for the above, and we must behave with integrity, promoting continual learning and growth, and making values-based judgments. </a:t>
            </a:r>
            <a:r>
              <a:rPr lang="en-US"/>
              <a:t>We must examine and comprehend the repercussions of our actions, as well as the influence they have on society as a whole.</a:t>
            </a:r>
            <a:endParaRPr lang="en-US" dirty="0"/>
          </a:p>
          <a:p>
            <a:endParaRPr lang="en-GB" dirty="0"/>
          </a:p>
        </p:txBody>
      </p:sp>
      <p:sp>
        <p:nvSpPr>
          <p:cNvPr id="4" name="Slide Number Placeholder 3"/>
          <p:cNvSpPr>
            <a:spLocks noGrp="1"/>
          </p:cNvSpPr>
          <p:nvPr>
            <p:ph type="sldNum" sz="quarter" idx="5"/>
          </p:nvPr>
        </p:nvSpPr>
        <p:spPr/>
        <p:txBody>
          <a:bodyPr/>
          <a:lstStyle/>
          <a:p>
            <a:fld id="{09549009-428C-4D61-B325-657D845CBAE5}" type="slidenum">
              <a:rPr lang="en-GB" smtClean="0"/>
              <a:t>2</a:t>
            </a:fld>
            <a:endParaRPr lang="en-GB"/>
          </a:p>
        </p:txBody>
      </p:sp>
    </p:spTree>
    <p:extLst>
      <p:ext uri="{BB962C8B-B14F-4D97-AF65-F5344CB8AC3E}">
        <p14:creationId xmlns:p14="http://schemas.microsoft.com/office/powerpoint/2010/main" val="24658783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map illustrates six major areas of knowledge that may be used to drive change, generate value, and positively affect the workplace. These topics, developed with the most recent research and insights, are relevant to all HR and people professionals and provide all you need to be an effective practitioner – regardless of your job or specialization.</a:t>
            </a:r>
          </a:p>
          <a:p>
            <a:pPr marL="228600" indent="-228600">
              <a:buAutoNum type="arabicPeriod"/>
            </a:pPr>
            <a:r>
              <a:rPr lang="en-US" dirty="0"/>
              <a:t>People practice – Everything pertaining to the employee lifecycle and how each of these practices effects and interacts with one another.</a:t>
            </a:r>
          </a:p>
          <a:p>
            <a:pPr marL="228600" indent="-228600">
              <a:buAutoNum type="arabicPeriod"/>
            </a:pPr>
            <a:r>
              <a:rPr lang="en-US" dirty="0"/>
              <a:t>Culture and behavior – This includes behavioral science, which may give HR managers with valuable insight into how practices affect an organization's people and culture.</a:t>
            </a:r>
          </a:p>
          <a:p>
            <a:pPr marL="228600" indent="-228600">
              <a:buAutoNum type="arabicPeriod"/>
            </a:pPr>
            <a:r>
              <a:rPr lang="en-US" dirty="0"/>
              <a:t>Business intelligence – This portion provides HR professionals with practical company skills such as financial literacy, business planning, and supplier management.</a:t>
            </a:r>
          </a:p>
          <a:p>
            <a:pPr marL="228600" indent="-228600">
              <a:buAutoNum type="arabicPeriod"/>
            </a:pPr>
            <a:r>
              <a:rPr lang="en-US" dirty="0"/>
              <a:t>Analytics and value creation – the role that data can play in guiding better business decisions and revealing the genuine worth of individuals in organizations.</a:t>
            </a:r>
          </a:p>
          <a:p>
            <a:pPr marL="0" indent="0">
              <a:buNone/>
            </a:pPr>
            <a:r>
              <a:rPr lang="en-US" dirty="0"/>
              <a:t>5.Electronic work – This topic is all about better understanding the function of technology in the workplace, as well as how it may boost employee productivity and cooperation.</a:t>
            </a:r>
          </a:p>
          <a:p>
            <a:endParaRPr lang="en-GB" dirty="0"/>
          </a:p>
        </p:txBody>
      </p:sp>
      <p:sp>
        <p:nvSpPr>
          <p:cNvPr id="4" name="Slide Number Placeholder 3"/>
          <p:cNvSpPr>
            <a:spLocks noGrp="1"/>
          </p:cNvSpPr>
          <p:nvPr>
            <p:ph type="sldNum" sz="quarter" idx="5"/>
          </p:nvPr>
        </p:nvSpPr>
        <p:spPr/>
        <p:txBody>
          <a:bodyPr/>
          <a:lstStyle/>
          <a:p>
            <a:fld id="{09549009-428C-4D61-B325-657D845CBAE5}" type="slidenum">
              <a:rPr lang="en-GB" smtClean="0"/>
              <a:t>3</a:t>
            </a:fld>
            <a:endParaRPr lang="en-GB"/>
          </a:p>
        </p:txBody>
      </p:sp>
    </p:spTree>
    <p:extLst>
      <p:ext uri="{BB962C8B-B14F-4D97-AF65-F5344CB8AC3E}">
        <p14:creationId xmlns:p14="http://schemas.microsoft.com/office/powerpoint/2010/main" val="7653028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28600">
              <a:lnSpc>
                <a:spcPct val="110000"/>
              </a:lnSpc>
              <a:spcAft>
                <a:spcPts val="600"/>
              </a:spcAft>
              <a:buClr>
                <a:schemeClr val="accent5"/>
              </a:buClr>
              <a:buFont typeface="Avenir Next LT Pro" panose="020B0504020202020204" pitchFamily="34" charset="0"/>
              <a:buChar char="+"/>
            </a:pPr>
            <a:r>
              <a:rPr lang="en-US" dirty="0"/>
              <a:t>Employees are by far the most crucial aspects of any business. They are the Business's most precious assets. To maintain a competitive advantage or to increase commercial operations, a company needs position the appropriate people in the proper locations, those who will lead the company to its objective.</a:t>
            </a:r>
            <a:r>
              <a:rPr lang="en-US" dirty="0">
                <a:solidFill>
                  <a:schemeClr val="tx2"/>
                </a:solidFill>
              </a:rPr>
              <a:t> Core behavior patterns are what motivate professionals to join a certain organization based on internal principles.</a:t>
            </a:r>
          </a:p>
          <a:p>
            <a:pPr marL="285750" indent="-228600">
              <a:lnSpc>
                <a:spcPct val="110000"/>
              </a:lnSpc>
              <a:spcAft>
                <a:spcPts val="600"/>
              </a:spcAft>
              <a:buClr>
                <a:schemeClr val="accent5"/>
              </a:buClr>
              <a:buFont typeface="Avenir Next LT Pro" panose="020B0504020202020204" pitchFamily="34" charset="0"/>
              <a:buChar char="+"/>
            </a:pPr>
            <a:r>
              <a:rPr lang="en-US" dirty="0">
                <a:solidFill>
                  <a:schemeClr val="tx2"/>
                </a:solidFill>
              </a:rPr>
              <a:t>Research studies and discussion from industry professionals were used to develop the fundamental characteristics. They go through the above topics.</a:t>
            </a:r>
          </a:p>
          <a:p>
            <a:endParaRPr lang="en-US" dirty="0"/>
          </a:p>
        </p:txBody>
      </p:sp>
      <p:sp>
        <p:nvSpPr>
          <p:cNvPr id="4" name="Slide Number Placeholder 3"/>
          <p:cNvSpPr>
            <a:spLocks noGrp="1"/>
          </p:cNvSpPr>
          <p:nvPr>
            <p:ph type="sldNum" sz="quarter" idx="5"/>
          </p:nvPr>
        </p:nvSpPr>
        <p:spPr/>
        <p:txBody>
          <a:bodyPr/>
          <a:lstStyle/>
          <a:p>
            <a:fld id="{09549009-428C-4D61-B325-657D845CBAE5}" type="slidenum">
              <a:rPr lang="en-GB" smtClean="0"/>
              <a:t>4</a:t>
            </a:fld>
            <a:endParaRPr lang="en-GB"/>
          </a:p>
        </p:txBody>
      </p:sp>
    </p:spTree>
    <p:extLst>
      <p:ext uri="{BB962C8B-B14F-4D97-AF65-F5344CB8AC3E}">
        <p14:creationId xmlns:p14="http://schemas.microsoft.com/office/powerpoint/2010/main" val="40281274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HRM creates succession planning to fill empty posts internally through promotion. They believe hiring by the market situation.</a:t>
            </a:r>
          </a:p>
          <a:p>
            <a:r>
              <a:rPr lang="en-US" dirty="0"/>
              <a:t>The CIPD Profession Map includes a variety of specialized areas that teaches how to utilize these specialist skills to make a positive influence at every level. Users can widen professional development in a specific area of expertise and explore potential career pathways here.</a:t>
            </a:r>
            <a:endParaRPr lang="en-GB" dirty="0"/>
          </a:p>
        </p:txBody>
      </p:sp>
      <p:sp>
        <p:nvSpPr>
          <p:cNvPr id="4" name="Slide Number Placeholder 3"/>
          <p:cNvSpPr>
            <a:spLocks noGrp="1"/>
          </p:cNvSpPr>
          <p:nvPr>
            <p:ph type="sldNum" sz="quarter" idx="5"/>
          </p:nvPr>
        </p:nvSpPr>
        <p:spPr/>
        <p:txBody>
          <a:bodyPr/>
          <a:lstStyle/>
          <a:p>
            <a:fld id="{09549009-428C-4D61-B325-657D845CBAE5}" type="slidenum">
              <a:rPr lang="en-GB" smtClean="0"/>
              <a:t>5</a:t>
            </a:fld>
            <a:endParaRPr lang="en-GB"/>
          </a:p>
        </p:txBody>
      </p:sp>
    </p:spTree>
    <p:extLst>
      <p:ext uri="{BB962C8B-B14F-4D97-AF65-F5344CB8AC3E}">
        <p14:creationId xmlns:p14="http://schemas.microsoft.com/office/powerpoint/2010/main" val="9822914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Human Resources (HR) department is in charge of handling the employee life cycle (i.e., recruiting, hiring, onboarding, training, and sacking personnel) as well as employee benefits.</a:t>
            </a:r>
            <a:endParaRPr lang="en-GB" dirty="0"/>
          </a:p>
        </p:txBody>
      </p:sp>
      <p:sp>
        <p:nvSpPr>
          <p:cNvPr id="4" name="Slide Number Placeholder 3"/>
          <p:cNvSpPr>
            <a:spLocks noGrp="1"/>
          </p:cNvSpPr>
          <p:nvPr>
            <p:ph type="sldNum" sz="quarter" idx="5"/>
          </p:nvPr>
        </p:nvSpPr>
        <p:spPr/>
        <p:txBody>
          <a:bodyPr/>
          <a:lstStyle/>
          <a:p>
            <a:fld id="{09549009-428C-4D61-B325-657D845CBAE5}" type="slidenum">
              <a:rPr lang="en-GB" smtClean="0"/>
              <a:t>6</a:t>
            </a:fld>
            <a:endParaRPr lang="en-GB"/>
          </a:p>
        </p:txBody>
      </p:sp>
    </p:spTree>
    <p:extLst>
      <p:ext uri="{BB962C8B-B14F-4D97-AF65-F5344CB8AC3E}">
        <p14:creationId xmlns:p14="http://schemas.microsoft.com/office/powerpoint/2010/main" val="12074344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sz="1200" dirty="0">
                <a:solidFill>
                  <a:schemeClr val="tx2"/>
                </a:solidFill>
              </a:rPr>
              <a:t>The goal of human resource management is to sustain the relationship between the company and its personnel, resulting in the achievement of desired objectives and performances</a:t>
            </a:r>
          </a:p>
          <a:p>
            <a:r>
              <a:rPr lang="en-US" dirty="0"/>
              <a:t>"Human resource development covers actions and procedures aimed at influencing organizational and individual learning." The phrase posits that organizations may be constructively viewed of as learning entities, and that both organizational and individual learning processes can be influenced and directed by purposeful and planned interventions. HRD is therefore defined as "planned interventions in organizational and human processes." 1996 (Steward and McGoldrick)</a:t>
            </a:r>
          </a:p>
          <a:p>
            <a:r>
              <a:rPr lang="en-US" dirty="0"/>
              <a:t>Human resource management functions in an organization or firm include recruitment, selection, training development, performance evaluation, compensation, and labor relations.</a:t>
            </a:r>
          </a:p>
          <a:p>
            <a:r>
              <a:rPr lang="en-US" dirty="0"/>
              <a:t>British Airways' human resource policies are consistent with their separate strategies and Human resources is responsible for scheduling interviews, managing hiring initiatives, and onboarding new workers. They are also in responsible of ensuring that all documentation associated with employing someone is completed and that everything from the first day to each following day is properly managed their efficacy in achieving strategic goals.</a:t>
            </a:r>
          </a:p>
          <a:p>
            <a:r>
              <a:rPr lang="en-US" dirty="0"/>
              <a:t>BA's HR department had begun to offer a variety of unique and exciting concepts in terms of reaching the company's objectives. The HR management had broken down the company's corporate aim into a series of important objectives to reach that goal, and the HRM had begun their operations to fulfil each of these objectives.</a:t>
            </a:r>
          </a:p>
          <a:p>
            <a:r>
              <a:rPr lang="en-US" dirty="0"/>
              <a:t>A new department called 'Human Resource Strategy and Planning' has been developed to deal with concerns such as social, legal, economic, and political systems both in the UK and internationally.</a:t>
            </a:r>
            <a:endParaRPr lang="en-GB" dirty="0"/>
          </a:p>
        </p:txBody>
      </p:sp>
      <p:sp>
        <p:nvSpPr>
          <p:cNvPr id="4" name="Slide Number Placeholder 3"/>
          <p:cNvSpPr>
            <a:spLocks noGrp="1"/>
          </p:cNvSpPr>
          <p:nvPr>
            <p:ph type="sldNum" sz="quarter" idx="5"/>
          </p:nvPr>
        </p:nvSpPr>
        <p:spPr/>
        <p:txBody>
          <a:bodyPr/>
          <a:lstStyle/>
          <a:p>
            <a:fld id="{09549009-428C-4D61-B325-657D845CBAE5}" type="slidenum">
              <a:rPr lang="en-GB" smtClean="0"/>
              <a:t>7</a:t>
            </a:fld>
            <a:endParaRPr lang="en-GB"/>
          </a:p>
        </p:txBody>
      </p:sp>
    </p:spTree>
    <p:extLst>
      <p:ext uri="{BB962C8B-B14F-4D97-AF65-F5344CB8AC3E}">
        <p14:creationId xmlns:p14="http://schemas.microsoft.com/office/powerpoint/2010/main" val="39396238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 suffered major losses in 1980, and the 1990s were seen as a terrible phase in the company's history. Since then, the company has implemented a series of drastic improvements, and its business performance has progressively improved.</a:t>
            </a:r>
          </a:p>
          <a:p>
            <a:r>
              <a:rPr lang="en-US" dirty="0"/>
              <a:t>Two training programme were developed to train staff and managers. The first training programme, 'Putting People First,' assisted staff in understanding how to project a helpful image to customers, while the second training programme, 'Managing People First,' prompted managers to break down the regimented approach and strict behavioral boundaries. Following the effective execution of these training programmes, the organization saw a dramatic cultural shift.</a:t>
            </a:r>
          </a:p>
          <a:p>
            <a:r>
              <a:rPr lang="en-US" dirty="0"/>
              <a:t>British Airways has reframed its strategy over the years to stay up with evolving client requirements, which matches with their slogan of providing excellent customer service. The firm has been aggressive in utilizing technology to promote this objective, as seen by their recent deployment of I pads for customer service staff to better manage their CRM.</a:t>
            </a:r>
          </a:p>
          <a:p>
            <a:r>
              <a:rPr lang="en-US" dirty="0"/>
              <a:t>The expansion and advancement of technology place new demands on the quantity and quality of workers. A company cannot exist without human resources to keep it alive, thriving, and increasing.</a:t>
            </a:r>
            <a:endParaRPr lang="en-GB" dirty="0"/>
          </a:p>
        </p:txBody>
      </p:sp>
      <p:sp>
        <p:nvSpPr>
          <p:cNvPr id="4" name="Slide Number Placeholder 3"/>
          <p:cNvSpPr>
            <a:spLocks noGrp="1"/>
          </p:cNvSpPr>
          <p:nvPr>
            <p:ph type="sldNum" sz="quarter" idx="5"/>
          </p:nvPr>
        </p:nvSpPr>
        <p:spPr/>
        <p:txBody>
          <a:bodyPr/>
          <a:lstStyle/>
          <a:p>
            <a:fld id="{09549009-428C-4D61-B325-657D845CBAE5}" type="slidenum">
              <a:rPr lang="en-GB" smtClean="0"/>
              <a:t>8</a:t>
            </a:fld>
            <a:endParaRPr lang="en-GB"/>
          </a:p>
        </p:txBody>
      </p:sp>
    </p:spTree>
    <p:extLst>
      <p:ext uri="{BB962C8B-B14F-4D97-AF65-F5344CB8AC3E}">
        <p14:creationId xmlns:p14="http://schemas.microsoft.com/office/powerpoint/2010/main" val="23161464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chemeClr val="tx2"/>
                </a:solidFill>
              </a:rPr>
              <a:t>British Airways, a part of International Consolidated Airlines Group SA (IAG), is one of the world's oldest premium airline companies. On August 25, 2009, the airline celebrated its 90th anniversary, and has recently (2011) readapted its tagline of "Fly to serve," reinforcing its dedication to client service.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solidFill>
                <a:schemeClr val="tx2"/>
              </a:solidFill>
            </a:endParaRPr>
          </a:p>
          <a:p>
            <a:endParaRPr lang="en-GB" dirty="0"/>
          </a:p>
        </p:txBody>
      </p:sp>
      <p:sp>
        <p:nvSpPr>
          <p:cNvPr id="4" name="Slide Number Placeholder 3"/>
          <p:cNvSpPr>
            <a:spLocks noGrp="1"/>
          </p:cNvSpPr>
          <p:nvPr>
            <p:ph type="sldNum" sz="quarter" idx="5"/>
          </p:nvPr>
        </p:nvSpPr>
        <p:spPr/>
        <p:txBody>
          <a:bodyPr/>
          <a:lstStyle/>
          <a:p>
            <a:fld id="{09549009-428C-4D61-B325-657D845CBAE5}" type="slidenum">
              <a:rPr lang="en-GB" smtClean="0"/>
              <a:t>9</a:t>
            </a:fld>
            <a:endParaRPr lang="en-GB"/>
          </a:p>
        </p:txBody>
      </p:sp>
    </p:spTree>
    <p:extLst>
      <p:ext uri="{BB962C8B-B14F-4D97-AF65-F5344CB8AC3E}">
        <p14:creationId xmlns:p14="http://schemas.microsoft.com/office/powerpoint/2010/main" val="24801244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US" dirty="0"/>
              <a:t> HR department is ensuring that the organization has the necessary resources, capabilities, and talent to meet its immediate and long-term goals.</a:t>
            </a:r>
            <a:endParaRPr lang="en-GB" dirty="0"/>
          </a:p>
          <a:p>
            <a:pPr indent="-228600">
              <a:lnSpc>
                <a:spcPct val="110000"/>
              </a:lnSpc>
              <a:spcAft>
                <a:spcPts val="600"/>
              </a:spcAft>
              <a:buClr>
                <a:schemeClr val="accent5"/>
              </a:buClr>
              <a:buFont typeface="Avenir Next LT Pro" panose="020B0504020202020204" pitchFamily="34" charset="0"/>
              <a:buChar char="+"/>
            </a:pPr>
            <a:r>
              <a:rPr lang="en-US" dirty="0"/>
              <a:t>Correct picks are those in which the candidate was projected to be successful and later proved to be so on the job. In reality, the selection process is an attempt to balance the goals of assessing and enticing personnel. </a:t>
            </a:r>
            <a:r>
              <a:rPr lang="en-US" dirty="0">
                <a:solidFill>
                  <a:schemeClr val="tx2"/>
                </a:solidFill>
              </a:rPr>
              <a:t>Predicting which job candidates will be successful if hired.</a:t>
            </a:r>
          </a:p>
          <a:p>
            <a:pPr indent="-228600">
              <a:lnSpc>
                <a:spcPct val="110000"/>
              </a:lnSpc>
              <a:spcAft>
                <a:spcPts val="600"/>
              </a:spcAft>
              <a:buClr>
                <a:schemeClr val="accent5"/>
              </a:buClr>
              <a:buFont typeface="Avenir Next LT Pro" panose="020B0504020202020204" pitchFamily="34" charset="0"/>
              <a:buChar char="+"/>
            </a:pPr>
            <a:r>
              <a:rPr lang="en-US" dirty="0">
                <a:solidFill>
                  <a:schemeClr val="tx2"/>
                </a:solidFill>
              </a:rPr>
              <a:t>Hire right people for achieving the best results.</a:t>
            </a:r>
          </a:p>
          <a:p>
            <a:pPr>
              <a:lnSpc>
                <a:spcPct val="150000"/>
              </a:lnSpc>
            </a:pPr>
            <a:endParaRPr lang="en-US" dirty="0"/>
          </a:p>
          <a:p>
            <a:pPr>
              <a:lnSpc>
                <a:spcPct val="150000"/>
              </a:lnSpc>
            </a:pPr>
            <a:r>
              <a:rPr lang="en-US" dirty="0"/>
              <a:t>British Airways plans to purchase additional planes in the next years. More pilots and cabin workers are required in these airplane. They do not know how many workers they will hire at this time, but they do want to increase their employment.</a:t>
            </a:r>
          </a:p>
          <a:p>
            <a:pPr>
              <a:lnSpc>
                <a:spcPct val="150000"/>
              </a:lnSpc>
            </a:pPr>
            <a:r>
              <a:rPr lang="en-US" dirty="0"/>
              <a:t>Selection Panel Recommendation</a:t>
            </a:r>
          </a:p>
          <a:p>
            <a:pPr>
              <a:lnSpc>
                <a:spcPct val="150000"/>
              </a:lnSpc>
            </a:pPr>
            <a:r>
              <a:rPr lang="en-US" dirty="0"/>
              <a:t>The Selection Panel must achieve an agreement on the potential applicants within the time frame indicated and make a clear decision for an offer of employment. The selection Panel's recommendation was adopted by the MD and CEO as the case's final conclusion. Group HR will make an offer of employment based on the scenario. Candidates who participated in the final round of interviews but were not hired should be sent a letter of regret.</a:t>
            </a:r>
            <a:endParaRPr lang="en-GB" dirty="0"/>
          </a:p>
        </p:txBody>
      </p:sp>
      <p:sp>
        <p:nvSpPr>
          <p:cNvPr id="4" name="Slide Number Placeholder 3"/>
          <p:cNvSpPr>
            <a:spLocks noGrp="1"/>
          </p:cNvSpPr>
          <p:nvPr>
            <p:ph type="sldNum" sz="quarter" idx="5"/>
          </p:nvPr>
        </p:nvSpPr>
        <p:spPr/>
        <p:txBody>
          <a:bodyPr/>
          <a:lstStyle/>
          <a:p>
            <a:fld id="{09549009-428C-4D61-B325-657D845CBAE5}" type="slidenum">
              <a:rPr lang="en-GB" smtClean="0"/>
              <a:t>10</a:t>
            </a:fld>
            <a:endParaRPr lang="en-GB"/>
          </a:p>
        </p:txBody>
      </p:sp>
    </p:spTree>
    <p:extLst>
      <p:ext uri="{BB962C8B-B14F-4D97-AF65-F5344CB8AC3E}">
        <p14:creationId xmlns:p14="http://schemas.microsoft.com/office/powerpoint/2010/main" val="26458584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Example of a position needed for British Airways  on full time basis with the description of the job.</a:t>
            </a:r>
          </a:p>
          <a:p>
            <a:r>
              <a:rPr lang="en-US" dirty="0"/>
              <a:t>Employers prefer CIPD certifications because it offers them confidence that they are hiring qualified, capable candidates. This is clear from the amount of job postings that say that candidates MUST hold or be working towards a CIPD certificate.</a:t>
            </a:r>
            <a:endParaRPr lang="en-GB" dirty="0"/>
          </a:p>
        </p:txBody>
      </p:sp>
      <p:sp>
        <p:nvSpPr>
          <p:cNvPr id="4" name="Slide Number Placeholder 3"/>
          <p:cNvSpPr>
            <a:spLocks noGrp="1"/>
          </p:cNvSpPr>
          <p:nvPr>
            <p:ph type="sldNum" sz="quarter" idx="5"/>
          </p:nvPr>
        </p:nvSpPr>
        <p:spPr/>
        <p:txBody>
          <a:bodyPr/>
          <a:lstStyle/>
          <a:p>
            <a:fld id="{09549009-428C-4D61-B325-657D845CBAE5}" type="slidenum">
              <a:rPr lang="en-GB" smtClean="0"/>
              <a:t>11</a:t>
            </a:fld>
            <a:endParaRPr lang="en-GB"/>
          </a:p>
        </p:txBody>
      </p:sp>
    </p:spTree>
    <p:extLst>
      <p:ext uri="{BB962C8B-B14F-4D97-AF65-F5344CB8AC3E}">
        <p14:creationId xmlns:p14="http://schemas.microsoft.com/office/powerpoint/2010/main" val="28364158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dirty="0"/>
              <a:t>The strategy to employ good workers is to offer as much the Company can provide for a person so they can return good results. Often companies as British Airways offer many benefits and competitive range of salaries which are more attractive than competitors advertising.</a:t>
            </a:r>
            <a:endParaRPr lang="en-GB" dirty="0"/>
          </a:p>
        </p:txBody>
      </p:sp>
      <p:sp>
        <p:nvSpPr>
          <p:cNvPr id="4" name="Slide Number Placeholder 3"/>
          <p:cNvSpPr>
            <a:spLocks noGrp="1"/>
          </p:cNvSpPr>
          <p:nvPr>
            <p:ph type="sldNum" sz="quarter" idx="5"/>
          </p:nvPr>
        </p:nvSpPr>
        <p:spPr/>
        <p:txBody>
          <a:bodyPr/>
          <a:lstStyle/>
          <a:p>
            <a:fld id="{09549009-428C-4D61-B325-657D845CBAE5}" type="slidenum">
              <a:rPr lang="en-GB" smtClean="0"/>
              <a:t>12</a:t>
            </a:fld>
            <a:endParaRPr lang="en-GB"/>
          </a:p>
        </p:txBody>
      </p:sp>
    </p:spTree>
    <p:extLst>
      <p:ext uri="{BB962C8B-B14F-4D97-AF65-F5344CB8AC3E}">
        <p14:creationId xmlns:p14="http://schemas.microsoft.com/office/powerpoint/2010/main" val="42820907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British Airways is providing learning opportunities” where everyone is at their best”. The above image reflect an advertising of a job for the company which reflects the CPID profession map. Employee development is required to prepare the organization for future challenges.</a:t>
            </a:r>
            <a:endParaRPr lang="en-GB" dirty="0"/>
          </a:p>
        </p:txBody>
      </p:sp>
      <p:sp>
        <p:nvSpPr>
          <p:cNvPr id="4" name="Slide Number Placeholder 3"/>
          <p:cNvSpPr>
            <a:spLocks noGrp="1"/>
          </p:cNvSpPr>
          <p:nvPr>
            <p:ph type="sldNum" sz="quarter" idx="5"/>
          </p:nvPr>
        </p:nvSpPr>
        <p:spPr/>
        <p:txBody>
          <a:bodyPr/>
          <a:lstStyle/>
          <a:p>
            <a:fld id="{09549009-428C-4D61-B325-657D845CBAE5}" type="slidenum">
              <a:rPr lang="en-GB" smtClean="0"/>
              <a:t>13</a:t>
            </a:fld>
            <a:endParaRPr lang="en-GB"/>
          </a:p>
        </p:txBody>
      </p:sp>
    </p:spTree>
    <p:extLst>
      <p:ext uri="{BB962C8B-B14F-4D97-AF65-F5344CB8AC3E}">
        <p14:creationId xmlns:p14="http://schemas.microsoft.com/office/powerpoint/2010/main" val="1871151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chemeClr val="tx2"/>
                </a:solidFill>
              </a:rPr>
              <a:t>Performance evaluation is essential for establishing executive action such as promotion, dismissal, reductions, and pay raises. Performance evaluation can give valuable information for evaluating individual and organizational training and development requirements. Another major application of performance evaluation is to stimulate performance improvement. It tries to enhance a worker's behavior, capabilities, mindset, or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chemeClr val="tx2"/>
                </a:solidFill>
              </a:rPr>
              <a:t>To recognize workers performance The Company is usually promoting well deserved workers to higher step.</a:t>
            </a:r>
          </a:p>
          <a:p>
            <a:r>
              <a:rPr lang="en-US" dirty="0"/>
              <a:t>Promotion \s Objectives</a:t>
            </a:r>
          </a:p>
          <a:p>
            <a:r>
              <a:rPr lang="en-US" dirty="0"/>
              <a:t>Employee career advancement facilities</a:t>
            </a:r>
          </a:p>
          <a:p>
            <a:r>
              <a:rPr lang="en-US" dirty="0"/>
              <a:t>To recognize and reward truly deserving personnel.</a:t>
            </a:r>
          </a:p>
          <a:p>
            <a:r>
              <a:rPr lang="en-US" dirty="0"/>
              <a:t>Maintain clarity and consistency in promotion/upgrade decisions.</a:t>
            </a:r>
          </a:p>
          <a:p>
            <a:r>
              <a:rPr lang="en-US" dirty="0"/>
              <a:t>Provide a clear method for employees to plan their career paths.</a:t>
            </a:r>
          </a:p>
          <a:p>
            <a:r>
              <a:rPr lang="en-US" dirty="0"/>
              <a:t>Provide acceptable criteria/requirements for advancement to the next grade level.</a:t>
            </a:r>
            <a:endParaRPr lang="en-GB" dirty="0"/>
          </a:p>
        </p:txBody>
      </p:sp>
      <p:sp>
        <p:nvSpPr>
          <p:cNvPr id="4" name="Slide Number Placeholder 3"/>
          <p:cNvSpPr>
            <a:spLocks noGrp="1"/>
          </p:cNvSpPr>
          <p:nvPr>
            <p:ph type="sldNum" sz="quarter" idx="5"/>
          </p:nvPr>
        </p:nvSpPr>
        <p:spPr/>
        <p:txBody>
          <a:bodyPr/>
          <a:lstStyle/>
          <a:p>
            <a:fld id="{09549009-428C-4D61-B325-657D845CBAE5}" type="slidenum">
              <a:rPr lang="en-GB" smtClean="0"/>
              <a:t>14</a:t>
            </a:fld>
            <a:endParaRPr lang="en-GB"/>
          </a:p>
        </p:txBody>
      </p:sp>
    </p:spTree>
    <p:extLst>
      <p:ext uri="{BB962C8B-B14F-4D97-AF65-F5344CB8AC3E}">
        <p14:creationId xmlns:p14="http://schemas.microsoft.com/office/powerpoint/2010/main" val="22733335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 had undertaken considerable study, which the HRM department had carried out efficiently. the HRM concentrated on a two-day training session called 'Putting People First,' which was designed specifically for employees who had interaction with customers. The training assisted those employees in changing their attitudes and behaviors toward consumers.</a:t>
            </a:r>
          </a:p>
          <a:p>
            <a:r>
              <a:rPr lang="en-US" dirty="0"/>
              <a:t>BA's HRM had begun a one-week programme called 'Managing People First' to break down organizational bureaucracy such as 'law bound, "strict ethical bounds,' and so on. Through this training, the disciplined approach managers were more effective caregivers for consumers. Finally, a considerable culture transformation had been achieved at all levels of the organization, which is regarded as British Airways' greatest success in HRM.</a:t>
            </a:r>
          </a:p>
          <a:p>
            <a:r>
              <a:rPr lang="en-US" dirty="0"/>
              <a:t>Individual learning was supported by the HRM through access to two key learning programmes: 'Principle of open learning' and 'Top Flight.' After completing these two main programmes, the majority of the personnel were better prepared to deal with or respond to any unforeseen business scenarios.</a:t>
            </a:r>
          </a:p>
          <a:p>
            <a:r>
              <a:rPr lang="en-US" dirty="0"/>
              <a:t>The Manpower Service Commission, established by the Employment and Training Act of 1973 but revised in 1988, defined training as follows: "A deliberate method for changing one's attitude, knowledge, or skill behavior via learning experience in order to attain successful performance in one or more tasks." Its objective in the workplace is to enhance an individual's talents while also meeting the organization's present and future demands." 1981a (Manpower Service Commission) ( Ian </a:t>
            </a:r>
            <a:r>
              <a:rPr lang="en-US" dirty="0" err="1"/>
              <a:t>Beardwell</a:t>
            </a:r>
            <a:r>
              <a:rPr lang="en-US" dirty="0"/>
              <a:t>, Human Resource Management: A Contemporary Approach, Fourth Edition (Harlow, England: Prentice Hall, 2004), p. 313]</a:t>
            </a:r>
            <a:endParaRPr lang="en-GB" dirty="0"/>
          </a:p>
        </p:txBody>
      </p:sp>
      <p:sp>
        <p:nvSpPr>
          <p:cNvPr id="4" name="Slide Number Placeholder 3"/>
          <p:cNvSpPr>
            <a:spLocks noGrp="1"/>
          </p:cNvSpPr>
          <p:nvPr>
            <p:ph type="sldNum" sz="quarter" idx="5"/>
          </p:nvPr>
        </p:nvSpPr>
        <p:spPr/>
        <p:txBody>
          <a:bodyPr/>
          <a:lstStyle/>
          <a:p>
            <a:fld id="{09549009-428C-4D61-B325-657D845CBAE5}" type="slidenum">
              <a:rPr lang="en-GB" smtClean="0"/>
              <a:t>15</a:t>
            </a:fld>
            <a:endParaRPr lang="en-GB"/>
          </a:p>
        </p:txBody>
      </p:sp>
    </p:spTree>
    <p:extLst>
      <p:ext uri="{BB962C8B-B14F-4D97-AF65-F5344CB8AC3E}">
        <p14:creationId xmlns:p14="http://schemas.microsoft.com/office/powerpoint/2010/main" val="19080937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Of course, a traditional shift has been realized at all levels of the organization via effective administration, control, and implication of the activities defined by the company's HR department. This organizational culture transformation has resulted in the corporation achieving its corporate goal. The creation of a new department called "Department of Human Resource Strategy and Planning" has drawn the attention to the fact that British Airways has become more strategic in its Human Resource Management. The constant growth of management, human resources, and personnel has distinguished the organization as a shining example in the global aviation industry.</a:t>
            </a:r>
            <a:endParaRPr lang="en-GB" dirty="0"/>
          </a:p>
        </p:txBody>
      </p:sp>
      <p:sp>
        <p:nvSpPr>
          <p:cNvPr id="4" name="Slide Number Placeholder 3"/>
          <p:cNvSpPr>
            <a:spLocks noGrp="1"/>
          </p:cNvSpPr>
          <p:nvPr>
            <p:ph type="sldNum" sz="quarter" idx="5"/>
          </p:nvPr>
        </p:nvSpPr>
        <p:spPr/>
        <p:txBody>
          <a:bodyPr/>
          <a:lstStyle/>
          <a:p>
            <a:fld id="{09549009-428C-4D61-B325-657D845CBAE5}" type="slidenum">
              <a:rPr lang="en-GB" smtClean="0"/>
              <a:t>16</a:t>
            </a:fld>
            <a:endParaRPr lang="en-GB"/>
          </a:p>
        </p:txBody>
      </p:sp>
    </p:spTree>
    <p:extLst>
      <p:ext uri="{BB962C8B-B14F-4D97-AF65-F5344CB8AC3E}">
        <p14:creationId xmlns:p14="http://schemas.microsoft.com/office/powerpoint/2010/main" val="3840768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549009-428C-4D61-B325-657D845CBAE5}" type="slidenum">
              <a:rPr lang="en-GB" smtClean="0"/>
              <a:t>17</a:t>
            </a:fld>
            <a:endParaRPr lang="en-GB"/>
          </a:p>
        </p:txBody>
      </p:sp>
    </p:spTree>
    <p:extLst>
      <p:ext uri="{BB962C8B-B14F-4D97-AF65-F5344CB8AC3E}">
        <p14:creationId xmlns:p14="http://schemas.microsoft.com/office/powerpoint/2010/main" val="209139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DAF61AA-5A98-4049-A93E-477E5505141A}" type="datetimeFigureOut">
              <a:rPr lang="en-US" smtClean="0"/>
              <a:t>7/1/2022</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46243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AF61AA-5A98-4049-A93E-477E5505141A}" type="datetimeFigureOut">
              <a:rPr lang="en-US" smtClean="0"/>
              <a:t>7/1/2022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737048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AF61AA-5A98-4049-A93E-477E5505141A}" type="datetimeFigureOut">
              <a:rPr lang="en-US" smtClean="0"/>
              <a:t>7/1/2022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238221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DAF61AA-5A98-4049-A93E-477E5505141A}" type="datetimeFigureOut">
              <a:rPr lang="en-US" smtClean="0"/>
              <a:t>7/1/2022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44877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DAF61AA-5A98-4049-A93E-477E5505141A}" type="datetimeFigureOut">
              <a:rPr lang="en-US" smtClean="0"/>
              <a:t>7/1/2022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58516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DAF61AA-5A98-4049-A93E-477E5505141A}" type="datetimeFigureOut">
              <a:rPr lang="en-US" smtClean="0"/>
              <a:t>7/1/2022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81466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AF61AA-5A98-4049-A93E-477E5505141A}" type="datetimeFigureOut">
              <a:rPr lang="en-US" smtClean="0"/>
              <a:t>7/1/2022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561263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DAF61AA-5A98-4049-A93E-477E5505141A}" type="datetimeFigureOut">
              <a:rPr lang="en-US" smtClean="0"/>
              <a:t>7/1/2022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448121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DAF61AA-5A98-4049-A93E-477E5505141A}" type="datetimeFigureOut">
              <a:rPr lang="en-US" smtClean="0"/>
              <a:t>7/1/2022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198215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DAF61AA-5A98-4049-A93E-477E5505141A}" type="datetimeFigureOut">
              <a:rPr lang="en-US" smtClean="0"/>
              <a:pPr/>
              <a:t>7/1/2022</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16168131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AF61AA-5A98-4049-A93E-477E5505141A}" type="datetimeFigureOut">
              <a:rPr lang="en-US" smtClean="0"/>
              <a:pPr/>
              <a:t>7/1/2022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41458450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AF61AA-5A98-4049-A93E-477E5505141A}" type="datetimeFigureOut">
              <a:rPr lang="en-US" smtClean="0"/>
              <a:pPr/>
              <a:t>7/1/2022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39877827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AF61AA-5A98-4049-A93E-477E5505141A}" type="datetimeFigureOut">
              <a:rPr lang="en-US" smtClean="0"/>
              <a:pPr/>
              <a:t>7/1/2022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36744161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AF61AA-5A98-4049-A93E-477E5505141A}" type="datetimeFigureOut">
              <a:rPr lang="en-US" smtClean="0"/>
              <a:pPr/>
              <a:t>7/1/2022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35619123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AF61AA-5A98-4049-A93E-477E5505141A}" type="datetimeFigureOut">
              <a:rPr lang="en-US" smtClean="0"/>
              <a:pPr/>
              <a:t>7/1/2022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20604064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AF61AA-5A98-4049-A93E-477E5505141A}" type="datetimeFigureOut">
              <a:rPr lang="en-US" smtClean="0"/>
              <a:t>7/1/2022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41342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AF61AA-5A98-4049-A93E-477E5505141A}" type="datetimeFigureOut">
              <a:rPr lang="en-US" smtClean="0"/>
              <a:t>7/1/2022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93671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DAF61AA-5A98-4049-A93E-477E5505141A}" type="datetimeFigureOut">
              <a:rPr lang="en-US" smtClean="0"/>
              <a:pPr/>
              <a:t>7/1/2022</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36235262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jpeg"/><Relationship Id="rId7" Type="http://schemas.openxmlformats.org/officeDocument/2006/relationships/diagramQuickStyle" Target="../diagrams/quickStyle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4.pn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14.svg"/><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grpSp>
        <p:nvGrpSpPr>
          <p:cNvPr id="63" name="Group 62">
            <a:extLst>
              <a:ext uri="{FF2B5EF4-FFF2-40B4-BE49-F238E27FC236}">
                <a16:creationId xmlns:a16="http://schemas.microsoft.com/office/drawing/2014/main" id="{71092D16-14DA-4606-831F-0DB3EEECB9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64" name="Freeform 6">
              <a:extLst>
                <a:ext uri="{FF2B5EF4-FFF2-40B4-BE49-F238E27FC236}">
                  <a16:creationId xmlns:a16="http://schemas.microsoft.com/office/drawing/2014/main" id="{81806E72-5EFD-4407-B492-2EBC71FF5E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65" name="Freeform 7">
              <a:extLst>
                <a:ext uri="{FF2B5EF4-FFF2-40B4-BE49-F238E27FC236}">
                  <a16:creationId xmlns:a16="http://schemas.microsoft.com/office/drawing/2014/main" id="{BA81CA3B-9A2E-4F71-BF99-2C58BA76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66" name="Freeform 8">
              <a:extLst>
                <a:ext uri="{FF2B5EF4-FFF2-40B4-BE49-F238E27FC236}">
                  <a16:creationId xmlns:a16="http://schemas.microsoft.com/office/drawing/2014/main" id="{D00EF4F3-D70F-44D5-A71C-69C3FA0D28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67" name="Freeform 9">
              <a:extLst>
                <a:ext uri="{FF2B5EF4-FFF2-40B4-BE49-F238E27FC236}">
                  <a16:creationId xmlns:a16="http://schemas.microsoft.com/office/drawing/2014/main" id="{2CC930FA-FD42-4EF1-A9AB-0F9C30238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68" name="Freeform 10">
              <a:extLst>
                <a:ext uri="{FF2B5EF4-FFF2-40B4-BE49-F238E27FC236}">
                  <a16:creationId xmlns:a16="http://schemas.microsoft.com/office/drawing/2014/main" id="{F18F276C-D13F-46CF-9880-2050C2DBF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69" name="Freeform 11">
              <a:extLst>
                <a:ext uri="{FF2B5EF4-FFF2-40B4-BE49-F238E27FC236}">
                  <a16:creationId xmlns:a16="http://schemas.microsoft.com/office/drawing/2014/main" id="{EAB50995-FA10-4035-B16D-7D3989B2B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71" name="Rectangle 70">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itle 3">
            <a:extLst>
              <a:ext uri="{FF2B5EF4-FFF2-40B4-BE49-F238E27FC236}">
                <a16:creationId xmlns:a16="http://schemas.microsoft.com/office/drawing/2014/main" id="{DB6D2EF6-C222-59E2-0DBC-4A90208F3732}"/>
              </a:ext>
            </a:extLst>
          </p:cNvPr>
          <p:cNvSpPr>
            <a:spLocks noGrp="1"/>
          </p:cNvSpPr>
          <p:nvPr>
            <p:ph type="ctrTitle"/>
          </p:nvPr>
        </p:nvSpPr>
        <p:spPr>
          <a:xfrm>
            <a:off x="535021" y="685800"/>
            <a:ext cx="2639962" cy="5105400"/>
          </a:xfrm>
        </p:spPr>
        <p:txBody>
          <a:bodyPr vert="horz" lIns="91440" tIns="45720" rIns="91440" bIns="45720" rtlCol="0" anchor="ctr">
            <a:normAutofit/>
          </a:bodyPr>
          <a:lstStyle/>
          <a:p>
            <a:pPr algn="ctr"/>
            <a:r>
              <a:rPr lang="en-US" sz="4000" dirty="0">
                <a:solidFill>
                  <a:srgbClr val="FFFFFF"/>
                </a:solidFill>
              </a:rPr>
              <a:t>CPID,HR and British Airways</a:t>
            </a:r>
          </a:p>
        </p:txBody>
      </p:sp>
      <p:grpSp>
        <p:nvGrpSpPr>
          <p:cNvPr id="75" name="Group 74">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76"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77"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78"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79"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80"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81"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5" name="TextBox 2">
            <a:extLst>
              <a:ext uri="{FF2B5EF4-FFF2-40B4-BE49-F238E27FC236}">
                <a16:creationId xmlns:a16="http://schemas.microsoft.com/office/drawing/2014/main" id="{D0888946-FA60-B525-122E-6D95D632E8ED}"/>
              </a:ext>
            </a:extLst>
          </p:cNvPr>
          <p:cNvGraphicFramePr/>
          <p:nvPr>
            <p:extLst>
              <p:ext uri="{D42A27DB-BD31-4B8C-83A1-F6EECF244321}">
                <p14:modId xmlns:p14="http://schemas.microsoft.com/office/powerpoint/2010/main" val="1435819006"/>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11680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B863C95-328D-2A50-888D-DF80F6D6B591}"/>
              </a:ext>
            </a:extLst>
          </p:cNvPr>
          <p:cNvSpPr txBox="1"/>
          <p:nvPr/>
        </p:nvSpPr>
        <p:spPr>
          <a:xfrm>
            <a:off x="1198182" y="559813"/>
            <a:ext cx="4390807" cy="1664573"/>
          </a:xfrm>
          <a:prstGeom prst="rect">
            <a:avLst/>
          </a:prstGeom>
        </p:spPr>
        <p:txBody>
          <a:bodyPr vert="horz" lIns="91440" tIns="45720" rIns="91440" bIns="45720" rtlCol="0" anchor="ctr">
            <a:normAutofit/>
          </a:bodyPr>
          <a:lstStyle/>
          <a:p>
            <a:pPr>
              <a:spcBef>
                <a:spcPct val="0"/>
              </a:spcBef>
              <a:spcAft>
                <a:spcPts val="600"/>
              </a:spcAft>
            </a:pPr>
            <a:r>
              <a:rPr lang="en-US" sz="4400" kern="1200" dirty="0">
                <a:solidFill>
                  <a:schemeClr val="tx2"/>
                </a:solidFill>
                <a:ea typeface="+mj-ea"/>
                <a:cs typeface="+mj-cs"/>
              </a:rPr>
              <a:t>CPID Profession Map</a:t>
            </a:r>
          </a:p>
        </p:txBody>
      </p:sp>
      <p:sp>
        <p:nvSpPr>
          <p:cNvPr id="5" name="TextBox 4">
            <a:extLst>
              <a:ext uri="{FF2B5EF4-FFF2-40B4-BE49-F238E27FC236}">
                <a16:creationId xmlns:a16="http://schemas.microsoft.com/office/drawing/2014/main" id="{62B60791-A2F4-FFC9-0E7C-7893B085AA92}"/>
              </a:ext>
            </a:extLst>
          </p:cNvPr>
          <p:cNvSpPr txBox="1"/>
          <p:nvPr/>
        </p:nvSpPr>
        <p:spPr>
          <a:xfrm>
            <a:off x="1185756" y="2384474"/>
            <a:ext cx="4390524" cy="3728613"/>
          </a:xfrm>
          <a:prstGeom prst="rect">
            <a:avLst/>
          </a:prstGeom>
        </p:spPr>
        <p:txBody>
          <a:bodyPr vert="horz" lIns="91440" tIns="45720" rIns="91440" bIns="45720" rtlCol="0">
            <a:normAutofit/>
          </a:bodyPr>
          <a:lstStyle/>
          <a:p>
            <a:pPr indent="-228600">
              <a:lnSpc>
                <a:spcPct val="110000"/>
              </a:lnSpc>
              <a:spcAft>
                <a:spcPts val="600"/>
              </a:spcAft>
              <a:buClr>
                <a:schemeClr val="accent5"/>
              </a:buClr>
              <a:buFont typeface="Avenir Next LT Pro" panose="020B0504020202020204" pitchFamily="34" charset="0"/>
              <a:buChar char="+"/>
            </a:pPr>
            <a:r>
              <a:rPr lang="en-US" dirty="0">
                <a:solidFill>
                  <a:schemeClr val="tx2"/>
                </a:solidFill>
                <a:latin typeface="Arial" panose="020B0604020202020204" pitchFamily="34" charset="0"/>
                <a:cs typeface="Arial" panose="020B0604020202020204" pitchFamily="34" charset="0"/>
              </a:rPr>
              <a:t>CPID has the role to assist individuals and organizations in realizing their full work and community potential.</a:t>
            </a:r>
          </a:p>
        </p:txBody>
      </p:sp>
      <p:pic>
        <p:nvPicPr>
          <p:cNvPr id="3" name="Picture 2" descr="Chart, diagram&#10;&#10;Description automatically generated">
            <a:extLst>
              <a:ext uri="{FF2B5EF4-FFF2-40B4-BE49-F238E27FC236}">
                <a16:creationId xmlns:a16="http://schemas.microsoft.com/office/drawing/2014/main" id="{A56B8D3B-D98F-179B-F73B-FB902F2A7A18}"/>
              </a:ext>
            </a:extLst>
          </p:cNvPr>
          <p:cNvPicPr>
            <a:picLocks noChangeAspect="1"/>
          </p:cNvPicPr>
          <p:nvPr/>
        </p:nvPicPr>
        <p:blipFill rotWithShape="1">
          <a:blip r:embed="rId3">
            <a:extLst>
              <a:ext uri="{28A0092B-C50C-407E-A947-70E740481C1C}">
                <a14:useLocalDpi xmlns:a14="http://schemas.microsoft.com/office/drawing/2010/main" val="0"/>
              </a:ext>
            </a:extLst>
          </a:blip>
          <a:srcRect l="6760" r="10807"/>
          <a:stretch/>
        </p:blipFill>
        <p:spPr>
          <a:xfrm>
            <a:off x="5996628" y="10"/>
            <a:ext cx="6195372" cy="6857990"/>
          </a:xfrm>
          <a:prstGeom prst="rect">
            <a:avLst/>
          </a:prstGeom>
        </p:spPr>
      </p:pic>
      <p:sp>
        <p:nvSpPr>
          <p:cNvPr id="6" name="TextBox 5">
            <a:extLst>
              <a:ext uri="{FF2B5EF4-FFF2-40B4-BE49-F238E27FC236}">
                <a16:creationId xmlns:a16="http://schemas.microsoft.com/office/drawing/2014/main" id="{E7FDD5F0-D03E-FB43-52F2-9610AD797237}"/>
              </a:ext>
            </a:extLst>
          </p:cNvPr>
          <p:cNvSpPr txBox="1"/>
          <p:nvPr/>
        </p:nvSpPr>
        <p:spPr>
          <a:xfrm>
            <a:off x="1113844" y="3863208"/>
            <a:ext cx="5205040" cy="1323439"/>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A company’s business division is effective when it is developed with the following goals in mind:</a:t>
            </a:r>
          </a:p>
          <a:p>
            <a:pPr marL="285750" indent="-285750">
              <a:buFont typeface="Arial" panose="020B0604020202020204" pitchFamily="34" charset="0"/>
              <a:buChar char="•"/>
            </a:pPr>
            <a:r>
              <a:rPr lang="en-GB" sz="1600" b="1" dirty="0">
                <a:latin typeface="Arial" panose="020B0604020202020204" pitchFamily="34" charset="0"/>
                <a:cs typeface="Arial" panose="020B0604020202020204" pitchFamily="34" charset="0"/>
              </a:rPr>
              <a:t>Evidence-based</a:t>
            </a:r>
          </a:p>
          <a:p>
            <a:pPr marL="285750" indent="-285750">
              <a:buFont typeface="Arial" panose="020B0604020202020204" pitchFamily="34" charset="0"/>
              <a:buChar char="•"/>
            </a:pPr>
            <a:r>
              <a:rPr lang="en-GB" sz="1600" b="1" dirty="0">
                <a:latin typeface="Arial" panose="020B0604020202020204" pitchFamily="34" charset="0"/>
                <a:cs typeface="Arial" panose="020B0604020202020204" pitchFamily="34" charset="0"/>
              </a:rPr>
              <a:t>Principles-led</a:t>
            </a:r>
          </a:p>
          <a:p>
            <a:pPr marL="285750" indent="-285750">
              <a:buFont typeface="Arial" panose="020B0604020202020204" pitchFamily="34" charset="0"/>
              <a:buChar char="•"/>
            </a:pPr>
            <a:r>
              <a:rPr lang="en-GB" sz="1600" b="1" dirty="0">
                <a:latin typeface="Arial" panose="020B0604020202020204" pitchFamily="34" charset="0"/>
                <a:cs typeface="Arial" panose="020B0604020202020204" pitchFamily="34" charset="0"/>
              </a:rPr>
              <a:t>Outcomes driven</a:t>
            </a:r>
          </a:p>
        </p:txBody>
      </p:sp>
    </p:spTree>
    <p:extLst>
      <p:ext uri="{BB962C8B-B14F-4D97-AF65-F5344CB8AC3E}">
        <p14:creationId xmlns:p14="http://schemas.microsoft.com/office/powerpoint/2010/main" val="2287534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7" name="Group 8">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1"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2"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3"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4"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5"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pSp>
        <p:nvGrpSpPr>
          <p:cNvPr id="28" name="Group 16">
            <a:extLst>
              <a:ext uri="{FF2B5EF4-FFF2-40B4-BE49-F238E27FC236}">
                <a16:creationId xmlns:a16="http://schemas.microsoft.com/office/drawing/2014/main" id="{A2E861A3-F23C-46B8-A38A-4A22E453D9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8" name="Freeform 6">
              <a:extLst>
                <a:ext uri="{FF2B5EF4-FFF2-40B4-BE49-F238E27FC236}">
                  <a16:creationId xmlns:a16="http://schemas.microsoft.com/office/drawing/2014/main" id="{8BC3D220-643B-4160-B5A9-59DF5D21F4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9" name="Freeform 7">
              <a:extLst>
                <a:ext uri="{FF2B5EF4-FFF2-40B4-BE49-F238E27FC236}">
                  <a16:creationId xmlns:a16="http://schemas.microsoft.com/office/drawing/2014/main" id="{B92237DE-D518-4625-8392-66D7084588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0" name="Freeform 8">
              <a:extLst>
                <a:ext uri="{FF2B5EF4-FFF2-40B4-BE49-F238E27FC236}">
                  <a16:creationId xmlns:a16="http://schemas.microsoft.com/office/drawing/2014/main" id="{F290F0DD-E80A-4263-94E1-A41F57D84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1" name="Freeform 9">
              <a:extLst>
                <a:ext uri="{FF2B5EF4-FFF2-40B4-BE49-F238E27FC236}">
                  <a16:creationId xmlns:a16="http://schemas.microsoft.com/office/drawing/2014/main" id="{D78EA7D2-CCEA-435E-873D-36BF0522FF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2" name="Freeform 10">
              <a:extLst>
                <a:ext uri="{FF2B5EF4-FFF2-40B4-BE49-F238E27FC236}">
                  <a16:creationId xmlns:a16="http://schemas.microsoft.com/office/drawing/2014/main" id="{9DFA731E-D6BB-42CC-AA05-64023DC81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3" name="Freeform 11">
              <a:extLst>
                <a:ext uri="{FF2B5EF4-FFF2-40B4-BE49-F238E27FC236}">
                  <a16:creationId xmlns:a16="http://schemas.microsoft.com/office/drawing/2014/main" id="{B00D0483-90FB-4EB4-9770-CA8A310D5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 name="TextBox 3">
            <a:extLst>
              <a:ext uri="{FF2B5EF4-FFF2-40B4-BE49-F238E27FC236}">
                <a16:creationId xmlns:a16="http://schemas.microsoft.com/office/drawing/2014/main" id="{4F9EE3BF-1426-0F6A-4F5E-81A8770200F3}"/>
              </a:ext>
            </a:extLst>
          </p:cNvPr>
          <p:cNvSpPr txBox="1"/>
          <p:nvPr/>
        </p:nvSpPr>
        <p:spPr>
          <a:xfrm>
            <a:off x="1484310" y="2666999"/>
            <a:ext cx="4278929" cy="3124201"/>
          </a:xfrm>
          <a:prstGeom prst="rect">
            <a:avLst/>
          </a:prstGeom>
        </p:spPr>
        <p:txBody>
          <a:bodyPr vert="horz" lIns="91440" tIns="45720" rIns="91440" bIns="45720" rtlCol="0" anchor="ctr">
            <a:normAutofit/>
          </a:bodyPr>
          <a:lstStyle/>
          <a:p>
            <a:pPr marL="285750" indent="-228600">
              <a:spcBef>
                <a:spcPct val="20000"/>
              </a:spcBef>
              <a:spcAft>
                <a:spcPts val="600"/>
              </a:spcAft>
              <a:buClr>
                <a:schemeClr val="accent1">
                  <a:lumMod val="75000"/>
                </a:schemeClr>
              </a:buClr>
              <a:buSzPct val="145000"/>
              <a:buFont typeface="Arial"/>
              <a:buChar char="•"/>
            </a:pPr>
            <a:r>
              <a:rPr lang="en-US" sz="2000"/>
              <a:t>People practice</a:t>
            </a:r>
          </a:p>
          <a:p>
            <a:pPr marL="285750" indent="-228600">
              <a:spcBef>
                <a:spcPct val="20000"/>
              </a:spcBef>
              <a:spcAft>
                <a:spcPts val="600"/>
              </a:spcAft>
              <a:buClr>
                <a:schemeClr val="accent1">
                  <a:lumMod val="75000"/>
                </a:schemeClr>
              </a:buClr>
              <a:buSzPct val="145000"/>
              <a:buFont typeface="Arial"/>
              <a:buChar char="•"/>
            </a:pPr>
            <a:r>
              <a:rPr lang="en-US" sz="2000"/>
              <a:t>Behavior and culture</a:t>
            </a:r>
          </a:p>
          <a:p>
            <a:pPr marL="285750" indent="-228600">
              <a:spcBef>
                <a:spcPct val="20000"/>
              </a:spcBef>
              <a:spcAft>
                <a:spcPts val="600"/>
              </a:spcAft>
              <a:buClr>
                <a:schemeClr val="accent1">
                  <a:lumMod val="75000"/>
                </a:schemeClr>
              </a:buClr>
              <a:buSzPct val="145000"/>
              <a:buFont typeface="Arial"/>
              <a:buChar char="•"/>
            </a:pPr>
            <a:r>
              <a:rPr lang="en-US" sz="2000"/>
              <a:t>Creating value</a:t>
            </a:r>
          </a:p>
          <a:p>
            <a:pPr marL="285750" indent="-228600">
              <a:spcBef>
                <a:spcPct val="20000"/>
              </a:spcBef>
              <a:spcAft>
                <a:spcPts val="600"/>
              </a:spcAft>
              <a:buClr>
                <a:schemeClr val="accent1">
                  <a:lumMod val="75000"/>
                </a:schemeClr>
              </a:buClr>
              <a:buSzPct val="145000"/>
              <a:buFont typeface="Arial"/>
              <a:buChar char="•"/>
            </a:pPr>
            <a:r>
              <a:rPr lang="en-US" sz="2000"/>
              <a:t>Analytics</a:t>
            </a:r>
          </a:p>
          <a:p>
            <a:pPr marL="285750" indent="-228600">
              <a:spcBef>
                <a:spcPct val="20000"/>
              </a:spcBef>
              <a:spcAft>
                <a:spcPts val="600"/>
              </a:spcAft>
              <a:buClr>
                <a:schemeClr val="accent1">
                  <a:lumMod val="75000"/>
                </a:schemeClr>
              </a:buClr>
              <a:buSzPct val="145000"/>
              <a:buFont typeface="Arial"/>
              <a:buChar char="•"/>
            </a:pPr>
            <a:r>
              <a:rPr lang="en-US" sz="2000"/>
              <a:t>Business literacy</a:t>
            </a:r>
          </a:p>
          <a:p>
            <a:pPr marL="285750" indent="-228600">
              <a:spcBef>
                <a:spcPct val="20000"/>
              </a:spcBef>
              <a:spcAft>
                <a:spcPts val="600"/>
              </a:spcAft>
              <a:buClr>
                <a:schemeClr val="accent1">
                  <a:lumMod val="75000"/>
                </a:schemeClr>
              </a:buClr>
              <a:buSzPct val="145000"/>
              <a:buFont typeface="Arial"/>
              <a:buChar char="•"/>
            </a:pPr>
            <a:r>
              <a:rPr lang="en-US" sz="2000"/>
              <a:t>Digital working</a:t>
            </a:r>
          </a:p>
        </p:txBody>
      </p:sp>
      <p:sp>
        <p:nvSpPr>
          <p:cNvPr id="25" name="Rounded Rectangle 16">
            <a:extLst>
              <a:ext uri="{FF2B5EF4-FFF2-40B4-BE49-F238E27FC236}">
                <a16:creationId xmlns:a16="http://schemas.microsoft.com/office/drawing/2014/main" id="{DD7EED39-224E-4230-8FD1-B1E1AF6C6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48931"/>
            <a:ext cx="540702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 electronics&#10;&#10;Description automatically generated">
            <a:extLst>
              <a:ext uri="{FF2B5EF4-FFF2-40B4-BE49-F238E27FC236}">
                <a16:creationId xmlns:a16="http://schemas.microsoft.com/office/drawing/2014/main" id="{EBD394A1-7B92-1CDC-E591-0A9436CCF298}"/>
              </a:ext>
            </a:extLst>
          </p:cNvPr>
          <p:cNvPicPr>
            <a:picLocks noChangeAspect="1"/>
          </p:cNvPicPr>
          <p:nvPr/>
        </p:nvPicPr>
        <p:blipFill rotWithShape="1">
          <a:blip r:embed="rId4">
            <a:extLst>
              <a:ext uri="{28A0092B-C50C-407E-A947-70E740481C1C}">
                <a14:useLocalDpi xmlns:a14="http://schemas.microsoft.com/office/drawing/2010/main" val="0"/>
              </a:ext>
            </a:extLst>
          </a:blip>
          <a:srcRect r="5306" b="-3"/>
          <a:stretch/>
        </p:blipFill>
        <p:spPr>
          <a:xfrm>
            <a:off x="6434407" y="1011765"/>
            <a:ext cx="4744154" cy="4546708"/>
          </a:xfrm>
          <a:prstGeom prst="rect">
            <a:avLst/>
          </a:prstGeom>
        </p:spPr>
      </p:pic>
    </p:spTree>
    <p:extLst>
      <p:ext uri="{BB962C8B-B14F-4D97-AF65-F5344CB8AC3E}">
        <p14:creationId xmlns:p14="http://schemas.microsoft.com/office/powerpoint/2010/main" val="934978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47" name="Group 246">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48"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49"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50"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51"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2"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53"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255" name="Rectangle 254">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hart&#10;&#10;Description automatically generated with medium confidence">
            <a:extLst>
              <a:ext uri="{FF2B5EF4-FFF2-40B4-BE49-F238E27FC236}">
                <a16:creationId xmlns:a16="http://schemas.microsoft.com/office/drawing/2014/main" id="{512B7942-EB58-BD8F-0A7C-6111BA22CC07}"/>
              </a:ext>
            </a:extLst>
          </p:cNvPr>
          <p:cNvPicPr>
            <a:picLocks noChangeAspect="1"/>
          </p:cNvPicPr>
          <p:nvPr/>
        </p:nvPicPr>
        <p:blipFill rotWithShape="1">
          <a:blip r:embed="rId4">
            <a:extLst>
              <a:ext uri="{28A0092B-C50C-407E-A947-70E740481C1C}">
                <a14:useLocalDpi xmlns:a14="http://schemas.microsoft.com/office/drawing/2010/main" val="0"/>
              </a:ext>
            </a:extLst>
          </a:blip>
          <a:srcRect l="9780" r="18746" b="-1"/>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257" name="Group 256">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258"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59"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60"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61"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62"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3"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242" name="TextBox 5">
            <a:extLst>
              <a:ext uri="{FF2B5EF4-FFF2-40B4-BE49-F238E27FC236}">
                <a16:creationId xmlns:a16="http://schemas.microsoft.com/office/drawing/2014/main" id="{88609A7B-73B1-DA5B-A03B-7D351196BDAA}"/>
              </a:ext>
            </a:extLst>
          </p:cNvPr>
          <p:cNvGraphicFramePr/>
          <p:nvPr>
            <p:extLst>
              <p:ext uri="{D42A27DB-BD31-4B8C-83A1-F6EECF244321}">
                <p14:modId xmlns:p14="http://schemas.microsoft.com/office/powerpoint/2010/main" val="1489674092"/>
              </p:ext>
            </p:extLst>
          </p:nvPr>
        </p:nvGraphicFramePr>
        <p:xfrm>
          <a:off x="643468" y="2666999"/>
          <a:ext cx="5260680" cy="312420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9320293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B05A2532-0B84-F8FF-A867-0562F82FAC65}"/>
              </a:ext>
            </a:extLst>
          </p:cNvPr>
          <p:cNvPicPr>
            <a:picLocks noChangeAspect="1"/>
          </p:cNvPicPr>
          <p:nvPr/>
        </p:nvPicPr>
        <p:blipFill rotWithShape="1">
          <a:blip r:embed="rId3">
            <a:extLst>
              <a:ext uri="{28A0092B-C50C-407E-A947-70E740481C1C}">
                <a14:useLocalDpi xmlns:a14="http://schemas.microsoft.com/office/drawing/2010/main" val="0"/>
              </a:ext>
            </a:extLst>
          </a:blip>
          <a:srcRect t="33300" b="31304"/>
          <a:stretch/>
        </p:blipFill>
        <p:spPr>
          <a:xfrm>
            <a:off x="188468" y="-44961"/>
            <a:ext cx="11812017" cy="3919684"/>
          </a:xfrm>
          <a:prstGeom prst="rect">
            <a:avLst/>
          </a:prstGeom>
        </p:spPr>
      </p:pic>
      <p:sp>
        <p:nvSpPr>
          <p:cNvPr id="4" name="TextBox 3">
            <a:extLst>
              <a:ext uri="{FF2B5EF4-FFF2-40B4-BE49-F238E27FC236}">
                <a16:creationId xmlns:a16="http://schemas.microsoft.com/office/drawing/2014/main" id="{9F765418-64C9-5EFA-559C-60EFF7B15E3C}"/>
              </a:ext>
            </a:extLst>
          </p:cNvPr>
          <p:cNvSpPr txBox="1"/>
          <p:nvPr/>
        </p:nvSpPr>
        <p:spPr>
          <a:xfrm>
            <a:off x="6195372" y="4088049"/>
            <a:ext cx="4977905" cy="2031475"/>
          </a:xfrm>
          <a:prstGeom prst="rect">
            <a:avLst/>
          </a:prstGeom>
        </p:spPr>
        <p:txBody>
          <a:bodyPr vert="horz" lIns="91440" tIns="45720" rIns="91440" bIns="45720" rtlCol="0" anchor="ctr">
            <a:normAutofit/>
          </a:bodyPr>
          <a:lstStyle/>
          <a:p>
            <a:pPr indent="-228600">
              <a:lnSpc>
                <a:spcPct val="110000"/>
              </a:lnSpc>
              <a:spcAft>
                <a:spcPts val="600"/>
              </a:spcAft>
              <a:buClr>
                <a:schemeClr val="accent5"/>
              </a:buClr>
              <a:buFont typeface="Avenir Next LT Pro" panose="020B0504020202020204" pitchFamily="34" charset="0"/>
              <a:buChar char="+"/>
            </a:pPr>
            <a:r>
              <a:rPr lang="en-US" sz="2800" dirty="0">
                <a:solidFill>
                  <a:schemeClr val="tx2"/>
                </a:solidFill>
              </a:rPr>
              <a:t>HR Recruitment process and internal culture</a:t>
            </a:r>
            <a:r>
              <a:rPr lang="en-US" dirty="0">
                <a:solidFill>
                  <a:schemeClr val="tx2"/>
                </a:solidFill>
              </a:rPr>
              <a:t>.</a:t>
            </a:r>
          </a:p>
        </p:txBody>
      </p:sp>
      <p:sp>
        <p:nvSpPr>
          <p:cNvPr id="5" name="TextBox 4">
            <a:extLst>
              <a:ext uri="{FF2B5EF4-FFF2-40B4-BE49-F238E27FC236}">
                <a16:creationId xmlns:a16="http://schemas.microsoft.com/office/drawing/2014/main" id="{B36F4E1F-1956-C7FA-7FC9-CF838E09F15F}"/>
              </a:ext>
            </a:extLst>
          </p:cNvPr>
          <p:cNvSpPr txBox="1"/>
          <p:nvPr/>
        </p:nvSpPr>
        <p:spPr>
          <a:xfrm>
            <a:off x="441354" y="4088049"/>
            <a:ext cx="5262655" cy="2585323"/>
          </a:xfrm>
          <a:prstGeom prst="rect">
            <a:avLst/>
          </a:prstGeom>
          <a:noFill/>
        </p:spPr>
        <p:txBody>
          <a:bodyPr wrap="square" rtlCol="0">
            <a:spAutoFit/>
          </a:bodyPr>
          <a:lstStyle/>
          <a:p>
            <a:pPr marL="285750" indent="-285750">
              <a:buFont typeface="Arial" panose="020B0604020202020204" pitchFamily="34" charset="0"/>
              <a:buChar char="•"/>
            </a:pPr>
            <a:r>
              <a:rPr lang="en-US" dirty="0"/>
              <a:t>Staff knowledge</a:t>
            </a:r>
          </a:p>
          <a:p>
            <a:pPr marL="285750" indent="-285750">
              <a:buFont typeface="Arial" panose="020B0604020202020204" pitchFamily="34" charset="0"/>
              <a:buChar char="•"/>
            </a:pPr>
            <a:r>
              <a:rPr lang="en-US" dirty="0"/>
              <a:t>Worker interactions</a:t>
            </a:r>
          </a:p>
          <a:p>
            <a:pPr marL="285750" indent="-285750">
              <a:buFont typeface="Arial" panose="020B0604020202020204" pitchFamily="34" charset="0"/>
              <a:buChar char="•"/>
            </a:pPr>
            <a:r>
              <a:rPr lang="en-US" dirty="0"/>
              <a:t>Equality and diversification</a:t>
            </a:r>
          </a:p>
          <a:p>
            <a:pPr marL="285750" indent="-285750">
              <a:buFont typeface="Arial" panose="020B0604020202020204" pitchFamily="34" charset="0"/>
              <a:buChar char="•"/>
            </a:pPr>
            <a:r>
              <a:rPr lang="en-US" dirty="0"/>
              <a:t>Training &amp; development</a:t>
            </a:r>
          </a:p>
          <a:p>
            <a:pPr marL="285750" indent="-285750">
              <a:buFont typeface="Arial" panose="020B0604020202020204" pitchFamily="34" charset="0"/>
              <a:buChar char="•"/>
            </a:pPr>
            <a:r>
              <a:rPr lang="en-US" dirty="0"/>
              <a:t>Structure and growth of organizations</a:t>
            </a:r>
          </a:p>
          <a:p>
            <a:pPr marL="285750" indent="-285750">
              <a:buFont typeface="Arial" panose="020B0604020202020204" pitchFamily="34" charset="0"/>
              <a:buChar char="•"/>
            </a:pPr>
            <a:r>
              <a:rPr lang="en-US" dirty="0"/>
              <a:t>Analyzing people</a:t>
            </a:r>
          </a:p>
          <a:p>
            <a:pPr marL="285750" indent="-285750">
              <a:buFont typeface="Arial" panose="020B0604020202020204" pitchFamily="34" charset="0"/>
              <a:buChar char="•"/>
            </a:pPr>
            <a:r>
              <a:rPr lang="en-US" dirty="0"/>
              <a:t>Hiring the right</a:t>
            </a:r>
          </a:p>
          <a:p>
            <a:pPr marL="285750" indent="-285750">
              <a:buFont typeface="Arial" panose="020B0604020202020204" pitchFamily="34" charset="0"/>
              <a:buChar char="•"/>
            </a:pPr>
            <a:r>
              <a:rPr lang="en-US" dirty="0"/>
              <a:t>Incentive</a:t>
            </a:r>
          </a:p>
          <a:p>
            <a:pPr marL="285750" indent="-285750">
              <a:buFont typeface="Arial" panose="020B0604020202020204" pitchFamily="34" charset="0"/>
              <a:buChar char="•"/>
            </a:pPr>
            <a:r>
              <a:rPr lang="en-US" dirty="0"/>
              <a:t>Promotion of talents</a:t>
            </a:r>
            <a:endParaRPr lang="en-GB" dirty="0"/>
          </a:p>
        </p:txBody>
      </p:sp>
    </p:spTree>
    <p:extLst>
      <p:ext uri="{BB962C8B-B14F-4D97-AF65-F5344CB8AC3E}">
        <p14:creationId xmlns:p14="http://schemas.microsoft.com/office/powerpoint/2010/main" val="547401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21"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2"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3"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4"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5"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6"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4" name="TextBox 3">
            <a:extLst>
              <a:ext uri="{FF2B5EF4-FFF2-40B4-BE49-F238E27FC236}">
                <a16:creationId xmlns:a16="http://schemas.microsoft.com/office/drawing/2014/main" id="{7CA4EFF4-9166-1AA0-F4A5-896B4E803798}"/>
              </a:ext>
            </a:extLst>
          </p:cNvPr>
          <p:cNvSpPr txBox="1"/>
          <p:nvPr/>
        </p:nvSpPr>
        <p:spPr>
          <a:xfrm>
            <a:off x="4089399" y="4562856"/>
            <a:ext cx="7413623" cy="898149"/>
          </a:xfrm>
          <a:prstGeom prst="rect">
            <a:avLst/>
          </a:prstGeom>
        </p:spPr>
        <p:txBody>
          <a:bodyPr vert="horz" lIns="91440" tIns="45720" rIns="91440" bIns="45720" rtlCol="0" anchor="b">
            <a:normAutofit/>
          </a:bodyPr>
          <a:lstStyle/>
          <a:p>
            <a:pPr algn="r">
              <a:spcBef>
                <a:spcPct val="0"/>
              </a:spcBef>
              <a:spcAft>
                <a:spcPts val="600"/>
              </a:spcAft>
            </a:pPr>
            <a:r>
              <a:rPr lang="en-US" sz="4800">
                <a:ln w="3175" cmpd="sng">
                  <a:noFill/>
                </a:ln>
                <a:highlight>
                  <a:srgbClr val="C0C0C0"/>
                </a:highlight>
                <a:latin typeface="+mj-lt"/>
                <a:ea typeface="+mj-ea"/>
                <a:cs typeface="+mj-cs"/>
              </a:rPr>
              <a:t>H.R division in business</a:t>
            </a:r>
          </a:p>
        </p:txBody>
      </p:sp>
      <p:sp>
        <p:nvSpPr>
          <p:cNvPr id="28" name="Rounded Rectangle 6">
            <a:extLst>
              <a:ext uri="{FF2B5EF4-FFF2-40B4-BE49-F238E27FC236}">
                <a16:creationId xmlns:a16="http://schemas.microsoft.com/office/drawing/2014/main" id="{EF263B76-D6AC-40A4-BA2E-CC8B89190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609600"/>
            <a:ext cx="7833360" cy="3633216"/>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Logo, company name&#10;&#10;Description automatically generated">
            <a:extLst>
              <a:ext uri="{FF2B5EF4-FFF2-40B4-BE49-F238E27FC236}">
                <a16:creationId xmlns:a16="http://schemas.microsoft.com/office/drawing/2014/main" id="{40CEDCDC-8458-3490-A2BE-6A23F033805C}"/>
              </a:ext>
            </a:extLst>
          </p:cNvPr>
          <p:cNvPicPr>
            <a:picLocks noChangeAspect="1"/>
          </p:cNvPicPr>
          <p:nvPr/>
        </p:nvPicPr>
        <p:blipFill rotWithShape="1">
          <a:blip r:embed="rId4">
            <a:extLst>
              <a:ext uri="{28A0092B-C50C-407E-A947-70E740481C1C}">
                <a14:useLocalDpi xmlns:a14="http://schemas.microsoft.com/office/drawing/2010/main" val="0"/>
              </a:ext>
            </a:extLst>
          </a:blip>
          <a:srcRect t="28375" r="1" b="21830"/>
          <a:stretch/>
        </p:blipFill>
        <p:spPr>
          <a:xfrm>
            <a:off x="4673543" y="975360"/>
            <a:ext cx="5919038" cy="2947416"/>
          </a:xfrm>
          <a:prstGeom prst="rect">
            <a:avLst/>
          </a:prstGeom>
        </p:spPr>
      </p:pic>
    </p:spTree>
    <p:extLst>
      <p:ext uri="{BB962C8B-B14F-4D97-AF65-F5344CB8AC3E}">
        <p14:creationId xmlns:p14="http://schemas.microsoft.com/office/powerpoint/2010/main" val="2801959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9" name="Group 8">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1"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2"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3"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4"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5"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30" name="Rectangle 16">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18">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20"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32"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2"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3"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4"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5"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extBox 1">
            <a:extLst>
              <a:ext uri="{FF2B5EF4-FFF2-40B4-BE49-F238E27FC236}">
                <a16:creationId xmlns:a16="http://schemas.microsoft.com/office/drawing/2014/main" id="{08B11C97-CD6F-ED92-F3B3-3534A8636224}"/>
              </a:ext>
            </a:extLst>
          </p:cNvPr>
          <p:cNvSpPr txBox="1"/>
          <p:nvPr/>
        </p:nvSpPr>
        <p:spPr>
          <a:xfrm>
            <a:off x="5448299" y="1380068"/>
            <a:ext cx="6054723" cy="2616199"/>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5600">
                <a:ln w="3175" cmpd="sng">
                  <a:noFill/>
                </a:ln>
                <a:latin typeface="+mj-lt"/>
                <a:ea typeface="+mj-ea"/>
                <a:cs typeface="+mj-cs"/>
              </a:rPr>
              <a:t>Human Resources Development</a:t>
            </a:r>
          </a:p>
          <a:p>
            <a:pPr algn="r">
              <a:lnSpc>
                <a:spcPct val="90000"/>
              </a:lnSpc>
              <a:spcBef>
                <a:spcPct val="0"/>
              </a:spcBef>
              <a:spcAft>
                <a:spcPts val="600"/>
              </a:spcAft>
            </a:pPr>
            <a:r>
              <a:rPr lang="en-US" sz="5600">
                <a:ln w="3175" cmpd="sng">
                  <a:noFill/>
                </a:ln>
                <a:latin typeface="+mj-lt"/>
                <a:ea typeface="+mj-ea"/>
                <a:cs typeface="+mj-cs"/>
              </a:rPr>
              <a:t>At British Airways</a:t>
            </a:r>
          </a:p>
        </p:txBody>
      </p:sp>
      <p:pic>
        <p:nvPicPr>
          <p:cNvPr id="4" name="Picture 3" descr="Person holding a puzzle piece">
            <a:extLst>
              <a:ext uri="{FF2B5EF4-FFF2-40B4-BE49-F238E27FC236}">
                <a16:creationId xmlns:a16="http://schemas.microsoft.com/office/drawing/2014/main" id="{AD94B045-45EF-442E-0A46-8F1064B073CD}"/>
              </a:ext>
            </a:extLst>
          </p:cNvPr>
          <p:cNvPicPr>
            <a:picLocks noChangeAspect="1"/>
          </p:cNvPicPr>
          <p:nvPr/>
        </p:nvPicPr>
        <p:blipFill rotWithShape="1">
          <a:blip r:embed="rId4"/>
          <a:srcRect l="32678" t="9091" r="18392" b="1"/>
          <a:stretch/>
        </p:blipFill>
        <p:spPr>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Tree>
    <p:extLst>
      <p:ext uri="{BB962C8B-B14F-4D97-AF65-F5344CB8AC3E}">
        <p14:creationId xmlns:p14="http://schemas.microsoft.com/office/powerpoint/2010/main" val="1225377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1"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2"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3"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4"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5"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4" name="TextBox 3">
            <a:extLst>
              <a:ext uri="{FF2B5EF4-FFF2-40B4-BE49-F238E27FC236}">
                <a16:creationId xmlns:a16="http://schemas.microsoft.com/office/drawing/2014/main" id="{B2FA317A-9AB6-F29C-C153-F77F877BE5C4}"/>
              </a:ext>
            </a:extLst>
          </p:cNvPr>
          <p:cNvSpPr txBox="1"/>
          <p:nvPr/>
        </p:nvSpPr>
        <p:spPr>
          <a:xfrm>
            <a:off x="4089399" y="4562856"/>
            <a:ext cx="7413623" cy="898149"/>
          </a:xfrm>
          <a:prstGeom prst="rect">
            <a:avLst/>
          </a:prstGeom>
        </p:spPr>
        <p:txBody>
          <a:bodyPr vert="horz" lIns="91440" tIns="45720" rIns="91440" bIns="45720" rtlCol="0" anchor="b">
            <a:normAutofit/>
          </a:bodyPr>
          <a:lstStyle/>
          <a:p>
            <a:pPr algn="r">
              <a:spcBef>
                <a:spcPct val="0"/>
              </a:spcBef>
              <a:spcAft>
                <a:spcPts val="600"/>
              </a:spcAft>
            </a:pPr>
            <a:r>
              <a:rPr lang="en-US" sz="4800">
                <a:ln w="3175" cmpd="sng">
                  <a:noFill/>
                </a:ln>
                <a:latin typeface="+mj-lt"/>
                <a:ea typeface="+mj-ea"/>
                <a:cs typeface="+mj-cs"/>
              </a:rPr>
              <a:t>Evolving with technology</a:t>
            </a:r>
          </a:p>
        </p:txBody>
      </p:sp>
      <p:sp>
        <p:nvSpPr>
          <p:cNvPr id="17" name="Rounded Rectangle 6">
            <a:extLst>
              <a:ext uri="{FF2B5EF4-FFF2-40B4-BE49-F238E27FC236}">
                <a16:creationId xmlns:a16="http://schemas.microsoft.com/office/drawing/2014/main" id="{56E390B6-47E3-4ADD-9C03-196F64347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609600"/>
            <a:ext cx="7833360" cy="3633216"/>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indoor, cabin, ceiling&#10;&#10;Description automatically generated">
            <a:extLst>
              <a:ext uri="{FF2B5EF4-FFF2-40B4-BE49-F238E27FC236}">
                <a16:creationId xmlns:a16="http://schemas.microsoft.com/office/drawing/2014/main" id="{CFFEA34B-AF08-7CB5-36A8-1275EC2D07E6}"/>
              </a:ext>
            </a:extLst>
          </p:cNvPr>
          <p:cNvPicPr>
            <a:picLocks noChangeAspect="1"/>
          </p:cNvPicPr>
          <p:nvPr/>
        </p:nvPicPr>
        <p:blipFill rotWithShape="1">
          <a:blip r:embed="rId4">
            <a:extLst>
              <a:ext uri="{28A0092B-C50C-407E-A947-70E740481C1C}">
                <a14:useLocalDpi xmlns:a14="http://schemas.microsoft.com/office/drawing/2010/main" val="0"/>
              </a:ext>
            </a:extLst>
          </a:blip>
          <a:srcRect t="11856" r="2" b="26611"/>
          <a:stretch/>
        </p:blipFill>
        <p:spPr>
          <a:xfrm>
            <a:off x="4045131" y="975360"/>
            <a:ext cx="7175863" cy="2947416"/>
          </a:xfrm>
          <a:prstGeom prst="rect">
            <a:avLst/>
          </a:prstGeom>
        </p:spPr>
      </p:pic>
    </p:spTree>
    <p:extLst>
      <p:ext uri="{BB962C8B-B14F-4D97-AF65-F5344CB8AC3E}">
        <p14:creationId xmlns:p14="http://schemas.microsoft.com/office/powerpoint/2010/main" val="3985558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7EB4E30B-59C8-6B02-9835-24AB9B45EABE}"/>
              </a:ext>
            </a:extLst>
          </p:cNvPr>
          <p:cNvPicPr>
            <a:picLocks noChangeAspect="1"/>
          </p:cNvPicPr>
          <p:nvPr/>
        </p:nvPicPr>
        <p:blipFill rotWithShape="1">
          <a:blip r:embed="rId3">
            <a:extLst>
              <a:ext uri="{28A0092B-C50C-407E-A947-70E740481C1C}">
                <a14:useLocalDpi xmlns:a14="http://schemas.microsoft.com/office/drawing/2010/main" val="0"/>
              </a:ext>
            </a:extLst>
          </a:blip>
          <a:srcRect b="2400"/>
          <a:stretch/>
        </p:blipFill>
        <p:spPr>
          <a:xfrm>
            <a:off x="188468" y="10"/>
            <a:ext cx="11812017" cy="3919684"/>
          </a:xfrm>
          <a:prstGeom prst="rect">
            <a:avLst/>
          </a:prstGeom>
        </p:spPr>
      </p:pic>
      <p:sp>
        <p:nvSpPr>
          <p:cNvPr id="4" name="TextBox 3">
            <a:extLst>
              <a:ext uri="{FF2B5EF4-FFF2-40B4-BE49-F238E27FC236}">
                <a16:creationId xmlns:a16="http://schemas.microsoft.com/office/drawing/2014/main" id="{51FDD376-3E46-2D91-78B7-7C96C8A83EBB}"/>
              </a:ext>
            </a:extLst>
          </p:cNvPr>
          <p:cNvSpPr txBox="1"/>
          <p:nvPr/>
        </p:nvSpPr>
        <p:spPr>
          <a:xfrm>
            <a:off x="6195372" y="4088049"/>
            <a:ext cx="4977905" cy="2031475"/>
          </a:xfrm>
          <a:prstGeom prst="rect">
            <a:avLst/>
          </a:prstGeom>
        </p:spPr>
        <p:txBody>
          <a:bodyPr vert="horz" lIns="91440" tIns="45720" rIns="91440" bIns="45720" rtlCol="0" anchor="ctr">
            <a:normAutofit/>
          </a:bodyPr>
          <a:lstStyle/>
          <a:p>
            <a:pPr indent="-228600">
              <a:spcAft>
                <a:spcPts val="600"/>
              </a:spcAft>
              <a:buClr>
                <a:schemeClr val="accent5"/>
              </a:buClr>
              <a:buFont typeface="Avenir Next LT Pro" panose="020B0504020202020204" pitchFamily="34" charset="0"/>
              <a:buChar char="+"/>
            </a:pPr>
            <a:r>
              <a:rPr lang="en-US" dirty="0">
                <a:solidFill>
                  <a:schemeClr val="tx2"/>
                </a:solidFill>
              </a:rPr>
              <a:t>.</a:t>
            </a:r>
          </a:p>
        </p:txBody>
      </p:sp>
      <p:sp>
        <p:nvSpPr>
          <p:cNvPr id="5" name="TextBox 4">
            <a:extLst>
              <a:ext uri="{FF2B5EF4-FFF2-40B4-BE49-F238E27FC236}">
                <a16:creationId xmlns:a16="http://schemas.microsoft.com/office/drawing/2014/main" id="{8B490A9C-ACAE-1DC7-86CA-27D00713264D}"/>
              </a:ext>
            </a:extLst>
          </p:cNvPr>
          <p:cNvSpPr txBox="1"/>
          <p:nvPr/>
        </p:nvSpPr>
        <p:spPr>
          <a:xfrm>
            <a:off x="5745707" y="4186122"/>
            <a:ext cx="5427570" cy="1815882"/>
          </a:xfrm>
          <a:prstGeom prst="rect">
            <a:avLst/>
          </a:prstGeom>
          <a:noFill/>
        </p:spPr>
        <p:txBody>
          <a:bodyPr wrap="square" rtlCol="0">
            <a:spAutoFit/>
          </a:bodyPr>
          <a:lstStyle/>
          <a:p>
            <a:pPr marL="285750" indent="-285750">
              <a:buFont typeface="Arial" panose="020B0604020202020204" pitchFamily="34" charset="0"/>
              <a:buChar char="•"/>
            </a:pPr>
            <a:r>
              <a:rPr lang="en-US" sz="2800" dirty="0"/>
              <a:t>The effect of various methods for performance management on organizational culture and performance</a:t>
            </a:r>
            <a:endParaRPr lang="en-GB" sz="2800" dirty="0"/>
          </a:p>
        </p:txBody>
      </p:sp>
    </p:spTree>
    <p:extLst>
      <p:ext uri="{BB962C8B-B14F-4D97-AF65-F5344CB8AC3E}">
        <p14:creationId xmlns:p14="http://schemas.microsoft.com/office/powerpoint/2010/main" val="9793347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8" name="Group 9">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2"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3"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4"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5"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6"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pSp>
        <p:nvGrpSpPr>
          <p:cNvPr id="29" name="Group 17">
            <a:extLst>
              <a:ext uri="{FF2B5EF4-FFF2-40B4-BE49-F238E27FC236}">
                <a16:creationId xmlns:a16="http://schemas.microsoft.com/office/drawing/2014/main" id="{E4C39A5A-6D63-4FAC-B6C2-D37778B97A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9" name="Freeform 6">
              <a:extLst>
                <a:ext uri="{FF2B5EF4-FFF2-40B4-BE49-F238E27FC236}">
                  <a16:creationId xmlns:a16="http://schemas.microsoft.com/office/drawing/2014/main" id="{80E46C4F-3514-46CB-AE42-CB6078352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0" name="Freeform 7">
              <a:extLst>
                <a:ext uri="{FF2B5EF4-FFF2-40B4-BE49-F238E27FC236}">
                  <a16:creationId xmlns:a16="http://schemas.microsoft.com/office/drawing/2014/main" id="{E5084902-5C24-45E2-B5A3-092541E3CE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1" name="Freeform 8">
              <a:extLst>
                <a:ext uri="{FF2B5EF4-FFF2-40B4-BE49-F238E27FC236}">
                  <a16:creationId xmlns:a16="http://schemas.microsoft.com/office/drawing/2014/main" id="{37FA1E91-A8BC-48A2-AC9A-E89FD9612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2" name="Freeform 9">
              <a:extLst>
                <a:ext uri="{FF2B5EF4-FFF2-40B4-BE49-F238E27FC236}">
                  <a16:creationId xmlns:a16="http://schemas.microsoft.com/office/drawing/2014/main" id="{764E3167-8F97-4F74-BF1C-06B09CB712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3" name="Freeform 10">
              <a:extLst>
                <a:ext uri="{FF2B5EF4-FFF2-40B4-BE49-F238E27FC236}">
                  <a16:creationId xmlns:a16="http://schemas.microsoft.com/office/drawing/2014/main" id="{7008DBEC-8AE7-4A3E-92FB-A56EDF90D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4" name="Freeform 11">
              <a:extLst>
                <a:ext uri="{FF2B5EF4-FFF2-40B4-BE49-F238E27FC236}">
                  <a16:creationId xmlns:a16="http://schemas.microsoft.com/office/drawing/2014/main" id="{0A04160F-52CD-4394-AAF9-EE7B5A1F4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extBox 1">
            <a:extLst>
              <a:ext uri="{FF2B5EF4-FFF2-40B4-BE49-F238E27FC236}">
                <a16:creationId xmlns:a16="http://schemas.microsoft.com/office/drawing/2014/main" id="{D7B8C920-2643-9497-65E1-96FBFFED85B9}"/>
              </a:ext>
            </a:extLst>
          </p:cNvPr>
          <p:cNvSpPr txBox="1"/>
          <p:nvPr/>
        </p:nvSpPr>
        <p:spPr>
          <a:xfrm>
            <a:off x="1753496" y="685800"/>
            <a:ext cx="2543201" cy="1752599"/>
          </a:xfrm>
          <a:prstGeom prst="rect">
            <a:avLst/>
          </a:prstGeom>
        </p:spPr>
        <p:txBody>
          <a:bodyPr vert="horz" lIns="91440" tIns="45720" rIns="91440" bIns="45720" rtlCol="0" anchor="b">
            <a:normAutofit/>
          </a:bodyPr>
          <a:lstStyle/>
          <a:p>
            <a:pPr>
              <a:spcBef>
                <a:spcPct val="0"/>
              </a:spcBef>
              <a:spcAft>
                <a:spcPts val="600"/>
              </a:spcAft>
            </a:pPr>
            <a:r>
              <a:rPr lang="en-US" sz="3200">
                <a:ln w="3175" cmpd="sng">
                  <a:noFill/>
                </a:ln>
                <a:latin typeface="+mj-lt"/>
                <a:ea typeface="+mj-ea"/>
                <a:cs typeface="+mj-cs"/>
              </a:rPr>
              <a:t>Selection process</a:t>
            </a:r>
          </a:p>
        </p:txBody>
      </p:sp>
      <p:sp>
        <p:nvSpPr>
          <p:cNvPr id="3" name="TextBox 2">
            <a:extLst>
              <a:ext uri="{FF2B5EF4-FFF2-40B4-BE49-F238E27FC236}">
                <a16:creationId xmlns:a16="http://schemas.microsoft.com/office/drawing/2014/main" id="{ADF1AA5F-5B63-4A97-4223-66C3BD37B300}"/>
              </a:ext>
            </a:extLst>
          </p:cNvPr>
          <p:cNvSpPr txBox="1"/>
          <p:nvPr/>
        </p:nvSpPr>
        <p:spPr>
          <a:xfrm>
            <a:off x="1484310" y="2666999"/>
            <a:ext cx="2812387" cy="3124201"/>
          </a:xfrm>
          <a:prstGeom prst="rect">
            <a:avLst/>
          </a:prstGeom>
        </p:spPr>
        <p:txBody>
          <a:bodyPr vert="horz" lIns="91440" tIns="45720" rIns="91440" bIns="45720" rtlCol="0" anchor="t">
            <a:normAutofit/>
          </a:bodyPr>
          <a:lstStyle/>
          <a:p>
            <a:pPr indent="-228600">
              <a:spcBef>
                <a:spcPct val="20000"/>
              </a:spcBef>
              <a:spcAft>
                <a:spcPts val="600"/>
              </a:spcAft>
              <a:buClr>
                <a:schemeClr val="accent1">
                  <a:lumMod val="75000"/>
                </a:schemeClr>
              </a:buClr>
              <a:buSzPct val="145000"/>
              <a:buFont typeface="Arial"/>
              <a:buChar char="•"/>
            </a:pPr>
            <a:r>
              <a:rPr lang="en-US"/>
              <a:t> Selection has one objective</a:t>
            </a:r>
            <a:r>
              <a:rPr lang="en-US" b="1"/>
              <a:t>:</a:t>
            </a:r>
          </a:p>
          <a:p>
            <a:pPr indent="-228600">
              <a:spcBef>
                <a:spcPct val="20000"/>
              </a:spcBef>
              <a:spcAft>
                <a:spcPts val="600"/>
              </a:spcAft>
              <a:buClr>
                <a:schemeClr val="accent1">
                  <a:lumMod val="75000"/>
                </a:schemeClr>
              </a:buClr>
              <a:buSzPct val="145000"/>
              <a:buFont typeface="Arial"/>
              <a:buChar char="•"/>
            </a:pPr>
            <a:r>
              <a:rPr lang="en-US" b="1"/>
              <a:t>To hire right people for the position offered.</a:t>
            </a:r>
          </a:p>
        </p:txBody>
      </p:sp>
      <p:sp>
        <p:nvSpPr>
          <p:cNvPr id="26" name="Rounded Rectangle 16">
            <a:extLst>
              <a:ext uri="{FF2B5EF4-FFF2-40B4-BE49-F238E27FC236}">
                <a16:creationId xmlns:a16="http://schemas.microsoft.com/office/drawing/2014/main" id="{55599FE3-8CCE-4364-9F89-0C11699C4F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holding a puzzle piece">
            <a:extLst>
              <a:ext uri="{FF2B5EF4-FFF2-40B4-BE49-F238E27FC236}">
                <a16:creationId xmlns:a16="http://schemas.microsoft.com/office/drawing/2014/main" id="{E50D6210-9A58-3DA4-820D-45747716D9EC}"/>
              </a:ext>
            </a:extLst>
          </p:cNvPr>
          <p:cNvPicPr>
            <a:picLocks noChangeAspect="1"/>
          </p:cNvPicPr>
          <p:nvPr/>
        </p:nvPicPr>
        <p:blipFill rotWithShape="1">
          <a:blip r:embed="rId4"/>
          <a:srcRect l="3421" r="3640" b="3"/>
          <a:stretch/>
        </p:blipFill>
        <p:spPr>
          <a:xfrm>
            <a:off x="4941202" y="1011765"/>
            <a:ext cx="6237359" cy="4546708"/>
          </a:xfrm>
          <a:prstGeom prst="rect">
            <a:avLst/>
          </a:prstGeom>
        </p:spPr>
      </p:pic>
    </p:spTree>
    <p:extLst>
      <p:ext uri="{BB962C8B-B14F-4D97-AF65-F5344CB8AC3E}">
        <p14:creationId xmlns:p14="http://schemas.microsoft.com/office/powerpoint/2010/main" val="3908442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D65B30C-427F-449E-B039-E288E85D8A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9" name="Freeform 6">
              <a:extLst>
                <a:ext uri="{FF2B5EF4-FFF2-40B4-BE49-F238E27FC236}">
                  <a16:creationId xmlns:a16="http://schemas.microsoft.com/office/drawing/2014/main" id="{9F47D947-83F7-46E3-872B-0777122A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0" name="Freeform 7">
              <a:extLst>
                <a:ext uri="{FF2B5EF4-FFF2-40B4-BE49-F238E27FC236}">
                  <a16:creationId xmlns:a16="http://schemas.microsoft.com/office/drawing/2014/main" id="{60C7B45B-6634-46FA-862D-B86F1C3C5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1" name="Freeform 8">
              <a:extLst>
                <a:ext uri="{FF2B5EF4-FFF2-40B4-BE49-F238E27FC236}">
                  <a16:creationId xmlns:a16="http://schemas.microsoft.com/office/drawing/2014/main" id="{C7504CC0-DD94-4ED9-ADC9-6FE7AEA33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2" name="Freeform 9">
              <a:extLst>
                <a:ext uri="{FF2B5EF4-FFF2-40B4-BE49-F238E27FC236}">
                  <a16:creationId xmlns:a16="http://schemas.microsoft.com/office/drawing/2014/main" id="{64268326-B6DD-4E00-9788-6C319279AC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3" name="Freeform 10">
              <a:extLst>
                <a:ext uri="{FF2B5EF4-FFF2-40B4-BE49-F238E27FC236}">
                  <a16:creationId xmlns:a16="http://schemas.microsoft.com/office/drawing/2014/main" id="{92C7B3DE-DB23-4AAC-B142-C803C0C0A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4" name="Freeform 11">
              <a:extLst>
                <a:ext uri="{FF2B5EF4-FFF2-40B4-BE49-F238E27FC236}">
                  <a16:creationId xmlns:a16="http://schemas.microsoft.com/office/drawing/2014/main" id="{1EEF04DC-4E0D-4127-A98D-EA81C3B2D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16" name="Freeform: Shape 15">
            <a:extLst>
              <a:ext uri="{FF2B5EF4-FFF2-40B4-BE49-F238E27FC236}">
                <a16:creationId xmlns:a16="http://schemas.microsoft.com/office/drawing/2014/main" id="{084966D2-3C9B-4F47-8231-1DEC33D3B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066" y="321734"/>
            <a:ext cx="11074201" cy="6214533"/>
          </a:xfrm>
          <a:custGeom>
            <a:avLst/>
            <a:gdLst>
              <a:gd name="connsiteX0" fmla="*/ 815396 w 11074201"/>
              <a:gd name="connsiteY0" fmla="*/ 0 h 6214533"/>
              <a:gd name="connsiteX1" fmla="*/ 11074201 w 11074201"/>
              <a:gd name="connsiteY1" fmla="*/ 0 h 6214533"/>
              <a:gd name="connsiteX2" fmla="*/ 11074201 w 11074201"/>
              <a:gd name="connsiteY2" fmla="*/ 6214533 h 6214533"/>
              <a:gd name="connsiteX3" fmla="*/ 1498193 w 11074201"/>
              <a:gd name="connsiteY3" fmla="*/ 6214533 h 6214533"/>
              <a:gd name="connsiteX4" fmla="*/ 0 w 11074201"/>
              <a:gd name="connsiteY4" fmla="*/ 4992543 h 6214533"/>
              <a:gd name="connsiteX5" fmla="*/ 433971 w 11074201"/>
              <a:gd name="connsiteY5" fmla="*/ 2335405 h 6214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74201" h="6214533">
                <a:moveTo>
                  <a:pt x="815396" y="0"/>
                </a:moveTo>
                <a:lnTo>
                  <a:pt x="11074201" y="0"/>
                </a:lnTo>
                <a:lnTo>
                  <a:pt x="11074201" y="6214533"/>
                </a:lnTo>
                <a:lnTo>
                  <a:pt x="1498193" y="6214533"/>
                </a:lnTo>
                <a:lnTo>
                  <a:pt x="0" y="4992543"/>
                </a:lnTo>
                <a:cubicBezTo>
                  <a:pt x="141071" y="4106831"/>
                  <a:pt x="287521" y="3221118"/>
                  <a:pt x="433971" y="2335405"/>
                </a:cubicBezTo>
                <a:close/>
              </a:path>
            </a:pathLst>
          </a:custGeom>
          <a:solidFill>
            <a:srgbClr val="FFFFFF"/>
          </a:solidFill>
          <a:ln w="38100">
            <a:gradFill flip="none" rotWithShape="1">
              <a:gsLst>
                <a:gs pos="0">
                  <a:schemeClr val="bg2"/>
                </a:gs>
                <a:gs pos="100000">
                  <a:schemeClr val="bg2">
                    <a:lumMod val="75000"/>
                  </a:schemeClr>
                </a:gs>
              </a:gsLst>
              <a:lin ang="5400000" scaled="1"/>
              <a:tileRect/>
            </a:grad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Graphical user interface, text, application, email&#10;&#10;Description automatically generated">
            <a:extLst>
              <a:ext uri="{FF2B5EF4-FFF2-40B4-BE49-F238E27FC236}">
                <a16:creationId xmlns:a16="http://schemas.microsoft.com/office/drawing/2014/main" id="{88E64C3B-E13C-9330-ED17-D60AA48F46B2}"/>
              </a:ext>
            </a:extLst>
          </p:cNvPr>
          <p:cNvPicPr>
            <a:picLocks noChangeAspect="1"/>
          </p:cNvPicPr>
          <p:nvPr/>
        </p:nvPicPr>
        <p:blipFill rotWithShape="1">
          <a:blip r:embed="rId4">
            <a:extLst>
              <a:ext uri="{28A0092B-C50C-407E-A947-70E740481C1C}">
                <a14:useLocalDpi xmlns:a14="http://schemas.microsoft.com/office/drawing/2010/main" val="0"/>
              </a:ext>
            </a:extLst>
          </a:blip>
          <a:srcRect r="1" b="14013"/>
          <a:stretch/>
        </p:blipFill>
        <p:spPr>
          <a:xfrm>
            <a:off x="2279928" y="1077804"/>
            <a:ext cx="8946872" cy="4692865"/>
          </a:xfrm>
          <a:prstGeom prst="rect">
            <a:avLst/>
          </a:prstGeom>
        </p:spPr>
      </p:pic>
    </p:spTree>
    <p:extLst>
      <p:ext uri="{BB962C8B-B14F-4D97-AF65-F5344CB8AC3E}">
        <p14:creationId xmlns:p14="http://schemas.microsoft.com/office/powerpoint/2010/main" val="37464184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39" name="Rectangle 9">
            <a:extLst>
              <a:ext uri="{FF2B5EF4-FFF2-40B4-BE49-F238E27FC236}">
                <a16:creationId xmlns:a16="http://schemas.microsoft.com/office/drawing/2014/main" id="{7E123AAE-7C5D-4EC5-B570-7141C940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BE68FE8-33EE-42EC-8894-0492375502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text, application, email&#10;&#10;Description automatically generated">
            <a:extLst>
              <a:ext uri="{FF2B5EF4-FFF2-40B4-BE49-F238E27FC236}">
                <a16:creationId xmlns:a16="http://schemas.microsoft.com/office/drawing/2014/main" id="{32167886-0F59-DB58-AAEC-F069235CE6C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3467" y="1111674"/>
            <a:ext cx="10905066" cy="4634652"/>
          </a:xfrm>
          <a:prstGeom prst="rect">
            <a:avLst/>
          </a:prstGeom>
        </p:spPr>
      </p:pic>
    </p:spTree>
    <p:extLst>
      <p:ext uri="{BB962C8B-B14F-4D97-AF65-F5344CB8AC3E}">
        <p14:creationId xmlns:p14="http://schemas.microsoft.com/office/powerpoint/2010/main" val="39516992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32" name="Group 31">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33"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34"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35"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36"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37"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38"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4" name="TextBox 3">
            <a:extLst>
              <a:ext uri="{FF2B5EF4-FFF2-40B4-BE49-F238E27FC236}">
                <a16:creationId xmlns:a16="http://schemas.microsoft.com/office/drawing/2014/main" id="{EF39A998-C87B-50B9-29B5-8ABC62BB2458}"/>
              </a:ext>
            </a:extLst>
          </p:cNvPr>
          <p:cNvSpPr txBox="1"/>
          <p:nvPr/>
        </p:nvSpPr>
        <p:spPr>
          <a:xfrm>
            <a:off x="4089399" y="4562856"/>
            <a:ext cx="7413623" cy="898149"/>
          </a:xfrm>
          <a:prstGeom prst="rect">
            <a:avLst/>
          </a:prstGeom>
        </p:spPr>
        <p:txBody>
          <a:bodyPr vert="horz" lIns="91440" tIns="45720" rIns="91440" bIns="45720" rtlCol="0" anchor="b">
            <a:normAutofit/>
          </a:bodyPr>
          <a:lstStyle/>
          <a:p>
            <a:pPr algn="r">
              <a:spcBef>
                <a:spcPct val="0"/>
              </a:spcBef>
              <a:spcAft>
                <a:spcPts val="600"/>
              </a:spcAft>
            </a:pPr>
            <a:r>
              <a:rPr lang="en-US" sz="4800" dirty="0">
                <a:ln w="3175" cmpd="sng">
                  <a:noFill/>
                </a:ln>
                <a:latin typeface="+mj-lt"/>
                <a:ea typeface="+mj-ea"/>
                <a:cs typeface="+mj-cs"/>
              </a:rPr>
              <a:t>Learning and development</a:t>
            </a:r>
          </a:p>
        </p:txBody>
      </p:sp>
      <p:sp>
        <p:nvSpPr>
          <p:cNvPr id="40" name="Rounded Rectangle 6">
            <a:extLst>
              <a:ext uri="{FF2B5EF4-FFF2-40B4-BE49-F238E27FC236}">
                <a16:creationId xmlns:a16="http://schemas.microsoft.com/office/drawing/2014/main" id="{EF263B76-D6AC-40A4-BA2E-CC8B89190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609600"/>
            <a:ext cx="7833360" cy="3633216"/>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ext&#10;&#10;Description automatically generated">
            <a:extLst>
              <a:ext uri="{FF2B5EF4-FFF2-40B4-BE49-F238E27FC236}">
                <a16:creationId xmlns:a16="http://schemas.microsoft.com/office/drawing/2014/main" id="{4AEA3D45-E92C-359C-0658-C1149023BA1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45792" y="975360"/>
            <a:ext cx="4974540" cy="2947416"/>
          </a:xfrm>
          <a:prstGeom prst="rect">
            <a:avLst/>
          </a:prstGeom>
        </p:spPr>
      </p:pic>
    </p:spTree>
    <p:extLst>
      <p:ext uri="{BB962C8B-B14F-4D97-AF65-F5344CB8AC3E}">
        <p14:creationId xmlns:p14="http://schemas.microsoft.com/office/powerpoint/2010/main" val="33675434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id="{15FF890B-3CE7-403A-AECE-2DE04FC7AF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34" name="Freeform 6">
              <a:extLst>
                <a:ext uri="{FF2B5EF4-FFF2-40B4-BE49-F238E27FC236}">
                  <a16:creationId xmlns:a16="http://schemas.microsoft.com/office/drawing/2014/main" id="{99A4E160-6CFD-4514-9E20-CA6692CCD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5" name="Freeform 7">
              <a:extLst>
                <a:ext uri="{FF2B5EF4-FFF2-40B4-BE49-F238E27FC236}">
                  <a16:creationId xmlns:a16="http://schemas.microsoft.com/office/drawing/2014/main" id="{3DCD16F5-8D15-45FD-BA62-ADAC08183A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6" name="Freeform 8">
              <a:extLst>
                <a:ext uri="{FF2B5EF4-FFF2-40B4-BE49-F238E27FC236}">
                  <a16:creationId xmlns:a16="http://schemas.microsoft.com/office/drawing/2014/main" id="{E7CFAF28-6FDA-4C2C-BE51-123D1115F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7" name="Freeform 9">
              <a:extLst>
                <a:ext uri="{FF2B5EF4-FFF2-40B4-BE49-F238E27FC236}">
                  <a16:creationId xmlns:a16="http://schemas.microsoft.com/office/drawing/2014/main" id="{1FD12703-0627-4991-B2A4-F96519F908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8" name="Freeform 10">
              <a:extLst>
                <a:ext uri="{FF2B5EF4-FFF2-40B4-BE49-F238E27FC236}">
                  <a16:creationId xmlns:a16="http://schemas.microsoft.com/office/drawing/2014/main" id="{A5758E0B-DF61-40A8-B765-BC6841906A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9" name="Freeform 11">
              <a:extLst>
                <a:ext uri="{FF2B5EF4-FFF2-40B4-BE49-F238E27FC236}">
                  <a16:creationId xmlns:a16="http://schemas.microsoft.com/office/drawing/2014/main" id="{3E063A1F-9566-4436-B4E3-2890FBBC2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pSp>
        <p:nvGrpSpPr>
          <p:cNvPr id="41" name="Group 40">
            <a:extLst>
              <a:ext uri="{FF2B5EF4-FFF2-40B4-BE49-F238E27FC236}">
                <a16:creationId xmlns:a16="http://schemas.microsoft.com/office/drawing/2014/main" id="{28A4A409-9242-444A-AC1F-809866828B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42" name="Freeform 6">
              <a:extLst>
                <a:ext uri="{FF2B5EF4-FFF2-40B4-BE49-F238E27FC236}">
                  <a16:creationId xmlns:a16="http://schemas.microsoft.com/office/drawing/2014/main" id="{ABF65108-5AB6-40BD-BCAF-526D8E309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3" name="Freeform 7">
              <a:extLst>
                <a:ext uri="{FF2B5EF4-FFF2-40B4-BE49-F238E27FC236}">
                  <a16:creationId xmlns:a16="http://schemas.microsoft.com/office/drawing/2014/main" id="{C77C904B-BC3A-472F-BB70-8750D41E4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4" name="Freeform 8">
              <a:extLst>
                <a:ext uri="{FF2B5EF4-FFF2-40B4-BE49-F238E27FC236}">
                  <a16:creationId xmlns:a16="http://schemas.microsoft.com/office/drawing/2014/main" id="{E910D569-2CFD-4010-B886-2F31BB8EC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5" name="Freeform 9">
              <a:extLst>
                <a:ext uri="{FF2B5EF4-FFF2-40B4-BE49-F238E27FC236}">
                  <a16:creationId xmlns:a16="http://schemas.microsoft.com/office/drawing/2014/main" id="{5A816932-FBAD-46C0-AA92-336589A5A9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6" name="Freeform 10">
              <a:extLst>
                <a:ext uri="{FF2B5EF4-FFF2-40B4-BE49-F238E27FC236}">
                  <a16:creationId xmlns:a16="http://schemas.microsoft.com/office/drawing/2014/main" id="{3D914BDD-E5E0-4DFB-8072-5B498F94A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7" name="Freeform 11">
              <a:extLst>
                <a:ext uri="{FF2B5EF4-FFF2-40B4-BE49-F238E27FC236}">
                  <a16:creationId xmlns:a16="http://schemas.microsoft.com/office/drawing/2014/main" id="{ED9E392E-46C2-4B84-A121-9B2BC452F0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extBox 1">
            <a:extLst>
              <a:ext uri="{FF2B5EF4-FFF2-40B4-BE49-F238E27FC236}">
                <a16:creationId xmlns:a16="http://schemas.microsoft.com/office/drawing/2014/main" id="{835EA1B5-936E-4799-C973-F8596B8648AE}"/>
              </a:ext>
            </a:extLst>
          </p:cNvPr>
          <p:cNvSpPr txBox="1"/>
          <p:nvPr/>
        </p:nvSpPr>
        <p:spPr>
          <a:xfrm>
            <a:off x="1484312" y="685800"/>
            <a:ext cx="2812385" cy="1752599"/>
          </a:xfrm>
          <a:prstGeom prst="rect">
            <a:avLst/>
          </a:prstGeom>
        </p:spPr>
        <p:txBody>
          <a:bodyPr vert="horz" lIns="91440" tIns="45720" rIns="91440" bIns="45720" rtlCol="0" anchor="ctr">
            <a:normAutofit/>
          </a:bodyPr>
          <a:lstStyle/>
          <a:p>
            <a:pPr algn="ctr">
              <a:spcBef>
                <a:spcPct val="0"/>
              </a:spcBef>
              <a:spcAft>
                <a:spcPts val="600"/>
              </a:spcAft>
            </a:pPr>
            <a:r>
              <a:rPr lang="en-US" sz="3200">
                <a:ln w="3175" cmpd="sng">
                  <a:noFill/>
                </a:ln>
                <a:latin typeface="+mj-lt"/>
                <a:ea typeface="+mj-ea"/>
                <a:cs typeface="+mj-cs"/>
              </a:rPr>
              <a:t>Performance recognition</a:t>
            </a:r>
          </a:p>
        </p:txBody>
      </p:sp>
      <p:sp>
        <p:nvSpPr>
          <p:cNvPr id="3" name="TextBox 2">
            <a:extLst>
              <a:ext uri="{FF2B5EF4-FFF2-40B4-BE49-F238E27FC236}">
                <a16:creationId xmlns:a16="http://schemas.microsoft.com/office/drawing/2014/main" id="{34813A45-4F53-5520-0D86-8881FB01D095}"/>
              </a:ext>
            </a:extLst>
          </p:cNvPr>
          <p:cNvSpPr txBox="1"/>
          <p:nvPr/>
        </p:nvSpPr>
        <p:spPr>
          <a:xfrm>
            <a:off x="1484310" y="2666999"/>
            <a:ext cx="2812387" cy="3124201"/>
          </a:xfrm>
          <a:prstGeom prst="rect">
            <a:avLst/>
          </a:prstGeom>
        </p:spPr>
        <p:txBody>
          <a:bodyPr vert="horz" lIns="91440" tIns="45720" rIns="91440" bIns="45720" rtlCol="0" anchor="ctr">
            <a:normAutofit/>
          </a:bodyPr>
          <a:lstStyle/>
          <a:p>
            <a:pPr indent="-228600">
              <a:spcBef>
                <a:spcPct val="20000"/>
              </a:spcBef>
              <a:spcAft>
                <a:spcPts val="600"/>
              </a:spcAft>
              <a:buClr>
                <a:schemeClr val="accent1">
                  <a:lumMod val="75000"/>
                </a:schemeClr>
              </a:buClr>
              <a:buSzPct val="145000"/>
              <a:buFont typeface="Arial"/>
              <a:buChar char="•"/>
            </a:pPr>
            <a:r>
              <a:rPr lang="en-US"/>
              <a:t>behavior</a:t>
            </a:r>
          </a:p>
          <a:p>
            <a:pPr indent="-228600">
              <a:spcBef>
                <a:spcPct val="20000"/>
              </a:spcBef>
              <a:spcAft>
                <a:spcPts val="600"/>
              </a:spcAft>
              <a:buClr>
                <a:schemeClr val="accent1">
                  <a:lumMod val="75000"/>
                </a:schemeClr>
              </a:buClr>
              <a:buSzPct val="145000"/>
              <a:buFont typeface="Arial"/>
              <a:buChar char="•"/>
            </a:pPr>
            <a:r>
              <a:rPr lang="en-US"/>
              <a:t>capabilities </a:t>
            </a:r>
          </a:p>
          <a:p>
            <a:pPr indent="-228600">
              <a:spcBef>
                <a:spcPct val="20000"/>
              </a:spcBef>
              <a:spcAft>
                <a:spcPts val="600"/>
              </a:spcAft>
              <a:buClr>
                <a:schemeClr val="accent1">
                  <a:lumMod val="75000"/>
                </a:schemeClr>
              </a:buClr>
              <a:buSzPct val="145000"/>
              <a:buFont typeface="Arial"/>
              <a:buChar char="•"/>
            </a:pPr>
            <a:r>
              <a:rPr lang="en-US"/>
              <a:t>mindset</a:t>
            </a:r>
          </a:p>
          <a:p>
            <a:pPr indent="-228600">
              <a:spcBef>
                <a:spcPct val="20000"/>
              </a:spcBef>
              <a:spcAft>
                <a:spcPts val="600"/>
              </a:spcAft>
              <a:buClr>
                <a:schemeClr val="accent1">
                  <a:lumMod val="75000"/>
                </a:schemeClr>
              </a:buClr>
              <a:buSzPct val="145000"/>
              <a:buFont typeface="Arial"/>
              <a:buChar char="•"/>
            </a:pPr>
            <a:r>
              <a:rPr lang="en-US"/>
              <a:t>education</a:t>
            </a:r>
          </a:p>
        </p:txBody>
      </p:sp>
      <p:sp>
        <p:nvSpPr>
          <p:cNvPr id="49" name="Rounded Rectangle 16">
            <a:extLst>
              <a:ext uri="{FF2B5EF4-FFF2-40B4-BE49-F238E27FC236}">
                <a16:creationId xmlns:a16="http://schemas.microsoft.com/office/drawing/2014/main" id="{21ECAAB0-702B-4C08-B30F-0AFAC3479A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Office Worker">
            <a:extLst>
              <a:ext uri="{FF2B5EF4-FFF2-40B4-BE49-F238E27FC236}">
                <a16:creationId xmlns:a16="http://schemas.microsoft.com/office/drawing/2014/main" id="{30E937B8-5B31-3697-2813-BA01F0351BF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786527" y="1011765"/>
            <a:ext cx="4546708" cy="4546708"/>
          </a:xfrm>
          <a:prstGeom prst="rect">
            <a:avLst/>
          </a:prstGeom>
        </p:spPr>
      </p:pic>
    </p:spTree>
    <p:extLst>
      <p:ext uri="{BB962C8B-B14F-4D97-AF65-F5344CB8AC3E}">
        <p14:creationId xmlns:p14="http://schemas.microsoft.com/office/powerpoint/2010/main" val="24413229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71092D16-14DA-4606-831F-0DB3EEECB9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44" name="Freeform 6">
              <a:extLst>
                <a:ext uri="{FF2B5EF4-FFF2-40B4-BE49-F238E27FC236}">
                  <a16:creationId xmlns:a16="http://schemas.microsoft.com/office/drawing/2014/main" id="{81806E72-5EFD-4407-B492-2EBC71FF5E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5" name="Freeform 7">
              <a:extLst>
                <a:ext uri="{FF2B5EF4-FFF2-40B4-BE49-F238E27FC236}">
                  <a16:creationId xmlns:a16="http://schemas.microsoft.com/office/drawing/2014/main" id="{BA81CA3B-9A2E-4F71-BF99-2C58BA76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6" name="Freeform 8">
              <a:extLst>
                <a:ext uri="{FF2B5EF4-FFF2-40B4-BE49-F238E27FC236}">
                  <a16:creationId xmlns:a16="http://schemas.microsoft.com/office/drawing/2014/main" id="{D00EF4F3-D70F-44D5-A71C-69C3FA0D28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7" name="Freeform 9">
              <a:extLst>
                <a:ext uri="{FF2B5EF4-FFF2-40B4-BE49-F238E27FC236}">
                  <a16:creationId xmlns:a16="http://schemas.microsoft.com/office/drawing/2014/main" id="{2CC930FA-FD42-4EF1-A9AB-0F9C30238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8" name="Freeform 10">
              <a:extLst>
                <a:ext uri="{FF2B5EF4-FFF2-40B4-BE49-F238E27FC236}">
                  <a16:creationId xmlns:a16="http://schemas.microsoft.com/office/drawing/2014/main" id="{F18F276C-D13F-46CF-9880-2050C2DBF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9" name="Freeform 11">
              <a:extLst>
                <a:ext uri="{FF2B5EF4-FFF2-40B4-BE49-F238E27FC236}">
                  <a16:creationId xmlns:a16="http://schemas.microsoft.com/office/drawing/2014/main" id="{EAB50995-FA10-4035-B16D-7D3989B2B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51" name="Rectangle 50">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52">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extBox 1">
            <a:extLst>
              <a:ext uri="{FF2B5EF4-FFF2-40B4-BE49-F238E27FC236}">
                <a16:creationId xmlns:a16="http://schemas.microsoft.com/office/drawing/2014/main" id="{3CFB27D8-55F6-C17A-2281-3598DF7AB815}"/>
              </a:ext>
            </a:extLst>
          </p:cNvPr>
          <p:cNvSpPr txBox="1"/>
          <p:nvPr/>
        </p:nvSpPr>
        <p:spPr>
          <a:xfrm>
            <a:off x="535021" y="685800"/>
            <a:ext cx="2639962" cy="5105400"/>
          </a:xfrm>
          <a:prstGeom prst="rect">
            <a:avLst/>
          </a:prstGeom>
        </p:spPr>
        <p:txBody>
          <a:bodyPr vert="horz" lIns="91440" tIns="45720" rIns="91440" bIns="45720" rtlCol="0" anchor="ctr">
            <a:normAutofit/>
          </a:bodyPr>
          <a:lstStyle/>
          <a:p>
            <a:pPr algn="ctr">
              <a:spcBef>
                <a:spcPct val="0"/>
              </a:spcBef>
              <a:spcAft>
                <a:spcPts val="600"/>
              </a:spcAft>
            </a:pPr>
            <a:r>
              <a:rPr lang="en-US" sz="4000">
                <a:ln w="3175" cmpd="sng">
                  <a:noFill/>
                </a:ln>
                <a:solidFill>
                  <a:srgbClr val="FFFFFF"/>
                </a:solidFill>
                <a:latin typeface="+mj-lt"/>
                <a:ea typeface="+mj-ea"/>
                <a:cs typeface="+mj-cs"/>
              </a:rPr>
              <a:t>                                      BA's excellent HRM management</a:t>
            </a:r>
          </a:p>
        </p:txBody>
      </p:sp>
      <p:grpSp>
        <p:nvGrpSpPr>
          <p:cNvPr id="55" name="Group 54">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56"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7"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8"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59"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60"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61"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5" name="TextBox 2">
            <a:extLst>
              <a:ext uri="{FF2B5EF4-FFF2-40B4-BE49-F238E27FC236}">
                <a16:creationId xmlns:a16="http://schemas.microsoft.com/office/drawing/2014/main" id="{A0F539F1-BA66-1EA6-4E27-C9279632DB42}"/>
              </a:ext>
            </a:extLst>
          </p:cNvPr>
          <p:cNvGraphicFramePr/>
          <p:nvPr>
            <p:extLst>
              <p:ext uri="{D42A27DB-BD31-4B8C-83A1-F6EECF244321}">
                <p14:modId xmlns:p14="http://schemas.microsoft.com/office/powerpoint/2010/main" val="2782261137"/>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18529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22C963-34BE-26C3-9C49-5C0360520085}"/>
              </a:ext>
            </a:extLst>
          </p:cNvPr>
          <p:cNvSpPr txBox="1"/>
          <p:nvPr/>
        </p:nvSpPr>
        <p:spPr>
          <a:xfrm>
            <a:off x="1198182" y="559813"/>
            <a:ext cx="4987809" cy="1664573"/>
          </a:xfrm>
          <a:prstGeom prst="rect">
            <a:avLst/>
          </a:prstGeom>
        </p:spPr>
        <p:txBody>
          <a:bodyPr vert="horz" lIns="91440" tIns="45720" rIns="91440" bIns="45720" rtlCol="0" anchor="ctr">
            <a:normAutofit/>
          </a:bodyPr>
          <a:lstStyle/>
          <a:p>
            <a:pPr>
              <a:spcBef>
                <a:spcPct val="0"/>
              </a:spcBef>
              <a:spcAft>
                <a:spcPts val="600"/>
              </a:spcAft>
            </a:pPr>
            <a:r>
              <a:rPr lang="en-US" sz="4400" kern="1200" dirty="0">
                <a:solidFill>
                  <a:schemeClr val="tx2"/>
                </a:solidFill>
                <a:latin typeface="+mj-lt"/>
                <a:ea typeface="+mj-ea"/>
                <a:cs typeface="+mj-cs"/>
              </a:rPr>
              <a:t>Conclusion:</a:t>
            </a:r>
          </a:p>
        </p:txBody>
      </p:sp>
      <p:sp>
        <p:nvSpPr>
          <p:cNvPr id="3" name="TextBox 2">
            <a:extLst>
              <a:ext uri="{FF2B5EF4-FFF2-40B4-BE49-F238E27FC236}">
                <a16:creationId xmlns:a16="http://schemas.microsoft.com/office/drawing/2014/main" id="{51CCE9DF-682C-2D82-FD39-8107638E9C1C}"/>
              </a:ext>
            </a:extLst>
          </p:cNvPr>
          <p:cNvSpPr txBox="1"/>
          <p:nvPr/>
        </p:nvSpPr>
        <p:spPr>
          <a:xfrm>
            <a:off x="602010" y="-217044"/>
            <a:ext cx="4987488" cy="3728613"/>
          </a:xfrm>
          <a:prstGeom prst="rect">
            <a:avLst/>
          </a:prstGeom>
        </p:spPr>
        <p:txBody>
          <a:bodyPr vert="horz" lIns="91440" tIns="45720" rIns="91440" bIns="45720" rtlCol="0">
            <a:noAutofit/>
          </a:bodyPr>
          <a:lstStyle/>
          <a:p>
            <a:pPr indent="-228600">
              <a:spcAft>
                <a:spcPts val="600"/>
              </a:spcAft>
              <a:buClr>
                <a:schemeClr val="accent5"/>
              </a:buClr>
              <a:buFont typeface="Avenir Next LT Pro" panose="020B0504020202020204" pitchFamily="34" charset="0"/>
              <a:buChar char="+"/>
            </a:pPr>
            <a:endParaRPr lang="en-US" sz="2000" dirty="0">
              <a:solidFill>
                <a:schemeClr val="tx2"/>
              </a:solidFill>
            </a:endParaRPr>
          </a:p>
          <a:p>
            <a:pPr indent="-228600">
              <a:spcAft>
                <a:spcPts val="600"/>
              </a:spcAft>
              <a:buClr>
                <a:schemeClr val="accent5"/>
              </a:buClr>
              <a:buFont typeface="Avenir Next LT Pro" panose="020B0504020202020204" pitchFamily="34" charset="0"/>
              <a:buChar char="+"/>
            </a:pPr>
            <a:endParaRPr lang="en-US" sz="2000" dirty="0">
              <a:solidFill>
                <a:schemeClr val="tx2"/>
              </a:solidFill>
            </a:endParaRPr>
          </a:p>
          <a:p>
            <a:pPr indent="-228600">
              <a:spcAft>
                <a:spcPts val="600"/>
              </a:spcAft>
              <a:buClr>
                <a:schemeClr val="accent5"/>
              </a:buClr>
              <a:buFont typeface="Avenir Next LT Pro" panose="020B0504020202020204" pitchFamily="34" charset="0"/>
              <a:buChar char="+"/>
            </a:pPr>
            <a:endParaRPr lang="en-US" sz="2000" dirty="0">
              <a:solidFill>
                <a:schemeClr val="tx2"/>
              </a:solidFill>
            </a:endParaRPr>
          </a:p>
          <a:p>
            <a:pPr indent="-228600">
              <a:spcAft>
                <a:spcPts val="600"/>
              </a:spcAft>
              <a:buClr>
                <a:schemeClr val="accent5"/>
              </a:buClr>
              <a:buFont typeface="Avenir Next LT Pro" panose="020B0504020202020204" pitchFamily="34" charset="0"/>
              <a:buChar char="+"/>
            </a:pPr>
            <a:endParaRPr lang="en-US" sz="2000" dirty="0">
              <a:solidFill>
                <a:schemeClr val="tx2"/>
              </a:solidFill>
            </a:endParaRPr>
          </a:p>
          <a:p>
            <a:pPr indent="-228600">
              <a:spcAft>
                <a:spcPts val="600"/>
              </a:spcAft>
              <a:buClr>
                <a:schemeClr val="accent5"/>
              </a:buClr>
              <a:buFont typeface="Avenir Next LT Pro" panose="020B0504020202020204" pitchFamily="34" charset="0"/>
              <a:buChar char="+"/>
            </a:pPr>
            <a:endParaRPr lang="en-US" sz="2000" dirty="0">
              <a:solidFill>
                <a:schemeClr val="tx2"/>
              </a:solidFill>
            </a:endParaRPr>
          </a:p>
          <a:p>
            <a:pPr indent="-228600">
              <a:spcAft>
                <a:spcPts val="600"/>
              </a:spcAft>
              <a:buClr>
                <a:schemeClr val="accent5"/>
              </a:buClr>
              <a:buFont typeface="Avenir Next LT Pro" panose="020B0504020202020204" pitchFamily="34" charset="0"/>
              <a:buChar char="+"/>
            </a:pPr>
            <a:endParaRPr lang="en-US" sz="2000" dirty="0">
              <a:solidFill>
                <a:schemeClr val="tx2"/>
              </a:solidFill>
            </a:endParaRPr>
          </a:p>
          <a:p>
            <a:pPr indent="-228600">
              <a:spcAft>
                <a:spcPts val="600"/>
              </a:spcAft>
              <a:buClr>
                <a:schemeClr val="accent5"/>
              </a:buClr>
              <a:buFont typeface="Avenir Next LT Pro" panose="020B0504020202020204" pitchFamily="34" charset="0"/>
              <a:buChar char="+"/>
            </a:pPr>
            <a:endParaRPr lang="en-US" sz="2000" dirty="0">
              <a:solidFill>
                <a:schemeClr val="tx2"/>
              </a:solidFill>
            </a:endParaRPr>
          </a:p>
          <a:p>
            <a:pPr indent="-228600">
              <a:spcAft>
                <a:spcPts val="600"/>
              </a:spcAft>
              <a:buClr>
                <a:schemeClr val="accent5"/>
              </a:buClr>
              <a:buFont typeface="Avenir Next LT Pro" panose="020B0504020202020204" pitchFamily="34" charset="0"/>
              <a:buChar char="+"/>
            </a:pPr>
            <a:endParaRPr lang="en-US" sz="2000" dirty="0">
              <a:solidFill>
                <a:schemeClr val="tx2"/>
              </a:solidFill>
            </a:endParaRPr>
          </a:p>
          <a:p>
            <a:pPr indent="-228600">
              <a:spcAft>
                <a:spcPts val="600"/>
              </a:spcAft>
              <a:buClr>
                <a:schemeClr val="accent5"/>
              </a:buClr>
              <a:buFont typeface="Avenir Next LT Pro" panose="020B0504020202020204" pitchFamily="34" charset="0"/>
              <a:buChar char="+"/>
            </a:pPr>
            <a:r>
              <a:rPr lang="en-US" sz="2000" dirty="0">
                <a:solidFill>
                  <a:schemeClr val="tx2"/>
                </a:solidFill>
              </a:rPr>
              <a:t>The constant growth of management, human resources, and personnel has distinguished the organization as a shining example in the global aviation industry.</a:t>
            </a:r>
          </a:p>
        </p:txBody>
      </p:sp>
      <p:pic>
        <p:nvPicPr>
          <p:cNvPr id="5" name="Picture 4" descr="Back view of an aeroplane">
            <a:extLst>
              <a:ext uri="{FF2B5EF4-FFF2-40B4-BE49-F238E27FC236}">
                <a16:creationId xmlns:a16="http://schemas.microsoft.com/office/drawing/2014/main" id="{C58FF789-53E9-B778-ACBA-807BF98E0018}"/>
              </a:ext>
            </a:extLst>
          </p:cNvPr>
          <p:cNvPicPr>
            <a:picLocks noChangeAspect="1"/>
          </p:cNvPicPr>
          <p:nvPr/>
        </p:nvPicPr>
        <p:blipFill rotWithShape="1">
          <a:blip r:embed="rId3"/>
          <a:srcRect l="8438" r="24810" b="-2"/>
          <a:stretch/>
        </p:blipFill>
        <p:spPr>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spTree>
    <p:extLst>
      <p:ext uri="{BB962C8B-B14F-4D97-AF65-F5344CB8AC3E}">
        <p14:creationId xmlns:p14="http://schemas.microsoft.com/office/powerpoint/2010/main" val="41211862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40" name="Group 39">
            <a:extLst>
              <a:ext uri="{FF2B5EF4-FFF2-40B4-BE49-F238E27FC236}">
                <a16:creationId xmlns:a16="http://schemas.microsoft.com/office/drawing/2014/main" id="{E9D059B6-ADD8-488A-B346-63289E90D1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41" name="Freeform 6">
              <a:extLst>
                <a:ext uri="{FF2B5EF4-FFF2-40B4-BE49-F238E27FC236}">
                  <a16:creationId xmlns:a16="http://schemas.microsoft.com/office/drawing/2014/main" id="{F69B42B4-BC82-4495-A6F9-A28167B56A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42" name="Freeform 7">
              <a:extLst>
                <a:ext uri="{FF2B5EF4-FFF2-40B4-BE49-F238E27FC236}">
                  <a16:creationId xmlns:a16="http://schemas.microsoft.com/office/drawing/2014/main" id="{83CC168C-2AD4-4FFB-9F25-420ED6514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43" name="Freeform 9">
              <a:extLst>
                <a:ext uri="{FF2B5EF4-FFF2-40B4-BE49-F238E27FC236}">
                  <a16:creationId xmlns:a16="http://schemas.microsoft.com/office/drawing/2014/main" id="{6C9F369A-6158-4AE8-BA04-138A9DFFA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44" name="Freeform 10">
              <a:extLst>
                <a:ext uri="{FF2B5EF4-FFF2-40B4-BE49-F238E27FC236}">
                  <a16:creationId xmlns:a16="http://schemas.microsoft.com/office/drawing/2014/main" id="{FC7B1DF4-AD98-42A8-820F-667A3DCC4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45" name="Freeform 11">
              <a:extLst>
                <a:ext uri="{FF2B5EF4-FFF2-40B4-BE49-F238E27FC236}">
                  <a16:creationId xmlns:a16="http://schemas.microsoft.com/office/drawing/2014/main" id="{61C58B74-3656-4FD5-AC47-EE3A59EBB8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46" name="Freeform 12">
              <a:extLst>
                <a:ext uri="{FF2B5EF4-FFF2-40B4-BE49-F238E27FC236}">
                  <a16:creationId xmlns:a16="http://schemas.microsoft.com/office/drawing/2014/main" id="{8B349A01-D803-4A18-B608-47BFCED43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48" name="Rectangle 47">
            <a:extLst>
              <a:ext uri="{FF2B5EF4-FFF2-40B4-BE49-F238E27FC236}">
                <a16:creationId xmlns:a16="http://schemas.microsoft.com/office/drawing/2014/main" id="{CE3D4922-3D1C-4679-9A86-15BFC1A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Shape 49">
            <a:extLst>
              <a:ext uri="{FF2B5EF4-FFF2-40B4-BE49-F238E27FC236}">
                <a16:creationId xmlns:a16="http://schemas.microsoft.com/office/drawing/2014/main" id="{164E9BCF-1B67-4514-808C-A5DCBDEB4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62" name="Group 51">
            <a:extLst>
              <a:ext uri="{FF2B5EF4-FFF2-40B4-BE49-F238E27FC236}">
                <a16:creationId xmlns:a16="http://schemas.microsoft.com/office/drawing/2014/main" id="{32238778-9D1D-45F4-BB78-76F208A224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53" name="Freeform 6">
              <a:extLst>
                <a:ext uri="{FF2B5EF4-FFF2-40B4-BE49-F238E27FC236}">
                  <a16:creationId xmlns:a16="http://schemas.microsoft.com/office/drawing/2014/main" id="{93667F4D-F2CD-4E50-BACC-24766910F7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63" name="Freeform 7">
              <a:extLst>
                <a:ext uri="{FF2B5EF4-FFF2-40B4-BE49-F238E27FC236}">
                  <a16:creationId xmlns:a16="http://schemas.microsoft.com/office/drawing/2014/main" id="{20CAAE25-D2F2-493F-9569-EC552C1AD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5" name="Freeform 8">
              <a:extLst>
                <a:ext uri="{FF2B5EF4-FFF2-40B4-BE49-F238E27FC236}">
                  <a16:creationId xmlns:a16="http://schemas.microsoft.com/office/drawing/2014/main" id="{42D5E996-541D-42BA-8B22-F7E96752CE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64" name="Freeform 9">
              <a:extLst>
                <a:ext uri="{FF2B5EF4-FFF2-40B4-BE49-F238E27FC236}">
                  <a16:creationId xmlns:a16="http://schemas.microsoft.com/office/drawing/2014/main" id="{6BDB86F1-7C07-4D49-B9C9-7837A1FB2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7" name="Freeform 10">
              <a:extLst>
                <a:ext uri="{FF2B5EF4-FFF2-40B4-BE49-F238E27FC236}">
                  <a16:creationId xmlns:a16="http://schemas.microsoft.com/office/drawing/2014/main" id="{92FDEA97-0861-44C0-9B26-4BB5F777A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65" name="Freeform 11">
              <a:extLst>
                <a:ext uri="{FF2B5EF4-FFF2-40B4-BE49-F238E27FC236}">
                  <a16:creationId xmlns:a16="http://schemas.microsoft.com/office/drawing/2014/main" id="{A9F3AA02-C861-444A-9178-0BD3D3CE1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TextBox 2">
            <a:extLst>
              <a:ext uri="{FF2B5EF4-FFF2-40B4-BE49-F238E27FC236}">
                <a16:creationId xmlns:a16="http://schemas.microsoft.com/office/drawing/2014/main" id="{BA766F04-0AED-4BC5-DC41-FFA2F761010E}"/>
              </a:ext>
            </a:extLst>
          </p:cNvPr>
          <p:cNvSpPr txBox="1"/>
          <p:nvPr/>
        </p:nvSpPr>
        <p:spPr>
          <a:xfrm>
            <a:off x="4850405" y="1396180"/>
            <a:ext cx="6698127" cy="3842570"/>
          </a:xfrm>
          <a:prstGeom prst="rect">
            <a:avLst/>
          </a:prstGeom>
        </p:spPr>
        <p:txBody>
          <a:bodyPr vert="horz" lIns="91440" tIns="45720" rIns="91440" bIns="45720" rtlCol="0" anchor="ctr">
            <a:normAutofit/>
          </a:bodyPr>
          <a:lstStyle/>
          <a:p>
            <a:pPr>
              <a:spcBef>
                <a:spcPct val="0"/>
              </a:spcBef>
              <a:spcAft>
                <a:spcPts val="600"/>
              </a:spcAft>
            </a:pPr>
            <a:r>
              <a:rPr lang="en-US" sz="6000">
                <a:ln w="3175" cmpd="sng">
                  <a:noFill/>
                </a:ln>
                <a:latin typeface="+mj-lt"/>
                <a:ea typeface="+mj-ea"/>
                <a:cs typeface="+mj-cs"/>
              </a:rPr>
              <a:t>Thank you!!!</a:t>
            </a:r>
          </a:p>
        </p:txBody>
      </p:sp>
    </p:spTree>
    <p:extLst>
      <p:ext uri="{BB962C8B-B14F-4D97-AF65-F5344CB8AC3E}">
        <p14:creationId xmlns:p14="http://schemas.microsoft.com/office/powerpoint/2010/main" val="15112131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1</TotalTime>
  <Words>2524</Words>
  <Application>Microsoft Office PowerPoint</Application>
  <PresentationFormat>Widescreen</PresentationFormat>
  <Paragraphs>139</Paragraphs>
  <Slides>17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Avenir Next LT Pro</vt:lpstr>
      <vt:lpstr>Calibri</vt:lpstr>
      <vt:lpstr>Corbel</vt:lpstr>
      <vt:lpstr>Parallax</vt:lpstr>
      <vt:lpstr>CPID,HR and British Airways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Dumitru Malic</dc:creator>
  <cp:lastModifiedBy>Severina Baciu (2022009)</cp:lastModifiedBy>
  <cp:revision>12</cp:revision>
  <dcterms:created xsi:type="dcterms:W3CDTF">2022-06-17T10:20:51Z</dcterms:created>
  <dcterms:modified xsi:type="dcterms:W3CDTF">2022-07-01T13:37:45Z</dcterms:modified>
</cp:coreProperties>
</file>