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73" autoAdjust="0"/>
  </p:normalViewPr>
  <p:slideViewPr>
    <p:cSldViewPr snapToGrid="0">
      <p:cViewPr varScale="1">
        <p:scale>
          <a:sx n="84" d="100"/>
          <a:sy n="84" d="100"/>
        </p:scale>
        <p:origin x="65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Sheet1!$E$2</c:f>
              <c:strCache>
                <c:ptCount val="1"/>
                <c:pt idx="0">
                  <c:v>CO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Sheet1!$D$3:$D$8</c:f>
              <c:numCache>
                <c:formatCode>General</c:formatCode>
                <c:ptCount val="6"/>
                <c:pt idx="0">
                  <c:v>1992</c:v>
                </c:pt>
                <c:pt idx="1">
                  <c:v>1996</c:v>
                </c:pt>
                <c:pt idx="2">
                  <c:v>2000</c:v>
                </c:pt>
                <c:pt idx="3">
                  <c:v>2005</c:v>
                </c:pt>
                <c:pt idx="4">
                  <c:v>2009</c:v>
                </c:pt>
                <c:pt idx="5">
                  <c:v>2014</c:v>
                </c:pt>
              </c:numCache>
            </c:numRef>
          </c:cat>
          <c:val>
            <c:numRef>
              <c:f>Sheet1!$E$3:$E$8</c:f>
              <c:numCache>
                <c:formatCode>General</c:formatCode>
                <c:ptCount val="6"/>
                <c:pt idx="0">
                  <c:v>2.72</c:v>
                </c:pt>
                <c:pt idx="1">
                  <c:v>2.2000000000000002</c:v>
                </c:pt>
                <c:pt idx="2">
                  <c:v>2.2999999999999998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Sheet1!$F$2</c:f>
              <c:strCache>
                <c:ptCount val="1"/>
                <c:pt idx="0">
                  <c:v>HC &amp; NOx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Sheet1!$D$3:$D$8</c:f>
              <c:numCache>
                <c:formatCode>General</c:formatCode>
                <c:ptCount val="6"/>
                <c:pt idx="0">
                  <c:v>1992</c:v>
                </c:pt>
                <c:pt idx="1">
                  <c:v>1996</c:v>
                </c:pt>
                <c:pt idx="2">
                  <c:v>2000</c:v>
                </c:pt>
                <c:pt idx="3">
                  <c:v>2005</c:v>
                </c:pt>
                <c:pt idx="4">
                  <c:v>2009</c:v>
                </c:pt>
                <c:pt idx="5">
                  <c:v>2014</c:v>
                </c:pt>
              </c:numCache>
            </c:numRef>
          </c:cat>
          <c:val>
            <c:numRef>
              <c:f>Sheet1!$F$3:$F$8</c:f>
              <c:numCache>
                <c:formatCode>General</c:formatCode>
                <c:ptCount val="6"/>
                <c:pt idx="0">
                  <c:v>0.97</c:v>
                </c:pt>
                <c:pt idx="1">
                  <c:v>0.5</c:v>
                </c:pt>
                <c:pt idx="2">
                  <c:v>0.35</c:v>
                </c:pt>
                <c:pt idx="3">
                  <c:v>0.18</c:v>
                </c:pt>
                <c:pt idx="4">
                  <c:v>0.16</c:v>
                </c:pt>
                <c:pt idx="5">
                  <c:v>0.16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30285864"/>
        <c:axId val="330285080"/>
      </c:lineChart>
      <c:catAx>
        <c:axId val="33028586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285080"/>
        <c:crosses val="autoZero"/>
        <c:auto val="1"/>
        <c:lblAlgn val="ctr"/>
        <c:lblOffset val="100"/>
        <c:noMultiLvlLbl val="0"/>
      </c:catAx>
      <c:valAx>
        <c:axId val="3302850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100"/>
                  <a:t>Emissions (g/km)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2858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Sheet1!$J$2</c:f>
              <c:strCache>
                <c:ptCount val="1"/>
                <c:pt idx="0">
                  <c:v>CO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Sheet1!$I$3:$I$8</c:f>
              <c:numCache>
                <c:formatCode>General</c:formatCode>
                <c:ptCount val="6"/>
                <c:pt idx="0">
                  <c:v>1992</c:v>
                </c:pt>
                <c:pt idx="1">
                  <c:v>1996</c:v>
                </c:pt>
                <c:pt idx="2">
                  <c:v>2000</c:v>
                </c:pt>
                <c:pt idx="3">
                  <c:v>2005</c:v>
                </c:pt>
                <c:pt idx="4">
                  <c:v>2009</c:v>
                </c:pt>
                <c:pt idx="5">
                  <c:v>2014</c:v>
                </c:pt>
              </c:numCache>
            </c:numRef>
          </c:cat>
          <c:val>
            <c:numRef>
              <c:f>Sheet1!$J$3:$J$8</c:f>
              <c:numCache>
                <c:formatCode>General</c:formatCode>
                <c:ptCount val="6"/>
                <c:pt idx="0">
                  <c:v>2.72</c:v>
                </c:pt>
                <c:pt idx="1">
                  <c:v>1</c:v>
                </c:pt>
                <c:pt idx="2">
                  <c:v>0.64</c:v>
                </c:pt>
                <c:pt idx="3">
                  <c:v>0.5</c:v>
                </c:pt>
                <c:pt idx="4">
                  <c:v>0.5</c:v>
                </c:pt>
                <c:pt idx="5">
                  <c:v>0.5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Sheet1!$K$2</c:f>
              <c:strCache>
                <c:ptCount val="1"/>
                <c:pt idx="0">
                  <c:v>HC &amp; NOx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Sheet1!$I$3:$I$8</c:f>
              <c:numCache>
                <c:formatCode>General</c:formatCode>
                <c:ptCount val="6"/>
                <c:pt idx="0">
                  <c:v>1992</c:v>
                </c:pt>
                <c:pt idx="1">
                  <c:v>1996</c:v>
                </c:pt>
                <c:pt idx="2">
                  <c:v>2000</c:v>
                </c:pt>
                <c:pt idx="3">
                  <c:v>2005</c:v>
                </c:pt>
                <c:pt idx="4">
                  <c:v>2009</c:v>
                </c:pt>
                <c:pt idx="5">
                  <c:v>2014</c:v>
                </c:pt>
              </c:numCache>
            </c:numRef>
          </c:cat>
          <c:val>
            <c:numRef>
              <c:f>Sheet1!$K$3:$K$8</c:f>
              <c:numCache>
                <c:formatCode>General</c:formatCode>
                <c:ptCount val="6"/>
                <c:pt idx="0">
                  <c:v>0.97</c:v>
                </c:pt>
                <c:pt idx="1">
                  <c:v>0.7</c:v>
                </c:pt>
                <c:pt idx="2">
                  <c:v>0.56000000000000005</c:v>
                </c:pt>
                <c:pt idx="3">
                  <c:v>0.3</c:v>
                </c:pt>
                <c:pt idx="4">
                  <c:v>0.23</c:v>
                </c:pt>
                <c:pt idx="5">
                  <c:v>0.17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Sheet1!$L$2</c:f>
              <c:strCache>
                <c:ptCount val="1"/>
                <c:pt idx="0">
                  <c:v>PM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Sheet1!$I$3:$I$8</c:f>
              <c:numCache>
                <c:formatCode>General</c:formatCode>
                <c:ptCount val="6"/>
                <c:pt idx="0">
                  <c:v>1992</c:v>
                </c:pt>
                <c:pt idx="1">
                  <c:v>1996</c:v>
                </c:pt>
                <c:pt idx="2">
                  <c:v>2000</c:v>
                </c:pt>
                <c:pt idx="3">
                  <c:v>2005</c:v>
                </c:pt>
                <c:pt idx="4">
                  <c:v>2009</c:v>
                </c:pt>
                <c:pt idx="5">
                  <c:v>2014</c:v>
                </c:pt>
              </c:numCache>
            </c:numRef>
          </c:cat>
          <c:val>
            <c:numRef>
              <c:f>Sheet1!$L$3:$L$8</c:f>
              <c:numCache>
                <c:formatCode>General</c:formatCode>
                <c:ptCount val="6"/>
                <c:pt idx="0">
                  <c:v>0.14000000000000001</c:v>
                </c:pt>
                <c:pt idx="1">
                  <c:v>0.08</c:v>
                </c:pt>
                <c:pt idx="2">
                  <c:v>0.05</c:v>
                </c:pt>
                <c:pt idx="3">
                  <c:v>2.5000000000000001E-2</c:v>
                </c:pt>
                <c:pt idx="4">
                  <c:v>5.0000000000000001E-3</c:v>
                </c:pt>
                <c:pt idx="5">
                  <c:v>5.0000000000000001E-3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30283512"/>
        <c:axId val="330283904"/>
      </c:lineChart>
      <c:catAx>
        <c:axId val="33028351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100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283904"/>
        <c:crosses val="autoZero"/>
        <c:auto val="1"/>
        <c:lblAlgn val="ctr"/>
        <c:lblOffset val="100"/>
        <c:noMultiLvlLbl val="0"/>
      </c:catAx>
      <c:valAx>
        <c:axId val="33028390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200"/>
                  <a:t>Emissions (g/km)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2835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C50D7F-0965-4120-810C-C414E74F4DC6}" type="datetimeFigureOut">
              <a:rPr lang="en-US" smtClean="0"/>
              <a:t>08-Oct-17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946C6-C26C-4F42-B962-E4BB526B05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823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946C6-C26C-4F42-B962-E4BB526B058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76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50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35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431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0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280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476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91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394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211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194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47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FD24BD-12F9-4E09-B5DD-D4B7D9EC8136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21ECF-E591-4EAF-AB35-21FD1BE9B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464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ac.co.uk/drive/advice/know-how/euro-emissions-standards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ac.co.uk/drive/advice/know-how/euro-emissions-standard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ac.co.uk/drive/advice/know-how/euro-emissions-standard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4247/ppr-354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ntent.tfl.gov.uk/in-service-emissions-performance-of-euro-6vi-vehicles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ntent.tfl.gov.uk/in-service-emissions-performance-of-euro-6vi-vehicles.pd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Petrol Emissions for Passenger Vehicles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60942"/>
              </p:ext>
            </p:extLst>
          </p:nvPr>
        </p:nvGraphicFramePr>
        <p:xfrm>
          <a:off x="2063577" y="1690688"/>
          <a:ext cx="8427540" cy="42236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271"/>
                <a:gridCol w="1234909"/>
                <a:gridCol w="1404590"/>
                <a:gridCol w="1404590"/>
                <a:gridCol w="1404590"/>
                <a:gridCol w="1404590"/>
              </a:tblGrid>
              <a:tr h="87558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Year of Regulation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CO</a:t>
                      </a:r>
                      <a:r>
                        <a:rPr lang="en-GB" sz="1800" baseline="0" dirty="0" smtClean="0"/>
                        <a:t> (g/km)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HC &amp; NOx</a:t>
                      </a:r>
                      <a:r>
                        <a:rPr lang="en-GB" sz="1800" baseline="0" dirty="0" smtClean="0"/>
                        <a:t> (g/km)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THC (g/km)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NOx (g/km)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Particle</a:t>
                      </a:r>
                      <a:r>
                        <a:rPr lang="en-GB" sz="1800" baseline="0" dirty="0" smtClean="0"/>
                        <a:t> Matter (g/km)</a:t>
                      </a:r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1992 (Euro 1)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2.72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0.97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1996 (Euro 2)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2.20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0.50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2000</a:t>
                      </a:r>
                      <a:r>
                        <a:rPr lang="en-GB" sz="1800" baseline="0" dirty="0" smtClean="0"/>
                        <a:t> (Euro 3)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2.30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0.35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0.2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0.15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2005 (Euro 4)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1.00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0.18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0.08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2009 (Euro 5)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1.00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0.16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0.06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0.005 </a:t>
                      </a:r>
                      <a:r>
                        <a:rPr lang="en-GB" sz="1400" dirty="0" smtClean="0"/>
                        <a:t>(direct</a:t>
                      </a:r>
                      <a:r>
                        <a:rPr lang="en-GB" sz="1400" baseline="0" dirty="0" smtClean="0"/>
                        <a:t> injection only</a:t>
                      </a:r>
                      <a:r>
                        <a:rPr lang="en-GB" sz="1800" baseline="0" dirty="0" smtClean="0"/>
                        <a:t>)</a:t>
                      </a:r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2014 (Euro 6)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1.00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0.16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0.06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0.005 </a:t>
                      </a:r>
                      <a:r>
                        <a:rPr lang="en-GB" sz="1400" dirty="0" smtClean="0"/>
                        <a:t>(direct</a:t>
                      </a:r>
                      <a:r>
                        <a:rPr lang="en-GB" sz="1400" baseline="0" dirty="0" smtClean="0"/>
                        <a:t> injection only</a:t>
                      </a:r>
                      <a:r>
                        <a:rPr lang="en-GB" sz="1800" baseline="0" dirty="0" smtClean="0"/>
                        <a:t>)</a:t>
                      </a:r>
                      <a:endParaRPr lang="en-GB" sz="1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4908" y="6190735"/>
            <a:ext cx="1069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RAC (2017) </a:t>
            </a:r>
            <a:r>
              <a:rPr lang="en-GB" i="1" dirty="0" smtClean="0"/>
              <a:t>Euro 1 to Euro 6 – find out your vehicle’s emissions standard </a:t>
            </a:r>
            <a:r>
              <a:rPr lang="en-GB" dirty="0" smtClean="0"/>
              <a:t>RAC, London </a:t>
            </a:r>
            <a:r>
              <a:rPr lang="en-GB" dirty="0" smtClean="0">
                <a:hlinkClick r:id="rId2"/>
              </a:rPr>
              <a:t>www.rac.co.uk/drive/advice/know-how/euro-emissions-standards</a:t>
            </a:r>
            <a:r>
              <a:rPr lang="en-GB" dirty="0" smtClean="0"/>
              <a:t> [Accessed 5/10/2017)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249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Diesel Emissions for Passenger Vehicles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3962681"/>
              </p:ext>
            </p:extLst>
          </p:nvPr>
        </p:nvGraphicFramePr>
        <p:xfrm>
          <a:off x="2584525" y="1567120"/>
          <a:ext cx="7022950" cy="42236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271"/>
                <a:gridCol w="1234909"/>
                <a:gridCol w="1404590"/>
                <a:gridCol w="1404590"/>
                <a:gridCol w="1404590"/>
              </a:tblGrid>
              <a:tr h="87558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Year of Regulation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CO</a:t>
                      </a:r>
                      <a:r>
                        <a:rPr lang="en-GB" sz="1800" baseline="0" dirty="0" smtClean="0"/>
                        <a:t> (g/km)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HC &amp; NOx</a:t>
                      </a:r>
                      <a:r>
                        <a:rPr lang="en-GB" sz="1800" baseline="0" dirty="0" smtClean="0"/>
                        <a:t> (g/km)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NOx (g/km)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Particle</a:t>
                      </a:r>
                      <a:r>
                        <a:rPr lang="en-GB" sz="1800" baseline="0" dirty="0" smtClean="0"/>
                        <a:t> Matter (g/km)</a:t>
                      </a:r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1992 (Euro 1)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2.72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0.97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0.14</a:t>
                      </a:r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1996 (Euro 2)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1.0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0.70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0.8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0.08</a:t>
                      </a:r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2000</a:t>
                      </a:r>
                      <a:r>
                        <a:rPr lang="en-GB" sz="1800" baseline="0" dirty="0" smtClean="0"/>
                        <a:t> (Euro 3)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0.64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0.56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0.5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0.05</a:t>
                      </a:r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2005 (Euro 4)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0.50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0.30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0.25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0.025</a:t>
                      </a:r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2009 (Euro 5)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0.50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0.23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0.18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0.005 </a:t>
                      </a:r>
                      <a:r>
                        <a:rPr lang="en-GB" sz="1400" dirty="0" smtClean="0"/>
                        <a:t>(direct</a:t>
                      </a:r>
                      <a:r>
                        <a:rPr lang="en-GB" sz="1400" baseline="0" dirty="0" smtClean="0"/>
                        <a:t> injection only</a:t>
                      </a:r>
                      <a:r>
                        <a:rPr lang="en-GB" sz="1800" baseline="0" dirty="0" smtClean="0"/>
                        <a:t>)</a:t>
                      </a:r>
                      <a:endParaRPr lang="en-GB" sz="1800" dirty="0"/>
                    </a:p>
                  </a:txBody>
                  <a:tcPr/>
                </a:tc>
              </a:tr>
              <a:tr h="50728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2014 (Euro 6)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0.50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0.17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0.08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0.005 </a:t>
                      </a:r>
                      <a:r>
                        <a:rPr lang="en-GB" sz="1400" dirty="0" smtClean="0"/>
                        <a:t>(direct</a:t>
                      </a:r>
                      <a:r>
                        <a:rPr lang="en-GB" sz="1400" baseline="0" dirty="0" smtClean="0"/>
                        <a:t> injection only</a:t>
                      </a:r>
                      <a:r>
                        <a:rPr lang="en-GB" sz="1800" baseline="0" dirty="0" smtClean="0"/>
                        <a:t>)</a:t>
                      </a:r>
                      <a:endParaRPr lang="en-GB" sz="1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4908" y="6190735"/>
            <a:ext cx="1069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RAC (2017) </a:t>
            </a:r>
            <a:r>
              <a:rPr lang="en-GB" i="1" dirty="0" smtClean="0"/>
              <a:t>Euro 1 to Euro 6 – find out your vehicle’s emissions standard </a:t>
            </a:r>
            <a:r>
              <a:rPr lang="en-GB" dirty="0" smtClean="0"/>
              <a:t>RAC, London </a:t>
            </a:r>
            <a:r>
              <a:rPr lang="en-GB" dirty="0" smtClean="0">
                <a:hlinkClick r:id="rId2"/>
              </a:rPr>
              <a:t>www.rac.co.uk/drive/advice/know-how/euro-emissions-standards</a:t>
            </a:r>
            <a:r>
              <a:rPr lang="en-GB" dirty="0" smtClean="0"/>
              <a:t> [Accessed 5/10/2017)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58861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Petrol Emission Regulations Over Time</a:t>
            </a:r>
            <a:endParaRPr lang="en-US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74571574"/>
              </p:ext>
            </p:extLst>
          </p:nvPr>
        </p:nvGraphicFramePr>
        <p:xfrm>
          <a:off x="2089031" y="1565692"/>
          <a:ext cx="8013938" cy="45504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436711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Diesel Emission Regulations Over Time</a:t>
            </a:r>
            <a:endParaRPr lang="en-US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27794153"/>
              </p:ext>
            </p:extLst>
          </p:nvPr>
        </p:nvGraphicFramePr>
        <p:xfrm>
          <a:off x="1777041" y="1548441"/>
          <a:ext cx="8209472" cy="481785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58677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Motorbike Emission Regulations for Euro 1 to 3</a:t>
            </a:r>
            <a:endParaRPr lang="en-US" sz="40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042557"/>
              </p:ext>
            </p:extLst>
          </p:nvPr>
        </p:nvGraphicFramePr>
        <p:xfrm>
          <a:off x="2032000" y="1524051"/>
          <a:ext cx="8127999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1427"/>
                <a:gridCol w="5055079"/>
                <a:gridCol w="981493"/>
              </a:tblGrid>
              <a:tr h="354768">
                <a:tc>
                  <a:txBody>
                    <a:bodyPr/>
                    <a:lstStyle/>
                    <a:p>
                      <a:r>
                        <a:rPr lang="en-GB" dirty="0" smtClean="0"/>
                        <a:t>Emissions Standard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Class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Year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Euro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Mopeds,</a:t>
                      </a:r>
                      <a:r>
                        <a:rPr lang="en-GB" baseline="0" dirty="0" smtClean="0"/>
                        <a:t> Motorcycles and Tricycles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1999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 rowSpan="3"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Euro 2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Mopeds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2002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Three Wheelers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2004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Motorcycles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2005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Euro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Motorcycles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2007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r>
                        <a:rPr lang="en-GB" dirty="0" smtClean="0"/>
                        <a:t>Euro 4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Powered cycle, two-wheel</a:t>
                      </a:r>
                      <a:r>
                        <a:rPr lang="en-GB" baseline="0" dirty="0" smtClean="0"/>
                        <a:t> moped, three-wheel moped, light on-road quad and light </a:t>
                      </a:r>
                      <a:r>
                        <a:rPr lang="en-GB" baseline="0" dirty="0" err="1" smtClean="0"/>
                        <a:t>quadrimobile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2017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Two-wheel motorcycle w/ &amp;w/o sidecar, tricycle, heavy on-road</a:t>
                      </a:r>
                      <a:r>
                        <a:rPr lang="en-GB" baseline="0" dirty="0" smtClean="0"/>
                        <a:t> quad, commercial tricycle, heavy all terrain quad and heavy </a:t>
                      </a:r>
                      <a:r>
                        <a:rPr lang="en-GB" baseline="0" dirty="0" err="1" smtClean="0"/>
                        <a:t>quadrimobile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2016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Euro 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All classes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2020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54908" y="6190735"/>
            <a:ext cx="1069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RAC (2017) </a:t>
            </a:r>
            <a:r>
              <a:rPr lang="en-GB" i="1" dirty="0" smtClean="0"/>
              <a:t>Euro 1 to Euro 6 – find out your vehicle’s emissions standard </a:t>
            </a:r>
            <a:r>
              <a:rPr lang="en-GB" dirty="0" smtClean="0"/>
              <a:t>RAC, London </a:t>
            </a:r>
            <a:r>
              <a:rPr lang="en-GB" dirty="0" smtClean="0">
                <a:hlinkClick r:id="rId2"/>
              </a:rPr>
              <a:t>www.rac.co.uk/drive/advice/know-how/euro-emissions-standards</a:t>
            </a:r>
            <a:r>
              <a:rPr lang="en-GB" dirty="0" smtClean="0"/>
              <a:t> [Accessed 5/10/2017)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93021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871" y="188911"/>
            <a:ext cx="10515600" cy="1325563"/>
          </a:xfrm>
        </p:spPr>
        <p:txBody>
          <a:bodyPr/>
          <a:lstStyle/>
          <a:p>
            <a:r>
              <a:rPr lang="en-GB" dirty="0" smtClean="0"/>
              <a:t>New European Driving Cycle (NEDC)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3749" t="36482" r="32709" b="33518"/>
          <a:stretch/>
        </p:blipFill>
        <p:spPr>
          <a:xfrm>
            <a:off x="1719439" y="1220559"/>
            <a:ext cx="8462786" cy="42576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83028" y="5478234"/>
            <a:ext cx="115932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Barlow, T.J., Latham, S., McCrae, I.S. and Boulter, P.G (2009) </a:t>
            </a:r>
            <a:r>
              <a:rPr lang="en-GB" i="1" dirty="0" smtClean="0"/>
              <a:t>A reference book of driving cycles for use in the measurement of road vehicle emissions</a:t>
            </a:r>
            <a:r>
              <a:rPr lang="en-GB" dirty="0" smtClean="0"/>
              <a:t>. </a:t>
            </a:r>
            <a:r>
              <a:rPr lang="en-GB" dirty="0"/>
              <a:t>TRL Limited, London.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www.gov.uk/government/uploads/system/uploads/attachment_data/file/4247/ppr-354.pdf</a:t>
            </a:r>
            <a:r>
              <a:rPr lang="en-GB" dirty="0" smtClean="0"/>
              <a:t> [Accessed 8th October 2017]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520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412" y="223610"/>
            <a:ext cx="10515600" cy="1325563"/>
          </a:xfrm>
        </p:spPr>
        <p:txBody>
          <a:bodyPr/>
          <a:lstStyle/>
          <a:p>
            <a:r>
              <a:rPr lang="en-GB" dirty="0" smtClean="0"/>
              <a:t>World Harmonised Light-duty Test Cycle (WLTC)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9479" t="25185" r="32604" b="37407"/>
          <a:stretch/>
        </p:blipFill>
        <p:spPr>
          <a:xfrm>
            <a:off x="1687286" y="1549173"/>
            <a:ext cx="8582025" cy="47625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0371" y="6126668"/>
            <a:ext cx="10898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Transport for London (2017) </a:t>
            </a:r>
            <a:r>
              <a:rPr lang="en-GB" i="1" dirty="0" smtClean="0"/>
              <a:t>In service emissions performance of Euro 6 vehicles</a:t>
            </a:r>
            <a:r>
              <a:rPr lang="en-GB" dirty="0"/>
              <a:t> </a:t>
            </a:r>
            <a:r>
              <a:rPr lang="en-GB" dirty="0" smtClean="0"/>
              <a:t>Transport for London</a:t>
            </a:r>
            <a:r>
              <a:rPr lang="en-GB" dirty="0"/>
              <a:t>, London.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content.tfl.gov.uk/in-service-emissions-performance-of-euro-6vi-vehicles.pdf</a:t>
            </a:r>
            <a:r>
              <a:rPr lang="en-GB" dirty="0" smtClean="0"/>
              <a:t> [Accessed 8th Oct 17]</a:t>
            </a:r>
          </a:p>
        </p:txBody>
      </p:sp>
    </p:spTree>
    <p:extLst>
      <p:ext uri="{BB962C8B-B14F-4D97-AF65-F5344CB8AC3E}">
        <p14:creationId xmlns:p14="http://schemas.microsoft.com/office/powerpoint/2010/main" val="568346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Drive Cycle average emissions from light-duty Euro 6 passenger cars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286" t="22879" r="28648" b="36162"/>
          <a:stretch/>
        </p:blipFill>
        <p:spPr>
          <a:xfrm>
            <a:off x="2333625" y="1690688"/>
            <a:ext cx="7524750" cy="42291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0371" y="6126668"/>
            <a:ext cx="10898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Transport for London (2017) </a:t>
            </a:r>
            <a:r>
              <a:rPr lang="en-GB" i="1" dirty="0" smtClean="0"/>
              <a:t>In service emissions performance of Euro 6 vehicles</a:t>
            </a:r>
            <a:r>
              <a:rPr lang="en-GB" dirty="0"/>
              <a:t> </a:t>
            </a:r>
            <a:r>
              <a:rPr lang="en-GB" dirty="0" smtClean="0"/>
              <a:t>Transport for London</a:t>
            </a:r>
            <a:r>
              <a:rPr lang="en-GB" dirty="0"/>
              <a:t>, London. </a:t>
            </a: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content.tfl.gov.uk/in-service-emissions-performance-of-euro-6vi-vehicles.pdf</a:t>
            </a:r>
            <a:r>
              <a:rPr lang="en-GB" dirty="0" smtClean="0"/>
              <a:t> [Accessed 8th Oct 17]</a:t>
            </a:r>
          </a:p>
        </p:txBody>
      </p:sp>
    </p:spTree>
    <p:extLst>
      <p:ext uri="{BB962C8B-B14F-4D97-AF65-F5344CB8AC3E}">
        <p14:creationId xmlns:p14="http://schemas.microsoft.com/office/powerpoint/2010/main" val="20093889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489</Words>
  <Application>Microsoft Office PowerPoint</Application>
  <PresentationFormat>Widescreen</PresentationFormat>
  <Paragraphs>111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Petrol Emissions for Passenger Vehicles</vt:lpstr>
      <vt:lpstr>Diesel Emissions for Passenger Vehicles</vt:lpstr>
      <vt:lpstr>Petrol Emission Regulations Over Time</vt:lpstr>
      <vt:lpstr>Diesel Emission Regulations Over Time</vt:lpstr>
      <vt:lpstr>Motorbike Emission Regulations for Euro 1 to 3</vt:lpstr>
      <vt:lpstr>New European Driving Cycle (NEDC)</vt:lpstr>
      <vt:lpstr>World Harmonised Light-duty Test Cycle (WLTC)</vt:lpstr>
      <vt:lpstr>Drive Cycle average emissions from light-duty Euro 6 passenger cars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Petrol Emissions</dc:title>
  <dc:creator>Kerry Tudor</dc:creator>
  <cp:lastModifiedBy>Kerry Tudor</cp:lastModifiedBy>
  <cp:revision>10</cp:revision>
  <dcterms:created xsi:type="dcterms:W3CDTF">2017-10-05T10:26:08Z</dcterms:created>
  <dcterms:modified xsi:type="dcterms:W3CDTF">2017-10-08T07:43:40Z</dcterms:modified>
</cp:coreProperties>
</file>