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19"/>
  </p:notesMasterIdLst>
  <p:sldIdLst>
    <p:sldId id="256" r:id="rId5"/>
    <p:sldId id="267" r:id="rId6"/>
    <p:sldId id="279" r:id="rId7"/>
    <p:sldId id="287" r:id="rId8"/>
    <p:sldId id="273" r:id="rId9"/>
    <p:sldId id="290" r:id="rId10"/>
    <p:sldId id="291" r:id="rId11"/>
    <p:sldId id="260" r:id="rId12"/>
    <p:sldId id="292" r:id="rId13"/>
    <p:sldId id="282" r:id="rId14"/>
    <p:sldId id="285" r:id="rId15"/>
    <p:sldId id="283" r:id="rId16"/>
    <p:sldId id="263" r:id="rId17"/>
    <p:sldId id="29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AB8EF4-21E2-4FF4-826F-0C5F45A74AA5}"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8E793590-D218-4F1E-8E23-577AC9FFDC09}">
      <dgm:prSet/>
      <dgm:spPr/>
      <dgm:t>
        <a:bodyPr/>
        <a:lstStyle/>
        <a:p>
          <a:r>
            <a:rPr lang="en-GB" dirty="0"/>
            <a:t>First you have to reflect the strength of the feelings – this could be a range of feelings and you might have to unpick this a little.</a:t>
          </a:r>
          <a:endParaRPr lang="en-US" dirty="0"/>
        </a:p>
      </dgm:t>
    </dgm:pt>
    <dgm:pt modelId="{B8A95041-561E-41C0-81A7-DB461C44C628}" type="parTrans" cxnId="{4720DCAC-D22B-4AC3-AED0-16E3879AB407}">
      <dgm:prSet/>
      <dgm:spPr/>
      <dgm:t>
        <a:bodyPr/>
        <a:lstStyle/>
        <a:p>
          <a:endParaRPr lang="en-US"/>
        </a:p>
      </dgm:t>
    </dgm:pt>
    <dgm:pt modelId="{C6BF40A4-C0CA-46D9-A11A-FF1418C47DD6}" type="sibTrans" cxnId="{4720DCAC-D22B-4AC3-AED0-16E3879AB407}">
      <dgm:prSet/>
      <dgm:spPr/>
      <dgm:t>
        <a:bodyPr/>
        <a:lstStyle/>
        <a:p>
          <a:endParaRPr lang="en-US"/>
        </a:p>
      </dgm:t>
    </dgm:pt>
    <dgm:pt modelId="{4741C43A-DBA8-4BDA-93F4-D505F556FFFE}">
      <dgm:prSet/>
      <dgm:spPr/>
      <dgm:t>
        <a:bodyPr/>
        <a:lstStyle/>
        <a:p>
          <a:r>
            <a:rPr lang="en-GB"/>
            <a:t>Checking your understanding and accuracy is very important.</a:t>
          </a:r>
          <a:endParaRPr lang="en-US"/>
        </a:p>
      </dgm:t>
    </dgm:pt>
    <dgm:pt modelId="{99C4FA0A-FA05-4D21-AA95-11973E1A301B}" type="parTrans" cxnId="{A652DEF3-030D-4245-BF39-AD0CF1AC4E4D}">
      <dgm:prSet/>
      <dgm:spPr/>
      <dgm:t>
        <a:bodyPr/>
        <a:lstStyle/>
        <a:p>
          <a:endParaRPr lang="en-US"/>
        </a:p>
      </dgm:t>
    </dgm:pt>
    <dgm:pt modelId="{3661FCC1-5EBF-4328-B912-D532DABD89FA}" type="sibTrans" cxnId="{A652DEF3-030D-4245-BF39-AD0CF1AC4E4D}">
      <dgm:prSet/>
      <dgm:spPr/>
      <dgm:t>
        <a:bodyPr/>
        <a:lstStyle/>
        <a:p>
          <a:endParaRPr lang="en-US"/>
        </a:p>
      </dgm:t>
    </dgm:pt>
    <dgm:pt modelId="{84FB6DAC-D501-4DF1-96A8-B2AE12B3E706}">
      <dgm:prSet/>
      <dgm:spPr/>
      <dgm:t>
        <a:bodyPr/>
        <a:lstStyle/>
        <a:p>
          <a:r>
            <a:rPr lang="en-GB"/>
            <a:t>State your feelings tentatively.</a:t>
          </a:r>
          <a:endParaRPr lang="en-US"/>
        </a:p>
      </dgm:t>
    </dgm:pt>
    <dgm:pt modelId="{17652E67-4534-4A82-BA41-18B08F9226E2}" type="parTrans" cxnId="{FE066A47-F7EF-4425-9476-024E3E2A856E}">
      <dgm:prSet/>
      <dgm:spPr/>
      <dgm:t>
        <a:bodyPr/>
        <a:lstStyle/>
        <a:p>
          <a:endParaRPr lang="en-US"/>
        </a:p>
      </dgm:t>
    </dgm:pt>
    <dgm:pt modelId="{E70C5B01-F436-4C95-B11C-986D65FD7E45}" type="sibTrans" cxnId="{FE066A47-F7EF-4425-9476-024E3E2A856E}">
      <dgm:prSet/>
      <dgm:spPr/>
      <dgm:t>
        <a:bodyPr/>
        <a:lstStyle/>
        <a:p>
          <a:endParaRPr lang="en-US"/>
        </a:p>
      </dgm:t>
    </dgm:pt>
    <dgm:pt modelId="{8BE8A688-76EC-4498-B803-81D971068959}" type="pres">
      <dgm:prSet presAssocID="{BDAB8EF4-21E2-4FF4-826F-0C5F45A74AA5}" presName="linear" presStyleCnt="0">
        <dgm:presLayoutVars>
          <dgm:animLvl val="lvl"/>
          <dgm:resizeHandles val="exact"/>
        </dgm:presLayoutVars>
      </dgm:prSet>
      <dgm:spPr/>
    </dgm:pt>
    <dgm:pt modelId="{E02EAE30-3951-4A50-80E5-1715533324E9}" type="pres">
      <dgm:prSet presAssocID="{8E793590-D218-4F1E-8E23-577AC9FFDC09}" presName="parentText" presStyleLbl="node1" presStyleIdx="0" presStyleCnt="3">
        <dgm:presLayoutVars>
          <dgm:chMax val="0"/>
          <dgm:bulletEnabled val="1"/>
        </dgm:presLayoutVars>
      </dgm:prSet>
      <dgm:spPr/>
    </dgm:pt>
    <dgm:pt modelId="{60831A4B-6D9B-434F-99EB-DED48EF2000C}" type="pres">
      <dgm:prSet presAssocID="{C6BF40A4-C0CA-46D9-A11A-FF1418C47DD6}" presName="spacer" presStyleCnt="0"/>
      <dgm:spPr/>
    </dgm:pt>
    <dgm:pt modelId="{37451BD0-4425-4B2A-B187-7EAA3A700944}" type="pres">
      <dgm:prSet presAssocID="{4741C43A-DBA8-4BDA-93F4-D505F556FFFE}" presName="parentText" presStyleLbl="node1" presStyleIdx="1" presStyleCnt="3">
        <dgm:presLayoutVars>
          <dgm:chMax val="0"/>
          <dgm:bulletEnabled val="1"/>
        </dgm:presLayoutVars>
      </dgm:prSet>
      <dgm:spPr/>
    </dgm:pt>
    <dgm:pt modelId="{475A9DA0-C592-416F-AAC5-73F3251BE810}" type="pres">
      <dgm:prSet presAssocID="{3661FCC1-5EBF-4328-B912-D532DABD89FA}" presName="spacer" presStyleCnt="0"/>
      <dgm:spPr/>
    </dgm:pt>
    <dgm:pt modelId="{1D3AA38E-D154-4275-B0EF-25824CE3D36B}" type="pres">
      <dgm:prSet presAssocID="{84FB6DAC-D501-4DF1-96A8-B2AE12B3E706}" presName="parentText" presStyleLbl="node1" presStyleIdx="2" presStyleCnt="3">
        <dgm:presLayoutVars>
          <dgm:chMax val="0"/>
          <dgm:bulletEnabled val="1"/>
        </dgm:presLayoutVars>
      </dgm:prSet>
      <dgm:spPr/>
    </dgm:pt>
  </dgm:ptLst>
  <dgm:cxnLst>
    <dgm:cxn modelId="{8579400F-A194-479C-A367-EEEA72F56E27}" type="presOf" srcId="{8E793590-D218-4F1E-8E23-577AC9FFDC09}" destId="{E02EAE30-3951-4A50-80E5-1715533324E9}" srcOrd="0" destOrd="0" presId="urn:microsoft.com/office/officeart/2005/8/layout/vList2"/>
    <dgm:cxn modelId="{FE066A47-F7EF-4425-9476-024E3E2A856E}" srcId="{BDAB8EF4-21E2-4FF4-826F-0C5F45A74AA5}" destId="{84FB6DAC-D501-4DF1-96A8-B2AE12B3E706}" srcOrd="2" destOrd="0" parTransId="{17652E67-4534-4A82-BA41-18B08F9226E2}" sibTransId="{E70C5B01-F436-4C95-B11C-986D65FD7E45}"/>
    <dgm:cxn modelId="{152684A2-1504-44B6-A112-D4E405EED27C}" type="presOf" srcId="{4741C43A-DBA8-4BDA-93F4-D505F556FFFE}" destId="{37451BD0-4425-4B2A-B187-7EAA3A700944}" srcOrd="0" destOrd="0" presId="urn:microsoft.com/office/officeart/2005/8/layout/vList2"/>
    <dgm:cxn modelId="{4720DCAC-D22B-4AC3-AED0-16E3879AB407}" srcId="{BDAB8EF4-21E2-4FF4-826F-0C5F45A74AA5}" destId="{8E793590-D218-4F1E-8E23-577AC9FFDC09}" srcOrd="0" destOrd="0" parTransId="{B8A95041-561E-41C0-81A7-DB461C44C628}" sibTransId="{C6BF40A4-C0CA-46D9-A11A-FF1418C47DD6}"/>
    <dgm:cxn modelId="{108844CF-29AE-448B-AE14-9F247E2EEBB6}" type="presOf" srcId="{84FB6DAC-D501-4DF1-96A8-B2AE12B3E706}" destId="{1D3AA38E-D154-4275-B0EF-25824CE3D36B}" srcOrd="0" destOrd="0" presId="urn:microsoft.com/office/officeart/2005/8/layout/vList2"/>
    <dgm:cxn modelId="{E85816E2-1539-4E1D-A739-D0A157537097}" type="presOf" srcId="{BDAB8EF4-21E2-4FF4-826F-0C5F45A74AA5}" destId="{8BE8A688-76EC-4498-B803-81D971068959}" srcOrd="0" destOrd="0" presId="urn:microsoft.com/office/officeart/2005/8/layout/vList2"/>
    <dgm:cxn modelId="{A652DEF3-030D-4245-BF39-AD0CF1AC4E4D}" srcId="{BDAB8EF4-21E2-4FF4-826F-0C5F45A74AA5}" destId="{4741C43A-DBA8-4BDA-93F4-D505F556FFFE}" srcOrd="1" destOrd="0" parTransId="{99C4FA0A-FA05-4D21-AA95-11973E1A301B}" sibTransId="{3661FCC1-5EBF-4328-B912-D532DABD89FA}"/>
    <dgm:cxn modelId="{5B2F3E00-568A-4126-8292-0C1532AC6C54}" type="presParOf" srcId="{8BE8A688-76EC-4498-B803-81D971068959}" destId="{E02EAE30-3951-4A50-80E5-1715533324E9}" srcOrd="0" destOrd="0" presId="urn:microsoft.com/office/officeart/2005/8/layout/vList2"/>
    <dgm:cxn modelId="{46E6B06F-6BAD-43D8-AA3A-2DFCE0FF4112}" type="presParOf" srcId="{8BE8A688-76EC-4498-B803-81D971068959}" destId="{60831A4B-6D9B-434F-99EB-DED48EF2000C}" srcOrd="1" destOrd="0" presId="urn:microsoft.com/office/officeart/2005/8/layout/vList2"/>
    <dgm:cxn modelId="{155105B2-1F39-4511-A88A-C6EF455A4E8F}" type="presParOf" srcId="{8BE8A688-76EC-4498-B803-81D971068959}" destId="{37451BD0-4425-4B2A-B187-7EAA3A700944}" srcOrd="2" destOrd="0" presId="urn:microsoft.com/office/officeart/2005/8/layout/vList2"/>
    <dgm:cxn modelId="{F2C16570-AD22-4C37-B487-BBE5C92E0D04}" type="presParOf" srcId="{8BE8A688-76EC-4498-B803-81D971068959}" destId="{475A9DA0-C592-416F-AAC5-73F3251BE810}" srcOrd="3" destOrd="0" presId="urn:microsoft.com/office/officeart/2005/8/layout/vList2"/>
    <dgm:cxn modelId="{0A17101E-661E-4458-9058-2651CD09BD3B}" type="presParOf" srcId="{8BE8A688-76EC-4498-B803-81D971068959}" destId="{1D3AA38E-D154-4275-B0EF-25824CE3D36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EAE30-3951-4A50-80E5-1715533324E9}">
      <dsp:nvSpPr>
        <dsp:cNvPr id="0" name=""/>
        <dsp:cNvSpPr/>
      </dsp:nvSpPr>
      <dsp:spPr>
        <a:xfrm>
          <a:off x="0" y="573095"/>
          <a:ext cx="6054725" cy="13747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First you have to reflect the strength of the feelings – this could be a range of feelings and you might have to unpick this a little.</a:t>
          </a:r>
          <a:endParaRPr lang="en-US" sz="2500" kern="1200" dirty="0"/>
        </a:p>
      </dsp:txBody>
      <dsp:txXfrm>
        <a:off x="67110" y="640205"/>
        <a:ext cx="5920505" cy="1240530"/>
      </dsp:txXfrm>
    </dsp:sp>
    <dsp:sp modelId="{37451BD0-4425-4B2A-B187-7EAA3A700944}">
      <dsp:nvSpPr>
        <dsp:cNvPr id="0" name=""/>
        <dsp:cNvSpPr/>
      </dsp:nvSpPr>
      <dsp:spPr>
        <a:xfrm>
          <a:off x="0" y="2019845"/>
          <a:ext cx="6054725" cy="1374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Checking your understanding and accuracy is very important.</a:t>
          </a:r>
          <a:endParaRPr lang="en-US" sz="2500" kern="1200"/>
        </a:p>
      </dsp:txBody>
      <dsp:txXfrm>
        <a:off x="67110" y="2086955"/>
        <a:ext cx="5920505" cy="1240530"/>
      </dsp:txXfrm>
    </dsp:sp>
    <dsp:sp modelId="{1D3AA38E-D154-4275-B0EF-25824CE3D36B}">
      <dsp:nvSpPr>
        <dsp:cNvPr id="0" name=""/>
        <dsp:cNvSpPr/>
      </dsp:nvSpPr>
      <dsp:spPr>
        <a:xfrm>
          <a:off x="0" y="3466596"/>
          <a:ext cx="6054725" cy="137475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State your feelings tentatively.</a:t>
          </a:r>
          <a:endParaRPr lang="en-US" sz="2500" kern="1200"/>
        </a:p>
      </dsp:txBody>
      <dsp:txXfrm>
        <a:off x="67110" y="3533706"/>
        <a:ext cx="5920505" cy="12405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2/7/2022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2/7/2022</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2/7/2022</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450079"/>
            <a:ext cx="9966960" cy="1008889"/>
          </a:xfrm>
        </p:spPr>
        <p:txBody>
          <a:bodyPr>
            <a:normAutofit/>
          </a:bodyPr>
          <a:lstStyle/>
          <a:p>
            <a:r>
              <a:rPr lang="en-US" sz="4000" dirty="0">
                <a:solidFill>
                  <a:schemeClr val="accent1"/>
                </a:solidFill>
              </a:rPr>
              <a:t>ECCS6001: Counselling Skills</a:t>
            </a:r>
            <a:br>
              <a:rPr lang="en-US" sz="4000" dirty="0">
                <a:solidFill>
                  <a:schemeClr val="accent1"/>
                </a:solidFill>
              </a:rPr>
            </a:br>
            <a:r>
              <a:rPr lang="en-US" sz="2200" dirty="0">
                <a:solidFill>
                  <a:schemeClr val="accent1"/>
                </a:solidFill>
              </a:rPr>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ECCS6001 Counselling Skills  - 2020/21.</a:t>
            </a:r>
            <a:endParaRPr lang="en-GB" dirty="0"/>
          </a:p>
        </p:txBody>
      </p:sp>
      <p:sp>
        <p:nvSpPr>
          <p:cNvPr id="3" name="Content Placeholder 2"/>
          <p:cNvSpPr>
            <a:spLocks noGrp="1"/>
          </p:cNvSpPr>
          <p:nvPr>
            <p:ph sz="half" idx="1"/>
          </p:nvPr>
        </p:nvSpPr>
        <p:spPr/>
        <p:txBody>
          <a:bodyPr/>
          <a:lstStyle/>
          <a:p>
            <a:pPr marL="45720" indent="0">
              <a:buNone/>
            </a:pPr>
            <a:endParaRPr lang="en-GB" sz="2800" b="1" dirty="0"/>
          </a:p>
          <a:p>
            <a:pPr marL="45720" indent="0">
              <a:buNone/>
            </a:pPr>
            <a:r>
              <a:rPr lang="en-GB" sz="2800" b="1" dirty="0"/>
              <a:t>Module Leader: Andrea Williams</a:t>
            </a:r>
          </a:p>
          <a:p>
            <a:pPr marL="45720" indent="0">
              <a:buNone/>
            </a:pPr>
            <a:r>
              <a:rPr lang="en-GB" sz="2800" dirty="0"/>
              <a:t>Email: </a:t>
            </a:r>
            <a:r>
              <a:rPr lang="en-GB" sz="2800" dirty="0">
                <a:hlinkClick r:id="rId2"/>
              </a:rPr>
              <a:t>andrea.williams@uwtsd.ac.uk</a:t>
            </a:r>
            <a:endParaRPr lang="en-GB" sz="2800" dirty="0"/>
          </a:p>
          <a:p>
            <a:pPr marL="45720" indent="0">
              <a:buNone/>
            </a:pPr>
            <a:r>
              <a:rPr lang="en-GB" sz="2800" dirty="0"/>
              <a:t>Office Hours: Please email for an appointment</a:t>
            </a:r>
          </a:p>
          <a:p>
            <a:pPr marL="45720" indent="0">
              <a:buNone/>
            </a:pPr>
            <a:endParaRPr lang="en-GB" dirty="0"/>
          </a:p>
          <a:p>
            <a:pPr marL="45720" indent="0">
              <a:buNone/>
            </a:pP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05254" y="2533996"/>
            <a:ext cx="4754563" cy="2971601"/>
          </a:xfr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509847"/>
          </a:xfrm>
        </p:spPr>
        <p:txBody>
          <a:bodyPr>
            <a:normAutofit fontScale="90000"/>
          </a:bodyPr>
          <a:lstStyle/>
          <a:p>
            <a:r>
              <a:rPr lang="en-GB" dirty="0">
                <a:solidFill>
                  <a:schemeClr val="accent1">
                    <a:lumMod val="75000"/>
                  </a:schemeClr>
                </a:solidFill>
              </a:rPr>
              <a:t>Module Learning Outcomes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idx="1"/>
          </p:nvPr>
        </p:nvSpPr>
        <p:spPr>
          <a:xfrm>
            <a:off x="221673" y="1474124"/>
            <a:ext cx="11804071" cy="5508567"/>
          </a:xfrm>
        </p:spPr>
        <p:txBody>
          <a:bodyPr>
            <a:normAutofit fontScale="92500"/>
          </a:bodyPr>
          <a:lstStyle/>
          <a:p>
            <a:pPr marL="342900" lvl="0" indent="-342900" algn="just">
              <a:lnSpc>
                <a:spcPct val="150000"/>
              </a:lnSpc>
              <a:spcBef>
                <a:spcPts val="0"/>
              </a:spcBef>
              <a:spcAft>
                <a:spcPts val="1000"/>
              </a:spcAft>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Critically evaluate ability to </a:t>
            </a:r>
            <a:r>
              <a:rPr lang="en-US" sz="2400" b="1" dirty="0">
                <a:solidFill>
                  <a:schemeClr val="accent1">
                    <a:lumMod val="75000"/>
                  </a:schemeClr>
                </a:solidFill>
                <a:effectLst/>
                <a:ea typeface="DengXian" panose="02010600030101010101" pitchFamily="2" charset="-122"/>
                <a:cs typeface="Times New Roman" panose="02020603050405020304" pitchFamily="18" charset="0"/>
              </a:rPr>
              <a:t>operate within the limits of own knowledge, skills and experience</a:t>
            </a:r>
            <a:r>
              <a:rPr lang="en-US" sz="2400" dirty="0">
                <a:solidFill>
                  <a:schemeClr val="accent1">
                    <a:lumMod val="75000"/>
                  </a:schemeClr>
                </a:solidFill>
                <a:effectLst/>
                <a:ea typeface="DengXian" panose="02010600030101010101" pitchFamily="2" charset="-122"/>
                <a:cs typeface="Times New Roman" panose="02020603050405020304" pitchFamily="18" charset="0"/>
              </a:rPr>
              <a:t>. </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pPr marL="342900" lvl="0" indent="-342900" algn="just">
              <a:lnSpc>
                <a:spcPct val="150000"/>
              </a:lnSpc>
              <a:spcBef>
                <a:spcPts val="0"/>
              </a:spcBef>
              <a:spcAft>
                <a:spcPts val="145"/>
              </a:spcAft>
              <a:buFont typeface="+mj-lt"/>
              <a:buAutoNum type="arabicPeriod"/>
            </a:pPr>
            <a:r>
              <a:rPr lang="en-GB" sz="2400" dirty="0">
                <a:solidFill>
                  <a:schemeClr val="accent1">
                    <a:lumMod val="75000"/>
                  </a:schemeClr>
                </a:solidFill>
                <a:effectLst/>
                <a:ea typeface="Calibri" panose="020F0502020204030204" pitchFamily="34" charset="0"/>
                <a:cs typeface="Arial" panose="020B0604020202020204" pitchFamily="34" charset="0"/>
              </a:rPr>
              <a:t>Demonstrate a critical evaluation of</a:t>
            </a:r>
            <a:r>
              <a:rPr lang="x-none" sz="2400" dirty="0">
                <a:solidFill>
                  <a:schemeClr val="accent1">
                    <a:lumMod val="75000"/>
                  </a:schemeClr>
                </a:solidFill>
                <a:effectLst/>
                <a:ea typeface="Calibri" panose="020F0502020204030204" pitchFamily="34" charset="0"/>
                <a:cs typeface="Arial" panose="020B0604020202020204" pitchFamily="34" charset="0"/>
              </a:rPr>
              <a:t> the ethical imperative of </a:t>
            </a:r>
            <a:r>
              <a:rPr lang="x-none" sz="2400" b="1" dirty="0">
                <a:solidFill>
                  <a:schemeClr val="accent1">
                    <a:lumMod val="75000"/>
                  </a:schemeClr>
                </a:solidFill>
                <a:effectLst/>
                <a:ea typeface="Calibri" panose="020F0502020204030204" pitchFamily="34" charset="0"/>
                <a:cs typeface="Arial" panose="020B0604020202020204" pitchFamily="34" charset="0"/>
              </a:rPr>
              <a:t>informed consent</a:t>
            </a:r>
            <a:r>
              <a:rPr lang="x-none" sz="2400" dirty="0">
                <a:solidFill>
                  <a:schemeClr val="accent1">
                    <a:lumMod val="75000"/>
                  </a:schemeClr>
                </a:solidFill>
                <a:effectLst/>
                <a:ea typeface="Calibri" panose="020F0502020204030204" pitchFamily="34" charset="0"/>
                <a:cs typeface="Arial" panose="020B0604020202020204" pitchFamily="34" charset="0"/>
              </a:rPr>
              <a:t>.</a:t>
            </a:r>
            <a:endParaRPr lang="en-GB" sz="24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145"/>
              </a:spcAft>
              <a:buFont typeface="+mj-lt"/>
              <a:buAutoNum type="arabicPeriod"/>
            </a:pPr>
            <a:r>
              <a:rPr lang="en-GB" sz="2400" dirty="0">
                <a:solidFill>
                  <a:schemeClr val="accent1">
                    <a:lumMod val="75000"/>
                  </a:schemeClr>
                </a:solidFill>
                <a:effectLst/>
                <a:ea typeface="Calibri" panose="020F0502020204030204" pitchFamily="34" charset="0"/>
                <a:cs typeface="Arial" panose="020B0604020202020204" pitchFamily="34" charset="0"/>
              </a:rPr>
              <a:t>Demonstrate </a:t>
            </a:r>
            <a:r>
              <a:rPr lang="en-GB" sz="2400" b="1" dirty="0">
                <a:solidFill>
                  <a:schemeClr val="accent1">
                    <a:lumMod val="75000"/>
                  </a:schemeClr>
                </a:solidFill>
                <a:effectLst/>
                <a:ea typeface="Calibri" panose="020F0502020204030204" pitchFamily="34" charset="0"/>
                <a:cs typeface="Arial" panose="020B0604020202020204" pitchFamily="34" charset="0"/>
              </a:rPr>
              <a:t>a critical </a:t>
            </a:r>
            <a:r>
              <a:rPr lang="x-none" sz="2400" b="1" dirty="0">
                <a:solidFill>
                  <a:schemeClr val="accent1">
                    <a:lumMod val="75000"/>
                  </a:schemeClr>
                </a:solidFill>
                <a:effectLst/>
                <a:ea typeface="Calibri" panose="020F0502020204030204" pitchFamily="34" charset="0"/>
                <a:cs typeface="Arial" panose="020B0604020202020204" pitchFamily="34" charset="0"/>
              </a:rPr>
              <a:t>reflection on own beliefs and on the emotional impact of discrimination</a:t>
            </a:r>
            <a:r>
              <a:rPr lang="x-none" sz="2400" dirty="0">
                <a:solidFill>
                  <a:schemeClr val="accent1">
                    <a:lumMod val="75000"/>
                  </a:schemeClr>
                </a:solidFill>
                <a:effectLst/>
                <a:ea typeface="Calibri" panose="020F0502020204030204" pitchFamily="34" charset="0"/>
                <a:cs typeface="Arial" panose="020B0604020202020204" pitchFamily="34" charset="0"/>
              </a:rPr>
              <a:t>.</a:t>
            </a:r>
            <a:endParaRPr lang="en-GB" sz="2400" dirty="0">
              <a:solidFill>
                <a:schemeClr val="accent1">
                  <a:lumMod val="75000"/>
                </a:schemeClr>
              </a:solidFill>
              <a:effectLst/>
              <a:ea typeface="Calibri" panose="020F0502020204030204" pitchFamily="34" charset="0"/>
              <a:cs typeface="Times New Roman" panose="02020603050405020304" pitchFamily="18" charset="0"/>
            </a:endParaRPr>
          </a:p>
          <a:p>
            <a:pPr marL="342900" lvl="0" indent="-342900" algn="just">
              <a:lnSpc>
                <a:spcPct val="150000"/>
              </a:lnSpc>
              <a:spcBef>
                <a:spcPts val="0"/>
              </a:spcBef>
              <a:buFont typeface="+mj-lt"/>
              <a:buAutoNum type="arabicPeriod"/>
            </a:pPr>
            <a:r>
              <a:rPr lang="en-GB" sz="2400" dirty="0">
                <a:solidFill>
                  <a:schemeClr val="accent1">
                    <a:lumMod val="75000"/>
                  </a:schemeClr>
                </a:solidFill>
                <a:effectLst/>
                <a:ea typeface="SimSun" panose="02010600030101010101" pitchFamily="2" charset="-122"/>
                <a:cs typeface="Times New Roman" panose="02020603050405020304" pitchFamily="18" charset="0"/>
              </a:rPr>
              <a:t>Demonstrate a critical reflection on and review progress in own studies and </a:t>
            </a:r>
            <a:r>
              <a:rPr lang="en-GB" sz="2400" b="1" dirty="0">
                <a:solidFill>
                  <a:schemeClr val="accent1">
                    <a:lumMod val="75000"/>
                  </a:schemeClr>
                </a:solidFill>
                <a:effectLst/>
                <a:ea typeface="SimSun" panose="02010600030101010101" pitchFamily="2" charset="-122"/>
                <a:cs typeface="Times New Roman" panose="02020603050405020304" pitchFamily="18" charset="0"/>
              </a:rPr>
              <a:t>seek assistance or guidance as appropriate in order to enhance your own personal development planning</a:t>
            </a:r>
            <a:r>
              <a:rPr lang="en-GB" sz="2400" dirty="0">
                <a:solidFill>
                  <a:schemeClr val="accent1">
                    <a:lumMod val="75000"/>
                  </a:schemeClr>
                </a:solidFill>
                <a:effectLst/>
                <a:ea typeface="SimSun" panose="02010600030101010101" pitchFamily="2" charset="-122"/>
                <a:cs typeface="Times New Roman" panose="02020603050405020304" pitchFamily="18" charset="0"/>
              </a:rPr>
              <a:t>.</a:t>
            </a:r>
          </a:p>
          <a:p>
            <a:pPr marL="342900" lvl="0" indent="-342900" algn="just">
              <a:lnSpc>
                <a:spcPct val="150000"/>
              </a:lnSpc>
              <a:spcBef>
                <a:spcPts val="0"/>
              </a:spcBef>
              <a:buFont typeface="+mj-lt"/>
              <a:buAutoNum type="arabicPeriod"/>
            </a:pPr>
            <a:r>
              <a:rPr lang="en-US" sz="2400" dirty="0">
                <a:solidFill>
                  <a:schemeClr val="accent1">
                    <a:lumMod val="75000"/>
                  </a:schemeClr>
                </a:solidFill>
                <a:effectLst/>
                <a:ea typeface="SimSun" panose="02010600030101010101" pitchFamily="2" charset="-122"/>
                <a:cs typeface="Times New Roman" panose="02020603050405020304" pitchFamily="18" charset="0"/>
              </a:rPr>
              <a:t>Demonstrate a critical evaluation of necessity to </a:t>
            </a:r>
            <a:r>
              <a:rPr lang="en-US" sz="2400" b="1" dirty="0">
                <a:solidFill>
                  <a:schemeClr val="accent1">
                    <a:lumMod val="75000"/>
                  </a:schemeClr>
                </a:solidFill>
                <a:effectLst/>
                <a:ea typeface="SimSun" panose="02010600030101010101" pitchFamily="2" charset="-122"/>
                <a:cs typeface="Times New Roman" panose="02020603050405020304" pitchFamily="18" charset="0"/>
              </a:rPr>
              <a:t>keep information about clients confidential </a:t>
            </a:r>
            <a:r>
              <a:rPr lang="en-US" sz="2400" dirty="0">
                <a:solidFill>
                  <a:schemeClr val="accent1">
                    <a:lumMod val="75000"/>
                  </a:schemeClr>
                </a:solidFill>
                <a:effectLst/>
                <a:ea typeface="SimSun" panose="02010600030101010101" pitchFamily="2" charset="-122"/>
                <a:cs typeface="Times New Roman" panose="02020603050405020304" pitchFamily="18" charset="0"/>
              </a:rPr>
              <a:t>within limits of duty of care</a:t>
            </a:r>
            <a:r>
              <a:rPr lang="en-GB" sz="2400" dirty="0">
                <a:solidFill>
                  <a:schemeClr val="accent1">
                    <a:lumMod val="75000"/>
                  </a:schemeClr>
                </a:solidFill>
                <a:effectLst/>
                <a:ea typeface="SimSun" panose="02010600030101010101" pitchFamily="2" charset="-122"/>
                <a:cs typeface="Times New Roman" panose="02020603050405020304" pitchFamily="18" charset="0"/>
              </a:rPr>
              <a:t>.</a:t>
            </a:r>
          </a:p>
          <a:p>
            <a:pPr marL="342900" lvl="0" indent="-342900" algn="just">
              <a:lnSpc>
                <a:spcPct val="150000"/>
              </a:lnSpc>
              <a:spcBef>
                <a:spcPts val="0"/>
              </a:spcBef>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Demonstrate </a:t>
            </a:r>
            <a:r>
              <a:rPr lang="en-US" sz="2400" b="1" dirty="0">
                <a:solidFill>
                  <a:schemeClr val="accent1">
                    <a:lumMod val="75000"/>
                  </a:schemeClr>
                </a:solidFill>
                <a:effectLst/>
                <a:ea typeface="DengXian" panose="02010600030101010101" pitchFamily="2" charset="-122"/>
                <a:cs typeface="Times New Roman" panose="02020603050405020304" pitchFamily="18" charset="0"/>
              </a:rPr>
              <a:t>advanced listening skills in a helping environment</a:t>
            </a:r>
            <a:r>
              <a:rPr lang="en-US" sz="2400" dirty="0">
                <a:solidFill>
                  <a:schemeClr val="accent1">
                    <a:lumMod val="75000"/>
                  </a:schemeClr>
                </a:solidFill>
                <a:effectLst/>
                <a:ea typeface="DengXian" panose="02010600030101010101" pitchFamily="2" charset="-122"/>
                <a:cs typeface="Times New Roman" panose="02020603050405020304" pitchFamily="18" charset="0"/>
              </a:rPr>
              <a:t>. </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pPr marL="342900" lvl="0" indent="-342900" algn="just">
              <a:lnSpc>
                <a:spcPct val="150000"/>
              </a:lnSpc>
              <a:spcBef>
                <a:spcPts val="0"/>
              </a:spcBef>
              <a:spcAft>
                <a:spcPts val="1000"/>
              </a:spcAft>
              <a:buFont typeface="+mj-lt"/>
              <a:buAutoNum type="arabicPeriod"/>
            </a:pPr>
            <a:r>
              <a:rPr lang="en-US" sz="2400" dirty="0">
                <a:solidFill>
                  <a:schemeClr val="accent1">
                    <a:lumMod val="75000"/>
                  </a:schemeClr>
                </a:solidFill>
                <a:effectLst/>
                <a:ea typeface="DengXian" panose="02010600030101010101" pitchFamily="2" charset="-122"/>
                <a:cs typeface="Times New Roman" panose="02020603050405020304" pitchFamily="18" charset="0"/>
              </a:rPr>
              <a:t>Demonstrate appropriate quality/skill of </a:t>
            </a:r>
            <a:r>
              <a:rPr lang="en-US" sz="2400" b="1" dirty="0">
                <a:solidFill>
                  <a:schemeClr val="accent1">
                    <a:lumMod val="75000"/>
                  </a:schemeClr>
                </a:solidFill>
                <a:effectLst/>
                <a:ea typeface="DengXian" panose="02010600030101010101" pitchFamily="2" charset="-122"/>
                <a:cs typeface="Times New Roman" panose="02020603050405020304" pitchFamily="18" charset="0"/>
              </a:rPr>
              <a:t>congruence and empathy</a:t>
            </a:r>
            <a:r>
              <a:rPr lang="en-US" sz="2400" dirty="0">
                <a:solidFill>
                  <a:schemeClr val="accent1">
                    <a:lumMod val="75000"/>
                  </a:schemeClr>
                </a:solidFill>
                <a:effectLst/>
                <a:ea typeface="DengXian" panose="02010600030101010101" pitchFamily="2" charset="-122"/>
                <a:cs typeface="Times New Roman" panose="02020603050405020304" pitchFamily="18" charset="0"/>
              </a:rPr>
              <a:t>.</a:t>
            </a:r>
            <a:endParaRPr lang="en-GB" sz="2400" dirty="0">
              <a:solidFill>
                <a:schemeClr val="accent1">
                  <a:lumMod val="75000"/>
                </a:schemeClr>
              </a:solidFill>
              <a:effectLst/>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72446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Diagram&#10;&#10;Description automatically generated">
            <a:extLst>
              <a:ext uri="{FF2B5EF4-FFF2-40B4-BE49-F238E27FC236}">
                <a16:creationId xmlns:a16="http://schemas.microsoft.com/office/drawing/2014/main" id="{65626188-BC88-4034-B4BD-6E0545033EC2}"/>
              </a:ext>
            </a:extLst>
          </p:cNvPr>
          <p:cNvPicPr>
            <a:picLocks noChangeAspect="1"/>
          </p:cNvPicPr>
          <p:nvPr/>
        </p:nvPicPr>
        <p:blipFill rotWithShape="1">
          <a:blip r:embed="rId2">
            <a:duotone>
              <a:schemeClr val="accent1">
                <a:shade val="45000"/>
                <a:satMod val="135000"/>
              </a:schemeClr>
              <a:prstClr val="white"/>
            </a:duotone>
            <a:alphaModFix amt="60000"/>
          </a:blip>
          <a:srcRect t="27748" b="16697"/>
          <a:stretch/>
        </p:blipFill>
        <p:spPr>
          <a:xfrm>
            <a:off x="20" y="-1"/>
            <a:ext cx="12191980" cy="6858001"/>
          </a:xfrm>
          <a:prstGeom prst="rect">
            <a:avLst/>
          </a:prstGeom>
        </p:spPr>
      </p:pic>
      <p:sp>
        <p:nvSpPr>
          <p:cNvPr id="4" name="Title 3">
            <a:extLst>
              <a:ext uri="{FF2B5EF4-FFF2-40B4-BE49-F238E27FC236}">
                <a16:creationId xmlns:a16="http://schemas.microsoft.com/office/drawing/2014/main" id="{FFF9705B-517D-48B3-8406-075A904849C1}"/>
              </a:ext>
            </a:extLst>
          </p:cNvPr>
          <p:cNvSpPr>
            <a:spLocks noGrp="1"/>
          </p:cNvSpPr>
          <p:nvPr>
            <p:ph type="ctrTitle"/>
          </p:nvPr>
        </p:nvSpPr>
        <p:spPr>
          <a:xfrm>
            <a:off x="1109980" y="882376"/>
            <a:ext cx="9966960" cy="2926080"/>
          </a:xfrm>
        </p:spPr>
        <p:txBody>
          <a:bodyPr>
            <a:normAutofit fontScale="90000"/>
          </a:bodyPr>
          <a:lstStyle/>
          <a:p>
            <a:r>
              <a:rPr lang="en-GB" dirty="0">
                <a:solidFill>
                  <a:schemeClr val="accent1">
                    <a:lumMod val="75000"/>
                  </a:schemeClr>
                </a:solidFill>
              </a:rPr>
              <a:t>What is the difference between ‘Listening’ and ‘Active Listening’? </a:t>
            </a:r>
          </a:p>
        </p:txBody>
      </p:sp>
      <p:sp>
        <p:nvSpPr>
          <p:cNvPr id="5" name="Subtitle 4">
            <a:extLst>
              <a:ext uri="{FF2B5EF4-FFF2-40B4-BE49-F238E27FC236}">
                <a16:creationId xmlns:a16="http://schemas.microsoft.com/office/drawing/2014/main" id="{77100D4A-3297-49B4-B6C1-3DC7DE054276}"/>
              </a:ext>
            </a:extLst>
          </p:cNvPr>
          <p:cNvSpPr>
            <a:spLocks noGrp="1"/>
          </p:cNvSpPr>
          <p:nvPr>
            <p:ph type="subTitle" idx="1"/>
          </p:nvPr>
        </p:nvSpPr>
        <p:spPr>
          <a:xfrm>
            <a:off x="1709530" y="3869634"/>
            <a:ext cx="8767860" cy="1388165"/>
          </a:xfrm>
        </p:spPr>
        <p:txBody>
          <a:bodyPr>
            <a:normAutofit/>
          </a:bodyPr>
          <a:lstStyle/>
          <a:p>
            <a:endParaRPr lang="en-GB" dirty="0"/>
          </a:p>
        </p:txBody>
      </p:sp>
      <p:pic>
        <p:nvPicPr>
          <p:cNvPr id="10" name="Content Placeholder 3">
            <a:extLst>
              <a:ext uri="{FF2B5EF4-FFF2-40B4-BE49-F238E27FC236}">
                <a16:creationId xmlns:a16="http://schemas.microsoft.com/office/drawing/2014/main" id="{117065ED-7F69-406B-B396-0FBBA641B1F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40370" y="3808456"/>
            <a:ext cx="5020363" cy="290886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780662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2ABE273-A57A-4523-99C5-F4D7F4511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3" name="Rectangle 12">
            <a:extLst>
              <a:ext uri="{FF2B5EF4-FFF2-40B4-BE49-F238E27FC236}">
                <a16:creationId xmlns:a16="http://schemas.microsoft.com/office/drawing/2014/main" id="{21A15CF5-392D-404A-8095-DD2085F2F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3D0F74E7-7AA9-4171-BCD1-C325B7632D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53842" y="2054826"/>
            <a:ext cx="0" cy="27432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Cloud Callout 3"/>
          <p:cNvSpPr/>
          <p:nvPr/>
        </p:nvSpPr>
        <p:spPr>
          <a:xfrm>
            <a:off x="5962997" y="743695"/>
            <a:ext cx="5879868" cy="537822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p>
            <a:pPr marL="0" marR="0" lvl="0" indent="-182880" algn="ctr" defTabSz="914400" rtl="0" eaLnBrk="1" fontAlgn="auto" latinLnBrk="0" hangingPunct="1">
              <a:lnSpc>
                <a:spcPct val="90000"/>
              </a:lnSpc>
              <a:spcBef>
                <a:spcPts val="0"/>
              </a:spcBef>
              <a:spcAft>
                <a:spcPts val="600"/>
              </a:spcAft>
              <a:buClr>
                <a:srgbClr val="A6B727"/>
              </a:buClr>
              <a:buSzPct val="80000"/>
              <a:buFont typeface="Corbel" pitchFamily="34" charset="0"/>
              <a:buChar char="•"/>
              <a:tabLst/>
              <a:defRPr/>
            </a:pPr>
            <a:r>
              <a:rPr kumimoji="0" lang="en-US" sz="4400" b="1" i="0" u="none" strike="noStrike" kern="1200" cap="none" spc="0" normalizeH="0" baseline="0" noProof="0" dirty="0">
                <a:ln>
                  <a:noFill/>
                </a:ln>
                <a:solidFill>
                  <a:srgbClr val="A6B727">
                    <a:lumMod val="20000"/>
                    <a:lumOff val="80000"/>
                  </a:srgbClr>
                </a:solidFill>
                <a:effectLst/>
                <a:uLnTx/>
                <a:uFillTx/>
                <a:latin typeface="Corbel" panose="020B0503020204020204"/>
                <a:ea typeface="+mn-ea"/>
                <a:cs typeface="+mn-cs"/>
              </a:rPr>
              <a:t>Consider some of the barriers to listening?</a:t>
            </a:r>
          </a:p>
        </p:txBody>
      </p:sp>
      <p:pic>
        <p:nvPicPr>
          <p:cNvPr id="10" name="Content Placeholder 3">
            <a:extLst>
              <a:ext uri="{FF2B5EF4-FFF2-40B4-BE49-F238E27FC236}">
                <a16:creationId xmlns:a16="http://schemas.microsoft.com/office/drawing/2014/main" id="{F84E3E96-74D0-44A4-94AE-12FD96FE6E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336" y="1083212"/>
            <a:ext cx="5176910" cy="498248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67235811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B323FE0-DFB0-4368-A3C2-FC1402A9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E4BCA77F-6A46-46C1-822E-DF8DB6F08D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00F30BB5-7BA0-4D79-B51D-809B0D796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1EE376D6-F107-4DB3-9670-0912D44E3CE0}"/>
              </a:ext>
            </a:extLst>
          </p:cNvPr>
          <p:cNvSpPr>
            <a:spLocks noGrp="1"/>
          </p:cNvSpPr>
          <p:nvPr>
            <p:ph type="title"/>
          </p:nvPr>
        </p:nvSpPr>
        <p:spPr>
          <a:xfrm>
            <a:off x="4783287" y="821636"/>
            <a:ext cx="6758457" cy="5792524"/>
          </a:xfrm>
        </p:spPr>
        <p:txBody>
          <a:bodyPr vert="horz" lIns="91440" tIns="45720" rIns="91440" bIns="45720" rtlCol="0" anchor="ctr">
            <a:normAutofit/>
          </a:bodyPr>
          <a:lstStyle/>
          <a:p>
            <a:r>
              <a:rPr lang="en-GB" sz="2800" dirty="0"/>
              <a:t>Suggested by Gerard Egan (2010)</a:t>
            </a:r>
            <a:br>
              <a:rPr lang="en-GB" sz="2800" dirty="0"/>
            </a:br>
            <a:br>
              <a:rPr lang="en-GB" sz="2800" dirty="0"/>
            </a:br>
            <a:r>
              <a:rPr lang="en-GB" sz="6600" b="1" dirty="0"/>
              <a:t>S</a:t>
            </a:r>
            <a:r>
              <a:rPr lang="en-GB" sz="2800" dirty="0"/>
              <a:t>: Sit </a:t>
            </a:r>
            <a:r>
              <a:rPr lang="en-GB" sz="2800" i="1" dirty="0"/>
              <a:t>squarely</a:t>
            </a:r>
            <a:br>
              <a:rPr lang="en-GB" sz="2800" dirty="0"/>
            </a:br>
            <a:r>
              <a:rPr lang="en-GB" sz="6600" b="1" dirty="0"/>
              <a:t>O</a:t>
            </a:r>
            <a:r>
              <a:rPr lang="en-GB" sz="2800" dirty="0"/>
              <a:t>: </a:t>
            </a:r>
            <a:r>
              <a:rPr lang="en-GB" sz="2800" i="1" dirty="0"/>
              <a:t>Open </a:t>
            </a:r>
            <a:r>
              <a:rPr lang="en-GB" sz="2800" dirty="0"/>
              <a:t>posture</a:t>
            </a:r>
            <a:br>
              <a:rPr lang="en-GB" sz="2800" dirty="0"/>
            </a:br>
            <a:r>
              <a:rPr lang="en-GB" sz="6600" b="1" dirty="0"/>
              <a:t>L</a:t>
            </a:r>
            <a:r>
              <a:rPr lang="en-GB" sz="2800" dirty="0"/>
              <a:t>: </a:t>
            </a:r>
            <a:r>
              <a:rPr lang="en-GB" sz="2800" i="1" dirty="0"/>
              <a:t>Lean</a:t>
            </a:r>
            <a:r>
              <a:rPr lang="en-GB" sz="2800" dirty="0"/>
              <a:t> towards the other</a:t>
            </a:r>
            <a:br>
              <a:rPr lang="en-GB" sz="2800" dirty="0"/>
            </a:br>
            <a:r>
              <a:rPr lang="en-GB" sz="6600" b="1" dirty="0"/>
              <a:t>E</a:t>
            </a:r>
            <a:r>
              <a:rPr lang="en-GB" sz="2800" dirty="0"/>
              <a:t>: Good </a:t>
            </a:r>
            <a:r>
              <a:rPr lang="en-GB" sz="2800" i="1" dirty="0"/>
              <a:t>eye</a:t>
            </a:r>
            <a:r>
              <a:rPr lang="en-GB" sz="2800" dirty="0"/>
              <a:t> contact</a:t>
            </a:r>
            <a:br>
              <a:rPr lang="en-GB" sz="2800" dirty="0"/>
            </a:br>
            <a:r>
              <a:rPr lang="en-GB" sz="6600" b="1" dirty="0"/>
              <a:t>R</a:t>
            </a:r>
            <a:r>
              <a:rPr lang="en-GB" sz="2800" dirty="0"/>
              <a:t>: </a:t>
            </a:r>
            <a:r>
              <a:rPr lang="en-GB" sz="2800" i="1" dirty="0"/>
              <a:t>Relaxed</a:t>
            </a:r>
            <a:endParaRPr lang="en-US" sz="5400" b="1" cap="all" dirty="0">
              <a:solidFill>
                <a:schemeClr val="tx1"/>
              </a:solidFill>
            </a:endParaRPr>
          </a:p>
        </p:txBody>
      </p:sp>
      <p:sp>
        <p:nvSpPr>
          <p:cNvPr id="19" name="Rectangle 18">
            <a:extLst>
              <a:ext uri="{FF2B5EF4-FFF2-40B4-BE49-F238E27FC236}">
                <a16:creationId xmlns:a16="http://schemas.microsoft.com/office/drawing/2014/main" id="{44F561C9-F335-45B4-A0DC-68F946099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39821"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451672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DDB95FCF-AD96-482F-9FB8-CD95725E6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64EEEC00-AD80-4734-BEE6-04CBDEC83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2ED84DD6-8A68-4994-8094-8DDBE89BF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176049D7-366E-4AC9-B689-460CC28F8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solidFill>
            <a:srgbClr val="A6B727"/>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BC9E91F8-C4AE-4EB0-8B76-FF3F3FC718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4AD45A04-4150-4943-BB06-EEEDDD73B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4" name="Title 3">
            <a:extLst>
              <a:ext uri="{FF2B5EF4-FFF2-40B4-BE49-F238E27FC236}">
                <a16:creationId xmlns:a16="http://schemas.microsoft.com/office/drawing/2014/main" id="{137C473B-39B1-4D33-B0A1-AF2F4D67EED3}"/>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3200" b="1" cap="all" dirty="0">
                <a:solidFill>
                  <a:srgbClr val="FFFFFF"/>
                </a:solidFill>
              </a:rPr>
              <a:t>Skills Practice</a:t>
            </a:r>
          </a:p>
        </p:txBody>
      </p:sp>
      <p:pic>
        <p:nvPicPr>
          <p:cNvPr id="7" name="Content Placeholder 6">
            <a:extLst>
              <a:ext uri="{FF2B5EF4-FFF2-40B4-BE49-F238E27FC236}">
                <a16:creationId xmlns:a16="http://schemas.microsoft.com/office/drawing/2014/main" id="{08149EDB-4C7A-4F7D-85B0-A944535C050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193712" y="857675"/>
            <a:ext cx="5402280" cy="5140669"/>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601322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Paraphrasing</a:t>
            </a:r>
            <a:br>
              <a:rPr lang="en-GB" b="1" dirty="0"/>
            </a:br>
            <a:endParaRPr lang="en-GB" dirty="0"/>
          </a:p>
        </p:txBody>
      </p:sp>
      <p:sp>
        <p:nvSpPr>
          <p:cNvPr id="3" name="Content Placeholder 2"/>
          <p:cNvSpPr>
            <a:spLocks noGrp="1"/>
          </p:cNvSpPr>
          <p:nvPr>
            <p:ph sz="half" idx="1"/>
          </p:nvPr>
        </p:nvSpPr>
        <p:spPr>
          <a:xfrm>
            <a:off x="581891" y="1479666"/>
            <a:ext cx="5315989" cy="4601094"/>
          </a:xfrm>
        </p:spPr>
        <p:txBody>
          <a:bodyPr>
            <a:normAutofit/>
          </a:bodyPr>
          <a:lstStyle/>
          <a:p>
            <a:r>
              <a:rPr lang="en-GB" sz="4000" dirty="0"/>
              <a:t>Repeat what you have heard, this should be brief and clear.</a:t>
            </a:r>
          </a:p>
          <a:p>
            <a:r>
              <a:rPr lang="en-GB" sz="4000" dirty="0"/>
              <a:t>You need to get to the root of the client’s message and reword what you have heard.</a:t>
            </a:r>
          </a:p>
          <a:p>
            <a:pPr marL="45720" indent="0">
              <a:buNone/>
            </a:pPr>
            <a:endParaRPr lang="en-GB" dirty="0"/>
          </a:p>
        </p:txBody>
      </p:sp>
      <p:sp>
        <p:nvSpPr>
          <p:cNvPr id="6" name="Content Placeholder 5">
            <a:extLst>
              <a:ext uri="{FF2B5EF4-FFF2-40B4-BE49-F238E27FC236}">
                <a16:creationId xmlns:a16="http://schemas.microsoft.com/office/drawing/2014/main" id="{EC5C2BD9-56B2-48E2-AB4E-DA34F6E44317}"/>
              </a:ext>
            </a:extLst>
          </p:cNvPr>
          <p:cNvSpPr>
            <a:spLocks noGrp="1"/>
          </p:cNvSpPr>
          <p:nvPr>
            <p:ph sz="half" idx="2"/>
          </p:nvPr>
        </p:nvSpPr>
        <p:spPr/>
        <p:txBody>
          <a:bodyPr/>
          <a:lstStyle/>
          <a:p>
            <a:endParaRPr lang="en-GB"/>
          </a:p>
        </p:txBody>
      </p:sp>
      <p:pic>
        <p:nvPicPr>
          <p:cNvPr id="7" name="Content Placeholder 5">
            <a:extLst>
              <a:ext uri="{FF2B5EF4-FFF2-40B4-BE49-F238E27FC236}">
                <a16:creationId xmlns:a16="http://schemas.microsoft.com/office/drawing/2014/main" id="{07808A01-BCFA-42AC-A57D-495BAEBDE2CF}"/>
              </a:ext>
            </a:extLst>
          </p:cNvPr>
          <p:cNvPicPr>
            <a:picLocks noChangeAspect="1"/>
          </p:cNvPicPr>
          <p:nvPr/>
        </p:nvPicPr>
        <p:blipFill>
          <a:blip r:embed="rId2"/>
          <a:stretch>
            <a:fillRect/>
          </a:stretch>
        </p:blipFill>
        <p:spPr>
          <a:xfrm>
            <a:off x="6394060" y="1653914"/>
            <a:ext cx="4754563" cy="4518286"/>
          </a:xfrm>
          <a:prstGeom prst="rect">
            <a:avLst/>
          </a:prstGeom>
        </p:spPr>
      </p:pic>
    </p:spTree>
    <p:extLst>
      <p:ext uri="{BB962C8B-B14F-4D97-AF65-F5344CB8AC3E}">
        <p14:creationId xmlns:p14="http://schemas.microsoft.com/office/powerpoint/2010/main" val="198586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D0B9787-F4B0-4D39-9586-E768A9253785}"/>
              </a:ext>
            </a:extLst>
          </p:cNvPr>
          <p:cNvSpPr>
            <a:spLocks noGrp="1"/>
          </p:cNvSpPr>
          <p:nvPr>
            <p:ph type="title"/>
          </p:nvPr>
        </p:nvSpPr>
        <p:spPr>
          <a:xfrm>
            <a:off x="1143000" y="609600"/>
            <a:ext cx="6693061" cy="1356360"/>
          </a:xfrm>
        </p:spPr>
        <p:txBody>
          <a:bodyPr vert="horz" lIns="91440" tIns="45720" rIns="91440" bIns="45720" rtlCol="0" anchor="ctr">
            <a:normAutofit/>
          </a:bodyPr>
          <a:lstStyle/>
          <a:p>
            <a:r>
              <a:rPr lang="en-US" b="1"/>
              <a:t>Reflecting Feelings</a:t>
            </a:r>
            <a:endParaRPr lang="en-US"/>
          </a:p>
        </p:txBody>
      </p:sp>
      <p:sp>
        <p:nvSpPr>
          <p:cNvPr id="3" name="Content Placeholder 2">
            <a:extLst>
              <a:ext uri="{FF2B5EF4-FFF2-40B4-BE49-F238E27FC236}">
                <a16:creationId xmlns:a16="http://schemas.microsoft.com/office/drawing/2014/main" id="{CC557AC1-E08F-46B5-9783-B54F09119965}"/>
              </a:ext>
            </a:extLst>
          </p:cNvPr>
          <p:cNvSpPr>
            <a:spLocks noGrp="1"/>
          </p:cNvSpPr>
          <p:nvPr>
            <p:ph sz="half" idx="1"/>
          </p:nvPr>
        </p:nvSpPr>
        <p:spPr>
          <a:xfrm>
            <a:off x="1143000" y="2057400"/>
            <a:ext cx="6693061" cy="4038600"/>
          </a:xfrm>
        </p:spPr>
        <p:txBody>
          <a:bodyPr vert="horz" lIns="91440" tIns="45720" rIns="91440" bIns="45720" rtlCol="0">
            <a:normAutofit/>
          </a:bodyPr>
          <a:lstStyle/>
          <a:p>
            <a:r>
              <a:rPr lang="en-US" sz="3600" dirty="0"/>
              <a:t>Identify feelings</a:t>
            </a:r>
          </a:p>
          <a:p>
            <a:r>
              <a:rPr lang="en-US" sz="3600" dirty="0"/>
              <a:t>Body messages</a:t>
            </a:r>
          </a:p>
          <a:p>
            <a:r>
              <a:rPr lang="en-US" sz="3600" dirty="0"/>
              <a:t>Vocal messages</a:t>
            </a:r>
          </a:p>
          <a:p>
            <a:r>
              <a:rPr lang="en-US" sz="3600" dirty="0"/>
              <a:t>Feeling words and phrases</a:t>
            </a:r>
          </a:p>
          <a:p>
            <a:r>
              <a:rPr lang="en-US" sz="3600" dirty="0"/>
              <a:t>Physiological words and phrases</a:t>
            </a:r>
          </a:p>
          <a:p>
            <a:r>
              <a:rPr lang="en-US" sz="3600" dirty="0"/>
              <a:t>Metaphors and imagery</a:t>
            </a:r>
          </a:p>
          <a:p>
            <a:pPr marL="45720"/>
            <a:endParaRPr lang="en-US" dirty="0"/>
          </a:p>
        </p:txBody>
      </p:sp>
      <p:pic>
        <p:nvPicPr>
          <p:cNvPr id="6" name="Content Placeholder 5" descr="Background pattern&#10;&#10;Description automatically generated">
            <a:extLst>
              <a:ext uri="{FF2B5EF4-FFF2-40B4-BE49-F238E27FC236}">
                <a16:creationId xmlns:a16="http://schemas.microsoft.com/office/drawing/2014/main" id="{6460C46E-6AB9-4A90-9C24-C79C3C4E8E2E}"/>
              </a:ext>
            </a:extLst>
          </p:cNvPr>
          <p:cNvPicPr>
            <a:picLocks noGrp="1" noChangeAspect="1"/>
          </p:cNvPicPr>
          <p:nvPr>
            <p:ph sz="half" idx="2"/>
          </p:nvPr>
        </p:nvPicPr>
        <p:blipFill rotWithShape="1">
          <a:blip r:embed="rId2"/>
          <a:srcRect l="21149" r="31375" b="2"/>
          <a:stretch/>
        </p:blipFill>
        <p:spPr>
          <a:xfrm>
            <a:off x="7132320" y="243840"/>
            <a:ext cx="4825139" cy="6377939"/>
          </a:xfrm>
          <a:prstGeom prst="rect">
            <a:avLst/>
          </a:prstGeom>
        </p:spPr>
      </p:pic>
    </p:spTree>
    <p:extLst>
      <p:ext uri="{BB962C8B-B14F-4D97-AF65-F5344CB8AC3E}">
        <p14:creationId xmlns:p14="http://schemas.microsoft.com/office/powerpoint/2010/main" val="615194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EB3C453-B485-4F07-841B-918D40331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4B54C89A-2D0B-4062-BF97-CA51B69D7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079"/>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4091C99A-98BE-457D-87BD-7B9B6EDDC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34761"/>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60A769C-8991-4FDE-89A0-A218E5BF6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0"/>
            <a:ext cx="462235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89455" y="609599"/>
            <a:ext cx="3574471" cy="5403273"/>
          </a:xfrm>
        </p:spPr>
        <p:txBody>
          <a:bodyPr vert="horz" lIns="91440" tIns="45720" rIns="91440" bIns="45720" rtlCol="0" anchor="ctr">
            <a:normAutofit/>
          </a:bodyPr>
          <a:lstStyle/>
          <a:p>
            <a:r>
              <a:rPr lang="en-US" sz="6000" b="1">
                <a:solidFill>
                  <a:srgbClr val="FFFFFF"/>
                </a:solidFill>
              </a:rPr>
              <a:t>Reflecting Feelings</a:t>
            </a:r>
            <a:br>
              <a:rPr lang="en-US" sz="6000" b="1">
                <a:solidFill>
                  <a:srgbClr val="FFFFFF"/>
                </a:solidFill>
              </a:rPr>
            </a:br>
            <a:endParaRPr lang="en-US" sz="6000">
              <a:solidFill>
                <a:srgbClr val="FFFFFF"/>
              </a:solidFill>
            </a:endParaRPr>
          </a:p>
        </p:txBody>
      </p:sp>
      <p:sp>
        <p:nvSpPr>
          <p:cNvPr id="17" name="Rectangle 16">
            <a:extLst>
              <a:ext uri="{FF2B5EF4-FFF2-40B4-BE49-F238E27FC236}">
                <a16:creationId xmlns:a16="http://schemas.microsoft.com/office/drawing/2014/main" id="{855CA58E-F8D8-4DF3-B813-C2585E0AB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2">
            <a:extLst>
              <a:ext uri="{FF2B5EF4-FFF2-40B4-BE49-F238E27FC236}">
                <a16:creationId xmlns:a16="http://schemas.microsoft.com/office/drawing/2014/main" id="{6D84907D-91DD-4CA7-8425-56714B6812E3}"/>
              </a:ext>
            </a:extLst>
          </p:cNvPr>
          <p:cNvGraphicFramePr>
            <a:graphicFrameLocks noGrp="1"/>
          </p:cNvGraphicFramePr>
          <p:nvPr>
            <p:ph sz="half" idx="1"/>
            <p:extLst>
              <p:ext uri="{D42A27DB-BD31-4B8C-83A1-F6EECF244321}">
                <p14:modId xmlns:p14="http://schemas.microsoft.com/office/powerpoint/2010/main" val="3088679622"/>
              </p:ext>
            </p:extLst>
          </p:nvPr>
        </p:nvGraphicFramePr>
        <p:xfrm>
          <a:off x="862013" y="881063"/>
          <a:ext cx="6054725" cy="54144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888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r>
              <a:rPr lang="en-US" dirty="0">
                <a:solidFill>
                  <a:schemeClr val="accent1">
                    <a:lumMod val="20000"/>
                    <a:lumOff val="80000"/>
                  </a:schemeClr>
                </a:solidFill>
              </a:rPr>
              <a:t>Triad Work</a:t>
            </a:r>
          </a:p>
        </p:txBody>
      </p:sp>
      <p:pic>
        <p:nvPicPr>
          <p:cNvPr id="8" name="Content Placeholder 7">
            <a:extLst>
              <a:ext uri="{FF2B5EF4-FFF2-40B4-BE49-F238E27FC236}">
                <a16:creationId xmlns:a16="http://schemas.microsoft.com/office/drawing/2014/main" id="{B777D311-1424-4FE6-A727-E8250F588647}"/>
              </a:ext>
            </a:extLst>
          </p:cNvPr>
          <p:cNvPicPr>
            <a:picLocks noGrp="1" noChangeAspect="1"/>
          </p:cNvPicPr>
          <p:nvPr>
            <p:ph sz="half" idx="2"/>
          </p:nvPr>
        </p:nvPicPr>
        <p:blipFill rotWithShape="1">
          <a:blip r:embed="rId2"/>
          <a:srcRect l="29691" r="24565"/>
          <a:stretch/>
        </p:blipFill>
        <p:spPr>
          <a:xfrm>
            <a:off x="232861" y="243840"/>
            <a:ext cx="3646837" cy="6377939"/>
          </a:xfrm>
          <a:prstGeom prst="rect">
            <a:avLst/>
          </a:prstGeom>
        </p:spPr>
      </p:pic>
      <p:sp>
        <p:nvSpPr>
          <p:cNvPr id="3" name="Content Placeholder 2"/>
          <p:cNvSpPr>
            <a:spLocks noGrp="1"/>
          </p:cNvSpPr>
          <p:nvPr>
            <p:ph sz="half" idx="1"/>
          </p:nvPr>
        </p:nvSpPr>
        <p:spPr>
          <a:xfrm>
            <a:off x="4441783" y="1640378"/>
            <a:ext cx="6693061" cy="4973782"/>
          </a:xfrm>
        </p:spPr>
        <p:txBody>
          <a:bodyPr vert="horz" lIns="91440" tIns="45720" rIns="91440" bIns="45720" rtlCol="0">
            <a:normAutofit fontScale="85000" lnSpcReduction="20000"/>
          </a:bodyPr>
          <a:lstStyle/>
          <a:p>
            <a:r>
              <a:rPr lang="en-GB" dirty="0"/>
              <a:t>Working in triads, have a go at listening to the ‘clients’ story and try to reflect some of these feelings back.</a:t>
            </a:r>
          </a:p>
          <a:p>
            <a:r>
              <a:rPr lang="en-GB" sz="3600" dirty="0">
                <a:solidFill>
                  <a:schemeClr val="accent1">
                    <a:lumMod val="20000"/>
                    <a:lumOff val="80000"/>
                  </a:schemeClr>
                </a:solidFill>
              </a:rPr>
              <a:t>Working in triads, have a go at listening to the ‘clients’ story and try to reflect some of these feelings back.</a:t>
            </a:r>
          </a:p>
          <a:p>
            <a:r>
              <a:rPr lang="en-GB" sz="3600" dirty="0">
                <a:solidFill>
                  <a:schemeClr val="accent1">
                    <a:lumMod val="20000"/>
                    <a:lumOff val="80000"/>
                  </a:schemeClr>
                </a:solidFill>
              </a:rPr>
              <a:t>Observer role to observe and feedback to ‘counsellor’. ‘Client’ to remain quiet during feedback time, preferably to leave the room Observer role to observe and feedback to ‘counsellor’. ‘Client’ to remain quiet during feedback time, preferably to leave the room</a:t>
            </a:r>
            <a:endParaRPr lang="en-US" sz="3600" dirty="0">
              <a:solidFill>
                <a:schemeClr val="accent1">
                  <a:lumMod val="20000"/>
                  <a:lumOff val="80000"/>
                </a:schemeClr>
              </a:solidFill>
            </a:endParaRPr>
          </a:p>
        </p:txBody>
      </p:sp>
      <p:sp>
        <p:nvSpPr>
          <p:cNvPr id="17" name="Rectangle 16">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79712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Reflective Practice</a:t>
            </a:r>
            <a:br>
              <a:rPr lang="en-GB" b="1" dirty="0"/>
            </a:br>
            <a:endParaRPr lang="en-GB" dirty="0"/>
          </a:p>
        </p:txBody>
      </p:sp>
      <p:sp>
        <p:nvSpPr>
          <p:cNvPr id="3" name="Content Placeholder 2"/>
          <p:cNvSpPr>
            <a:spLocks noGrp="1"/>
          </p:cNvSpPr>
          <p:nvPr>
            <p:ph sz="half" idx="1"/>
          </p:nvPr>
        </p:nvSpPr>
        <p:spPr>
          <a:xfrm>
            <a:off x="753687" y="1590502"/>
            <a:ext cx="5763491" cy="4800600"/>
          </a:xfrm>
        </p:spPr>
        <p:txBody>
          <a:bodyPr>
            <a:normAutofit/>
          </a:bodyPr>
          <a:lstStyle/>
          <a:p>
            <a:r>
              <a:rPr lang="en-GB" sz="2400" dirty="0"/>
              <a:t>As you undertake your practice you are asked to reflect on your work.</a:t>
            </a:r>
          </a:p>
          <a:p>
            <a:r>
              <a:rPr lang="en-GB" sz="2400" dirty="0"/>
              <a:t>This is during the skills practice as well as after, in the group discussion.</a:t>
            </a:r>
          </a:p>
          <a:p>
            <a:r>
              <a:rPr lang="en-GB" sz="2400" dirty="0"/>
              <a:t>You will also reflect on your work during your time away from the course.</a:t>
            </a:r>
          </a:p>
          <a:p>
            <a:r>
              <a:rPr lang="en-GB" sz="2400" dirty="0"/>
              <a:t>This reflection will enable you to evaluate your skills, which in turn will help you to become a more able and confident practitioner.</a:t>
            </a:r>
          </a:p>
          <a:p>
            <a:pPr marL="45720" indent="0">
              <a:buNone/>
            </a:pPr>
            <a:endParaRPr lang="en-GB" dirty="0"/>
          </a:p>
        </p:txBody>
      </p:sp>
      <p:pic>
        <p:nvPicPr>
          <p:cNvPr id="1026" name="Picture 2" descr="Reflective Practice - Examples - Psychiatry Training UK">
            <a:extLst>
              <a:ext uri="{FF2B5EF4-FFF2-40B4-BE49-F238E27FC236}">
                <a16:creationId xmlns:a16="http://schemas.microsoft.com/office/drawing/2014/main" id="{D3AFE963-853F-4E67-AFA4-974344845A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7652" y="1104207"/>
            <a:ext cx="4800600" cy="48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8662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457499" y="809106"/>
            <a:ext cx="8855826" cy="4505498"/>
          </a:xfrm>
          <a:prstGeom prst="cloud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solidFill>
                  <a:schemeClr val="accent1">
                    <a:lumMod val="75000"/>
                  </a:schemeClr>
                </a:solidFill>
              </a:rPr>
              <a:t>Reflection</a:t>
            </a:r>
          </a:p>
        </p:txBody>
      </p:sp>
    </p:spTree>
    <p:extLst>
      <p:ext uri="{BB962C8B-B14F-4D97-AF65-F5344CB8AC3E}">
        <p14:creationId xmlns:p14="http://schemas.microsoft.com/office/powerpoint/2010/main" val="3360839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56437093-53D9-4654-AA02-9FFB5A71BABC}"/>
              </a:ext>
            </a:extLst>
          </p:cNvPr>
          <p:cNvSpPr/>
          <p:nvPr/>
        </p:nvSpPr>
        <p:spPr>
          <a:xfrm>
            <a:off x="1058488" y="969818"/>
            <a:ext cx="9809018" cy="448887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Student Representative</a:t>
            </a:r>
          </a:p>
        </p:txBody>
      </p:sp>
    </p:spTree>
    <p:extLst>
      <p:ext uri="{BB962C8B-B14F-4D97-AF65-F5344CB8AC3E}">
        <p14:creationId xmlns:p14="http://schemas.microsoft.com/office/powerpoint/2010/main" val="1481349337"/>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3.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485</Words>
  <Application>Microsoft Office PowerPoint</Application>
  <PresentationFormat>Widescreen</PresentationFormat>
  <Paragraphs>43</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Calibri</vt:lpstr>
      <vt:lpstr>Corbel</vt:lpstr>
      <vt:lpstr>Basis</vt:lpstr>
      <vt:lpstr>ECCS6001: Counselling Skills Module Lead: Andrea Williams</vt:lpstr>
      <vt:lpstr>ECCS6001 Counselling Skills  - 2020/21.</vt:lpstr>
      <vt:lpstr>Module Learning Outcomes</vt:lpstr>
      <vt:lpstr>What is the difference between ‘Listening’ and ‘Active Listening’? </vt:lpstr>
      <vt:lpstr>PowerPoint Presentation</vt:lpstr>
      <vt:lpstr>Suggested by Gerard Egan (2010)  S: Sit squarely O: Open posture L: Lean towards the other E: Good eye contact R: Relaxed</vt:lpstr>
      <vt:lpstr>Skills Practice</vt:lpstr>
      <vt:lpstr>Paraphrasing </vt:lpstr>
      <vt:lpstr>Reflecting Feelings</vt:lpstr>
      <vt:lpstr>Reflecting Feelings </vt:lpstr>
      <vt:lpstr>Triad Work</vt:lpstr>
      <vt:lpstr>Reflective Practice </vt:lpstr>
      <vt:lpstr>PowerPoint Presentation</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2022-02-07T11:24:20Z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