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679ED5-8E98-4D2E-9FF9-25FFECA281E0}" v="1206" dt="2022-11-03T13:26:38.771"/>
    <p1510:client id="{AEE99EC7-7A6D-461E-946F-DB9AC3B85484}" v="143" dt="2022-11-04T12:24:32.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1A0CAA-A3D4-4333-8DE1-EEEFFB732958}" type="datetimeFigureOut">
              <a:rPr lang="en-GB" smtClean="0"/>
              <a:t>04/11/2022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1C8FBE-CD6D-4870-9C77-805A62B9AAD9}" type="slidenum">
              <a:rPr lang="en-GB" smtClean="0"/>
              <a:t>‹#›</a:t>
            </a:fld>
            <a:endParaRPr lang="en-GB"/>
          </a:p>
        </p:txBody>
      </p:sp>
    </p:spTree>
    <p:extLst>
      <p:ext uri="{BB962C8B-B14F-4D97-AF65-F5344CB8AC3E}">
        <p14:creationId xmlns:p14="http://schemas.microsoft.com/office/powerpoint/2010/main" val="364603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30670-6844-7176-E396-4C598BCB64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C6397D-C0E8-A061-E081-745555FE9B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B37440-A6CB-700F-61E1-E404AEB81580}"/>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5" name="Footer Placeholder 4">
            <a:extLst>
              <a:ext uri="{FF2B5EF4-FFF2-40B4-BE49-F238E27FC236}">
                <a16:creationId xmlns:a16="http://schemas.microsoft.com/office/drawing/2014/main" id="{C55A08B4-2A86-AA73-EECF-1CB050CDEB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4BDB5-48A4-6F9E-0D8D-6B343849871E}"/>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396289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69E4C-BBCB-8781-859D-3D787F85F7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6F8D51-C98F-30E5-86AD-2B2DF9EC42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8A2767-DCF8-BC72-CE44-CB1590E5B191}"/>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5" name="Footer Placeholder 4">
            <a:extLst>
              <a:ext uri="{FF2B5EF4-FFF2-40B4-BE49-F238E27FC236}">
                <a16:creationId xmlns:a16="http://schemas.microsoft.com/office/drawing/2014/main" id="{B1CCD25D-ACFD-85F4-1791-EBB341179E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A969FE-9D1A-7736-3C06-37401CE78B9E}"/>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1429191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D6A27-28C9-2174-18D9-83A5990C76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846E0D-490A-3D87-E8D7-7FA642C35F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C1051A-59DB-28E1-A7C3-6E1CF8D3688B}"/>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5" name="Footer Placeholder 4">
            <a:extLst>
              <a:ext uri="{FF2B5EF4-FFF2-40B4-BE49-F238E27FC236}">
                <a16:creationId xmlns:a16="http://schemas.microsoft.com/office/drawing/2014/main" id="{F3177BFE-2F32-8849-6EB2-2FB4DD8FF5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FE2A0-AF4B-70C5-6ED2-676F532F85A1}"/>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1521781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98543-A21C-8BDE-0EBD-DB77C84E9F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5B8184-76BA-D4EB-F280-5E9AD93C37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3C4D2A-D51F-BDF7-514B-15F2F78982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EFF0F8-DC18-AB2D-B245-37D0BFF649C1}"/>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6" name="Footer Placeholder 5">
            <a:extLst>
              <a:ext uri="{FF2B5EF4-FFF2-40B4-BE49-F238E27FC236}">
                <a16:creationId xmlns:a16="http://schemas.microsoft.com/office/drawing/2014/main" id="{C992C046-F0BB-1D8C-7AA6-CC0889C27E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AF8D49-1A0E-7F3F-0603-DA88BF5FC524}"/>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2901314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ADD7F-CE72-4500-E5AA-5F2D744118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9EE45C-3602-6AC9-A569-F2F0592FB3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250BF5-9D19-2DB6-2BD1-77AACEE977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F77EA5-C769-6BB9-7D89-533BB711ED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1C8069-A3DF-0E7C-6065-64879C1320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A20AA6-B70B-B704-D061-1834EF6A058F}"/>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8" name="Footer Placeholder 7">
            <a:extLst>
              <a:ext uri="{FF2B5EF4-FFF2-40B4-BE49-F238E27FC236}">
                <a16:creationId xmlns:a16="http://schemas.microsoft.com/office/drawing/2014/main" id="{A31D48AE-91A3-7F9D-23AD-473E888207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29D883-6306-2BD9-9E10-EEB62AF8E782}"/>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3181689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ED8E3-64E0-6375-4AAF-D0B20248A8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5B2F4A-5815-0454-E021-422A372F14FF}"/>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4" name="Footer Placeholder 3">
            <a:extLst>
              <a:ext uri="{FF2B5EF4-FFF2-40B4-BE49-F238E27FC236}">
                <a16:creationId xmlns:a16="http://schemas.microsoft.com/office/drawing/2014/main" id="{E96BF3B5-453B-C649-F032-A70F81EF28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FBB620-8BEC-2134-E9B3-63FE659BE850}"/>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3030193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788ECF-12AF-F1AC-07EC-3FB4DF82BF87}"/>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3" name="Footer Placeholder 2">
            <a:extLst>
              <a:ext uri="{FF2B5EF4-FFF2-40B4-BE49-F238E27FC236}">
                <a16:creationId xmlns:a16="http://schemas.microsoft.com/office/drawing/2014/main" id="{1EDAAA5B-CD73-2C27-3CFC-CA65152ADD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B17E31-6EB6-6455-DC33-124AED5875EC}"/>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2008176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C95D9-E95F-4818-E279-C64720CAE8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8A9C45-9EEB-9247-D2C3-07BE875334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4A7EFF-F702-A5AB-9B85-BF6A3A445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419DA9-E930-7FB3-2D7C-5FBFB15B6C67}"/>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6" name="Footer Placeholder 5">
            <a:extLst>
              <a:ext uri="{FF2B5EF4-FFF2-40B4-BE49-F238E27FC236}">
                <a16:creationId xmlns:a16="http://schemas.microsoft.com/office/drawing/2014/main" id="{5E2D86B8-3311-FA67-C8D1-43B995913D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15F6E-03D1-5EBB-F682-E9BDADC1595E}"/>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4025025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6C44D-860C-BF80-1FF7-F54D6BAA33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AF4555-426D-A454-2B29-935AA0FDEB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BC788E-8098-DC0E-009F-C0FDE628B7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DD41DE-0DE5-2291-70C9-2486459FABA7}"/>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6" name="Footer Placeholder 5">
            <a:extLst>
              <a:ext uri="{FF2B5EF4-FFF2-40B4-BE49-F238E27FC236}">
                <a16:creationId xmlns:a16="http://schemas.microsoft.com/office/drawing/2014/main" id="{77FC1D90-D431-4AFB-8338-C9BF69EFBA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C581F3-1683-A97E-2265-8A41FE6267E8}"/>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3030572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7B173-1D0D-2A8F-2BB6-02D614B88C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CDB19A-BBE2-37E0-EBFD-A3AFFBBBF4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A9B17A-0BD1-F07F-8EE5-B7002BC8BF82}"/>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5" name="Footer Placeholder 4">
            <a:extLst>
              <a:ext uri="{FF2B5EF4-FFF2-40B4-BE49-F238E27FC236}">
                <a16:creationId xmlns:a16="http://schemas.microsoft.com/office/drawing/2014/main" id="{762D3989-6520-FADE-A94C-E1CCC2FDC2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6AE519-006C-A83C-A9C0-B22C58C3EF8F}"/>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3005884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E91737-C61F-51D0-EEEE-7342EAC4C2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7C5268-8700-8C42-CA91-2AD7647035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612816-BCA4-2BE7-37EC-615CBF559F40}"/>
              </a:ext>
            </a:extLst>
          </p:cNvPr>
          <p:cNvSpPr>
            <a:spLocks noGrp="1"/>
          </p:cNvSpPr>
          <p:nvPr>
            <p:ph type="dt" sz="half" idx="10"/>
          </p:nvPr>
        </p:nvSpPr>
        <p:spPr/>
        <p:txBody>
          <a:bodyPr/>
          <a:lstStyle/>
          <a:p>
            <a:fld id="{3CE4D559-B584-4121-89D8-DAFD408B791A}" type="datetimeFigureOut">
              <a:rPr lang="en-GB" smtClean="0"/>
              <a:t>04/11/2022</a:t>
            </a:fld>
            <a:endParaRPr lang="en-GB"/>
          </a:p>
        </p:txBody>
      </p:sp>
      <p:sp>
        <p:nvSpPr>
          <p:cNvPr id="5" name="Footer Placeholder 4">
            <a:extLst>
              <a:ext uri="{FF2B5EF4-FFF2-40B4-BE49-F238E27FC236}">
                <a16:creationId xmlns:a16="http://schemas.microsoft.com/office/drawing/2014/main" id="{2068BA02-9A46-6B1F-C259-1FB180399C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80EFA-AFE1-069A-C49F-E52A4FA90CA1}"/>
              </a:ext>
            </a:extLst>
          </p:cNvPr>
          <p:cNvSpPr>
            <a:spLocks noGrp="1"/>
          </p:cNvSpPr>
          <p:nvPr>
            <p:ph type="sldNum" sz="quarter" idx="12"/>
          </p:nvPr>
        </p:nvSpPr>
        <p:spPr/>
        <p:txBody>
          <a:bodyPr/>
          <a:lstStyle/>
          <a:p>
            <a:fld id="{CF6AC0A3-61CF-4737-8D7B-EC29B30F09B5}" type="slidenum">
              <a:rPr lang="en-GB" smtClean="0"/>
              <a:t>‹#›</a:t>
            </a:fld>
            <a:endParaRPr lang="en-GB"/>
          </a:p>
        </p:txBody>
      </p:sp>
    </p:spTree>
    <p:extLst>
      <p:ext uri="{BB962C8B-B14F-4D97-AF65-F5344CB8AC3E}">
        <p14:creationId xmlns:p14="http://schemas.microsoft.com/office/powerpoint/2010/main" val="204336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A7B302-64B7-7769-8640-42399802AD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CFDBA2-0B7D-1B20-FFAA-0E34629A8A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945105-8140-C84E-6B2A-BFB99AFD5D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E4D559-B584-4121-89D8-DAFD408B791A}" type="datetimeFigureOut">
              <a:rPr lang="en-GB" smtClean="0"/>
              <a:t>04/11/2022</a:t>
            </a:fld>
            <a:endParaRPr lang="en-GB"/>
          </a:p>
        </p:txBody>
      </p:sp>
      <p:sp>
        <p:nvSpPr>
          <p:cNvPr id="5" name="Footer Placeholder 4">
            <a:extLst>
              <a:ext uri="{FF2B5EF4-FFF2-40B4-BE49-F238E27FC236}">
                <a16:creationId xmlns:a16="http://schemas.microsoft.com/office/drawing/2014/main" id="{A169817E-B77A-6157-D01D-E871D9EF5C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1FD869-08D4-24D4-761F-F85559BB57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6AC0A3-61CF-4737-8D7B-EC29B30F09B5}" type="slidenum">
              <a:rPr lang="en-GB" smtClean="0"/>
              <a:t>‹#›</a:t>
            </a:fld>
            <a:endParaRPr lang="en-GB"/>
          </a:p>
        </p:txBody>
      </p:sp>
    </p:spTree>
    <p:extLst>
      <p:ext uri="{BB962C8B-B14F-4D97-AF65-F5344CB8AC3E}">
        <p14:creationId xmlns:p14="http://schemas.microsoft.com/office/powerpoint/2010/main" val="2242027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2.open.ac.uk/students/skillsforstudy/notetaking-teachniques.php" TargetMode="External"/><Relationship Id="rId2" Type="http://schemas.openxmlformats.org/officeDocument/2006/relationships/hyperlink" Target="https://www.kent.ac.uk/careers/sk/time.htm" TargetMode="External"/><Relationship Id="rId1" Type="http://schemas.openxmlformats.org/officeDocument/2006/relationships/slideLayout" Target="../slideLayouts/slideLayout2.xml"/><Relationship Id="rId4" Type="http://schemas.openxmlformats.org/officeDocument/2006/relationships/hyperlink" Target="https://teachingsexed.com/2014/11/11/experience-reflection-experiential-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Kolb-Cycle1">
            <a:extLst>
              <a:ext uri="{FF2B5EF4-FFF2-40B4-BE49-F238E27FC236}">
                <a16:creationId xmlns:a16="http://schemas.microsoft.com/office/drawing/2014/main" id="{624437A9-B122-43E8-162B-642A7E8DB6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794" y="3229062"/>
            <a:ext cx="2857500" cy="2362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3B1F596-788D-5BC0-E7CA-EAC161D48BA8}"/>
              </a:ext>
            </a:extLst>
          </p:cNvPr>
          <p:cNvPicPr>
            <a:picLocks noChangeAspect="1"/>
          </p:cNvPicPr>
          <p:nvPr/>
        </p:nvPicPr>
        <p:blipFill>
          <a:blip r:embed="rId3"/>
          <a:stretch>
            <a:fillRect/>
          </a:stretch>
        </p:blipFill>
        <p:spPr>
          <a:xfrm>
            <a:off x="4470197" y="2137277"/>
            <a:ext cx="2949604" cy="2583446"/>
          </a:xfrm>
          <a:prstGeom prst="rect">
            <a:avLst/>
          </a:prstGeom>
        </p:spPr>
      </p:pic>
      <p:sp>
        <p:nvSpPr>
          <p:cNvPr id="6" name="TextBox 5">
            <a:extLst>
              <a:ext uri="{FF2B5EF4-FFF2-40B4-BE49-F238E27FC236}">
                <a16:creationId xmlns:a16="http://schemas.microsoft.com/office/drawing/2014/main" id="{DD2B6EE0-B93A-BDBD-321C-CBCDE1409879}"/>
              </a:ext>
            </a:extLst>
          </p:cNvPr>
          <p:cNvSpPr txBox="1"/>
          <p:nvPr/>
        </p:nvSpPr>
        <p:spPr>
          <a:xfrm>
            <a:off x="4168193" y="315893"/>
            <a:ext cx="3683903" cy="1661993"/>
          </a:xfrm>
          <a:prstGeom prst="rect">
            <a:avLst/>
          </a:prstGeom>
          <a:noFill/>
        </p:spPr>
        <p:txBody>
          <a:bodyPr wrap="square" rtlCol="0">
            <a:spAutoFit/>
          </a:bodyPr>
          <a:lstStyle/>
          <a:p>
            <a:r>
              <a:rPr lang="en-GB" b="1" dirty="0"/>
              <a:t>Introduction</a:t>
            </a:r>
          </a:p>
          <a:p>
            <a:r>
              <a:rPr lang="en-GB" sz="1200" dirty="0"/>
              <a:t>Critical thinking means simply, weighing up the arguments  and evidence for and against.</a:t>
            </a:r>
          </a:p>
          <a:p>
            <a:r>
              <a:rPr lang="en-GB" sz="1200" dirty="0"/>
              <a:t>‘Critical thinking gives you the tools to use scepticism and doubt constructively, so that you can analyse what is before you. It helps you to make better and more informed decisions about whether something is likely to be true, effective or productive’. (Cottrel,S.2017)</a:t>
            </a:r>
          </a:p>
        </p:txBody>
      </p:sp>
      <p:sp>
        <p:nvSpPr>
          <p:cNvPr id="7" name="TextBox 6">
            <a:extLst>
              <a:ext uri="{FF2B5EF4-FFF2-40B4-BE49-F238E27FC236}">
                <a16:creationId xmlns:a16="http://schemas.microsoft.com/office/drawing/2014/main" id="{5F08247E-626B-C10E-12B5-2258EC6F7F7F}"/>
              </a:ext>
            </a:extLst>
          </p:cNvPr>
          <p:cNvSpPr txBox="1"/>
          <p:nvPr/>
        </p:nvSpPr>
        <p:spPr>
          <a:xfrm>
            <a:off x="653206" y="897622"/>
            <a:ext cx="2810312" cy="1831271"/>
          </a:xfrm>
          <a:prstGeom prst="rect">
            <a:avLst/>
          </a:prstGeom>
          <a:noFill/>
        </p:spPr>
        <p:txBody>
          <a:bodyPr wrap="square" rtlCol="0">
            <a:spAutoFit/>
          </a:bodyPr>
          <a:lstStyle/>
          <a:p>
            <a:r>
              <a:rPr lang="en-GB" sz="1400" b="1" dirty="0"/>
              <a:t>Time management</a:t>
            </a:r>
          </a:p>
          <a:p>
            <a:r>
              <a:rPr lang="en-GB" sz="1100" dirty="0"/>
              <a:t>According to Cottrell, (2013) there are 10 steps to good time management. She suggests ‘prioritise what is most important, plan what you will do when, find out your time requirements, be systematic, clarify your time, decide how you want to spend your time apply time management techniques, manage distractions and procrastination and monitor your work. </a:t>
            </a:r>
          </a:p>
        </p:txBody>
      </p:sp>
      <p:sp>
        <p:nvSpPr>
          <p:cNvPr id="16" name="TextBox 15">
            <a:extLst>
              <a:ext uri="{FF2B5EF4-FFF2-40B4-BE49-F238E27FC236}">
                <a16:creationId xmlns:a16="http://schemas.microsoft.com/office/drawing/2014/main" id="{30EBB07A-F6E4-AA70-F6A4-6CAC0E7E11BA}"/>
              </a:ext>
            </a:extLst>
          </p:cNvPr>
          <p:cNvSpPr txBox="1"/>
          <p:nvPr/>
        </p:nvSpPr>
        <p:spPr>
          <a:xfrm>
            <a:off x="8556771" y="1266738"/>
            <a:ext cx="3389152" cy="1384995"/>
          </a:xfrm>
          <a:prstGeom prst="rect">
            <a:avLst/>
          </a:prstGeom>
          <a:noFill/>
        </p:spPr>
        <p:txBody>
          <a:bodyPr wrap="square" rtlCol="0">
            <a:spAutoFit/>
          </a:bodyPr>
          <a:lstStyle/>
          <a:p>
            <a:r>
              <a:rPr lang="en-GB" sz="1200" b="1" dirty="0"/>
              <a:t>Analysis</a:t>
            </a:r>
          </a:p>
          <a:p>
            <a:r>
              <a:rPr lang="en-GB" sz="1200" dirty="0"/>
              <a:t>When solving problems, we need to find facts and data to analyse the problem effectively. ‘It is important to examine the basis of our own beliefs and reasoning, as these will be the main vantage points from which we begin any critical analysis’. (</a:t>
            </a:r>
            <a:r>
              <a:rPr lang="en-GB" sz="1200" dirty="0" err="1"/>
              <a:t>Cottrel,S</a:t>
            </a:r>
            <a:r>
              <a:rPr lang="en-GB" sz="1200" dirty="0"/>
              <a:t>. 2017)</a:t>
            </a:r>
          </a:p>
        </p:txBody>
      </p:sp>
      <p:sp>
        <p:nvSpPr>
          <p:cNvPr id="17" name="TextBox 16">
            <a:extLst>
              <a:ext uri="{FF2B5EF4-FFF2-40B4-BE49-F238E27FC236}">
                <a16:creationId xmlns:a16="http://schemas.microsoft.com/office/drawing/2014/main" id="{2A309690-B801-347B-E22D-B6B5130620DD}"/>
              </a:ext>
            </a:extLst>
          </p:cNvPr>
          <p:cNvSpPr txBox="1"/>
          <p:nvPr/>
        </p:nvSpPr>
        <p:spPr>
          <a:xfrm>
            <a:off x="579541" y="2915922"/>
            <a:ext cx="3985906" cy="3046988"/>
          </a:xfrm>
          <a:prstGeom prst="rect">
            <a:avLst/>
          </a:prstGeom>
          <a:noFill/>
        </p:spPr>
        <p:txBody>
          <a:bodyPr wrap="square" rtlCol="0">
            <a:spAutoFit/>
          </a:bodyPr>
          <a:lstStyle/>
          <a:p>
            <a:r>
              <a:rPr lang="en-GB" sz="1200" b="1" dirty="0"/>
              <a:t>Reflection</a:t>
            </a:r>
          </a:p>
          <a:p>
            <a:r>
              <a:rPr lang="en-GB" sz="1200" dirty="0"/>
              <a:t>Being able to reflect , own professional practice can help to understand and identify what went wrong, what could be done and ways of improvement in professional practice. According to( Brock 2015) suggests that ‘reflection and reflective practice are core values of professionals and have a key role in  professional training’. Reflective practice is a vital aspect of working with young children’. (Paige-Smith &amp;craft.2011) Read &amp; Cunning(2010) argue that ‘Being reflective helps us to consider what motivates practitioners to understand their individual and collective roles, responsibilities and relationships’. Kolb (1984) developed a learning cycle which involves four stages to help practitioners reflect on their own experiences and improve them. Brock (2015) suggest that ‘Kolb’s experiential cycle is a guide to carrying out reflection. </a:t>
            </a:r>
          </a:p>
        </p:txBody>
      </p:sp>
      <p:sp>
        <p:nvSpPr>
          <p:cNvPr id="18" name="TextBox 17">
            <a:extLst>
              <a:ext uri="{FF2B5EF4-FFF2-40B4-BE49-F238E27FC236}">
                <a16:creationId xmlns:a16="http://schemas.microsoft.com/office/drawing/2014/main" id="{F5FAB532-5A5E-D563-A055-56605EA52E3F}"/>
              </a:ext>
            </a:extLst>
          </p:cNvPr>
          <p:cNvSpPr txBox="1"/>
          <p:nvPr/>
        </p:nvSpPr>
        <p:spPr>
          <a:xfrm>
            <a:off x="5167618" y="5368871"/>
            <a:ext cx="3912241" cy="830997"/>
          </a:xfrm>
          <a:prstGeom prst="rect">
            <a:avLst/>
          </a:prstGeom>
          <a:noFill/>
        </p:spPr>
        <p:txBody>
          <a:bodyPr wrap="square" rtlCol="0">
            <a:spAutoFit/>
          </a:bodyPr>
          <a:lstStyle/>
          <a:p>
            <a:r>
              <a:rPr lang="en-GB" sz="1200" b="1" dirty="0"/>
              <a:t>Conclusion</a:t>
            </a:r>
          </a:p>
          <a:p>
            <a:r>
              <a:rPr lang="en-GB" sz="1200" dirty="0"/>
              <a:t>Good communication, analysing, reflection, time management, curiosity, organizing, note taking will improve and develop skills and qualities in critical thinking.</a:t>
            </a:r>
          </a:p>
        </p:txBody>
      </p:sp>
      <p:sp>
        <p:nvSpPr>
          <p:cNvPr id="19" name="TextBox 18">
            <a:extLst>
              <a:ext uri="{FF2B5EF4-FFF2-40B4-BE49-F238E27FC236}">
                <a16:creationId xmlns:a16="http://schemas.microsoft.com/office/drawing/2014/main" id="{EAC06A4F-9A37-650D-DC36-6A531DF9209A}"/>
              </a:ext>
            </a:extLst>
          </p:cNvPr>
          <p:cNvSpPr txBox="1"/>
          <p:nvPr/>
        </p:nvSpPr>
        <p:spPr>
          <a:xfrm>
            <a:off x="9873842" y="5784369"/>
            <a:ext cx="1946071" cy="461665"/>
          </a:xfrm>
          <a:prstGeom prst="rect">
            <a:avLst/>
          </a:prstGeom>
          <a:noFill/>
        </p:spPr>
        <p:txBody>
          <a:bodyPr wrap="square" rtlCol="0">
            <a:spAutoFit/>
          </a:bodyPr>
          <a:lstStyle/>
          <a:p>
            <a:r>
              <a:rPr lang="en-GB" sz="1200" dirty="0"/>
              <a:t>(Source: Teaching sex Ed,2014)</a:t>
            </a:r>
          </a:p>
        </p:txBody>
      </p:sp>
      <p:sp>
        <p:nvSpPr>
          <p:cNvPr id="20" name="TextBox 19">
            <a:extLst>
              <a:ext uri="{FF2B5EF4-FFF2-40B4-BE49-F238E27FC236}">
                <a16:creationId xmlns:a16="http://schemas.microsoft.com/office/drawing/2014/main" id="{CF5CB016-F5E0-8C9D-90CB-7E98F84DA2DB}"/>
              </a:ext>
            </a:extLst>
          </p:cNvPr>
          <p:cNvSpPr txBox="1"/>
          <p:nvPr/>
        </p:nvSpPr>
        <p:spPr>
          <a:xfrm>
            <a:off x="5587068" y="4462943"/>
            <a:ext cx="1736521" cy="646331"/>
          </a:xfrm>
          <a:prstGeom prst="rect">
            <a:avLst/>
          </a:prstGeom>
          <a:noFill/>
        </p:spPr>
        <p:txBody>
          <a:bodyPr wrap="square" rtlCol="0">
            <a:spAutoFit/>
          </a:bodyPr>
          <a:lstStyle/>
          <a:p>
            <a:r>
              <a:rPr lang="en-GB" sz="1200" dirty="0"/>
              <a:t>(Source: Dreamstime.com/ Google search)</a:t>
            </a:r>
          </a:p>
        </p:txBody>
      </p:sp>
      <p:sp>
        <p:nvSpPr>
          <p:cNvPr id="23" name="TextBox 22">
            <a:extLst>
              <a:ext uri="{FF2B5EF4-FFF2-40B4-BE49-F238E27FC236}">
                <a16:creationId xmlns:a16="http://schemas.microsoft.com/office/drawing/2014/main" id="{7FA3EDC5-19F4-A9DD-BE15-300D43821A85}"/>
              </a:ext>
            </a:extLst>
          </p:cNvPr>
          <p:cNvSpPr txBox="1"/>
          <p:nvPr/>
        </p:nvSpPr>
        <p:spPr>
          <a:xfrm>
            <a:off x="653206" y="251670"/>
            <a:ext cx="3180563" cy="276999"/>
          </a:xfrm>
          <a:prstGeom prst="rect">
            <a:avLst/>
          </a:prstGeom>
          <a:noFill/>
        </p:spPr>
        <p:txBody>
          <a:bodyPr wrap="square" rtlCol="0">
            <a:spAutoFit/>
          </a:bodyPr>
          <a:lstStyle/>
          <a:p>
            <a:r>
              <a:rPr lang="en-GB" sz="1200" dirty="0"/>
              <a:t>Theja Malagamuwa 2221226 ECGE4005PC</a:t>
            </a:r>
          </a:p>
        </p:txBody>
      </p:sp>
    </p:spTree>
    <p:extLst>
      <p:ext uri="{BB962C8B-B14F-4D97-AF65-F5344CB8AC3E}">
        <p14:creationId xmlns:p14="http://schemas.microsoft.com/office/powerpoint/2010/main" val="2337193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8EA61-6F71-DBC5-B576-04F07287A26B}"/>
              </a:ext>
            </a:extLst>
          </p:cNvPr>
          <p:cNvSpPr>
            <a:spLocks noGrp="1"/>
          </p:cNvSpPr>
          <p:nvPr>
            <p:ph type="title"/>
          </p:nvPr>
        </p:nvSpPr>
        <p:spPr/>
        <p:txBody>
          <a:bodyPr/>
          <a:lstStyle/>
          <a:p>
            <a:r>
              <a:rPr lang="en-GB" sz="1200" dirty="0">
                <a:cs typeface="Calibri Light"/>
              </a:rPr>
              <a:t>Theja </a:t>
            </a:r>
            <a:r>
              <a:rPr lang="en-GB" sz="1200" dirty="0" err="1">
                <a:cs typeface="Calibri Light"/>
              </a:rPr>
              <a:t>Malagamuwa</a:t>
            </a:r>
            <a:r>
              <a:rPr lang="en-GB" sz="1200" dirty="0">
                <a:cs typeface="Calibri Light"/>
              </a:rPr>
              <a:t> 2221226 ECGE4005P</a:t>
            </a:r>
            <a:br>
              <a:rPr lang="en-GB" sz="1200" dirty="0">
                <a:cs typeface="Calibri Light"/>
              </a:rPr>
            </a:br>
            <a:br>
              <a:rPr lang="en-GB" sz="1200" dirty="0">
                <a:cs typeface="Calibri Light"/>
              </a:rPr>
            </a:br>
            <a:r>
              <a:rPr lang="en-GB" sz="1200" dirty="0">
                <a:cs typeface="Calibri Light"/>
              </a:rPr>
              <a:t>References :</a:t>
            </a:r>
            <a:br>
              <a:rPr lang="en-GB" sz="1200" dirty="0">
                <a:cs typeface="Calibri Light"/>
              </a:rPr>
            </a:br>
            <a:endParaRPr lang="en-GB" sz="1200" dirty="0">
              <a:cs typeface="Calibri Light"/>
            </a:endParaRPr>
          </a:p>
        </p:txBody>
      </p:sp>
      <p:sp>
        <p:nvSpPr>
          <p:cNvPr id="3" name="Content Placeholder 2">
            <a:extLst>
              <a:ext uri="{FF2B5EF4-FFF2-40B4-BE49-F238E27FC236}">
                <a16:creationId xmlns:a16="http://schemas.microsoft.com/office/drawing/2014/main" id="{92F82489-9338-B410-1AE8-11FC73767B0B}"/>
              </a:ext>
            </a:extLst>
          </p:cNvPr>
          <p:cNvSpPr>
            <a:spLocks noGrp="1"/>
          </p:cNvSpPr>
          <p:nvPr>
            <p:ph idx="1"/>
          </p:nvPr>
        </p:nvSpPr>
        <p:spPr/>
        <p:txBody>
          <a:bodyPr vert="horz" lIns="91440" tIns="45720" rIns="91440" bIns="45720" rtlCol="0" anchor="t">
            <a:normAutofit/>
          </a:bodyPr>
          <a:lstStyle/>
          <a:p>
            <a:pPr marL="0" indent="0">
              <a:buNone/>
            </a:pPr>
            <a:r>
              <a:rPr lang="en-GB" sz="1000" dirty="0">
                <a:cs typeface="Calibri"/>
              </a:rPr>
              <a:t>Barnes, R.(1994) Successful study for degree.1 ed. London :Routledge.</a:t>
            </a:r>
            <a:endParaRPr lang="en-US" dirty="0"/>
          </a:p>
          <a:p>
            <a:pPr marL="0" indent="0">
              <a:buNone/>
            </a:pPr>
            <a:r>
              <a:rPr lang="en-GB" sz="1000" dirty="0">
                <a:cs typeface="Calibri"/>
              </a:rPr>
              <a:t>Brock , A. (2015) The Early years Reflective Practice hand book : Routledge.</a:t>
            </a:r>
          </a:p>
          <a:p>
            <a:pPr marL="0" indent="0">
              <a:buNone/>
            </a:pPr>
            <a:r>
              <a:rPr lang="en-GB" sz="1000" dirty="0">
                <a:cs typeface="Calibri"/>
              </a:rPr>
              <a:t>Center for Innovation in Legal Education. Eisode1.1 :What is Critical thinking? Available at : https://www.youtube.com/watch [Accessed :24 October 2022]</a:t>
            </a:r>
          </a:p>
          <a:p>
            <a:pPr marL="0" indent="0">
              <a:buNone/>
            </a:pPr>
            <a:r>
              <a:rPr lang="en-GB" sz="1000" dirty="0">
                <a:cs typeface="Calibri"/>
              </a:rPr>
              <a:t>Cottrell , S. (2013) The Study Skills. 4 ed. London : Palgrave Macmillan.</a:t>
            </a:r>
          </a:p>
          <a:p>
            <a:pPr marL="0" indent="0">
              <a:buNone/>
            </a:pPr>
            <a:r>
              <a:rPr lang="en-GB" sz="1000" dirty="0">
                <a:cs typeface="Calibri"/>
              </a:rPr>
              <a:t>Cottrell , S.(2017) Critical Thinking Skills Effective Analysis, Argument and Reflection : Bloomsbury Publishing Plc.</a:t>
            </a:r>
          </a:p>
          <a:p>
            <a:pPr marL="0" indent="0">
              <a:buNone/>
            </a:pPr>
            <a:r>
              <a:rPr lang="en-GB" sz="1000" dirty="0">
                <a:cs typeface="Calibri"/>
              </a:rPr>
              <a:t>Dictionary ''Critical- Define Critical at Dictionary.com''. [Accessed 19 October 2022]</a:t>
            </a:r>
          </a:p>
          <a:p>
            <a:pPr marL="0" indent="0">
              <a:buNone/>
            </a:pPr>
            <a:r>
              <a:rPr lang="en-GB" sz="1000" dirty="0">
                <a:cs typeface="Calibri"/>
              </a:rPr>
              <a:t>Dunhill, A, Elliot, B, &amp; Shaw, A (2009) Effective communication and engagement with child and young people ,their families and careers. Learning matters. Available at : https://search-ebscohost-com</a:t>
            </a:r>
          </a:p>
          <a:p>
            <a:pPr marL="0" indent="0">
              <a:buNone/>
            </a:pPr>
            <a:r>
              <a:rPr lang="en-GB" sz="1000" dirty="0">
                <a:cs typeface="Calibri"/>
              </a:rPr>
              <a:t>Introductions to topics from the Macat </a:t>
            </a:r>
            <a:r>
              <a:rPr lang="en-GB" sz="1000" dirty="0" err="1">
                <a:cs typeface="Calibri"/>
              </a:rPr>
              <a:t>iLibrary</a:t>
            </a:r>
            <a:r>
              <a:rPr lang="en-GB" sz="1000" dirty="0">
                <a:cs typeface="Calibri"/>
              </a:rPr>
              <a:t>. What is critical thinking( 2016) Available at : youtube.com/watch ?V=HN [Accessed :2 October 2022]</a:t>
            </a:r>
          </a:p>
          <a:p>
            <a:pPr marL="0" indent="0">
              <a:buNone/>
            </a:pPr>
            <a:r>
              <a:rPr lang="en-GB" sz="1000" dirty="0">
                <a:cs typeface="Calibri"/>
              </a:rPr>
              <a:t>Kent University (2017) </a:t>
            </a:r>
            <a:r>
              <a:rPr lang="en-GB" sz="1000" dirty="0">
                <a:cs typeface="Calibri"/>
                <a:hlinkClick r:id="rId2"/>
              </a:rPr>
              <a:t>https://www.kent.ac.uk/careers/sk/time.htm</a:t>
            </a:r>
            <a:r>
              <a:rPr lang="en-GB" sz="1000" dirty="0">
                <a:cs typeface="Calibri"/>
              </a:rPr>
              <a:t>. [Accessed on 25bOctober 2022]</a:t>
            </a:r>
          </a:p>
          <a:p>
            <a:pPr marL="0" indent="0">
              <a:buNone/>
            </a:pPr>
            <a:r>
              <a:rPr lang="en-GB" sz="1000" dirty="0">
                <a:cs typeface="Calibri"/>
              </a:rPr>
              <a:t>Moon , J. (2004) Handbook of Reflective and experiential learning : Theory and practice. London : Routledge.</a:t>
            </a:r>
          </a:p>
          <a:p>
            <a:pPr marL="0" indent="0">
              <a:buNone/>
            </a:pPr>
            <a:r>
              <a:rPr lang="en-GB" sz="1000" dirty="0">
                <a:cs typeface="Calibri"/>
              </a:rPr>
              <a:t>Read , M &amp; Cunning , N (2010) Reflective practice in the early years. London : SAGE Publications Ltd. [Accessed on 26 October 2022]</a:t>
            </a:r>
          </a:p>
          <a:p>
            <a:pPr marL="0" indent="0">
              <a:buNone/>
            </a:pPr>
            <a:r>
              <a:rPr lang="en-GB" sz="1000" dirty="0">
                <a:cs typeface="Calibri"/>
              </a:rPr>
              <a:t>Reynolds , L.J.E, McCreery , E, B. and Jones , p. Critical thinking skills for education students. 2 ed. London : SAGE Publication Ltd.</a:t>
            </a:r>
          </a:p>
          <a:p>
            <a:pPr marL="0" indent="0">
              <a:buNone/>
            </a:pPr>
            <a:r>
              <a:rPr lang="en-GB" sz="1000" dirty="0">
                <a:cs typeface="Calibri"/>
              </a:rPr>
              <a:t>The open University (2017) </a:t>
            </a:r>
            <a:r>
              <a:rPr lang="en-GB" sz="1000" dirty="0">
                <a:cs typeface="Calibri"/>
                <a:hlinkClick r:id="rId3"/>
              </a:rPr>
              <a:t>https://www2.open.ac.uk/students/skillsforstudy/notetaking-teachniques.php</a:t>
            </a:r>
            <a:r>
              <a:rPr lang="en-GB" sz="1000" dirty="0">
                <a:cs typeface="Calibri"/>
              </a:rPr>
              <a:t> [Accessed 19 October 2022]</a:t>
            </a:r>
            <a:endParaRPr lang="en-GB" dirty="0">
              <a:cs typeface="Calibri"/>
            </a:endParaRPr>
          </a:p>
          <a:p>
            <a:pPr marL="0" indent="0">
              <a:buNone/>
            </a:pPr>
            <a:r>
              <a:rPr lang="en-GB" sz="1000" dirty="0">
                <a:cs typeface="Calibri"/>
              </a:rPr>
              <a:t>Teaching Sex Education (2014) 'experience+ Reflection=Experiential Learning' Available at : </a:t>
            </a:r>
            <a:r>
              <a:rPr lang="en-GB" sz="1000" dirty="0">
                <a:cs typeface="Calibri"/>
                <a:hlinkClick r:id="rId4"/>
              </a:rPr>
              <a:t>https://teachingsexed.com/2014/11/11/experience-reflection-experiential-learning</a:t>
            </a:r>
            <a:r>
              <a:rPr lang="en-GB" sz="1000" dirty="0">
                <a:cs typeface="Calibri"/>
              </a:rPr>
              <a:t> [Accessed on 21 October 2022]  </a:t>
            </a:r>
            <a:endParaRPr lang="en-GB" dirty="0">
              <a:cs typeface="Calibri" panose="020F0502020204030204"/>
            </a:endParaRPr>
          </a:p>
          <a:p>
            <a:pPr marL="0" indent="0">
              <a:buNone/>
            </a:pPr>
            <a:endParaRPr lang="en-GB" sz="1000" dirty="0">
              <a:cs typeface="Calibri"/>
            </a:endParaRPr>
          </a:p>
          <a:p>
            <a:endParaRPr lang="en-GB" sz="1000" dirty="0">
              <a:cs typeface="Calibri"/>
            </a:endParaRPr>
          </a:p>
        </p:txBody>
      </p:sp>
    </p:spTree>
    <p:extLst>
      <p:ext uri="{BB962C8B-B14F-4D97-AF65-F5344CB8AC3E}">
        <p14:creationId xmlns:p14="http://schemas.microsoft.com/office/powerpoint/2010/main" val="4148039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TotalTime>
  <Words>395</Words>
  <Application>Microsoft Office PowerPoint</Application>
  <PresentationFormat>Widescreen</PresentationFormat>
  <Paragraphs>14</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Theja Malagamuwa 2221226 ECGE4005P  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Theja malagamuwa</dc:creator>
  <cp:lastModifiedBy>Theja malagamuwa</cp:lastModifiedBy>
  <cp:revision>436</cp:revision>
  <dcterms:created xsi:type="dcterms:W3CDTF">2022-11-02T13:32:21Z</dcterms:created>
  <dcterms:modified xsi:type="dcterms:W3CDTF">2022-11-04T19:42:57Z</dcterms:modified>
</cp:coreProperties>
</file>