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_rels/presentation.xml.rels" ContentType="application/vnd.openxmlformats-package.relationships+xml"/>
  <Override PartName="/ppt/presentation.xml" ContentType="application/vnd.openxmlformats-officedocument.presentationml.presentation.main+xml"/>
  <Override PartName="/ppt/slideMasters/_rels/slideMaster11.xml.rels" ContentType="application/vnd.openxmlformats-package.relationships+xml"/>
  <Override PartName="/ppt/slideMasters/_rels/slideMaster5.xml.rels" ContentType="application/vnd.openxmlformats-package.relationships+xml"/>
  <Override PartName="/ppt/slideMasters/_rels/slideMaster10.xml.rels" ContentType="application/vnd.openxmlformats-package.relationships+xml"/>
  <Override PartName="/ppt/slideMasters/_rels/slideMaster4.xml.rels" ContentType="application/vnd.openxmlformats-package.relationships+xml"/>
  <Override PartName="/ppt/slideMasters/_rels/slideMaster9.xml.rels" ContentType="application/vnd.openxmlformats-package.relationships+xml"/>
  <Override PartName="/ppt/slideMasters/_rels/slideMaster8.xml.rels" ContentType="application/vnd.openxmlformats-package.relationships+xml"/>
  <Override PartName="/ppt/slideMasters/_rels/slideMaster7.xml.rels" ContentType="application/vnd.openxmlformats-package.relationships+xml"/>
  <Override PartName="/ppt/slideMasters/_rels/slideMaster6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presProps.xml" ContentType="application/vnd.openxmlformats-officedocument.presentationml.presProps+xml"/>
  <Override PartName="/ppt/theme/theme1.xml" ContentType="application/vnd.openxmlformats-officedocument.theme+xml"/>
  <Override PartName="/ppt/theme/theme1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theme/theme9.xml" ContentType="application/vnd.openxmlformats-officedocument.theme+xml"/>
  <Override PartName="/ppt/theme/theme10.xml" ContentType="application/vnd.openxmlformats-officedocument.theme+xml"/>
  <Override PartName="/ppt/slideLayouts/_rels/slideLayout9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1.xml.rels" ContentType="application/vnd.openxmlformats-package.relationship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s/_rels/slide8.xml.rels" ContentType="application/vnd.openxmlformats-package.relationships+xml"/>
  <Override PartName="/ppt/slides/_rels/slide10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13.xml.rels" ContentType="application/vnd.openxmlformats-package.relationships+xml"/>
  <Override PartName="/ppt/slides/_rels/slide12.xml.rels" ContentType="application/vnd.openxmlformats-package.relationships+xml"/>
  <Override PartName="/ppt/slides/_rels/slide9.xml.rels" ContentType="application/vnd.openxmlformats-package.relationships+xml"/>
  <Override PartName="/ppt/slides/_rels/slide11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.xml.rels" ContentType="application/vnd.openxmlformats-package.relationships+xml"/>
  <Override PartName="/ppt/slides/_rels/slide16.xml.rels" ContentType="application/vnd.openxmlformats-package.relationships+xml"/>
  <Override PartName="/ppt/slides/_rels/slide2.xml.rels" ContentType="application/vnd.openxmlformats-package.relationships+xml"/>
  <Override PartName="/ppt/slides/_rels/slide17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slide13.xml" ContentType="application/vnd.openxmlformats-officedocument.presentationml.slide+xml"/>
  <Override PartName="/ppt/slides/slide12.xml" ContentType="application/vnd.openxmlformats-officedocument.presentationml.slide+xml"/>
  <Override PartName="/ppt/slides/slide9.xml" ContentType="application/vnd.openxmlformats-officedocument.presentationml.slide+xml"/>
  <Override PartName="/ppt/slides/slide11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1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10.xml" ContentType="application/vnd.openxmlformats-officedocument.presentationml.slide+xml"/>
  <Override PartName="/ppt/slides/slide8.xml" ContentType="application/vnd.openxmlformats-officedocument.presentationml.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50" r:id="rId3"/>
    <p:sldMasterId id="2147483652" r:id="rId4"/>
    <p:sldMasterId id="2147483654" r:id="rId5"/>
    <p:sldMasterId id="2147483656" r:id="rId6"/>
    <p:sldMasterId id="2147483658" r:id="rId7"/>
    <p:sldMasterId id="2147483660" r:id="rId8"/>
    <p:sldMasterId id="2147483662" r:id="rId9"/>
    <p:sldMasterId id="2147483664" r:id="rId10"/>
    <p:sldMasterId id="2147483666" r:id="rId11"/>
    <p:sldMasterId id="2147483668" r:id="rId12"/>
  </p:sldMasterIdLst>
  <p:sldIdLst>
    <p:sldId id="256" r:id="rId13"/>
    <p:sldId id="257" r:id="rId14"/>
    <p:sldId id="258" r:id="rId15"/>
    <p:sldId id="259" r:id="rId16"/>
    <p:sldId id="260" r:id="rId17"/>
    <p:sldId id="261" r:id="rId18"/>
    <p:sldId id="262" r:id="rId19"/>
    <p:sldId id="263" r:id="rId20"/>
    <p:sldId id="264" r:id="rId21"/>
    <p:sldId id="265" r:id="rId22"/>
    <p:sldId id="266" r:id="rId23"/>
    <p:sldId id="267" r:id="rId24"/>
    <p:sldId id="268" r:id="rId25"/>
    <p:sldId id="269" r:id="rId26"/>
    <p:sldId id="270" r:id="rId27"/>
    <p:sldId id="271" r:id="rId28"/>
    <p:sldId id="272" r:id="rId29"/>
  </p:sldIdLst>
  <p:sldSz cx="14630400" cy="8229600"/>
  <p:notesSz cx="7559675" cy="10691813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Master" Target="slideMasters/slideMaster5.xml"/><Relationship Id="rId7" Type="http://schemas.openxmlformats.org/officeDocument/2006/relationships/slideMaster" Target="slideMasters/slideMaster6.xml"/><Relationship Id="rId8" Type="http://schemas.openxmlformats.org/officeDocument/2006/relationships/slideMaster" Target="slideMasters/slideMaster7.xml"/><Relationship Id="rId9" Type="http://schemas.openxmlformats.org/officeDocument/2006/relationships/slideMaster" Target="slideMasters/slideMaster8.xml"/><Relationship Id="rId10" Type="http://schemas.openxmlformats.org/officeDocument/2006/relationships/slideMaster" Target="slideMasters/slideMaster9.xml"/><Relationship Id="rId11" Type="http://schemas.openxmlformats.org/officeDocument/2006/relationships/slideMaster" Target="slideMasters/slideMaster10.xml"/><Relationship Id="rId12" Type="http://schemas.openxmlformats.org/officeDocument/2006/relationships/slideMaster" Target="slideMasters/slideMaster11.xml"/><Relationship Id="rId13" Type="http://schemas.openxmlformats.org/officeDocument/2006/relationships/slide" Target="slides/slide1.xml"/><Relationship Id="rId14" Type="http://schemas.openxmlformats.org/officeDocument/2006/relationships/slide" Target="slides/slide2.xml"/><Relationship Id="rId15" Type="http://schemas.openxmlformats.org/officeDocument/2006/relationships/slide" Target="slides/slide3.xml"/><Relationship Id="rId16" Type="http://schemas.openxmlformats.org/officeDocument/2006/relationships/slide" Target="slides/slide4.xml"/><Relationship Id="rId17" Type="http://schemas.openxmlformats.org/officeDocument/2006/relationships/slide" Target="slides/slide5.xml"/><Relationship Id="rId18" Type="http://schemas.openxmlformats.org/officeDocument/2006/relationships/slide" Target="slides/slide6.xml"/><Relationship Id="rId19" Type="http://schemas.openxmlformats.org/officeDocument/2006/relationships/slide" Target="slides/slide7.xml"/><Relationship Id="rId20" Type="http://schemas.openxmlformats.org/officeDocument/2006/relationships/slide" Target="slides/slide8.xml"/><Relationship Id="rId21" Type="http://schemas.openxmlformats.org/officeDocument/2006/relationships/slide" Target="slides/slide9.xml"/><Relationship Id="rId22" Type="http://schemas.openxmlformats.org/officeDocument/2006/relationships/slide" Target="slides/slide10.xml"/><Relationship Id="rId23" Type="http://schemas.openxmlformats.org/officeDocument/2006/relationships/slide" Target="slides/slide11.xml"/><Relationship Id="rId24" Type="http://schemas.openxmlformats.org/officeDocument/2006/relationships/slide" Target="slides/slide12.xml"/><Relationship Id="rId25" Type="http://schemas.openxmlformats.org/officeDocument/2006/relationships/slide" Target="slides/slide13.xml"/><Relationship Id="rId26" Type="http://schemas.openxmlformats.org/officeDocument/2006/relationships/slide" Target="slides/slide14.xml"/><Relationship Id="rId27" Type="http://schemas.openxmlformats.org/officeDocument/2006/relationships/slide" Target="slides/slide15.xml"/><Relationship Id="rId28" Type="http://schemas.openxmlformats.org/officeDocument/2006/relationships/slide" Target="slides/slide16.xml"/><Relationship Id="rId29" Type="http://schemas.openxmlformats.org/officeDocument/2006/relationships/slide" Target="slides/slide17.xml"/><Relationship Id="rId30" Type="http://schemas.openxmlformats.org/officeDocument/2006/relationships/presProps" Target="presProps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6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7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8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9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0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1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731520" y="328320"/>
            <a:ext cx="13165920" cy="1372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8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/>
          </p:nvPr>
        </p:nvSpPr>
        <p:spPr>
          <a:xfrm>
            <a:off x="731520" y="1925640"/>
            <a:ext cx="6424920" cy="4771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lnSpc>
                <a:spcPct val="90000"/>
              </a:lnSpc>
              <a:spcBef>
                <a:spcPts val="1417"/>
              </a:spcBef>
              <a:buNone/>
            </a:pPr>
            <a:endParaRPr b="0" lang="en-US" sz="28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/>
          </p:nvPr>
        </p:nvSpPr>
        <p:spPr>
          <a:xfrm>
            <a:off x="7477920" y="1925640"/>
            <a:ext cx="6424920" cy="4771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lnSpc>
                <a:spcPct val="90000"/>
              </a:lnSpc>
              <a:spcBef>
                <a:spcPts val="1417"/>
              </a:spcBef>
              <a:buNone/>
            </a:pPr>
            <a:endParaRPr b="0" lang="en-US" sz="28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74E5A349-2399-4630-82EB-A90305DDC710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731520" y="328320"/>
            <a:ext cx="13165920" cy="1372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8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15" name="PlaceHolder 2"/>
          <p:cNvSpPr>
            <a:spLocks noGrp="1"/>
          </p:cNvSpPr>
          <p:nvPr>
            <p:ph/>
          </p:nvPr>
        </p:nvSpPr>
        <p:spPr>
          <a:xfrm>
            <a:off x="731520" y="1925640"/>
            <a:ext cx="13165920" cy="4771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lnSpc>
                <a:spcPct val="90000"/>
              </a:lnSpc>
              <a:spcBef>
                <a:spcPts val="1417"/>
              </a:spcBef>
              <a:buNone/>
            </a:pPr>
            <a:endParaRPr b="0" lang="en-US" sz="28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5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6"/>
          </p:nvPr>
        </p:nvSpPr>
        <p:spPr/>
        <p:txBody>
          <a:bodyPr/>
          <a:p>
            <a:fld id="{318723C1-DF72-49B2-8606-5D61E56BA647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4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8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9"/>
          </p:nvPr>
        </p:nvSpPr>
        <p:spPr/>
        <p:txBody>
          <a:bodyPr/>
          <a:p>
            <a:fld id="{A41AAC1C-336D-4CD0-A3EE-02D10857ED0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7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1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12"/>
          </p:nvPr>
        </p:nvSpPr>
        <p:spPr/>
        <p:txBody>
          <a:bodyPr/>
          <a:p>
            <a:fld id="{104AED85-CEC6-4F3A-9E44-C9343704529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10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731520" y="328320"/>
            <a:ext cx="13165920" cy="1372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8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14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15"/>
          </p:nvPr>
        </p:nvSpPr>
        <p:spPr/>
        <p:txBody>
          <a:bodyPr/>
          <a:p>
            <a:fld id="{D3DC39DB-CD3C-4BB4-84A7-FAB3BB4317C1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13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17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18"/>
          </p:nvPr>
        </p:nvSpPr>
        <p:spPr/>
        <p:txBody>
          <a:bodyPr/>
          <a:p>
            <a:fld id="{F7465F58-792B-4E28-8018-9164AE08AF6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16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0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1"/>
          </p:nvPr>
        </p:nvSpPr>
        <p:spPr/>
        <p:txBody>
          <a:bodyPr/>
          <a:p>
            <a:fld id="{DB650A4C-C320-42FB-B2F0-C4B23ED46C2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19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3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4"/>
          </p:nvPr>
        </p:nvSpPr>
        <p:spPr/>
        <p:txBody>
          <a:bodyPr/>
          <a:p>
            <a:fld id="{F26D2869-C87F-4654-B583-CD8903A61C7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2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731520" y="328320"/>
            <a:ext cx="13165920" cy="1372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buNone/>
            </a:pPr>
            <a:endParaRPr b="0" lang="en-US" sz="18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56" name="PlaceHolder 2"/>
          <p:cNvSpPr>
            <a:spLocks noGrp="1"/>
          </p:cNvSpPr>
          <p:nvPr>
            <p:ph type="subTitle"/>
          </p:nvPr>
        </p:nvSpPr>
        <p:spPr>
          <a:xfrm>
            <a:off x="731520" y="1925640"/>
            <a:ext cx="13165920" cy="4771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6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27"/>
          </p:nvPr>
        </p:nvSpPr>
        <p:spPr/>
        <p:txBody>
          <a:bodyPr/>
          <a:p>
            <a:fld id="{29AB0C4D-430D-4B6A-BA48-437C2965DA55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25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9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30"/>
          </p:nvPr>
        </p:nvSpPr>
        <p:spPr/>
        <p:txBody>
          <a:bodyPr/>
          <a:p>
            <a:fld id="{98CD15FB-78A5-4746-8C05-E565545F4FB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8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3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33"/>
          </p:nvPr>
        </p:nvSpPr>
        <p:spPr/>
        <p:txBody>
          <a:bodyPr/>
          <a:p>
            <a:fld id="{4AC1147A-3666-4F6C-A687-33AD46AD76B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3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2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3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slideLayout" Target="../slideLayouts/slideLayout4.xml"/>
</Relationships>
</file>

<file path=ppt/slideMasters/_rels/slideMaster5.xml.rels><?xml version="1.0" encoding="UTF-8"?>
<Relationships xmlns="http://schemas.openxmlformats.org/package/2006/relationships"><Relationship Id="rId1" Type="http://schemas.openxmlformats.org/officeDocument/2006/relationships/theme" Target="../theme/theme5.xml"/><Relationship Id="rId2" Type="http://schemas.openxmlformats.org/officeDocument/2006/relationships/slideLayout" Target="../slideLayouts/slideLayout5.xml"/>
</Relationships>
</file>

<file path=ppt/slideMasters/_rels/slideMaster6.xml.rels><?xml version="1.0" encoding="UTF-8"?>
<Relationships xmlns="http://schemas.openxmlformats.org/package/2006/relationships"><Relationship Id="rId1" Type="http://schemas.openxmlformats.org/officeDocument/2006/relationships/theme" Target="../theme/theme6.xml"/><Relationship Id="rId2" Type="http://schemas.openxmlformats.org/officeDocument/2006/relationships/slideLayout" Target="../slideLayouts/slideLayout6.xml"/>
</Relationships>
</file>

<file path=ppt/slideMasters/_rels/slideMaster7.xml.rels><?xml version="1.0" encoding="UTF-8"?>
<Relationships xmlns="http://schemas.openxmlformats.org/package/2006/relationships"><Relationship Id="rId1" Type="http://schemas.openxmlformats.org/officeDocument/2006/relationships/theme" Target="../theme/theme7.xml"/><Relationship Id="rId2" Type="http://schemas.openxmlformats.org/officeDocument/2006/relationships/slideLayout" Target="../slideLayouts/slideLayout7.xml"/>
</Relationships>
</file>

<file path=ppt/slideMasters/_rels/slideMaster8.xml.rels><?xml version="1.0" encoding="UTF-8"?>
<Relationships xmlns="http://schemas.openxmlformats.org/package/2006/relationships"><Relationship Id="rId1" Type="http://schemas.openxmlformats.org/officeDocument/2006/relationships/theme" Target="../theme/theme8.xml"/><Relationship Id="rId2" Type="http://schemas.openxmlformats.org/officeDocument/2006/relationships/slideLayout" Target="../slideLayouts/slideLayout8.xml"/>
</Relationships>
</file>

<file path=ppt/slideMasters/_rels/slideMaster9.xml.rels><?xml version="1.0" encoding="UTF-8"?>
<Relationships xmlns="http://schemas.openxmlformats.org/package/2006/relationships"><Relationship Id="rId1" Type="http://schemas.openxmlformats.org/officeDocument/2006/relationships/theme" Target="../theme/theme9.xml"/><Relationship Id="rId2" Type="http://schemas.openxmlformats.org/officeDocument/2006/relationships/slideLayout" Target="../slideLayouts/slideLayout9.xml"/>
</Relationships>
</file>

<file path=ppt/slideMasters/_rels/slideMaster10.xml.rels><?xml version="1.0" encoding="UTF-8"?>
<Relationships xmlns="http://schemas.openxmlformats.org/package/2006/relationships"><Relationship Id="rId1" Type="http://schemas.openxmlformats.org/officeDocument/2006/relationships/theme" Target="../theme/theme10.xml"/><Relationship Id="rId2" Type="http://schemas.openxmlformats.org/officeDocument/2006/relationships/slideLayout" Target="../slideLayouts/slideLayout10.xml"/>
</Relationships>
</file>

<file path=ppt/slideMasters/_rels/slideMaster11.xml.rels><?xml version="1.0" encoding="UTF-8"?>
<Relationships xmlns="http://schemas.openxmlformats.org/package/2006/relationships"><Relationship Id="rId1" Type="http://schemas.openxmlformats.org/officeDocument/2006/relationships/theme" Target="../theme/theme11.xml"/><Relationship Id="rId2" Type="http://schemas.openxmlformats.org/officeDocument/2006/relationships/slideLayout" Target="../slideLayouts/slideLayout11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8160" cy="11415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algn="ctr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4400" spc="-1" strike="noStrike">
                <a:solidFill>
                  <a:schemeClr val="dk1"/>
                </a:solidFill>
                <a:latin typeface="Calibri"/>
              </a:rPr>
              <a:t>Click to edit Master title style</a:t>
            </a:r>
            <a:endParaRPr b="0" lang="en-US" sz="44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37040" cy="45244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343080" indent="-34308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2800" spc="-1" strike="noStrike">
                <a:solidFill>
                  <a:schemeClr val="dk1"/>
                </a:solidFill>
                <a:latin typeface="Calibri"/>
              </a:rPr>
              <a:t>Click to edit Master text styles</a:t>
            </a:r>
            <a:endParaRPr b="0" lang="en-US" sz="2800" spc="-1" strike="noStrike">
              <a:solidFill>
                <a:schemeClr val="dk1"/>
              </a:solidFill>
              <a:latin typeface="Calibri"/>
            </a:endParaRPr>
          </a:p>
          <a:p>
            <a:pPr lvl="1" marL="743040" indent="-28584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2400" spc="-1" strike="noStrike">
                <a:solidFill>
                  <a:schemeClr val="dk1"/>
                </a:solidFill>
                <a:latin typeface="Calibri"/>
              </a:rPr>
              <a:t>Second level</a:t>
            </a:r>
            <a:endParaRPr b="0" lang="en-US" sz="2400" spc="-1" strike="noStrike">
              <a:solidFill>
                <a:schemeClr val="dk1"/>
              </a:solidFill>
              <a:latin typeface="Calibri"/>
            </a:endParaRPr>
          </a:p>
          <a:p>
            <a:pPr lvl="2" marL="1143000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2000" spc="-1" strike="noStrike">
                <a:solidFill>
                  <a:schemeClr val="dk1"/>
                </a:solidFill>
                <a:latin typeface="Calibri"/>
              </a:rPr>
              <a:t>Third level</a:t>
            </a:r>
            <a:endParaRPr b="0" lang="en-US" sz="2000" spc="-1" strike="noStrike">
              <a:solidFill>
                <a:schemeClr val="dk1"/>
              </a:solidFill>
              <a:latin typeface="Calibri"/>
            </a:endParaRPr>
          </a:p>
          <a:p>
            <a:pPr lvl="3" marL="1600200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1800" spc="-1" strike="noStrike">
                <a:solidFill>
                  <a:schemeClr val="dk1"/>
                </a:solidFill>
                <a:latin typeface="Calibri"/>
              </a:rPr>
              <a:t>Fourth level</a:t>
            </a:r>
            <a:endParaRPr b="0" lang="en-US" sz="1800" spc="-1" strike="noStrike">
              <a:solidFill>
                <a:schemeClr val="dk1"/>
              </a:solidFill>
              <a:latin typeface="Calibri"/>
            </a:endParaRPr>
          </a:p>
          <a:p>
            <a:pPr lvl="4" marL="2057400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»"/>
            </a:pPr>
            <a:r>
              <a:rPr b="0" lang="en-US" sz="1800" spc="-1" strike="noStrike">
                <a:solidFill>
                  <a:schemeClr val="dk1"/>
                </a:solidFill>
                <a:latin typeface="Calibri"/>
              </a:rPr>
              <a:t>Fifth level</a:t>
            </a:r>
            <a:endParaRPr b="0" lang="en-US" sz="18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body"/>
          </p:nvPr>
        </p:nvSpPr>
        <p:spPr>
          <a:xfrm>
            <a:off x="4648320" y="1600200"/>
            <a:ext cx="4037040" cy="45244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343080" indent="-34308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2800" spc="-1" strike="noStrike">
                <a:solidFill>
                  <a:schemeClr val="dk1"/>
                </a:solidFill>
                <a:latin typeface="Calibri"/>
              </a:rPr>
              <a:t>Click to edit Master text styles</a:t>
            </a:r>
            <a:endParaRPr b="0" lang="en-US" sz="2800" spc="-1" strike="noStrike">
              <a:solidFill>
                <a:schemeClr val="dk1"/>
              </a:solidFill>
              <a:latin typeface="Calibri"/>
            </a:endParaRPr>
          </a:p>
          <a:p>
            <a:pPr lvl="1" marL="743040" indent="-28584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2400" spc="-1" strike="noStrike">
                <a:solidFill>
                  <a:schemeClr val="dk1"/>
                </a:solidFill>
                <a:latin typeface="Calibri"/>
              </a:rPr>
              <a:t>Second level</a:t>
            </a:r>
            <a:endParaRPr b="0" lang="en-US" sz="2400" spc="-1" strike="noStrike">
              <a:solidFill>
                <a:schemeClr val="dk1"/>
              </a:solidFill>
              <a:latin typeface="Calibri"/>
            </a:endParaRPr>
          </a:p>
          <a:p>
            <a:pPr lvl="2" marL="1143000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2000" spc="-1" strike="noStrike">
                <a:solidFill>
                  <a:schemeClr val="dk1"/>
                </a:solidFill>
                <a:latin typeface="Calibri"/>
              </a:rPr>
              <a:t>Third level</a:t>
            </a:r>
            <a:endParaRPr b="0" lang="en-US" sz="2000" spc="-1" strike="noStrike">
              <a:solidFill>
                <a:schemeClr val="dk1"/>
              </a:solidFill>
              <a:latin typeface="Calibri"/>
            </a:endParaRPr>
          </a:p>
          <a:p>
            <a:pPr lvl="3" marL="1600200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1800" spc="-1" strike="noStrike">
                <a:solidFill>
                  <a:schemeClr val="dk1"/>
                </a:solidFill>
                <a:latin typeface="Calibri"/>
              </a:rPr>
              <a:t>Fourth level</a:t>
            </a:r>
            <a:endParaRPr b="0" lang="en-US" sz="1800" spc="-1" strike="noStrike">
              <a:solidFill>
                <a:schemeClr val="dk1"/>
              </a:solidFill>
              <a:latin typeface="Calibri"/>
            </a:endParaRPr>
          </a:p>
          <a:p>
            <a:pPr lvl="4" marL="2057400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»"/>
            </a:pPr>
            <a:r>
              <a:rPr b="0" lang="en-US" sz="1800" spc="-1" strike="noStrike">
                <a:solidFill>
                  <a:schemeClr val="dk1"/>
                </a:solidFill>
                <a:latin typeface="Calibri"/>
              </a:rPr>
              <a:t>Fifth level</a:t>
            </a:r>
            <a:endParaRPr b="0" lang="en-US" sz="18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dt" idx="1"/>
          </p:nvPr>
        </p:nvSpPr>
        <p:spPr>
          <a:xfrm>
            <a:off x="45720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ftr" idx="2"/>
          </p:nvPr>
        </p:nvSpPr>
        <p:spPr>
          <a:xfrm>
            <a:off x="3124080" y="6356520"/>
            <a:ext cx="289404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" name="PlaceHolder 6"/>
          <p:cNvSpPr>
            <a:spLocks noGrp="1"/>
          </p:cNvSpPr>
          <p:nvPr>
            <p:ph type="sldNum" idx="3"/>
          </p:nvPr>
        </p:nvSpPr>
        <p:spPr>
          <a:xfrm>
            <a:off x="655308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  <a:tabLst>
                <a:tab algn="l" pos="0"/>
              </a:tabLst>
            </a:pPr>
            <a:fld id="{6BA7C221-0D81-40F8-BA9C-E187CC5BA983}" type="slidenum"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8160" cy="11415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algn="ctr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4400" spc="-1" strike="noStrike">
                <a:solidFill>
                  <a:schemeClr val="dk1"/>
                </a:solidFill>
                <a:latin typeface="Calibri"/>
              </a:rPr>
              <a:t>Click to edit Master title style</a:t>
            </a:r>
            <a:endParaRPr b="0" lang="en-US" sz="44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8160" cy="45244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343080" indent="-343080" defTabSz="457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3200" spc="-1" strike="noStrike">
                <a:solidFill>
                  <a:schemeClr val="dk1"/>
                </a:solidFill>
                <a:latin typeface="Calibri"/>
              </a:rPr>
              <a:t>Click to edit Master text styles</a:t>
            </a:r>
            <a:endParaRPr b="0" lang="en-US" sz="3200" spc="-1" strike="noStrike">
              <a:solidFill>
                <a:schemeClr val="dk1"/>
              </a:solidFill>
              <a:latin typeface="Calibri"/>
            </a:endParaRPr>
          </a:p>
          <a:p>
            <a:pPr lvl="1" marL="743040" indent="-28584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2800" spc="-1" strike="noStrike">
                <a:solidFill>
                  <a:schemeClr val="dk1"/>
                </a:solidFill>
                <a:latin typeface="Calibri"/>
              </a:rPr>
              <a:t>Second level</a:t>
            </a:r>
            <a:endParaRPr b="0" lang="en-US" sz="2800" spc="-1" strike="noStrike">
              <a:solidFill>
                <a:schemeClr val="dk1"/>
              </a:solidFill>
              <a:latin typeface="Calibri"/>
            </a:endParaRPr>
          </a:p>
          <a:p>
            <a:pPr lvl="2" marL="1143000" indent="-22860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2400" spc="-1" strike="noStrike">
                <a:solidFill>
                  <a:schemeClr val="dk1"/>
                </a:solidFill>
                <a:latin typeface="Calibri"/>
              </a:rPr>
              <a:t>Third level</a:t>
            </a:r>
            <a:endParaRPr b="0" lang="en-US" sz="2400" spc="-1" strike="noStrike">
              <a:solidFill>
                <a:schemeClr val="dk1"/>
              </a:solidFill>
              <a:latin typeface="Calibri"/>
            </a:endParaRPr>
          </a:p>
          <a:p>
            <a:pPr lvl="3" marL="1600200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2000" spc="-1" strike="noStrike">
                <a:solidFill>
                  <a:schemeClr val="dk1"/>
                </a:solidFill>
                <a:latin typeface="Calibri"/>
              </a:rPr>
              <a:t>Fourth level</a:t>
            </a:r>
            <a:endParaRPr b="0" lang="en-US" sz="2000" spc="-1" strike="noStrike">
              <a:solidFill>
                <a:schemeClr val="dk1"/>
              </a:solidFill>
              <a:latin typeface="Calibri"/>
            </a:endParaRPr>
          </a:p>
          <a:p>
            <a:pPr lvl="4" marL="2057400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b="0" lang="en-US" sz="2000" spc="-1" strike="noStrike">
                <a:solidFill>
                  <a:schemeClr val="dk1"/>
                </a:solidFill>
                <a:latin typeface="Calibri"/>
              </a:rPr>
              <a:t>Fifth level</a:t>
            </a:r>
            <a:endParaRPr b="0" lang="en-US" sz="20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11" name="PlaceHolder 3"/>
          <p:cNvSpPr>
            <a:spLocks noGrp="1"/>
          </p:cNvSpPr>
          <p:nvPr>
            <p:ph type="dt" idx="4"/>
          </p:nvPr>
        </p:nvSpPr>
        <p:spPr>
          <a:xfrm>
            <a:off x="45720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2" name="PlaceHolder 4"/>
          <p:cNvSpPr>
            <a:spLocks noGrp="1"/>
          </p:cNvSpPr>
          <p:nvPr>
            <p:ph type="ftr" idx="5"/>
          </p:nvPr>
        </p:nvSpPr>
        <p:spPr>
          <a:xfrm>
            <a:off x="3124080" y="6356520"/>
            <a:ext cx="289404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3" name="PlaceHolder 5"/>
          <p:cNvSpPr>
            <a:spLocks noGrp="1"/>
          </p:cNvSpPr>
          <p:nvPr>
            <p:ph type="sldNum" idx="6"/>
          </p:nvPr>
        </p:nvSpPr>
        <p:spPr>
          <a:xfrm>
            <a:off x="655308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  <a:tabLst>
                <a:tab algn="l" pos="0"/>
              </a:tabLst>
            </a:pPr>
            <a:fld id="{FD9EF030-D829-4ABF-BC7E-2BA7FA721F5D}" type="slidenum"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1" r:id="rId2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laceHolder 1"/>
          <p:cNvSpPr>
            <a:spLocks noGrp="1"/>
          </p:cNvSpPr>
          <p:nvPr>
            <p:ph type="title"/>
          </p:nvPr>
        </p:nvSpPr>
        <p:spPr>
          <a:xfrm>
            <a:off x="722160" y="4406760"/>
            <a:ext cx="7770960" cy="1360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indent="0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1" lang="en-US" sz="4000" spc="-1" strike="noStrike" cap="all">
                <a:solidFill>
                  <a:schemeClr val="dk1"/>
                </a:solidFill>
                <a:latin typeface="Calibri"/>
              </a:rPr>
              <a:t>Click to edit Master title style</a:t>
            </a:r>
            <a:endParaRPr b="0" lang="en-US" sz="40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17" name="PlaceHolder 2"/>
          <p:cNvSpPr>
            <a:spLocks noGrp="1"/>
          </p:cNvSpPr>
          <p:nvPr>
            <p:ph type="body"/>
          </p:nvPr>
        </p:nvSpPr>
        <p:spPr>
          <a:xfrm>
            <a:off x="722160" y="2906640"/>
            <a:ext cx="7770960" cy="14986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p>
            <a:pPr marL="228600" indent="0" defTabSz="457200">
              <a:lnSpc>
                <a:spcPct val="100000"/>
              </a:lnSpc>
              <a:spcBef>
                <a:spcPts val="400"/>
              </a:spcBef>
              <a:buNone/>
              <a:tabLst>
                <a:tab algn="l" pos="0"/>
              </a:tabLst>
            </a:pPr>
            <a:r>
              <a:rPr b="0" lang="en-US" sz="20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Click to edit Master text styles</a:t>
            </a:r>
            <a:endParaRPr b="0" lang="en-US" sz="20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18" name="PlaceHolder 3"/>
          <p:cNvSpPr>
            <a:spLocks noGrp="1"/>
          </p:cNvSpPr>
          <p:nvPr>
            <p:ph type="dt" idx="7"/>
          </p:nvPr>
        </p:nvSpPr>
        <p:spPr>
          <a:xfrm>
            <a:off x="45720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9" name="PlaceHolder 4"/>
          <p:cNvSpPr>
            <a:spLocks noGrp="1"/>
          </p:cNvSpPr>
          <p:nvPr>
            <p:ph type="ftr" idx="8"/>
          </p:nvPr>
        </p:nvSpPr>
        <p:spPr>
          <a:xfrm>
            <a:off x="3124080" y="6356520"/>
            <a:ext cx="289404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" name="PlaceHolder 5"/>
          <p:cNvSpPr>
            <a:spLocks noGrp="1"/>
          </p:cNvSpPr>
          <p:nvPr>
            <p:ph type="sldNum" idx="9"/>
          </p:nvPr>
        </p:nvSpPr>
        <p:spPr>
          <a:xfrm>
            <a:off x="655308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  <a:tabLst>
                <a:tab algn="l" pos="0"/>
              </a:tabLst>
            </a:pPr>
            <a:fld id="{E570410B-BD2A-428B-A398-9D6D78CA918B}" type="slidenum"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3" r:id="rId2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8160" cy="11415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algn="ctr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4400" spc="-1" strike="noStrike">
                <a:solidFill>
                  <a:schemeClr val="dk1"/>
                </a:solidFill>
                <a:latin typeface="Calibri"/>
              </a:rPr>
              <a:t>Click to edit Master title style</a:t>
            </a:r>
            <a:endParaRPr b="0" lang="en-US" sz="44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22" name="PlaceHolder 2"/>
          <p:cNvSpPr>
            <a:spLocks noGrp="1"/>
          </p:cNvSpPr>
          <p:nvPr>
            <p:ph type="body"/>
          </p:nvPr>
        </p:nvSpPr>
        <p:spPr>
          <a:xfrm>
            <a:off x="457200" y="1535040"/>
            <a:ext cx="4038840" cy="6382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p>
            <a:pPr marL="228600" indent="0" defTabSz="457200">
              <a:lnSpc>
                <a:spcPct val="100000"/>
              </a:lnSpc>
              <a:spcBef>
                <a:spcPts val="479"/>
              </a:spcBef>
              <a:buNone/>
              <a:tabLst>
                <a:tab algn="l" pos="0"/>
              </a:tabLst>
            </a:pPr>
            <a:r>
              <a:rPr b="1" lang="en-US" sz="2400" spc="-1" strike="noStrike">
                <a:solidFill>
                  <a:schemeClr val="dk1"/>
                </a:solidFill>
                <a:latin typeface="Calibri"/>
              </a:rPr>
              <a:t>Click to edit Master text styles</a:t>
            </a:r>
            <a:endParaRPr b="0" lang="en-US" sz="24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23" name="PlaceHolder 3"/>
          <p:cNvSpPr>
            <a:spLocks noGrp="1"/>
          </p:cNvSpPr>
          <p:nvPr>
            <p:ph type="body"/>
          </p:nvPr>
        </p:nvSpPr>
        <p:spPr>
          <a:xfrm>
            <a:off x="457200" y="2174760"/>
            <a:ext cx="4038840" cy="39499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343080" indent="-34308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2400" spc="-1" strike="noStrike">
                <a:solidFill>
                  <a:schemeClr val="dk1"/>
                </a:solidFill>
                <a:latin typeface="Calibri"/>
              </a:rPr>
              <a:t>Click to edit Master text styles</a:t>
            </a:r>
            <a:endParaRPr b="0" lang="en-US" sz="2400" spc="-1" strike="noStrike">
              <a:solidFill>
                <a:schemeClr val="dk1"/>
              </a:solidFill>
              <a:latin typeface="Calibri"/>
            </a:endParaRPr>
          </a:p>
          <a:p>
            <a:pPr lvl="1" marL="743040" indent="-28584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2000" spc="-1" strike="noStrike">
                <a:solidFill>
                  <a:schemeClr val="dk1"/>
                </a:solidFill>
                <a:latin typeface="Calibri"/>
              </a:rPr>
              <a:t>Second level</a:t>
            </a:r>
            <a:endParaRPr b="0" lang="en-US" sz="2000" spc="-1" strike="noStrike">
              <a:solidFill>
                <a:schemeClr val="dk1"/>
              </a:solidFill>
              <a:latin typeface="Calibri"/>
            </a:endParaRPr>
          </a:p>
          <a:p>
            <a:pPr lvl="2" marL="1143000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1800" spc="-1" strike="noStrike">
                <a:solidFill>
                  <a:schemeClr val="dk1"/>
                </a:solidFill>
                <a:latin typeface="Calibri"/>
              </a:rPr>
              <a:t>Third level</a:t>
            </a:r>
            <a:endParaRPr b="0" lang="en-US" sz="1800" spc="-1" strike="noStrike">
              <a:solidFill>
                <a:schemeClr val="dk1"/>
              </a:solidFill>
              <a:latin typeface="Calibri"/>
            </a:endParaRPr>
          </a:p>
          <a:p>
            <a:pPr lvl="3" marL="1600200" indent="-228600" defTabSz="457200">
              <a:lnSpc>
                <a:spcPct val="100000"/>
              </a:lnSpc>
              <a:spcBef>
                <a:spcPts val="320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1600" spc="-1" strike="noStrike">
                <a:solidFill>
                  <a:schemeClr val="dk1"/>
                </a:solidFill>
                <a:latin typeface="Calibri"/>
              </a:rPr>
              <a:t>Fourth level</a:t>
            </a:r>
            <a:endParaRPr b="0" lang="en-US" sz="1600" spc="-1" strike="noStrike">
              <a:solidFill>
                <a:schemeClr val="dk1"/>
              </a:solidFill>
              <a:latin typeface="Calibri"/>
            </a:endParaRPr>
          </a:p>
          <a:p>
            <a:pPr lvl="4" marL="2057400" indent="-228600" defTabSz="457200">
              <a:lnSpc>
                <a:spcPct val="100000"/>
              </a:lnSpc>
              <a:spcBef>
                <a:spcPts val="320"/>
              </a:spcBef>
              <a:buClr>
                <a:srgbClr val="000000"/>
              </a:buClr>
              <a:buFont typeface="Arial"/>
              <a:buChar char="»"/>
            </a:pPr>
            <a:r>
              <a:rPr b="0" lang="en-US" sz="1600" spc="-1" strike="noStrike">
                <a:solidFill>
                  <a:schemeClr val="dk1"/>
                </a:solidFill>
                <a:latin typeface="Calibri"/>
              </a:rPr>
              <a:t>Fifth level</a:t>
            </a:r>
            <a:endParaRPr b="0" lang="en-US" sz="16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24" name="PlaceHolder 4"/>
          <p:cNvSpPr>
            <a:spLocks noGrp="1"/>
          </p:cNvSpPr>
          <p:nvPr>
            <p:ph type="body"/>
          </p:nvPr>
        </p:nvSpPr>
        <p:spPr>
          <a:xfrm>
            <a:off x="4645080" y="1535040"/>
            <a:ext cx="4040280" cy="6382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p>
            <a:pPr marL="228600" indent="0" defTabSz="457200">
              <a:lnSpc>
                <a:spcPct val="100000"/>
              </a:lnSpc>
              <a:spcBef>
                <a:spcPts val="479"/>
              </a:spcBef>
              <a:buNone/>
              <a:tabLst>
                <a:tab algn="l" pos="0"/>
              </a:tabLst>
            </a:pPr>
            <a:r>
              <a:rPr b="1" lang="en-US" sz="2400" spc="-1" strike="noStrike">
                <a:solidFill>
                  <a:schemeClr val="dk1"/>
                </a:solidFill>
                <a:latin typeface="Calibri"/>
              </a:rPr>
              <a:t>Click to edit Master text styles</a:t>
            </a:r>
            <a:endParaRPr b="0" lang="en-US" sz="24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25" name="PlaceHolder 5"/>
          <p:cNvSpPr>
            <a:spLocks noGrp="1"/>
          </p:cNvSpPr>
          <p:nvPr>
            <p:ph type="body"/>
          </p:nvPr>
        </p:nvSpPr>
        <p:spPr>
          <a:xfrm>
            <a:off x="4645080" y="2174760"/>
            <a:ext cx="4040280" cy="39499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343080" indent="-34308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2400" spc="-1" strike="noStrike">
                <a:solidFill>
                  <a:schemeClr val="dk1"/>
                </a:solidFill>
                <a:latin typeface="Calibri"/>
              </a:rPr>
              <a:t>Click to edit Master text styles</a:t>
            </a:r>
            <a:endParaRPr b="0" lang="en-US" sz="2400" spc="-1" strike="noStrike">
              <a:solidFill>
                <a:schemeClr val="dk1"/>
              </a:solidFill>
              <a:latin typeface="Calibri"/>
            </a:endParaRPr>
          </a:p>
          <a:p>
            <a:pPr lvl="1" marL="743040" indent="-28584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2000" spc="-1" strike="noStrike">
                <a:solidFill>
                  <a:schemeClr val="dk1"/>
                </a:solidFill>
                <a:latin typeface="Calibri"/>
              </a:rPr>
              <a:t>Second level</a:t>
            </a:r>
            <a:endParaRPr b="0" lang="en-US" sz="2000" spc="-1" strike="noStrike">
              <a:solidFill>
                <a:schemeClr val="dk1"/>
              </a:solidFill>
              <a:latin typeface="Calibri"/>
            </a:endParaRPr>
          </a:p>
          <a:p>
            <a:pPr lvl="2" marL="1143000" indent="-228600" defTabSz="457200">
              <a:lnSpc>
                <a:spcPct val="100000"/>
              </a:lnSpc>
              <a:spcBef>
                <a:spcPts val="360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1800" spc="-1" strike="noStrike">
                <a:solidFill>
                  <a:schemeClr val="dk1"/>
                </a:solidFill>
                <a:latin typeface="Calibri"/>
              </a:rPr>
              <a:t>Third level</a:t>
            </a:r>
            <a:endParaRPr b="0" lang="en-US" sz="1800" spc="-1" strike="noStrike">
              <a:solidFill>
                <a:schemeClr val="dk1"/>
              </a:solidFill>
              <a:latin typeface="Calibri"/>
            </a:endParaRPr>
          </a:p>
          <a:p>
            <a:pPr lvl="3" marL="1600200" indent="-228600" defTabSz="457200">
              <a:lnSpc>
                <a:spcPct val="100000"/>
              </a:lnSpc>
              <a:spcBef>
                <a:spcPts val="320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1600" spc="-1" strike="noStrike">
                <a:solidFill>
                  <a:schemeClr val="dk1"/>
                </a:solidFill>
                <a:latin typeface="Calibri"/>
              </a:rPr>
              <a:t>Fourth level</a:t>
            </a:r>
            <a:endParaRPr b="0" lang="en-US" sz="1600" spc="-1" strike="noStrike">
              <a:solidFill>
                <a:schemeClr val="dk1"/>
              </a:solidFill>
              <a:latin typeface="Calibri"/>
            </a:endParaRPr>
          </a:p>
          <a:p>
            <a:pPr lvl="4" marL="2057400" indent="-228600" defTabSz="457200">
              <a:lnSpc>
                <a:spcPct val="100000"/>
              </a:lnSpc>
              <a:spcBef>
                <a:spcPts val="320"/>
              </a:spcBef>
              <a:buClr>
                <a:srgbClr val="000000"/>
              </a:buClr>
              <a:buFont typeface="Arial"/>
              <a:buChar char="»"/>
            </a:pPr>
            <a:r>
              <a:rPr b="0" lang="en-US" sz="1600" spc="-1" strike="noStrike">
                <a:solidFill>
                  <a:schemeClr val="dk1"/>
                </a:solidFill>
                <a:latin typeface="Calibri"/>
              </a:rPr>
              <a:t>Fifth level</a:t>
            </a:r>
            <a:endParaRPr b="0" lang="en-US" sz="16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26" name="PlaceHolder 6"/>
          <p:cNvSpPr>
            <a:spLocks noGrp="1"/>
          </p:cNvSpPr>
          <p:nvPr>
            <p:ph type="dt" idx="10"/>
          </p:nvPr>
        </p:nvSpPr>
        <p:spPr>
          <a:xfrm>
            <a:off x="45720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7" name="PlaceHolder 7"/>
          <p:cNvSpPr>
            <a:spLocks noGrp="1"/>
          </p:cNvSpPr>
          <p:nvPr>
            <p:ph type="ftr" idx="11"/>
          </p:nvPr>
        </p:nvSpPr>
        <p:spPr>
          <a:xfrm>
            <a:off x="3124080" y="6356520"/>
            <a:ext cx="289404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8" name="PlaceHolder 8"/>
          <p:cNvSpPr>
            <a:spLocks noGrp="1"/>
          </p:cNvSpPr>
          <p:nvPr>
            <p:ph type="sldNum" idx="12"/>
          </p:nvPr>
        </p:nvSpPr>
        <p:spPr>
          <a:xfrm>
            <a:off x="655308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  <a:tabLst>
                <a:tab algn="l" pos="0"/>
              </a:tabLst>
            </a:pPr>
            <a:fld id="{04058105-55B2-43F3-9CAA-C2468441E761}" type="slidenum"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5" r:id="rId2"/>
  </p:sldLayoutIdLst>
</p:sldMaster>
</file>

<file path=ppt/slideMasters/slideMaster5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8160" cy="11415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algn="ctr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4400" spc="-1" strike="noStrike">
                <a:solidFill>
                  <a:schemeClr val="dk1"/>
                </a:solidFill>
                <a:latin typeface="Calibri"/>
              </a:rPr>
              <a:t>Click to edit Master title style</a:t>
            </a:r>
            <a:endParaRPr b="0" lang="en-US" sz="44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30" name="PlaceHolder 2"/>
          <p:cNvSpPr>
            <a:spLocks noGrp="1"/>
          </p:cNvSpPr>
          <p:nvPr>
            <p:ph type="dt" idx="13"/>
          </p:nvPr>
        </p:nvSpPr>
        <p:spPr>
          <a:xfrm>
            <a:off x="45720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1" name="PlaceHolder 3"/>
          <p:cNvSpPr>
            <a:spLocks noGrp="1"/>
          </p:cNvSpPr>
          <p:nvPr>
            <p:ph type="ftr" idx="14"/>
          </p:nvPr>
        </p:nvSpPr>
        <p:spPr>
          <a:xfrm>
            <a:off x="3124080" y="6356520"/>
            <a:ext cx="289404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2" name="PlaceHolder 4"/>
          <p:cNvSpPr>
            <a:spLocks noGrp="1"/>
          </p:cNvSpPr>
          <p:nvPr>
            <p:ph type="sldNum" idx="15"/>
          </p:nvPr>
        </p:nvSpPr>
        <p:spPr>
          <a:xfrm>
            <a:off x="655308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  <a:tabLst>
                <a:tab algn="l" pos="0"/>
              </a:tabLst>
            </a:pPr>
            <a:fld id="{A44D3349-5FCF-4832-A350-27A902B6F651}" type="slidenum"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7" r:id="rId2"/>
  </p:sldLayoutIdLst>
</p:sldMaster>
</file>

<file path=ppt/slideMasters/slideMaster6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dt" idx="16"/>
          </p:nvPr>
        </p:nvSpPr>
        <p:spPr>
          <a:xfrm>
            <a:off x="45720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5" name="PlaceHolder 2"/>
          <p:cNvSpPr>
            <a:spLocks noGrp="1"/>
          </p:cNvSpPr>
          <p:nvPr>
            <p:ph type="ftr" idx="17"/>
          </p:nvPr>
        </p:nvSpPr>
        <p:spPr>
          <a:xfrm>
            <a:off x="3124080" y="6356520"/>
            <a:ext cx="289404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6" name="PlaceHolder 3"/>
          <p:cNvSpPr>
            <a:spLocks noGrp="1"/>
          </p:cNvSpPr>
          <p:nvPr>
            <p:ph type="sldNum" idx="18"/>
          </p:nvPr>
        </p:nvSpPr>
        <p:spPr>
          <a:xfrm>
            <a:off x="655308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  <a:tabLst>
                <a:tab algn="l" pos="0"/>
              </a:tabLst>
            </a:pPr>
            <a:fld id="{8EE62DB0-5C34-41B3-A3E7-5EFDD6B72E79}" type="slidenum"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7" name="PlaceHolder 4"/>
          <p:cNvSpPr>
            <a:spLocks noGrp="1"/>
          </p:cNvSpPr>
          <p:nvPr>
            <p:ph type="title"/>
          </p:nvPr>
        </p:nvSpPr>
        <p:spPr>
          <a:xfrm>
            <a:off x="731520" y="328320"/>
            <a:ext cx="13165920" cy="13726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defTabSz="9144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800" spc="-1" strike="noStrike">
                <a:solidFill>
                  <a:schemeClr val="dk1"/>
                </a:solidFill>
                <a:latin typeface="Calibri"/>
              </a:rPr>
              <a:t>Click to edit the title text format</a:t>
            </a:r>
            <a:endParaRPr b="0" lang="en-US" sz="18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38" name="PlaceHolder 5"/>
          <p:cNvSpPr>
            <a:spLocks noGrp="1"/>
          </p:cNvSpPr>
          <p:nvPr>
            <p:ph type="body"/>
          </p:nvPr>
        </p:nvSpPr>
        <p:spPr>
          <a:xfrm>
            <a:off x="731520" y="1925640"/>
            <a:ext cx="13165920" cy="47714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 defTabSz="9144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solidFill>
                  <a:schemeClr val="dk1"/>
                </a:solidFill>
                <a:latin typeface="Calibri"/>
              </a:rPr>
              <a:t>Click to edit the outline text format</a:t>
            </a:r>
            <a:endParaRPr b="0" lang="en-US" sz="3200" spc="-1" strike="noStrike">
              <a:solidFill>
                <a:schemeClr val="dk1"/>
              </a:solidFill>
              <a:latin typeface="Calibri"/>
            </a:endParaRPr>
          </a:p>
          <a:p>
            <a:pPr lvl="1" marL="864000" indent="-324000" defTabSz="914400">
              <a:lnSpc>
                <a:spcPct val="10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400" spc="-1" strike="noStrike">
                <a:solidFill>
                  <a:schemeClr val="dk1"/>
                </a:solidFill>
                <a:latin typeface="Calibri"/>
              </a:rPr>
              <a:t>Second Outline Level</a:t>
            </a:r>
            <a:endParaRPr b="0" lang="en-US" sz="2400" spc="-1" strike="noStrike">
              <a:solidFill>
                <a:schemeClr val="dk1"/>
              </a:solidFill>
              <a:latin typeface="Calibri"/>
            </a:endParaRPr>
          </a:p>
          <a:p>
            <a:pPr lvl="2" marL="1296000" indent="-288000" defTabSz="914400">
              <a:lnSpc>
                <a:spcPct val="10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chemeClr val="dk1"/>
                </a:solidFill>
                <a:latin typeface="Calibri"/>
              </a:rPr>
              <a:t>Third Outline Level</a:t>
            </a:r>
            <a:endParaRPr b="0" lang="en-US" sz="2000" spc="-1" strike="noStrike">
              <a:solidFill>
                <a:schemeClr val="dk1"/>
              </a:solidFill>
              <a:latin typeface="Calibri"/>
            </a:endParaRPr>
          </a:p>
          <a:p>
            <a:pPr lvl="3" marL="1728000" indent="-216000" defTabSz="914400">
              <a:lnSpc>
                <a:spcPct val="10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000" spc="-1" strike="noStrike">
                <a:solidFill>
                  <a:schemeClr val="dk1"/>
                </a:solidFill>
                <a:latin typeface="Calibri"/>
              </a:rPr>
              <a:t>Fourth Outline Level</a:t>
            </a:r>
            <a:endParaRPr b="0" lang="en-US" sz="2000" spc="-1" strike="noStrike">
              <a:solidFill>
                <a:schemeClr val="dk1"/>
              </a:solidFill>
              <a:latin typeface="Calibri"/>
            </a:endParaRPr>
          </a:p>
          <a:p>
            <a:pPr lvl="4" marL="2160000" indent="-216000" defTabSz="914400">
              <a:lnSpc>
                <a:spcPct val="10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chemeClr val="dk1"/>
                </a:solidFill>
                <a:latin typeface="Calibri"/>
              </a:rPr>
              <a:t>Fifth Outline Level</a:t>
            </a:r>
            <a:endParaRPr b="0" lang="en-US" sz="2000" spc="-1" strike="noStrike">
              <a:solidFill>
                <a:schemeClr val="dk1"/>
              </a:solidFill>
              <a:latin typeface="Calibri"/>
            </a:endParaRPr>
          </a:p>
          <a:p>
            <a:pPr lvl="5" marL="2592000" indent="-216000" defTabSz="914400">
              <a:lnSpc>
                <a:spcPct val="10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chemeClr val="dk1"/>
                </a:solidFill>
                <a:latin typeface="Calibri"/>
              </a:rPr>
              <a:t>Sixth Outline Level</a:t>
            </a:r>
            <a:endParaRPr b="0" lang="en-US" sz="2000" spc="-1" strike="noStrike">
              <a:solidFill>
                <a:schemeClr val="dk1"/>
              </a:solidFill>
              <a:latin typeface="Calibri"/>
            </a:endParaRPr>
          </a:p>
          <a:p>
            <a:pPr lvl="6" marL="3024000" indent="-216000" defTabSz="914400">
              <a:lnSpc>
                <a:spcPct val="10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chemeClr val="dk1"/>
                </a:solidFill>
                <a:latin typeface="Calibri"/>
              </a:rPr>
              <a:t>Seventh Outline Level</a:t>
            </a:r>
            <a:endParaRPr b="0" lang="en-US" sz="2000" spc="-1" strike="noStrike">
              <a:solidFill>
                <a:schemeClr val="dk1"/>
              </a:solidFill>
              <a:latin typeface="Calibri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59" r:id="rId2"/>
  </p:sldLayoutIdLst>
</p:sldMaster>
</file>

<file path=ppt/slideMasters/slideMaster7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laceHolder 1"/>
          <p:cNvSpPr>
            <a:spLocks noGrp="1"/>
          </p:cNvSpPr>
          <p:nvPr>
            <p:ph type="title"/>
          </p:nvPr>
        </p:nvSpPr>
        <p:spPr>
          <a:xfrm>
            <a:off x="457200" y="272880"/>
            <a:ext cx="3006720" cy="11606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p>
            <a:pPr indent="0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1" lang="en-US" sz="2000" spc="-1" strike="noStrike">
                <a:solidFill>
                  <a:schemeClr val="dk1"/>
                </a:solidFill>
                <a:latin typeface="Calibri"/>
              </a:rPr>
              <a:t>Click to edit Master title style</a:t>
            </a:r>
            <a:endParaRPr b="0" lang="en-US" sz="20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40" name="PlaceHolder 2"/>
          <p:cNvSpPr>
            <a:spLocks noGrp="1"/>
          </p:cNvSpPr>
          <p:nvPr>
            <p:ph type="body"/>
          </p:nvPr>
        </p:nvSpPr>
        <p:spPr>
          <a:xfrm>
            <a:off x="3575160" y="272880"/>
            <a:ext cx="5110200" cy="58518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343080" indent="-343080" defTabSz="457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3200" spc="-1" strike="noStrike">
                <a:solidFill>
                  <a:schemeClr val="dk1"/>
                </a:solidFill>
                <a:latin typeface="Calibri"/>
              </a:rPr>
              <a:t>Click to edit Master text styles</a:t>
            </a:r>
            <a:endParaRPr b="0" lang="en-US" sz="3200" spc="-1" strike="noStrike">
              <a:solidFill>
                <a:schemeClr val="dk1"/>
              </a:solidFill>
              <a:latin typeface="Calibri"/>
            </a:endParaRPr>
          </a:p>
          <a:p>
            <a:pPr lvl="1" marL="743040" indent="-28584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2800" spc="-1" strike="noStrike">
                <a:solidFill>
                  <a:schemeClr val="dk1"/>
                </a:solidFill>
                <a:latin typeface="Calibri"/>
              </a:rPr>
              <a:t>Second level</a:t>
            </a:r>
            <a:endParaRPr b="0" lang="en-US" sz="2800" spc="-1" strike="noStrike">
              <a:solidFill>
                <a:schemeClr val="dk1"/>
              </a:solidFill>
              <a:latin typeface="Calibri"/>
            </a:endParaRPr>
          </a:p>
          <a:p>
            <a:pPr lvl="2" marL="1143000" indent="-22860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2400" spc="-1" strike="noStrike">
                <a:solidFill>
                  <a:schemeClr val="dk1"/>
                </a:solidFill>
                <a:latin typeface="Calibri"/>
              </a:rPr>
              <a:t>Third level</a:t>
            </a:r>
            <a:endParaRPr b="0" lang="en-US" sz="2400" spc="-1" strike="noStrike">
              <a:solidFill>
                <a:schemeClr val="dk1"/>
              </a:solidFill>
              <a:latin typeface="Calibri"/>
            </a:endParaRPr>
          </a:p>
          <a:p>
            <a:pPr lvl="3" marL="1600200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2000" spc="-1" strike="noStrike">
                <a:solidFill>
                  <a:schemeClr val="dk1"/>
                </a:solidFill>
                <a:latin typeface="Calibri"/>
              </a:rPr>
              <a:t>Fourth level</a:t>
            </a:r>
            <a:endParaRPr b="0" lang="en-US" sz="2000" spc="-1" strike="noStrike">
              <a:solidFill>
                <a:schemeClr val="dk1"/>
              </a:solidFill>
              <a:latin typeface="Calibri"/>
            </a:endParaRPr>
          </a:p>
          <a:p>
            <a:pPr lvl="4" marL="2057400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b="0" lang="en-US" sz="2000" spc="-1" strike="noStrike">
                <a:solidFill>
                  <a:schemeClr val="dk1"/>
                </a:solidFill>
                <a:latin typeface="Calibri"/>
              </a:rPr>
              <a:t>Fifth level</a:t>
            </a:r>
            <a:endParaRPr b="0" lang="en-US" sz="20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41" name="PlaceHolder 3"/>
          <p:cNvSpPr>
            <a:spLocks noGrp="1"/>
          </p:cNvSpPr>
          <p:nvPr>
            <p:ph type="body"/>
          </p:nvPr>
        </p:nvSpPr>
        <p:spPr>
          <a:xfrm>
            <a:off x="457200" y="1434960"/>
            <a:ext cx="3006720" cy="46897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28600" indent="0" defTabSz="457200">
              <a:lnSpc>
                <a:spcPct val="100000"/>
              </a:lnSpc>
              <a:spcBef>
                <a:spcPts val="281"/>
              </a:spcBef>
              <a:buNone/>
              <a:tabLst>
                <a:tab algn="l" pos="0"/>
              </a:tabLst>
            </a:pPr>
            <a:r>
              <a:rPr b="0" lang="en-US" sz="1400" spc="-1" strike="noStrike">
                <a:solidFill>
                  <a:schemeClr val="dk1"/>
                </a:solidFill>
                <a:latin typeface="Calibri"/>
              </a:rPr>
              <a:t>Click to edit Master text styles</a:t>
            </a:r>
            <a:endParaRPr b="0" lang="en-US" sz="14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42" name="PlaceHolder 4"/>
          <p:cNvSpPr>
            <a:spLocks noGrp="1"/>
          </p:cNvSpPr>
          <p:nvPr>
            <p:ph type="dt" idx="19"/>
          </p:nvPr>
        </p:nvSpPr>
        <p:spPr>
          <a:xfrm>
            <a:off x="45720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3" name="PlaceHolder 5"/>
          <p:cNvSpPr>
            <a:spLocks noGrp="1"/>
          </p:cNvSpPr>
          <p:nvPr>
            <p:ph type="ftr" idx="20"/>
          </p:nvPr>
        </p:nvSpPr>
        <p:spPr>
          <a:xfrm>
            <a:off x="3124080" y="6356520"/>
            <a:ext cx="289404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4" name="PlaceHolder 6"/>
          <p:cNvSpPr>
            <a:spLocks noGrp="1"/>
          </p:cNvSpPr>
          <p:nvPr>
            <p:ph type="sldNum" idx="21"/>
          </p:nvPr>
        </p:nvSpPr>
        <p:spPr>
          <a:xfrm>
            <a:off x="655308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  <a:tabLst>
                <a:tab algn="l" pos="0"/>
              </a:tabLst>
            </a:pPr>
            <a:fld id="{37F16A15-48DF-44DE-9A1A-B3F0F10698C7}" type="slidenum"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1" r:id="rId2"/>
  </p:sldLayoutIdLst>
</p:sldMaster>
</file>

<file path=ppt/slideMasters/slideMaster8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PlaceHolder 1"/>
          <p:cNvSpPr>
            <a:spLocks noGrp="1"/>
          </p:cNvSpPr>
          <p:nvPr>
            <p:ph type="title"/>
          </p:nvPr>
        </p:nvSpPr>
        <p:spPr>
          <a:xfrm>
            <a:off x="1792440" y="4800600"/>
            <a:ext cx="5484960" cy="5652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b">
            <a:noAutofit/>
          </a:bodyPr>
          <a:p>
            <a:pPr indent="0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1" lang="en-US" sz="2000" spc="-1" strike="noStrike">
                <a:solidFill>
                  <a:schemeClr val="dk1"/>
                </a:solidFill>
                <a:latin typeface="Calibri"/>
              </a:rPr>
              <a:t>Click to edit Master title style</a:t>
            </a:r>
            <a:endParaRPr b="0" lang="en-US" sz="20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46" name="PlaceHolder 2"/>
          <p:cNvSpPr>
            <a:spLocks noGrp="1"/>
          </p:cNvSpPr>
          <p:nvPr>
            <p:ph type="body"/>
          </p:nvPr>
        </p:nvSpPr>
        <p:spPr>
          <a:xfrm>
            <a:off x="1792440" y="612720"/>
            <a:ext cx="5484960" cy="411336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pPr marL="432000" indent="-324000" defTabSz="914400">
              <a:lnSpc>
                <a:spcPct val="10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solidFill>
                  <a:schemeClr val="dk1"/>
                </a:solidFill>
                <a:latin typeface="Calibri"/>
              </a:rPr>
              <a:t>Click to edit the outline text format</a:t>
            </a:r>
            <a:endParaRPr b="0" lang="en-US" sz="3200" spc="-1" strike="noStrike">
              <a:solidFill>
                <a:schemeClr val="dk1"/>
              </a:solidFill>
              <a:latin typeface="Calibri"/>
            </a:endParaRPr>
          </a:p>
          <a:p>
            <a:pPr lvl="1" marL="864000" indent="-324000" defTabSz="914400">
              <a:lnSpc>
                <a:spcPct val="10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3200" spc="-1" strike="noStrike">
                <a:solidFill>
                  <a:schemeClr val="dk1"/>
                </a:solidFill>
                <a:latin typeface="Calibri"/>
              </a:rPr>
              <a:t>Second Outline Level</a:t>
            </a:r>
            <a:endParaRPr b="0" lang="en-US" sz="3200" spc="-1" strike="noStrike">
              <a:solidFill>
                <a:schemeClr val="dk1"/>
              </a:solidFill>
              <a:latin typeface="Calibri"/>
            </a:endParaRPr>
          </a:p>
          <a:p>
            <a:pPr lvl="2" marL="1296000" indent="-288000" defTabSz="914400">
              <a:lnSpc>
                <a:spcPct val="10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solidFill>
                  <a:schemeClr val="dk1"/>
                </a:solidFill>
                <a:latin typeface="Calibri"/>
              </a:rPr>
              <a:t>Third Outline Level</a:t>
            </a:r>
            <a:endParaRPr b="0" lang="en-US" sz="3200" spc="-1" strike="noStrike">
              <a:solidFill>
                <a:schemeClr val="dk1"/>
              </a:solidFill>
              <a:latin typeface="Calibri"/>
            </a:endParaRPr>
          </a:p>
          <a:p>
            <a:pPr lvl="3" marL="1728000" indent="-216000" defTabSz="914400">
              <a:lnSpc>
                <a:spcPct val="10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3200" spc="-1" strike="noStrike">
                <a:solidFill>
                  <a:schemeClr val="dk1"/>
                </a:solidFill>
                <a:latin typeface="Calibri"/>
              </a:rPr>
              <a:t>Fourth Outline Level</a:t>
            </a:r>
            <a:endParaRPr b="0" lang="en-US" sz="3200" spc="-1" strike="noStrike">
              <a:solidFill>
                <a:schemeClr val="dk1"/>
              </a:solidFill>
              <a:latin typeface="Calibri"/>
            </a:endParaRPr>
          </a:p>
          <a:p>
            <a:pPr lvl="4" marL="2160000" indent="-216000" defTabSz="914400">
              <a:lnSpc>
                <a:spcPct val="10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solidFill>
                  <a:schemeClr val="dk1"/>
                </a:solidFill>
                <a:latin typeface="Calibri"/>
              </a:rPr>
              <a:t>Fifth Outline Level</a:t>
            </a:r>
            <a:endParaRPr b="0" lang="en-US" sz="3200" spc="-1" strike="noStrike">
              <a:solidFill>
                <a:schemeClr val="dk1"/>
              </a:solidFill>
              <a:latin typeface="Calibri"/>
            </a:endParaRPr>
          </a:p>
          <a:p>
            <a:pPr lvl="5" marL="2592000" indent="-216000" defTabSz="914400">
              <a:lnSpc>
                <a:spcPct val="10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solidFill>
                  <a:schemeClr val="dk1"/>
                </a:solidFill>
                <a:latin typeface="Calibri"/>
              </a:rPr>
              <a:t>Sixth Outline Level</a:t>
            </a:r>
            <a:endParaRPr b="0" lang="en-US" sz="3200" spc="-1" strike="noStrike">
              <a:solidFill>
                <a:schemeClr val="dk1"/>
              </a:solidFill>
              <a:latin typeface="Calibri"/>
            </a:endParaRPr>
          </a:p>
          <a:p>
            <a:pPr lvl="6" marL="3024000" indent="-216000" defTabSz="914400">
              <a:lnSpc>
                <a:spcPct val="10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3200" spc="-1" strike="noStrike">
                <a:solidFill>
                  <a:schemeClr val="dk1"/>
                </a:solidFill>
                <a:latin typeface="Calibri"/>
              </a:rPr>
              <a:t>Seventh Outline Level</a:t>
            </a:r>
            <a:endParaRPr b="0" lang="en-US" sz="32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47" name="PlaceHolder 3"/>
          <p:cNvSpPr>
            <a:spLocks noGrp="1"/>
          </p:cNvSpPr>
          <p:nvPr>
            <p:ph type="body"/>
          </p:nvPr>
        </p:nvSpPr>
        <p:spPr>
          <a:xfrm>
            <a:off x="1792440" y="5367240"/>
            <a:ext cx="5484960" cy="80352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>
            <a:noAutofit/>
          </a:bodyPr>
          <a:p>
            <a:pPr marL="228600" indent="0" defTabSz="457200">
              <a:lnSpc>
                <a:spcPct val="100000"/>
              </a:lnSpc>
              <a:spcBef>
                <a:spcPts val="281"/>
              </a:spcBef>
              <a:buNone/>
              <a:tabLst>
                <a:tab algn="l" pos="0"/>
              </a:tabLst>
            </a:pPr>
            <a:r>
              <a:rPr b="0" lang="en-US" sz="1400" spc="-1" strike="noStrike">
                <a:solidFill>
                  <a:schemeClr val="dk1"/>
                </a:solidFill>
                <a:latin typeface="Calibri"/>
              </a:rPr>
              <a:t>Click to edit Master text styles</a:t>
            </a:r>
            <a:endParaRPr b="0" lang="en-US" sz="14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48" name="PlaceHolder 4"/>
          <p:cNvSpPr>
            <a:spLocks noGrp="1"/>
          </p:cNvSpPr>
          <p:nvPr>
            <p:ph type="dt" idx="22"/>
          </p:nvPr>
        </p:nvSpPr>
        <p:spPr>
          <a:xfrm>
            <a:off x="45720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9" name="PlaceHolder 5"/>
          <p:cNvSpPr>
            <a:spLocks noGrp="1"/>
          </p:cNvSpPr>
          <p:nvPr>
            <p:ph type="ftr" idx="23"/>
          </p:nvPr>
        </p:nvSpPr>
        <p:spPr>
          <a:xfrm>
            <a:off x="3124080" y="6356520"/>
            <a:ext cx="289404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0" name="PlaceHolder 6"/>
          <p:cNvSpPr>
            <a:spLocks noGrp="1"/>
          </p:cNvSpPr>
          <p:nvPr>
            <p:ph type="sldNum" idx="24"/>
          </p:nvPr>
        </p:nvSpPr>
        <p:spPr>
          <a:xfrm>
            <a:off x="655308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  <a:tabLst>
                <a:tab algn="l" pos="0"/>
              </a:tabLst>
            </a:pPr>
            <a:fld id="{D4A129E4-6286-4218-A3C3-309A0356A186}" type="slidenum"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3" r:id="rId2"/>
  </p:sldLayoutIdLst>
</p:sldMaster>
</file>

<file path=ppt/slideMasters/slideMaster9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685800" y="2130480"/>
            <a:ext cx="7770960" cy="146844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algn="ctr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4400" spc="-1" strike="noStrike">
                <a:solidFill>
                  <a:schemeClr val="dk1"/>
                </a:solidFill>
                <a:latin typeface="Calibri"/>
              </a:rPr>
              <a:t>Click to edit Master title style</a:t>
            </a:r>
            <a:endParaRPr b="0" lang="en-US" sz="44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52" name="PlaceHolder 2"/>
          <p:cNvSpPr>
            <a:spLocks noGrp="1"/>
          </p:cNvSpPr>
          <p:nvPr>
            <p:ph type="dt" idx="25"/>
          </p:nvPr>
        </p:nvSpPr>
        <p:spPr>
          <a:xfrm>
            <a:off x="45720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3"/>
          <p:cNvSpPr>
            <a:spLocks noGrp="1"/>
          </p:cNvSpPr>
          <p:nvPr>
            <p:ph type="ftr" idx="26"/>
          </p:nvPr>
        </p:nvSpPr>
        <p:spPr>
          <a:xfrm>
            <a:off x="3124080" y="6356520"/>
            <a:ext cx="289404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4" name="PlaceHolder 4"/>
          <p:cNvSpPr>
            <a:spLocks noGrp="1"/>
          </p:cNvSpPr>
          <p:nvPr>
            <p:ph type="sldNum" idx="27"/>
          </p:nvPr>
        </p:nvSpPr>
        <p:spPr>
          <a:xfrm>
            <a:off x="655308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  <a:tabLst>
                <a:tab algn="l" pos="0"/>
              </a:tabLst>
            </a:pPr>
            <a:fld id="{C5678E22-9651-45DD-8B39-D783618420F7}" type="slidenum"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5" r:id="rId2"/>
  </p:sldLayoutIdLst>
</p:sldMaster>
</file>

<file path=ppt/slideMasters/slideMaster10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8160" cy="114156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p>
            <a:pPr indent="0" algn="ctr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4400" spc="-1" strike="noStrike">
                <a:solidFill>
                  <a:schemeClr val="dk1"/>
                </a:solidFill>
                <a:latin typeface="Calibri"/>
              </a:rPr>
              <a:t>Click to edit Master title style</a:t>
            </a:r>
            <a:endParaRPr b="0" lang="en-US" sz="44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8160" cy="452448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 vert="eaVert">
            <a:noAutofit/>
          </a:bodyPr>
          <a:p>
            <a:pPr marL="343080" indent="-343080" defTabSz="457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3200" spc="-1" strike="noStrike">
                <a:solidFill>
                  <a:schemeClr val="dk1"/>
                </a:solidFill>
                <a:latin typeface="Calibri"/>
              </a:rPr>
              <a:t>Click to edit Master text styles</a:t>
            </a:r>
            <a:endParaRPr b="0" lang="en-US" sz="3200" spc="-1" strike="noStrike">
              <a:solidFill>
                <a:schemeClr val="dk1"/>
              </a:solidFill>
              <a:latin typeface="Calibri"/>
            </a:endParaRPr>
          </a:p>
          <a:p>
            <a:pPr lvl="1" marL="743040" indent="-28584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2800" spc="-1" strike="noStrike">
                <a:solidFill>
                  <a:schemeClr val="dk1"/>
                </a:solidFill>
                <a:latin typeface="Calibri"/>
              </a:rPr>
              <a:t>Second level</a:t>
            </a:r>
            <a:endParaRPr b="0" lang="en-US" sz="2800" spc="-1" strike="noStrike">
              <a:solidFill>
                <a:schemeClr val="dk1"/>
              </a:solidFill>
              <a:latin typeface="Calibri"/>
            </a:endParaRPr>
          </a:p>
          <a:p>
            <a:pPr lvl="2" marL="1143000" indent="-22860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2400" spc="-1" strike="noStrike">
                <a:solidFill>
                  <a:schemeClr val="dk1"/>
                </a:solidFill>
                <a:latin typeface="Calibri"/>
              </a:rPr>
              <a:t>Third level</a:t>
            </a:r>
            <a:endParaRPr b="0" lang="en-US" sz="2400" spc="-1" strike="noStrike">
              <a:solidFill>
                <a:schemeClr val="dk1"/>
              </a:solidFill>
              <a:latin typeface="Calibri"/>
            </a:endParaRPr>
          </a:p>
          <a:p>
            <a:pPr lvl="3" marL="1600200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2000" spc="-1" strike="noStrike">
                <a:solidFill>
                  <a:schemeClr val="dk1"/>
                </a:solidFill>
                <a:latin typeface="Calibri"/>
              </a:rPr>
              <a:t>Fourth level</a:t>
            </a:r>
            <a:endParaRPr b="0" lang="en-US" sz="2000" spc="-1" strike="noStrike">
              <a:solidFill>
                <a:schemeClr val="dk1"/>
              </a:solidFill>
              <a:latin typeface="Calibri"/>
            </a:endParaRPr>
          </a:p>
          <a:p>
            <a:pPr lvl="4" marL="2057400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b="0" lang="en-US" sz="2000" spc="-1" strike="noStrike">
                <a:solidFill>
                  <a:schemeClr val="dk1"/>
                </a:solidFill>
                <a:latin typeface="Calibri"/>
              </a:rPr>
              <a:t>Fifth level</a:t>
            </a:r>
            <a:endParaRPr b="0" lang="en-US" sz="20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dt" idx="28"/>
          </p:nvPr>
        </p:nvSpPr>
        <p:spPr>
          <a:xfrm>
            <a:off x="45720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ftr" idx="29"/>
          </p:nvPr>
        </p:nvSpPr>
        <p:spPr>
          <a:xfrm>
            <a:off x="3124080" y="6356520"/>
            <a:ext cx="289404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1" name="PlaceHolder 5"/>
          <p:cNvSpPr>
            <a:spLocks noGrp="1"/>
          </p:cNvSpPr>
          <p:nvPr>
            <p:ph type="sldNum" idx="30"/>
          </p:nvPr>
        </p:nvSpPr>
        <p:spPr>
          <a:xfrm>
            <a:off x="655308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  <a:tabLst>
                <a:tab algn="l" pos="0"/>
              </a:tabLst>
            </a:pPr>
            <a:fld id="{97BDA0D8-0001-4A26-A514-B40F2195D870}" type="slidenum"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7" r:id="rId2"/>
  </p:sldLayoutIdLst>
</p:sldMaster>
</file>

<file path=ppt/slideMasters/slideMaster1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PlaceHolder 1"/>
          <p:cNvSpPr>
            <a:spLocks noGrp="1"/>
          </p:cNvSpPr>
          <p:nvPr>
            <p:ph type="title"/>
          </p:nvPr>
        </p:nvSpPr>
        <p:spPr>
          <a:xfrm>
            <a:off x="6629400" y="274680"/>
            <a:ext cx="2055960" cy="58500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 vert="eaVert">
            <a:noAutofit/>
          </a:bodyPr>
          <a:p>
            <a:pPr indent="0" algn="ctr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4400" spc="-1" strike="noStrike">
                <a:solidFill>
                  <a:schemeClr val="dk1"/>
                </a:solidFill>
                <a:latin typeface="Calibri"/>
              </a:rPr>
              <a:t>Click to edit Master title style</a:t>
            </a:r>
            <a:endParaRPr b="0" lang="en-US" sz="44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63" name="PlaceHolder 2"/>
          <p:cNvSpPr>
            <a:spLocks noGrp="1"/>
          </p:cNvSpPr>
          <p:nvPr>
            <p:ph type="body"/>
          </p:nvPr>
        </p:nvSpPr>
        <p:spPr>
          <a:xfrm>
            <a:off x="457200" y="274680"/>
            <a:ext cx="6018480" cy="58500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t" vert="eaVert">
            <a:noAutofit/>
          </a:bodyPr>
          <a:p>
            <a:pPr marL="343080" indent="-343080" defTabSz="457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3200" spc="-1" strike="noStrike">
                <a:solidFill>
                  <a:schemeClr val="dk1"/>
                </a:solidFill>
                <a:latin typeface="Calibri"/>
              </a:rPr>
              <a:t>Click to edit Master text styles</a:t>
            </a:r>
            <a:endParaRPr b="0" lang="en-US" sz="3200" spc="-1" strike="noStrike">
              <a:solidFill>
                <a:schemeClr val="dk1"/>
              </a:solidFill>
              <a:latin typeface="Calibri"/>
            </a:endParaRPr>
          </a:p>
          <a:p>
            <a:pPr lvl="1" marL="743040" indent="-285840" defTabSz="45720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2800" spc="-1" strike="noStrike">
                <a:solidFill>
                  <a:schemeClr val="dk1"/>
                </a:solidFill>
                <a:latin typeface="Calibri"/>
              </a:rPr>
              <a:t>Second level</a:t>
            </a:r>
            <a:endParaRPr b="0" lang="en-US" sz="2800" spc="-1" strike="noStrike">
              <a:solidFill>
                <a:schemeClr val="dk1"/>
              </a:solidFill>
              <a:latin typeface="Calibri"/>
            </a:endParaRPr>
          </a:p>
          <a:p>
            <a:pPr lvl="2" marL="1143000" indent="-228600" defTabSz="45720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b="0" lang="en-US" sz="2400" spc="-1" strike="noStrike">
                <a:solidFill>
                  <a:schemeClr val="dk1"/>
                </a:solidFill>
                <a:latin typeface="Calibri"/>
              </a:rPr>
              <a:t>Third level</a:t>
            </a:r>
            <a:endParaRPr b="0" lang="en-US" sz="2400" spc="-1" strike="noStrike">
              <a:solidFill>
                <a:schemeClr val="dk1"/>
              </a:solidFill>
              <a:latin typeface="Calibri"/>
            </a:endParaRPr>
          </a:p>
          <a:p>
            <a:pPr lvl="3" marL="1600200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–"/>
            </a:pPr>
            <a:r>
              <a:rPr b="0" lang="en-US" sz="2000" spc="-1" strike="noStrike">
                <a:solidFill>
                  <a:schemeClr val="dk1"/>
                </a:solidFill>
                <a:latin typeface="Calibri"/>
              </a:rPr>
              <a:t>Fourth level</a:t>
            </a:r>
            <a:endParaRPr b="0" lang="en-US" sz="2000" spc="-1" strike="noStrike">
              <a:solidFill>
                <a:schemeClr val="dk1"/>
              </a:solidFill>
              <a:latin typeface="Calibri"/>
            </a:endParaRPr>
          </a:p>
          <a:p>
            <a:pPr lvl="4" marL="2057400" indent="-228600" defTabSz="457200">
              <a:lnSpc>
                <a:spcPct val="100000"/>
              </a:lnSpc>
              <a:spcBef>
                <a:spcPts val="400"/>
              </a:spcBef>
              <a:buClr>
                <a:srgbClr val="000000"/>
              </a:buClr>
              <a:buFont typeface="Arial"/>
              <a:buChar char="»"/>
            </a:pPr>
            <a:r>
              <a:rPr b="0" lang="en-US" sz="2000" spc="-1" strike="noStrike">
                <a:solidFill>
                  <a:schemeClr val="dk1"/>
                </a:solidFill>
                <a:latin typeface="Calibri"/>
              </a:rPr>
              <a:t>Fifth level</a:t>
            </a:r>
            <a:endParaRPr b="0" lang="en-US" sz="2000" spc="-1" strike="noStrike">
              <a:solidFill>
                <a:schemeClr val="dk1"/>
              </a:solidFill>
              <a:latin typeface="Calibri"/>
            </a:endParaRPr>
          </a:p>
        </p:txBody>
      </p:sp>
      <p:sp>
        <p:nvSpPr>
          <p:cNvPr id="64" name="PlaceHolder 3"/>
          <p:cNvSpPr>
            <a:spLocks noGrp="1"/>
          </p:cNvSpPr>
          <p:nvPr>
            <p:ph type="dt" idx="31"/>
          </p:nvPr>
        </p:nvSpPr>
        <p:spPr>
          <a:xfrm>
            <a:off x="45720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&lt;date/time&gt;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5" name="PlaceHolder 4"/>
          <p:cNvSpPr>
            <a:spLocks noGrp="1"/>
          </p:cNvSpPr>
          <p:nvPr>
            <p:ph type="ftr" idx="32"/>
          </p:nvPr>
        </p:nvSpPr>
        <p:spPr>
          <a:xfrm>
            <a:off x="3124080" y="6356520"/>
            <a:ext cx="289404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ctr" defTabSz="914400">
              <a:lnSpc>
                <a:spcPct val="100000"/>
              </a:lnSpc>
              <a:buNone/>
              <a:tabLst>
                <a:tab algn="l" pos="0"/>
              </a:tabLst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 defTabSz="914400">
              <a:lnSpc>
                <a:spcPct val="100000"/>
              </a:lnSpc>
              <a:buNone/>
              <a:tabLst>
                <a:tab algn="l" pos="0"/>
              </a:tabLst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6" name="PlaceHolder 5"/>
          <p:cNvSpPr>
            <a:spLocks noGrp="1"/>
          </p:cNvSpPr>
          <p:nvPr>
            <p:ph type="sldNum" idx="33"/>
          </p:nvPr>
        </p:nvSpPr>
        <p:spPr>
          <a:xfrm>
            <a:off x="6553080" y="6356520"/>
            <a:ext cx="2132280" cy="363600"/>
          </a:xfrm>
          <a:prstGeom prst="rect">
            <a:avLst/>
          </a:prstGeom>
          <a:noFill/>
          <a:ln w="0">
            <a:noFill/>
          </a:ln>
        </p:spPr>
        <p:txBody>
          <a:bodyPr lIns="91440" rIns="91440" tIns="4572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tabLst>
                <a:tab algn="l" pos="0"/>
              </a:tabLst>
              <a:def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  <a:tabLst>
                <a:tab algn="l" pos="0"/>
              </a:tabLst>
            </a:pPr>
            <a:fld id="{5C6A805C-A555-4E1B-8038-61A167CD0A9A}" type="slidenum">
              <a:rPr b="0" lang="en-US" sz="1200" spc="-1" strike="noStrike">
                <a:solidFill>
                  <a:schemeClr val="dk1">
                    <a:tint val="75000"/>
                  </a:schemeClr>
                </a:solidFill>
                <a:latin typeface="Calibri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9" r:id="rId2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1c32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" name="Connector 1"/>
          <p:cNvCxnSpPr/>
          <p:nvPr/>
        </p:nvCxnSpPr>
        <p:spPr>
          <a:xfrm>
            <a:off x="45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8" name="Connector 2"/>
          <p:cNvCxnSpPr/>
          <p:nvPr/>
        </p:nvCxnSpPr>
        <p:spPr>
          <a:xfrm>
            <a:off x="91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9" name="Connector 3"/>
          <p:cNvCxnSpPr/>
          <p:nvPr/>
        </p:nvCxnSpPr>
        <p:spPr>
          <a:xfrm>
            <a:off x="137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0" name="Connector 4"/>
          <p:cNvCxnSpPr/>
          <p:nvPr/>
        </p:nvCxnSpPr>
        <p:spPr>
          <a:xfrm>
            <a:off x="182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1" name="Connector 5"/>
          <p:cNvCxnSpPr/>
          <p:nvPr/>
        </p:nvCxnSpPr>
        <p:spPr>
          <a:xfrm>
            <a:off x="228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2" name="Connector 6"/>
          <p:cNvCxnSpPr/>
          <p:nvPr/>
        </p:nvCxnSpPr>
        <p:spPr>
          <a:xfrm>
            <a:off x="274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3" name="Connector 7"/>
          <p:cNvCxnSpPr/>
          <p:nvPr/>
        </p:nvCxnSpPr>
        <p:spPr>
          <a:xfrm>
            <a:off x="3200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4" name="Connector 8"/>
          <p:cNvCxnSpPr/>
          <p:nvPr/>
        </p:nvCxnSpPr>
        <p:spPr>
          <a:xfrm>
            <a:off x="3657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5" name="Connector 9"/>
          <p:cNvCxnSpPr/>
          <p:nvPr/>
        </p:nvCxnSpPr>
        <p:spPr>
          <a:xfrm>
            <a:off x="4114800" y="-15480"/>
            <a:ext cx="1440" cy="823068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6" name="Connector 10"/>
          <p:cNvCxnSpPr/>
          <p:nvPr/>
        </p:nvCxnSpPr>
        <p:spPr>
          <a:xfrm>
            <a:off x="4572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7" name="Connector 11"/>
          <p:cNvCxnSpPr/>
          <p:nvPr/>
        </p:nvCxnSpPr>
        <p:spPr>
          <a:xfrm>
            <a:off x="5029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8" name="Connector 12"/>
          <p:cNvCxnSpPr/>
          <p:nvPr/>
        </p:nvCxnSpPr>
        <p:spPr>
          <a:xfrm>
            <a:off x="5486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9" name="Connector 13"/>
          <p:cNvCxnSpPr/>
          <p:nvPr/>
        </p:nvCxnSpPr>
        <p:spPr>
          <a:xfrm>
            <a:off x="5943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0" name="Connector 14"/>
          <p:cNvCxnSpPr/>
          <p:nvPr/>
        </p:nvCxnSpPr>
        <p:spPr>
          <a:xfrm>
            <a:off x="6400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1" name="Connector 15"/>
          <p:cNvCxnSpPr/>
          <p:nvPr/>
        </p:nvCxnSpPr>
        <p:spPr>
          <a:xfrm>
            <a:off x="7772400" y="-8640"/>
            <a:ext cx="1440" cy="823068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2" name="Connector 16"/>
          <p:cNvCxnSpPr/>
          <p:nvPr/>
        </p:nvCxnSpPr>
        <p:spPr>
          <a:xfrm>
            <a:off x="7315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3" name="Connector 17"/>
          <p:cNvCxnSpPr/>
          <p:nvPr/>
        </p:nvCxnSpPr>
        <p:spPr>
          <a:xfrm>
            <a:off x="7772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4" name="Connector 18"/>
          <p:cNvCxnSpPr/>
          <p:nvPr/>
        </p:nvCxnSpPr>
        <p:spPr>
          <a:xfrm>
            <a:off x="8229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5" name="Connector 19"/>
          <p:cNvCxnSpPr/>
          <p:nvPr/>
        </p:nvCxnSpPr>
        <p:spPr>
          <a:xfrm>
            <a:off x="8686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6" name="Connector 20"/>
          <p:cNvCxnSpPr/>
          <p:nvPr/>
        </p:nvCxnSpPr>
        <p:spPr>
          <a:xfrm>
            <a:off x="5542200" y="-8280"/>
            <a:ext cx="1440" cy="823068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7" name="Connector 21"/>
          <p:cNvCxnSpPr/>
          <p:nvPr/>
        </p:nvCxnSpPr>
        <p:spPr>
          <a:xfrm>
            <a:off x="7560000" y="-9360"/>
            <a:ext cx="1440" cy="823068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8" name="Connector 22"/>
          <p:cNvCxnSpPr/>
          <p:nvPr/>
        </p:nvCxnSpPr>
        <p:spPr>
          <a:xfrm>
            <a:off x="10058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9" name="Connector 23"/>
          <p:cNvCxnSpPr/>
          <p:nvPr/>
        </p:nvCxnSpPr>
        <p:spPr>
          <a:xfrm>
            <a:off x="10515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0" name="Connector 24"/>
          <p:cNvCxnSpPr/>
          <p:nvPr/>
        </p:nvCxnSpPr>
        <p:spPr>
          <a:xfrm>
            <a:off x="10972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1" name="Connector 25"/>
          <p:cNvCxnSpPr/>
          <p:nvPr/>
        </p:nvCxnSpPr>
        <p:spPr>
          <a:xfrm>
            <a:off x="11887200" y="-360"/>
            <a:ext cx="1440" cy="823068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2" name="Connector 26"/>
          <p:cNvCxnSpPr/>
          <p:nvPr/>
        </p:nvCxnSpPr>
        <p:spPr>
          <a:xfrm>
            <a:off x="1188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3" name="Connector 27"/>
          <p:cNvCxnSpPr/>
          <p:nvPr/>
        </p:nvCxnSpPr>
        <p:spPr>
          <a:xfrm>
            <a:off x="1234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4" name="Connector 28"/>
          <p:cNvCxnSpPr/>
          <p:nvPr/>
        </p:nvCxnSpPr>
        <p:spPr>
          <a:xfrm>
            <a:off x="1280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5" name="Connector 29"/>
          <p:cNvCxnSpPr/>
          <p:nvPr/>
        </p:nvCxnSpPr>
        <p:spPr>
          <a:xfrm>
            <a:off x="1325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6" name="Connector 30"/>
          <p:cNvCxnSpPr/>
          <p:nvPr/>
        </p:nvCxnSpPr>
        <p:spPr>
          <a:xfrm>
            <a:off x="1371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7" name="Connector 31"/>
          <p:cNvCxnSpPr/>
          <p:nvPr/>
        </p:nvCxnSpPr>
        <p:spPr>
          <a:xfrm>
            <a:off x="1417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8" name="Connector 32"/>
          <p:cNvCxnSpPr/>
          <p:nvPr/>
        </p:nvCxnSpPr>
        <p:spPr>
          <a:xfrm>
            <a:off x="0" y="457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9" name="Connector 33"/>
          <p:cNvCxnSpPr/>
          <p:nvPr/>
        </p:nvCxnSpPr>
        <p:spPr>
          <a:xfrm>
            <a:off x="0" y="914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0" name="Connector 34"/>
          <p:cNvCxnSpPr/>
          <p:nvPr/>
        </p:nvCxnSpPr>
        <p:spPr>
          <a:xfrm>
            <a:off x="15120" y="1443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1" name="Connector 35"/>
          <p:cNvCxnSpPr/>
          <p:nvPr/>
        </p:nvCxnSpPr>
        <p:spPr>
          <a:xfrm>
            <a:off x="0" y="1828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2" name="Connector 36"/>
          <p:cNvCxnSpPr/>
          <p:nvPr/>
        </p:nvCxnSpPr>
        <p:spPr>
          <a:xfrm>
            <a:off x="0" y="2286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3" name="Connector 37"/>
          <p:cNvCxnSpPr/>
          <p:nvPr/>
        </p:nvCxnSpPr>
        <p:spPr>
          <a:xfrm>
            <a:off x="4320" y="2743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4" name="Connector 38"/>
          <p:cNvCxnSpPr/>
          <p:nvPr/>
        </p:nvCxnSpPr>
        <p:spPr>
          <a:xfrm>
            <a:off x="0" y="3200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5" name="Connector 39"/>
          <p:cNvCxnSpPr/>
          <p:nvPr/>
        </p:nvCxnSpPr>
        <p:spPr>
          <a:xfrm>
            <a:off x="0" y="3657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6" name="Connector 40"/>
          <p:cNvCxnSpPr/>
          <p:nvPr/>
        </p:nvCxnSpPr>
        <p:spPr>
          <a:xfrm>
            <a:off x="0" y="4114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7" name="Connector 41"/>
          <p:cNvCxnSpPr/>
          <p:nvPr/>
        </p:nvCxnSpPr>
        <p:spPr>
          <a:xfrm>
            <a:off x="0" y="4572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8" name="Connector 42"/>
          <p:cNvCxnSpPr/>
          <p:nvPr/>
        </p:nvCxnSpPr>
        <p:spPr>
          <a:xfrm>
            <a:off x="0" y="5029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9" name="Connector 43"/>
          <p:cNvCxnSpPr/>
          <p:nvPr/>
        </p:nvCxnSpPr>
        <p:spPr>
          <a:xfrm>
            <a:off x="0" y="5486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0" name="Connector 44"/>
          <p:cNvCxnSpPr/>
          <p:nvPr/>
        </p:nvCxnSpPr>
        <p:spPr>
          <a:xfrm>
            <a:off x="0" y="5943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1" name="Connector 45"/>
          <p:cNvCxnSpPr/>
          <p:nvPr/>
        </p:nvCxnSpPr>
        <p:spPr>
          <a:xfrm>
            <a:off x="-720" y="5029200"/>
            <a:ext cx="1463148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2" name="Connector 46"/>
          <p:cNvCxnSpPr/>
          <p:nvPr/>
        </p:nvCxnSpPr>
        <p:spPr>
          <a:xfrm>
            <a:off x="9720" y="5580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3" name="Connector 47"/>
          <p:cNvCxnSpPr/>
          <p:nvPr/>
        </p:nvCxnSpPr>
        <p:spPr>
          <a:xfrm>
            <a:off x="0" y="7315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4" name="Connector 48"/>
          <p:cNvCxnSpPr/>
          <p:nvPr/>
        </p:nvCxnSpPr>
        <p:spPr>
          <a:xfrm>
            <a:off x="0" y="7772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5" name="Connector 51"/>
          <p:cNvCxnSpPr/>
          <p:nvPr/>
        </p:nvCxnSpPr>
        <p:spPr>
          <a:xfrm>
            <a:off x="685800" y="2148840"/>
            <a:ext cx="7819560" cy="1440"/>
          </a:xfrm>
          <a:prstGeom prst="straightConnector1">
            <a:avLst/>
          </a:prstGeom>
          <a:ln w="17780">
            <a:solidFill>
              <a:srgbClr val="eef2f3"/>
            </a:solidFill>
            <a:round/>
          </a:ln>
        </p:spPr>
      </p:cxnSp>
      <p:sp>
        <p:nvSpPr>
          <p:cNvPr id="116" name="TextBox 52"/>
          <p:cNvSpPr/>
          <p:nvPr/>
        </p:nvSpPr>
        <p:spPr>
          <a:xfrm>
            <a:off x="857160" y="2308320"/>
            <a:ext cx="5981760" cy="905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50000"/>
              </a:lnSpc>
            </a:pPr>
            <a:r>
              <a:rPr b="0" lang="en-US" sz="2000" spc="-1" strike="noStrike">
                <a:solidFill>
                  <a:srgbClr val="b7c3c9"/>
                </a:solidFill>
                <a:latin typeface="Aptos"/>
              </a:rPr>
              <a:t>Viva presentation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defTabSz="457200">
              <a:lnSpc>
                <a:spcPct val="150000"/>
              </a:lnSpc>
            </a:pPr>
            <a:r>
              <a:rPr b="0" lang="en-US" sz="1800" spc="-1" strike="noStrike">
                <a:solidFill>
                  <a:srgbClr val="b7c3c9"/>
                </a:solidFill>
                <a:latin typeface="Aptos"/>
              </a:rPr>
              <a:t> • </a:t>
            </a:r>
            <a:r>
              <a:rPr b="0" lang="en-US" sz="1800" spc="-1" strike="noStrike">
                <a:solidFill>
                  <a:srgbClr val="b7c3c9"/>
                </a:solidFill>
                <a:latin typeface="Aptos"/>
              </a:rPr>
              <a:t>Design, implementation and controlled evaluation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Rectangle 53"/>
          <p:cNvSpPr/>
          <p:nvPr/>
        </p:nvSpPr>
        <p:spPr>
          <a:xfrm>
            <a:off x="5356800" y="3744000"/>
            <a:ext cx="2598120" cy="188532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18" name="TextBox 54"/>
          <p:cNvSpPr/>
          <p:nvPr/>
        </p:nvSpPr>
        <p:spPr>
          <a:xfrm>
            <a:off x="5826600" y="4957200"/>
            <a:ext cx="1607760" cy="46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400" spc="-1" strike="noStrike">
                <a:solidFill>
                  <a:srgbClr val="eef2f3"/>
                </a:solidFill>
                <a:latin typeface="Aptos Narrow"/>
              </a:rPr>
              <a:t>CONTEXT</a:t>
            </a:r>
            <a:br>
              <a:rPr sz="1400"/>
            </a:br>
            <a:r>
              <a:rPr b="1" lang="en-US" sz="1400" spc="-1" strike="noStrike">
                <a:solidFill>
                  <a:srgbClr val="eef2f3"/>
                </a:solidFill>
                <a:latin typeface="Aptos Narrow"/>
              </a:rPr>
              <a:t>ENGINE</a:t>
            </a:r>
            <a:endParaRPr b="0" lang="en-GB" sz="1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Rectangle 55"/>
          <p:cNvSpPr/>
          <p:nvPr/>
        </p:nvSpPr>
        <p:spPr>
          <a:xfrm>
            <a:off x="1115640" y="3744000"/>
            <a:ext cx="3275280" cy="179892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0" name="TextBox 56"/>
          <p:cNvSpPr/>
          <p:nvPr/>
        </p:nvSpPr>
        <p:spPr>
          <a:xfrm>
            <a:off x="2129400" y="4074480"/>
            <a:ext cx="1287720" cy="27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600" spc="-1" strike="noStrike">
                <a:solidFill>
                  <a:srgbClr val="eef2f3"/>
                </a:solidFill>
                <a:latin typeface="Aptos Narrow"/>
              </a:rPr>
              <a:t>HOST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Rectangle 58"/>
          <p:cNvSpPr/>
          <p:nvPr/>
        </p:nvSpPr>
        <p:spPr>
          <a:xfrm>
            <a:off x="8879760" y="3995280"/>
            <a:ext cx="2135160" cy="133164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2" name="TextBox 59"/>
          <p:cNvSpPr/>
          <p:nvPr/>
        </p:nvSpPr>
        <p:spPr>
          <a:xfrm>
            <a:off x="3013560" y="4813560"/>
            <a:ext cx="1287720" cy="218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200" spc="-1" strike="noStrike">
                <a:solidFill>
                  <a:srgbClr val="eef2f3"/>
                </a:solidFill>
                <a:latin typeface="Aptos Narrow"/>
              </a:rPr>
              <a:t>NETWORK</a:t>
            </a:r>
            <a:endParaRPr b="0" lang="en-GB" sz="1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Rectangle 64"/>
          <p:cNvSpPr/>
          <p:nvPr/>
        </p:nvSpPr>
        <p:spPr>
          <a:xfrm>
            <a:off x="8100000" y="6300000"/>
            <a:ext cx="5670000" cy="126072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4" name="TextBox 65"/>
          <p:cNvSpPr/>
          <p:nvPr/>
        </p:nvSpPr>
        <p:spPr>
          <a:xfrm>
            <a:off x="8568000" y="6554160"/>
            <a:ext cx="4858920" cy="767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Student Name: John Gabriel Kak Yomon Meki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  <a:p>
            <a:pPr algn="ctr" defTabSz="457200">
              <a:lnSpc>
                <a:spcPct val="100000"/>
              </a:lnSpc>
            </a:pP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Student ID: 2321436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  <a:p>
            <a:pPr algn="ctr" defTabSz="457200">
              <a:lnSpc>
                <a:spcPct val="100000"/>
              </a:lnSpc>
            </a:pP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Date: 18/09/2026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Rectangle 67"/>
          <p:cNvSpPr/>
          <p:nvPr/>
        </p:nvSpPr>
        <p:spPr>
          <a:xfrm>
            <a:off x="502920" y="567000"/>
            <a:ext cx="8319600" cy="1507320"/>
          </a:xfrm>
          <a:prstGeom prst="rect">
            <a:avLst/>
          </a:prstGeom>
          <a:solidFill>
            <a:srgbClr val="1c3242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6" name="TextBox 68"/>
          <p:cNvSpPr/>
          <p:nvPr/>
        </p:nvSpPr>
        <p:spPr>
          <a:xfrm>
            <a:off x="685800" y="658440"/>
            <a:ext cx="10285920" cy="1230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50000"/>
              </a:lnSpc>
              <a:spcBef>
                <a:spcPts val="567"/>
              </a:spcBef>
              <a:spcAft>
                <a:spcPts val="567"/>
              </a:spcAft>
            </a:pPr>
            <a:r>
              <a:rPr b="1" lang="en-US" sz="2300" spc="-1" strike="noStrike">
                <a:solidFill>
                  <a:srgbClr val="eef2f3"/>
                </a:solidFill>
                <a:latin typeface="Aptos"/>
              </a:rPr>
              <a:t>CONTEXT-AWARE SECURITY MONITORING </a:t>
            </a:r>
            <a:endParaRPr b="0" lang="en-GB" sz="2300" spc="-1" strike="noStrike">
              <a:solidFill>
                <a:srgbClr val="ffffff"/>
              </a:solidFill>
              <a:latin typeface="Arial"/>
            </a:endParaRPr>
          </a:p>
          <a:p>
            <a:pPr defTabSz="457200">
              <a:lnSpc>
                <a:spcPct val="150000"/>
              </a:lnSpc>
              <a:spcBef>
                <a:spcPts val="567"/>
              </a:spcBef>
              <a:spcAft>
                <a:spcPts val="567"/>
              </a:spcAft>
            </a:pPr>
            <a:r>
              <a:rPr b="1" lang="en-US" sz="2300" spc="-1" strike="noStrike">
                <a:solidFill>
                  <a:srgbClr val="eef2f3"/>
                </a:solidFill>
                <a:latin typeface="Aptos"/>
              </a:rPr>
              <a:t>AND ANALYSIS FOR SELF-HOSTED VIRTUAL INFRASTRUCTURE</a:t>
            </a:r>
            <a:endParaRPr b="0" lang="en-GB" sz="23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Rectangle 69"/>
          <p:cNvSpPr/>
          <p:nvPr/>
        </p:nvSpPr>
        <p:spPr>
          <a:xfrm>
            <a:off x="2341800" y="3941280"/>
            <a:ext cx="775800" cy="503640"/>
          </a:xfrm>
          <a:prstGeom prst="rect">
            <a:avLst/>
          </a:prstGeom>
          <a:noFill/>
          <a:ln w="2540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8" name="TextBox 70"/>
          <p:cNvSpPr/>
          <p:nvPr/>
        </p:nvSpPr>
        <p:spPr>
          <a:xfrm>
            <a:off x="1306440" y="3926520"/>
            <a:ext cx="54252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800" spc="-1" strike="noStrike">
                <a:solidFill>
                  <a:srgbClr val="1acfdc"/>
                </a:solidFill>
                <a:latin typeface="Aptos"/>
              </a:rPr>
              <a:t>VM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Rectangle 71"/>
          <p:cNvSpPr/>
          <p:nvPr/>
        </p:nvSpPr>
        <p:spPr>
          <a:xfrm>
            <a:off x="2668320" y="4490280"/>
            <a:ext cx="122760" cy="138600"/>
          </a:xfrm>
          <a:prstGeom prst="rect">
            <a:avLst/>
          </a:prstGeom>
          <a:solidFill>
            <a:srgbClr val="1acfdc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0" name="Rectangle 72"/>
          <p:cNvSpPr/>
          <p:nvPr/>
        </p:nvSpPr>
        <p:spPr>
          <a:xfrm>
            <a:off x="2559600" y="4658400"/>
            <a:ext cx="348480" cy="52920"/>
          </a:xfrm>
          <a:prstGeom prst="rect">
            <a:avLst/>
          </a:prstGeom>
          <a:solidFill>
            <a:srgbClr val="1acfdc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9360" bIns="936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1" name="Hexagon 73"/>
          <p:cNvSpPr/>
          <p:nvPr/>
        </p:nvSpPr>
        <p:spPr>
          <a:xfrm>
            <a:off x="3420000" y="4021920"/>
            <a:ext cx="371520" cy="371520"/>
          </a:xfrm>
          <a:prstGeom prst="hexagon">
            <a:avLst>
              <a:gd name="adj" fmla="val 25000"/>
              <a:gd name="vf" fmla="val 115470"/>
            </a:avLst>
          </a:prstGeom>
          <a:noFill/>
          <a:ln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2" name="Hexagon 74"/>
          <p:cNvSpPr/>
          <p:nvPr/>
        </p:nvSpPr>
        <p:spPr>
          <a:xfrm>
            <a:off x="3625560" y="4228920"/>
            <a:ext cx="371520" cy="371520"/>
          </a:xfrm>
          <a:prstGeom prst="hexagon">
            <a:avLst>
              <a:gd name="adj" fmla="val 25000"/>
              <a:gd name="vf" fmla="val 115470"/>
            </a:avLst>
          </a:prstGeom>
          <a:noFill/>
          <a:ln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3" name="Gear 6 75"/>
          <p:cNvSpPr/>
          <p:nvPr/>
        </p:nvSpPr>
        <p:spPr>
          <a:xfrm>
            <a:off x="6923160" y="3871800"/>
            <a:ext cx="711720" cy="711720"/>
          </a:xfrm>
          <a:prstGeom prst="gear6">
            <a:avLst>
              <a:gd name="adj1" fmla="val 15000"/>
              <a:gd name="adj2" fmla="val 3526"/>
            </a:avLst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4" name="Oval 76"/>
          <p:cNvSpPr/>
          <p:nvPr/>
        </p:nvSpPr>
        <p:spPr>
          <a:xfrm>
            <a:off x="7175520" y="4124160"/>
            <a:ext cx="207000" cy="207000"/>
          </a:xfrm>
          <a:prstGeom prst="ellipse">
            <a:avLst/>
          </a:prstGeom>
          <a:noFill/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5" name="Oval 79"/>
          <p:cNvSpPr/>
          <p:nvPr/>
        </p:nvSpPr>
        <p:spPr>
          <a:xfrm>
            <a:off x="9555840" y="4194720"/>
            <a:ext cx="56160" cy="56160"/>
          </a:xfrm>
          <a:prstGeom prst="ellipse">
            <a:avLst/>
          </a:prstGeom>
          <a:solidFill>
            <a:srgbClr val="162734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-4320" bIns="-432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6" name="Oval 80"/>
          <p:cNvSpPr/>
          <p:nvPr/>
        </p:nvSpPr>
        <p:spPr>
          <a:xfrm>
            <a:off x="9580320" y="4606200"/>
            <a:ext cx="56160" cy="56160"/>
          </a:xfrm>
          <a:prstGeom prst="ellipse">
            <a:avLst/>
          </a:prstGeom>
          <a:solidFill>
            <a:srgbClr val="162734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-4320" bIns="-432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7" name="Can 81"/>
          <p:cNvSpPr/>
          <p:nvPr/>
        </p:nvSpPr>
        <p:spPr>
          <a:xfrm>
            <a:off x="9652320" y="4359240"/>
            <a:ext cx="620280" cy="766800"/>
          </a:xfrm>
          <a:prstGeom prst="can">
            <a:avLst>
              <a:gd name="adj" fmla="val 25000"/>
            </a:avLst>
          </a:prstGeom>
          <a:noFill/>
          <a:ln w="2540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8" name="Rounded Rectangle 82"/>
          <p:cNvSpPr/>
          <p:nvPr/>
        </p:nvSpPr>
        <p:spPr>
          <a:xfrm>
            <a:off x="10179000" y="4653720"/>
            <a:ext cx="305640" cy="247320"/>
          </a:xfrm>
          <a:prstGeom prst="roundRect">
            <a:avLst>
              <a:gd name="adj" fmla="val 16667"/>
            </a:avLst>
          </a:prstGeom>
          <a:solidFill>
            <a:srgbClr val="55c391"/>
          </a:solidFill>
          <a:ln>
            <a:solidFill>
              <a:srgbClr val="55c391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9" name="Arc 83"/>
          <p:cNvSpPr/>
          <p:nvPr/>
        </p:nvSpPr>
        <p:spPr>
          <a:xfrm>
            <a:off x="10222920" y="4500000"/>
            <a:ext cx="218160" cy="254520"/>
          </a:xfrm>
          <a:prstGeom prst="arc">
            <a:avLst>
              <a:gd name="adj1" fmla="val 16200000"/>
              <a:gd name="adj2" fmla="val 0"/>
            </a:avLst>
          </a:prstGeom>
          <a:noFill/>
          <a:ln w="25400">
            <a:solidFill>
              <a:srgbClr val="55c391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0" name="Rectangle 84"/>
          <p:cNvSpPr/>
          <p:nvPr/>
        </p:nvSpPr>
        <p:spPr>
          <a:xfrm>
            <a:off x="11880000" y="4033800"/>
            <a:ext cx="1798920" cy="1221120"/>
          </a:xfrm>
          <a:prstGeom prst="rect">
            <a:avLst/>
          </a:prstGeom>
          <a:noFill/>
          <a:ln w="2286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1" name="TextBox 85"/>
          <p:cNvSpPr/>
          <p:nvPr/>
        </p:nvSpPr>
        <p:spPr>
          <a:xfrm>
            <a:off x="12209400" y="4099680"/>
            <a:ext cx="136152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800" spc="-1" strike="noStrike">
                <a:solidFill>
                  <a:srgbClr val="1acfdc"/>
                </a:solidFill>
                <a:latin typeface="Aptos"/>
              </a:rPr>
              <a:t>Grafana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142" name="Connector 87"/>
          <p:cNvCxnSpPr/>
          <p:nvPr/>
        </p:nvCxnSpPr>
        <p:spPr>
          <a:xfrm flipV="1">
            <a:off x="12711960" y="4694040"/>
            <a:ext cx="166320" cy="100080"/>
          </a:xfrm>
          <a:prstGeom prst="straightConnector1">
            <a:avLst/>
          </a:prstGeom>
          <a:ln w="19050">
            <a:solidFill>
              <a:srgbClr val="1acfdc"/>
            </a:solidFill>
            <a:round/>
          </a:ln>
        </p:spPr>
      </p:cxnSp>
      <p:cxnSp>
        <p:nvCxnSpPr>
          <p:cNvPr id="143" name="Connector 88"/>
          <p:cNvCxnSpPr/>
          <p:nvPr/>
        </p:nvCxnSpPr>
        <p:spPr>
          <a:xfrm>
            <a:off x="12876840" y="4694040"/>
            <a:ext cx="165960" cy="67320"/>
          </a:xfrm>
          <a:prstGeom prst="straightConnector1">
            <a:avLst/>
          </a:prstGeom>
          <a:ln w="19050">
            <a:solidFill>
              <a:srgbClr val="1acfdc"/>
            </a:solidFill>
            <a:round/>
          </a:ln>
        </p:spPr>
      </p:cxnSp>
      <p:cxnSp>
        <p:nvCxnSpPr>
          <p:cNvPr id="144" name="Connector 89"/>
          <p:cNvCxnSpPr/>
          <p:nvPr/>
        </p:nvCxnSpPr>
        <p:spPr>
          <a:xfrm flipV="1">
            <a:off x="13041360" y="4595400"/>
            <a:ext cx="165960" cy="165960"/>
          </a:xfrm>
          <a:prstGeom prst="straightConnector1">
            <a:avLst/>
          </a:prstGeom>
          <a:ln w="19050">
            <a:solidFill>
              <a:srgbClr val="1acfdc"/>
            </a:solidFill>
            <a:round/>
          </a:ln>
        </p:spPr>
      </p:cxnSp>
      <p:cxnSp>
        <p:nvCxnSpPr>
          <p:cNvPr id="145" name="Connector 90"/>
          <p:cNvCxnSpPr/>
          <p:nvPr/>
        </p:nvCxnSpPr>
        <p:spPr>
          <a:xfrm>
            <a:off x="13205880" y="4595400"/>
            <a:ext cx="182520" cy="67320"/>
          </a:xfrm>
          <a:prstGeom prst="straightConnector1">
            <a:avLst/>
          </a:prstGeom>
          <a:ln w="19050">
            <a:solidFill>
              <a:srgbClr val="1acfdc"/>
            </a:solidFill>
            <a:round/>
          </a:ln>
        </p:spPr>
      </p:cxnSp>
      <p:sp>
        <p:nvSpPr>
          <p:cNvPr id="146" name="Rectangle 91"/>
          <p:cNvSpPr/>
          <p:nvPr/>
        </p:nvSpPr>
        <p:spPr>
          <a:xfrm>
            <a:off x="12214440" y="4698360"/>
            <a:ext cx="47880" cy="146520"/>
          </a:xfrm>
          <a:prstGeom prst="rect">
            <a:avLst/>
          </a:prstGeom>
          <a:solidFill>
            <a:srgbClr val="e0a942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7" name="Rectangle 92"/>
          <p:cNvSpPr/>
          <p:nvPr/>
        </p:nvSpPr>
        <p:spPr>
          <a:xfrm>
            <a:off x="12296880" y="4583160"/>
            <a:ext cx="47880" cy="262080"/>
          </a:xfrm>
          <a:prstGeom prst="rect">
            <a:avLst/>
          </a:prstGeom>
          <a:solidFill>
            <a:srgbClr val="e0a942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8" name="Rectangle 93"/>
          <p:cNvSpPr/>
          <p:nvPr/>
        </p:nvSpPr>
        <p:spPr>
          <a:xfrm>
            <a:off x="12378960" y="4640760"/>
            <a:ext cx="47880" cy="204480"/>
          </a:xfrm>
          <a:prstGeom prst="rect">
            <a:avLst/>
          </a:prstGeom>
          <a:solidFill>
            <a:srgbClr val="e0a942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9" name="Rectangle 94"/>
          <p:cNvSpPr/>
          <p:nvPr/>
        </p:nvSpPr>
        <p:spPr>
          <a:xfrm>
            <a:off x="12461400" y="4500720"/>
            <a:ext cx="47880" cy="344160"/>
          </a:xfrm>
          <a:prstGeom prst="rect">
            <a:avLst/>
          </a:prstGeom>
          <a:solidFill>
            <a:srgbClr val="e0a942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50" name="TextBox 95"/>
          <p:cNvSpPr/>
          <p:nvPr/>
        </p:nvSpPr>
        <p:spPr>
          <a:xfrm>
            <a:off x="13798440" y="7635240"/>
            <a:ext cx="245160" cy="227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 anchorCtr="1">
            <a:spAutoFit/>
          </a:bodyPr>
          <a:p>
            <a:pPr algn="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"/>
              </a:rPr>
              <a:t>1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TextBox 2"/>
          <p:cNvSpPr/>
          <p:nvPr/>
        </p:nvSpPr>
        <p:spPr>
          <a:xfrm>
            <a:off x="1213560" y="4620240"/>
            <a:ext cx="1287720" cy="401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200" spc="-1" strike="noStrike">
                <a:solidFill>
                  <a:srgbClr val="eef2f3"/>
                </a:solidFill>
                <a:latin typeface="Aptos Narrow"/>
              </a:rPr>
              <a:t>/var/log/auth.log</a:t>
            </a:r>
            <a:endParaRPr b="0" lang="en-GB" sz="1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TextBox 1"/>
          <p:cNvSpPr/>
          <p:nvPr/>
        </p:nvSpPr>
        <p:spPr>
          <a:xfrm>
            <a:off x="9365400" y="4027680"/>
            <a:ext cx="136152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800" spc="-1" strike="noStrike">
                <a:solidFill>
                  <a:srgbClr val="1acfdc"/>
                </a:solidFill>
                <a:latin typeface="Aptos"/>
              </a:rPr>
              <a:t>MariaDB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TextBox 3"/>
          <p:cNvSpPr/>
          <p:nvPr/>
        </p:nvSpPr>
        <p:spPr>
          <a:xfrm>
            <a:off x="5513400" y="4351680"/>
            <a:ext cx="136152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800" spc="-1" strike="noStrike">
                <a:solidFill>
                  <a:srgbClr val="1acfdc"/>
                </a:solidFill>
                <a:latin typeface="Aptos"/>
              </a:rPr>
              <a:t>Python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Rounded Rectangle 1"/>
          <p:cNvSpPr/>
          <p:nvPr/>
        </p:nvSpPr>
        <p:spPr>
          <a:xfrm>
            <a:off x="5640480" y="3836520"/>
            <a:ext cx="393480" cy="283680"/>
          </a:xfrm>
          <a:prstGeom prst="roundRect">
            <a:avLst>
              <a:gd name="adj" fmla="val 16667"/>
            </a:avLst>
          </a:prstGeom>
          <a:solidFill>
            <a:srgbClr val="1acfdc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defTabSz="9144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55" name="Rounded Rectangle 2"/>
          <p:cNvSpPr/>
          <p:nvPr/>
        </p:nvSpPr>
        <p:spPr>
          <a:xfrm>
            <a:off x="5848920" y="4023000"/>
            <a:ext cx="393480" cy="283680"/>
          </a:xfrm>
          <a:prstGeom prst="roundRect">
            <a:avLst>
              <a:gd name="adj" fmla="val 16667"/>
            </a:avLst>
          </a:prstGeom>
          <a:solidFill>
            <a:srgbClr val="e0a942"/>
          </a:solidFill>
          <a:ln>
            <a:solidFill>
              <a:srgbClr val="e0a942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defTabSz="9144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56" name="Oval 1"/>
          <p:cNvSpPr/>
          <p:nvPr/>
        </p:nvSpPr>
        <p:spPr>
          <a:xfrm>
            <a:off x="5925600" y="3907800"/>
            <a:ext cx="37080" cy="37080"/>
          </a:xfrm>
          <a:prstGeom prst="ellipse">
            <a:avLst/>
          </a:prstGeom>
          <a:solidFill>
            <a:srgbClr val="162734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-17640" bIns="-17640" anchor="ctr">
            <a:noAutofit/>
          </a:bodyPr>
          <a:p>
            <a:pPr defTabSz="9144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57" name="Oval 2"/>
          <p:cNvSpPr/>
          <p:nvPr/>
        </p:nvSpPr>
        <p:spPr>
          <a:xfrm>
            <a:off x="5942160" y="4182120"/>
            <a:ext cx="37080" cy="37080"/>
          </a:xfrm>
          <a:prstGeom prst="ellipse">
            <a:avLst/>
          </a:prstGeom>
          <a:solidFill>
            <a:srgbClr val="162734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-17640" bIns="-17640" anchor="ctr">
            <a:noAutofit/>
          </a:bodyPr>
          <a:p>
            <a:pPr defTabSz="9144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58" name="TextBox 4"/>
          <p:cNvSpPr/>
          <p:nvPr/>
        </p:nvSpPr>
        <p:spPr>
          <a:xfrm>
            <a:off x="1321560" y="5173920"/>
            <a:ext cx="1287720" cy="218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200" spc="-1" strike="noStrike">
                <a:solidFill>
                  <a:srgbClr val="eef2f3"/>
                </a:solidFill>
                <a:latin typeface="Aptos Narrow"/>
              </a:rPr>
              <a:t>CPU/ memory</a:t>
            </a:r>
            <a:endParaRPr b="0" lang="en-GB" sz="1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TextBox 5"/>
          <p:cNvSpPr/>
          <p:nvPr/>
        </p:nvSpPr>
        <p:spPr>
          <a:xfrm>
            <a:off x="2761560" y="5173920"/>
            <a:ext cx="1287720" cy="218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200" spc="-1" strike="noStrike">
                <a:solidFill>
                  <a:srgbClr val="eef2f3"/>
                </a:solidFill>
                <a:latin typeface="Aptos Narrow"/>
              </a:rPr>
              <a:t>activities</a:t>
            </a:r>
            <a:endParaRPr b="0" lang="en-GB" sz="12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1c32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0" name="Connector 1"/>
          <p:cNvCxnSpPr/>
          <p:nvPr/>
        </p:nvCxnSpPr>
        <p:spPr>
          <a:xfrm>
            <a:off x="45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61" name="Connector 2"/>
          <p:cNvCxnSpPr/>
          <p:nvPr/>
        </p:nvCxnSpPr>
        <p:spPr>
          <a:xfrm>
            <a:off x="91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62" name="Connector 3"/>
          <p:cNvCxnSpPr/>
          <p:nvPr/>
        </p:nvCxnSpPr>
        <p:spPr>
          <a:xfrm>
            <a:off x="137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63" name="Connector 4"/>
          <p:cNvCxnSpPr/>
          <p:nvPr/>
        </p:nvCxnSpPr>
        <p:spPr>
          <a:xfrm>
            <a:off x="182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64" name="Connector 5"/>
          <p:cNvCxnSpPr/>
          <p:nvPr/>
        </p:nvCxnSpPr>
        <p:spPr>
          <a:xfrm>
            <a:off x="228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65" name="Connector 6"/>
          <p:cNvCxnSpPr/>
          <p:nvPr/>
        </p:nvCxnSpPr>
        <p:spPr>
          <a:xfrm>
            <a:off x="274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66" name="Connector 7"/>
          <p:cNvCxnSpPr/>
          <p:nvPr/>
        </p:nvCxnSpPr>
        <p:spPr>
          <a:xfrm>
            <a:off x="3200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67" name="Connector 8"/>
          <p:cNvCxnSpPr/>
          <p:nvPr/>
        </p:nvCxnSpPr>
        <p:spPr>
          <a:xfrm>
            <a:off x="3657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68" name="Connector 9"/>
          <p:cNvCxnSpPr/>
          <p:nvPr/>
        </p:nvCxnSpPr>
        <p:spPr>
          <a:xfrm>
            <a:off x="4114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69" name="Connector 10"/>
          <p:cNvCxnSpPr/>
          <p:nvPr/>
        </p:nvCxnSpPr>
        <p:spPr>
          <a:xfrm>
            <a:off x="4572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70" name="Connector 11"/>
          <p:cNvCxnSpPr/>
          <p:nvPr/>
        </p:nvCxnSpPr>
        <p:spPr>
          <a:xfrm>
            <a:off x="5029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71" name="Connector 12"/>
          <p:cNvCxnSpPr/>
          <p:nvPr/>
        </p:nvCxnSpPr>
        <p:spPr>
          <a:xfrm>
            <a:off x="5486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72" name="Connector 13"/>
          <p:cNvCxnSpPr/>
          <p:nvPr/>
        </p:nvCxnSpPr>
        <p:spPr>
          <a:xfrm>
            <a:off x="5943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73" name="Connector 14"/>
          <p:cNvCxnSpPr/>
          <p:nvPr/>
        </p:nvCxnSpPr>
        <p:spPr>
          <a:xfrm>
            <a:off x="6400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74" name="Connector 15"/>
          <p:cNvCxnSpPr/>
          <p:nvPr/>
        </p:nvCxnSpPr>
        <p:spPr>
          <a:xfrm>
            <a:off x="6858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75" name="Connector 16"/>
          <p:cNvCxnSpPr/>
          <p:nvPr/>
        </p:nvCxnSpPr>
        <p:spPr>
          <a:xfrm>
            <a:off x="7315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76" name="Connector 17"/>
          <p:cNvCxnSpPr/>
          <p:nvPr/>
        </p:nvCxnSpPr>
        <p:spPr>
          <a:xfrm>
            <a:off x="7772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77" name="Connector 18"/>
          <p:cNvCxnSpPr/>
          <p:nvPr/>
        </p:nvCxnSpPr>
        <p:spPr>
          <a:xfrm>
            <a:off x="8229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78" name="Connector 19"/>
          <p:cNvCxnSpPr/>
          <p:nvPr/>
        </p:nvCxnSpPr>
        <p:spPr>
          <a:xfrm>
            <a:off x="8686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79" name="Connector 20"/>
          <p:cNvCxnSpPr/>
          <p:nvPr/>
        </p:nvCxnSpPr>
        <p:spPr>
          <a:xfrm>
            <a:off x="9144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80" name="Connector 21"/>
          <p:cNvCxnSpPr/>
          <p:nvPr/>
        </p:nvCxnSpPr>
        <p:spPr>
          <a:xfrm>
            <a:off x="9601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81" name="Connector 22"/>
          <p:cNvCxnSpPr/>
          <p:nvPr/>
        </p:nvCxnSpPr>
        <p:spPr>
          <a:xfrm>
            <a:off x="10058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82" name="Connector 23"/>
          <p:cNvCxnSpPr/>
          <p:nvPr/>
        </p:nvCxnSpPr>
        <p:spPr>
          <a:xfrm>
            <a:off x="10515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83" name="Connector 24"/>
          <p:cNvCxnSpPr/>
          <p:nvPr/>
        </p:nvCxnSpPr>
        <p:spPr>
          <a:xfrm>
            <a:off x="10972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84" name="Connector 25"/>
          <p:cNvCxnSpPr/>
          <p:nvPr/>
        </p:nvCxnSpPr>
        <p:spPr>
          <a:xfrm>
            <a:off x="11430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85" name="Connector 26"/>
          <p:cNvCxnSpPr/>
          <p:nvPr/>
        </p:nvCxnSpPr>
        <p:spPr>
          <a:xfrm>
            <a:off x="1188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86" name="Connector 27"/>
          <p:cNvCxnSpPr/>
          <p:nvPr/>
        </p:nvCxnSpPr>
        <p:spPr>
          <a:xfrm>
            <a:off x="1234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87" name="Connector 28"/>
          <p:cNvCxnSpPr/>
          <p:nvPr/>
        </p:nvCxnSpPr>
        <p:spPr>
          <a:xfrm>
            <a:off x="1280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88" name="Connector 29"/>
          <p:cNvCxnSpPr/>
          <p:nvPr/>
        </p:nvCxnSpPr>
        <p:spPr>
          <a:xfrm>
            <a:off x="1325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89" name="Connector 30"/>
          <p:cNvCxnSpPr/>
          <p:nvPr/>
        </p:nvCxnSpPr>
        <p:spPr>
          <a:xfrm>
            <a:off x="1371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90" name="Connector 31"/>
          <p:cNvCxnSpPr/>
          <p:nvPr/>
        </p:nvCxnSpPr>
        <p:spPr>
          <a:xfrm>
            <a:off x="1417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91" name="Connector 32"/>
          <p:cNvCxnSpPr/>
          <p:nvPr/>
        </p:nvCxnSpPr>
        <p:spPr>
          <a:xfrm>
            <a:off x="0" y="457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92" name="Connector 33"/>
          <p:cNvCxnSpPr/>
          <p:nvPr/>
        </p:nvCxnSpPr>
        <p:spPr>
          <a:xfrm>
            <a:off x="0" y="914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93" name="Connector 34"/>
          <p:cNvCxnSpPr/>
          <p:nvPr/>
        </p:nvCxnSpPr>
        <p:spPr>
          <a:xfrm>
            <a:off x="0" y="1371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94" name="Connector 35"/>
          <p:cNvCxnSpPr/>
          <p:nvPr/>
        </p:nvCxnSpPr>
        <p:spPr>
          <a:xfrm>
            <a:off x="0" y="1828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95" name="Connector 36"/>
          <p:cNvCxnSpPr/>
          <p:nvPr/>
        </p:nvCxnSpPr>
        <p:spPr>
          <a:xfrm>
            <a:off x="0" y="2286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96" name="Connector 37"/>
          <p:cNvCxnSpPr/>
          <p:nvPr/>
        </p:nvCxnSpPr>
        <p:spPr>
          <a:xfrm>
            <a:off x="0" y="2743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97" name="Connector 38"/>
          <p:cNvCxnSpPr/>
          <p:nvPr/>
        </p:nvCxnSpPr>
        <p:spPr>
          <a:xfrm>
            <a:off x="0" y="3200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98" name="Connector 39"/>
          <p:cNvCxnSpPr/>
          <p:nvPr/>
        </p:nvCxnSpPr>
        <p:spPr>
          <a:xfrm>
            <a:off x="0" y="3657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99" name="Connector 40"/>
          <p:cNvCxnSpPr/>
          <p:nvPr/>
        </p:nvCxnSpPr>
        <p:spPr>
          <a:xfrm>
            <a:off x="0" y="4114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00" name="Connector 41"/>
          <p:cNvCxnSpPr/>
          <p:nvPr/>
        </p:nvCxnSpPr>
        <p:spPr>
          <a:xfrm>
            <a:off x="0" y="4572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01" name="Connector 42"/>
          <p:cNvCxnSpPr/>
          <p:nvPr/>
        </p:nvCxnSpPr>
        <p:spPr>
          <a:xfrm>
            <a:off x="0" y="5029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02" name="Connector 43"/>
          <p:cNvCxnSpPr/>
          <p:nvPr/>
        </p:nvCxnSpPr>
        <p:spPr>
          <a:xfrm>
            <a:off x="0" y="5486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03" name="Connector 44"/>
          <p:cNvCxnSpPr/>
          <p:nvPr/>
        </p:nvCxnSpPr>
        <p:spPr>
          <a:xfrm>
            <a:off x="0" y="5943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04" name="Connector 45"/>
          <p:cNvCxnSpPr/>
          <p:nvPr/>
        </p:nvCxnSpPr>
        <p:spPr>
          <a:xfrm>
            <a:off x="0" y="6400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05" name="Connector 46"/>
          <p:cNvCxnSpPr/>
          <p:nvPr/>
        </p:nvCxnSpPr>
        <p:spPr>
          <a:xfrm>
            <a:off x="0" y="6858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06" name="Connector 47"/>
          <p:cNvCxnSpPr/>
          <p:nvPr/>
        </p:nvCxnSpPr>
        <p:spPr>
          <a:xfrm>
            <a:off x="0" y="7315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07" name="Connector 48"/>
          <p:cNvCxnSpPr/>
          <p:nvPr/>
        </p:nvCxnSpPr>
        <p:spPr>
          <a:xfrm>
            <a:off x="0" y="7772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sp>
        <p:nvSpPr>
          <p:cNvPr id="208" name="Rectangle 49"/>
          <p:cNvSpPr/>
          <p:nvPr/>
        </p:nvSpPr>
        <p:spPr>
          <a:xfrm>
            <a:off x="228600" y="201240"/>
            <a:ext cx="14171760" cy="7816680"/>
          </a:xfrm>
          <a:prstGeom prst="rect">
            <a:avLst/>
          </a:prstGeom>
          <a:noFill/>
          <a:ln w="12700">
            <a:solidFill>
              <a:srgbClr val="7793a0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09" name="TextBox 50"/>
          <p:cNvSpPr/>
          <p:nvPr/>
        </p:nvSpPr>
        <p:spPr>
          <a:xfrm>
            <a:off x="640080" y="411480"/>
            <a:ext cx="13348800" cy="463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2800" spc="-1" strike="noStrike">
                <a:solidFill>
                  <a:srgbClr val="eef2f3"/>
                </a:solidFill>
                <a:latin typeface="Aptos"/>
              </a:rPr>
              <a:t>System architecture: four processing layers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Rectangle 51"/>
          <p:cNvSpPr/>
          <p:nvPr/>
        </p:nvSpPr>
        <p:spPr>
          <a:xfrm>
            <a:off x="685800" y="1874520"/>
            <a:ext cx="2650320" cy="132444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11" name="TextBox 52"/>
          <p:cNvSpPr/>
          <p:nvPr/>
        </p:nvSpPr>
        <p:spPr>
          <a:xfrm>
            <a:off x="795600" y="2787480"/>
            <a:ext cx="2263320" cy="340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2000" spc="-1" strike="noStrike">
                <a:solidFill>
                  <a:srgbClr val="1acfdc"/>
                </a:solidFill>
                <a:latin typeface="Aptos Narrow"/>
              </a:rPr>
              <a:t>Collection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TextBox 53"/>
          <p:cNvSpPr/>
          <p:nvPr/>
        </p:nvSpPr>
        <p:spPr>
          <a:xfrm>
            <a:off x="685800" y="3429000"/>
            <a:ext cx="2650320" cy="523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Collects security events</a:t>
            </a:r>
            <a:br>
              <a:rPr sz="1600"/>
            </a:b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from the VirtualBox lab.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213" name="Connector 54"/>
          <p:cNvCxnSpPr/>
          <p:nvPr/>
        </p:nvCxnSpPr>
        <p:spPr>
          <a:xfrm>
            <a:off x="3419280" y="2541960"/>
            <a:ext cx="714600" cy="1440"/>
          </a:xfrm>
          <a:prstGeom prst="straightConnector1">
            <a:avLst/>
          </a:prstGeom>
          <a:ln w="38100">
            <a:solidFill>
              <a:srgbClr val="1acfdc"/>
            </a:solidFill>
            <a:round/>
          </a:ln>
        </p:spPr>
      </p:cxnSp>
      <p:sp>
        <p:nvSpPr>
          <p:cNvPr id="214" name="Rectangle 55"/>
          <p:cNvSpPr/>
          <p:nvPr/>
        </p:nvSpPr>
        <p:spPr>
          <a:xfrm>
            <a:off x="4206240" y="1874520"/>
            <a:ext cx="2650320" cy="1324440"/>
          </a:xfrm>
          <a:prstGeom prst="rect">
            <a:avLst/>
          </a:prstGeom>
          <a:noFill/>
          <a:ln w="19050">
            <a:solidFill>
              <a:srgbClr val="e0a942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15" name="TextBox 56"/>
          <p:cNvSpPr/>
          <p:nvPr/>
        </p:nvSpPr>
        <p:spPr>
          <a:xfrm>
            <a:off x="4460040" y="2506680"/>
            <a:ext cx="2162880" cy="64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2000" spc="-1" strike="noStrike">
                <a:solidFill>
                  <a:srgbClr val="e0a942"/>
                </a:solidFill>
                <a:latin typeface="Aptos Narrow"/>
              </a:rPr>
              <a:t>Contextual Analysis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TextBox 57"/>
          <p:cNvSpPr/>
          <p:nvPr/>
        </p:nvSpPr>
        <p:spPr>
          <a:xfrm>
            <a:off x="4206240" y="3429000"/>
            <a:ext cx="2650320" cy="1011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Python applies transparent,</a:t>
            </a:r>
            <a:br>
              <a:rPr sz="1600"/>
            </a:b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rule-based contextual scoring.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217" name="Connector 58"/>
          <p:cNvCxnSpPr/>
          <p:nvPr/>
        </p:nvCxnSpPr>
        <p:spPr>
          <a:xfrm>
            <a:off x="6939720" y="2541960"/>
            <a:ext cx="714600" cy="1440"/>
          </a:xfrm>
          <a:prstGeom prst="straightConnector1">
            <a:avLst/>
          </a:prstGeom>
          <a:ln w="38100">
            <a:solidFill>
              <a:srgbClr val="e0a942"/>
            </a:solidFill>
            <a:round/>
          </a:ln>
        </p:spPr>
      </p:cxnSp>
      <p:sp>
        <p:nvSpPr>
          <p:cNvPr id="218" name="Rectangle 59"/>
          <p:cNvSpPr/>
          <p:nvPr/>
        </p:nvSpPr>
        <p:spPr>
          <a:xfrm>
            <a:off x="7726680" y="1874520"/>
            <a:ext cx="2650320" cy="132444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19" name="TextBox 60"/>
          <p:cNvSpPr/>
          <p:nvPr/>
        </p:nvSpPr>
        <p:spPr>
          <a:xfrm>
            <a:off x="8016480" y="2764800"/>
            <a:ext cx="2062440" cy="340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2000" spc="-1" strike="noStrike">
                <a:solidFill>
                  <a:srgbClr val="eef2f3"/>
                </a:solidFill>
                <a:latin typeface="Aptos Narrow"/>
              </a:rPr>
              <a:t>Storage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TextBox 61"/>
          <p:cNvSpPr/>
          <p:nvPr/>
        </p:nvSpPr>
        <p:spPr>
          <a:xfrm>
            <a:off x="7726680" y="3429000"/>
            <a:ext cx="2650320" cy="767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MariaDB stores structured</a:t>
            </a:r>
            <a:br>
              <a:rPr sz="1600"/>
            </a:b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events, alerts and evidence.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221" name="Connector 62"/>
          <p:cNvCxnSpPr/>
          <p:nvPr/>
        </p:nvCxnSpPr>
        <p:spPr>
          <a:xfrm>
            <a:off x="10459800" y="2541960"/>
            <a:ext cx="714960" cy="1440"/>
          </a:xfrm>
          <a:prstGeom prst="straightConnector1">
            <a:avLst/>
          </a:prstGeom>
          <a:ln w="38100">
            <a:solidFill>
              <a:srgbClr val="eef2f3"/>
            </a:solidFill>
            <a:round/>
          </a:ln>
        </p:spPr>
      </p:cxnSp>
      <p:sp>
        <p:nvSpPr>
          <p:cNvPr id="222" name="Rectangle 63"/>
          <p:cNvSpPr/>
          <p:nvPr/>
        </p:nvSpPr>
        <p:spPr>
          <a:xfrm>
            <a:off x="11247120" y="1874520"/>
            <a:ext cx="2650320" cy="132444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23" name="TextBox 64"/>
          <p:cNvSpPr/>
          <p:nvPr/>
        </p:nvSpPr>
        <p:spPr>
          <a:xfrm>
            <a:off x="11356920" y="2822400"/>
            <a:ext cx="2322000" cy="340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2000" spc="-1" strike="noStrike">
                <a:solidFill>
                  <a:srgbClr val="1acfdc"/>
                </a:solidFill>
                <a:latin typeface="Aptos Narrow"/>
              </a:rPr>
              <a:t>Visualisation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TextBox 65"/>
          <p:cNvSpPr/>
          <p:nvPr/>
        </p:nvSpPr>
        <p:spPr>
          <a:xfrm>
            <a:off x="11247120" y="3429000"/>
            <a:ext cx="2650320" cy="767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Grafana presents the results</a:t>
            </a:r>
            <a:br>
              <a:rPr sz="1600"/>
            </a:b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without making decisions.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Rectangle 66"/>
          <p:cNvSpPr/>
          <p:nvPr/>
        </p:nvSpPr>
        <p:spPr>
          <a:xfrm>
            <a:off x="685800" y="4892040"/>
            <a:ext cx="6445080" cy="205596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26" name="TextBox 67"/>
          <p:cNvSpPr/>
          <p:nvPr/>
        </p:nvSpPr>
        <p:spPr>
          <a:xfrm>
            <a:off x="914400" y="5139000"/>
            <a:ext cx="2010240" cy="341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2000" spc="-1" strike="noStrike">
                <a:solidFill>
                  <a:srgbClr val="eef2f3"/>
                </a:solidFill>
                <a:latin typeface="Aptos Narrow"/>
              </a:rPr>
              <a:t>Core definition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TextBox 68"/>
          <p:cNvSpPr/>
          <p:nvPr/>
        </p:nvSpPr>
        <p:spPr>
          <a:xfrm>
            <a:off x="914400" y="5532120"/>
            <a:ext cx="5987880" cy="859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800" spc="-1" strike="noStrike">
                <a:solidFill>
                  <a:srgbClr val="eef2f3"/>
                </a:solidFill>
                <a:latin typeface="Aptos"/>
              </a:rPr>
              <a:t>Python is the active layer. It collects and normalises telemetry, applies the contextual rules, then writes the results to MariaDB.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Rectangle 69"/>
          <p:cNvSpPr/>
          <p:nvPr/>
        </p:nvSpPr>
        <p:spPr>
          <a:xfrm>
            <a:off x="7498080" y="4892040"/>
            <a:ext cx="6445080" cy="2055960"/>
          </a:xfrm>
          <a:prstGeom prst="rect">
            <a:avLst/>
          </a:prstGeom>
          <a:noFill/>
          <a:ln w="19050">
            <a:solidFill>
              <a:srgbClr val="e0a942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29" name="TextBox 70"/>
          <p:cNvSpPr/>
          <p:nvPr/>
        </p:nvSpPr>
        <p:spPr>
          <a:xfrm>
            <a:off x="7726680" y="5139000"/>
            <a:ext cx="3252240" cy="341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2000" spc="-1" strike="noStrike">
                <a:solidFill>
                  <a:srgbClr val="e0a942"/>
                </a:solidFill>
                <a:latin typeface="Aptos Narrow"/>
              </a:rPr>
              <a:t>Important distinction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TextBox 71"/>
          <p:cNvSpPr/>
          <p:nvPr/>
        </p:nvSpPr>
        <p:spPr>
          <a:xfrm>
            <a:off x="7726680" y="5532120"/>
            <a:ext cx="5987880" cy="585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800" spc="-1" strike="noStrike">
                <a:solidFill>
                  <a:srgbClr val="eef2f3"/>
                </a:solidFill>
                <a:latin typeface="Aptos"/>
              </a:rPr>
              <a:t>MariaDB stores the results and Grafana displays them. The security decision logic remains in Python.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Rectangle 73"/>
          <p:cNvSpPr/>
          <p:nvPr/>
        </p:nvSpPr>
        <p:spPr>
          <a:xfrm>
            <a:off x="1325880" y="2084760"/>
            <a:ext cx="684360" cy="444240"/>
          </a:xfrm>
          <a:prstGeom prst="rect">
            <a:avLst/>
          </a:prstGeom>
          <a:noFill/>
          <a:ln w="2540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32" name="TextBox 74"/>
          <p:cNvSpPr/>
          <p:nvPr/>
        </p:nvSpPr>
        <p:spPr>
          <a:xfrm>
            <a:off x="1428840" y="2167200"/>
            <a:ext cx="478440" cy="23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300" spc="-1" strike="noStrike">
                <a:solidFill>
                  <a:srgbClr val="1acfdc"/>
                </a:solidFill>
                <a:latin typeface="Aptos"/>
              </a:rPr>
              <a:t>VM</a:t>
            </a:r>
            <a:endParaRPr b="0" lang="en-GB" sz="13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Rectangle 75"/>
          <p:cNvSpPr/>
          <p:nvPr/>
        </p:nvSpPr>
        <p:spPr>
          <a:xfrm>
            <a:off x="1613880" y="2537640"/>
            <a:ext cx="108360" cy="122040"/>
          </a:xfrm>
          <a:prstGeom prst="rect">
            <a:avLst/>
          </a:prstGeom>
          <a:solidFill>
            <a:srgbClr val="1acfdc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34" name="Rectangle 76"/>
          <p:cNvSpPr/>
          <p:nvPr/>
        </p:nvSpPr>
        <p:spPr>
          <a:xfrm>
            <a:off x="1517760" y="2653920"/>
            <a:ext cx="307080" cy="46440"/>
          </a:xfrm>
          <a:prstGeom prst="rect">
            <a:avLst/>
          </a:prstGeom>
          <a:solidFill>
            <a:srgbClr val="1acfdc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2880" bIns="288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35" name="Hexagon 77"/>
          <p:cNvSpPr/>
          <p:nvPr/>
        </p:nvSpPr>
        <p:spPr>
          <a:xfrm>
            <a:off x="2094120" y="2187720"/>
            <a:ext cx="327600" cy="327600"/>
          </a:xfrm>
          <a:prstGeom prst="hexagon">
            <a:avLst>
              <a:gd name="adj" fmla="val 25000"/>
              <a:gd name="vf" fmla="val 115470"/>
            </a:avLst>
          </a:prstGeom>
          <a:noFill/>
          <a:ln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36" name="Hexagon 78"/>
          <p:cNvSpPr/>
          <p:nvPr/>
        </p:nvSpPr>
        <p:spPr>
          <a:xfrm>
            <a:off x="2299680" y="2338560"/>
            <a:ext cx="327600" cy="327600"/>
          </a:xfrm>
          <a:prstGeom prst="hexagon">
            <a:avLst>
              <a:gd name="adj" fmla="val 25000"/>
              <a:gd name="vf" fmla="val 115470"/>
            </a:avLst>
          </a:prstGeom>
          <a:noFill/>
          <a:ln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37" name="Gear 6 79"/>
          <p:cNvSpPr/>
          <p:nvPr/>
        </p:nvSpPr>
        <p:spPr>
          <a:xfrm>
            <a:off x="4846320" y="1995120"/>
            <a:ext cx="533520" cy="533520"/>
          </a:xfrm>
          <a:prstGeom prst="gear6">
            <a:avLst>
              <a:gd name="adj1" fmla="val 15000"/>
              <a:gd name="adj2" fmla="val 3526"/>
            </a:avLst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38" name="Oval 80"/>
          <p:cNvSpPr/>
          <p:nvPr/>
        </p:nvSpPr>
        <p:spPr>
          <a:xfrm>
            <a:off x="5035680" y="2184480"/>
            <a:ext cx="154800" cy="154800"/>
          </a:xfrm>
          <a:prstGeom prst="ellipse">
            <a:avLst/>
          </a:prstGeom>
          <a:noFill/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39" name="Rounded Rectangle 81"/>
          <p:cNvSpPr/>
          <p:nvPr/>
        </p:nvSpPr>
        <p:spPr>
          <a:xfrm>
            <a:off x="5532120" y="2013480"/>
            <a:ext cx="393480" cy="283680"/>
          </a:xfrm>
          <a:prstGeom prst="roundRect">
            <a:avLst>
              <a:gd name="adj" fmla="val 16667"/>
            </a:avLst>
          </a:prstGeom>
          <a:solidFill>
            <a:srgbClr val="1acfdc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40" name="Rounded Rectangle 82"/>
          <p:cNvSpPr/>
          <p:nvPr/>
        </p:nvSpPr>
        <p:spPr>
          <a:xfrm>
            <a:off x="5740560" y="2199960"/>
            <a:ext cx="393480" cy="283680"/>
          </a:xfrm>
          <a:prstGeom prst="roundRect">
            <a:avLst>
              <a:gd name="adj" fmla="val 16667"/>
            </a:avLst>
          </a:prstGeom>
          <a:solidFill>
            <a:srgbClr val="e0a942"/>
          </a:solidFill>
          <a:ln>
            <a:solidFill>
              <a:srgbClr val="e0a942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41" name="Oval 83"/>
          <p:cNvSpPr/>
          <p:nvPr/>
        </p:nvSpPr>
        <p:spPr>
          <a:xfrm>
            <a:off x="5817240" y="2084760"/>
            <a:ext cx="37080" cy="37080"/>
          </a:xfrm>
          <a:prstGeom prst="ellipse">
            <a:avLst/>
          </a:prstGeom>
          <a:solidFill>
            <a:srgbClr val="162734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-17640" bIns="-1764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42" name="Oval 84"/>
          <p:cNvSpPr/>
          <p:nvPr/>
        </p:nvSpPr>
        <p:spPr>
          <a:xfrm>
            <a:off x="5833800" y="2359080"/>
            <a:ext cx="37080" cy="37080"/>
          </a:xfrm>
          <a:prstGeom prst="ellipse">
            <a:avLst/>
          </a:prstGeom>
          <a:solidFill>
            <a:srgbClr val="162734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-17640" bIns="-1764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43" name="Can 85"/>
          <p:cNvSpPr/>
          <p:nvPr/>
        </p:nvSpPr>
        <p:spPr>
          <a:xfrm>
            <a:off x="8686800" y="2057400"/>
            <a:ext cx="581400" cy="718560"/>
          </a:xfrm>
          <a:prstGeom prst="can">
            <a:avLst>
              <a:gd name="adj" fmla="val 25000"/>
            </a:avLst>
          </a:prstGeom>
          <a:noFill/>
          <a:ln w="2540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44" name="Rounded Rectangle 86"/>
          <p:cNvSpPr/>
          <p:nvPr/>
        </p:nvSpPr>
        <p:spPr>
          <a:xfrm>
            <a:off x="9180720" y="2434680"/>
            <a:ext cx="286560" cy="231840"/>
          </a:xfrm>
          <a:prstGeom prst="roundRect">
            <a:avLst>
              <a:gd name="adj" fmla="val 16667"/>
            </a:avLst>
          </a:prstGeom>
          <a:solidFill>
            <a:srgbClr val="55c391"/>
          </a:solidFill>
          <a:ln>
            <a:solidFill>
              <a:srgbClr val="55c391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45" name="Arc 87"/>
          <p:cNvSpPr/>
          <p:nvPr/>
        </p:nvSpPr>
        <p:spPr>
          <a:xfrm>
            <a:off x="9221760" y="2290680"/>
            <a:ext cx="204120" cy="238680"/>
          </a:xfrm>
          <a:prstGeom prst="arc">
            <a:avLst>
              <a:gd name="adj1" fmla="val 16200000"/>
              <a:gd name="adj2" fmla="val 0"/>
            </a:avLst>
          </a:prstGeom>
          <a:noFill/>
          <a:ln w="25400">
            <a:solidFill>
              <a:srgbClr val="55c391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46" name="Rectangle 88"/>
          <p:cNvSpPr/>
          <p:nvPr/>
        </p:nvSpPr>
        <p:spPr>
          <a:xfrm>
            <a:off x="12024360" y="1995120"/>
            <a:ext cx="1019160" cy="689760"/>
          </a:xfrm>
          <a:prstGeom prst="rect">
            <a:avLst/>
          </a:prstGeom>
          <a:noFill/>
          <a:ln w="2286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47" name="TextBox 89"/>
          <p:cNvSpPr/>
          <p:nvPr/>
        </p:nvSpPr>
        <p:spPr>
          <a:xfrm>
            <a:off x="12090240" y="2047680"/>
            <a:ext cx="854280" cy="173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900" spc="-1" strike="noStrike">
                <a:solidFill>
                  <a:srgbClr val="1acfdc"/>
                </a:solidFill>
                <a:latin typeface="Aptos"/>
              </a:rPr>
              <a:t>GRAFANA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TextBox 90"/>
          <p:cNvSpPr/>
          <p:nvPr/>
        </p:nvSpPr>
        <p:spPr>
          <a:xfrm>
            <a:off x="12103200" y="2192760"/>
            <a:ext cx="248760" cy="27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249" name="Connector 91"/>
          <p:cNvCxnSpPr/>
          <p:nvPr/>
        </p:nvCxnSpPr>
        <p:spPr>
          <a:xfrm flipV="1">
            <a:off x="12441960" y="2458440"/>
            <a:ext cx="133200" cy="80640"/>
          </a:xfrm>
          <a:prstGeom prst="straightConnector1">
            <a:avLst/>
          </a:prstGeom>
          <a:ln w="19050">
            <a:solidFill>
              <a:srgbClr val="1acfdc"/>
            </a:solidFill>
            <a:round/>
          </a:ln>
        </p:spPr>
      </p:cxnSp>
      <p:cxnSp>
        <p:nvCxnSpPr>
          <p:cNvPr id="250" name="Connector 92"/>
          <p:cNvCxnSpPr/>
          <p:nvPr/>
        </p:nvCxnSpPr>
        <p:spPr>
          <a:xfrm>
            <a:off x="12573720" y="2458440"/>
            <a:ext cx="133200" cy="54000"/>
          </a:xfrm>
          <a:prstGeom prst="straightConnector1">
            <a:avLst/>
          </a:prstGeom>
          <a:ln w="19050">
            <a:solidFill>
              <a:srgbClr val="1acfdc"/>
            </a:solidFill>
            <a:round/>
          </a:ln>
        </p:spPr>
      </p:cxnSp>
      <p:cxnSp>
        <p:nvCxnSpPr>
          <p:cNvPr id="251" name="Connector 93"/>
          <p:cNvCxnSpPr/>
          <p:nvPr/>
        </p:nvCxnSpPr>
        <p:spPr>
          <a:xfrm flipV="1">
            <a:off x="12705480" y="2379600"/>
            <a:ext cx="132840" cy="132840"/>
          </a:xfrm>
          <a:prstGeom prst="straightConnector1">
            <a:avLst/>
          </a:prstGeom>
          <a:ln w="19050">
            <a:solidFill>
              <a:srgbClr val="1acfdc"/>
            </a:solidFill>
            <a:round/>
          </a:ln>
        </p:spPr>
      </p:cxnSp>
      <p:cxnSp>
        <p:nvCxnSpPr>
          <p:cNvPr id="252" name="Connector 94"/>
          <p:cNvCxnSpPr/>
          <p:nvPr/>
        </p:nvCxnSpPr>
        <p:spPr>
          <a:xfrm>
            <a:off x="12836880" y="2379600"/>
            <a:ext cx="146520" cy="54000"/>
          </a:xfrm>
          <a:prstGeom prst="straightConnector1">
            <a:avLst/>
          </a:prstGeom>
          <a:ln w="19050">
            <a:solidFill>
              <a:srgbClr val="1acfdc"/>
            </a:solidFill>
            <a:round/>
          </a:ln>
        </p:spPr>
      </p:cxnSp>
      <p:sp>
        <p:nvSpPr>
          <p:cNvPr id="253" name="Rectangle 95"/>
          <p:cNvSpPr/>
          <p:nvPr/>
        </p:nvSpPr>
        <p:spPr>
          <a:xfrm>
            <a:off x="12123000" y="2469240"/>
            <a:ext cx="38160" cy="117000"/>
          </a:xfrm>
          <a:prstGeom prst="rect">
            <a:avLst/>
          </a:prstGeom>
          <a:solidFill>
            <a:srgbClr val="e0a942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54" name="Rectangle 96"/>
          <p:cNvSpPr/>
          <p:nvPr/>
        </p:nvSpPr>
        <p:spPr>
          <a:xfrm>
            <a:off x="12188880" y="2377080"/>
            <a:ext cx="38160" cy="209160"/>
          </a:xfrm>
          <a:prstGeom prst="rect">
            <a:avLst/>
          </a:prstGeom>
          <a:solidFill>
            <a:srgbClr val="e0a942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55" name="Rectangle 97"/>
          <p:cNvSpPr/>
          <p:nvPr/>
        </p:nvSpPr>
        <p:spPr>
          <a:xfrm>
            <a:off x="12254760" y="2423160"/>
            <a:ext cx="38160" cy="163080"/>
          </a:xfrm>
          <a:prstGeom prst="rect">
            <a:avLst/>
          </a:prstGeom>
          <a:solidFill>
            <a:srgbClr val="e0a942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56" name="Rectangle 98"/>
          <p:cNvSpPr/>
          <p:nvPr/>
        </p:nvSpPr>
        <p:spPr>
          <a:xfrm>
            <a:off x="12320640" y="2311200"/>
            <a:ext cx="38160" cy="275040"/>
          </a:xfrm>
          <a:prstGeom prst="rect">
            <a:avLst/>
          </a:prstGeom>
          <a:solidFill>
            <a:srgbClr val="e0a942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257" name="Rounded Rectangle 100"/>
          <p:cNvSpPr/>
          <p:nvPr/>
        </p:nvSpPr>
        <p:spPr>
          <a:xfrm>
            <a:off x="10698480" y="384120"/>
            <a:ext cx="3153240" cy="455760"/>
          </a:xfrm>
          <a:prstGeom prst="roundRect">
            <a:avLst>
              <a:gd name="adj" fmla="val 16667"/>
            </a:avLst>
          </a:prstGeom>
          <a:solidFill>
            <a:srgbClr val="162734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r>
              <a:rPr b="1" lang="en-US" sz="1400" spc="-1" strike="noStrike">
                <a:solidFill>
                  <a:srgbClr val="1acfdc"/>
                </a:solidFill>
                <a:latin typeface="Aptos"/>
              </a:rPr>
              <a:t>ARCHITECTURE</a:t>
            </a:r>
            <a:endParaRPr b="0" lang="en-GB" sz="1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TextBox 101"/>
          <p:cNvSpPr/>
          <p:nvPr/>
        </p:nvSpPr>
        <p:spPr>
          <a:xfrm>
            <a:off x="13798440" y="7635240"/>
            <a:ext cx="245160" cy="227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 anchorCtr="1">
            <a:spAutoFit/>
          </a:bodyPr>
          <a:p>
            <a:pPr algn="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"/>
              </a:rPr>
              <a:t>2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1c32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9" name="Connector 1"/>
          <p:cNvCxnSpPr/>
          <p:nvPr/>
        </p:nvCxnSpPr>
        <p:spPr>
          <a:xfrm>
            <a:off x="45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60" name="Connector 2"/>
          <p:cNvCxnSpPr/>
          <p:nvPr/>
        </p:nvCxnSpPr>
        <p:spPr>
          <a:xfrm>
            <a:off x="91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61" name="Connector 3"/>
          <p:cNvCxnSpPr/>
          <p:nvPr/>
        </p:nvCxnSpPr>
        <p:spPr>
          <a:xfrm>
            <a:off x="137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62" name="Connector 4"/>
          <p:cNvCxnSpPr/>
          <p:nvPr/>
        </p:nvCxnSpPr>
        <p:spPr>
          <a:xfrm>
            <a:off x="182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63" name="Connector 5"/>
          <p:cNvCxnSpPr/>
          <p:nvPr/>
        </p:nvCxnSpPr>
        <p:spPr>
          <a:xfrm>
            <a:off x="228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64" name="Connector 6"/>
          <p:cNvCxnSpPr/>
          <p:nvPr/>
        </p:nvCxnSpPr>
        <p:spPr>
          <a:xfrm>
            <a:off x="274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65" name="Connector 7"/>
          <p:cNvCxnSpPr/>
          <p:nvPr/>
        </p:nvCxnSpPr>
        <p:spPr>
          <a:xfrm>
            <a:off x="3200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66" name="Connector 8"/>
          <p:cNvCxnSpPr/>
          <p:nvPr/>
        </p:nvCxnSpPr>
        <p:spPr>
          <a:xfrm>
            <a:off x="3657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67" name="Connector 9"/>
          <p:cNvCxnSpPr/>
          <p:nvPr/>
        </p:nvCxnSpPr>
        <p:spPr>
          <a:xfrm>
            <a:off x="4114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68" name="Connector 10"/>
          <p:cNvCxnSpPr/>
          <p:nvPr/>
        </p:nvCxnSpPr>
        <p:spPr>
          <a:xfrm>
            <a:off x="4572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69" name="Connector 11"/>
          <p:cNvCxnSpPr/>
          <p:nvPr/>
        </p:nvCxnSpPr>
        <p:spPr>
          <a:xfrm>
            <a:off x="5029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70" name="Connector 12"/>
          <p:cNvCxnSpPr/>
          <p:nvPr/>
        </p:nvCxnSpPr>
        <p:spPr>
          <a:xfrm>
            <a:off x="5486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71" name="Connector 13"/>
          <p:cNvCxnSpPr/>
          <p:nvPr/>
        </p:nvCxnSpPr>
        <p:spPr>
          <a:xfrm>
            <a:off x="5943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72" name="Connector 14"/>
          <p:cNvCxnSpPr/>
          <p:nvPr/>
        </p:nvCxnSpPr>
        <p:spPr>
          <a:xfrm>
            <a:off x="6400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73" name="Connector 15"/>
          <p:cNvCxnSpPr/>
          <p:nvPr/>
        </p:nvCxnSpPr>
        <p:spPr>
          <a:xfrm>
            <a:off x="6858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74" name="Connector 16"/>
          <p:cNvCxnSpPr/>
          <p:nvPr/>
        </p:nvCxnSpPr>
        <p:spPr>
          <a:xfrm>
            <a:off x="7315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75" name="Connector 17"/>
          <p:cNvCxnSpPr/>
          <p:nvPr/>
        </p:nvCxnSpPr>
        <p:spPr>
          <a:xfrm>
            <a:off x="7772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76" name="Connector 18"/>
          <p:cNvCxnSpPr/>
          <p:nvPr/>
        </p:nvCxnSpPr>
        <p:spPr>
          <a:xfrm>
            <a:off x="8229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77" name="Connector 19"/>
          <p:cNvCxnSpPr/>
          <p:nvPr/>
        </p:nvCxnSpPr>
        <p:spPr>
          <a:xfrm>
            <a:off x="8686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78" name="Connector 20"/>
          <p:cNvCxnSpPr/>
          <p:nvPr/>
        </p:nvCxnSpPr>
        <p:spPr>
          <a:xfrm>
            <a:off x="9144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79" name="Connector 21"/>
          <p:cNvCxnSpPr/>
          <p:nvPr/>
        </p:nvCxnSpPr>
        <p:spPr>
          <a:xfrm>
            <a:off x="9601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80" name="Connector 22"/>
          <p:cNvCxnSpPr/>
          <p:nvPr/>
        </p:nvCxnSpPr>
        <p:spPr>
          <a:xfrm>
            <a:off x="10058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81" name="Connector 23"/>
          <p:cNvCxnSpPr/>
          <p:nvPr/>
        </p:nvCxnSpPr>
        <p:spPr>
          <a:xfrm>
            <a:off x="10515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82" name="Connector 24"/>
          <p:cNvCxnSpPr/>
          <p:nvPr/>
        </p:nvCxnSpPr>
        <p:spPr>
          <a:xfrm>
            <a:off x="10972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83" name="Connector 25"/>
          <p:cNvCxnSpPr/>
          <p:nvPr/>
        </p:nvCxnSpPr>
        <p:spPr>
          <a:xfrm>
            <a:off x="11430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84" name="Connector 26"/>
          <p:cNvCxnSpPr/>
          <p:nvPr/>
        </p:nvCxnSpPr>
        <p:spPr>
          <a:xfrm>
            <a:off x="1188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85" name="Connector 27"/>
          <p:cNvCxnSpPr/>
          <p:nvPr/>
        </p:nvCxnSpPr>
        <p:spPr>
          <a:xfrm>
            <a:off x="1234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86" name="Connector 28"/>
          <p:cNvCxnSpPr/>
          <p:nvPr/>
        </p:nvCxnSpPr>
        <p:spPr>
          <a:xfrm>
            <a:off x="1280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87" name="Connector 29"/>
          <p:cNvCxnSpPr/>
          <p:nvPr/>
        </p:nvCxnSpPr>
        <p:spPr>
          <a:xfrm>
            <a:off x="1325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88" name="Connector 30"/>
          <p:cNvCxnSpPr/>
          <p:nvPr/>
        </p:nvCxnSpPr>
        <p:spPr>
          <a:xfrm>
            <a:off x="1371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89" name="Connector 31"/>
          <p:cNvCxnSpPr/>
          <p:nvPr/>
        </p:nvCxnSpPr>
        <p:spPr>
          <a:xfrm>
            <a:off x="1417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90" name="Connector 32"/>
          <p:cNvCxnSpPr/>
          <p:nvPr/>
        </p:nvCxnSpPr>
        <p:spPr>
          <a:xfrm>
            <a:off x="0" y="457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91" name="Connector 33"/>
          <p:cNvCxnSpPr/>
          <p:nvPr/>
        </p:nvCxnSpPr>
        <p:spPr>
          <a:xfrm>
            <a:off x="0" y="914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92" name="Connector 34"/>
          <p:cNvCxnSpPr/>
          <p:nvPr/>
        </p:nvCxnSpPr>
        <p:spPr>
          <a:xfrm>
            <a:off x="0" y="1371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93" name="Connector 35"/>
          <p:cNvCxnSpPr/>
          <p:nvPr/>
        </p:nvCxnSpPr>
        <p:spPr>
          <a:xfrm>
            <a:off x="0" y="1828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94" name="Connector 36"/>
          <p:cNvCxnSpPr/>
          <p:nvPr/>
        </p:nvCxnSpPr>
        <p:spPr>
          <a:xfrm>
            <a:off x="0" y="2286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95" name="Connector 37"/>
          <p:cNvCxnSpPr/>
          <p:nvPr/>
        </p:nvCxnSpPr>
        <p:spPr>
          <a:xfrm>
            <a:off x="0" y="2743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96" name="Connector 38"/>
          <p:cNvCxnSpPr/>
          <p:nvPr/>
        </p:nvCxnSpPr>
        <p:spPr>
          <a:xfrm>
            <a:off x="0" y="3200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97" name="Connector 39"/>
          <p:cNvCxnSpPr/>
          <p:nvPr/>
        </p:nvCxnSpPr>
        <p:spPr>
          <a:xfrm>
            <a:off x="0" y="3657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98" name="Connector 40"/>
          <p:cNvCxnSpPr/>
          <p:nvPr/>
        </p:nvCxnSpPr>
        <p:spPr>
          <a:xfrm>
            <a:off x="0" y="4114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299" name="Connector 41"/>
          <p:cNvCxnSpPr/>
          <p:nvPr/>
        </p:nvCxnSpPr>
        <p:spPr>
          <a:xfrm>
            <a:off x="0" y="4572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00" name="Connector 42"/>
          <p:cNvCxnSpPr/>
          <p:nvPr/>
        </p:nvCxnSpPr>
        <p:spPr>
          <a:xfrm>
            <a:off x="0" y="5029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01" name="Connector 43"/>
          <p:cNvCxnSpPr/>
          <p:nvPr/>
        </p:nvCxnSpPr>
        <p:spPr>
          <a:xfrm>
            <a:off x="0" y="5486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02" name="Connector 44"/>
          <p:cNvCxnSpPr/>
          <p:nvPr/>
        </p:nvCxnSpPr>
        <p:spPr>
          <a:xfrm>
            <a:off x="0" y="5943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03" name="Connector 45"/>
          <p:cNvCxnSpPr/>
          <p:nvPr/>
        </p:nvCxnSpPr>
        <p:spPr>
          <a:xfrm>
            <a:off x="0" y="6400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04" name="Connector 46"/>
          <p:cNvCxnSpPr/>
          <p:nvPr/>
        </p:nvCxnSpPr>
        <p:spPr>
          <a:xfrm>
            <a:off x="0" y="6858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05" name="Connector 47"/>
          <p:cNvCxnSpPr/>
          <p:nvPr/>
        </p:nvCxnSpPr>
        <p:spPr>
          <a:xfrm>
            <a:off x="-24120" y="7120080"/>
            <a:ext cx="1463148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06" name="Connector 48"/>
          <p:cNvCxnSpPr/>
          <p:nvPr/>
        </p:nvCxnSpPr>
        <p:spPr>
          <a:xfrm>
            <a:off x="-24120" y="7955280"/>
            <a:ext cx="1463148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sp>
        <p:nvSpPr>
          <p:cNvPr id="307" name="Rectangle 49"/>
          <p:cNvSpPr/>
          <p:nvPr/>
        </p:nvSpPr>
        <p:spPr>
          <a:xfrm>
            <a:off x="228600" y="201240"/>
            <a:ext cx="14171760" cy="7816680"/>
          </a:xfrm>
          <a:prstGeom prst="rect">
            <a:avLst/>
          </a:prstGeom>
          <a:noFill/>
          <a:ln w="12700">
            <a:solidFill>
              <a:srgbClr val="7793a0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08" name="TextBox 50"/>
          <p:cNvSpPr/>
          <p:nvPr/>
        </p:nvSpPr>
        <p:spPr>
          <a:xfrm>
            <a:off x="640080" y="411480"/>
            <a:ext cx="13348800" cy="463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2800" spc="-1" strike="noStrike">
                <a:solidFill>
                  <a:srgbClr val="eef2f3"/>
                </a:solidFill>
                <a:latin typeface="Aptos"/>
              </a:rPr>
              <a:t>End-to-end data flow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Rectangle 51"/>
          <p:cNvSpPr/>
          <p:nvPr/>
        </p:nvSpPr>
        <p:spPr>
          <a:xfrm>
            <a:off x="640080" y="3063240"/>
            <a:ext cx="1461600" cy="91296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10" name="TextBox 52"/>
          <p:cNvSpPr/>
          <p:nvPr/>
        </p:nvSpPr>
        <p:spPr>
          <a:xfrm>
            <a:off x="749880" y="3242520"/>
            <a:ext cx="1242000" cy="55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700" spc="-1" strike="noStrike">
                <a:solidFill>
                  <a:srgbClr val="eef2f3"/>
                </a:solidFill>
                <a:latin typeface="Aptos Narrow"/>
              </a:rPr>
              <a:t>Monitored</a:t>
            </a:r>
            <a:br>
              <a:rPr sz="1700"/>
            </a:br>
            <a:r>
              <a:rPr b="0" lang="en-US" sz="1700" spc="-1" strike="noStrike">
                <a:solidFill>
                  <a:srgbClr val="eef2f3"/>
                </a:solidFill>
                <a:latin typeface="Aptos Narrow"/>
              </a:rPr>
              <a:t>VM</a:t>
            </a:r>
            <a:endParaRPr b="0" lang="en-GB" sz="1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Rectangle 53"/>
          <p:cNvSpPr/>
          <p:nvPr/>
        </p:nvSpPr>
        <p:spPr>
          <a:xfrm>
            <a:off x="3690720" y="2403720"/>
            <a:ext cx="6064200" cy="223920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12" name="TextBox 54"/>
          <p:cNvSpPr/>
          <p:nvPr/>
        </p:nvSpPr>
        <p:spPr>
          <a:xfrm>
            <a:off x="4603320" y="2541960"/>
            <a:ext cx="2193120" cy="26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500" spc="-1" strike="noStrike">
                <a:solidFill>
                  <a:srgbClr val="1acfdc"/>
                </a:solidFill>
                <a:latin typeface="Aptos Narrow"/>
              </a:rPr>
              <a:t>PYTHON PROCESSING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Rectangle 55"/>
          <p:cNvSpPr/>
          <p:nvPr/>
        </p:nvSpPr>
        <p:spPr>
          <a:xfrm>
            <a:off x="3840480" y="3154680"/>
            <a:ext cx="1507320" cy="77580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14" name="TextBox 56"/>
          <p:cNvSpPr/>
          <p:nvPr/>
        </p:nvSpPr>
        <p:spPr>
          <a:xfrm>
            <a:off x="3950280" y="3410280"/>
            <a:ext cx="1287720" cy="26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500" spc="-1" strike="noStrike">
                <a:solidFill>
                  <a:srgbClr val="eef2f3"/>
                </a:solidFill>
                <a:latin typeface="Aptos Narrow"/>
              </a:rPr>
              <a:t>Collector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Rectangle 57"/>
          <p:cNvSpPr/>
          <p:nvPr/>
        </p:nvSpPr>
        <p:spPr>
          <a:xfrm>
            <a:off x="5897880" y="3154680"/>
            <a:ext cx="1507320" cy="77580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16" name="TextBox 58"/>
          <p:cNvSpPr/>
          <p:nvPr/>
        </p:nvSpPr>
        <p:spPr>
          <a:xfrm>
            <a:off x="6007680" y="3410280"/>
            <a:ext cx="1287720" cy="26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500" spc="-1" strike="noStrike">
                <a:solidFill>
                  <a:srgbClr val="eef2f3"/>
                </a:solidFill>
                <a:latin typeface="Aptos Narrow"/>
              </a:rPr>
              <a:t>Normalise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Rectangle 59"/>
          <p:cNvSpPr/>
          <p:nvPr/>
        </p:nvSpPr>
        <p:spPr>
          <a:xfrm>
            <a:off x="7818120" y="3154680"/>
            <a:ext cx="1507320" cy="77580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18" name="TextBox 60"/>
          <p:cNvSpPr/>
          <p:nvPr/>
        </p:nvSpPr>
        <p:spPr>
          <a:xfrm>
            <a:off x="7927920" y="3295800"/>
            <a:ext cx="1287720" cy="4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500" spc="-1" strike="noStrike">
                <a:solidFill>
                  <a:srgbClr val="eef2f3"/>
                </a:solidFill>
                <a:latin typeface="Aptos Narrow"/>
              </a:rPr>
              <a:t>Contextual</a:t>
            </a:r>
            <a:br>
              <a:rPr sz="1500"/>
            </a:br>
            <a:r>
              <a:rPr b="0" lang="en-US" sz="1500" spc="-1" strike="noStrike">
                <a:solidFill>
                  <a:srgbClr val="eef2f3"/>
                </a:solidFill>
                <a:latin typeface="Aptos Narrow"/>
              </a:rPr>
              <a:t>scoring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319" name="Connector 61"/>
          <p:cNvCxnSpPr/>
          <p:nvPr/>
        </p:nvCxnSpPr>
        <p:spPr>
          <a:xfrm>
            <a:off x="2103120" y="3520440"/>
            <a:ext cx="1693080" cy="1440"/>
          </a:xfrm>
          <a:prstGeom prst="straightConnector1">
            <a:avLst/>
          </a:prstGeom>
          <a:ln w="0">
            <a:solidFill>
              <a:srgbClr val="eef2f3"/>
            </a:solidFill>
          </a:ln>
        </p:spPr>
      </p:cxnSp>
      <p:sp>
        <p:nvSpPr>
          <p:cNvPr id="320" name="TextBox 62"/>
          <p:cNvSpPr/>
          <p:nvPr/>
        </p:nvSpPr>
        <p:spPr>
          <a:xfrm>
            <a:off x="2240280" y="3703320"/>
            <a:ext cx="1358640" cy="493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500" spc="-1" strike="noStrike">
                <a:solidFill>
                  <a:srgbClr val="b7c3c9"/>
                </a:solidFill>
                <a:latin typeface="Aptos Narrow"/>
              </a:rPr>
              <a:t>security logs / events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321" name="Connector 63"/>
          <p:cNvCxnSpPr/>
          <p:nvPr/>
        </p:nvCxnSpPr>
        <p:spPr>
          <a:xfrm>
            <a:off x="5349240" y="3538440"/>
            <a:ext cx="504360" cy="1440"/>
          </a:xfrm>
          <a:prstGeom prst="straightConnector1">
            <a:avLst/>
          </a:prstGeom>
          <a:ln w="0">
            <a:solidFill>
              <a:srgbClr val="1acfdc"/>
            </a:solidFill>
          </a:ln>
        </p:spPr>
      </p:cxnSp>
      <p:cxnSp>
        <p:nvCxnSpPr>
          <p:cNvPr id="322" name="Connector 64"/>
          <p:cNvCxnSpPr/>
          <p:nvPr/>
        </p:nvCxnSpPr>
        <p:spPr>
          <a:xfrm>
            <a:off x="7406640" y="3538440"/>
            <a:ext cx="367200" cy="1440"/>
          </a:xfrm>
          <a:prstGeom prst="straightConnector1">
            <a:avLst/>
          </a:prstGeom>
          <a:ln w="0">
            <a:solidFill>
              <a:srgbClr val="1acfdc"/>
            </a:solidFill>
          </a:ln>
        </p:spPr>
      </p:cxnSp>
      <p:sp>
        <p:nvSpPr>
          <p:cNvPr id="323" name="Rectangle 65"/>
          <p:cNvSpPr/>
          <p:nvPr/>
        </p:nvSpPr>
        <p:spPr>
          <a:xfrm>
            <a:off x="10332720" y="3063240"/>
            <a:ext cx="1553040" cy="91296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24" name="TextBox 66"/>
          <p:cNvSpPr/>
          <p:nvPr/>
        </p:nvSpPr>
        <p:spPr>
          <a:xfrm>
            <a:off x="10442520" y="3372120"/>
            <a:ext cx="1333440" cy="29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700" spc="-1" strike="noStrike">
                <a:solidFill>
                  <a:srgbClr val="eef2f3"/>
                </a:solidFill>
                <a:latin typeface="Aptos Narrow"/>
              </a:rPr>
              <a:t>MariaDB</a:t>
            </a:r>
            <a:endParaRPr b="0" lang="en-GB" sz="17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325" name="Connector 67"/>
          <p:cNvCxnSpPr/>
          <p:nvPr/>
        </p:nvCxnSpPr>
        <p:spPr>
          <a:xfrm>
            <a:off x="9784080" y="3520440"/>
            <a:ext cx="504360" cy="1440"/>
          </a:xfrm>
          <a:prstGeom prst="straightConnector1">
            <a:avLst/>
          </a:prstGeom>
          <a:ln w="0">
            <a:solidFill>
              <a:srgbClr val="1acfdc"/>
            </a:solidFill>
          </a:ln>
        </p:spPr>
      </p:cxnSp>
      <p:sp>
        <p:nvSpPr>
          <p:cNvPr id="326" name="Rectangle 68"/>
          <p:cNvSpPr/>
          <p:nvPr/>
        </p:nvSpPr>
        <p:spPr>
          <a:xfrm>
            <a:off x="12527280" y="3063240"/>
            <a:ext cx="1507320" cy="912960"/>
          </a:xfrm>
          <a:prstGeom prst="rect">
            <a:avLst/>
          </a:prstGeom>
          <a:solidFill>
            <a:srgbClr val="1acfdc"/>
          </a:solidFill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27" name="TextBox 69"/>
          <p:cNvSpPr/>
          <p:nvPr/>
        </p:nvSpPr>
        <p:spPr>
          <a:xfrm>
            <a:off x="12637080" y="3372120"/>
            <a:ext cx="1287720" cy="29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700" spc="-1" strike="noStrike">
                <a:solidFill>
                  <a:srgbClr val="162734"/>
                </a:solidFill>
                <a:latin typeface="Aptos Narrow"/>
              </a:rPr>
              <a:t>Grafana</a:t>
            </a:r>
            <a:endParaRPr b="0" lang="en-GB" sz="17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328" name="Connector 70"/>
          <p:cNvCxnSpPr/>
          <p:nvPr/>
        </p:nvCxnSpPr>
        <p:spPr>
          <a:xfrm>
            <a:off x="11887200" y="3520440"/>
            <a:ext cx="595800" cy="1440"/>
          </a:xfrm>
          <a:prstGeom prst="straightConnector1">
            <a:avLst/>
          </a:prstGeom>
          <a:ln w="0">
            <a:solidFill>
              <a:srgbClr val="1acfdc"/>
            </a:solidFill>
          </a:ln>
        </p:spPr>
      </p:cxnSp>
      <p:sp>
        <p:nvSpPr>
          <p:cNvPr id="329" name="TextBox 71"/>
          <p:cNvSpPr/>
          <p:nvPr/>
        </p:nvSpPr>
        <p:spPr>
          <a:xfrm>
            <a:off x="10561320" y="4160520"/>
            <a:ext cx="1187280" cy="280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600" spc="-1" strike="noStrike">
                <a:solidFill>
                  <a:srgbClr val="b7c3c9"/>
                </a:solidFill>
                <a:latin typeface="Aptos Narrow"/>
              </a:rPr>
              <a:t>Persistence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0" name="TextBox 72"/>
          <p:cNvSpPr/>
          <p:nvPr/>
        </p:nvSpPr>
        <p:spPr>
          <a:xfrm>
            <a:off x="12755880" y="4160520"/>
            <a:ext cx="1004400" cy="280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600" spc="-1" strike="noStrike">
                <a:solidFill>
                  <a:srgbClr val="1acfdc"/>
                </a:solidFill>
                <a:latin typeface="Aptos Narrow"/>
              </a:rPr>
              <a:t>Output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1" name="Rectangle 73"/>
          <p:cNvSpPr/>
          <p:nvPr/>
        </p:nvSpPr>
        <p:spPr>
          <a:xfrm>
            <a:off x="710280" y="5349240"/>
            <a:ext cx="13525560" cy="189144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32" name="Rectangle 76"/>
          <p:cNvSpPr/>
          <p:nvPr/>
        </p:nvSpPr>
        <p:spPr>
          <a:xfrm>
            <a:off x="713160" y="2194560"/>
            <a:ext cx="657000" cy="426600"/>
          </a:xfrm>
          <a:prstGeom prst="rect">
            <a:avLst/>
          </a:prstGeom>
          <a:noFill/>
          <a:ln w="2540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33" name="TextBox 77"/>
          <p:cNvSpPr/>
          <p:nvPr/>
        </p:nvSpPr>
        <p:spPr>
          <a:xfrm>
            <a:off x="812160" y="2273400"/>
            <a:ext cx="459360" cy="23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300" spc="-1" strike="noStrike">
                <a:solidFill>
                  <a:srgbClr val="1acfdc"/>
                </a:solidFill>
                <a:latin typeface="Aptos"/>
              </a:rPr>
              <a:t>VM</a:t>
            </a:r>
            <a:endParaRPr b="0" lang="en-GB" sz="13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4" name="Rectangle 78"/>
          <p:cNvSpPr/>
          <p:nvPr/>
        </p:nvSpPr>
        <p:spPr>
          <a:xfrm>
            <a:off x="989640" y="2629080"/>
            <a:ext cx="104040" cy="117000"/>
          </a:xfrm>
          <a:prstGeom prst="rect">
            <a:avLst/>
          </a:prstGeom>
          <a:solidFill>
            <a:srgbClr val="1acfdc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35" name="Rectangle 79"/>
          <p:cNvSpPr/>
          <p:nvPr/>
        </p:nvSpPr>
        <p:spPr>
          <a:xfrm>
            <a:off x="897480" y="2741040"/>
            <a:ext cx="294840" cy="44640"/>
          </a:xfrm>
          <a:prstGeom prst="rect">
            <a:avLst/>
          </a:prstGeom>
          <a:solidFill>
            <a:srgbClr val="1acfdc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1080" bIns="108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36" name="Hexagon 80"/>
          <p:cNvSpPr/>
          <p:nvPr/>
        </p:nvSpPr>
        <p:spPr>
          <a:xfrm>
            <a:off x="1450440" y="2293200"/>
            <a:ext cx="314640" cy="314640"/>
          </a:xfrm>
          <a:prstGeom prst="hexagon">
            <a:avLst>
              <a:gd name="adj" fmla="val 25000"/>
              <a:gd name="vf" fmla="val 115470"/>
            </a:avLst>
          </a:prstGeom>
          <a:noFill/>
          <a:ln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37" name="Hexagon 81"/>
          <p:cNvSpPr/>
          <p:nvPr/>
        </p:nvSpPr>
        <p:spPr>
          <a:xfrm>
            <a:off x="1648080" y="2438280"/>
            <a:ext cx="314640" cy="314640"/>
          </a:xfrm>
          <a:prstGeom prst="hexagon">
            <a:avLst>
              <a:gd name="adj" fmla="val 25000"/>
              <a:gd name="vf" fmla="val 115470"/>
            </a:avLst>
          </a:prstGeom>
          <a:noFill/>
          <a:ln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38" name="Rounded Rectangle 82"/>
          <p:cNvSpPr/>
          <p:nvPr/>
        </p:nvSpPr>
        <p:spPr>
          <a:xfrm>
            <a:off x="3657600" y="2468880"/>
            <a:ext cx="426600" cy="307800"/>
          </a:xfrm>
          <a:prstGeom prst="roundRect">
            <a:avLst>
              <a:gd name="adj" fmla="val 16667"/>
            </a:avLst>
          </a:prstGeom>
          <a:solidFill>
            <a:srgbClr val="1acfdc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39" name="Rounded Rectangle 83"/>
          <p:cNvSpPr/>
          <p:nvPr/>
        </p:nvSpPr>
        <p:spPr>
          <a:xfrm>
            <a:off x="3883320" y="2670840"/>
            <a:ext cx="426600" cy="307800"/>
          </a:xfrm>
          <a:prstGeom prst="roundRect">
            <a:avLst>
              <a:gd name="adj" fmla="val 16667"/>
            </a:avLst>
          </a:prstGeom>
          <a:solidFill>
            <a:srgbClr val="e0a942"/>
          </a:solidFill>
          <a:ln>
            <a:solidFill>
              <a:srgbClr val="e0a942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40" name="Oval 84"/>
          <p:cNvSpPr/>
          <p:nvPr/>
        </p:nvSpPr>
        <p:spPr>
          <a:xfrm>
            <a:off x="3966840" y="2546280"/>
            <a:ext cx="40320" cy="40320"/>
          </a:xfrm>
          <a:prstGeom prst="ellipse">
            <a:avLst/>
          </a:prstGeom>
          <a:solidFill>
            <a:srgbClr val="162734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-15120" bIns="-1512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41" name="Oval 85"/>
          <p:cNvSpPr/>
          <p:nvPr/>
        </p:nvSpPr>
        <p:spPr>
          <a:xfrm>
            <a:off x="3984480" y="2843280"/>
            <a:ext cx="40320" cy="40320"/>
          </a:xfrm>
          <a:prstGeom prst="ellipse">
            <a:avLst/>
          </a:prstGeom>
          <a:solidFill>
            <a:srgbClr val="162734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-15120" bIns="-1512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42" name="Gear 6 86"/>
          <p:cNvSpPr/>
          <p:nvPr/>
        </p:nvSpPr>
        <p:spPr>
          <a:xfrm>
            <a:off x="8458200" y="2487240"/>
            <a:ext cx="426600" cy="426600"/>
          </a:xfrm>
          <a:prstGeom prst="gear6">
            <a:avLst>
              <a:gd name="adj1" fmla="val 15000"/>
              <a:gd name="adj2" fmla="val 3526"/>
            </a:avLst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43" name="Oval 87"/>
          <p:cNvSpPr/>
          <p:nvPr/>
        </p:nvSpPr>
        <p:spPr>
          <a:xfrm>
            <a:off x="8609760" y="2638440"/>
            <a:ext cx="123480" cy="123480"/>
          </a:xfrm>
          <a:prstGeom prst="ellipse">
            <a:avLst/>
          </a:prstGeom>
          <a:noFill/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3560" bIns="4356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44" name="Can 88"/>
          <p:cNvSpPr/>
          <p:nvPr/>
        </p:nvSpPr>
        <p:spPr>
          <a:xfrm>
            <a:off x="10561320" y="2148840"/>
            <a:ext cx="542520" cy="670680"/>
          </a:xfrm>
          <a:prstGeom prst="can">
            <a:avLst>
              <a:gd name="adj" fmla="val 25000"/>
            </a:avLst>
          </a:prstGeom>
          <a:noFill/>
          <a:ln w="2540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45" name="Rounded Rectangle 89"/>
          <p:cNvSpPr/>
          <p:nvPr/>
        </p:nvSpPr>
        <p:spPr>
          <a:xfrm>
            <a:off x="11022120" y="2500920"/>
            <a:ext cx="267480" cy="216360"/>
          </a:xfrm>
          <a:prstGeom prst="roundRect">
            <a:avLst>
              <a:gd name="adj" fmla="val 16667"/>
            </a:avLst>
          </a:prstGeom>
          <a:solidFill>
            <a:srgbClr val="55c391"/>
          </a:solidFill>
          <a:ln>
            <a:solidFill>
              <a:srgbClr val="55c391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46" name="Arc 90"/>
          <p:cNvSpPr/>
          <p:nvPr/>
        </p:nvSpPr>
        <p:spPr>
          <a:xfrm>
            <a:off x="11060640" y="2366640"/>
            <a:ext cx="190440" cy="222480"/>
          </a:xfrm>
          <a:prstGeom prst="arc">
            <a:avLst>
              <a:gd name="adj1" fmla="val 16200000"/>
              <a:gd name="adj2" fmla="val 0"/>
            </a:avLst>
          </a:prstGeom>
          <a:noFill/>
          <a:ln w="25400">
            <a:solidFill>
              <a:srgbClr val="55c391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47" name="Rectangle 91"/>
          <p:cNvSpPr/>
          <p:nvPr/>
        </p:nvSpPr>
        <p:spPr>
          <a:xfrm>
            <a:off x="12545640" y="2212920"/>
            <a:ext cx="1019160" cy="689760"/>
          </a:xfrm>
          <a:prstGeom prst="rect">
            <a:avLst/>
          </a:prstGeom>
          <a:noFill/>
          <a:ln w="2286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48" name="TextBox 92"/>
          <p:cNvSpPr/>
          <p:nvPr/>
        </p:nvSpPr>
        <p:spPr>
          <a:xfrm>
            <a:off x="12611520" y="2265480"/>
            <a:ext cx="854280" cy="173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900" spc="-1" strike="noStrike">
                <a:solidFill>
                  <a:srgbClr val="1acfdc"/>
                </a:solidFill>
                <a:latin typeface="Aptos"/>
              </a:rPr>
              <a:t>GRAFANA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TextBox 93"/>
          <p:cNvSpPr/>
          <p:nvPr/>
        </p:nvSpPr>
        <p:spPr>
          <a:xfrm>
            <a:off x="12624480" y="2410200"/>
            <a:ext cx="248760" cy="27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350" name="Connector 94"/>
          <p:cNvCxnSpPr/>
          <p:nvPr/>
        </p:nvCxnSpPr>
        <p:spPr>
          <a:xfrm flipV="1">
            <a:off x="12927240" y="2640240"/>
            <a:ext cx="133200" cy="80280"/>
          </a:xfrm>
          <a:prstGeom prst="straightConnector1">
            <a:avLst/>
          </a:prstGeom>
          <a:ln w="19050">
            <a:solidFill>
              <a:srgbClr val="1acfdc"/>
            </a:solidFill>
            <a:round/>
          </a:ln>
        </p:spPr>
      </p:cxnSp>
      <p:cxnSp>
        <p:nvCxnSpPr>
          <p:cNvPr id="351" name="Connector 95"/>
          <p:cNvCxnSpPr/>
          <p:nvPr/>
        </p:nvCxnSpPr>
        <p:spPr>
          <a:xfrm>
            <a:off x="13059000" y="2640240"/>
            <a:ext cx="133200" cy="54000"/>
          </a:xfrm>
          <a:prstGeom prst="straightConnector1">
            <a:avLst/>
          </a:prstGeom>
          <a:ln w="19050">
            <a:solidFill>
              <a:srgbClr val="1acfdc"/>
            </a:solidFill>
            <a:round/>
          </a:ln>
        </p:spPr>
      </p:cxnSp>
      <p:cxnSp>
        <p:nvCxnSpPr>
          <p:cNvPr id="352" name="Connector 96"/>
          <p:cNvCxnSpPr/>
          <p:nvPr/>
        </p:nvCxnSpPr>
        <p:spPr>
          <a:xfrm flipV="1">
            <a:off x="13190760" y="2561040"/>
            <a:ext cx="132840" cy="133200"/>
          </a:xfrm>
          <a:prstGeom prst="straightConnector1">
            <a:avLst/>
          </a:prstGeom>
          <a:ln w="19050">
            <a:solidFill>
              <a:srgbClr val="1acfdc"/>
            </a:solidFill>
            <a:round/>
          </a:ln>
        </p:spPr>
      </p:cxnSp>
      <p:cxnSp>
        <p:nvCxnSpPr>
          <p:cNvPr id="353" name="Connector 97"/>
          <p:cNvCxnSpPr/>
          <p:nvPr/>
        </p:nvCxnSpPr>
        <p:spPr>
          <a:xfrm>
            <a:off x="13322160" y="2561040"/>
            <a:ext cx="146520" cy="54360"/>
          </a:xfrm>
          <a:prstGeom prst="straightConnector1">
            <a:avLst/>
          </a:prstGeom>
          <a:ln w="19050">
            <a:solidFill>
              <a:srgbClr val="1acfdc"/>
            </a:solidFill>
            <a:round/>
          </a:ln>
        </p:spPr>
      </p:cxnSp>
      <p:sp>
        <p:nvSpPr>
          <p:cNvPr id="354" name="Rectangle 98"/>
          <p:cNvSpPr/>
          <p:nvPr/>
        </p:nvSpPr>
        <p:spPr>
          <a:xfrm>
            <a:off x="12644280" y="2687040"/>
            <a:ext cx="38160" cy="117000"/>
          </a:xfrm>
          <a:prstGeom prst="rect">
            <a:avLst/>
          </a:prstGeom>
          <a:solidFill>
            <a:srgbClr val="e0a942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55" name="Rectangle 99"/>
          <p:cNvSpPr/>
          <p:nvPr/>
        </p:nvSpPr>
        <p:spPr>
          <a:xfrm>
            <a:off x="12710160" y="2594880"/>
            <a:ext cx="38160" cy="209160"/>
          </a:xfrm>
          <a:prstGeom prst="rect">
            <a:avLst/>
          </a:prstGeom>
          <a:solidFill>
            <a:srgbClr val="e0a942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56" name="Rectangle 100"/>
          <p:cNvSpPr/>
          <p:nvPr/>
        </p:nvSpPr>
        <p:spPr>
          <a:xfrm>
            <a:off x="12776040" y="2640960"/>
            <a:ext cx="38160" cy="163080"/>
          </a:xfrm>
          <a:prstGeom prst="rect">
            <a:avLst/>
          </a:prstGeom>
          <a:solidFill>
            <a:srgbClr val="e0a942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57" name="Rectangle 101"/>
          <p:cNvSpPr/>
          <p:nvPr/>
        </p:nvSpPr>
        <p:spPr>
          <a:xfrm>
            <a:off x="12841920" y="2529000"/>
            <a:ext cx="38160" cy="275040"/>
          </a:xfrm>
          <a:prstGeom prst="rect">
            <a:avLst/>
          </a:prstGeom>
          <a:solidFill>
            <a:srgbClr val="e0a942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358" name="Rounded Rectangle 103"/>
          <p:cNvSpPr/>
          <p:nvPr/>
        </p:nvSpPr>
        <p:spPr>
          <a:xfrm>
            <a:off x="10698480" y="384120"/>
            <a:ext cx="3153240" cy="455760"/>
          </a:xfrm>
          <a:prstGeom prst="roundRect">
            <a:avLst>
              <a:gd name="adj" fmla="val 16667"/>
            </a:avLst>
          </a:prstGeom>
          <a:solidFill>
            <a:srgbClr val="162734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r>
              <a:rPr b="1" lang="en-US" sz="1500" spc="-1" strike="noStrike">
                <a:solidFill>
                  <a:srgbClr val="1acfdc"/>
                </a:solidFill>
                <a:latin typeface="Aptos"/>
              </a:rPr>
              <a:t>DATA FLOW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9" name="TextBox 1"/>
          <p:cNvSpPr/>
          <p:nvPr/>
        </p:nvSpPr>
        <p:spPr>
          <a:xfrm>
            <a:off x="853560" y="5650920"/>
            <a:ext cx="13106160" cy="1737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horzOverflow="overflow" anchor="t">
            <a:spAutoFit/>
          </a:bodyPr>
          <a:p>
            <a:pPr defTabSz="914400">
              <a:lnSpc>
                <a:spcPct val="100000"/>
              </a:lnSpc>
            </a:pPr>
            <a:r>
              <a:rPr b="0" lang="en-US" sz="1800" spc="-1" strike="noStrike">
                <a:solidFill>
                  <a:srgbClr val="eef2f3"/>
                </a:solidFill>
                <a:latin typeface="Aptos"/>
              </a:rPr>
              <a:t>Sources include /var/log/auth.log (SSH failures, logins and sudo activity) plus controlled PORT_SCAN and SYN_FLOOD events.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b="0" lang="en-GB" sz="1800" spc="-1" strike="noStrike">
                <a:solidFill>
                  <a:srgbClr val="eef2f3"/>
                </a:solidFill>
                <a:latin typeface="Aptos"/>
              </a:rPr>
              <a:t>Research question: Does contextual event analysis improve alert prioritisation and decision-making compared with conventional event-based monitoring in a resource-constrained virtual environment?​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algn="ctr" defTabSz="914400"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1c32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0" name="Connector 1"/>
          <p:cNvCxnSpPr/>
          <p:nvPr/>
        </p:nvCxnSpPr>
        <p:spPr>
          <a:xfrm>
            <a:off x="45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61" name="Connector 2"/>
          <p:cNvCxnSpPr/>
          <p:nvPr/>
        </p:nvCxnSpPr>
        <p:spPr>
          <a:xfrm>
            <a:off x="91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62" name="Connector 3"/>
          <p:cNvCxnSpPr/>
          <p:nvPr/>
        </p:nvCxnSpPr>
        <p:spPr>
          <a:xfrm>
            <a:off x="137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63" name="Connector 4"/>
          <p:cNvCxnSpPr/>
          <p:nvPr/>
        </p:nvCxnSpPr>
        <p:spPr>
          <a:xfrm>
            <a:off x="182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64" name="Connector 5"/>
          <p:cNvCxnSpPr/>
          <p:nvPr/>
        </p:nvCxnSpPr>
        <p:spPr>
          <a:xfrm>
            <a:off x="228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65" name="Connector 6"/>
          <p:cNvCxnSpPr/>
          <p:nvPr/>
        </p:nvCxnSpPr>
        <p:spPr>
          <a:xfrm>
            <a:off x="274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66" name="Connector 7"/>
          <p:cNvCxnSpPr/>
          <p:nvPr/>
        </p:nvCxnSpPr>
        <p:spPr>
          <a:xfrm>
            <a:off x="3200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67" name="Connector 8"/>
          <p:cNvCxnSpPr/>
          <p:nvPr/>
        </p:nvCxnSpPr>
        <p:spPr>
          <a:xfrm>
            <a:off x="3657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68" name="Connector 9"/>
          <p:cNvCxnSpPr/>
          <p:nvPr/>
        </p:nvCxnSpPr>
        <p:spPr>
          <a:xfrm>
            <a:off x="4114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69" name="Connector 10"/>
          <p:cNvCxnSpPr/>
          <p:nvPr/>
        </p:nvCxnSpPr>
        <p:spPr>
          <a:xfrm>
            <a:off x="4572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70" name="Connector 11"/>
          <p:cNvCxnSpPr/>
          <p:nvPr/>
        </p:nvCxnSpPr>
        <p:spPr>
          <a:xfrm>
            <a:off x="5029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71" name="Connector 12"/>
          <p:cNvCxnSpPr/>
          <p:nvPr/>
        </p:nvCxnSpPr>
        <p:spPr>
          <a:xfrm>
            <a:off x="5486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72" name="Connector 13"/>
          <p:cNvCxnSpPr/>
          <p:nvPr/>
        </p:nvCxnSpPr>
        <p:spPr>
          <a:xfrm>
            <a:off x="5943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73" name="Connector 14"/>
          <p:cNvCxnSpPr/>
          <p:nvPr/>
        </p:nvCxnSpPr>
        <p:spPr>
          <a:xfrm>
            <a:off x="6400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74" name="Connector 15"/>
          <p:cNvCxnSpPr/>
          <p:nvPr/>
        </p:nvCxnSpPr>
        <p:spPr>
          <a:xfrm>
            <a:off x="6858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75" name="Connector 16"/>
          <p:cNvCxnSpPr/>
          <p:nvPr/>
        </p:nvCxnSpPr>
        <p:spPr>
          <a:xfrm>
            <a:off x="7315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76" name="Connector 17"/>
          <p:cNvCxnSpPr/>
          <p:nvPr/>
        </p:nvCxnSpPr>
        <p:spPr>
          <a:xfrm>
            <a:off x="7772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77" name="Connector 18"/>
          <p:cNvCxnSpPr/>
          <p:nvPr/>
        </p:nvCxnSpPr>
        <p:spPr>
          <a:xfrm>
            <a:off x="8229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78" name="Connector 19"/>
          <p:cNvCxnSpPr/>
          <p:nvPr/>
        </p:nvCxnSpPr>
        <p:spPr>
          <a:xfrm>
            <a:off x="8686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79" name="Connector 20"/>
          <p:cNvCxnSpPr/>
          <p:nvPr/>
        </p:nvCxnSpPr>
        <p:spPr>
          <a:xfrm>
            <a:off x="9144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80" name="Connector 21"/>
          <p:cNvCxnSpPr/>
          <p:nvPr/>
        </p:nvCxnSpPr>
        <p:spPr>
          <a:xfrm>
            <a:off x="9601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81" name="Connector 22"/>
          <p:cNvCxnSpPr/>
          <p:nvPr/>
        </p:nvCxnSpPr>
        <p:spPr>
          <a:xfrm>
            <a:off x="10058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82" name="Connector 23"/>
          <p:cNvCxnSpPr/>
          <p:nvPr/>
        </p:nvCxnSpPr>
        <p:spPr>
          <a:xfrm>
            <a:off x="10515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83" name="Connector 24"/>
          <p:cNvCxnSpPr/>
          <p:nvPr/>
        </p:nvCxnSpPr>
        <p:spPr>
          <a:xfrm>
            <a:off x="10972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84" name="Connector 25"/>
          <p:cNvCxnSpPr/>
          <p:nvPr/>
        </p:nvCxnSpPr>
        <p:spPr>
          <a:xfrm>
            <a:off x="11430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85" name="Connector 26"/>
          <p:cNvCxnSpPr/>
          <p:nvPr/>
        </p:nvCxnSpPr>
        <p:spPr>
          <a:xfrm>
            <a:off x="1188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86" name="Connector 27"/>
          <p:cNvCxnSpPr/>
          <p:nvPr/>
        </p:nvCxnSpPr>
        <p:spPr>
          <a:xfrm>
            <a:off x="1234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87" name="Connector 28"/>
          <p:cNvCxnSpPr/>
          <p:nvPr/>
        </p:nvCxnSpPr>
        <p:spPr>
          <a:xfrm>
            <a:off x="1280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88" name="Connector 29"/>
          <p:cNvCxnSpPr/>
          <p:nvPr/>
        </p:nvCxnSpPr>
        <p:spPr>
          <a:xfrm>
            <a:off x="1325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89" name="Connector 30"/>
          <p:cNvCxnSpPr/>
          <p:nvPr/>
        </p:nvCxnSpPr>
        <p:spPr>
          <a:xfrm>
            <a:off x="1371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90" name="Connector 31"/>
          <p:cNvCxnSpPr/>
          <p:nvPr/>
        </p:nvCxnSpPr>
        <p:spPr>
          <a:xfrm>
            <a:off x="1417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91" name="Connector 32"/>
          <p:cNvCxnSpPr/>
          <p:nvPr/>
        </p:nvCxnSpPr>
        <p:spPr>
          <a:xfrm>
            <a:off x="0" y="457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92" name="Connector 33"/>
          <p:cNvCxnSpPr/>
          <p:nvPr/>
        </p:nvCxnSpPr>
        <p:spPr>
          <a:xfrm>
            <a:off x="0" y="914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93" name="Connector 34"/>
          <p:cNvCxnSpPr/>
          <p:nvPr/>
        </p:nvCxnSpPr>
        <p:spPr>
          <a:xfrm>
            <a:off x="0" y="1371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94" name="Connector 35"/>
          <p:cNvCxnSpPr/>
          <p:nvPr/>
        </p:nvCxnSpPr>
        <p:spPr>
          <a:xfrm>
            <a:off x="0" y="1828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95" name="Connector 36"/>
          <p:cNvCxnSpPr/>
          <p:nvPr/>
        </p:nvCxnSpPr>
        <p:spPr>
          <a:xfrm>
            <a:off x="0" y="2286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96" name="Connector 37"/>
          <p:cNvCxnSpPr/>
          <p:nvPr/>
        </p:nvCxnSpPr>
        <p:spPr>
          <a:xfrm>
            <a:off x="0" y="2743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97" name="Connector 38"/>
          <p:cNvCxnSpPr/>
          <p:nvPr/>
        </p:nvCxnSpPr>
        <p:spPr>
          <a:xfrm>
            <a:off x="0" y="3200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98" name="Connector 39"/>
          <p:cNvCxnSpPr/>
          <p:nvPr/>
        </p:nvCxnSpPr>
        <p:spPr>
          <a:xfrm>
            <a:off x="0" y="3657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399" name="Connector 40"/>
          <p:cNvCxnSpPr/>
          <p:nvPr/>
        </p:nvCxnSpPr>
        <p:spPr>
          <a:xfrm>
            <a:off x="0" y="4114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00" name="Connector 41"/>
          <p:cNvCxnSpPr/>
          <p:nvPr/>
        </p:nvCxnSpPr>
        <p:spPr>
          <a:xfrm>
            <a:off x="0" y="4572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01" name="Connector 42"/>
          <p:cNvCxnSpPr/>
          <p:nvPr/>
        </p:nvCxnSpPr>
        <p:spPr>
          <a:xfrm>
            <a:off x="0" y="5029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02" name="Connector 43"/>
          <p:cNvCxnSpPr/>
          <p:nvPr/>
        </p:nvCxnSpPr>
        <p:spPr>
          <a:xfrm>
            <a:off x="0" y="5486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03" name="Connector 44"/>
          <p:cNvCxnSpPr/>
          <p:nvPr/>
        </p:nvCxnSpPr>
        <p:spPr>
          <a:xfrm>
            <a:off x="0" y="5943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04" name="Connector 45"/>
          <p:cNvCxnSpPr/>
          <p:nvPr/>
        </p:nvCxnSpPr>
        <p:spPr>
          <a:xfrm>
            <a:off x="0" y="6400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05" name="Connector 46"/>
          <p:cNvCxnSpPr/>
          <p:nvPr/>
        </p:nvCxnSpPr>
        <p:spPr>
          <a:xfrm>
            <a:off x="0" y="6858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06" name="Connector 47"/>
          <p:cNvCxnSpPr/>
          <p:nvPr/>
        </p:nvCxnSpPr>
        <p:spPr>
          <a:xfrm>
            <a:off x="0" y="7315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07" name="Connector 48"/>
          <p:cNvCxnSpPr/>
          <p:nvPr/>
        </p:nvCxnSpPr>
        <p:spPr>
          <a:xfrm>
            <a:off x="0" y="7772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sp>
        <p:nvSpPr>
          <p:cNvPr id="408" name="Rectangle 49"/>
          <p:cNvSpPr/>
          <p:nvPr/>
        </p:nvSpPr>
        <p:spPr>
          <a:xfrm>
            <a:off x="228600" y="201240"/>
            <a:ext cx="14171760" cy="7816680"/>
          </a:xfrm>
          <a:prstGeom prst="rect">
            <a:avLst/>
          </a:prstGeom>
          <a:noFill/>
          <a:ln w="12700">
            <a:solidFill>
              <a:srgbClr val="7793a0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409" name="TextBox 50"/>
          <p:cNvSpPr/>
          <p:nvPr/>
        </p:nvSpPr>
        <p:spPr>
          <a:xfrm>
            <a:off x="640080" y="411480"/>
            <a:ext cx="13348800" cy="463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2800" spc="-1" strike="noStrike">
                <a:solidFill>
                  <a:srgbClr val="eef2f3"/>
                </a:solidFill>
                <a:latin typeface="Aptos"/>
              </a:rPr>
              <a:t>Reliable collection: the offset state prevents duplicates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0" name="Rectangle 51"/>
          <p:cNvSpPr/>
          <p:nvPr/>
        </p:nvSpPr>
        <p:spPr>
          <a:xfrm>
            <a:off x="1051560" y="3063240"/>
            <a:ext cx="592920" cy="684360"/>
          </a:xfrm>
          <a:prstGeom prst="rect">
            <a:avLst/>
          </a:prstGeom>
          <a:solidFill>
            <a:srgbClr val="41505a"/>
          </a:solidFill>
          <a:ln w="19050">
            <a:solidFill>
              <a:srgbClr val="b7c3c9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411" name="Rectangle 53"/>
          <p:cNvSpPr/>
          <p:nvPr/>
        </p:nvSpPr>
        <p:spPr>
          <a:xfrm>
            <a:off x="1783080" y="3063240"/>
            <a:ext cx="592920" cy="684360"/>
          </a:xfrm>
          <a:prstGeom prst="rect">
            <a:avLst/>
          </a:prstGeom>
          <a:solidFill>
            <a:srgbClr val="41505a"/>
          </a:solidFill>
          <a:ln w="19050">
            <a:solidFill>
              <a:srgbClr val="b7c3c9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412" name="Rectangle 55"/>
          <p:cNvSpPr/>
          <p:nvPr/>
        </p:nvSpPr>
        <p:spPr>
          <a:xfrm>
            <a:off x="2514600" y="3063240"/>
            <a:ext cx="592920" cy="684360"/>
          </a:xfrm>
          <a:prstGeom prst="rect">
            <a:avLst/>
          </a:prstGeom>
          <a:solidFill>
            <a:srgbClr val="41505a"/>
          </a:solidFill>
          <a:ln w="19050">
            <a:solidFill>
              <a:srgbClr val="b7c3c9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413" name="Rectangle 57"/>
          <p:cNvSpPr/>
          <p:nvPr/>
        </p:nvSpPr>
        <p:spPr>
          <a:xfrm>
            <a:off x="3246120" y="3063240"/>
            <a:ext cx="592920" cy="684360"/>
          </a:xfrm>
          <a:prstGeom prst="rect">
            <a:avLst/>
          </a:prstGeom>
          <a:solidFill>
            <a:srgbClr val="41505a"/>
          </a:solidFill>
          <a:ln w="19050">
            <a:solidFill>
              <a:srgbClr val="b7c3c9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414" name="Rectangle 59"/>
          <p:cNvSpPr/>
          <p:nvPr/>
        </p:nvSpPr>
        <p:spPr>
          <a:xfrm>
            <a:off x="3977640" y="3063240"/>
            <a:ext cx="592920" cy="684360"/>
          </a:xfrm>
          <a:prstGeom prst="rect">
            <a:avLst/>
          </a:prstGeom>
          <a:solidFill>
            <a:srgbClr val="41505a"/>
          </a:solidFill>
          <a:ln w="19050">
            <a:solidFill>
              <a:srgbClr val="b7c3c9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415" name="Rectangle 61"/>
          <p:cNvSpPr/>
          <p:nvPr/>
        </p:nvSpPr>
        <p:spPr>
          <a:xfrm>
            <a:off x="4709160" y="3063240"/>
            <a:ext cx="592920" cy="684360"/>
          </a:xfrm>
          <a:prstGeom prst="rect">
            <a:avLst/>
          </a:prstGeom>
          <a:solidFill>
            <a:srgbClr val="41505a"/>
          </a:solidFill>
          <a:ln w="19050">
            <a:solidFill>
              <a:srgbClr val="b7c3c9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416" name="TextBox 62"/>
          <p:cNvSpPr/>
          <p:nvPr/>
        </p:nvSpPr>
        <p:spPr>
          <a:xfrm>
            <a:off x="4709160" y="3219120"/>
            <a:ext cx="617040" cy="31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 Narrow"/>
              </a:rPr>
              <a:t>processed</a:t>
            </a:r>
            <a:br>
              <a:rPr sz="900"/>
            </a:br>
            <a:r>
              <a:rPr b="0" lang="en-US" sz="900" spc="-1" strike="noStrike">
                <a:solidFill>
                  <a:srgbClr val="b7c3c9"/>
                </a:solidFill>
                <a:latin typeface="Aptos Narrow"/>
              </a:rPr>
              <a:t>log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7" name="Rectangle 63"/>
          <p:cNvSpPr/>
          <p:nvPr/>
        </p:nvSpPr>
        <p:spPr>
          <a:xfrm>
            <a:off x="9530280" y="3063240"/>
            <a:ext cx="592920" cy="684360"/>
          </a:xfrm>
          <a:prstGeom prst="rect">
            <a:avLst/>
          </a:prstGeom>
          <a:solidFill>
            <a:srgbClr val="1e96a0"/>
          </a:solidFill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418" name="TextBox 64"/>
          <p:cNvSpPr/>
          <p:nvPr/>
        </p:nvSpPr>
        <p:spPr>
          <a:xfrm>
            <a:off x="9640080" y="3249720"/>
            <a:ext cx="373320" cy="31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162734"/>
                </a:solidFill>
                <a:latin typeface="Aptos Narrow"/>
              </a:rPr>
              <a:t>new</a:t>
            </a:r>
            <a:br>
              <a:rPr sz="900"/>
            </a:br>
            <a:r>
              <a:rPr b="0" lang="en-US" sz="900" spc="-1" strike="noStrike">
                <a:solidFill>
                  <a:srgbClr val="162734"/>
                </a:solidFill>
                <a:latin typeface="Aptos Narrow"/>
              </a:rPr>
              <a:t>log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9" name="Rectangle 65"/>
          <p:cNvSpPr/>
          <p:nvPr/>
        </p:nvSpPr>
        <p:spPr>
          <a:xfrm>
            <a:off x="10261800" y="3063240"/>
            <a:ext cx="592920" cy="684360"/>
          </a:xfrm>
          <a:prstGeom prst="rect">
            <a:avLst/>
          </a:prstGeom>
          <a:solidFill>
            <a:srgbClr val="1e96a0"/>
          </a:solidFill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420" name="TextBox 66"/>
          <p:cNvSpPr/>
          <p:nvPr/>
        </p:nvSpPr>
        <p:spPr>
          <a:xfrm>
            <a:off x="10371600" y="3249720"/>
            <a:ext cx="373320" cy="31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162734"/>
                </a:solidFill>
                <a:latin typeface="Aptos Narrow"/>
              </a:rPr>
              <a:t>new</a:t>
            </a:r>
            <a:br>
              <a:rPr sz="900"/>
            </a:br>
            <a:r>
              <a:rPr b="0" lang="en-US" sz="900" spc="-1" strike="noStrike">
                <a:solidFill>
                  <a:srgbClr val="162734"/>
                </a:solidFill>
                <a:latin typeface="Aptos Narrow"/>
              </a:rPr>
              <a:t>log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1" name="Rectangle 67"/>
          <p:cNvSpPr/>
          <p:nvPr/>
        </p:nvSpPr>
        <p:spPr>
          <a:xfrm>
            <a:off x="10993320" y="3063240"/>
            <a:ext cx="592920" cy="684360"/>
          </a:xfrm>
          <a:prstGeom prst="rect">
            <a:avLst/>
          </a:prstGeom>
          <a:solidFill>
            <a:srgbClr val="1e96a0"/>
          </a:solidFill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422" name="TextBox 68"/>
          <p:cNvSpPr/>
          <p:nvPr/>
        </p:nvSpPr>
        <p:spPr>
          <a:xfrm>
            <a:off x="11103120" y="3249720"/>
            <a:ext cx="373320" cy="31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162734"/>
                </a:solidFill>
                <a:latin typeface="Aptos Narrow"/>
              </a:rPr>
              <a:t>new</a:t>
            </a:r>
            <a:br>
              <a:rPr sz="900"/>
            </a:br>
            <a:r>
              <a:rPr b="0" lang="en-US" sz="900" spc="-1" strike="noStrike">
                <a:solidFill>
                  <a:srgbClr val="162734"/>
                </a:solidFill>
                <a:latin typeface="Aptos Narrow"/>
              </a:rPr>
              <a:t>log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3" name="Rectangle 69"/>
          <p:cNvSpPr/>
          <p:nvPr/>
        </p:nvSpPr>
        <p:spPr>
          <a:xfrm>
            <a:off x="11724840" y="3063240"/>
            <a:ext cx="592920" cy="684360"/>
          </a:xfrm>
          <a:prstGeom prst="rect">
            <a:avLst/>
          </a:prstGeom>
          <a:solidFill>
            <a:srgbClr val="1e96a0"/>
          </a:solidFill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424" name="TextBox 70"/>
          <p:cNvSpPr/>
          <p:nvPr/>
        </p:nvSpPr>
        <p:spPr>
          <a:xfrm>
            <a:off x="11834640" y="3249720"/>
            <a:ext cx="373320" cy="31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162734"/>
                </a:solidFill>
                <a:latin typeface="Aptos Narrow"/>
              </a:rPr>
              <a:t>new</a:t>
            </a:r>
            <a:br>
              <a:rPr sz="900"/>
            </a:br>
            <a:r>
              <a:rPr b="0" lang="en-US" sz="900" spc="-1" strike="noStrike">
                <a:solidFill>
                  <a:srgbClr val="162734"/>
                </a:solidFill>
                <a:latin typeface="Aptos Narrow"/>
              </a:rPr>
              <a:t>log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5" name="Rectangle 71"/>
          <p:cNvSpPr/>
          <p:nvPr/>
        </p:nvSpPr>
        <p:spPr>
          <a:xfrm>
            <a:off x="12456360" y="3063240"/>
            <a:ext cx="592920" cy="684360"/>
          </a:xfrm>
          <a:prstGeom prst="rect">
            <a:avLst/>
          </a:prstGeom>
          <a:solidFill>
            <a:srgbClr val="1e96a0"/>
          </a:solidFill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426" name="TextBox 72"/>
          <p:cNvSpPr/>
          <p:nvPr/>
        </p:nvSpPr>
        <p:spPr>
          <a:xfrm>
            <a:off x="12566160" y="3249720"/>
            <a:ext cx="373320" cy="31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162734"/>
                </a:solidFill>
                <a:latin typeface="Aptos Narrow"/>
              </a:rPr>
              <a:t>new</a:t>
            </a:r>
            <a:br>
              <a:rPr sz="900"/>
            </a:br>
            <a:r>
              <a:rPr b="0" lang="en-US" sz="900" spc="-1" strike="noStrike">
                <a:solidFill>
                  <a:srgbClr val="162734"/>
                </a:solidFill>
                <a:latin typeface="Aptos Narrow"/>
              </a:rPr>
              <a:t>log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7" name="Rectangle 73"/>
          <p:cNvSpPr/>
          <p:nvPr/>
        </p:nvSpPr>
        <p:spPr>
          <a:xfrm>
            <a:off x="13187880" y="3063240"/>
            <a:ext cx="592920" cy="684360"/>
          </a:xfrm>
          <a:prstGeom prst="rect">
            <a:avLst/>
          </a:prstGeom>
          <a:solidFill>
            <a:srgbClr val="1e96a0"/>
          </a:solidFill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428" name="TextBox 74"/>
          <p:cNvSpPr/>
          <p:nvPr/>
        </p:nvSpPr>
        <p:spPr>
          <a:xfrm>
            <a:off x="13297680" y="3249720"/>
            <a:ext cx="373320" cy="31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162734"/>
                </a:solidFill>
                <a:latin typeface="Aptos Narrow"/>
              </a:rPr>
              <a:t>new</a:t>
            </a:r>
            <a:br>
              <a:rPr sz="900"/>
            </a:br>
            <a:r>
              <a:rPr b="0" lang="en-US" sz="900" spc="-1" strike="noStrike">
                <a:solidFill>
                  <a:srgbClr val="162734"/>
                </a:solidFill>
                <a:latin typeface="Aptos Narrow"/>
              </a:rPr>
              <a:t>log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29" name="Rectangle 75"/>
          <p:cNvSpPr/>
          <p:nvPr/>
        </p:nvSpPr>
        <p:spPr>
          <a:xfrm>
            <a:off x="6300000" y="2788920"/>
            <a:ext cx="2338920" cy="132480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430" name="TextBox 76"/>
          <p:cNvSpPr/>
          <p:nvPr/>
        </p:nvSpPr>
        <p:spPr>
          <a:xfrm>
            <a:off x="6556320" y="3128400"/>
            <a:ext cx="1902600" cy="55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700" spc="-1" strike="noStrike">
                <a:solidFill>
                  <a:srgbClr val="eef2f3"/>
                </a:solidFill>
                <a:latin typeface="Aptos Narrow"/>
              </a:rPr>
              <a:t>STATE / OFFSET</a:t>
            </a:r>
            <a:br>
              <a:rPr sz="1700"/>
            </a:br>
            <a:r>
              <a:rPr b="1" lang="en-US" sz="1700" spc="-1" strike="noStrike">
                <a:solidFill>
                  <a:srgbClr val="eef2f3"/>
                </a:solidFill>
                <a:latin typeface="Aptos Narrow"/>
              </a:rPr>
              <a:t>FILE</a:t>
            </a:r>
            <a:endParaRPr b="0" lang="en-GB" sz="17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431" name="Connector 77"/>
          <p:cNvCxnSpPr/>
          <p:nvPr/>
        </p:nvCxnSpPr>
        <p:spPr>
          <a:xfrm>
            <a:off x="5332680" y="3401280"/>
            <a:ext cx="961560" cy="1440"/>
          </a:xfrm>
          <a:prstGeom prst="straightConnector1">
            <a:avLst/>
          </a:prstGeom>
          <a:ln w="0">
            <a:solidFill>
              <a:srgbClr val="eef2f3"/>
            </a:solidFill>
          </a:ln>
        </p:spPr>
      </p:cxnSp>
      <p:cxnSp>
        <p:nvCxnSpPr>
          <p:cNvPr id="432" name="Connector 78"/>
          <p:cNvCxnSpPr/>
          <p:nvPr/>
        </p:nvCxnSpPr>
        <p:spPr>
          <a:xfrm>
            <a:off x="8615520" y="3401280"/>
            <a:ext cx="870480" cy="1440"/>
          </a:xfrm>
          <a:prstGeom prst="straightConnector1">
            <a:avLst/>
          </a:prstGeom>
          <a:ln w="0">
            <a:solidFill>
              <a:srgbClr val="1acfdc"/>
            </a:solidFill>
          </a:ln>
        </p:spPr>
      </p:cxnSp>
      <p:sp>
        <p:nvSpPr>
          <p:cNvPr id="433" name="Rectangle 79"/>
          <p:cNvSpPr/>
          <p:nvPr/>
        </p:nvSpPr>
        <p:spPr>
          <a:xfrm>
            <a:off x="685800" y="5074920"/>
            <a:ext cx="6307920" cy="159876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434" name="TextBox 80"/>
          <p:cNvSpPr/>
          <p:nvPr/>
        </p:nvSpPr>
        <p:spPr>
          <a:xfrm>
            <a:off x="914400" y="5303520"/>
            <a:ext cx="1278720" cy="26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500" spc="-1" strike="noStrike">
                <a:solidFill>
                  <a:srgbClr val="eef2f3"/>
                </a:solidFill>
                <a:latin typeface="Aptos Narrow"/>
              </a:rPr>
              <a:t>Mechanism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5" name="TextBox 81"/>
          <p:cNvSpPr/>
          <p:nvPr/>
        </p:nvSpPr>
        <p:spPr>
          <a:xfrm>
            <a:off x="914400" y="5623560"/>
            <a:ext cx="5805000" cy="585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800" spc="-1" strike="noStrike">
                <a:solidFill>
                  <a:srgbClr val="eef2f3"/>
                </a:solidFill>
                <a:latin typeface="Aptos"/>
              </a:rPr>
              <a:t>collector.py saves its position in the log. The next run resumes from that offset.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6" name="Rectangle 82"/>
          <p:cNvSpPr/>
          <p:nvPr/>
        </p:nvSpPr>
        <p:spPr>
          <a:xfrm>
            <a:off x="7360920" y="5074920"/>
            <a:ext cx="6582240" cy="159876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437" name="TextBox 83"/>
          <p:cNvSpPr/>
          <p:nvPr/>
        </p:nvSpPr>
        <p:spPr>
          <a:xfrm>
            <a:off x="7589520" y="5303520"/>
            <a:ext cx="1769400" cy="26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500" spc="-1" strike="noStrike">
                <a:solidFill>
                  <a:srgbClr val="eef2f3"/>
                </a:solidFill>
                <a:latin typeface="Aptos Narrow"/>
              </a:rPr>
              <a:t>Why it matters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8" name="TextBox 84"/>
          <p:cNvSpPr/>
          <p:nvPr/>
        </p:nvSpPr>
        <p:spPr>
          <a:xfrm>
            <a:off x="7589520" y="5623560"/>
            <a:ext cx="6079320" cy="585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800" spc="-1" strike="noStrike">
                <a:solidFill>
                  <a:srgbClr val="eef2f3"/>
                </a:solidFill>
                <a:latin typeface="Aptos"/>
              </a:rPr>
              <a:t>Without it, old entries could be collected again, distorting event counts and evaluation metrics</a:t>
            </a:r>
            <a:r>
              <a:rPr b="0" lang="en-US" sz="1400" spc="-1" strike="noStrike">
                <a:solidFill>
                  <a:srgbClr val="eef2f3"/>
                </a:solidFill>
                <a:latin typeface="Aptos"/>
              </a:rPr>
              <a:t>.</a:t>
            </a:r>
            <a:endParaRPr b="0" lang="en-GB" sz="1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9" name="Rounded Rectangle 87"/>
          <p:cNvSpPr/>
          <p:nvPr/>
        </p:nvSpPr>
        <p:spPr>
          <a:xfrm>
            <a:off x="10698480" y="384120"/>
            <a:ext cx="3153240" cy="455760"/>
          </a:xfrm>
          <a:prstGeom prst="roundRect">
            <a:avLst>
              <a:gd name="adj" fmla="val 16667"/>
            </a:avLst>
          </a:prstGeom>
          <a:solidFill>
            <a:srgbClr val="162734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r>
              <a:rPr b="1" lang="en-US" sz="1500" spc="-1" strike="noStrike">
                <a:solidFill>
                  <a:srgbClr val="1acfdc"/>
                </a:solidFill>
                <a:latin typeface="Aptos"/>
              </a:rPr>
              <a:t>DATA INTEGRITY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40" name="TextBox 88"/>
          <p:cNvSpPr/>
          <p:nvPr/>
        </p:nvSpPr>
        <p:spPr>
          <a:xfrm>
            <a:off x="13798440" y="7635240"/>
            <a:ext cx="245160" cy="227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 anchorCtr="1">
            <a:spAutoFit/>
          </a:bodyPr>
          <a:p>
            <a:pPr algn="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"/>
              </a:rPr>
              <a:t>4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41" name="TextBox 7"/>
          <p:cNvSpPr/>
          <p:nvPr/>
        </p:nvSpPr>
        <p:spPr>
          <a:xfrm>
            <a:off x="3953160" y="3219120"/>
            <a:ext cx="617040" cy="31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 Narrow"/>
              </a:rPr>
              <a:t>processed</a:t>
            </a:r>
            <a:br>
              <a:rPr sz="900"/>
            </a:br>
            <a:r>
              <a:rPr b="0" lang="en-US" sz="900" spc="-1" strike="noStrike">
                <a:solidFill>
                  <a:srgbClr val="b7c3c9"/>
                </a:solidFill>
                <a:latin typeface="Aptos Narrow"/>
              </a:rPr>
              <a:t>log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42" name="TextBox 8"/>
          <p:cNvSpPr/>
          <p:nvPr/>
        </p:nvSpPr>
        <p:spPr>
          <a:xfrm>
            <a:off x="3233160" y="3219120"/>
            <a:ext cx="617040" cy="31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 Narrow"/>
              </a:rPr>
              <a:t>processed</a:t>
            </a:r>
            <a:br>
              <a:rPr sz="900"/>
            </a:br>
            <a:r>
              <a:rPr b="0" lang="en-US" sz="900" spc="-1" strike="noStrike">
                <a:solidFill>
                  <a:srgbClr val="b7c3c9"/>
                </a:solidFill>
                <a:latin typeface="Aptos Narrow"/>
              </a:rPr>
              <a:t>log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43" name="TextBox 9"/>
          <p:cNvSpPr/>
          <p:nvPr/>
        </p:nvSpPr>
        <p:spPr>
          <a:xfrm>
            <a:off x="2513160" y="3219120"/>
            <a:ext cx="617040" cy="31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 Narrow"/>
              </a:rPr>
              <a:t>processed</a:t>
            </a:r>
            <a:br>
              <a:rPr sz="900"/>
            </a:br>
            <a:r>
              <a:rPr b="0" lang="en-US" sz="900" spc="-1" strike="noStrike">
                <a:solidFill>
                  <a:srgbClr val="b7c3c9"/>
                </a:solidFill>
                <a:latin typeface="Aptos Narrow"/>
              </a:rPr>
              <a:t>log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44" name="TextBox 10"/>
          <p:cNvSpPr/>
          <p:nvPr/>
        </p:nvSpPr>
        <p:spPr>
          <a:xfrm>
            <a:off x="1757160" y="3219120"/>
            <a:ext cx="617040" cy="31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 Narrow"/>
              </a:rPr>
              <a:t>processed</a:t>
            </a:r>
            <a:br>
              <a:rPr sz="900"/>
            </a:br>
            <a:r>
              <a:rPr b="0" lang="en-US" sz="900" spc="-1" strike="noStrike">
                <a:solidFill>
                  <a:srgbClr val="b7c3c9"/>
                </a:solidFill>
                <a:latin typeface="Aptos Narrow"/>
              </a:rPr>
              <a:t>log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45" name="TextBox 11"/>
          <p:cNvSpPr/>
          <p:nvPr/>
        </p:nvSpPr>
        <p:spPr>
          <a:xfrm>
            <a:off x="1037160" y="3219120"/>
            <a:ext cx="617040" cy="31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 Narrow"/>
              </a:rPr>
              <a:t>processed</a:t>
            </a:r>
            <a:br>
              <a:rPr sz="900"/>
            </a:br>
            <a:r>
              <a:rPr b="0" lang="en-US" sz="900" spc="-1" strike="noStrike">
                <a:solidFill>
                  <a:srgbClr val="b7c3c9"/>
                </a:solidFill>
                <a:latin typeface="Aptos Narrow"/>
              </a:rPr>
              <a:t>log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1c32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46" name="Connector 1"/>
          <p:cNvCxnSpPr/>
          <p:nvPr/>
        </p:nvCxnSpPr>
        <p:spPr>
          <a:xfrm>
            <a:off x="45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47" name="Connector 2"/>
          <p:cNvCxnSpPr/>
          <p:nvPr/>
        </p:nvCxnSpPr>
        <p:spPr>
          <a:xfrm>
            <a:off x="91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48" name="Connector 3"/>
          <p:cNvCxnSpPr/>
          <p:nvPr/>
        </p:nvCxnSpPr>
        <p:spPr>
          <a:xfrm>
            <a:off x="137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49" name="Connector 4"/>
          <p:cNvCxnSpPr/>
          <p:nvPr/>
        </p:nvCxnSpPr>
        <p:spPr>
          <a:xfrm>
            <a:off x="182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50" name="Connector 5"/>
          <p:cNvCxnSpPr/>
          <p:nvPr/>
        </p:nvCxnSpPr>
        <p:spPr>
          <a:xfrm>
            <a:off x="228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51" name="Connector 6"/>
          <p:cNvCxnSpPr/>
          <p:nvPr/>
        </p:nvCxnSpPr>
        <p:spPr>
          <a:xfrm>
            <a:off x="274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52" name="Connector 7"/>
          <p:cNvCxnSpPr/>
          <p:nvPr/>
        </p:nvCxnSpPr>
        <p:spPr>
          <a:xfrm>
            <a:off x="3200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53" name="Connector 8"/>
          <p:cNvCxnSpPr/>
          <p:nvPr/>
        </p:nvCxnSpPr>
        <p:spPr>
          <a:xfrm>
            <a:off x="3657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54" name="Connector 9"/>
          <p:cNvCxnSpPr/>
          <p:nvPr/>
        </p:nvCxnSpPr>
        <p:spPr>
          <a:xfrm>
            <a:off x="4114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55" name="Connector 10"/>
          <p:cNvCxnSpPr/>
          <p:nvPr/>
        </p:nvCxnSpPr>
        <p:spPr>
          <a:xfrm>
            <a:off x="4572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56" name="Connector 11"/>
          <p:cNvCxnSpPr/>
          <p:nvPr/>
        </p:nvCxnSpPr>
        <p:spPr>
          <a:xfrm>
            <a:off x="5029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57" name="Connector 12"/>
          <p:cNvCxnSpPr/>
          <p:nvPr/>
        </p:nvCxnSpPr>
        <p:spPr>
          <a:xfrm>
            <a:off x="5486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58" name="Connector 13"/>
          <p:cNvCxnSpPr/>
          <p:nvPr/>
        </p:nvCxnSpPr>
        <p:spPr>
          <a:xfrm>
            <a:off x="5943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59" name="Connector 14"/>
          <p:cNvCxnSpPr/>
          <p:nvPr/>
        </p:nvCxnSpPr>
        <p:spPr>
          <a:xfrm>
            <a:off x="6400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60" name="Connector 15"/>
          <p:cNvCxnSpPr/>
          <p:nvPr/>
        </p:nvCxnSpPr>
        <p:spPr>
          <a:xfrm>
            <a:off x="6858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61" name="Connector 16"/>
          <p:cNvCxnSpPr/>
          <p:nvPr/>
        </p:nvCxnSpPr>
        <p:spPr>
          <a:xfrm>
            <a:off x="7315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62" name="Connector 17"/>
          <p:cNvCxnSpPr/>
          <p:nvPr/>
        </p:nvCxnSpPr>
        <p:spPr>
          <a:xfrm>
            <a:off x="7772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63" name="Connector 18"/>
          <p:cNvCxnSpPr/>
          <p:nvPr/>
        </p:nvCxnSpPr>
        <p:spPr>
          <a:xfrm>
            <a:off x="8229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64" name="Connector 19"/>
          <p:cNvCxnSpPr/>
          <p:nvPr/>
        </p:nvCxnSpPr>
        <p:spPr>
          <a:xfrm>
            <a:off x="8686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65" name="Connector 20"/>
          <p:cNvCxnSpPr/>
          <p:nvPr/>
        </p:nvCxnSpPr>
        <p:spPr>
          <a:xfrm>
            <a:off x="9144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66" name="Connector 21"/>
          <p:cNvCxnSpPr/>
          <p:nvPr/>
        </p:nvCxnSpPr>
        <p:spPr>
          <a:xfrm>
            <a:off x="9601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67" name="Connector 22"/>
          <p:cNvCxnSpPr/>
          <p:nvPr/>
        </p:nvCxnSpPr>
        <p:spPr>
          <a:xfrm>
            <a:off x="10058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68" name="Connector 23"/>
          <p:cNvCxnSpPr/>
          <p:nvPr/>
        </p:nvCxnSpPr>
        <p:spPr>
          <a:xfrm>
            <a:off x="10515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69" name="Connector 24"/>
          <p:cNvCxnSpPr/>
          <p:nvPr/>
        </p:nvCxnSpPr>
        <p:spPr>
          <a:xfrm>
            <a:off x="10972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70" name="Connector 25"/>
          <p:cNvCxnSpPr/>
          <p:nvPr/>
        </p:nvCxnSpPr>
        <p:spPr>
          <a:xfrm>
            <a:off x="11430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71" name="Connector 26"/>
          <p:cNvCxnSpPr/>
          <p:nvPr/>
        </p:nvCxnSpPr>
        <p:spPr>
          <a:xfrm>
            <a:off x="1188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72" name="Connector 27"/>
          <p:cNvCxnSpPr/>
          <p:nvPr/>
        </p:nvCxnSpPr>
        <p:spPr>
          <a:xfrm>
            <a:off x="1234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73" name="Connector 28"/>
          <p:cNvCxnSpPr/>
          <p:nvPr/>
        </p:nvCxnSpPr>
        <p:spPr>
          <a:xfrm>
            <a:off x="1280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74" name="Connector 29"/>
          <p:cNvCxnSpPr/>
          <p:nvPr/>
        </p:nvCxnSpPr>
        <p:spPr>
          <a:xfrm>
            <a:off x="1325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75" name="Connector 30"/>
          <p:cNvCxnSpPr/>
          <p:nvPr/>
        </p:nvCxnSpPr>
        <p:spPr>
          <a:xfrm>
            <a:off x="1371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76" name="Connector 31"/>
          <p:cNvCxnSpPr/>
          <p:nvPr/>
        </p:nvCxnSpPr>
        <p:spPr>
          <a:xfrm>
            <a:off x="1417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77" name="Connector 32"/>
          <p:cNvCxnSpPr/>
          <p:nvPr/>
        </p:nvCxnSpPr>
        <p:spPr>
          <a:xfrm>
            <a:off x="0" y="457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78" name="Connector 33"/>
          <p:cNvCxnSpPr/>
          <p:nvPr/>
        </p:nvCxnSpPr>
        <p:spPr>
          <a:xfrm>
            <a:off x="0" y="914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79" name="Connector 34"/>
          <p:cNvCxnSpPr/>
          <p:nvPr/>
        </p:nvCxnSpPr>
        <p:spPr>
          <a:xfrm>
            <a:off x="0" y="1371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80" name="Connector 35"/>
          <p:cNvCxnSpPr/>
          <p:nvPr/>
        </p:nvCxnSpPr>
        <p:spPr>
          <a:xfrm>
            <a:off x="0" y="1828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81" name="Connector 36"/>
          <p:cNvCxnSpPr/>
          <p:nvPr/>
        </p:nvCxnSpPr>
        <p:spPr>
          <a:xfrm>
            <a:off x="0" y="2286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82" name="Connector 37"/>
          <p:cNvCxnSpPr/>
          <p:nvPr/>
        </p:nvCxnSpPr>
        <p:spPr>
          <a:xfrm>
            <a:off x="0" y="2743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83" name="Connector 38"/>
          <p:cNvCxnSpPr/>
          <p:nvPr/>
        </p:nvCxnSpPr>
        <p:spPr>
          <a:xfrm>
            <a:off x="0" y="3200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84" name="Connector 39"/>
          <p:cNvCxnSpPr/>
          <p:nvPr/>
        </p:nvCxnSpPr>
        <p:spPr>
          <a:xfrm>
            <a:off x="0" y="3657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85" name="Connector 40"/>
          <p:cNvCxnSpPr/>
          <p:nvPr/>
        </p:nvCxnSpPr>
        <p:spPr>
          <a:xfrm>
            <a:off x="0" y="4114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86" name="Connector 41"/>
          <p:cNvCxnSpPr/>
          <p:nvPr/>
        </p:nvCxnSpPr>
        <p:spPr>
          <a:xfrm>
            <a:off x="0" y="4572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87" name="Connector 42"/>
          <p:cNvCxnSpPr/>
          <p:nvPr/>
        </p:nvCxnSpPr>
        <p:spPr>
          <a:xfrm>
            <a:off x="0" y="5029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88" name="Connector 43"/>
          <p:cNvCxnSpPr/>
          <p:nvPr/>
        </p:nvCxnSpPr>
        <p:spPr>
          <a:xfrm>
            <a:off x="0" y="5486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89" name="Connector 44"/>
          <p:cNvCxnSpPr/>
          <p:nvPr/>
        </p:nvCxnSpPr>
        <p:spPr>
          <a:xfrm>
            <a:off x="0" y="5943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90" name="Connector 45"/>
          <p:cNvCxnSpPr/>
          <p:nvPr/>
        </p:nvCxnSpPr>
        <p:spPr>
          <a:xfrm>
            <a:off x="0" y="6400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91" name="Connector 46"/>
          <p:cNvCxnSpPr/>
          <p:nvPr/>
        </p:nvCxnSpPr>
        <p:spPr>
          <a:xfrm>
            <a:off x="0" y="6858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92" name="Connector 47"/>
          <p:cNvCxnSpPr/>
          <p:nvPr/>
        </p:nvCxnSpPr>
        <p:spPr>
          <a:xfrm>
            <a:off x="0" y="7315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493" name="Connector 48"/>
          <p:cNvCxnSpPr/>
          <p:nvPr/>
        </p:nvCxnSpPr>
        <p:spPr>
          <a:xfrm>
            <a:off x="0" y="7772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sp>
        <p:nvSpPr>
          <p:cNvPr id="494" name="Rectangle 49"/>
          <p:cNvSpPr/>
          <p:nvPr/>
        </p:nvSpPr>
        <p:spPr>
          <a:xfrm>
            <a:off x="228600" y="201240"/>
            <a:ext cx="14171760" cy="7816680"/>
          </a:xfrm>
          <a:prstGeom prst="rect">
            <a:avLst/>
          </a:prstGeom>
          <a:noFill/>
          <a:ln w="12700">
            <a:solidFill>
              <a:srgbClr val="7793a0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495" name="TextBox 50"/>
          <p:cNvSpPr/>
          <p:nvPr/>
        </p:nvSpPr>
        <p:spPr>
          <a:xfrm>
            <a:off x="640080" y="411480"/>
            <a:ext cx="13348800" cy="463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2800" spc="-1" strike="noStrike">
                <a:solidFill>
                  <a:srgbClr val="eef2f3"/>
                </a:solidFill>
                <a:latin typeface="Aptos"/>
              </a:rPr>
              <a:t>Python tools and their roles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6" name="Rectangle 51"/>
          <p:cNvSpPr/>
          <p:nvPr/>
        </p:nvSpPr>
        <p:spPr>
          <a:xfrm>
            <a:off x="594360" y="1554480"/>
            <a:ext cx="6582240" cy="233028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497" name="TextBox 52"/>
          <p:cNvSpPr/>
          <p:nvPr/>
        </p:nvSpPr>
        <p:spPr>
          <a:xfrm>
            <a:off x="822960" y="1719000"/>
            <a:ext cx="6125040" cy="37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2200" spc="-1" strike="noStrike">
                <a:solidFill>
                  <a:srgbClr val="1acfdc"/>
                </a:solidFill>
                <a:latin typeface="Aptos Narrow"/>
              </a:rPr>
              <a:t>Telemetry &amp; Network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8" name="TextBox 53"/>
          <p:cNvSpPr/>
          <p:nvPr/>
        </p:nvSpPr>
        <p:spPr>
          <a:xfrm>
            <a:off x="914400" y="2267640"/>
            <a:ext cx="191880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800" spc="-1" strike="noStrike">
                <a:solidFill>
                  <a:srgbClr val="eef2f3"/>
                </a:solidFill>
                <a:latin typeface="Aptos Narrow"/>
              </a:rPr>
              <a:t>psutil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499" name="TextBox 54"/>
          <p:cNvSpPr/>
          <p:nvPr/>
        </p:nvSpPr>
        <p:spPr>
          <a:xfrm>
            <a:off x="2520000" y="2267640"/>
            <a:ext cx="4336560" cy="280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Lightweight host and OS telemetry.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0" name="TextBox 55"/>
          <p:cNvSpPr/>
          <p:nvPr/>
        </p:nvSpPr>
        <p:spPr>
          <a:xfrm>
            <a:off x="914400" y="3044880"/>
            <a:ext cx="191880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800" spc="-1" strike="noStrike">
                <a:solidFill>
                  <a:srgbClr val="eef2f3"/>
                </a:solidFill>
                <a:latin typeface="Aptos Narrow"/>
              </a:rPr>
              <a:t>python-nmap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1" name="TextBox 56"/>
          <p:cNvSpPr/>
          <p:nvPr/>
        </p:nvSpPr>
        <p:spPr>
          <a:xfrm>
            <a:off x="2520000" y="3044880"/>
            <a:ext cx="4656600" cy="280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Controlled network observations and scan data</a:t>
            </a:r>
            <a:r>
              <a:rPr b="0" lang="en-US" sz="1500" spc="-1" strike="noStrike">
                <a:solidFill>
                  <a:srgbClr val="eef2f3"/>
                </a:solidFill>
                <a:latin typeface="Aptos Narrow"/>
              </a:rPr>
              <a:t>.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2" name="Rectangle 57"/>
          <p:cNvSpPr/>
          <p:nvPr/>
        </p:nvSpPr>
        <p:spPr>
          <a:xfrm>
            <a:off x="7452360" y="1554480"/>
            <a:ext cx="6582240" cy="233028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503" name="TextBox 58"/>
          <p:cNvSpPr/>
          <p:nvPr/>
        </p:nvSpPr>
        <p:spPr>
          <a:xfrm>
            <a:off x="7680960" y="1719000"/>
            <a:ext cx="6125040" cy="37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2200" spc="-1" strike="noStrike">
                <a:solidFill>
                  <a:srgbClr val="eef2f3"/>
                </a:solidFill>
                <a:latin typeface="Aptos Narrow"/>
              </a:rPr>
              <a:t>Database Abstraction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4" name="TextBox 59"/>
          <p:cNvSpPr/>
          <p:nvPr/>
        </p:nvSpPr>
        <p:spPr>
          <a:xfrm>
            <a:off x="7664400" y="2267640"/>
            <a:ext cx="1586880" cy="280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600" spc="-1" strike="noStrike">
                <a:solidFill>
                  <a:srgbClr val="eef2f3"/>
                </a:solidFill>
                <a:latin typeface="Aptos Narrow"/>
              </a:rPr>
              <a:t>SQLAlchemy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5" name="TextBox 60"/>
          <p:cNvSpPr/>
          <p:nvPr/>
        </p:nvSpPr>
        <p:spPr>
          <a:xfrm>
            <a:off x="9576000" y="2267640"/>
            <a:ext cx="4354560" cy="280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Maps relational tables to Python models.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6" name="TextBox 61"/>
          <p:cNvSpPr/>
          <p:nvPr/>
        </p:nvSpPr>
        <p:spPr>
          <a:xfrm>
            <a:off x="7700400" y="3044880"/>
            <a:ext cx="299088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800" spc="-1" strike="noStrike">
                <a:solidFill>
                  <a:srgbClr val="eef2f3"/>
                </a:solidFill>
                <a:latin typeface="Aptos Narrow"/>
              </a:rPr>
              <a:t>mysql-connector-python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7" name="TextBox 62"/>
          <p:cNvSpPr/>
          <p:nvPr/>
        </p:nvSpPr>
        <p:spPr>
          <a:xfrm>
            <a:off x="10861200" y="3044880"/>
            <a:ext cx="3034080" cy="280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Provides MariaDB connectivity.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8" name="Rectangle 63"/>
          <p:cNvSpPr/>
          <p:nvPr/>
        </p:nvSpPr>
        <p:spPr>
          <a:xfrm>
            <a:off x="594360" y="4160520"/>
            <a:ext cx="6582240" cy="2330280"/>
          </a:xfrm>
          <a:prstGeom prst="rect">
            <a:avLst/>
          </a:prstGeom>
          <a:noFill/>
          <a:ln w="19050">
            <a:solidFill>
              <a:srgbClr val="e0a942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509" name="TextBox 64"/>
          <p:cNvSpPr/>
          <p:nvPr/>
        </p:nvSpPr>
        <p:spPr>
          <a:xfrm>
            <a:off x="822960" y="4325040"/>
            <a:ext cx="6125040" cy="37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2200" spc="-1" strike="noStrike">
                <a:solidFill>
                  <a:srgbClr val="e0a942"/>
                </a:solidFill>
                <a:latin typeface="Aptos Narrow"/>
              </a:rPr>
              <a:t>Parsing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10" name="TextBox 65"/>
          <p:cNvSpPr/>
          <p:nvPr/>
        </p:nvSpPr>
        <p:spPr>
          <a:xfrm>
            <a:off x="914400" y="4873680"/>
            <a:ext cx="106452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800" spc="-1" strike="noStrike">
                <a:solidFill>
                  <a:srgbClr val="eef2f3"/>
                </a:solidFill>
                <a:latin typeface="Aptos Narrow"/>
              </a:rPr>
              <a:t>re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11" name="TextBox 66"/>
          <p:cNvSpPr/>
          <p:nvPr/>
        </p:nvSpPr>
        <p:spPr>
          <a:xfrm>
            <a:off x="2599200" y="4873680"/>
            <a:ext cx="4113360" cy="523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Extracts fields from authentication log records using regular expressions.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12" name="Rectangle 67"/>
          <p:cNvSpPr/>
          <p:nvPr/>
        </p:nvSpPr>
        <p:spPr>
          <a:xfrm>
            <a:off x="7452360" y="4160520"/>
            <a:ext cx="6582240" cy="233028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513" name="TextBox 68"/>
          <p:cNvSpPr/>
          <p:nvPr/>
        </p:nvSpPr>
        <p:spPr>
          <a:xfrm>
            <a:off x="7680960" y="4325040"/>
            <a:ext cx="6125040" cy="37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2200" spc="-1" strike="noStrike">
                <a:solidFill>
                  <a:srgbClr val="eef2f3"/>
                </a:solidFill>
                <a:latin typeface="Aptos Narrow"/>
              </a:rPr>
              <a:t>Testing &amp; Analysis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14" name="TextBox 69"/>
          <p:cNvSpPr/>
          <p:nvPr/>
        </p:nvSpPr>
        <p:spPr>
          <a:xfrm>
            <a:off x="7700400" y="4873680"/>
            <a:ext cx="137124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800" spc="-1" strike="noStrike">
                <a:solidFill>
                  <a:srgbClr val="eef2f3"/>
                </a:solidFill>
                <a:latin typeface="Aptos Narrow"/>
              </a:rPr>
              <a:t>pytest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15" name="TextBox 70"/>
          <p:cNvSpPr/>
          <p:nvPr/>
        </p:nvSpPr>
        <p:spPr>
          <a:xfrm>
            <a:off x="9385200" y="4873680"/>
            <a:ext cx="4474080" cy="523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Checks software components with repeatable tests.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16" name="TextBox 71"/>
          <p:cNvSpPr/>
          <p:nvPr/>
        </p:nvSpPr>
        <p:spPr>
          <a:xfrm>
            <a:off x="7700400" y="5650920"/>
            <a:ext cx="191880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800" spc="-1" strike="noStrike">
                <a:solidFill>
                  <a:srgbClr val="eef2f3"/>
                </a:solidFill>
                <a:latin typeface="Aptos Narrow"/>
              </a:rPr>
              <a:t>pandas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17" name="TextBox 72"/>
          <p:cNvSpPr/>
          <p:nvPr/>
        </p:nvSpPr>
        <p:spPr>
          <a:xfrm>
            <a:off x="9360000" y="5650920"/>
            <a:ext cx="4674600" cy="523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Supports structured analysis of experimental results.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18" name="Rounded Rectangle 75"/>
          <p:cNvSpPr/>
          <p:nvPr/>
        </p:nvSpPr>
        <p:spPr>
          <a:xfrm>
            <a:off x="10698480" y="384120"/>
            <a:ext cx="3153240" cy="455760"/>
          </a:xfrm>
          <a:prstGeom prst="roundRect">
            <a:avLst>
              <a:gd name="adj" fmla="val 16667"/>
            </a:avLst>
          </a:prstGeom>
          <a:solidFill>
            <a:srgbClr val="162734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r>
              <a:rPr b="1" lang="en-US" sz="1400" spc="-1" strike="noStrike">
                <a:solidFill>
                  <a:srgbClr val="1acfdc"/>
                </a:solidFill>
                <a:latin typeface="Aptos"/>
              </a:rPr>
              <a:t>TOOLS</a:t>
            </a:r>
            <a:endParaRPr b="0" lang="en-GB" sz="1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19" name="TextBox 76"/>
          <p:cNvSpPr/>
          <p:nvPr/>
        </p:nvSpPr>
        <p:spPr>
          <a:xfrm>
            <a:off x="13798440" y="7635240"/>
            <a:ext cx="245160" cy="227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 anchorCtr="1">
            <a:spAutoFit/>
          </a:bodyPr>
          <a:p>
            <a:pPr algn="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"/>
              </a:rPr>
              <a:t>5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1c32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20" name="Connector 1"/>
          <p:cNvCxnSpPr/>
          <p:nvPr/>
        </p:nvCxnSpPr>
        <p:spPr>
          <a:xfrm>
            <a:off x="45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21" name="Connector 2"/>
          <p:cNvCxnSpPr/>
          <p:nvPr/>
        </p:nvCxnSpPr>
        <p:spPr>
          <a:xfrm>
            <a:off x="91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22" name="Connector 3"/>
          <p:cNvCxnSpPr/>
          <p:nvPr/>
        </p:nvCxnSpPr>
        <p:spPr>
          <a:xfrm>
            <a:off x="137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23" name="Connector 4"/>
          <p:cNvCxnSpPr/>
          <p:nvPr/>
        </p:nvCxnSpPr>
        <p:spPr>
          <a:xfrm>
            <a:off x="182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24" name="Connector 5"/>
          <p:cNvCxnSpPr/>
          <p:nvPr/>
        </p:nvCxnSpPr>
        <p:spPr>
          <a:xfrm>
            <a:off x="228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25" name="Connector 6"/>
          <p:cNvCxnSpPr/>
          <p:nvPr/>
        </p:nvCxnSpPr>
        <p:spPr>
          <a:xfrm>
            <a:off x="274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26" name="Connector 7"/>
          <p:cNvCxnSpPr/>
          <p:nvPr/>
        </p:nvCxnSpPr>
        <p:spPr>
          <a:xfrm>
            <a:off x="3060000" y="-1800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27" name="Connector 8"/>
          <p:cNvCxnSpPr/>
          <p:nvPr/>
        </p:nvCxnSpPr>
        <p:spPr>
          <a:xfrm>
            <a:off x="3657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28" name="Connector 9"/>
          <p:cNvCxnSpPr/>
          <p:nvPr/>
        </p:nvCxnSpPr>
        <p:spPr>
          <a:xfrm>
            <a:off x="4114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29" name="Connector 10"/>
          <p:cNvCxnSpPr/>
          <p:nvPr/>
        </p:nvCxnSpPr>
        <p:spPr>
          <a:xfrm>
            <a:off x="4572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30" name="Connector 11"/>
          <p:cNvCxnSpPr/>
          <p:nvPr/>
        </p:nvCxnSpPr>
        <p:spPr>
          <a:xfrm>
            <a:off x="5029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31" name="Connector 12"/>
          <p:cNvCxnSpPr/>
          <p:nvPr/>
        </p:nvCxnSpPr>
        <p:spPr>
          <a:xfrm>
            <a:off x="5486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32" name="Connector 13"/>
          <p:cNvCxnSpPr/>
          <p:nvPr/>
        </p:nvCxnSpPr>
        <p:spPr>
          <a:xfrm>
            <a:off x="5943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33" name="Connector 14"/>
          <p:cNvCxnSpPr/>
          <p:nvPr/>
        </p:nvCxnSpPr>
        <p:spPr>
          <a:xfrm>
            <a:off x="5940000" y="-756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34" name="Connector 15"/>
          <p:cNvCxnSpPr/>
          <p:nvPr/>
        </p:nvCxnSpPr>
        <p:spPr>
          <a:xfrm>
            <a:off x="6858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35" name="Connector 16"/>
          <p:cNvCxnSpPr/>
          <p:nvPr/>
        </p:nvCxnSpPr>
        <p:spPr>
          <a:xfrm>
            <a:off x="7315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36" name="Connector 17"/>
          <p:cNvCxnSpPr/>
          <p:nvPr/>
        </p:nvCxnSpPr>
        <p:spPr>
          <a:xfrm>
            <a:off x="7772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37" name="Connector 18"/>
          <p:cNvCxnSpPr/>
          <p:nvPr/>
        </p:nvCxnSpPr>
        <p:spPr>
          <a:xfrm>
            <a:off x="8229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38" name="Connector 19"/>
          <p:cNvCxnSpPr/>
          <p:nvPr/>
        </p:nvCxnSpPr>
        <p:spPr>
          <a:xfrm>
            <a:off x="8686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39" name="Connector 20"/>
          <p:cNvCxnSpPr/>
          <p:nvPr/>
        </p:nvCxnSpPr>
        <p:spPr>
          <a:xfrm>
            <a:off x="9144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40" name="Connector 21"/>
          <p:cNvCxnSpPr/>
          <p:nvPr/>
        </p:nvCxnSpPr>
        <p:spPr>
          <a:xfrm>
            <a:off x="9601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41" name="Connector 22"/>
          <p:cNvCxnSpPr/>
          <p:nvPr/>
        </p:nvCxnSpPr>
        <p:spPr>
          <a:xfrm>
            <a:off x="10058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42" name="Connector 23"/>
          <p:cNvCxnSpPr/>
          <p:nvPr/>
        </p:nvCxnSpPr>
        <p:spPr>
          <a:xfrm>
            <a:off x="10515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43" name="Connector 24"/>
          <p:cNvCxnSpPr/>
          <p:nvPr/>
        </p:nvCxnSpPr>
        <p:spPr>
          <a:xfrm>
            <a:off x="10972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44" name="Connector 25"/>
          <p:cNvCxnSpPr/>
          <p:nvPr/>
        </p:nvCxnSpPr>
        <p:spPr>
          <a:xfrm>
            <a:off x="11430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45" name="Connector 26"/>
          <p:cNvCxnSpPr/>
          <p:nvPr/>
        </p:nvCxnSpPr>
        <p:spPr>
          <a:xfrm>
            <a:off x="1188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46" name="Connector 27"/>
          <p:cNvCxnSpPr/>
          <p:nvPr/>
        </p:nvCxnSpPr>
        <p:spPr>
          <a:xfrm>
            <a:off x="1234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47" name="Connector 28"/>
          <p:cNvCxnSpPr/>
          <p:nvPr/>
        </p:nvCxnSpPr>
        <p:spPr>
          <a:xfrm>
            <a:off x="1280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48" name="Connector 29"/>
          <p:cNvCxnSpPr/>
          <p:nvPr/>
        </p:nvCxnSpPr>
        <p:spPr>
          <a:xfrm>
            <a:off x="1325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49" name="Connector 30"/>
          <p:cNvCxnSpPr/>
          <p:nvPr/>
        </p:nvCxnSpPr>
        <p:spPr>
          <a:xfrm>
            <a:off x="1371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50" name="Connector 31"/>
          <p:cNvCxnSpPr/>
          <p:nvPr/>
        </p:nvCxnSpPr>
        <p:spPr>
          <a:xfrm>
            <a:off x="13320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51" name="Connector 32"/>
          <p:cNvCxnSpPr/>
          <p:nvPr/>
        </p:nvCxnSpPr>
        <p:spPr>
          <a:xfrm>
            <a:off x="0" y="457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52" name="Connector 33"/>
          <p:cNvCxnSpPr/>
          <p:nvPr/>
        </p:nvCxnSpPr>
        <p:spPr>
          <a:xfrm>
            <a:off x="0" y="914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53" name="Connector 34"/>
          <p:cNvCxnSpPr/>
          <p:nvPr/>
        </p:nvCxnSpPr>
        <p:spPr>
          <a:xfrm>
            <a:off x="0" y="1371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54" name="Connector 35"/>
          <p:cNvCxnSpPr/>
          <p:nvPr/>
        </p:nvCxnSpPr>
        <p:spPr>
          <a:xfrm>
            <a:off x="0" y="1828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55" name="Connector 36"/>
          <p:cNvCxnSpPr/>
          <p:nvPr/>
        </p:nvCxnSpPr>
        <p:spPr>
          <a:xfrm>
            <a:off x="0" y="2286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56" name="Connector 37"/>
          <p:cNvCxnSpPr/>
          <p:nvPr/>
        </p:nvCxnSpPr>
        <p:spPr>
          <a:xfrm>
            <a:off x="0" y="2743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57" name="Connector 38"/>
          <p:cNvCxnSpPr/>
          <p:nvPr/>
        </p:nvCxnSpPr>
        <p:spPr>
          <a:xfrm>
            <a:off x="0" y="3200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58" name="Connector 39"/>
          <p:cNvCxnSpPr/>
          <p:nvPr/>
        </p:nvCxnSpPr>
        <p:spPr>
          <a:xfrm>
            <a:off x="18720" y="1800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59" name="Connector 40"/>
          <p:cNvCxnSpPr/>
          <p:nvPr/>
        </p:nvCxnSpPr>
        <p:spPr>
          <a:xfrm>
            <a:off x="0" y="4114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60" name="Connector 41"/>
          <p:cNvCxnSpPr/>
          <p:nvPr/>
        </p:nvCxnSpPr>
        <p:spPr>
          <a:xfrm>
            <a:off x="0" y="4572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61" name="Connector 42"/>
          <p:cNvCxnSpPr/>
          <p:nvPr/>
        </p:nvCxnSpPr>
        <p:spPr>
          <a:xfrm>
            <a:off x="0" y="5029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62" name="Connector 43"/>
          <p:cNvCxnSpPr/>
          <p:nvPr/>
        </p:nvCxnSpPr>
        <p:spPr>
          <a:xfrm>
            <a:off x="0" y="5486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63" name="Connector 44"/>
          <p:cNvCxnSpPr/>
          <p:nvPr/>
        </p:nvCxnSpPr>
        <p:spPr>
          <a:xfrm>
            <a:off x="0" y="5943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64" name="Connector 45"/>
          <p:cNvCxnSpPr/>
          <p:nvPr/>
        </p:nvCxnSpPr>
        <p:spPr>
          <a:xfrm>
            <a:off x="15840" y="431964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65" name="Connector 46"/>
          <p:cNvCxnSpPr/>
          <p:nvPr/>
        </p:nvCxnSpPr>
        <p:spPr>
          <a:xfrm>
            <a:off x="0" y="575964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66" name="Connector 47"/>
          <p:cNvCxnSpPr/>
          <p:nvPr/>
        </p:nvCxnSpPr>
        <p:spPr>
          <a:xfrm>
            <a:off x="0" y="7315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567" name="Connector 48"/>
          <p:cNvCxnSpPr/>
          <p:nvPr/>
        </p:nvCxnSpPr>
        <p:spPr>
          <a:xfrm>
            <a:off x="0" y="7772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sp>
        <p:nvSpPr>
          <p:cNvPr id="568" name="Rectangle 49"/>
          <p:cNvSpPr/>
          <p:nvPr/>
        </p:nvSpPr>
        <p:spPr>
          <a:xfrm>
            <a:off x="228600" y="201240"/>
            <a:ext cx="14171760" cy="7816680"/>
          </a:xfrm>
          <a:prstGeom prst="rect">
            <a:avLst/>
          </a:prstGeom>
          <a:noFill/>
          <a:ln w="12700">
            <a:solidFill>
              <a:srgbClr val="7793a0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569" name="TextBox 50"/>
          <p:cNvSpPr/>
          <p:nvPr/>
        </p:nvSpPr>
        <p:spPr>
          <a:xfrm>
            <a:off x="640080" y="411480"/>
            <a:ext cx="13348800" cy="463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2800" spc="-1" strike="noStrike">
                <a:solidFill>
                  <a:srgbClr val="eef2f3"/>
                </a:solidFill>
                <a:latin typeface="Aptos"/>
              </a:rPr>
              <a:t>Python application structure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70" name="Hexagon 51"/>
          <p:cNvSpPr/>
          <p:nvPr/>
        </p:nvSpPr>
        <p:spPr>
          <a:xfrm>
            <a:off x="986400" y="2008800"/>
            <a:ext cx="2330280" cy="1415880"/>
          </a:xfrm>
          <a:prstGeom prst="hexagon">
            <a:avLst>
              <a:gd name="adj" fmla="val 25000"/>
              <a:gd name="vf" fmla="val 115470"/>
            </a:avLst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571" name="TextBox 52"/>
          <p:cNvSpPr/>
          <p:nvPr/>
        </p:nvSpPr>
        <p:spPr>
          <a:xfrm>
            <a:off x="1123560" y="2319840"/>
            <a:ext cx="2055960" cy="29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700" spc="-1" strike="noStrike">
                <a:solidFill>
                  <a:srgbClr val="eef2f3"/>
                </a:solidFill>
                <a:latin typeface="Aptos Narrow"/>
              </a:rPr>
              <a:t>collector.py</a:t>
            </a:r>
            <a:endParaRPr b="0" lang="en-GB" sz="1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72" name="TextBox 53"/>
          <p:cNvSpPr/>
          <p:nvPr/>
        </p:nvSpPr>
        <p:spPr>
          <a:xfrm>
            <a:off x="1123560" y="2758680"/>
            <a:ext cx="2055960" cy="26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500" spc="-1" strike="noStrike">
                <a:solidFill>
                  <a:srgbClr val="b7c3c9"/>
                </a:solidFill>
                <a:latin typeface="Aptos Narrow"/>
              </a:rPr>
              <a:t>Acquires &amp; parses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73" name="Hexagon 54"/>
          <p:cNvSpPr/>
          <p:nvPr/>
        </p:nvSpPr>
        <p:spPr>
          <a:xfrm>
            <a:off x="1094400" y="4293720"/>
            <a:ext cx="2330280" cy="1415880"/>
          </a:xfrm>
          <a:prstGeom prst="hexagon">
            <a:avLst>
              <a:gd name="adj" fmla="val 25000"/>
              <a:gd name="vf" fmla="val 115470"/>
            </a:avLst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574" name="TextBox 55"/>
          <p:cNvSpPr/>
          <p:nvPr/>
        </p:nvSpPr>
        <p:spPr>
          <a:xfrm>
            <a:off x="1364400" y="6116760"/>
            <a:ext cx="10979640" cy="125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GB" sz="2000" spc="-1" strike="noStrike">
                <a:solidFill>
                  <a:srgbClr val="eef2f3"/>
                </a:solidFill>
                <a:latin typeface="Aptos Narrow"/>
              </a:rPr>
              <a:t>Objectives supported by this modular design: 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  <a:p>
            <a:pPr defTabSz="457200">
              <a:lnSpc>
                <a:spcPct val="150000"/>
              </a:lnSpc>
            </a:pPr>
            <a:r>
              <a:rPr b="0" lang="en-GB" sz="2000" spc="-1" strike="noStrike">
                <a:solidFill>
                  <a:srgbClr val="eef2f3"/>
                </a:solidFill>
                <a:latin typeface="Aptos Narrow"/>
              </a:rPr>
              <a:t>collect and normalise telemetry; apply transparent contextual rules; persist evidence and alerts; visualise results; and evaluate the framework quantitatively.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75" name="TextBox 56"/>
          <p:cNvSpPr/>
          <p:nvPr/>
        </p:nvSpPr>
        <p:spPr>
          <a:xfrm>
            <a:off x="1231560" y="5043600"/>
            <a:ext cx="2055960" cy="26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500" spc="-1" strike="noStrike">
                <a:solidFill>
                  <a:srgbClr val="b7c3c9"/>
                </a:solidFill>
                <a:latin typeface="Aptos Narrow"/>
              </a:rPr>
              <a:t>Environment handling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76" name="Hexagon 57"/>
          <p:cNvSpPr/>
          <p:nvPr/>
        </p:nvSpPr>
        <p:spPr>
          <a:xfrm>
            <a:off x="4069080" y="2350080"/>
            <a:ext cx="2330280" cy="1415880"/>
          </a:xfrm>
          <a:prstGeom prst="hexagon">
            <a:avLst>
              <a:gd name="adj" fmla="val 25000"/>
              <a:gd name="vf" fmla="val 115470"/>
            </a:avLst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577" name="TextBox 58"/>
          <p:cNvSpPr/>
          <p:nvPr/>
        </p:nvSpPr>
        <p:spPr>
          <a:xfrm>
            <a:off x="4206240" y="2661120"/>
            <a:ext cx="2055960" cy="29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700" spc="-1" strike="noStrike">
                <a:solidFill>
                  <a:srgbClr val="eef2f3"/>
                </a:solidFill>
                <a:latin typeface="Aptos Narrow"/>
              </a:rPr>
              <a:t>scoring.py</a:t>
            </a:r>
            <a:endParaRPr b="0" lang="en-GB" sz="1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78" name="TextBox 59"/>
          <p:cNvSpPr/>
          <p:nvPr/>
        </p:nvSpPr>
        <p:spPr>
          <a:xfrm>
            <a:off x="4206240" y="3099960"/>
            <a:ext cx="2055960" cy="26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500" spc="-1" strike="noStrike">
                <a:solidFill>
                  <a:srgbClr val="b7c3c9"/>
                </a:solidFill>
                <a:latin typeface="Aptos Narrow"/>
              </a:rPr>
              <a:t>Contextual decisions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79" name="Hexagon 60"/>
          <p:cNvSpPr/>
          <p:nvPr/>
        </p:nvSpPr>
        <p:spPr>
          <a:xfrm>
            <a:off x="4069080" y="4122360"/>
            <a:ext cx="2330280" cy="1415880"/>
          </a:xfrm>
          <a:prstGeom prst="hexagon">
            <a:avLst>
              <a:gd name="adj" fmla="val 25000"/>
              <a:gd name="vf" fmla="val 115470"/>
            </a:avLst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580" name="TextBox 61"/>
          <p:cNvSpPr/>
          <p:nvPr/>
        </p:nvSpPr>
        <p:spPr>
          <a:xfrm>
            <a:off x="4206240" y="4433400"/>
            <a:ext cx="2055960" cy="29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700" spc="-1" strike="noStrike">
                <a:solidFill>
                  <a:srgbClr val="eef2f3"/>
                </a:solidFill>
                <a:latin typeface="Aptos Narrow"/>
              </a:rPr>
              <a:t>crud.py</a:t>
            </a:r>
            <a:endParaRPr b="0" lang="en-GB" sz="1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81" name="TextBox 62"/>
          <p:cNvSpPr/>
          <p:nvPr/>
        </p:nvSpPr>
        <p:spPr>
          <a:xfrm>
            <a:off x="4206240" y="4872240"/>
            <a:ext cx="2055960" cy="493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500" spc="-1" strike="noStrike">
                <a:solidFill>
                  <a:srgbClr val="b7c3c9"/>
                </a:solidFill>
                <a:latin typeface="Aptos Narrow"/>
              </a:rPr>
              <a:t>Create • Read • Update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82" name="Hexagon 63"/>
          <p:cNvSpPr/>
          <p:nvPr/>
        </p:nvSpPr>
        <p:spPr>
          <a:xfrm>
            <a:off x="7171200" y="2008800"/>
            <a:ext cx="2330280" cy="1415880"/>
          </a:xfrm>
          <a:prstGeom prst="hexagon">
            <a:avLst>
              <a:gd name="adj" fmla="val 25000"/>
              <a:gd name="vf" fmla="val 115470"/>
            </a:avLst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583" name="TextBox 64"/>
          <p:cNvSpPr/>
          <p:nvPr/>
        </p:nvSpPr>
        <p:spPr>
          <a:xfrm>
            <a:off x="7308360" y="2319840"/>
            <a:ext cx="2055960" cy="29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700" spc="-1" strike="noStrike">
                <a:solidFill>
                  <a:srgbClr val="eef2f3"/>
                </a:solidFill>
                <a:latin typeface="Aptos Narrow"/>
              </a:rPr>
              <a:t>models.py</a:t>
            </a:r>
            <a:endParaRPr b="0" lang="en-GB" sz="1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84" name="TextBox 65"/>
          <p:cNvSpPr/>
          <p:nvPr/>
        </p:nvSpPr>
        <p:spPr>
          <a:xfrm>
            <a:off x="7308360" y="2758680"/>
            <a:ext cx="2055960" cy="26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500" spc="-1" strike="noStrike">
                <a:solidFill>
                  <a:srgbClr val="b7c3c9"/>
                </a:solidFill>
                <a:latin typeface="Aptos Narrow"/>
              </a:rPr>
              <a:t>DB table models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85" name="Hexagon 66"/>
          <p:cNvSpPr/>
          <p:nvPr/>
        </p:nvSpPr>
        <p:spPr>
          <a:xfrm>
            <a:off x="7243200" y="4005720"/>
            <a:ext cx="2330280" cy="1415880"/>
          </a:xfrm>
          <a:prstGeom prst="hexagon">
            <a:avLst>
              <a:gd name="adj" fmla="val 25000"/>
              <a:gd name="vf" fmla="val 115470"/>
            </a:avLst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586" name="TextBox 67"/>
          <p:cNvSpPr/>
          <p:nvPr/>
        </p:nvSpPr>
        <p:spPr>
          <a:xfrm>
            <a:off x="7380360" y="4316760"/>
            <a:ext cx="2055960" cy="29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700" spc="-1" strike="noStrike">
                <a:solidFill>
                  <a:srgbClr val="eef2f3"/>
                </a:solidFill>
                <a:latin typeface="Aptos Narrow"/>
              </a:rPr>
              <a:t>db.py</a:t>
            </a:r>
            <a:endParaRPr b="0" lang="en-GB" sz="1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87" name="TextBox 68"/>
          <p:cNvSpPr/>
          <p:nvPr/>
        </p:nvSpPr>
        <p:spPr>
          <a:xfrm>
            <a:off x="7380360" y="4755600"/>
            <a:ext cx="2055960" cy="26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500" spc="-1" strike="noStrike">
                <a:solidFill>
                  <a:srgbClr val="b7c3c9"/>
                </a:solidFill>
                <a:latin typeface="Aptos Narrow"/>
              </a:rPr>
              <a:t>Session handling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88" name="Rectangle 74"/>
          <p:cNvSpPr/>
          <p:nvPr/>
        </p:nvSpPr>
        <p:spPr>
          <a:xfrm>
            <a:off x="10241280" y="1456200"/>
            <a:ext cx="3656160" cy="420480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589" name="TextBox 75"/>
          <p:cNvSpPr/>
          <p:nvPr/>
        </p:nvSpPr>
        <p:spPr>
          <a:xfrm>
            <a:off x="10561320" y="1776240"/>
            <a:ext cx="3016080" cy="37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2200" spc="-1" strike="noStrike">
                <a:solidFill>
                  <a:srgbClr val="eef2f3"/>
                </a:solidFill>
                <a:latin typeface="Aptos Narrow"/>
              </a:rPr>
              <a:t>Why this structure?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90" name="TextBox 76"/>
          <p:cNvSpPr/>
          <p:nvPr/>
        </p:nvSpPr>
        <p:spPr>
          <a:xfrm>
            <a:off x="10561320" y="2553480"/>
            <a:ext cx="2970360" cy="277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800" spc="-1" strike="noStrike">
                <a:solidFill>
                  <a:srgbClr val="eef2f3"/>
                </a:solidFill>
                <a:latin typeface="Aptos Narrow"/>
              </a:rPr>
              <a:t>Collection, analysis, configuration and persistence are kept separate.</a:t>
            </a:r>
            <a:br>
              <a:rPr sz="1800"/>
            </a:br>
            <a:br>
              <a:rPr sz="1800"/>
            </a:br>
            <a:r>
              <a:rPr b="0" lang="en-US" sz="1800" spc="-1" strike="noStrike">
                <a:solidFill>
                  <a:srgbClr val="eef2f3"/>
                </a:solidFill>
                <a:latin typeface="Aptos Narrow"/>
              </a:rPr>
              <a:t>That reduces coupling and lets individual components be tested or changed without rewriting the whole application.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91" name="Rounded Rectangle 79"/>
          <p:cNvSpPr/>
          <p:nvPr/>
        </p:nvSpPr>
        <p:spPr>
          <a:xfrm>
            <a:off x="10698480" y="384120"/>
            <a:ext cx="3153240" cy="455760"/>
          </a:xfrm>
          <a:prstGeom prst="roundRect">
            <a:avLst>
              <a:gd name="adj" fmla="val 16667"/>
            </a:avLst>
          </a:prstGeom>
          <a:solidFill>
            <a:srgbClr val="162734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r>
              <a:rPr b="1" lang="en-US" sz="1400" spc="-1" strike="noStrike">
                <a:solidFill>
                  <a:srgbClr val="1acfdc"/>
                </a:solidFill>
                <a:latin typeface="Aptos"/>
              </a:rPr>
              <a:t>MODULAR DESIGN</a:t>
            </a:r>
            <a:endParaRPr b="0" lang="en-GB" sz="1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92" name="TextBox 80"/>
          <p:cNvSpPr/>
          <p:nvPr/>
        </p:nvSpPr>
        <p:spPr>
          <a:xfrm>
            <a:off x="13798440" y="7635240"/>
            <a:ext cx="245160" cy="227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 anchorCtr="1">
            <a:spAutoFit/>
          </a:bodyPr>
          <a:p>
            <a:pPr algn="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"/>
              </a:rPr>
              <a:t>6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93" name="Rectangle 585"/>
          <p:cNvSpPr/>
          <p:nvPr/>
        </p:nvSpPr>
        <p:spPr>
          <a:xfrm>
            <a:off x="4046400" y="1168200"/>
            <a:ext cx="2400840" cy="424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b="1" lang="en-US" sz="2200" spc="-1" strike="noStrike">
                <a:solidFill>
                  <a:srgbClr val="ffffff"/>
                </a:solidFill>
                <a:latin typeface="Aptos"/>
              </a:rPr>
              <a:t>Modularity Map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594" name="Arrow: Left-Right 586"/>
          <p:cNvSpPr/>
          <p:nvPr/>
        </p:nvSpPr>
        <p:spPr>
          <a:xfrm rot="13449000">
            <a:off x="2849400" y="3691440"/>
            <a:ext cx="1709280" cy="143280"/>
          </a:xfrm>
          <a:prstGeom prst="leftRightArrow">
            <a:avLst>
              <a:gd name="adj1" fmla="val 50000"/>
              <a:gd name="adj2" fmla="val 225800"/>
            </a:avLst>
          </a:prstGeom>
          <a:solidFill>
            <a:srgbClr val="f6f9d4"/>
          </a:solidFill>
          <a:ln w="0">
            <a:solidFill>
              <a:srgbClr val="eeeeee"/>
            </a:solidFill>
          </a:ln>
        </p:spPr>
        <p:style>
          <a:lnRef idx="0"/>
          <a:fillRef idx="0"/>
          <a:effectRef idx="0"/>
          <a:fontRef idx="minor"/>
        </p:style>
        <p:txBody>
          <a:bodyPr lIns="90000" rIns="90000" tIns="27000" bIns="27000" anchor="ctr">
            <a:noAutofit/>
          </a:bodyPr>
          <a:p>
            <a:pPr defTabSz="914400">
              <a:lnSpc>
                <a:spcPct val="100000"/>
              </a:lnSpc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5" name="Arrow: Left-Right 587"/>
          <p:cNvSpPr/>
          <p:nvPr/>
        </p:nvSpPr>
        <p:spPr>
          <a:xfrm rot="18616800">
            <a:off x="5895360" y="3702960"/>
            <a:ext cx="1763640" cy="143280"/>
          </a:xfrm>
          <a:prstGeom prst="leftRightArrow">
            <a:avLst>
              <a:gd name="adj1" fmla="val 50000"/>
              <a:gd name="adj2" fmla="val 266958"/>
            </a:avLst>
          </a:prstGeom>
          <a:solidFill>
            <a:srgbClr val="ffffff"/>
          </a:solidFill>
          <a:ln w="0">
            <a:solidFill>
              <a:srgbClr val="eeeeee"/>
            </a:solidFill>
          </a:ln>
        </p:spPr>
        <p:style>
          <a:lnRef idx="0"/>
          <a:fillRef idx="0"/>
          <a:effectRef idx="0"/>
          <a:fontRef idx="minor"/>
        </p:style>
        <p:txBody>
          <a:bodyPr lIns="90000" rIns="90000" tIns="27000" bIns="27000" anchor="ctr">
            <a:noAutofit/>
          </a:bodyPr>
          <a:p>
            <a:pPr defTabSz="914400">
              <a:lnSpc>
                <a:spcPct val="100000"/>
              </a:lnSpc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6" name="Arrow: Right 588"/>
          <p:cNvSpPr/>
          <p:nvPr/>
        </p:nvSpPr>
        <p:spPr>
          <a:xfrm rot="16119600">
            <a:off x="1782720" y="3776760"/>
            <a:ext cx="876240" cy="154440"/>
          </a:xfrm>
          <a:prstGeom prst="rightArrow">
            <a:avLst>
              <a:gd name="adj1" fmla="val 50000"/>
              <a:gd name="adj2" fmla="val 141299"/>
            </a:avLst>
          </a:prstGeom>
          <a:solidFill>
            <a:srgbClr val="f6f9d4"/>
          </a:solidFill>
          <a:ln w="0">
            <a:solidFill>
              <a:srgbClr val="3465a4"/>
            </a:solidFill>
          </a:ln>
        </p:spPr>
        <p:style>
          <a:lnRef idx="0"/>
          <a:fillRef idx="0"/>
          <a:effectRef idx="0"/>
          <a:fontRef idx="minor"/>
        </p:style>
        <p:txBody>
          <a:bodyPr lIns="90000" rIns="90000" tIns="32760" bIns="32760" anchor="ctr">
            <a:noAutofit/>
          </a:bodyPr>
          <a:p>
            <a:pPr defTabSz="914400">
              <a:lnSpc>
                <a:spcPct val="100000"/>
              </a:lnSpc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7" name="Arrow: Right 589"/>
          <p:cNvSpPr/>
          <p:nvPr/>
        </p:nvSpPr>
        <p:spPr>
          <a:xfrm>
            <a:off x="6292080" y="2771640"/>
            <a:ext cx="950760" cy="154440"/>
          </a:xfrm>
          <a:prstGeom prst="rightArrow">
            <a:avLst>
              <a:gd name="adj1" fmla="val 50000"/>
              <a:gd name="adj2" fmla="val 153306"/>
            </a:avLst>
          </a:prstGeom>
          <a:solidFill>
            <a:srgbClr val="f6f9d4"/>
          </a:solidFill>
          <a:ln w="0">
            <a:solidFill>
              <a:srgbClr val="3465a4"/>
            </a:solidFill>
          </a:ln>
        </p:spPr>
        <p:style>
          <a:lnRef idx="0"/>
          <a:fillRef idx="0"/>
          <a:effectRef idx="0"/>
          <a:fontRef idx="minor"/>
        </p:style>
        <p:txBody>
          <a:bodyPr lIns="90000" rIns="90000" tIns="32760" bIns="32760" anchor="ctr">
            <a:noAutofit/>
          </a:bodyPr>
          <a:p>
            <a:pPr defTabSz="914400">
              <a:lnSpc>
                <a:spcPct val="100000"/>
              </a:lnSpc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8" name="Arrow: Right 590"/>
          <p:cNvSpPr/>
          <p:nvPr/>
        </p:nvSpPr>
        <p:spPr>
          <a:xfrm rot="5311800">
            <a:off x="5057280" y="3868200"/>
            <a:ext cx="311040" cy="154440"/>
          </a:xfrm>
          <a:prstGeom prst="rightArrow">
            <a:avLst>
              <a:gd name="adj1" fmla="val 50000"/>
              <a:gd name="adj2" fmla="val 130162"/>
            </a:avLst>
          </a:prstGeom>
          <a:solidFill>
            <a:srgbClr val="f6f9d4"/>
          </a:solidFill>
          <a:ln w="0">
            <a:solidFill>
              <a:srgbClr val="3465a4"/>
            </a:solidFill>
          </a:ln>
        </p:spPr>
        <p:style>
          <a:lnRef idx="0"/>
          <a:fillRef idx="0"/>
          <a:effectRef idx="0"/>
          <a:fontRef idx="minor"/>
        </p:style>
        <p:txBody>
          <a:bodyPr lIns="90000" rIns="90000" tIns="32760" bIns="32760" anchor="ctr">
            <a:noAutofit/>
          </a:bodyPr>
          <a:p>
            <a:pPr defTabSz="914400">
              <a:lnSpc>
                <a:spcPct val="100000"/>
              </a:lnSpc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9" name="Arrow: Right 591"/>
          <p:cNvSpPr/>
          <p:nvPr/>
        </p:nvSpPr>
        <p:spPr>
          <a:xfrm rot="2591400">
            <a:off x="5994000" y="3910680"/>
            <a:ext cx="1637280" cy="154440"/>
          </a:xfrm>
          <a:prstGeom prst="rightArrow">
            <a:avLst>
              <a:gd name="adj1" fmla="val 50000"/>
              <a:gd name="adj2" fmla="val 308005"/>
            </a:avLst>
          </a:prstGeom>
          <a:solidFill>
            <a:srgbClr val="f6f9d4"/>
          </a:solidFill>
          <a:ln w="0">
            <a:solidFill>
              <a:srgbClr val="3465a4"/>
            </a:solidFill>
          </a:ln>
        </p:spPr>
        <p:style>
          <a:lnRef idx="0"/>
          <a:fillRef idx="0"/>
          <a:effectRef idx="0"/>
          <a:fontRef idx="minor"/>
        </p:style>
        <p:txBody>
          <a:bodyPr lIns="90000" rIns="90000" tIns="32760" bIns="32760" anchor="ctr">
            <a:noAutofit/>
          </a:bodyPr>
          <a:p>
            <a:pPr defTabSz="914400">
              <a:lnSpc>
                <a:spcPct val="100000"/>
              </a:lnSpc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0" name="Arrow: Right 592"/>
          <p:cNvSpPr/>
          <p:nvPr/>
        </p:nvSpPr>
        <p:spPr>
          <a:xfrm rot="10774800">
            <a:off x="6306120" y="4611960"/>
            <a:ext cx="936720" cy="154440"/>
          </a:xfrm>
          <a:prstGeom prst="rightArrow">
            <a:avLst>
              <a:gd name="adj1" fmla="val 50000"/>
              <a:gd name="adj2" fmla="val 151044"/>
            </a:avLst>
          </a:prstGeom>
          <a:solidFill>
            <a:srgbClr val="f6f9d4"/>
          </a:solidFill>
          <a:ln w="0">
            <a:solidFill>
              <a:srgbClr val="3465a4"/>
            </a:solidFill>
          </a:ln>
        </p:spPr>
        <p:style>
          <a:lnRef idx="0"/>
          <a:fillRef idx="0"/>
          <a:effectRef idx="0"/>
          <a:fontRef idx="minor"/>
        </p:style>
        <p:txBody>
          <a:bodyPr lIns="90000" rIns="90000" tIns="32760" bIns="32760" anchor="ctr">
            <a:noAutofit/>
          </a:bodyPr>
          <a:p>
            <a:pPr defTabSz="914400">
              <a:lnSpc>
                <a:spcPct val="100000"/>
              </a:lnSpc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1" name="Arrow: Right 593"/>
          <p:cNvSpPr/>
          <p:nvPr/>
        </p:nvSpPr>
        <p:spPr>
          <a:xfrm>
            <a:off x="3232440" y="2772000"/>
            <a:ext cx="950760" cy="154440"/>
          </a:xfrm>
          <a:prstGeom prst="rightArrow">
            <a:avLst>
              <a:gd name="adj1" fmla="val 50000"/>
              <a:gd name="adj2" fmla="val 153306"/>
            </a:avLst>
          </a:prstGeom>
          <a:solidFill>
            <a:srgbClr val="f6f9d4"/>
          </a:solidFill>
          <a:ln w="0">
            <a:solidFill>
              <a:srgbClr val="3465a4"/>
            </a:solidFill>
          </a:ln>
        </p:spPr>
        <p:style>
          <a:lnRef idx="0"/>
          <a:fillRef idx="0"/>
          <a:effectRef idx="0"/>
          <a:fontRef idx="minor"/>
        </p:style>
        <p:txBody>
          <a:bodyPr lIns="90000" rIns="90000" tIns="32760" bIns="32760" anchor="ctr">
            <a:noAutofit/>
          </a:bodyPr>
          <a:p>
            <a:pPr defTabSz="914400">
              <a:lnSpc>
                <a:spcPct val="100000"/>
              </a:lnSpc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2" name="TextBox 6"/>
          <p:cNvSpPr/>
          <p:nvPr/>
        </p:nvSpPr>
        <p:spPr>
          <a:xfrm>
            <a:off x="1218240" y="4433760"/>
            <a:ext cx="2055960" cy="29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700" spc="-1" strike="noStrike">
                <a:solidFill>
                  <a:srgbClr val="eef2f3"/>
                </a:solidFill>
                <a:latin typeface="Aptos Narrow"/>
              </a:rPr>
              <a:t>config.py</a:t>
            </a:r>
            <a:endParaRPr b="0" lang="en-GB" sz="1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603" name="Rectangle 1"/>
          <p:cNvSpPr/>
          <p:nvPr/>
        </p:nvSpPr>
        <p:spPr>
          <a:xfrm>
            <a:off x="1296360" y="5943600"/>
            <a:ext cx="11303280" cy="182844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defTabSz="9144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1c32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04" name="Connector 1"/>
          <p:cNvCxnSpPr/>
          <p:nvPr/>
        </p:nvCxnSpPr>
        <p:spPr>
          <a:xfrm>
            <a:off x="45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05" name="Connector 2"/>
          <p:cNvCxnSpPr/>
          <p:nvPr/>
        </p:nvCxnSpPr>
        <p:spPr>
          <a:xfrm>
            <a:off x="91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06" name="Connector 3"/>
          <p:cNvCxnSpPr/>
          <p:nvPr/>
        </p:nvCxnSpPr>
        <p:spPr>
          <a:xfrm>
            <a:off x="137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07" name="Connector 4"/>
          <p:cNvCxnSpPr/>
          <p:nvPr/>
        </p:nvCxnSpPr>
        <p:spPr>
          <a:xfrm>
            <a:off x="182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08" name="Connector 5"/>
          <p:cNvCxnSpPr/>
          <p:nvPr/>
        </p:nvCxnSpPr>
        <p:spPr>
          <a:xfrm>
            <a:off x="228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09" name="Connector 6"/>
          <p:cNvCxnSpPr/>
          <p:nvPr/>
        </p:nvCxnSpPr>
        <p:spPr>
          <a:xfrm>
            <a:off x="274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10" name="Connector 7"/>
          <p:cNvCxnSpPr/>
          <p:nvPr/>
        </p:nvCxnSpPr>
        <p:spPr>
          <a:xfrm>
            <a:off x="3200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11" name="Connector 8"/>
          <p:cNvCxnSpPr/>
          <p:nvPr/>
        </p:nvCxnSpPr>
        <p:spPr>
          <a:xfrm>
            <a:off x="3657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12" name="Connector 9"/>
          <p:cNvCxnSpPr/>
          <p:nvPr/>
        </p:nvCxnSpPr>
        <p:spPr>
          <a:xfrm>
            <a:off x="4114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13" name="Connector 10"/>
          <p:cNvCxnSpPr/>
          <p:nvPr/>
        </p:nvCxnSpPr>
        <p:spPr>
          <a:xfrm>
            <a:off x="4572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14" name="Connector 11"/>
          <p:cNvCxnSpPr/>
          <p:nvPr/>
        </p:nvCxnSpPr>
        <p:spPr>
          <a:xfrm>
            <a:off x="5029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15" name="Connector 12"/>
          <p:cNvCxnSpPr/>
          <p:nvPr/>
        </p:nvCxnSpPr>
        <p:spPr>
          <a:xfrm>
            <a:off x="5486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16" name="Connector 13"/>
          <p:cNvCxnSpPr/>
          <p:nvPr/>
        </p:nvCxnSpPr>
        <p:spPr>
          <a:xfrm>
            <a:off x="5943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17" name="Connector 14"/>
          <p:cNvCxnSpPr/>
          <p:nvPr/>
        </p:nvCxnSpPr>
        <p:spPr>
          <a:xfrm>
            <a:off x="6400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18" name="Connector 15"/>
          <p:cNvCxnSpPr/>
          <p:nvPr/>
        </p:nvCxnSpPr>
        <p:spPr>
          <a:xfrm>
            <a:off x="6858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19" name="Connector 16"/>
          <p:cNvCxnSpPr/>
          <p:nvPr/>
        </p:nvCxnSpPr>
        <p:spPr>
          <a:xfrm>
            <a:off x="7315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20" name="Connector 17"/>
          <p:cNvCxnSpPr/>
          <p:nvPr/>
        </p:nvCxnSpPr>
        <p:spPr>
          <a:xfrm>
            <a:off x="7772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21" name="Connector 18"/>
          <p:cNvCxnSpPr/>
          <p:nvPr/>
        </p:nvCxnSpPr>
        <p:spPr>
          <a:xfrm>
            <a:off x="8229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22" name="Connector 19"/>
          <p:cNvCxnSpPr/>
          <p:nvPr/>
        </p:nvCxnSpPr>
        <p:spPr>
          <a:xfrm>
            <a:off x="8686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23" name="Connector 20"/>
          <p:cNvCxnSpPr/>
          <p:nvPr/>
        </p:nvCxnSpPr>
        <p:spPr>
          <a:xfrm>
            <a:off x="9144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24" name="Connector 21"/>
          <p:cNvCxnSpPr/>
          <p:nvPr/>
        </p:nvCxnSpPr>
        <p:spPr>
          <a:xfrm>
            <a:off x="9601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25" name="Connector 22"/>
          <p:cNvCxnSpPr/>
          <p:nvPr/>
        </p:nvCxnSpPr>
        <p:spPr>
          <a:xfrm>
            <a:off x="10058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26" name="Connector 23"/>
          <p:cNvCxnSpPr/>
          <p:nvPr/>
        </p:nvCxnSpPr>
        <p:spPr>
          <a:xfrm>
            <a:off x="10515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27" name="Connector 24"/>
          <p:cNvCxnSpPr/>
          <p:nvPr/>
        </p:nvCxnSpPr>
        <p:spPr>
          <a:xfrm>
            <a:off x="10972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28" name="Connector 25"/>
          <p:cNvCxnSpPr/>
          <p:nvPr/>
        </p:nvCxnSpPr>
        <p:spPr>
          <a:xfrm>
            <a:off x="11430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29" name="Connector 26"/>
          <p:cNvCxnSpPr/>
          <p:nvPr/>
        </p:nvCxnSpPr>
        <p:spPr>
          <a:xfrm>
            <a:off x="1188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30" name="Connector 27"/>
          <p:cNvCxnSpPr/>
          <p:nvPr/>
        </p:nvCxnSpPr>
        <p:spPr>
          <a:xfrm>
            <a:off x="1234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31" name="Connector 28"/>
          <p:cNvCxnSpPr/>
          <p:nvPr/>
        </p:nvCxnSpPr>
        <p:spPr>
          <a:xfrm>
            <a:off x="1280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32" name="Connector 29"/>
          <p:cNvCxnSpPr/>
          <p:nvPr/>
        </p:nvCxnSpPr>
        <p:spPr>
          <a:xfrm>
            <a:off x="1325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33" name="Connector 30"/>
          <p:cNvCxnSpPr/>
          <p:nvPr/>
        </p:nvCxnSpPr>
        <p:spPr>
          <a:xfrm>
            <a:off x="1371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34" name="Connector 31"/>
          <p:cNvCxnSpPr/>
          <p:nvPr/>
        </p:nvCxnSpPr>
        <p:spPr>
          <a:xfrm>
            <a:off x="1417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35" name="Connector 32"/>
          <p:cNvCxnSpPr/>
          <p:nvPr/>
        </p:nvCxnSpPr>
        <p:spPr>
          <a:xfrm>
            <a:off x="0" y="457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36" name="Connector 33"/>
          <p:cNvCxnSpPr/>
          <p:nvPr/>
        </p:nvCxnSpPr>
        <p:spPr>
          <a:xfrm>
            <a:off x="0" y="914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37" name="Connector 34"/>
          <p:cNvCxnSpPr/>
          <p:nvPr/>
        </p:nvCxnSpPr>
        <p:spPr>
          <a:xfrm>
            <a:off x="0" y="1371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38" name="Connector 35"/>
          <p:cNvCxnSpPr/>
          <p:nvPr/>
        </p:nvCxnSpPr>
        <p:spPr>
          <a:xfrm>
            <a:off x="0" y="1828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39" name="Connector 36"/>
          <p:cNvCxnSpPr/>
          <p:nvPr/>
        </p:nvCxnSpPr>
        <p:spPr>
          <a:xfrm>
            <a:off x="0" y="2286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40" name="Connector 37"/>
          <p:cNvCxnSpPr/>
          <p:nvPr/>
        </p:nvCxnSpPr>
        <p:spPr>
          <a:xfrm>
            <a:off x="0" y="2743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41" name="Connector 38"/>
          <p:cNvCxnSpPr/>
          <p:nvPr/>
        </p:nvCxnSpPr>
        <p:spPr>
          <a:xfrm>
            <a:off x="0" y="3200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42" name="Connector 39"/>
          <p:cNvCxnSpPr/>
          <p:nvPr/>
        </p:nvCxnSpPr>
        <p:spPr>
          <a:xfrm>
            <a:off x="0" y="3657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43" name="Connector 40"/>
          <p:cNvCxnSpPr/>
          <p:nvPr/>
        </p:nvCxnSpPr>
        <p:spPr>
          <a:xfrm>
            <a:off x="0" y="4114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44" name="Connector 41"/>
          <p:cNvCxnSpPr/>
          <p:nvPr/>
        </p:nvCxnSpPr>
        <p:spPr>
          <a:xfrm>
            <a:off x="0" y="4572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45" name="Connector 42"/>
          <p:cNvCxnSpPr/>
          <p:nvPr/>
        </p:nvCxnSpPr>
        <p:spPr>
          <a:xfrm>
            <a:off x="0" y="5029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46" name="Connector 43"/>
          <p:cNvCxnSpPr/>
          <p:nvPr/>
        </p:nvCxnSpPr>
        <p:spPr>
          <a:xfrm>
            <a:off x="0" y="5486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47" name="Connector 44"/>
          <p:cNvCxnSpPr/>
          <p:nvPr/>
        </p:nvCxnSpPr>
        <p:spPr>
          <a:xfrm>
            <a:off x="0" y="5943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48" name="Connector 45"/>
          <p:cNvCxnSpPr/>
          <p:nvPr/>
        </p:nvCxnSpPr>
        <p:spPr>
          <a:xfrm>
            <a:off x="0" y="6400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49" name="Connector 46"/>
          <p:cNvCxnSpPr/>
          <p:nvPr/>
        </p:nvCxnSpPr>
        <p:spPr>
          <a:xfrm>
            <a:off x="12600" y="672912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50" name="Connector 47"/>
          <p:cNvCxnSpPr/>
          <p:nvPr/>
        </p:nvCxnSpPr>
        <p:spPr>
          <a:xfrm>
            <a:off x="0" y="7315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651" name="Connector 48"/>
          <p:cNvCxnSpPr/>
          <p:nvPr/>
        </p:nvCxnSpPr>
        <p:spPr>
          <a:xfrm>
            <a:off x="0" y="7772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sp>
        <p:nvSpPr>
          <p:cNvPr id="652" name="Rectangle 49"/>
          <p:cNvSpPr/>
          <p:nvPr/>
        </p:nvSpPr>
        <p:spPr>
          <a:xfrm>
            <a:off x="228600" y="201240"/>
            <a:ext cx="14171760" cy="7816680"/>
          </a:xfrm>
          <a:prstGeom prst="rect">
            <a:avLst/>
          </a:prstGeom>
          <a:noFill/>
          <a:ln w="12700">
            <a:solidFill>
              <a:srgbClr val="7793a0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53" name="TextBox 50"/>
          <p:cNvSpPr/>
          <p:nvPr/>
        </p:nvSpPr>
        <p:spPr>
          <a:xfrm>
            <a:off x="640080" y="411480"/>
            <a:ext cx="13348800" cy="463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2800" spc="-1" strike="noStrike">
                <a:solidFill>
                  <a:srgbClr val="eef2f3"/>
                </a:solidFill>
                <a:latin typeface="Aptos"/>
              </a:rPr>
              <a:t>From raw events to prioritised alerts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654" name="TextBox 51"/>
          <p:cNvSpPr/>
          <p:nvPr/>
        </p:nvSpPr>
        <p:spPr>
          <a:xfrm>
            <a:off x="5852160" y="1417320"/>
            <a:ext cx="1827360" cy="26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500" spc="-1" strike="noStrike">
                <a:solidFill>
                  <a:srgbClr val="b7c3c9"/>
                </a:solidFill>
                <a:latin typeface="Aptos Narrow"/>
              </a:rPr>
              <a:t>RAW EVENTS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655" name="Oval 52"/>
          <p:cNvSpPr/>
          <p:nvPr/>
        </p:nvSpPr>
        <p:spPr>
          <a:xfrm>
            <a:off x="5212080" y="187452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56" name="Oval 53"/>
          <p:cNvSpPr/>
          <p:nvPr/>
        </p:nvSpPr>
        <p:spPr>
          <a:xfrm>
            <a:off x="5715000" y="187452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57" name="Oval 54"/>
          <p:cNvSpPr/>
          <p:nvPr/>
        </p:nvSpPr>
        <p:spPr>
          <a:xfrm>
            <a:off x="6217920" y="187452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58" name="Oval 55"/>
          <p:cNvSpPr/>
          <p:nvPr/>
        </p:nvSpPr>
        <p:spPr>
          <a:xfrm>
            <a:off x="6720840" y="187452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59" name="Oval 56"/>
          <p:cNvSpPr/>
          <p:nvPr/>
        </p:nvSpPr>
        <p:spPr>
          <a:xfrm>
            <a:off x="7223760" y="187452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60" name="Oval 57"/>
          <p:cNvSpPr/>
          <p:nvPr/>
        </p:nvSpPr>
        <p:spPr>
          <a:xfrm>
            <a:off x="7726680" y="187452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61" name="Oval 58"/>
          <p:cNvSpPr/>
          <p:nvPr/>
        </p:nvSpPr>
        <p:spPr>
          <a:xfrm>
            <a:off x="8229600" y="187452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62" name="Oval 59"/>
          <p:cNvSpPr/>
          <p:nvPr/>
        </p:nvSpPr>
        <p:spPr>
          <a:xfrm>
            <a:off x="5394960" y="219456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63" name="Oval 60"/>
          <p:cNvSpPr/>
          <p:nvPr/>
        </p:nvSpPr>
        <p:spPr>
          <a:xfrm>
            <a:off x="5897880" y="219456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64" name="Oval 61"/>
          <p:cNvSpPr/>
          <p:nvPr/>
        </p:nvSpPr>
        <p:spPr>
          <a:xfrm>
            <a:off x="6400800" y="219456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65" name="Oval 62"/>
          <p:cNvSpPr/>
          <p:nvPr/>
        </p:nvSpPr>
        <p:spPr>
          <a:xfrm>
            <a:off x="6903720" y="219456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66" name="Oval 63"/>
          <p:cNvSpPr/>
          <p:nvPr/>
        </p:nvSpPr>
        <p:spPr>
          <a:xfrm>
            <a:off x="7406640" y="219456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67" name="Oval 64"/>
          <p:cNvSpPr/>
          <p:nvPr/>
        </p:nvSpPr>
        <p:spPr>
          <a:xfrm>
            <a:off x="7909560" y="219456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68" name="Oval 65"/>
          <p:cNvSpPr/>
          <p:nvPr/>
        </p:nvSpPr>
        <p:spPr>
          <a:xfrm>
            <a:off x="8412480" y="219456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69" name="Oval 66"/>
          <p:cNvSpPr/>
          <p:nvPr/>
        </p:nvSpPr>
        <p:spPr>
          <a:xfrm>
            <a:off x="5212080" y="251460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70" name="Oval 67"/>
          <p:cNvSpPr/>
          <p:nvPr/>
        </p:nvSpPr>
        <p:spPr>
          <a:xfrm>
            <a:off x="5715000" y="251460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71" name="Oval 68"/>
          <p:cNvSpPr/>
          <p:nvPr/>
        </p:nvSpPr>
        <p:spPr>
          <a:xfrm>
            <a:off x="6217920" y="251460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72" name="Oval 69"/>
          <p:cNvSpPr/>
          <p:nvPr/>
        </p:nvSpPr>
        <p:spPr>
          <a:xfrm>
            <a:off x="6720840" y="251460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73" name="Oval 70"/>
          <p:cNvSpPr/>
          <p:nvPr/>
        </p:nvSpPr>
        <p:spPr>
          <a:xfrm>
            <a:off x="7223760" y="251460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74" name="Oval 71"/>
          <p:cNvSpPr/>
          <p:nvPr/>
        </p:nvSpPr>
        <p:spPr>
          <a:xfrm>
            <a:off x="7726680" y="251460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75" name="Oval 72"/>
          <p:cNvSpPr/>
          <p:nvPr/>
        </p:nvSpPr>
        <p:spPr>
          <a:xfrm>
            <a:off x="8229600" y="251460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76" name="Oval 73"/>
          <p:cNvSpPr/>
          <p:nvPr/>
        </p:nvSpPr>
        <p:spPr>
          <a:xfrm>
            <a:off x="5394960" y="283464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77" name="Oval 74"/>
          <p:cNvSpPr/>
          <p:nvPr/>
        </p:nvSpPr>
        <p:spPr>
          <a:xfrm>
            <a:off x="5897880" y="283464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78" name="Oval 75"/>
          <p:cNvSpPr/>
          <p:nvPr/>
        </p:nvSpPr>
        <p:spPr>
          <a:xfrm>
            <a:off x="6400800" y="283464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79" name="Oval 76"/>
          <p:cNvSpPr/>
          <p:nvPr/>
        </p:nvSpPr>
        <p:spPr>
          <a:xfrm>
            <a:off x="6903720" y="283464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80" name="Oval 77"/>
          <p:cNvSpPr/>
          <p:nvPr/>
        </p:nvSpPr>
        <p:spPr>
          <a:xfrm>
            <a:off x="7406640" y="283464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81" name="Oval 78"/>
          <p:cNvSpPr/>
          <p:nvPr/>
        </p:nvSpPr>
        <p:spPr>
          <a:xfrm>
            <a:off x="7909560" y="283464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82" name="Oval 79"/>
          <p:cNvSpPr/>
          <p:nvPr/>
        </p:nvSpPr>
        <p:spPr>
          <a:xfrm>
            <a:off x="8412480" y="283464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83" name="Trapezoid 80"/>
          <p:cNvSpPr/>
          <p:nvPr/>
        </p:nvSpPr>
        <p:spPr>
          <a:xfrm rot="10800000">
            <a:off x="5304960" y="3201840"/>
            <a:ext cx="3839040" cy="1918800"/>
          </a:xfrm>
          <a:prstGeom prst="trapezoid">
            <a:avLst>
              <a:gd name="adj" fmla="val 25000"/>
            </a:avLst>
          </a:prstGeom>
          <a:noFill/>
          <a:ln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84" name="TextBox 81"/>
          <p:cNvSpPr/>
          <p:nvPr/>
        </p:nvSpPr>
        <p:spPr>
          <a:xfrm>
            <a:off x="5989320" y="4046760"/>
            <a:ext cx="2467440" cy="554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700" spc="-1" strike="noStrike">
                <a:solidFill>
                  <a:srgbClr val="1acfdc"/>
                </a:solidFill>
                <a:latin typeface="Aptos Narrow"/>
              </a:rPr>
              <a:t>Contextual scoring rules</a:t>
            </a:r>
            <a:endParaRPr b="0" lang="en-GB" sz="17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685" name="Connector 82"/>
          <p:cNvCxnSpPr/>
          <p:nvPr/>
        </p:nvCxnSpPr>
        <p:spPr>
          <a:xfrm>
            <a:off x="5669280" y="5166360"/>
            <a:ext cx="3018960" cy="1440"/>
          </a:xfrm>
          <a:prstGeom prst="straightConnector1">
            <a:avLst/>
          </a:prstGeom>
          <a:ln w="0">
            <a:solidFill>
              <a:srgbClr val="1acfdc"/>
            </a:solidFill>
          </a:ln>
        </p:spPr>
      </p:cxnSp>
      <p:sp>
        <p:nvSpPr>
          <p:cNvPr id="686" name="TextBox 83"/>
          <p:cNvSpPr/>
          <p:nvPr/>
        </p:nvSpPr>
        <p:spPr>
          <a:xfrm>
            <a:off x="8823960" y="4983480"/>
            <a:ext cx="1370160" cy="23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300" spc="-1" strike="noStrike">
                <a:solidFill>
                  <a:srgbClr val="1acfdc"/>
                </a:solidFill>
                <a:latin typeface="Aptos Narrow"/>
              </a:rPr>
              <a:t>THRESHOLD</a:t>
            </a:r>
            <a:endParaRPr b="0" lang="en-GB" sz="13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687" name="Oval 84"/>
          <p:cNvSpPr/>
          <p:nvPr/>
        </p:nvSpPr>
        <p:spPr>
          <a:xfrm>
            <a:off x="7040880" y="5486400"/>
            <a:ext cx="163080" cy="163080"/>
          </a:xfrm>
          <a:prstGeom prst="ellipse">
            <a:avLst/>
          </a:prstGeom>
          <a:solidFill>
            <a:srgbClr val="e0a942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88" name="Oval 85"/>
          <p:cNvSpPr/>
          <p:nvPr/>
        </p:nvSpPr>
        <p:spPr>
          <a:xfrm>
            <a:off x="7040880" y="5870520"/>
            <a:ext cx="163080" cy="163080"/>
          </a:xfrm>
          <a:prstGeom prst="ellipse">
            <a:avLst/>
          </a:prstGeom>
          <a:solidFill>
            <a:srgbClr val="ec8030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89" name="Oval 86"/>
          <p:cNvSpPr/>
          <p:nvPr/>
        </p:nvSpPr>
        <p:spPr>
          <a:xfrm>
            <a:off x="7040880" y="6254640"/>
            <a:ext cx="163080" cy="163080"/>
          </a:xfrm>
          <a:prstGeom prst="ellipse">
            <a:avLst/>
          </a:prstGeom>
          <a:solidFill>
            <a:srgbClr val="dc5e4b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90" name="TextBox 87"/>
          <p:cNvSpPr/>
          <p:nvPr/>
        </p:nvSpPr>
        <p:spPr>
          <a:xfrm>
            <a:off x="802080" y="6392160"/>
            <a:ext cx="11999520" cy="127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50000"/>
              </a:lnSpc>
            </a:pPr>
            <a:r>
              <a:rPr b="1" lang="en-GB" sz="1800" spc="-1" strike="noStrike">
                <a:solidFill>
                  <a:srgbClr val="e0a942"/>
                </a:solidFill>
                <a:latin typeface="Aptos Narrow"/>
              </a:rPr>
              <a:t>Motivation: 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457200">
              <a:lnSpc>
                <a:spcPct val="150000"/>
              </a:lnSpc>
            </a:pPr>
            <a:r>
              <a:rPr b="1" lang="en-GB" sz="1800" spc="-1" strike="noStrike">
                <a:solidFill>
                  <a:srgbClr val="e0a942"/>
                </a:solidFill>
                <a:latin typeface="Aptos Narrow"/>
              </a:rPr>
              <a:t>     </a:t>
            </a:r>
            <a:r>
              <a:rPr b="1" lang="en-GB" sz="1800" spc="-1" strike="noStrike">
                <a:solidFill>
                  <a:srgbClr val="e0a942"/>
                </a:solidFill>
                <a:latin typeface="Aptos Narrow"/>
              </a:rPr>
              <a:t>isolated security events can be difficult to prioritise. 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457200">
              <a:lnSpc>
                <a:spcPct val="150000"/>
              </a:lnSpc>
            </a:pPr>
            <a:r>
              <a:rPr b="1" lang="en-GB" sz="1800" spc="-1" strike="noStrike">
                <a:solidFill>
                  <a:srgbClr val="e0a942"/>
                </a:solidFill>
                <a:latin typeface="Aptos Narrow"/>
              </a:rPr>
              <a:t>     </a:t>
            </a:r>
            <a:r>
              <a:rPr b="1" lang="en-GB" sz="1800" spc="-1" strike="noStrike">
                <a:solidFill>
                  <a:srgbClr val="e0a942"/>
                </a:solidFill>
                <a:latin typeface="Aptos Narrow"/>
              </a:rPr>
              <a:t>Context combines related evidence before a transparent score and threshold are applied.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691" name="Rectangle 88"/>
          <p:cNvSpPr/>
          <p:nvPr/>
        </p:nvSpPr>
        <p:spPr>
          <a:xfrm>
            <a:off x="594360" y="1920240"/>
            <a:ext cx="3520800" cy="306180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92" name="TextBox 89"/>
          <p:cNvSpPr/>
          <p:nvPr/>
        </p:nvSpPr>
        <p:spPr>
          <a:xfrm>
            <a:off x="868680" y="2194560"/>
            <a:ext cx="146160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800" spc="-1" strike="noStrike">
                <a:solidFill>
                  <a:srgbClr val="eef2f3"/>
                </a:solidFill>
                <a:latin typeface="Aptos Narrow"/>
              </a:rPr>
              <a:t>The process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693" name="TextBox 90"/>
          <p:cNvSpPr/>
          <p:nvPr/>
        </p:nvSpPr>
        <p:spPr>
          <a:xfrm>
            <a:off x="868680" y="2697480"/>
            <a:ext cx="3246480" cy="209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50000"/>
              </a:lnSpc>
            </a:pPr>
            <a:r>
              <a:rPr b="0" lang="en-US" sz="1800" spc="-1" strike="noStrike">
                <a:solidFill>
                  <a:srgbClr val="eef2f3"/>
                </a:solidFill>
                <a:latin typeface="Aptos"/>
              </a:rPr>
              <a:t>Each event is combined with relevant context, scored by predefined rules, 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457200">
              <a:lnSpc>
                <a:spcPct val="150000"/>
              </a:lnSpc>
            </a:pPr>
            <a:r>
              <a:rPr b="0" lang="en-US" sz="1800" spc="-1" strike="noStrike">
                <a:solidFill>
                  <a:srgbClr val="eef2f3"/>
                </a:solidFill>
                <a:latin typeface="Aptos"/>
              </a:rPr>
              <a:t>then compared with the alert threshold.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694" name="Rectangle 91"/>
          <p:cNvSpPr/>
          <p:nvPr/>
        </p:nvSpPr>
        <p:spPr>
          <a:xfrm>
            <a:off x="10561320" y="3901680"/>
            <a:ext cx="3473280" cy="259056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95" name="TextBox 92"/>
          <p:cNvSpPr/>
          <p:nvPr/>
        </p:nvSpPr>
        <p:spPr>
          <a:xfrm>
            <a:off x="10835640" y="4343400"/>
            <a:ext cx="155304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800" spc="-1" strike="noStrike">
                <a:solidFill>
                  <a:srgbClr val="eef2f3"/>
                </a:solidFill>
                <a:latin typeface="Aptos Narrow"/>
              </a:rPr>
              <a:t>The principle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696" name="TextBox 93"/>
          <p:cNvSpPr/>
          <p:nvPr/>
        </p:nvSpPr>
        <p:spPr>
          <a:xfrm>
            <a:off x="10835640" y="4800600"/>
            <a:ext cx="3204000" cy="127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50000"/>
              </a:lnSpc>
            </a:pPr>
            <a:r>
              <a:rPr b="0" lang="en-US" sz="1800" spc="-1" strike="noStrike">
                <a:solidFill>
                  <a:srgbClr val="eef2f3"/>
                </a:solidFill>
                <a:latin typeface="Aptos"/>
              </a:rPr>
              <a:t>An event is an observation. An alert is a prioritised result that requires attention.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697" name="Gear 6 95"/>
          <p:cNvSpPr/>
          <p:nvPr/>
        </p:nvSpPr>
        <p:spPr>
          <a:xfrm>
            <a:off x="4663440" y="3794760"/>
            <a:ext cx="426600" cy="426600"/>
          </a:xfrm>
          <a:prstGeom prst="gear6">
            <a:avLst>
              <a:gd name="adj1" fmla="val 15000"/>
              <a:gd name="adj2" fmla="val 3526"/>
            </a:avLst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98" name="Oval 96"/>
          <p:cNvSpPr/>
          <p:nvPr/>
        </p:nvSpPr>
        <p:spPr>
          <a:xfrm>
            <a:off x="4815000" y="3946320"/>
            <a:ext cx="123480" cy="123480"/>
          </a:xfrm>
          <a:prstGeom prst="ellipse">
            <a:avLst/>
          </a:prstGeom>
          <a:noFill/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3560" bIns="4356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699" name="Rounded Rectangle 97"/>
          <p:cNvSpPr/>
          <p:nvPr/>
        </p:nvSpPr>
        <p:spPr>
          <a:xfrm>
            <a:off x="5690520" y="3334680"/>
            <a:ext cx="406800" cy="293400"/>
          </a:xfrm>
          <a:prstGeom prst="roundRect">
            <a:avLst>
              <a:gd name="adj" fmla="val 16667"/>
            </a:avLst>
          </a:prstGeom>
          <a:solidFill>
            <a:srgbClr val="1acfdc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700" name="Rounded Rectangle 98"/>
          <p:cNvSpPr/>
          <p:nvPr/>
        </p:nvSpPr>
        <p:spPr>
          <a:xfrm>
            <a:off x="5905800" y="3527640"/>
            <a:ext cx="406800" cy="293400"/>
          </a:xfrm>
          <a:prstGeom prst="roundRect">
            <a:avLst>
              <a:gd name="adj" fmla="val 16667"/>
            </a:avLst>
          </a:prstGeom>
          <a:solidFill>
            <a:srgbClr val="e0a942"/>
          </a:solidFill>
          <a:ln>
            <a:solidFill>
              <a:srgbClr val="e0a942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701" name="Oval 99"/>
          <p:cNvSpPr/>
          <p:nvPr/>
        </p:nvSpPr>
        <p:spPr>
          <a:xfrm>
            <a:off x="5985360" y="3408480"/>
            <a:ext cx="38160" cy="38160"/>
          </a:xfrm>
          <a:prstGeom prst="ellipse">
            <a:avLst/>
          </a:prstGeom>
          <a:solidFill>
            <a:srgbClr val="162734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-17280" bIns="-1728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702" name="Oval 100"/>
          <p:cNvSpPr/>
          <p:nvPr/>
        </p:nvSpPr>
        <p:spPr>
          <a:xfrm>
            <a:off x="6002280" y="3691800"/>
            <a:ext cx="38160" cy="38160"/>
          </a:xfrm>
          <a:prstGeom prst="ellipse">
            <a:avLst/>
          </a:prstGeom>
          <a:solidFill>
            <a:srgbClr val="162734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-17280" bIns="-1728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703" name="Gear 6 101"/>
          <p:cNvSpPr/>
          <p:nvPr/>
        </p:nvSpPr>
        <p:spPr>
          <a:xfrm>
            <a:off x="9183960" y="3794760"/>
            <a:ext cx="426600" cy="426600"/>
          </a:xfrm>
          <a:prstGeom prst="gear6">
            <a:avLst>
              <a:gd name="adj1" fmla="val 15000"/>
              <a:gd name="adj2" fmla="val 3526"/>
            </a:avLst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704" name="Oval 102"/>
          <p:cNvSpPr/>
          <p:nvPr/>
        </p:nvSpPr>
        <p:spPr>
          <a:xfrm>
            <a:off x="9335520" y="3946320"/>
            <a:ext cx="123480" cy="123480"/>
          </a:xfrm>
          <a:prstGeom prst="ellipse">
            <a:avLst/>
          </a:prstGeom>
          <a:noFill/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3560" bIns="4356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705" name="Rounded Rectangle 104"/>
          <p:cNvSpPr/>
          <p:nvPr/>
        </p:nvSpPr>
        <p:spPr>
          <a:xfrm>
            <a:off x="10698480" y="384120"/>
            <a:ext cx="3153240" cy="455760"/>
          </a:xfrm>
          <a:prstGeom prst="roundRect">
            <a:avLst>
              <a:gd name="adj" fmla="val 16667"/>
            </a:avLst>
          </a:prstGeom>
          <a:solidFill>
            <a:srgbClr val="162734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r>
              <a:rPr b="1" lang="en-US" sz="1400" spc="-1" strike="noStrike">
                <a:solidFill>
                  <a:srgbClr val="1acfdc"/>
                </a:solidFill>
                <a:latin typeface="Aptos"/>
              </a:rPr>
              <a:t>CORE ANALYSIS</a:t>
            </a:r>
            <a:endParaRPr b="0" lang="en-GB" sz="1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706" name="TextBox 105"/>
          <p:cNvSpPr/>
          <p:nvPr/>
        </p:nvSpPr>
        <p:spPr>
          <a:xfrm>
            <a:off x="13798440" y="7635240"/>
            <a:ext cx="245160" cy="227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 anchorCtr="1">
            <a:spAutoFit/>
          </a:bodyPr>
          <a:p>
            <a:pPr algn="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"/>
              </a:rPr>
              <a:t>7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707" name="TextBox 699"/>
          <p:cNvSpPr/>
          <p:nvPr/>
        </p:nvSpPr>
        <p:spPr>
          <a:xfrm>
            <a:off x="7402320" y="5544000"/>
            <a:ext cx="141732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b="1" lang="en-GB" sz="1800" spc="-1" strike="noStrike">
                <a:solidFill>
                  <a:srgbClr val="e0a942"/>
                </a:solidFill>
                <a:latin typeface="Aptos Narrow"/>
              </a:rPr>
              <a:t>Prioritised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b="1" lang="en-GB" sz="1800" spc="-1" strike="noStrike">
                <a:solidFill>
                  <a:srgbClr val="e0a942"/>
                </a:solidFill>
                <a:latin typeface="Aptos Narrow"/>
              </a:rPr>
              <a:t> </a:t>
            </a:r>
            <a:r>
              <a:rPr b="1" lang="en-GB" sz="1800" spc="-1" strike="noStrike">
                <a:solidFill>
                  <a:srgbClr val="e0a942"/>
                </a:solidFill>
                <a:latin typeface="Aptos Narrow"/>
              </a:rPr>
              <a:t>Alerts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1c32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08" name="Connector 1"/>
          <p:cNvCxnSpPr/>
          <p:nvPr/>
        </p:nvCxnSpPr>
        <p:spPr>
          <a:xfrm>
            <a:off x="45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09" name="Connector 2"/>
          <p:cNvCxnSpPr/>
          <p:nvPr/>
        </p:nvCxnSpPr>
        <p:spPr>
          <a:xfrm>
            <a:off x="91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10" name="Connector 3"/>
          <p:cNvCxnSpPr/>
          <p:nvPr/>
        </p:nvCxnSpPr>
        <p:spPr>
          <a:xfrm>
            <a:off x="137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11" name="Connector 4"/>
          <p:cNvCxnSpPr/>
          <p:nvPr/>
        </p:nvCxnSpPr>
        <p:spPr>
          <a:xfrm>
            <a:off x="182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12" name="Connector 5"/>
          <p:cNvCxnSpPr/>
          <p:nvPr/>
        </p:nvCxnSpPr>
        <p:spPr>
          <a:xfrm>
            <a:off x="228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13" name="Connector 6"/>
          <p:cNvCxnSpPr/>
          <p:nvPr/>
        </p:nvCxnSpPr>
        <p:spPr>
          <a:xfrm>
            <a:off x="274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14" name="Connector 7"/>
          <p:cNvCxnSpPr/>
          <p:nvPr/>
        </p:nvCxnSpPr>
        <p:spPr>
          <a:xfrm>
            <a:off x="3200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15" name="Connector 8"/>
          <p:cNvCxnSpPr/>
          <p:nvPr/>
        </p:nvCxnSpPr>
        <p:spPr>
          <a:xfrm>
            <a:off x="3657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16" name="Connector 9"/>
          <p:cNvCxnSpPr/>
          <p:nvPr/>
        </p:nvCxnSpPr>
        <p:spPr>
          <a:xfrm>
            <a:off x="4114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17" name="Connector 10"/>
          <p:cNvCxnSpPr/>
          <p:nvPr/>
        </p:nvCxnSpPr>
        <p:spPr>
          <a:xfrm>
            <a:off x="4572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18" name="Connector 11"/>
          <p:cNvCxnSpPr/>
          <p:nvPr/>
        </p:nvCxnSpPr>
        <p:spPr>
          <a:xfrm>
            <a:off x="5029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19" name="Connector 12"/>
          <p:cNvCxnSpPr/>
          <p:nvPr/>
        </p:nvCxnSpPr>
        <p:spPr>
          <a:xfrm>
            <a:off x="5486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20" name="Connector 13"/>
          <p:cNvCxnSpPr/>
          <p:nvPr/>
        </p:nvCxnSpPr>
        <p:spPr>
          <a:xfrm>
            <a:off x="5943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21" name="Connector 14"/>
          <p:cNvCxnSpPr/>
          <p:nvPr/>
        </p:nvCxnSpPr>
        <p:spPr>
          <a:xfrm>
            <a:off x="6400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22" name="Connector 15"/>
          <p:cNvCxnSpPr/>
          <p:nvPr/>
        </p:nvCxnSpPr>
        <p:spPr>
          <a:xfrm>
            <a:off x="6858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23" name="Connector 16"/>
          <p:cNvCxnSpPr/>
          <p:nvPr/>
        </p:nvCxnSpPr>
        <p:spPr>
          <a:xfrm>
            <a:off x="7315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24" name="Connector 17"/>
          <p:cNvCxnSpPr/>
          <p:nvPr/>
        </p:nvCxnSpPr>
        <p:spPr>
          <a:xfrm>
            <a:off x="7772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25" name="Connector 18"/>
          <p:cNvCxnSpPr/>
          <p:nvPr/>
        </p:nvCxnSpPr>
        <p:spPr>
          <a:xfrm>
            <a:off x="8229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26" name="Connector 19"/>
          <p:cNvCxnSpPr/>
          <p:nvPr/>
        </p:nvCxnSpPr>
        <p:spPr>
          <a:xfrm>
            <a:off x="8686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27" name="Connector 20"/>
          <p:cNvCxnSpPr/>
          <p:nvPr/>
        </p:nvCxnSpPr>
        <p:spPr>
          <a:xfrm>
            <a:off x="9144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28" name="Connector 21"/>
          <p:cNvCxnSpPr/>
          <p:nvPr/>
        </p:nvCxnSpPr>
        <p:spPr>
          <a:xfrm>
            <a:off x="9601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29" name="Connector 22"/>
          <p:cNvCxnSpPr/>
          <p:nvPr/>
        </p:nvCxnSpPr>
        <p:spPr>
          <a:xfrm>
            <a:off x="10058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30" name="Connector 23"/>
          <p:cNvCxnSpPr/>
          <p:nvPr/>
        </p:nvCxnSpPr>
        <p:spPr>
          <a:xfrm>
            <a:off x="10515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31" name="Connector 24"/>
          <p:cNvCxnSpPr/>
          <p:nvPr/>
        </p:nvCxnSpPr>
        <p:spPr>
          <a:xfrm>
            <a:off x="10972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32" name="Connector 25"/>
          <p:cNvCxnSpPr/>
          <p:nvPr/>
        </p:nvCxnSpPr>
        <p:spPr>
          <a:xfrm>
            <a:off x="11430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33" name="Connector 26"/>
          <p:cNvCxnSpPr/>
          <p:nvPr/>
        </p:nvCxnSpPr>
        <p:spPr>
          <a:xfrm>
            <a:off x="1188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34" name="Connector 27"/>
          <p:cNvCxnSpPr/>
          <p:nvPr/>
        </p:nvCxnSpPr>
        <p:spPr>
          <a:xfrm>
            <a:off x="1234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35" name="Connector 28"/>
          <p:cNvCxnSpPr/>
          <p:nvPr/>
        </p:nvCxnSpPr>
        <p:spPr>
          <a:xfrm>
            <a:off x="1280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36" name="Connector 29"/>
          <p:cNvCxnSpPr/>
          <p:nvPr/>
        </p:nvCxnSpPr>
        <p:spPr>
          <a:xfrm>
            <a:off x="1325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37" name="Connector 30"/>
          <p:cNvCxnSpPr/>
          <p:nvPr/>
        </p:nvCxnSpPr>
        <p:spPr>
          <a:xfrm>
            <a:off x="1371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38" name="Connector 31"/>
          <p:cNvCxnSpPr/>
          <p:nvPr/>
        </p:nvCxnSpPr>
        <p:spPr>
          <a:xfrm>
            <a:off x="13320000" y="-411480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39" name="Connector 32"/>
          <p:cNvCxnSpPr/>
          <p:nvPr/>
        </p:nvCxnSpPr>
        <p:spPr>
          <a:xfrm>
            <a:off x="0" y="457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40" name="Connector 33"/>
          <p:cNvCxnSpPr/>
          <p:nvPr/>
        </p:nvCxnSpPr>
        <p:spPr>
          <a:xfrm>
            <a:off x="0" y="914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41" name="Connector 34"/>
          <p:cNvCxnSpPr/>
          <p:nvPr/>
        </p:nvCxnSpPr>
        <p:spPr>
          <a:xfrm>
            <a:off x="0" y="1371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42" name="Connector 35"/>
          <p:cNvCxnSpPr/>
          <p:nvPr/>
        </p:nvCxnSpPr>
        <p:spPr>
          <a:xfrm>
            <a:off x="0" y="1828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43" name="Connector 36"/>
          <p:cNvCxnSpPr/>
          <p:nvPr/>
        </p:nvCxnSpPr>
        <p:spPr>
          <a:xfrm>
            <a:off x="0" y="2286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44" name="Connector 37"/>
          <p:cNvCxnSpPr/>
          <p:nvPr/>
        </p:nvCxnSpPr>
        <p:spPr>
          <a:xfrm>
            <a:off x="0" y="2743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45" name="Connector 38"/>
          <p:cNvCxnSpPr/>
          <p:nvPr/>
        </p:nvCxnSpPr>
        <p:spPr>
          <a:xfrm>
            <a:off x="0" y="3200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46" name="Connector 39"/>
          <p:cNvCxnSpPr/>
          <p:nvPr/>
        </p:nvCxnSpPr>
        <p:spPr>
          <a:xfrm>
            <a:off x="0" y="3657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47" name="Connector 40"/>
          <p:cNvCxnSpPr/>
          <p:nvPr/>
        </p:nvCxnSpPr>
        <p:spPr>
          <a:xfrm>
            <a:off x="0" y="4114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48" name="Connector 41"/>
          <p:cNvCxnSpPr/>
          <p:nvPr/>
        </p:nvCxnSpPr>
        <p:spPr>
          <a:xfrm>
            <a:off x="0" y="4572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49" name="Connector 42"/>
          <p:cNvCxnSpPr/>
          <p:nvPr/>
        </p:nvCxnSpPr>
        <p:spPr>
          <a:xfrm>
            <a:off x="0" y="5029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50" name="Connector 43"/>
          <p:cNvCxnSpPr/>
          <p:nvPr/>
        </p:nvCxnSpPr>
        <p:spPr>
          <a:xfrm>
            <a:off x="0" y="5486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51" name="Connector 44"/>
          <p:cNvCxnSpPr/>
          <p:nvPr/>
        </p:nvCxnSpPr>
        <p:spPr>
          <a:xfrm>
            <a:off x="0" y="5943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52" name="Connector 45"/>
          <p:cNvCxnSpPr/>
          <p:nvPr/>
        </p:nvCxnSpPr>
        <p:spPr>
          <a:xfrm>
            <a:off x="0" y="6400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53" name="Connector 46"/>
          <p:cNvCxnSpPr/>
          <p:nvPr/>
        </p:nvCxnSpPr>
        <p:spPr>
          <a:xfrm>
            <a:off x="0" y="6858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54" name="Connector 47"/>
          <p:cNvCxnSpPr/>
          <p:nvPr/>
        </p:nvCxnSpPr>
        <p:spPr>
          <a:xfrm>
            <a:off x="0" y="7315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55" name="Connector 48"/>
          <p:cNvCxnSpPr/>
          <p:nvPr/>
        </p:nvCxnSpPr>
        <p:spPr>
          <a:xfrm>
            <a:off x="0" y="7772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sp>
        <p:nvSpPr>
          <p:cNvPr id="756" name="Rectangle 49"/>
          <p:cNvSpPr/>
          <p:nvPr/>
        </p:nvSpPr>
        <p:spPr>
          <a:xfrm>
            <a:off x="228600" y="201240"/>
            <a:ext cx="14171760" cy="7816680"/>
          </a:xfrm>
          <a:prstGeom prst="rect">
            <a:avLst/>
          </a:prstGeom>
          <a:noFill/>
          <a:ln w="12700">
            <a:solidFill>
              <a:srgbClr val="7793a0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757" name="TextBox 50"/>
          <p:cNvSpPr/>
          <p:nvPr/>
        </p:nvSpPr>
        <p:spPr>
          <a:xfrm>
            <a:off x="640080" y="915480"/>
            <a:ext cx="13348800" cy="463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2800" spc="-1" strike="noStrike">
                <a:solidFill>
                  <a:srgbClr val="eef2f3"/>
                </a:solidFill>
                <a:latin typeface="Aptos"/>
              </a:rPr>
              <a:t>Experimental comparison: conventional vs contextual monitoring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8" name="TextBox 51"/>
          <p:cNvSpPr/>
          <p:nvPr/>
        </p:nvSpPr>
        <p:spPr>
          <a:xfrm>
            <a:off x="594360" y="1669320"/>
            <a:ext cx="6399360" cy="37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2200" spc="-1" strike="noStrike">
                <a:solidFill>
                  <a:srgbClr val="eef2f3"/>
                </a:solidFill>
                <a:latin typeface="Aptos Narrow"/>
              </a:rPr>
              <a:t>Conventional monitoring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9" name="Rectangle 52"/>
          <p:cNvSpPr/>
          <p:nvPr/>
        </p:nvSpPr>
        <p:spPr>
          <a:xfrm>
            <a:off x="594360" y="2217960"/>
            <a:ext cx="6399360" cy="333612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760" name="TextBox 53"/>
          <p:cNvSpPr/>
          <p:nvPr/>
        </p:nvSpPr>
        <p:spPr>
          <a:xfrm>
            <a:off x="7498080" y="1669320"/>
            <a:ext cx="6399360" cy="371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2200" spc="-1" strike="noStrike">
                <a:solidFill>
                  <a:srgbClr val="1acfdc"/>
                </a:solidFill>
                <a:latin typeface="Aptos Narrow"/>
              </a:rPr>
              <a:t>Contextual monitoring</a:t>
            </a:r>
            <a:endParaRPr b="0" lang="en-GB" sz="2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1" name="Rectangle 54"/>
          <p:cNvSpPr/>
          <p:nvPr/>
        </p:nvSpPr>
        <p:spPr>
          <a:xfrm>
            <a:off x="7498080" y="2217960"/>
            <a:ext cx="6399360" cy="333612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762" name="Rectangle 55"/>
          <p:cNvSpPr/>
          <p:nvPr/>
        </p:nvSpPr>
        <p:spPr>
          <a:xfrm>
            <a:off x="2834640" y="2858040"/>
            <a:ext cx="1827360" cy="91296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763" name="TextBox 56"/>
          <p:cNvSpPr/>
          <p:nvPr/>
        </p:nvSpPr>
        <p:spPr>
          <a:xfrm>
            <a:off x="2944440" y="3159360"/>
            <a:ext cx="1607760" cy="310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800" spc="-1" strike="noStrike">
                <a:solidFill>
                  <a:srgbClr val="eef2f3"/>
                </a:solidFill>
                <a:latin typeface="Aptos Narrow"/>
              </a:rPr>
              <a:t>EVENT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4" name="TextBox 57"/>
          <p:cNvSpPr/>
          <p:nvPr/>
        </p:nvSpPr>
        <p:spPr>
          <a:xfrm>
            <a:off x="871560" y="4229640"/>
            <a:ext cx="5942160" cy="859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50000"/>
              </a:lnSpc>
            </a:pPr>
            <a:r>
              <a:rPr b="0" lang="en-US" sz="1800" spc="-1" strike="noStrike">
                <a:solidFill>
                  <a:srgbClr val="eef2f3"/>
                </a:solidFill>
                <a:latin typeface="Aptos Narrow"/>
              </a:rPr>
              <a:t>Treats an event mainly by its immediate attributes - for example, a single failed login.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5" name="Rectangle 58"/>
          <p:cNvSpPr/>
          <p:nvPr/>
        </p:nvSpPr>
        <p:spPr>
          <a:xfrm>
            <a:off x="9738360" y="2858040"/>
            <a:ext cx="1827360" cy="912960"/>
          </a:xfrm>
          <a:prstGeom prst="rect">
            <a:avLst/>
          </a:prstGeom>
          <a:solidFill>
            <a:srgbClr val="1acfdc"/>
          </a:solidFill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766" name="TextBox 59"/>
          <p:cNvSpPr/>
          <p:nvPr/>
        </p:nvSpPr>
        <p:spPr>
          <a:xfrm>
            <a:off x="9848160" y="3159360"/>
            <a:ext cx="1607760" cy="310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800" spc="-1" strike="noStrike">
                <a:solidFill>
                  <a:srgbClr val="162734"/>
                </a:solidFill>
                <a:latin typeface="Aptos Narrow"/>
              </a:rPr>
              <a:t>EVENT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7" name="Oval 60"/>
          <p:cNvSpPr/>
          <p:nvPr/>
        </p:nvSpPr>
        <p:spPr>
          <a:xfrm>
            <a:off x="8229600" y="2675160"/>
            <a:ext cx="227160" cy="227160"/>
          </a:xfrm>
          <a:prstGeom prst="ellipse">
            <a:avLst/>
          </a:prstGeom>
          <a:solidFill>
            <a:srgbClr val="1acfdc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cxnSp>
        <p:nvCxnSpPr>
          <p:cNvPr id="768" name="Connector 61"/>
          <p:cNvCxnSpPr/>
          <p:nvPr/>
        </p:nvCxnSpPr>
        <p:spPr>
          <a:xfrm>
            <a:off x="8458200" y="2784600"/>
            <a:ext cx="1281600" cy="532080"/>
          </a:xfrm>
          <a:prstGeom prst="straightConnector1">
            <a:avLst/>
          </a:prstGeom>
          <a:ln w="15240">
            <a:solidFill>
              <a:srgbClr val="1acfdc"/>
            </a:solidFill>
            <a:round/>
          </a:ln>
        </p:spPr>
      </p:cxnSp>
      <p:sp>
        <p:nvSpPr>
          <p:cNvPr id="769" name="Oval 62"/>
          <p:cNvSpPr/>
          <p:nvPr/>
        </p:nvSpPr>
        <p:spPr>
          <a:xfrm>
            <a:off x="12070080" y="2675160"/>
            <a:ext cx="227160" cy="227160"/>
          </a:xfrm>
          <a:prstGeom prst="ellipse">
            <a:avLst/>
          </a:prstGeom>
          <a:solidFill>
            <a:srgbClr val="1acfdc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cxnSp>
        <p:nvCxnSpPr>
          <p:cNvPr id="770" name="Connector 63"/>
          <p:cNvCxnSpPr/>
          <p:nvPr/>
        </p:nvCxnSpPr>
        <p:spPr>
          <a:xfrm flipH="1">
            <a:off x="11567160" y="2784600"/>
            <a:ext cx="732960" cy="532080"/>
          </a:xfrm>
          <a:prstGeom prst="straightConnector1">
            <a:avLst/>
          </a:prstGeom>
          <a:ln w="15240">
            <a:solidFill>
              <a:srgbClr val="1acfdc"/>
            </a:solidFill>
            <a:round/>
          </a:ln>
        </p:spPr>
      </p:cxnSp>
      <p:sp>
        <p:nvSpPr>
          <p:cNvPr id="771" name="Oval 64"/>
          <p:cNvSpPr/>
          <p:nvPr/>
        </p:nvSpPr>
        <p:spPr>
          <a:xfrm>
            <a:off x="8229600" y="3909600"/>
            <a:ext cx="227160" cy="227160"/>
          </a:xfrm>
          <a:prstGeom prst="ellipse">
            <a:avLst/>
          </a:prstGeom>
          <a:solidFill>
            <a:srgbClr val="1acfdc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cxnSp>
        <p:nvCxnSpPr>
          <p:cNvPr id="772" name="Connector 65"/>
          <p:cNvCxnSpPr/>
          <p:nvPr/>
        </p:nvCxnSpPr>
        <p:spPr>
          <a:xfrm flipV="1">
            <a:off x="8458200" y="3315240"/>
            <a:ext cx="1281600" cy="705240"/>
          </a:xfrm>
          <a:prstGeom prst="straightConnector1">
            <a:avLst/>
          </a:prstGeom>
          <a:ln w="15240">
            <a:solidFill>
              <a:srgbClr val="1acfdc"/>
            </a:solidFill>
            <a:round/>
          </a:ln>
        </p:spPr>
      </p:cxnSp>
      <p:sp>
        <p:nvSpPr>
          <p:cNvPr id="773" name="Oval 66"/>
          <p:cNvSpPr/>
          <p:nvPr/>
        </p:nvSpPr>
        <p:spPr>
          <a:xfrm>
            <a:off x="12070080" y="3909600"/>
            <a:ext cx="227160" cy="227160"/>
          </a:xfrm>
          <a:prstGeom prst="ellipse">
            <a:avLst/>
          </a:prstGeom>
          <a:solidFill>
            <a:srgbClr val="1acfdc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cxnSp>
        <p:nvCxnSpPr>
          <p:cNvPr id="774" name="Connector 67"/>
          <p:cNvCxnSpPr/>
          <p:nvPr/>
        </p:nvCxnSpPr>
        <p:spPr>
          <a:xfrm flipH="1" flipV="1">
            <a:off x="11567160" y="3315240"/>
            <a:ext cx="732960" cy="705240"/>
          </a:xfrm>
          <a:prstGeom prst="straightConnector1">
            <a:avLst/>
          </a:prstGeom>
          <a:ln w="15240">
            <a:solidFill>
              <a:srgbClr val="1acfdc"/>
            </a:solidFill>
            <a:round/>
          </a:ln>
        </p:spPr>
      </p:cxnSp>
      <p:sp>
        <p:nvSpPr>
          <p:cNvPr id="775" name="TextBox 68"/>
          <p:cNvSpPr/>
          <p:nvPr/>
        </p:nvSpPr>
        <p:spPr>
          <a:xfrm>
            <a:off x="7740000" y="4229640"/>
            <a:ext cx="5975640" cy="127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50000"/>
              </a:lnSpc>
            </a:pPr>
            <a:r>
              <a:rPr b="0" lang="en-US" sz="1800" spc="-1" strike="noStrike">
                <a:solidFill>
                  <a:srgbClr val="eef2f3"/>
                </a:solidFill>
                <a:latin typeface="Aptos Narrow"/>
              </a:rPr>
              <a:t>Adds relationship factors before assigning priority - for example, a failed login occurring during a concurrent port scan.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6" name="Rectangle 69"/>
          <p:cNvSpPr/>
          <p:nvPr/>
        </p:nvSpPr>
        <p:spPr>
          <a:xfrm>
            <a:off x="594360" y="5806440"/>
            <a:ext cx="13303080" cy="175248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777" name="TextBox 70"/>
          <p:cNvSpPr/>
          <p:nvPr/>
        </p:nvSpPr>
        <p:spPr>
          <a:xfrm>
            <a:off x="914400" y="6053400"/>
            <a:ext cx="12945240" cy="127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50000"/>
              </a:lnSpc>
            </a:pPr>
            <a:r>
              <a:rPr b="0" lang="en-GB" sz="1800" spc="-1" strike="noStrike">
                <a:solidFill>
                  <a:srgbClr val="eef2f3"/>
                </a:solidFill>
                <a:latin typeface="Aptos Narrow"/>
              </a:rPr>
              <a:t>Controlled comparison: the same authorised scenarios are evaluated using conventional event-based monitoring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defTabSz="457200">
              <a:lnSpc>
                <a:spcPct val="150000"/>
              </a:lnSpc>
            </a:pPr>
            <a:r>
              <a:rPr b="0" lang="en-GB" sz="1800" spc="-1" strike="noStrike">
                <a:solidFill>
                  <a:srgbClr val="eef2f3"/>
                </a:solidFill>
                <a:latin typeface="Aptos Narrow"/>
              </a:rPr>
              <a:t>and contextual monitoring. 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  <a:p>
            <a:pPr algn="ctr" defTabSz="457200">
              <a:lnSpc>
                <a:spcPct val="150000"/>
              </a:lnSpc>
            </a:pPr>
            <a:r>
              <a:rPr b="1" lang="en-GB" sz="1800" spc="-1" strike="noStrike">
                <a:solidFill>
                  <a:srgbClr val="eef2f3"/>
                </a:solidFill>
                <a:latin typeface="Aptos Narrow"/>
              </a:rPr>
              <a:t>The project does not assume this approach will perform better.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8" name="Rounded Rectangle 73"/>
          <p:cNvSpPr/>
          <p:nvPr/>
        </p:nvSpPr>
        <p:spPr>
          <a:xfrm>
            <a:off x="10698480" y="384120"/>
            <a:ext cx="3153240" cy="455760"/>
          </a:xfrm>
          <a:prstGeom prst="roundRect">
            <a:avLst>
              <a:gd name="adj" fmla="val 16667"/>
            </a:avLst>
          </a:prstGeom>
          <a:solidFill>
            <a:srgbClr val="162734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r>
              <a:rPr b="1" lang="en-US" sz="1400" spc="-1" strike="noStrike">
                <a:solidFill>
                  <a:srgbClr val="1acfdc"/>
                </a:solidFill>
                <a:latin typeface="Aptos"/>
              </a:rPr>
              <a:t>EXPERIMENT</a:t>
            </a:r>
            <a:endParaRPr b="0" lang="en-GB" sz="1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9" name="TextBox 74"/>
          <p:cNvSpPr/>
          <p:nvPr/>
        </p:nvSpPr>
        <p:spPr>
          <a:xfrm>
            <a:off x="13798440" y="7635240"/>
            <a:ext cx="245160" cy="227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 anchorCtr="1">
            <a:spAutoFit/>
          </a:bodyPr>
          <a:p>
            <a:pPr algn="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"/>
              </a:rPr>
              <a:t>8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1c32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80" name="Connector 1"/>
          <p:cNvCxnSpPr/>
          <p:nvPr/>
        </p:nvCxnSpPr>
        <p:spPr>
          <a:xfrm>
            <a:off x="45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81" name="Connector 2"/>
          <p:cNvCxnSpPr/>
          <p:nvPr/>
        </p:nvCxnSpPr>
        <p:spPr>
          <a:xfrm>
            <a:off x="91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82" name="Connector 3"/>
          <p:cNvCxnSpPr/>
          <p:nvPr/>
        </p:nvCxnSpPr>
        <p:spPr>
          <a:xfrm>
            <a:off x="137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83" name="Connector 4"/>
          <p:cNvCxnSpPr/>
          <p:nvPr/>
        </p:nvCxnSpPr>
        <p:spPr>
          <a:xfrm>
            <a:off x="182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84" name="Connector 5"/>
          <p:cNvCxnSpPr/>
          <p:nvPr/>
        </p:nvCxnSpPr>
        <p:spPr>
          <a:xfrm>
            <a:off x="228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85" name="Connector 6"/>
          <p:cNvCxnSpPr/>
          <p:nvPr/>
        </p:nvCxnSpPr>
        <p:spPr>
          <a:xfrm>
            <a:off x="274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86" name="Connector 7"/>
          <p:cNvCxnSpPr/>
          <p:nvPr/>
        </p:nvCxnSpPr>
        <p:spPr>
          <a:xfrm>
            <a:off x="3200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87" name="Connector 8"/>
          <p:cNvCxnSpPr/>
          <p:nvPr/>
        </p:nvCxnSpPr>
        <p:spPr>
          <a:xfrm>
            <a:off x="3657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88" name="Connector 9"/>
          <p:cNvCxnSpPr/>
          <p:nvPr/>
        </p:nvCxnSpPr>
        <p:spPr>
          <a:xfrm>
            <a:off x="4114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89" name="Connector 10"/>
          <p:cNvCxnSpPr/>
          <p:nvPr/>
        </p:nvCxnSpPr>
        <p:spPr>
          <a:xfrm>
            <a:off x="4572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90" name="Connector 11"/>
          <p:cNvCxnSpPr/>
          <p:nvPr/>
        </p:nvCxnSpPr>
        <p:spPr>
          <a:xfrm>
            <a:off x="5029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91" name="Connector 12"/>
          <p:cNvCxnSpPr/>
          <p:nvPr/>
        </p:nvCxnSpPr>
        <p:spPr>
          <a:xfrm>
            <a:off x="5486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92" name="Connector 13"/>
          <p:cNvCxnSpPr/>
          <p:nvPr/>
        </p:nvCxnSpPr>
        <p:spPr>
          <a:xfrm>
            <a:off x="5943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93" name="Connector 14"/>
          <p:cNvCxnSpPr/>
          <p:nvPr/>
        </p:nvCxnSpPr>
        <p:spPr>
          <a:xfrm>
            <a:off x="6400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94" name="Connector 15"/>
          <p:cNvCxnSpPr/>
          <p:nvPr/>
        </p:nvCxnSpPr>
        <p:spPr>
          <a:xfrm>
            <a:off x="6858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95" name="Connector 16"/>
          <p:cNvCxnSpPr/>
          <p:nvPr/>
        </p:nvCxnSpPr>
        <p:spPr>
          <a:xfrm>
            <a:off x="7315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96" name="Connector 17"/>
          <p:cNvCxnSpPr/>
          <p:nvPr/>
        </p:nvCxnSpPr>
        <p:spPr>
          <a:xfrm>
            <a:off x="7772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97" name="Connector 18"/>
          <p:cNvCxnSpPr/>
          <p:nvPr/>
        </p:nvCxnSpPr>
        <p:spPr>
          <a:xfrm>
            <a:off x="8229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98" name="Connector 19"/>
          <p:cNvCxnSpPr/>
          <p:nvPr/>
        </p:nvCxnSpPr>
        <p:spPr>
          <a:xfrm>
            <a:off x="8686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799" name="Connector 20"/>
          <p:cNvCxnSpPr/>
          <p:nvPr/>
        </p:nvCxnSpPr>
        <p:spPr>
          <a:xfrm>
            <a:off x="9144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00" name="Connector 21"/>
          <p:cNvCxnSpPr/>
          <p:nvPr/>
        </p:nvCxnSpPr>
        <p:spPr>
          <a:xfrm>
            <a:off x="9601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01" name="Connector 22"/>
          <p:cNvCxnSpPr/>
          <p:nvPr/>
        </p:nvCxnSpPr>
        <p:spPr>
          <a:xfrm>
            <a:off x="10058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02" name="Connector 23"/>
          <p:cNvCxnSpPr/>
          <p:nvPr/>
        </p:nvCxnSpPr>
        <p:spPr>
          <a:xfrm>
            <a:off x="10515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03" name="Connector 24"/>
          <p:cNvCxnSpPr/>
          <p:nvPr/>
        </p:nvCxnSpPr>
        <p:spPr>
          <a:xfrm>
            <a:off x="10972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04" name="Connector 25"/>
          <p:cNvCxnSpPr/>
          <p:nvPr/>
        </p:nvCxnSpPr>
        <p:spPr>
          <a:xfrm>
            <a:off x="11430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05" name="Connector 26"/>
          <p:cNvCxnSpPr/>
          <p:nvPr/>
        </p:nvCxnSpPr>
        <p:spPr>
          <a:xfrm>
            <a:off x="1188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06" name="Connector 27"/>
          <p:cNvCxnSpPr/>
          <p:nvPr/>
        </p:nvCxnSpPr>
        <p:spPr>
          <a:xfrm>
            <a:off x="1234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07" name="Connector 28"/>
          <p:cNvCxnSpPr/>
          <p:nvPr/>
        </p:nvCxnSpPr>
        <p:spPr>
          <a:xfrm>
            <a:off x="1280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08" name="Connector 29"/>
          <p:cNvCxnSpPr/>
          <p:nvPr/>
        </p:nvCxnSpPr>
        <p:spPr>
          <a:xfrm>
            <a:off x="1325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09" name="Connector 30"/>
          <p:cNvCxnSpPr/>
          <p:nvPr/>
        </p:nvCxnSpPr>
        <p:spPr>
          <a:xfrm>
            <a:off x="1371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10" name="Connector 31"/>
          <p:cNvCxnSpPr/>
          <p:nvPr/>
        </p:nvCxnSpPr>
        <p:spPr>
          <a:xfrm>
            <a:off x="1417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11" name="Connector 32"/>
          <p:cNvCxnSpPr/>
          <p:nvPr/>
        </p:nvCxnSpPr>
        <p:spPr>
          <a:xfrm>
            <a:off x="0" y="457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12" name="Connector 33"/>
          <p:cNvCxnSpPr/>
          <p:nvPr/>
        </p:nvCxnSpPr>
        <p:spPr>
          <a:xfrm>
            <a:off x="0" y="914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13" name="Connector 34"/>
          <p:cNvCxnSpPr/>
          <p:nvPr/>
        </p:nvCxnSpPr>
        <p:spPr>
          <a:xfrm>
            <a:off x="0" y="1371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14" name="Connector 35"/>
          <p:cNvCxnSpPr/>
          <p:nvPr/>
        </p:nvCxnSpPr>
        <p:spPr>
          <a:xfrm>
            <a:off x="0" y="1828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15" name="Connector 36"/>
          <p:cNvCxnSpPr/>
          <p:nvPr/>
        </p:nvCxnSpPr>
        <p:spPr>
          <a:xfrm>
            <a:off x="0" y="2286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16" name="Connector 37"/>
          <p:cNvCxnSpPr/>
          <p:nvPr/>
        </p:nvCxnSpPr>
        <p:spPr>
          <a:xfrm>
            <a:off x="0" y="2743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17" name="Connector 38"/>
          <p:cNvCxnSpPr/>
          <p:nvPr/>
        </p:nvCxnSpPr>
        <p:spPr>
          <a:xfrm>
            <a:off x="0" y="3200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18" name="Connector 39"/>
          <p:cNvCxnSpPr/>
          <p:nvPr/>
        </p:nvCxnSpPr>
        <p:spPr>
          <a:xfrm>
            <a:off x="0" y="3657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19" name="Connector 40"/>
          <p:cNvCxnSpPr/>
          <p:nvPr/>
        </p:nvCxnSpPr>
        <p:spPr>
          <a:xfrm>
            <a:off x="0" y="4114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20" name="Connector 41"/>
          <p:cNvCxnSpPr/>
          <p:nvPr/>
        </p:nvCxnSpPr>
        <p:spPr>
          <a:xfrm>
            <a:off x="0" y="4572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21" name="Connector 42"/>
          <p:cNvCxnSpPr/>
          <p:nvPr/>
        </p:nvCxnSpPr>
        <p:spPr>
          <a:xfrm>
            <a:off x="0" y="5029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22" name="Connector 43"/>
          <p:cNvCxnSpPr/>
          <p:nvPr/>
        </p:nvCxnSpPr>
        <p:spPr>
          <a:xfrm>
            <a:off x="0" y="5486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23" name="Connector 44"/>
          <p:cNvCxnSpPr/>
          <p:nvPr/>
        </p:nvCxnSpPr>
        <p:spPr>
          <a:xfrm>
            <a:off x="0" y="5943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24" name="Connector 45"/>
          <p:cNvCxnSpPr/>
          <p:nvPr/>
        </p:nvCxnSpPr>
        <p:spPr>
          <a:xfrm>
            <a:off x="0" y="6400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25" name="Connector 46"/>
          <p:cNvCxnSpPr/>
          <p:nvPr/>
        </p:nvCxnSpPr>
        <p:spPr>
          <a:xfrm>
            <a:off x="0" y="6858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26" name="Connector 47"/>
          <p:cNvCxnSpPr/>
          <p:nvPr/>
        </p:nvCxnSpPr>
        <p:spPr>
          <a:xfrm>
            <a:off x="0" y="7315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27" name="Connector 48"/>
          <p:cNvCxnSpPr/>
          <p:nvPr/>
        </p:nvCxnSpPr>
        <p:spPr>
          <a:xfrm>
            <a:off x="0" y="7772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sp>
        <p:nvSpPr>
          <p:cNvPr id="828" name="Rectangle 49"/>
          <p:cNvSpPr/>
          <p:nvPr/>
        </p:nvSpPr>
        <p:spPr>
          <a:xfrm>
            <a:off x="228600" y="201240"/>
            <a:ext cx="14171760" cy="7816680"/>
          </a:xfrm>
          <a:prstGeom prst="rect">
            <a:avLst/>
          </a:prstGeom>
          <a:noFill/>
          <a:ln w="12700">
            <a:solidFill>
              <a:srgbClr val="7793a0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829" name="TextBox 50"/>
          <p:cNvSpPr/>
          <p:nvPr/>
        </p:nvSpPr>
        <p:spPr>
          <a:xfrm>
            <a:off x="640080" y="411480"/>
            <a:ext cx="13348800" cy="463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2800" spc="-1" strike="noStrike">
                <a:solidFill>
                  <a:srgbClr val="eef2f3"/>
                </a:solidFill>
                <a:latin typeface="Aptos"/>
              </a:rPr>
              <a:t>Normalised records support quantitative evaluation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0" name="TextBox 51"/>
          <p:cNvSpPr/>
          <p:nvPr/>
        </p:nvSpPr>
        <p:spPr>
          <a:xfrm>
            <a:off x="640080" y="2971800"/>
            <a:ext cx="1461600" cy="523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600" spc="-1" strike="noStrike">
                <a:solidFill>
                  <a:srgbClr val="b7c3c9"/>
                </a:solidFill>
                <a:latin typeface="Aptos Narrow"/>
              </a:rPr>
              <a:t>RAW LOG LINES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1" name="Rectangle 52"/>
          <p:cNvSpPr/>
          <p:nvPr/>
        </p:nvSpPr>
        <p:spPr>
          <a:xfrm>
            <a:off x="2377440" y="1874520"/>
            <a:ext cx="2193120" cy="52884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832" name="TextBox 53"/>
          <p:cNvSpPr/>
          <p:nvPr/>
        </p:nvSpPr>
        <p:spPr>
          <a:xfrm>
            <a:off x="2487240" y="2014200"/>
            <a:ext cx="1973520" cy="24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400" spc="-1" strike="noStrike">
                <a:solidFill>
                  <a:srgbClr val="eef2f3"/>
                </a:solidFill>
                <a:latin typeface="Aptos Narrow"/>
              </a:rPr>
              <a:t>event_time</a:t>
            </a:r>
            <a:endParaRPr b="0" lang="en-GB" sz="1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3" name="Rectangle 54"/>
          <p:cNvSpPr/>
          <p:nvPr/>
        </p:nvSpPr>
        <p:spPr>
          <a:xfrm>
            <a:off x="2377440" y="2496240"/>
            <a:ext cx="2193120" cy="52884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834" name="TextBox 55"/>
          <p:cNvSpPr/>
          <p:nvPr/>
        </p:nvSpPr>
        <p:spPr>
          <a:xfrm>
            <a:off x="2487240" y="2635920"/>
            <a:ext cx="1973520" cy="24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400" spc="-1" strike="noStrike">
                <a:solidFill>
                  <a:srgbClr val="eef2f3"/>
                </a:solidFill>
                <a:latin typeface="Aptos Narrow"/>
              </a:rPr>
              <a:t>username</a:t>
            </a:r>
            <a:endParaRPr b="0" lang="en-GB" sz="1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5" name="Rectangle 56"/>
          <p:cNvSpPr/>
          <p:nvPr/>
        </p:nvSpPr>
        <p:spPr>
          <a:xfrm>
            <a:off x="2377440" y="3117960"/>
            <a:ext cx="2193120" cy="52884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836" name="TextBox 57"/>
          <p:cNvSpPr/>
          <p:nvPr/>
        </p:nvSpPr>
        <p:spPr>
          <a:xfrm>
            <a:off x="2487240" y="3258000"/>
            <a:ext cx="1973520" cy="24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400" spc="-1" strike="noStrike">
                <a:solidFill>
                  <a:srgbClr val="eef2f3"/>
                </a:solidFill>
                <a:latin typeface="Aptos Narrow"/>
              </a:rPr>
              <a:t>source_ip</a:t>
            </a:r>
            <a:endParaRPr b="0" lang="en-GB" sz="1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7" name="Rectangle 58"/>
          <p:cNvSpPr/>
          <p:nvPr/>
        </p:nvSpPr>
        <p:spPr>
          <a:xfrm>
            <a:off x="2377440" y="3740040"/>
            <a:ext cx="2193120" cy="52884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838" name="TextBox 59"/>
          <p:cNvSpPr/>
          <p:nvPr/>
        </p:nvSpPr>
        <p:spPr>
          <a:xfrm>
            <a:off x="2487240" y="3879720"/>
            <a:ext cx="1973520" cy="24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400" spc="-1" strike="noStrike">
                <a:solidFill>
                  <a:srgbClr val="eef2f3"/>
                </a:solidFill>
                <a:latin typeface="Aptos Narrow"/>
              </a:rPr>
              <a:t>dest_host</a:t>
            </a:r>
            <a:endParaRPr b="0" lang="en-GB" sz="1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9" name="Rectangle 60"/>
          <p:cNvSpPr/>
          <p:nvPr/>
        </p:nvSpPr>
        <p:spPr>
          <a:xfrm>
            <a:off x="2377440" y="4361760"/>
            <a:ext cx="2193120" cy="52884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840" name="TextBox 61"/>
          <p:cNvSpPr/>
          <p:nvPr/>
        </p:nvSpPr>
        <p:spPr>
          <a:xfrm>
            <a:off x="2487240" y="4501440"/>
            <a:ext cx="1973520" cy="24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400" spc="-1" strike="noStrike">
                <a:solidFill>
                  <a:srgbClr val="eef2f3"/>
                </a:solidFill>
                <a:latin typeface="Aptos Narrow"/>
              </a:rPr>
              <a:t>event_type</a:t>
            </a:r>
            <a:endParaRPr b="0" lang="en-GB" sz="14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841" name="Connector 62"/>
          <p:cNvCxnSpPr/>
          <p:nvPr/>
        </p:nvCxnSpPr>
        <p:spPr>
          <a:xfrm>
            <a:off x="1783080" y="3291840"/>
            <a:ext cx="550080" cy="1440"/>
          </a:xfrm>
          <a:prstGeom prst="straightConnector1">
            <a:avLst/>
          </a:prstGeom>
          <a:ln w="0">
            <a:solidFill>
              <a:srgbClr val="1acfdc"/>
            </a:solidFill>
          </a:ln>
        </p:spPr>
      </p:cxnSp>
      <p:sp>
        <p:nvSpPr>
          <p:cNvPr id="842" name="Rectangle 63"/>
          <p:cNvSpPr/>
          <p:nvPr/>
        </p:nvSpPr>
        <p:spPr>
          <a:xfrm>
            <a:off x="5943600" y="2011680"/>
            <a:ext cx="4936320" cy="292464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843" name="Rectangle 64"/>
          <p:cNvSpPr/>
          <p:nvPr/>
        </p:nvSpPr>
        <p:spPr>
          <a:xfrm>
            <a:off x="6172200" y="2240280"/>
            <a:ext cx="2147400" cy="50148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844" name="TextBox 65"/>
          <p:cNvSpPr/>
          <p:nvPr/>
        </p:nvSpPr>
        <p:spPr>
          <a:xfrm>
            <a:off x="6282000" y="2373840"/>
            <a:ext cx="1927800" cy="234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300" spc="-1" strike="noStrike">
                <a:solidFill>
                  <a:srgbClr val="eef2f3"/>
                </a:solidFill>
                <a:latin typeface="Aptos Narrow"/>
              </a:rPr>
              <a:t>event_time</a:t>
            </a:r>
            <a:endParaRPr b="0" lang="en-GB" sz="13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5" name="Rectangle 66"/>
          <p:cNvSpPr/>
          <p:nvPr/>
        </p:nvSpPr>
        <p:spPr>
          <a:xfrm>
            <a:off x="8321040" y="2240280"/>
            <a:ext cx="2284560" cy="50148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846" name="TextBox 67"/>
          <p:cNvSpPr/>
          <p:nvPr/>
        </p:nvSpPr>
        <p:spPr>
          <a:xfrm>
            <a:off x="8430840" y="2373840"/>
            <a:ext cx="2064960" cy="234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300" spc="-1" strike="noStrike">
                <a:solidFill>
                  <a:srgbClr val="eef2f3"/>
                </a:solidFill>
                <a:latin typeface="Aptos Narrow"/>
              </a:rPr>
              <a:t>last_name</a:t>
            </a:r>
            <a:endParaRPr b="0" lang="en-GB" sz="13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7" name="Rectangle 68"/>
          <p:cNvSpPr/>
          <p:nvPr/>
        </p:nvSpPr>
        <p:spPr>
          <a:xfrm>
            <a:off x="6172200" y="2862000"/>
            <a:ext cx="2147400" cy="50148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848" name="TextBox 69"/>
          <p:cNvSpPr/>
          <p:nvPr/>
        </p:nvSpPr>
        <p:spPr>
          <a:xfrm>
            <a:off x="6282000" y="2995560"/>
            <a:ext cx="1927800" cy="234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300" spc="-1" strike="noStrike">
                <a:solidFill>
                  <a:srgbClr val="eef2f3"/>
                </a:solidFill>
                <a:latin typeface="Aptos Narrow"/>
              </a:rPr>
              <a:t>username</a:t>
            </a:r>
            <a:endParaRPr b="0" lang="en-GB" sz="13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9" name="Rectangle 70"/>
          <p:cNvSpPr/>
          <p:nvPr/>
        </p:nvSpPr>
        <p:spPr>
          <a:xfrm>
            <a:off x="8321040" y="2862000"/>
            <a:ext cx="2284560" cy="50148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850" name="TextBox 71"/>
          <p:cNvSpPr/>
          <p:nvPr/>
        </p:nvSpPr>
        <p:spPr>
          <a:xfrm>
            <a:off x="8430840" y="2995560"/>
            <a:ext cx="2064960" cy="234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300" spc="-1" strike="noStrike">
                <a:solidFill>
                  <a:srgbClr val="eef2f3"/>
                </a:solidFill>
                <a:latin typeface="Aptos Narrow"/>
              </a:rPr>
              <a:t>tool_decision</a:t>
            </a:r>
            <a:endParaRPr b="0" lang="en-GB" sz="13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1" name="Rectangle 72"/>
          <p:cNvSpPr/>
          <p:nvPr/>
        </p:nvSpPr>
        <p:spPr>
          <a:xfrm>
            <a:off x="6172200" y="3483720"/>
            <a:ext cx="2147400" cy="501480"/>
          </a:xfrm>
          <a:prstGeom prst="rect">
            <a:avLst/>
          </a:prstGeom>
          <a:solidFill>
            <a:srgbClr val="1acfdc"/>
          </a:solidFill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852" name="TextBox 73"/>
          <p:cNvSpPr/>
          <p:nvPr/>
        </p:nvSpPr>
        <p:spPr>
          <a:xfrm>
            <a:off x="6282000" y="3617640"/>
            <a:ext cx="1927800" cy="234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300" spc="-1" strike="noStrike">
                <a:solidFill>
                  <a:srgbClr val="162734"/>
                </a:solidFill>
                <a:latin typeface="Aptos Narrow"/>
              </a:rPr>
              <a:t>expected_label</a:t>
            </a:r>
            <a:endParaRPr b="0" lang="en-GB" sz="13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3" name="Rectangle 74"/>
          <p:cNvSpPr/>
          <p:nvPr/>
        </p:nvSpPr>
        <p:spPr>
          <a:xfrm>
            <a:off x="8321040" y="3483720"/>
            <a:ext cx="2284560" cy="501480"/>
          </a:xfrm>
          <a:prstGeom prst="rect">
            <a:avLst/>
          </a:prstGeom>
          <a:solidFill>
            <a:srgbClr val="1acfdc"/>
          </a:solidFill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854" name="TextBox 75"/>
          <p:cNvSpPr/>
          <p:nvPr/>
        </p:nvSpPr>
        <p:spPr>
          <a:xfrm>
            <a:off x="8430840" y="3617640"/>
            <a:ext cx="2064960" cy="234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300" spc="-1" strike="noStrike">
                <a:solidFill>
                  <a:srgbClr val="162734"/>
                </a:solidFill>
                <a:latin typeface="Aptos Narrow"/>
              </a:rPr>
              <a:t>tool_decision</a:t>
            </a:r>
            <a:endParaRPr b="0" lang="en-GB" sz="13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5" name="Rectangle 76"/>
          <p:cNvSpPr/>
          <p:nvPr/>
        </p:nvSpPr>
        <p:spPr>
          <a:xfrm>
            <a:off x="6172200" y="4105800"/>
            <a:ext cx="2147400" cy="50148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856" name="TextBox 77"/>
          <p:cNvSpPr/>
          <p:nvPr/>
        </p:nvSpPr>
        <p:spPr>
          <a:xfrm>
            <a:off x="6282000" y="4239360"/>
            <a:ext cx="1927800" cy="234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300" spc="-1" strike="noStrike">
                <a:solidFill>
                  <a:srgbClr val="eef2f3"/>
                </a:solidFill>
                <a:latin typeface="Aptos Narrow"/>
              </a:rPr>
              <a:t>event_type</a:t>
            </a:r>
            <a:endParaRPr b="0" lang="en-GB" sz="13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7" name="Rectangle 78"/>
          <p:cNvSpPr/>
          <p:nvPr/>
        </p:nvSpPr>
        <p:spPr>
          <a:xfrm>
            <a:off x="8321040" y="4105800"/>
            <a:ext cx="2284560" cy="50148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858" name="TextBox 79"/>
          <p:cNvSpPr/>
          <p:nvPr/>
        </p:nvSpPr>
        <p:spPr>
          <a:xfrm>
            <a:off x="8430840" y="4178880"/>
            <a:ext cx="2064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endParaRPr b="0" lang="en-US" sz="1300" spc="-1" strike="noStrike">
              <a:solidFill>
                <a:srgbClr val="eef2f3"/>
              </a:solidFill>
              <a:latin typeface="Aptos Narrow"/>
            </a:endParaRPr>
          </a:p>
        </p:txBody>
      </p:sp>
      <p:cxnSp>
        <p:nvCxnSpPr>
          <p:cNvPr id="859" name="Connector 80"/>
          <p:cNvCxnSpPr/>
          <p:nvPr/>
        </p:nvCxnSpPr>
        <p:spPr>
          <a:xfrm>
            <a:off x="4617720" y="3337560"/>
            <a:ext cx="1281600" cy="1440"/>
          </a:xfrm>
          <a:prstGeom prst="straightConnector1">
            <a:avLst/>
          </a:prstGeom>
          <a:ln w="0">
            <a:solidFill>
              <a:srgbClr val="eef2f3"/>
            </a:solidFill>
          </a:ln>
        </p:spPr>
      </p:cxnSp>
      <p:sp>
        <p:nvSpPr>
          <p:cNvPr id="860" name="TextBox 81"/>
          <p:cNvSpPr/>
          <p:nvPr/>
        </p:nvSpPr>
        <p:spPr>
          <a:xfrm>
            <a:off x="11567160" y="2514600"/>
            <a:ext cx="2284560" cy="113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2400" spc="-1" strike="noStrike">
                <a:solidFill>
                  <a:srgbClr val="eef2f3"/>
                </a:solidFill>
                <a:latin typeface="Aptos Narrow"/>
              </a:rPr>
              <a:t>enables</a:t>
            </a:r>
            <a:br>
              <a:rPr sz="2400"/>
            </a:br>
            <a:r>
              <a:rPr b="1" lang="en-US" sz="2400" spc="-1" strike="noStrike">
                <a:solidFill>
                  <a:srgbClr val="eef2f3"/>
                </a:solidFill>
                <a:latin typeface="Aptos Narrow"/>
              </a:rPr>
              <a:t>metric</a:t>
            </a:r>
            <a:br>
              <a:rPr sz="2400"/>
            </a:br>
            <a:r>
              <a:rPr b="1" lang="en-US" sz="2400" spc="-1" strike="noStrike">
                <a:solidFill>
                  <a:srgbClr val="eef2f3"/>
                </a:solidFill>
                <a:latin typeface="Aptos Narrow"/>
              </a:rPr>
              <a:t>calculation</a:t>
            </a:r>
            <a:endParaRPr b="0" lang="en-GB" sz="2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1" name="Rectangle 82"/>
          <p:cNvSpPr/>
          <p:nvPr/>
        </p:nvSpPr>
        <p:spPr>
          <a:xfrm>
            <a:off x="914400" y="5686560"/>
            <a:ext cx="12800160" cy="114156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862" name="TextBox 83"/>
          <p:cNvSpPr/>
          <p:nvPr/>
        </p:nvSpPr>
        <p:spPr>
          <a:xfrm>
            <a:off x="1234440" y="5806440"/>
            <a:ext cx="12160080" cy="859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50000"/>
              </a:lnSpc>
            </a:pPr>
            <a:r>
              <a:rPr b="0" lang="en-GB" sz="1800" spc="-1" strike="noStrike">
                <a:solidFill>
                  <a:srgbClr val="eef2f3"/>
                </a:solidFill>
                <a:latin typeface="Aptos Narrow"/>
              </a:rPr>
              <a:t>expected_label provides known ground truth for each controlled scenario; tool_decision records the framework outcome. Their comparison supports reproducible quantitative evaluation.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3" name="Rounded Rectangle 86"/>
          <p:cNvSpPr/>
          <p:nvPr/>
        </p:nvSpPr>
        <p:spPr>
          <a:xfrm>
            <a:off x="10698480" y="384120"/>
            <a:ext cx="3153240" cy="455760"/>
          </a:xfrm>
          <a:prstGeom prst="roundRect">
            <a:avLst>
              <a:gd name="adj" fmla="val 16667"/>
            </a:avLst>
          </a:prstGeom>
          <a:solidFill>
            <a:srgbClr val="162734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r>
              <a:rPr b="1" lang="en-US" sz="1400" spc="-1" strike="noStrike">
                <a:solidFill>
                  <a:srgbClr val="1acfdc"/>
                </a:solidFill>
                <a:latin typeface="Aptos"/>
              </a:rPr>
              <a:t>GROUND TRUTH</a:t>
            </a:r>
            <a:endParaRPr b="0" lang="en-GB" sz="1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4" name="TextBox 87"/>
          <p:cNvSpPr/>
          <p:nvPr/>
        </p:nvSpPr>
        <p:spPr>
          <a:xfrm>
            <a:off x="13798440" y="7635240"/>
            <a:ext cx="245160" cy="227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 anchorCtr="1">
            <a:spAutoFit/>
          </a:bodyPr>
          <a:p>
            <a:pPr algn="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"/>
              </a:rPr>
              <a:t>9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1c32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5" name="Connector 1"/>
          <p:cNvCxnSpPr/>
          <p:nvPr/>
        </p:nvCxnSpPr>
        <p:spPr>
          <a:xfrm>
            <a:off x="45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66" name="Connector 2"/>
          <p:cNvCxnSpPr/>
          <p:nvPr/>
        </p:nvCxnSpPr>
        <p:spPr>
          <a:xfrm>
            <a:off x="91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67" name="Connector 3"/>
          <p:cNvCxnSpPr/>
          <p:nvPr/>
        </p:nvCxnSpPr>
        <p:spPr>
          <a:xfrm>
            <a:off x="137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68" name="Connector 4"/>
          <p:cNvCxnSpPr/>
          <p:nvPr/>
        </p:nvCxnSpPr>
        <p:spPr>
          <a:xfrm>
            <a:off x="182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69" name="Connector 5"/>
          <p:cNvCxnSpPr/>
          <p:nvPr/>
        </p:nvCxnSpPr>
        <p:spPr>
          <a:xfrm>
            <a:off x="228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70" name="Connector 6"/>
          <p:cNvCxnSpPr/>
          <p:nvPr/>
        </p:nvCxnSpPr>
        <p:spPr>
          <a:xfrm>
            <a:off x="274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71" name="Connector 7"/>
          <p:cNvCxnSpPr/>
          <p:nvPr/>
        </p:nvCxnSpPr>
        <p:spPr>
          <a:xfrm>
            <a:off x="3200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72" name="Connector 8"/>
          <p:cNvCxnSpPr/>
          <p:nvPr/>
        </p:nvCxnSpPr>
        <p:spPr>
          <a:xfrm>
            <a:off x="3657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73" name="Connector 9"/>
          <p:cNvCxnSpPr/>
          <p:nvPr/>
        </p:nvCxnSpPr>
        <p:spPr>
          <a:xfrm>
            <a:off x="4114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74" name="Connector 10"/>
          <p:cNvCxnSpPr/>
          <p:nvPr/>
        </p:nvCxnSpPr>
        <p:spPr>
          <a:xfrm>
            <a:off x="4572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75" name="Connector 11"/>
          <p:cNvCxnSpPr/>
          <p:nvPr/>
        </p:nvCxnSpPr>
        <p:spPr>
          <a:xfrm>
            <a:off x="5029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76" name="Connector 12"/>
          <p:cNvCxnSpPr/>
          <p:nvPr/>
        </p:nvCxnSpPr>
        <p:spPr>
          <a:xfrm>
            <a:off x="5486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77" name="Connector 13"/>
          <p:cNvCxnSpPr/>
          <p:nvPr/>
        </p:nvCxnSpPr>
        <p:spPr>
          <a:xfrm>
            <a:off x="5943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78" name="Connector 14"/>
          <p:cNvCxnSpPr/>
          <p:nvPr/>
        </p:nvCxnSpPr>
        <p:spPr>
          <a:xfrm>
            <a:off x="6400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79" name="Connector 15"/>
          <p:cNvCxnSpPr/>
          <p:nvPr/>
        </p:nvCxnSpPr>
        <p:spPr>
          <a:xfrm>
            <a:off x="6858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80" name="Connector 16"/>
          <p:cNvCxnSpPr/>
          <p:nvPr/>
        </p:nvCxnSpPr>
        <p:spPr>
          <a:xfrm>
            <a:off x="7315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81" name="Connector 17"/>
          <p:cNvCxnSpPr/>
          <p:nvPr/>
        </p:nvCxnSpPr>
        <p:spPr>
          <a:xfrm>
            <a:off x="7772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82" name="Connector 18"/>
          <p:cNvCxnSpPr/>
          <p:nvPr/>
        </p:nvCxnSpPr>
        <p:spPr>
          <a:xfrm>
            <a:off x="8229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83" name="Connector 19"/>
          <p:cNvCxnSpPr/>
          <p:nvPr/>
        </p:nvCxnSpPr>
        <p:spPr>
          <a:xfrm>
            <a:off x="8686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84" name="Connector 20"/>
          <p:cNvCxnSpPr/>
          <p:nvPr/>
        </p:nvCxnSpPr>
        <p:spPr>
          <a:xfrm>
            <a:off x="9144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85" name="Connector 21"/>
          <p:cNvCxnSpPr/>
          <p:nvPr/>
        </p:nvCxnSpPr>
        <p:spPr>
          <a:xfrm>
            <a:off x="9601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86" name="Connector 22"/>
          <p:cNvCxnSpPr/>
          <p:nvPr/>
        </p:nvCxnSpPr>
        <p:spPr>
          <a:xfrm>
            <a:off x="10058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87" name="Connector 23"/>
          <p:cNvCxnSpPr/>
          <p:nvPr/>
        </p:nvCxnSpPr>
        <p:spPr>
          <a:xfrm>
            <a:off x="10515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88" name="Connector 24"/>
          <p:cNvCxnSpPr/>
          <p:nvPr/>
        </p:nvCxnSpPr>
        <p:spPr>
          <a:xfrm>
            <a:off x="10972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89" name="Connector 25"/>
          <p:cNvCxnSpPr/>
          <p:nvPr/>
        </p:nvCxnSpPr>
        <p:spPr>
          <a:xfrm>
            <a:off x="11430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90" name="Connector 26"/>
          <p:cNvCxnSpPr/>
          <p:nvPr/>
        </p:nvCxnSpPr>
        <p:spPr>
          <a:xfrm>
            <a:off x="1188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91" name="Connector 27"/>
          <p:cNvCxnSpPr/>
          <p:nvPr/>
        </p:nvCxnSpPr>
        <p:spPr>
          <a:xfrm>
            <a:off x="1234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92" name="Connector 28"/>
          <p:cNvCxnSpPr/>
          <p:nvPr/>
        </p:nvCxnSpPr>
        <p:spPr>
          <a:xfrm>
            <a:off x="1280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93" name="Connector 29"/>
          <p:cNvCxnSpPr/>
          <p:nvPr/>
        </p:nvCxnSpPr>
        <p:spPr>
          <a:xfrm>
            <a:off x="1325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94" name="Connector 30"/>
          <p:cNvCxnSpPr/>
          <p:nvPr/>
        </p:nvCxnSpPr>
        <p:spPr>
          <a:xfrm>
            <a:off x="1371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95" name="Connector 31"/>
          <p:cNvCxnSpPr/>
          <p:nvPr/>
        </p:nvCxnSpPr>
        <p:spPr>
          <a:xfrm>
            <a:off x="13860000" y="-2232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96" name="Connector 32"/>
          <p:cNvCxnSpPr/>
          <p:nvPr/>
        </p:nvCxnSpPr>
        <p:spPr>
          <a:xfrm>
            <a:off x="0" y="457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97" name="Connector 33"/>
          <p:cNvCxnSpPr/>
          <p:nvPr/>
        </p:nvCxnSpPr>
        <p:spPr>
          <a:xfrm>
            <a:off x="0" y="914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98" name="Connector 34"/>
          <p:cNvCxnSpPr/>
          <p:nvPr/>
        </p:nvCxnSpPr>
        <p:spPr>
          <a:xfrm>
            <a:off x="0" y="1371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899" name="Connector 35"/>
          <p:cNvCxnSpPr/>
          <p:nvPr/>
        </p:nvCxnSpPr>
        <p:spPr>
          <a:xfrm>
            <a:off x="0" y="1828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00" name="Connector 36"/>
          <p:cNvCxnSpPr/>
          <p:nvPr/>
        </p:nvCxnSpPr>
        <p:spPr>
          <a:xfrm>
            <a:off x="0" y="2286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01" name="Connector 37"/>
          <p:cNvCxnSpPr/>
          <p:nvPr/>
        </p:nvCxnSpPr>
        <p:spPr>
          <a:xfrm>
            <a:off x="0" y="2743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02" name="Connector 38"/>
          <p:cNvCxnSpPr/>
          <p:nvPr/>
        </p:nvCxnSpPr>
        <p:spPr>
          <a:xfrm>
            <a:off x="0" y="3200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03" name="Connector 39"/>
          <p:cNvCxnSpPr/>
          <p:nvPr/>
        </p:nvCxnSpPr>
        <p:spPr>
          <a:xfrm>
            <a:off x="0" y="3657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04" name="Connector 40"/>
          <p:cNvCxnSpPr/>
          <p:nvPr/>
        </p:nvCxnSpPr>
        <p:spPr>
          <a:xfrm>
            <a:off x="0" y="4114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05" name="Connector 41"/>
          <p:cNvCxnSpPr/>
          <p:nvPr/>
        </p:nvCxnSpPr>
        <p:spPr>
          <a:xfrm>
            <a:off x="0" y="4572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06" name="Connector 42"/>
          <p:cNvCxnSpPr/>
          <p:nvPr/>
        </p:nvCxnSpPr>
        <p:spPr>
          <a:xfrm>
            <a:off x="0" y="5029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07" name="Connector 43"/>
          <p:cNvCxnSpPr/>
          <p:nvPr/>
        </p:nvCxnSpPr>
        <p:spPr>
          <a:xfrm>
            <a:off x="0" y="5486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08" name="Connector 44"/>
          <p:cNvCxnSpPr/>
          <p:nvPr/>
        </p:nvCxnSpPr>
        <p:spPr>
          <a:xfrm>
            <a:off x="0" y="5943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09" name="Connector 45"/>
          <p:cNvCxnSpPr/>
          <p:nvPr/>
        </p:nvCxnSpPr>
        <p:spPr>
          <a:xfrm>
            <a:off x="0" y="6400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10" name="Connector 46"/>
          <p:cNvCxnSpPr/>
          <p:nvPr/>
        </p:nvCxnSpPr>
        <p:spPr>
          <a:xfrm>
            <a:off x="0" y="6858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11" name="Connector 47"/>
          <p:cNvCxnSpPr/>
          <p:nvPr/>
        </p:nvCxnSpPr>
        <p:spPr>
          <a:xfrm>
            <a:off x="0" y="7315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12" name="Connector 48"/>
          <p:cNvCxnSpPr/>
          <p:nvPr/>
        </p:nvCxnSpPr>
        <p:spPr>
          <a:xfrm>
            <a:off x="0" y="7772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sp>
        <p:nvSpPr>
          <p:cNvPr id="913" name="Rectangle 49"/>
          <p:cNvSpPr/>
          <p:nvPr/>
        </p:nvSpPr>
        <p:spPr>
          <a:xfrm>
            <a:off x="228600" y="201240"/>
            <a:ext cx="14171760" cy="7816680"/>
          </a:xfrm>
          <a:prstGeom prst="rect">
            <a:avLst/>
          </a:prstGeom>
          <a:noFill/>
          <a:ln w="12700">
            <a:solidFill>
              <a:srgbClr val="7793a0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914" name="TextBox 50"/>
          <p:cNvSpPr/>
          <p:nvPr/>
        </p:nvSpPr>
        <p:spPr>
          <a:xfrm>
            <a:off x="640080" y="411480"/>
            <a:ext cx="13348800" cy="463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2800" spc="-1" strike="noStrike">
                <a:solidFill>
                  <a:srgbClr val="eef2f3"/>
                </a:solidFill>
                <a:latin typeface="Aptos"/>
              </a:rPr>
              <a:t>Evaluation metrics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5" name="Rectangle 51"/>
          <p:cNvSpPr/>
          <p:nvPr/>
        </p:nvSpPr>
        <p:spPr>
          <a:xfrm>
            <a:off x="640080" y="1554480"/>
            <a:ext cx="6559560" cy="168516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916" name="TextBox 52"/>
          <p:cNvSpPr/>
          <p:nvPr/>
        </p:nvSpPr>
        <p:spPr>
          <a:xfrm>
            <a:off x="868680" y="1809360"/>
            <a:ext cx="6033600" cy="341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2000" spc="-1" strike="noStrike">
                <a:solidFill>
                  <a:srgbClr val="eef2f3"/>
                </a:solidFill>
                <a:latin typeface="Aptos Narrow"/>
              </a:rPr>
              <a:t>Precision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7" name="TextBox 53"/>
          <p:cNvSpPr/>
          <p:nvPr/>
        </p:nvSpPr>
        <p:spPr>
          <a:xfrm>
            <a:off x="1097280" y="2214000"/>
            <a:ext cx="5576400" cy="859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50000"/>
              </a:lnSpc>
              <a:spcBef>
                <a:spcPts val="567"/>
              </a:spcBef>
              <a:spcAft>
                <a:spcPts val="567"/>
              </a:spcAft>
            </a:pPr>
            <a:r>
              <a:rPr b="0" lang="en-US" sz="1800" spc="-1" strike="noStrike">
                <a:solidFill>
                  <a:srgbClr val="eef2f3"/>
                </a:solidFill>
                <a:latin typeface="Aptos Narrow"/>
              </a:rPr>
              <a:t>Of the events flagged as significant, how many were truly significant?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8" name="Rectangle 54"/>
          <p:cNvSpPr/>
          <p:nvPr/>
        </p:nvSpPr>
        <p:spPr>
          <a:xfrm>
            <a:off x="7560000" y="1554480"/>
            <a:ext cx="6428880" cy="168516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919" name="TextBox 55"/>
          <p:cNvSpPr/>
          <p:nvPr/>
        </p:nvSpPr>
        <p:spPr>
          <a:xfrm>
            <a:off x="7726680" y="1809360"/>
            <a:ext cx="6033600" cy="341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2000" spc="-1" strike="noStrike">
                <a:solidFill>
                  <a:srgbClr val="1acfdc"/>
                </a:solidFill>
                <a:latin typeface="Aptos Narrow"/>
              </a:rPr>
              <a:t>Recall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0" name="TextBox 56"/>
          <p:cNvSpPr/>
          <p:nvPr/>
        </p:nvSpPr>
        <p:spPr>
          <a:xfrm>
            <a:off x="7955280" y="2214000"/>
            <a:ext cx="5576400" cy="859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50000"/>
              </a:lnSpc>
            </a:pPr>
            <a:r>
              <a:rPr b="0" lang="en-US" sz="1800" spc="-1" strike="noStrike">
                <a:solidFill>
                  <a:srgbClr val="eef2f3"/>
                </a:solidFill>
                <a:latin typeface="Aptos Narrow"/>
              </a:rPr>
              <a:t>Of all significant events in the test, how many did the framework identify?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1" name="Rectangle 57"/>
          <p:cNvSpPr/>
          <p:nvPr/>
        </p:nvSpPr>
        <p:spPr>
          <a:xfrm>
            <a:off x="640080" y="3625560"/>
            <a:ext cx="6559560" cy="177408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922" name="TextBox 58"/>
          <p:cNvSpPr/>
          <p:nvPr/>
        </p:nvSpPr>
        <p:spPr>
          <a:xfrm>
            <a:off x="868680" y="3880440"/>
            <a:ext cx="6033600" cy="341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2000" spc="-1" strike="noStrike">
                <a:solidFill>
                  <a:srgbClr val="1acfdc"/>
                </a:solidFill>
                <a:latin typeface="Aptos Narrow"/>
              </a:rPr>
              <a:t>F1-score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3" name="TextBox 59"/>
          <p:cNvSpPr/>
          <p:nvPr/>
        </p:nvSpPr>
        <p:spPr>
          <a:xfrm>
            <a:off x="1097280" y="4285080"/>
            <a:ext cx="5576400" cy="859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50000"/>
              </a:lnSpc>
              <a:spcBef>
                <a:spcPts val="2551"/>
              </a:spcBef>
              <a:spcAft>
                <a:spcPts val="2551"/>
              </a:spcAft>
            </a:pPr>
            <a:r>
              <a:rPr b="0" lang="en-US" sz="1800" spc="-1" strike="noStrike">
                <a:solidFill>
                  <a:srgbClr val="eef2f3"/>
                </a:solidFill>
                <a:latin typeface="Aptos Narrow"/>
              </a:rPr>
              <a:t>Balances precision and recall so performance is not judged by one metric alone.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4" name="Rectangle 60"/>
          <p:cNvSpPr/>
          <p:nvPr/>
        </p:nvSpPr>
        <p:spPr>
          <a:xfrm>
            <a:off x="7560000" y="3625560"/>
            <a:ext cx="6428880" cy="1774080"/>
          </a:xfrm>
          <a:prstGeom prst="rect">
            <a:avLst/>
          </a:prstGeom>
          <a:noFill/>
          <a:ln w="19050">
            <a:solidFill>
              <a:srgbClr val="dc5e4b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925" name="TextBox 61"/>
          <p:cNvSpPr/>
          <p:nvPr/>
        </p:nvSpPr>
        <p:spPr>
          <a:xfrm>
            <a:off x="7726680" y="3880440"/>
            <a:ext cx="6033600" cy="341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2000" spc="-1" strike="noStrike">
                <a:solidFill>
                  <a:srgbClr val="dc5e4b"/>
                </a:solidFill>
                <a:latin typeface="Aptos Narrow"/>
              </a:rPr>
              <a:t>False-positive rate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6" name="TextBox 62"/>
          <p:cNvSpPr/>
          <p:nvPr/>
        </p:nvSpPr>
        <p:spPr>
          <a:xfrm>
            <a:off x="7955280" y="4429080"/>
            <a:ext cx="557640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800" spc="-1" strike="noStrike">
                <a:solidFill>
                  <a:srgbClr val="eef2f3"/>
                </a:solidFill>
                <a:latin typeface="Aptos Narrow"/>
              </a:rPr>
              <a:t>How often benign activity is incorrectly flagged.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7" name="Rectangle 63"/>
          <p:cNvSpPr/>
          <p:nvPr/>
        </p:nvSpPr>
        <p:spPr>
          <a:xfrm>
            <a:off x="640080" y="5725800"/>
            <a:ext cx="13348800" cy="1187280"/>
          </a:xfrm>
          <a:prstGeom prst="rect">
            <a:avLst/>
          </a:prstGeom>
          <a:noFill/>
          <a:ln w="19050">
            <a:solidFill>
              <a:srgbClr val="e0a942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928" name="TextBox 64"/>
          <p:cNvSpPr/>
          <p:nvPr/>
        </p:nvSpPr>
        <p:spPr>
          <a:xfrm>
            <a:off x="960120" y="6144120"/>
            <a:ext cx="365616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800" spc="-1" strike="noStrike">
                <a:solidFill>
                  <a:srgbClr val="e0a942"/>
                </a:solidFill>
                <a:latin typeface="Aptos Narrow"/>
              </a:rPr>
              <a:t>MTTD — Mean Time to Detect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9" name="TextBox 65"/>
          <p:cNvSpPr/>
          <p:nvPr/>
        </p:nvSpPr>
        <p:spPr>
          <a:xfrm>
            <a:off x="4572000" y="6144120"/>
            <a:ext cx="877680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800" spc="-1" strike="noStrike">
                <a:solidFill>
                  <a:srgbClr val="eef2f3"/>
                </a:solidFill>
                <a:latin typeface="Aptos Narrow"/>
              </a:rPr>
              <a:t>Measures how long the framework takes to identify relevant activity.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0" name="Rounded Rectangle 68"/>
          <p:cNvSpPr/>
          <p:nvPr/>
        </p:nvSpPr>
        <p:spPr>
          <a:xfrm>
            <a:off x="10698480" y="384120"/>
            <a:ext cx="3153240" cy="455760"/>
          </a:xfrm>
          <a:prstGeom prst="roundRect">
            <a:avLst>
              <a:gd name="adj" fmla="val 16667"/>
            </a:avLst>
          </a:prstGeom>
          <a:solidFill>
            <a:srgbClr val="162734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r>
              <a:rPr b="1" lang="en-US" sz="1800" spc="-1" strike="noStrike">
                <a:solidFill>
                  <a:srgbClr val="1acfdc"/>
                </a:solidFill>
                <a:latin typeface="Aptos"/>
              </a:rPr>
              <a:t>MEASUREMENT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1" name="TextBox 69"/>
          <p:cNvSpPr/>
          <p:nvPr/>
        </p:nvSpPr>
        <p:spPr>
          <a:xfrm>
            <a:off x="13765680" y="7635240"/>
            <a:ext cx="310680" cy="227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 anchorCtr="1">
            <a:spAutoFit/>
          </a:bodyPr>
          <a:p>
            <a:pPr algn="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"/>
              </a:rPr>
              <a:t>10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1c32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32" name="Connector 1"/>
          <p:cNvCxnSpPr/>
          <p:nvPr/>
        </p:nvCxnSpPr>
        <p:spPr>
          <a:xfrm>
            <a:off x="45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33" name="Connector 2"/>
          <p:cNvCxnSpPr/>
          <p:nvPr/>
        </p:nvCxnSpPr>
        <p:spPr>
          <a:xfrm>
            <a:off x="91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34" name="Connector 3"/>
          <p:cNvCxnSpPr/>
          <p:nvPr/>
        </p:nvCxnSpPr>
        <p:spPr>
          <a:xfrm>
            <a:off x="137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35" name="Connector 4"/>
          <p:cNvCxnSpPr/>
          <p:nvPr/>
        </p:nvCxnSpPr>
        <p:spPr>
          <a:xfrm>
            <a:off x="182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36" name="Connector 5"/>
          <p:cNvCxnSpPr/>
          <p:nvPr/>
        </p:nvCxnSpPr>
        <p:spPr>
          <a:xfrm>
            <a:off x="228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37" name="Connector 6"/>
          <p:cNvCxnSpPr/>
          <p:nvPr/>
        </p:nvCxnSpPr>
        <p:spPr>
          <a:xfrm>
            <a:off x="274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38" name="Connector 7"/>
          <p:cNvCxnSpPr/>
          <p:nvPr/>
        </p:nvCxnSpPr>
        <p:spPr>
          <a:xfrm>
            <a:off x="3200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39" name="Connector 8"/>
          <p:cNvCxnSpPr/>
          <p:nvPr/>
        </p:nvCxnSpPr>
        <p:spPr>
          <a:xfrm>
            <a:off x="3657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40" name="Connector 9"/>
          <p:cNvCxnSpPr/>
          <p:nvPr/>
        </p:nvCxnSpPr>
        <p:spPr>
          <a:xfrm>
            <a:off x="4114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41" name="Connector 10"/>
          <p:cNvCxnSpPr/>
          <p:nvPr/>
        </p:nvCxnSpPr>
        <p:spPr>
          <a:xfrm>
            <a:off x="4572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42" name="Connector 11"/>
          <p:cNvCxnSpPr/>
          <p:nvPr/>
        </p:nvCxnSpPr>
        <p:spPr>
          <a:xfrm>
            <a:off x="5029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43" name="Connector 12"/>
          <p:cNvCxnSpPr/>
          <p:nvPr/>
        </p:nvCxnSpPr>
        <p:spPr>
          <a:xfrm>
            <a:off x="5486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44" name="Connector 13"/>
          <p:cNvCxnSpPr/>
          <p:nvPr/>
        </p:nvCxnSpPr>
        <p:spPr>
          <a:xfrm>
            <a:off x="5943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45" name="Connector 14"/>
          <p:cNvCxnSpPr/>
          <p:nvPr/>
        </p:nvCxnSpPr>
        <p:spPr>
          <a:xfrm>
            <a:off x="6400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46" name="Connector 15"/>
          <p:cNvCxnSpPr/>
          <p:nvPr/>
        </p:nvCxnSpPr>
        <p:spPr>
          <a:xfrm>
            <a:off x="6858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47" name="Connector 16"/>
          <p:cNvCxnSpPr/>
          <p:nvPr/>
        </p:nvCxnSpPr>
        <p:spPr>
          <a:xfrm>
            <a:off x="7315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48" name="Connector 17"/>
          <p:cNvCxnSpPr/>
          <p:nvPr/>
        </p:nvCxnSpPr>
        <p:spPr>
          <a:xfrm>
            <a:off x="7772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49" name="Connector 18"/>
          <p:cNvCxnSpPr/>
          <p:nvPr/>
        </p:nvCxnSpPr>
        <p:spPr>
          <a:xfrm>
            <a:off x="8229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50" name="Connector 19"/>
          <p:cNvCxnSpPr/>
          <p:nvPr/>
        </p:nvCxnSpPr>
        <p:spPr>
          <a:xfrm>
            <a:off x="8686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51" name="Connector 20"/>
          <p:cNvCxnSpPr/>
          <p:nvPr/>
        </p:nvCxnSpPr>
        <p:spPr>
          <a:xfrm>
            <a:off x="9144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52" name="Connector 21"/>
          <p:cNvCxnSpPr/>
          <p:nvPr/>
        </p:nvCxnSpPr>
        <p:spPr>
          <a:xfrm>
            <a:off x="9601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53" name="Connector 22"/>
          <p:cNvCxnSpPr/>
          <p:nvPr/>
        </p:nvCxnSpPr>
        <p:spPr>
          <a:xfrm>
            <a:off x="10058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54" name="Connector 23"/>
          <p:cNvCxnSpPr/>
          <p:nvPr/>
        </p:nvCxnSpPr>
        <p:spPr>
          <a:xfrm>
            <a:off x="10515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55" name="Connector 24"/>
          <p:cNvCxnSpPr/>
          <p:nvPr/>
        </p:nvCxnSpPr>
        <p:spPr>
          <a:xfrm>
            <a:off x="10972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56" name="Connector 25"/>
          <p:cNvCxnSpPr/>
          <p:nvPr/>
        </p:nvCxnSpPr>
        <p:spPr>
          <a:xfrm>
            <a:off x="11430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57" name="Connector 26"/>
          <p:cNvCxnSpPr/>
          <p:nvPr/>
        </p:nvCxnSpPr>
        <p:spPr>
          <a:xfrm>
            <a:off x="1188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58" name="Connector 27"/>
          <p:cNvCxnSpPr/>
          <p:nvPr/>
        </p:nvCxnSpPr>
        <p:spPr>
          <a:xfrm>
            <a:off x="1234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59" name="Connector 28"/>
          <p:cNvCxnSpPr/>
          <p:nvPr/>
        </p:nvCxnSpPr>
        <p:spPr>
          <a:xfrm>
            <a:off x="1280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60" name="Connector 29"/>
          <p:cNvCxnSpPr/>
          <p:nvPr/>
        </p:nvCxnSpPr>
        <p:spPr>
          <a:xfrm>
            <a:off x="1325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61" name="Connector 30"/>
          <p:cNvCxnSpPr/>
          <p:nvPr/>
        </p:nvCxnSpPr>
        <p:spPr>
          <a:xfrm>
            <a:off x="1371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62" name="Connector 31"/>
          <p:cNvCxnSpPr/>
          <p:nvPr/>
        </p:nvCxnSpPr>
        <p:spPr>
          <a:xfrm>
            <a:off x="1417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63" name="Connector 32"/>
          <p:cNvCxnSpPr/>
          <p:nvPr/>
        </p:nvCxnSpPr>
        <p:spPr>
          <a:xfrm>
            <a:off x="0" y="457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64" name="Connector 33"/>
          <p:cNvCxnSpPr/>
          <p:nvPr/>
        </p:nvCxnSpPr>
        <p:spPr>
          <a:xfrm>
            <a:off x="0" y="914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65" name="Connector 34"/>
          <p:cNvCxnSpPr/>
          <p:nvPr/>
        </p:nvCxnSpPr>
        <p:spPr>
          <a:xfrm>
            <a:off x="0" y="1371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66" name="Connector 35"/>
          <p:cNvCxnSpPr/>
          <p:nvPr/>
        </p:nvCxnSpPr>
        <p:spPr>
          <a:xfrm>
            <a:off x="0" y="1828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67" name="Connector 36"/>
          <p:cNvCxnSpPr/>
          <p:nvPr/>
        </p:nvCxnSpPr>
        <p:spPr>
          <a:xfrm>
            <a:off x="0" y="2286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68" name="Connector 37"/>
          <p:cNvCxnSpPr/>
          <p:nvPr/>
        </p:nvCxnSpPr>
        <p:spPr>
          <a:xfrm>
            <a:off x="0" y="2743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69" name="Connector 38"/>
          <p:cNvCxnSpPr/>
          <p:nvPr/>
        </p:nvCxnSpPr>
        <p:spPr>
          <a:xfrm>
            <a:off x="0" y="3200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70" name="Connector 39"/>
          <p:cNvCxnSpPr/>
          <p:nvPr/>
        </p:nvCxnSpPr>
        <p:spPr>
          <a:xfrm>
            <a:off x="0" y="3657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71" name="Connector 40"/>
          <p:cNvCxnSpPr/>
          <p:nvPr/>
        </p:nvCxnSpPr>
        <p:spPr>
          <a:xfrm>
            <a:off x="0" y="4114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72" name="Connector 41"/>
          <p:cNvCxnSpPr/>
          <p:nvPr/>
        </p:nvCxnSpPr>
        <p:spPr>
          <a:xfrm>
            <a:off x="0" y="4572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73" name="Connector 42"/>
          <p:cNvCxnSpPr/>
          <p:nvPr/>
        </p:nvCxnSpPr>
        <p:spPr>
          <a:xfrm>
            <a:off x="0" y="5029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74" name="Connector 43"/>
          <p:cNvCxnSpPr/>
          <p:nvPr/>
        </p:nvCxnSpPr>
        <p:spPr>
          <a:xfrm>
            <a:off x="0" y="5486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75" name="Connector 44"/>
          <p:cNvCxnSpPr/>
          <p:nvPr/>
        </p:nvCxnSpPr>
        <p:spPr>
          <a:xfrm>
            <a:off x="0" y="5943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76" name="Connector 45"/>
          <p:cNvCxnSpPr/>
          <p:nvPr/>
        </p:nvCxnSpPr>
        <p:spPr>
          <a:xfrm>
            <a:off x="0" y="6400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77" name="Connector 46"/>
          <p:cNvCxnSpPr/>
          <p:nvPr/>
        </p:nvCxnSpPr>
        <p:spPr>
          <a:xfrm>
            <a:off x="0" y="6858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78" name="Connector 47"/>
          <p:cNvCxnSpPr/>
          <p:nvPr/>
        </p:nvCxnSpPr>
        <p:spPr>
          <a:xfrm>
            <a:off x="0" y="7315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979" name="Connector 48"/>
          <p:cNvCxnSpPr/>
          <p:nvPr/>
        </p:nvCxnSpPr>
        <p:spPr>
          <a:xfrm>
            <a:off x="0" y="7772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sp>
        <p:nvSpPr>
          <p:cNvPr id="980" name="Rectangle 49"/>
          <p:cNvSpPr/>
          <p:nvPr/>
        </p:nvSpPr>
        <p:spPr>
          <a:xfrm>
            <a:off x="228600" y="201240"/>
            <a:ext cx="14171760" cy="7816680"/>
          </a:xfrm>
          <a:prstGeom prst="rect">
            <a:avLst/>
          </a:prstGeom>
          <a:noFill/>
          <a:ln w="12700">
            <a:solidFill>
              <a:srgbClr val="7793a0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981" name="TextBox 50"/>
          <p:cNvSpPr/>
          <p:nvPr/>
        </p:nvSpPr>
        <p:spPr>
          <a:xfrm>
            <a:off x="640080" y="411480"/>
            <a:ext cx="13348800" cy="463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2800" spc="-1" strike="noStrike">
                <a:solidFill>
                  <a:srgbClr val="eef2f3"/>
                </a:solidFill>
                <a:latin typeface="Aptos"/>
              </a:rPr>
              <a:t>Two levels of testing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2" name="Rectangle 51"/>
          <p:cNvSpPr/>
          <p:nvPr/>
        </p:nvSpPr>
        <p:spPr>
          <a:xfrm>
            <a:off x="731520" y="1920240"/>
            <a:ext cx="2467440" cy="109584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983" name="TextBox 52"/>
          <p:cNvSpPr/>
          <p:nvPr/>
        </p:nvSpPr>
        <p:spPr>
          <a:xfrm>
            <a:off x="841320" y="2160720"/>
            <a:ext cx="2247840" cy="61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900" spc="-1" strike="noStrike">
                <a:solidFill>
                  <a:srgbClr val="eef2f3"/>
                </a:solidFill>
                <a:latin typeface="Aptos Narrow"/>
              </a:rPr>
              <a:t>Software</a:t>
            </a:r>
            <a:br>
              <a:rPr sz="1900"/>
            </a:br>
            <a:r>
              <a:rPr b="0" lang="en-US" sz="1900" spc="-1" strike="noStrike">
                <a:solidFill>
                  <a:srgbClr val="eef2f3"/>
                </a:solidFill>
                <a:latin typeface="Aptos Narrow"/>
              </a:rPr>
              <a:t>verification</a:t>
            </a:r>
            <a:endParaRPr b="0" lang="en-GB" sz="1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4" name="Rectangle 53"/>
          <p:cNvSpPr/>
          <p:nvPr/>
        </p:nvSpPr>
        <p:spPr>
          <a:xfrm>
            <a:off x="4572000" y="1920240"/>
            <a:ext cx="2741760" cy="109584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985" name="TextBox 54"/>
          <p:cNvSpPr/>
          <p:nvPr/>
        </p:nvSpPr>
        <p:spPr>
          <a:xfrm>
            <a:off x="4681800" y="2305440"/>
            <a:ext cx="2522160" cy="325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900" spc="-1" strike="noStrike">
                <a:solidFill>
                  <a:srgbClr val="eef2f3"/>
                </a:solidFill>
                <a:latin typeface="Aptos Narrow"/>
              </a:rPr>
              <a:t>pytest</a:t>
            </a:r>
            <a:endParaRPr b="0" lang="en-GB" sz="19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986" name="Connector 55"/>
          <p:cNvCxnSpPr/>
          <p:nvPr/>
        </p:nvCxnSpPr>
        <p:spPr>
          <a:xfrm>
            <a:off x="3246120" y="2468880"/>
            <a:ext cx="1281600" cy="1440"/>
          </a:xfrm>
          <a:prstGeom prst="straightConnector1">
            <a:avLst/>
          </a:prstGeom>
          <a:ln w="50800">
            <a:solidFill>
              <a:srgbClr val="eef2f3"/>
            </a:solidFill>
            <a:round/>
          </a:ln>
        </p:spPr>
      </p:cxnSp>
      <p:sp>
        <p:nvSpPr>
          <p:cNvPr id="987" name="TextBox 56"/>
          <p:cNvSpPr/>
          <p:nvPr/>
        </p:nvSpPr>
        <p:spPr>
          <a:xfrm>
            <a:off x="8686800" y="2148840"/>
            <a:ext cx="4753440" cy="64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2000" spc="-1" strike="noStrike">
                <a:solidFill>
                  <a:srgbClr val="eef2f3"/>
                </a:solidFill>
                <a:latin typeface="Aptos Narrow"/>
              </a:rPr>
              <a:t>Does the Python code execute correctly?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988" name="Connector 57"/>
          <p:cNvCxnSpPr/>
          <p:nvPr/>
        </p:nvCxnSpPr>
        <p:spPr>
          <a:xfrm>
            <a:off x="7360920" y="2468880"/>
            <a:ext cx="1190160" cy="1440"/>
          </a:xfrm>
          <a:prstGeom prst="straightConnector1">
            <a:avLst/>
          </a:prstGeom>
          <a:ln w="50800">
            <a:solidFill>
              <a:srgbClr val="eef2f3"/>
            </a:solidFill>
            <a:round/>
          </a:ln>
        </p:spPr>
      </p:cxnSp>
      <p:sp>
        <p:nvSpPr>
          <p:cNvPr id="989" name="Rectangle 58"/>
          <p:cNvSpPr/>
          <p:nvPr/>
        </p:nvSpPr>
        <p:spPr>
          <a:xfrm>
            <a:off x="731520" y="3703320"/>
            <a:ext cx="2467440" cy="109584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990" name="TextBox 59"/>
          <p:cNvSpPr/>
          <p:nvPr/>
        </p:nvSpPr>
        <p:spPr>
          <a:xfrm>
            <a:off x="841320" y="3943800"/>
            <a:ext cx="2247840" cy="61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900" spc="-1" strike="noStrike">
                <a:solidFill>
                  <a:srgbClr val="1acfdc"/>
                </a:solidFill>
                <a:latin typeface="Aptos Narrow"/>
              </a:rPr>
              <a:t>Security</a:t>
            </a:r>
            <a:br>
              <a:rPr sz="1900"/>
            </a:br>
            <a:r>
              <a:rPr b="0" lang="en-US" sz="1900" spc="-1" strike="noStrike">
                <a:solidFill>
                  <a:srgbClr val="1acfdc"/>
                </a:solidFill>
                <a:latin typeface="Aptos Narrow"/>
              </a:rPr>
              <a:t>evaluation</a:t>
            </a:r>
            <a:endParaRPr b="0" lang="en-GB" sz="1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1" name="Rectangle 60"/>
          <p:cNvSpPr/>
          <p:nvPr/>
        </p:nvSpPr>
        <p:spPr>
          <a:xfrm>
            <a:off x="4572000" y="3703320"/>
            <a:ext cx="2741760" cy="109584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992" name="TextBox 61"/>
          <p:cNvSpPr/>
          <p:nvPr/>
        </p:nvSpPr>
        <p:spPr>
          <a:xfrm>
            <a:off x="4681800" y="3958920"/>
            <a:ext cx="2522160" cy="584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800" spc="-1" strike="noStrike">
                <a:solidFill>
                  <a:srgbClr val="eef2f3"/>
                </a:solidFill>
                <a:latin typeface="Aptos Narrow"/>
              </a:rPr>
              <a:t>pandas +</a:t>
            </a:r>
            <a:br>
              <a:rPr sz="1800"/>
            </a:br>
            <a:r>
              <a:rPr b="0" lang="en-US" sz="1800" spc="-1" strike="noStrike">
                <a:solidFill>
                  <a:srgbClr val="eef2f3"/>
                </a:solidFill>
                <a:latin typeface="Aptos Narrow"/>
              </a:rPr>
              <a:t>controlled scenarios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993" name="Connector 62"/>
          <p:cNvCxnSpPr/>
          <p:nvPr/>
        </p:nvCxnSpPr>
        <p:spPr>
          <a:xfrm>
            <a:off x="3246120" y="4251960"/>
            <a:ext cx="1281600" cy="1440"/>
          </a:xfrm>
          <a:prstGeom prst="straightConnector1">
            <a:avLst/>
          </a:prstGeom>
          <a:ln w="50800">
            <a:solidFill>
              <a:srgbClr val="1acfdc"/>
            </a:solidFill>
            <a:round/>
          </a:ln>
        </p:spPr>
      </p:cxnSp>
      <p:sp>
        <p:nvSpPr>
          <p:cNvPr id="994" name="TextBox 63"/>
          <p:cNvSpPr/>
          <p:nvPr/>
        </p:nvSpPr>
        <p:spPr>
          <a:xfrm>
            <a:off x="8686800" y="3886200"/>
            <a:ext cx="4753440" cy="64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2000" spc="-1" strike="noStrike">
                <a:solidFill>
                  <a:srgbClr val="eef2f3"/>
                </a:solidFill>
                <a:latin typeface="Aptos Narrow"/>
              </a:rPr>
              <a:t>Does adding context improve event prioritisation?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995" name="Connector 64"/>
          <p:cNvCxnSpPr/>
          <p:nvPr/>
        </p:nvCxnSpPr>
        <p:spPr>
          <a:xfrm>
            <a:off x="7360920" y="4251960"/>
            <a:ext cx="1190160" cy="1440"/>
          </a:xfrm>
          <a:prstGeom prst="straightConnector1">
            <a:avLst/>
          </a:prstGeom>
          <a:ln w="50800">
            <a:solidFill>
              <a:srgbClr val="1acfdc"/>
            </a:solidFill>
            <a:round/>
          </a:ln>
        </p:spPr>
      </p:cxnSp>
      <p:sp>
        <p:nvSpPr>
          <p:cNvPr id="996" name="Rectangle 65"/>
          <p:cNvSpPr/>
          <p:nvPr/>
        </p:nvSpPr>
        <p:spPr>
          <a:xfrm>
            <a:off x="914400" y="5623560"/>
            <a:ext cx="12800160" cy="139608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997" name="TextBox 66"/>
          <p:cNvSpPr/>
          <p:nvPr/>
        </p:nvSpPr>
        <p:spPr>
          <a:xfrm>
            <a:off x="1234440" y="5870520"/>
            <a:ext cx="12160080" cy="859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GB" sz="1800" spc="-1" strike="noStrike">
                <a:solidFill>
                  <a:srgbClr val="eef2f3"/>
                </a:solidFill>
                <a:latin typeface="Aptos"/>
              </a:rPr>
              <a:t>Research stance: software verification checks that the implementation behaves correctly; experimental evaluation determines whether contextual analysis produces a measurable improvement. These are separate questions.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8" name="Rounded Rectangle 69"/>
          <p:cNvSpPr/>
          <p:nvPr/>
        </p:nvSpPr>
        <p:spPr>
          <a:xfrm>
            <a:off x="10698480" y="384120"/>
            <a:ext cx="3153240" cy="455760"/>
          </a:xfrm>
          <a:prstGeom prst="roundRect">
            <a:avLst>
              <a:gd name="adj" fmla="val 16667"/>
            </a:avLst>
          </a:prstGeom>
          <a:solidFill>
            <a:srgbClr val="162734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r>
              <a:rPr b="1" lang="en-US" sz="1400" spc="-1" strike="noStrike">
                <a:solidFill>
                  <a:srgbClr val="1acfdc"/>
                </a:solidFill>
                <a:latin typeface="Aptos"/>
              </a:rPr>
              <a:t>VALIDATION</a:t>
            </a:r>
            <a:endParaRPr b="0" lang="en-GB" sz="1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9" name="TextBox 70"/>
          <p:cNvSpPr/>
          <p:nvPr/>
        </p:nvSpPr>
        <p:spPr>
          <a:xfrm>
            <a:off x="13765680" y="7635240"/>
            <a:ext cx="310680" cy="227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 anchorCtr="1">
            <a:spAutoFit/>
          </a:bodyPr>
          <a:p>
            <a:pPr algn="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"/>
              </a:rPr>
              <a:t>11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1c32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00" name="Connector 1"/>
          <p:cNvCxnSpPr/>
          <p:nvPr/>
        </p:nvCxnSpPr>
        <p:spPr>
          <a:xfrm>
            <a:off x="45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01" name="Connector 2"/>
          <p:cNvCxnSpPr/>
          <p:nvPr/>
        </p:nvCxnSpPr>
        <p:spPr>
          <a:xfrm>
            <a:off x="91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02" name="Connector 3"/>
          <p:cNvCxnSpPr/>
          <p:nvPr/>
        </p:nvCxnSpPr>
        <p:spPr>
          <a:xfrm>
            <a:off x="137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03" name="Connector 4"/>
          <p:cNvCxnSpPr/>
          <p:nvPr/>
        </p:nvCxnSpPr>
        <p:spPr>
          <a:xfrm>
            <a:off x="182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04" name="Connector 5"/>
          <p:cNvCxnSpPr/>
          <p:nvPr/>
        </p:nvCxnSpPr>
        <p:spPr>
          <a:xfrm>
            <a:off x="228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05" name="Connector 6"/>
          <p:cNvCxnSpPr/>
          <p:nvPr/>
        </p:nvCxnSpPr>
        <p:spPr>
          <a:xfrm>
            <a:off x="274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06" name="Connector 7"/>
          <p:cNvCxnSpPr/>
          <p:nvPr/>
        </p:nvCxnSpPr>
        <p:spPr>
          <a:xfrm>
            <a:off x="3200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07" name="Connector 8"/>
          <p:cNvCxnSpPr/>
          <p:nvPr/>
        </p:nvCxnSpPr>
        <p:spPr>
          <a:xfrm>
            <a:off x="3657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08" name="Connector 9"/>
          <p:cNvCxnSpPr/>
          <p:nvPr/>
        </p:nvCxnSpPr>
        <p:spPr>
          <a:xfrm>
            <a:off x="4114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09" name="Connector 10"/>
          <p:cNvCxnSpPr/>
          <p:nvPr/>
        </p:nvCxnSpPr>
        <p:spPr>
          <a:xfrm>
            <a:off x="4572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10" name="Connector 11"/>
          <p:cNvCxnSpPr/>
          <p:nvPr/>
        </p:nvCxnSpPr>
        <p:spPr>
          <a:xfrm>
            <a:off x="5029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11" name="Connector 12"/>
          <p:cNvCxnSpPr/>
          <p:nvPr/>
        </p:nvCxnSpPr>
        <p:spPr>
          <a:xfrm>
            <a:off x="5486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12" name="Connector 13"/>
          <p:cNvCxnSpPr/>
          <p:nvPr/>
        </p:nvCxnSpPr>
        <p:spPr>
          <a:xfrm>
            <a:off x="5943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13" name="Connector 14"/>
          <p:cNvCxnSpPr/>
          <p:nvPr/>
        </p:nvCxnSpPr>
        <p:spPr>
          <a:xfrm>
            <a:off x="6400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14" name="Connector 15"/>
          <p:cNvCxnSpPr/>
          <p:nvPr/>
        </p:nvCxnSpPr>
        <p:spPr>
          <a:xfrm>
            <a:off x="6858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15" name="Connector 16"/>
          <p:cNvCxnSpPr/>
          <p:nvPr/>
        </p:nvCxnSpPr>
        <p:spPr>
          <a:xfrm>
            <a:off x="7315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16" name="Connector 17"/>
          <p:cNvCxnSpPr/>
          <p:nvPr/>
        </p:nvCxnSpPr>
        <p:spPr>
          <a:xfrm>
            <a:off x="7772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17" name="Connector 18"/>
          <p:cNvCxnSpPr/>
          <p:nvPr/>
        </p:nvCxnSpPr>
        <p:spPr>
          <a:xfrm>
            <a:off x="8229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18" name="Connector 19"/>
          <p:cNvCxnSpPr/>
          <p:nvPr/>
        </p:nvCxnSpPr>
        <p:spPr>
          <a:xfrm>
            <a:off x="8686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19" name="Connector 20"/>
          <p:cNvCxnSpPr/>
          <p:nvPr/>
        </p:nvCxnSpPr>
        <p:spPr>
          <a:xfrm>
            <a:off x="9144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20" name="Connector 21"/>
          <p:cNvCxnSpPr/>
          <p:nvPr/>
        </p:nvCxnSpPr>
        <p:spPr>
          <a:xfrm>
            <a:off x="9601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21" name="Connector 22"/>
          <p:cNvCxnSpPr/>
          <p:nvPr/>
        </p:nvCxnSpPr>
        <p:spPr>
          <a:xfrm>
            <a:off x="10058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22" name="Connector 23"/>
          <p:cNvCxnSpPr/>
          <p:nvPr/>
        </p:nvCxnSpPr>
        <p:spPr>
          <a:xfrm>
            <a:off x="10515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23" name="Connector 24"/>
          <p:cNvCxnSpPr/>
          <p:nvPr/>
        </p:nvCxnSpPr>
        <p:spPr>
          <a:xfrm>
            <a:off x="10972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24" name="Connector 25"/>
          <p:cNvCxnSpPr/>
          <p:nvPr/>
        </p:nvCxnSpPr>
        <p:spPr>
          <a:xfrm>
            <a:off x="11430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25" name="Connector 26"/>
          <p:cNvCxnSpPr/>
          <p:nvPr/>
        </p:nvCxnSpPr>
        <p:spPr>
          <a:xfrm>
            <a:off x="1188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26" name="Connector 27"/>
          <p:cNvCxnSpPr/>
          <p:nvPr/>
        </p:nvCxnSpPr>
        <p:spPr>
          <a:xfrm>
            <a:off x="1234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27" name="Connector 28"/>
          <p:cNvCxnSpPr/>
          <p:nvPr/>
        </p:nvCxnSpPr>
        <p:spPr>
          <a:xfrm>
            <a:off x="1280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28" name="Connector 29"/>
          <p:cNvCxnSpPr/>
          <p:nvPr/>
        </p:nvCxnSpPr>
        <p:spPr>
          <a:xfrm>
            <a:off x="1325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29" name="Connector 30"/>
          <p:cNvCxnSpPr/>
          <p:nvPr/>
        </p:nvCxnSpPr>
        <p:spPr>
          <a:xfrm>
            <a:off x="1371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30" name="Connector 31"/>
          <p:cNvCxnSpPr/>
          <p:nvPr/>
        </p:nvCxnSpPr>
        <p:spPr>
          <a:xfrm>
            <a:off x="1417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31" name="Connector 32"/>
          <p:cNvCxnSpPr/>
          <p:nvPr/>
        </p:nvCxnSpPr>
        <p:spPr>
          <a:xfrm>
            <a:off x="0" y="457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32" name="Connector 33"/>
          <p:cNvCxnSpPr/>
          <p:nvPr/>
        </p:nvCxnSpPr>
        <p:spPr>
          <a:xfrm>
            <a:off x="0" y="914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33" name="Connector 34"/>
          <p:cNvCxnSpPr/>
          <p:nvPr/>
        </p:nvCxnSpPr>
        <p:spPr>
          <a:xfrm>
            <a:off x="0" y="1371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34" name="Connector 35"/>
          <p:cNvCxnSpPr/>
          <p:nvPr/>
        </p:nvCxnSpPr>
        <p:spPr>
          <a:xfrm>
            <a:off x="0" y="1828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35" name="Connector 36"/>
          <p:cNvCxnSpPr/>
          <p:nvPr/>
        </p:nvCxnSpPr>
        <p:spPr>
          <a:xfrm>
            <a:off x="0" y="2286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36" name="Connector 37"/>
          <p:cNvCxnSpPr/>
          <p:nvPr/>
        </p:nvCxnSpPr>
        <p:spPr>
          <a:xfrm>
            <a:off x="0" y="2743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37" name="Connector 38"/>
          <p:cNvCxnSpPr/>
          <p:nvPr/>
        </p:nvCxnSpPr>
        <p:spPr>
          <a:xfrm>
            <a:off x="0" y="3200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38" name="Connector 39"/>
          <p:cNvCxnSpPr/>
          <p:nvPr/>
        </p:nvCxnSpPr>
        <p:spPr>
          <a:xfrm>
            <a:off x="0" y="3657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39" name="Connector 40"/>
          <p:cNvCxnSpPr/>
          <p:nvPr/>
        </p:nvCxnSpPr>
        <p:spPr>
          <a:xfrm>
            <a:off x="0" y="4114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40" name="Connector 41"/>
          <p:cNvCxnSpPr/>
          <p:nvPr/>
        </p:nvCxnSpPr>
        <p:spPr>
          <a:xfrm>
            <a:off x="0" y="4572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41" name="Connector 42"/>
          <p:cNvCxnSpPr/>
          <p:nvPr/>
        </p:nvCxnSpPr>
        <p:spPr>
          <a:xfrm>
            <a:off x="0" y="5029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42" name="Connector 43"/>
          <p:cNvCxnSpPr/>
          <p:nvPr/>
        </p:nvCxnSpPr>
        <p:spPr>
          <a:xfrm>
            <a:off x="0" y="5486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43" name="Connector 44"/>
          <p:cNvCxnSpPr/>
          <p:nvPr/>
        </p:nvCxnSpPr>
        <p:spPr>
          <a:xfrm>
            <a:off x="0" y="5943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44" name="Connector 45"/>
          <p:cNvCxnSpPr/>
          <p:nvPr/>
        </p:nvCxnSpPr>
        <p:spPr>
          <a:xfrm>
            <a:off x="0" y="6400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45" name="Connector 46"/>
          <p:cNvCxnSpPr/>
          <p:nvPr/>
        </p:nvCxnSpPr>
        <p:spPr>
          <a:xfrm>
            <a:off x="0" y="6858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46" name="Connector 47"/>
          <p:cNvCxnSpPr/>
          <p:nvPr/>
        </p:nvCxnSpPr>
        <p:spPr>
          <a:xfrm>
            <a:off x="0" y="7315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47" name="Connector 48"/>
          <p:cNvCxnSpPr/>
          <p:nvPr/>
        </p:nvCxnSpPr>
        <p:spPr>
          <a:xfrm>
            <a:off x="0" y="7772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sp>
        <p:nvSpPr>
          <p:cNvPr id="1048" name="Rectangle 49"/>
          <p:cNvSpPr/>
          <p:nvPr/>
        </p:nvSpPr>
        <p:spPr>
          <a:xfrm>
            <a:off x="228600" y="201240"/>
            <a:ext cx="14171760" cy="7816680"/>
          </a:xfrm>
          <a:prstGeom prst="rect">
            <a:avLst/>
          </a:prstGeom>
          <a:noFill/>
          <a:ln w="12700">
            <a:solidFill>
              <a:srgbClr val="7793a0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049" name="TextBox 50"/>
          <p:cNvSpPr/>
          <p:nvPr/>
        </p:nvSpPr>
        <p:spPr>
          <a:xfrm>
            <a:off x="640080" y="411480"/>
            <a:ext cx="13348800" cy="463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2800" spc="-1" strike="noStrike">
                <a:solidFill>
                  <a:srgbClr val="eef2f3"/>
                </a:solidFill>
                <a:latin typeface="Aptos"/>
              </a:rPr>
              <a:t>Database security: least privilege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0" name="Rectangle 51"/>
          <p:cNvSpPr/>
          <p:nvPr/>
        </p:nvSpPr>
        <p:spPr>
          <a:xfrm>
            <a:off x="731520" y="2834640"/>
            <a:ext cx="2193120" cy="109584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051" name="TextBox 52"/>
          <p:cNvSpPr/>
          <p:nvPr/>
        </p:nvSpPr>
        <p:spPr>
          <a:xfrm>
            <a:off x="841320" y="3075120"/>
            <a:ext cx="1973520" cy="61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900" spc="-1" strike="noStrike">
                <a:solidFill>
                  <a:srgbClr val="eef2f3"/>
                </a:solidFill>
                <a:latin typeface="Aptos Narrow"/>
              </a:rPr>
              <a:t>Python</a:t>
            </a:r>
            <a:br>
              <a:rPr sz="1900"/>
            </a:br>
            <a:r>
              <a:rPr b="0" lang="en-US" sz="1900" spc="-1" strike="noStrike">
                <a:solidFill>
                  <a:srgbClr val="eef2f3"/>
                </a:solidFill>
                <a:latin typeface="Aptos Narrow"/>
              </a:rPr>
              <a:t>application</a:t>
            </a:r>
            <a:endParaRPr b="0" lang="en-GB" sz="1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2" name="Can 53"/>
          <p:cNvSpPr/>
          <p:nvPr/>
        </p:nvSpPr>
        <p:spPr>
          <a:xfrm>
            <a:off x="6126480" y="2514600"/>
            <a:ext cx="2010240" cy="1644480"/>
          </a:xfrm>
          <a:prstGeom prst="can">
            <a:avLst>
              <a:gd name="adj" fmla="val 25000"/>
            </a:avLst>
          </a:prstGeom>
          <a:noFill/>
          <a:ln w="2540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053" name="TextBox 54"/>
          <p:cNvSpPr/>
          <p:nvPr/>
        </p:nvSpPr>
        <p:spPr>
          <a:xfrm>
            <a:off x="6400800" y="3063240"/>
            <a:ext cx="1461600" cy="32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900" spc="-1" strike="noStrike">
                <a:solidFill>
                  <a:srgbClr val="eef2f3"/>
                </a:solidFill>
                <a:latin typeface="Aptos Narrow"/>
              </a:rPr>
              <a:t>MariaDB</a:t>
            </a:r>
            <a:endParaRPr b="0" lang="en-GB" sz="1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4" name="Rectangle 55"/>
          <p:cNvSpPr/>
          <p:nvPr/>
        </p:nvSpPr>
        <p:spPr>
          <a:xfrm>
            <a:off x="11430000" y="2834640"/>
            <a:ext cx="2193120" cy="109584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055" name="TextBox 56"/>
          <p:cNvSpPr/>
          <p:nvPr/>
        </p:nvSpPr>
        <p:spPr>
          <a:xfrm>
            <a:off x="11539800" y="3219840"/>
            <a:ext cx="1973520" cy="325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900" spc="-1" strike="noStrike">
                <a:solidFill>
                  <a:srgbClr val="eef2f3"/>
                </a:solidFill>
                <a:latin typeface="Aptos Narrow"/>
              </a:rPr>
              <a:t>Grafana</a:t>
            </a:r>
            <a:endParaRPr b="0" lang="en-GB" sz="19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1056" name="Connector 57"/>
          <p:cNvCxnSpPr/>
          <p:nvPr/>
        </p:nvCxnSpPr>
        <p:spPr>
          <a:xfrm>
            <a:off x="2971800" y="3383280"/>
            <a:ext cx="3110400" cy="1440"/>
          </a:xfrm>
          <a:prstGeom prst="straightConnector1">
            <a:avLst/>
          </a:prstGeom>
          <a:ln w="38100">
            <a:solidFill>
              <a:srgbClr val="eef2f3"/>
            </a:solidFill>
            <a:round/>
          </a:ln>
        </p:spPr>
      </p:cxnSp>
      <p:cxnSp>
        <p:nvCxnSpPr>
          <p:cNvPr id="1057" name="Connector 58"/>
          <p:cNvCxnSpPr/>
          <p:nvPr/>
        </p:nvCxnSpPr>
        <p:spPr>
          <a:xfrm>
            <a:off x="8183520" y="3383280"/>
            <a:ext cx="3202200" cy="1440"/>
          </a:xfrm>
          <a:prstGeom prst="straightConnector1">
            <a:avLst/>
          </a:prstGeom>
          <a:ln w="38100">
            <a:solidFill>
              <a:srgbClr val="1acfdc"/>
            </a:solidFill>
            <a:round/>
          </a:ln>
        </p:spPr>
      </p:cxnSp>
      <p:sp>
        <p:nvSpPr>
          <p:cNvPr id="1058" name="TextBox 59"/>
          <p:cNvSpPr/>
          <p:nvPr/>
        </p:nvSpPr>
        <p:spPr>
          <a:xfrm>
            <a:off x="3840480" y="3611880"/>
            <a:ext cx="1553040" cy="767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READ / WRITE</a:t>
            </a:r>
            <a:br>
              <a:rPr sz="1600"/>
            </a:b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application account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9" name="TextBox 60"/>
          <p:cNvSpPr/>
          <p:nvPr/>
        </p:nvSpPr>
        <p:spPr>
          <a:xfrm>
            <a:off x="8869680" y="3611880"/>
            <a:ext cx="1553040" cy="767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600" spc="-1" strike="noStrike">
                <a:solidFill>
                  <a:srgbClr val="1acfdc"/>
                </a:solidFill>
                <a:latin typeface="Aptos Narrow"/>
              </a:rPr>
              <a:t>READ-ONLY</a:t>
            </a:r>
            <a:br>
              <a:rPr sz="1600"/>
            </a:br>
            <a:r>
              <a:rPr b="0" lang="en-US" sz="1600" spc="-1" strike="noStrike">
                <a:solidFill>
                  <a:srgbClr val="1acfdc"/>
                </a:solidFill>
                <a:latin typeface="Aptos Narrow"/>
              </a:rPr>
              <a:t>grafana account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0" name="Rectangle 61"/>
          <p:cNvSpPr/>
          <p:nvPr/>
        </p:nvSpPr>
        <p:spPr>
          <a:xfrm>
            <a:off x="731520" y="5166360"/>
            <a:ext cx="6468120" cy="214920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061" name="TextBox 62"/>
          <p:cNvSpPr/>
          <p:nvPr/>
        </p:nvSpPr>
        <p:spPr>
          <a:xfrm>
            <a:off x="1005840" y="5394960"/>
            <a:ext cx="205308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800" spc="-1" strike="noStrike">
                <a:solidFill>
                  <a:srgbClr val="eef2f3"/>
                </a:solidFill>
                <a:latin typeface="Aptos Narrow"/>
              </a:rPr>
              <a:t>Why MariaDB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2" name="TextBox 63"/>
          <p:cNvSpPr/>
          <p:nvPr/>
        </p:nvSpPr>
        <p:spPr>
          <a:xfrm>
            <a:off x="1005840" y="5760720"/>
            <a:ext cx="5851080" cy="127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50000"/>
              </a:lnSpc>
            </a:pPr>
            <a:r>
              <a:rPr b="0" lang="en-US" sz="1800" spc="-1" strike="noStrike">
                <a:solidFill>
                  <a:srgbClr val="eef2f3"/>
                </a:solidFill>
                <a:latin typeface="Aptos Narrow"/>
              </a:rPr>
              <a:t>Structured relational storage for historical events and alerts, while remaining lightweight enough for the self-hosted lab.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3" name="Rectangle 64"/>
          <p:cNvSpPr/>
          <p:nvPr/>
        </p:nvSpPr>
        <p:spPr>
          <a:xfrm>
            <a:off x="7680960" y="5166360"/>
            <a:ext cx="6358680" cy="214848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064" name="TextBox 65"/>
          <p:cNvSpPr/>
          <p:nvPr/>
        </p:nvSpPr>
        <p:spPr>
          <a:xfrm>
            <a:off x="7955280" y="5394960"/>
            <a:ext cx="212364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1800" spc="-1" strike="noStrike">
                <a:solidFill>
                  <a:srgbClr val="eef2f3"/>
                </a:solidFill>
                <a:latin typeface="Aptos Narrow"/>
              </a:rPr>
              <a:t>Security posture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5" name="TextBox 66"/>
          <p:cNvSpPr/>
          <p:nvPr/>
        </p:nvSpPr>
        <p:spPr>
          <a:xfrm>
            <a:off x="7955280" y="5760720"/>
            <a:ext cx="5903640" cy="859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50000"/>
              </a:lnSpc>
            </a:pPr>
            <a:r>
              <a:rPr b="0" lang="en-US" sz="1800" spc="-1" strike="noStrike">
                <a:solidFill>
                  <a:srgbClr val="eef2f3"/>
                </a:solidFill>
                <a:latin typeface="Aptos Narrow"/>
              </a:rPr>
              <a:t>Grafana is presentation-only. Its database account can read monitoring records but cannot modify them.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6" name="Rounded Rectangle 68"/>
          <p:cNvSpPr/>
          <p:nvPr/>
        </p:nvSpPr>
        <p:spPr>
          <a:xfrm>
            <a:off x="1395000" y="2148840"/>
            <a:ext cx="492480" cy="355320"/>
          </a:xfrm>
          <a:prstGeom prst="roundRect">
            <a:avLst>
              <a:gd name="adj" fmla="val 16667"/>
            </a:avLst>
          </a:prstGeom>
          <a:solidFill>
            <a:srgbClr val="1acfdc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067" name="Rounded Rectangle 69"/>
          <p:cNvSpPr/>
          <p:nvPr/>
        </p:nvSpPr>
        <p:spPr>
          <a:xfrm>
            <a:off x="1655640" y="2382120"/>
            <a:ext cx="492480" cy="355320"/>
          </a:xfrm>
          <a:prstGeom prst="roundRect">
            <a:avLst>
              <a:gd name="adj" fmla="val 16667"/>
            </a:avLst>
          </a:prstGeom>
          <a:solidFill>
            <a:srgbClr val="e0a942"/>
          </a:solidFill>
          <a:ln>
            <a:solidFill>
              <a:srgbClr val="e0a942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068" name="Oval 70"/>
          <p:cNvSpPr/>
          <p:nvPr/>
        </p:nvSpPr>
        <p:spPr>
          <a:xfrm>
            <a:off x="1751760" y="2238120"/>
            <a:ext cx="46440" cy="46440"/>
          </a:xfrm>
          <a:prstGeom prst="ellipse">
            <a:avLst/>
          </a:prstGeom>
          <a:solidFill>
            <a:srgbClr val="162734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-11160" bIns="-1116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069" name="Oval 71"/>
          <p:cNvSpPr/>
          <p:nvPr/>
        </p:nvSpPr>
        <p:spPr>
          <a:xfrm>
            <a:off x="1772280" y="2580840"/>
            <a:ext cx="46440" cy="46440"/>
          </a:xfrm>
          <a:prstGeom prst="ellipse">
            <a:avLst/>
          </a:prstGeom>
          <a:solidFill>
            <a:srgbClr val="162734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-11160" bIns="-1116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070" name="Can 72"/>
          <p:cNvSpPr/>
          <p:nvPr/>
        </p:nvSpPr>
        <p:spPr>
          <a:xfrm>
            <a:off x="6783120" y="1864800"/>
            <a:ext cx="698040" cy="862560"/>
          </a:xfrm>
          <a:prstGeom prst="can">
            <a:avLst>
              <a:gd name="adj" fmla="val 25000"/>
            </a:avLst>
          </a:prstGeom>
          <a:noFill/>
          <a:ln w="2540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071" name="Rounded Rectangle 73"/>
          <p:cNvSpPr/>
          <p:nvPr/>
        </p:nvSpPr>
        <p:spPr>
          <a:xfrm>
            <a:off x="7375680" y="2317320"/>
            <a:ext cx="344160" cy="278280"/>
          </a:xfrm>
          <a:prstGeom prst="roundRect">
            <a:avLst>
              <a:gd name="adj" fmla="val 16667"/>
            </a:avLst>
          </a:prstGeom>
          <a:solidFill>
            <a:srgbClr val="55c391"/>
          </a:solidFill>
          <a:ln>
            <a:solidFill>
              <a:srgbClr val="55c391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072" name="Arc 74"/>
          <p:cNvSpPr/>
          <p:nvPr/>
        </p:nvSpPr>
        <p:spPr>
          <a:xfrm>
            <a:off x="7425000" y="2144520"/>
            <a:ext cx="245520" cy="286560"/>
          </a:xfrm>
          <a:prstGeom prst="arc">
            <a:avLst>
              <a:gd name="adj1" fmla="val 16200000"/>
              <a:gd name="adj2" fmla="val 0"/>
            </a:avLst>
          </a:prstGeom>
          <a:noFill/>
          <a:ln w="25400">
            <a:solidFill>
              <a:srgbClr val="55c391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073" name="Rectangle 75"/>
          <p:cNvSpPr/>
          <p:nvPr/>
        </p:nvSpPr>
        <p:spPr>
          <a:xfrm>
            <a:off x="11956320" y="1959120"/>
            <a:ext cx="1132560" cy="766800"/>
          </a:xfrm>
          <a:prstGeom prst="rect">
            <a:avLst/>
          </a:prstGeom>
          <a:noFill/>
          <a:ln w="2286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074" name="TextBox 76"/>
          <p:cNvSpPr/>
          <p:nvPr/>
        </p:nvSpPr>
        <p:spPr>
          <a:xfrm>
            <a:off x="12029400" y="2017800"/>
            <a:ext cx="949680" cy="173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900" spc="-1" strike="noStrike">
                <a:solidFill>
                  <a:srgbClr val="1acfdc"/>
                </a:solidFill>
                <a:latin typeface="Aptos"/>
              </a:rPr>
              <a:t>GRAFANA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5" name="TextBox 77"/>
          <p:cNvSpPr/>
          <p:nvPr/>
        </p:nvSpPr>
        <p:spPr>
          <a:xfrm>
            <a:off x="12044160" y="2178720"/>
            <a:ext cx="276480" cy="20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1076" name="Connector 78"/>
          <p:cNvCxnSpPr/>
          <p:nvPr/>
        </p:nvCxnSpPr>
        <p:spPr>
          <a:xfrm flipV="1">
            <a:off x="12380400" y="2354040"/>
            <a:ext cx="147600" cy="89280"/>
          </a:xfrm>
          <a:prstGeom prst="straightConnector1">
            <a:avLst/>
          </a:prstGeom>
          <a:ln w="19050">
            <a:solidFill>
              <a:srgbClr val="1acfdc"/>
            </a:solidFill>
            <a:round/>
          </a:ln>
        </p:spPr>
      </p:cxnSp>
      <p:cxnSp>
        <p:nvCxnSpPr>
          <p:cNvPr id="1077" name="Connector 79"/>
          <p:cNvCxnSpPr/>
          <p:nvPr/>
        </p:nvCxnSpPr>
        <p:spPr>
          <a:xfrm>
            <a:off x="12526560" y="2354040"/>
            <a:ext cx="147960" cy="59760"/>
          </a:xfrm>
          <a:prstGeom prst="straightConnector1">
            <a:avLst/>
          </a:prstGeom>
          <a:ln w="19050">
            <a:solidFill>
              <a:srgbClr val="1acfdc"/>
            </a:solidFill>
            <a:round/>
          </a:ln>
        </p:spPr>
      </p:cxnSp>
      <p:cxnSp>
        <p:nvCxnSpPr>
          <p:cNvPr id="1078" name="Connector 80"/>
          <p:cNvCxnSpPr/>
          <p:nvPr/>
        </p:nvCxnSpPr>
        <p:spPr>
          <a:xfrm flipV="1">
            <a:off x="12673080" y="2266200"/>
            <a:ext cx="147600" cy="147600"/>
          </a:xfrm>
          <a:prstGeom prst="straightConnector1">
            <a:avLst/>
          </a:prstGeom>
          <a:ln w="19050">
            <a:solidFill>
              <a:srgbClr val="1acfdc"/>
            </a:solidFill>
            <a:round/>
          </a:ln>
        </p:spPr>
      </p:cxnSp>
      <p:cxnSp>
        <p:nvCxnSpPr>
          <p:cNvPr id="1079" name="Connector 81"/>
          <p:cNvCxnSpPr/>
          <p:nvPr/>
        </p:nvCxnSpPr>
        <p:spPr>
          <a:xfrm>
            <a:off x="12819240" y="2266200"/>
            <a:ext cx="162360" cy="59760"/>
          </a:xfrm>
          <a:prstGeom prst="straightConnector1">
            <a:avLst/>
          </a:prstGeom>
          <a:ln w="19050">
            <a:solidFill>
              <a:srgbClr val="1acfdc"/>
            </a:solidFill>
            <a:round/>
          </a:ln>
        </p:spPr>
      </p:cxnSp>
      <p:sp>
        <p:nvSpPr>
          <p:cNvPr id="1080" name="Rectangle 82"/>
          <p:cNvSpPr/>
          <p:nvPr/>
        </p:nvSpPr>
        <p:spPr>
          <a:xfrm>
            <a:off x="12066120" y="2485800"/>
            <a:ext cx="42480" cy="130320"/>
          </a:xfrm>
          <a:prstGeom prst="rect">
            <a:avLst/>
          </a:prstGeom>
          <a:solidFill>
            <a:srgbClr val="e0a942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081" name="Rectangle 83"/>
          <p:cNvSpPr/>
          <p:nvPr/>
        </p:nvSpPr>
        <p:spPr>
          <a:xfrm>
            <a:off x="12139200" y="2383560"/>
            <a:ext cx="42480" cy="232560"/>
          </a:xfrm>
          <a:prstGeom prst="rect">
            <a:avLst/>
          </a:prstGeom>
          <a:solidFill>
            <a:srgbClr val="e0a942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082" name="Rectangle 84"/>
          <p:cNvSpPr/>
          <p:nvPr/>
        </p:nvSpPr>
        <p:spPr>
          <a:xfrm>
            <a:off x="12212280" y="2434680"/>
            <a:ext cx="42480" cy="181440"/>
          </a:xfrm>
          <a:prstGeom prst="rect">
            <a:avLst/>
          </a:prstGeom>
          <a:solidFill>
            <a:srgbClr val="e0a942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083" name="Rectangle 85"/>
          <p:cNvSpPr/>
          <p:nvPr/>
        </p:nvSpPr>
        <p:spPr>
          <a:xfrm>
            <a:off x="12285360" y="2310120"/>
            <a:ext cx="42480" cy="305640"/>
          </a:xfrm>
          <a:prstGeom prst="rect">
            <a:avLst/>
          </a:prstGeom>
          <a:solidFill>
            <a:srgbClr val="e0a942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084" name="Rounded Rectangle 87"/>
          <p:cNvSpPr/>
          <p:nvPr/>
        </p:nvSpPr>
        <p:spPr>
          <a:xfrm>
            <a:off x="10698480" y="384120"/>
            <a:ext cx="3153240" cy="455760"/>
          </a:xfrm>
          <a:prstGeom prst="roundRect">
            <a:avLst>
              <a:gd name="adj" fmla="val 16667"/>
            </a:avLst>
          </a:prstGeom>
          <a:solidFill>
            <a:srgbClr val="162734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r>
              <a:rPr b="1" lang="en-US" sz="1400" spc="-1" strike="noStrike">
                <a:solidFill>
                  <a:srgbClr val="1acfdc"/>
                </a:solidFill>
                <a:latin typeface="Aptos"/>
              </a:rPr>
              <a:t>SECURITY</a:t>
            </a:r>
            <a:endParaRPr b="0" lang="en-GB" sz="1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5" name="TextBox 88"/>
          <p:cNvSpPr/>
          <p:nvPr/>
        </p:nvSpPr>
        <p:spPr>
          <a:xfrm>
            <a:off x="13765680" y="7635240"/>
            <a:ext cx="310680" cy="227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 anchorCtr="1">
            <a:spAutoFit/>
          </a:bodyPr>
          <a:p>
            <a:pPr algn="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"/>
              </a:rPr>
              <a:t>12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1c32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86" name="Connector 1"/>
          <p:cNvCxnSpPr/>
          <p:nvPr/>
        </p:nvCxnSpPr>
        <p:spPr>
          <a:xfrm>
            <a:off x="45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87" name="Connector 2"/>
          <p:cNvCxnSpPr/>
          <p:nvPr/>
        </p:nvCxnSpPr>
        <p:spPr>
          <a:xfrm>
            <a:off x="91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88" name="Connector 3"/>
          <p:cNvCxnSpPr/>
          <p:nvPr/>
        </p:nvCxnSpPr>
        <p:spPr>
          <a:xfrm>
            <a:off x="137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89" name="Connector 4"/>
          <p:cNvCxnSpPr/>
          <p:nvPr/>
        </p:nvCxnSpPr>
        <p:spPr>
          <a:xfrm>
            <a:off x="182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90" name="Connector 5"/>
          <p:cNvCxnSpPr/>
          <p:nvPr/>
        </p:nvCxnSpPr>
        <p:spPr>
          <a:xfrm>
            <a:off x="228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91" name="Connector 6"/>
          <p:cNvCxnSpPr/>
          <p:nvPr/>
        </p:nvCxnSpPr>
        <p:spPr>
          <a:xfrm>
            <a:off x="274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92" name="Connector 7"/>
          <p:cNvCxnSpPr/>
          <p:nvPr/>
        </p:nvCxnSpPr>
        <p:spPr>
          <a:xfrm>
            <a:off x="3200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93" name="Connector 8"/>
          <p:cNvCxnSpPr/>
          <p:nvPr/>
        </p:nvCxnSpPr>
        <p:spPr>
          <a:xfrm>
            <a:off x="3657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94" name="Connector 9"/>
          <p:cNvCxnSpPr/>
          <p:nvPr/>
        </p:nvCxnSpPr>
        <p:spPr>
          <a:xfrm>
            <a:off x="4114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95" name="Connector 10"/>
          <p:cNvCxnSpPr/>
          <p:nvPr/>
        </p:nvCxnSpPr>
        <p:spPr>
          <a:xfrm>
            <a:off x="4572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96" name="Connector 11"/>
          <p:cNvCxnSpPr/>
          <p:nvPr/>
        </p:nvCxnSpPr>
        <p:spPr>
          <a:xfrm>
            <a:off x="5029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97" name="Connector 12"/>
          <p:cNvCxnSpPr/>
          <p:nvPr/>
        </p:nvCxnSpPr>
        <p:spPr>
          <a:xfrm>
            <a:off x="5486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98" name="Connector 13"/>
          <p:cNvCxnSpPr/>
          <p:nvPr/>
        </p:nvCxnSpPr>
        <p:spPr>
          <a:xfrm>
            <a:off x="5943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099" name="Connector 14"/>
          <p:cNvCxnSpPr/>
          <p:nvPr/>
        </p:nvCxnSpPr>
        <p:spPr>
          <a:xfrm>
            <a:off x="6400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00" name="Connector 15"/>
          <p:cNvCxnSpPr/>
          <p:nvPr/>
        </p:nvCxnSpPr>
        <p:spPr>
          <a:xfrm>
            <a:off x="6858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01" name="Connector 16"/>
          <p:cNvCxnSpPr/>
          <p:nvPr/>
        </p:nvCxnSpPr>
        <p:spPr>
          <a:xfrm>
            <a:off x="7315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02" name="Connector 17"/>
          <p:cNvCxnSpPr/>
          <p:nvPr/>
        </p:nvCxnSpPr>
        <p:spPr>
          <a:xfrm>
            <a:off x="7772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03" name="Connector 18"/>
          <p:cNvCxnSpPr/>
          <p:nvPr/>
        </p:nvCxnSpPr>
        <p:spPr>
          <a:xfrm>
            <a:off x="8229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04" name="Connector 19"/>
          <p:cNvCxnSpPr/>
          <p:nvPr/>
        </p:nvCxnSpPr>
        <p:spPr>
          <a:xfrm>
            <a:off x="8686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05" name="Connector 20"/>
          <p:cNvCxnSpPr/>
          <p:nvPr/>
        </p:nvCxnSpPr>
        <p:spPr>
          <a:xfrm>
            <a:off x="9144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06" name="Connector 21"/>
          <p:cNvCxnSpPr/>
          <p:nvPr/>
        </p:nvCxnSpPr>
        <p:spPr>
          <a:xfrm>
            <a:off x="9601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07" name="Connector 22"/>
          <p:cNvCxnSpPr/>
          <p:nvPr/>
        </p:nvCxnSpPr>
        <p:spPr>
          <a:xfrm>
            <a:off x="10058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08" name="Connector 23"/>
          <p:cNvCxnSpPr/>
          <p:nvPr/>
        </p:nvCxnSpPr>
        <p:spPr>
          <a:xfrm>
            <a:off x="10515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09" name="Connector 24"/>
          <p:cNvCxnSpPr/>
          <p:nvPr/>
        </p:nvCxnSpPr>
        <p:spPr>
          <a:xfrm>
            <a:off x="10972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10" name="Connector 25"/>
          <p:cNvCxnSpPr/>
          <p:nvPr/>
        </p:nvCxnSpPr>
        <p:spPr>
          <a:xfrm>
            <a:off x="11430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11" name="Connector 26"/>
          <p:cNvCxnSpPr/>
          <p:nvPr/>
        </p:nvCxnSpPr>
        <p:spPr>
          <a:xfrm>
            <a:off x="1188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12" name="Connector 27"/>
          <p:cNvCxnSpPr/>
          <p:nvPr/>
        </p:nvCxnSpPr>
        <p:spPr>
          <a:xfrm>
            <a:off x="1234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13" name="Connector 28"/>
          <p:cNvCxnSpPr/>
          <p:nvPr/>
        </p:nvCxnSpPr>
        <p:spPr>
          <a:xfrm>
            <a:off x="1280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14" name="Connector 29"/>
          <p:cNvCxnSpPr/>
          <p:nvPr/>
        </p:nvCxnSpPr>
        <p:spPr>
          <a:xfrm>
            <a:off x="1325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15" name="Connector 30"/>
          <p:cNvCxnSpPr/>
          <p:nvPr/>
        </p:nvCxnSpPr>
        <p:spPr>
          <a:xfrm>
            <a:off x="1371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16" name="Connector 31"/>
          <p:cNvCxnSpPr/>
          <p:nvPr/>
        </p:nvCxnSpPr>
        <p:spPr>
          <a:xfrm>
            <a:off x="1417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17" name="Connector 32"/>
          <p:cNvCxnSpPr/>
          <p:nvPr/>
        </p:nvCxnSpPr>
        <p:spPr>
          <a:xfrm>
            <a:off x="0" y="457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18" name="Connector 33"/>
          <p:cNvCxnSpPr/>
          <p:nvPr/>
        </p:nvCxnSpPr>
        <p:spPr>
          <a:xfrm>
            <a:off x="0" y="914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19" name="Connector 34"/>
          <p:cNvCxnSpPr/>
          <p:nvPr/>
        </p:nvCxnSpPr>
        <p:spPr>
          <a:xfrm>
            <a:off x="0" y="1371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20" name="Connector 35"/>
          <p:cNvCxnSpPr/>
          <p:nvPr/>
        </p:nvCxnSpPr>
        <p:spPr>
          <a:xfrm>
            <a:off x="0" y="1828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21" name="Connector 36"/>
          <p:cNvCxnSpPr/>
          <p:nvPr/>
        </p:nvCxnSpPr>
        <p:spPr>
          <a:xfrm>
            <a:off x="0" y="2286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22" name="Connector 37"/>
          <p:cNvCxnSpPr/>
          <p:nvPr/>
        </p:nvCxnSpPr>
        <p:spPr>
          <a:xfrm>
            <a:off x="0" y="2743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23" name="Connector 38"/>
          <p:cNvCxnSpPr/>
          <p:nvPr/>
        </p:nvCxnSpPr>
        <p:spPr>
          <a:xfrm>
            <a:off x="0" y="3200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24" name="Connector 39"/>
          <p:cNvCxnSpPr/>
          <p:nvPr/>
        </p:nvCxnSpPr>
        <p:spPr>
          <a:xfrm>
            <a:off x="0" y="3657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25" name="Connector 40"/>
          <p:cNvCxnSpPr/>
          <p:nvPr/>
        </p:nvCxnSpPr>
        <p:spPr>
          <a:xfrm>
            <a:off x="0" y="4114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26" name="Connector 41"/>
          <p:cNvCxnSpPr/>
          <p:nvPr/>
        </p:nvCxnSpPr>
        <p:spPr>
          <a:xfrm>
            <a:off x="0" y="4572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27" name="Connector 42"/>
          <p:cNvCxnSpPr/>
          <p:nvPr/>
        </p:nvCxnSpPr>
        <p:spPr>
          <a:xfrm>
            <a:off x="0" y="5029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28" name="Connector 43"/>
          <p:cNvCxnSpPr/>
          <p:nvPr/>
        </p:nvCxnSpPr>
        <p:spPr>
          <a:xfrm>
            <a:off x="0" y="5486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29" name="Connector 44"/>
          <p:cNvCxnSpPr/>
          <p:nvPr/>
        </p:nvCxnSpPr>
        <p:spPr>
          <a:xfrm>
            <a:off x="0" y="5943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30" name="Connector 45"/>
          <p:cNvCxnSpPr/>
          <p:nvPr/>
        </p:nvCxnSpPr>
        <p:spPr>
          <a:xfrm>
            <a:off x="0" y="6400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31" name="Connector 46"/>
          <p:cNvCxnSpPr/>
          <p:nvPr/>
        </p:nvCxnSpPr>
        <p:spPr>
          <a:xfrm>
            <a:off x="0" y="6858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32" name="Connector 47"/>
          <p:cNvCxnSpPr/>
          <p:nvPr/>
        </p:nvCxnSpPr>
        <p:spPr>
          <a:xfrm>
            <a:off x="0" y="7315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33" name="Connector 48"/>
          <p:cNvCxnSpPr/>
          <p:nvPr/>
        </p:nvCxnSpPr>
        <p:spPr>
          <a:xfrm>
            <a:off x="0" y="7772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sp>
        <p:nvSpPr>
          <p:cNvPr id="1134" name="Rectangle 49"/>
          <p:cNvSpPr/>
          <p:nvPr/>
        </p:nvSpPr>
        <p:spPr>
          <a:xfrm>
            <a:off x="228600" y="201240"/>
            <a:ext cx="14171760" cy="7816680"/>
          </a:xfrm>
          <a:prstGeom prst="rect">
            <a:avLst/>
          </a:prstGeom>
          <a:noFill/>
          <a:ln w="12700">
            <a:solidFill>
              <a:srgbClr val="7793a0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135" name="TextBox 50"/>
          <p:cNvSpPr/>
          <p:nvPr/>
        </p:nvSpPr>
        <p:spPr>
          <a:xfrm>
            <a:off x="640080" y="411480"/>
            <a:ext cx="13348800" cy="463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2800" spc="-1" strike="noStrike">
                <a:solidFill>
                  <a:srgbClr val="eef2f3"/>
                </a:solidFill>
                <a:latin typeface="Aptos"/>
              </a:rPr>
              <a:t>Why rule-based contextual analysis?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6" name="Rectangle 51"/>
          <p:cNvSpPr/>
          <p:nvPr/>
        </p:nvSpPr>
        <p:spPr>
          <a:xfrm>
            <a:off x="1005840" y="1600200"/>
            <a:ext cx="5942160" cy="684360"/>
          </a:xfrm>
          <a:prstGeom prst="rect">
            <a:avLst/>
          </a:prstGeom>
          <a:solidFill>
            <a:srgbClr val="1acfdc"/>
          </a:solidFill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137" name="TextBox 52"/>
          <p:cNvSpPr/>
          <p:nvPr/>
        </p:nvSpPr>
        <p:spPr>
          <a:xfrm>
            <a:off x="1115640" y="1771920"/>
            <a:ext cx="5722560" cy="340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2000" spc="-1" strike="noStrike">
                <a:solidFill>
                  <a:srgbClr val="162734"/>
                </a:solidFill>
                <a:latin typeface="Aptos Narrow"/>
              </a:rPr>
              <a:t>Rule-based context — chosen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8" name="Rectangle 53"/>
          <p:cNvSpPr/>
          <p:nvPr/>
        </p:nvSpPr>
        <p:spPr>
          <a:xfrm>
            <a:off x="7680960" y="1600200"/>
            <a:ext cx="5942160" cy="684360"/>
          </a:xfrm>
          <a:prstGeom prst="rect">
            <a:avLst/>
          </a:prstGeom>
          <a:solidFill>
            <a:srgbClr val="d2d7d8"/>
          </a:solidFill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139" name="TextBox 54"/>
          <p:cNvSpPr/>
          <p:nvPr/>
        </p:nvSpPr>
        <p:spPr>
          <a:xfrm>
            <a:off x="7790760" y="1771920"/>
            <a:ext cx="5722560" cy="340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2000" spc="-1" strike="noStrike">
                <a:solidFill>
                  <a:srgbClr val="162734"/>
                </a:solidFill>
                <a:latin typeface="Aptos Narrow"/>
              </a:rPr>
              <a:t>Machine learning — excluded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0" name="Rectangle 55"/>
          <p:cNvSpPr/>
          <p:nvPr/>
        </p:nvSpPr>
        <p:spPr>
          <a:xfrm>
            <a:off x="1005840" y="2560320"/>
            <a:ext cx="5942160" cy="63864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141" name="TextBox 56"/>
          <p:cNvSpPr/>
          <p:nvPr/>
        </p:nvSpPr>
        <p:spPr>
          <a:xfrm>
            <a:off x="1115640" y="2732040"/>
            <a:ext cx="5722560" cy="29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700" spc="-1" strike="noStrike">
                <a:solidFill>
                  <a:srgbClr val="eef2f3"/>
                </a:solidFill>
                <a:latin typeface="Aptos Narrow"/>
              </a:rPr>
              <a:t>Deterministic</a:t>
            </a:r>
            <a:endParaRPr b="0" lang="en-GB" sz="1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2" name="Rectangle 57"/>
          <p:cNvSpPr/>
          <p:nvPr/>
        </p:nvSpPr>
        <p:spPr>
          <a:xfrm>
            <a:off x="7680960" y="2560320"/>
            <a:ext cx="5942160" cy="63864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143" name="TextBox 58"/>
          <p:cNvSpPr/>
          <p:nvPr/>
        </p:nvSpPr>
        <p:spPr>
          <a:xfrm>
            <a:off x="7790760" y="2732040"/>
            <a:ext cx="5722560" cy="29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700" spc="-1" strike="noStrike">
                <a:solidFill>
                  <a:srgbClr val="b7c3c9"/>
                </a:solidFill>
                <a:latin typeface="Aptos Narrow"/>
              </a:rPr>
              <a:t>Probabilistic</a:t>
            </a:r>
            <a:endParaRPr b="0" lang="en-GB" sz="17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1144" name="Connector 59"/>
          <p:cNvCxnSpPr/>
          <p:nvPr/>
        </p:nvCxnSpPr>
        <p:spPr>
          <a:xfrm>
            <a:off x="6995160" y="2880360"/>
            <a:ext cx="641520" cy="1440"/>
          </a:xfrm>
          <a:prstGeom prst="straightConnector1">
            <a:avLst/>
          </a:prstGeom>
          <a:ln w="0">
            <a:solidFill>
              <a:srgbClr val="1acfdc"/>
            </a:solidFill>
          </a:ln>
        </p:spPr>
      </p:cxnSp>
      <p:sp>
        <p:nvSpPr>
          <p:cNvPr id="1145" name="Rectangle 60"/>
          <p:cNvSpPr/>
          <p:nvPr/>
        </p:nvSpPr>
        <p:spPr>
          <a:xfrm>
            <a:off x="1005840" y="3383280"/>
            <a:ext cx="5942160" cy="63864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146" name="TextBox 61"/>
          <p:cNvSpPr/>
          <p:nvPr/>
        </p:nvSpPr>
        <p:spPr>
          <a:xfrm>
            <a:off x="1115640" y="3555000"/>
            <a:ext cx="5722560" cy="29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700" spc="-1" strike="noStrike">
                <a:solidFill>
                  <a:srgbClr val="eef2f3"/>
                </a:solidFill>
                <a:latin typeface="Aptos Narrow"/>
              </a:rPr>
              <a:t>Transparent / explainable</a:t>
            </a:r>
            <a:endParaRPr b="0" lang="en-GB" sz="1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7" name="Rectangle 62"/>
          <p:cNvSpPr/>
          <p:nvPr/>
        </p:nvSpPr>
        <p:spPr>
          <a:xfrm>
            <a:off x="7680960" y="3383280"/>
            <a:ext cx="5942160" cy="63864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148" name="TextBox 63"/>
          <p:cNvSpPr/>
          <p:nvPr/>
        </p:nvSpPr>
        <p:spPr>
          <a:xfrm>
            <a:off x="7790760" y="3555000"/>
            <a:ext cx="5722560" cy="29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700" spc="-1" strike="noStrike">
                <a:solidFill>
                  <a:srgbClr val="b7c3c9"/>
                </a:solidFill>
                <a:latin typeface="Aptos Narrow"/>
              </a:rPr>
              <a:t>Less directly interpretable</a:t>
            </a:r>
            <a:endParaRPr b="0" lang="en-GB" sz="17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1149" name="Connector 64"/>
          <p:cNvCxnSpPr/>
          <p:nvPr/>
        </p:nvCxnSpPr>
        <p:spPr>
          <a:xfrm>
            <a:off x="6995160" y="3703320"/>
            <a:ext cx="641520" cy="1440"/>
          </a:xfrm>
          <a:prstGeom prst="straightConnector1">
            <a:avLst/>
          </a:prstGeom>
          <a:ln w="0">
            <a:solidFill>
              <a:srgbClr val="1acfdc"/>
            </a:solidFill>
          </a:ln>
        </p:spPr>
      </p:cxnSp>
      <p:sp>
        <p:nvSpPr>
          <p:cNvPr id="1150" name="Rectangle 65"/>
          <p:cNvSpPr/>
          <p:nvPr/>
        </p:nvSpPr>
        <p:spPr>
          <a:xfrm>
            <a:off x="1005840" y="4206240"/>
            <a:ext cx="5942160" cy="63864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151" name="TextBox 66"/>
          <p:cNvSpPr/>
          <p:nvPr/>
        </p:nvSpPr>
        <p:spPr>
          <a:xfrm>
            <a:off x="1115640" y="4377960"/>
            <a:ext cx="5722560" cy="29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700" spc="-1" strike="noStrike">
                <a:solidFill>
                  <a:srgbClr val="eef2f3"/>
                </a:solidFill>
                <a:latin typeface="Aptos Narrow"/>
              </a:rPr>
              <a:t>Isolates the research variable</a:t>
            </a:r>
            <a:endParaRPr b="0" lang="en-GB" sz="1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2" name="Rectangle 67"/>
          <p:cNvSpPr/>
          <p:nvPr/>
        </p:nvSpPr>
        <p:spPr>
          <a:xfrm>
            <a:off x="7680960" y="4206240"/>
            <a:ext cx="5942160" cy="638640"/>
          </a:xfrm>
          <a:prstGeom prst="rect">
            <a:avLst/>
          </a:prstGeom>
          <a:noFill/>
          <a:ln w="1905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153" name="TextBox 68"/>
          <p:cNvSpPr/>
          <p:nvPr/>
        </p:nvSpPr>
        <p:spPr>
          <a:xfrm>
            <a:off x="7790760" y="4377960"/>
            <a:ext cx="5722560" cy="29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700" spc="-1" strike="noStrike">
                <a:solidFill>
                  <a:srgbClr val="b7c3c9"/>
                </a:solidFill>
                <a:latin typeface="Aptos Narrow"/>
              </a:rPr>
              <a:t>Introduces additional variables</a:t>
            </a:r>
            <a:endParaRPr b="0" lang="en-GB" sz="17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1154" name="Connector 69"/>
          <p:cNvCxnSpPr/>
          <p:nvPr/>
        </p:nvCxnSpPr>
        <p:spPr>
          <a:xfrm>
            <a:off x="6995160" y="4526280"/>
            <a:ext cx="641520" cy="1440"/>
          </a:xfrm>
          <a:prstGeom prst="straightConnector1">
            <a:avLst/>
          </a:prstGeom>
          <a:ln w="0">
            <a:solidFill>
              <a:srgbClr val="1acfdc"/>
            </a:solidFill>
          </a:ln>
        </p:spPr>
      </p:cxnSp>
      <p:sp>
        <p:nvSpPr>
          <p:cNvPr id="1155" name="Rectangle 70"/>
          <p:cNvSpPr/>
          <p:nvPr/>
        </p:nvSpPr>
        <p:spPr>
          <a:xfrm>
            <a:off x="1005840" y="5532120"/>
            <a:ext cx="12617280" cy="148752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156" name="TextBox 71"/>
          <p:cNvSpPr/>
          <p:nvPr/>
        </p:nvSpPr>
        <p:spPr>
          <a:xfrm>
            <a:off x="1325880" y="5806440"/>
            <a:ext cx="11977200" cy="859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50000"/>
              </a:lnSpc>
            </a:pPr>
            <a:r>
              <a:rPr b="0" lang="en-GB" sz="1800" spc="-1" strike="noStrike">
                <a:solidFill>
                  <a:srgbClr val="eef2f3"/>
                </a:solidFill>
                <a:latin typeface="Aptos"/>
              </a:rPr>
              <a:t>Research rationale: deterministic rules keep decisions explainable and reproducible, and isolate contextual analysis as the variable under study. Machine learning is deliberately outside scope.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7" name="Rounded Rectangle 74"/>
          <p:cNvSpPr/>
          <p:nvPr/>
        </p:nvSpPr>
        <p:spPr>
          <a:xfrm>
            <a:off x="10698480" y="384120"/>
            <a:ext cx="3153240" cy="455760"/>
          </a:xfrm>
          <a:prstGeom prst="roundRect">
            <a:avLst>
              <a:gd name="adj" fmla="val 16667"/>
            </a:avLst>
          </a:prstGeom>
          <a:solidFill>
            <a:srgbClr val="162734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r>
              <a:rPr b="1" lang="en-US" sz="1400" spc="-1" strike="noStrike">
                <a:solidFill>
                  <a:srgbClr val="1acfdc"/>
                </a:solidFill>
                <a:latin typeface="Aptos"/>
              </a:rPr>
              <a:t>DESIGN CHOICE</a:t>
            </a:r>
            <a:endParaRPr b="0" lang="en-GB" sz="1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8" name="TextBox 75"/>
          <p:cNvSpPr/>
          <p:nvPr/>
        </p:nvSpPr>
        <p:spPr>
          <a:xfrm>
            <a:off x="13765680" y="7635240"/>
            <a:ext cx="310680" cy="227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 anchorCtr="1">
            <a:spAutoFit/>
          </a:bodyPr>
          <a:p>
            <a:pPr algn="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"/>
              </a:rPr>
              <a:t>13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1c32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59" name="Connector 1"/>
          <p:cNvCxnSpPr/>
          <p:nvPr/>
        </p:nvCxnSpPr>
        <p:spPr>
          <a:xfrm>
            <a:off x="45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60" name="Connector 2"/>
          <p:cNvCxnSpPr/>
          <p:nvPr/>
        </p:nvCxnSpPr>
        <p:spPr>
          <a:xfrm>
            <a:off x="91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61" name="Connector 3"/>
          <p:cNvCxnSpPr/>
          <p:nvPr/>
        </p:nvCxnSpPr>
        <p:spPr>
          <a:xfrm>
            <a:off x="137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62" name="Connector 4"/>
          <p:cNvCxnSpPr/>
          <p:nvPr/>
        </p:nvCxnSpPr>
        <p:spPr>
          <a:xfrm>
            <a:off x="182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63" name="Connector 5"/>
          <p:cNvCxnSpPr/>
          <p:nvPr/>
        </p:nvCxnSpPr>
        <p:spPr>
          <a:xfrm>
            <a:off x="228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64" name="Connector 6"/>
          <p:cNvCxnSpPr/>
          <p:nvPr/>
        </p:nvCxnSpPr>
        <p:spPr>
          <a:xfrm>
            <a:off x="274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65" name="Connector 7"/>
          <p:cNvCxnSpPr/>
          <p:nvPr/>
        </p:nvCxnSpPr>
        <p:spPr>
          <a:xfrm>
            <a:off x="3200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66" name="Connector 8"/>
          <p:cNvCxnSpPr/>
          <p:nvPr/>
        </p:nvCxnSpPr>
        <p:spPr>
          <a:xfrm>
            <a:off x="3657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67" name="Connector 9"/>
          <p:cNvCxnSpPr/>
          <p:nvPr/>
        </p:nvCxnSpPr>
        <p:spPr>
          <a:xfrm>
            <a:off x="4114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68" name="Connector 10"/>
          <p:cNvCxnSpPr/>
          <p:nvPr/>
        </p:nvCxnSpPr>
        <p:spPr>
          <a:xfrm>
            <a:off x="4572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69" name="Connector 11"/>
          <p:cNvCxnSpPr/>
          <p:nvPr/>
        </p:nvCxnSpPr>
        <p:spPr>
          <a:xfrm>
            <a:off x="5029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70" name="Connector 12"/>
          <p:cNvCxnSpPr/>
          <p:nvPr/>
        </p:nvCxnSpPr>
        <p:spPr>
          <a:xfrm>
            <a:off x="5486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71" name="Connector 13"/>
          <p:cNvCxnSpPr/>
          <p:nvPr/>
        </p:nvCxnSpPr>
        <p:spPr>
          <a:xfrm>
            <a:off x="5943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72" name="Connector 14"/>
          <p:cNvCxnSpPr/>
          <p:nvPr/>
        </p:nvCxnSpPr>
        <p:spPr>
          <a:xfrm>
            <a:off x="6400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73" name="Connector 15"/>
          <p:cNvCxnSpPr/>
          <p:nvPr/>
        </p:nvCxnSpPr>
        <p:spPr>
          <a:xfrm>
            <a:off x="6858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74" name="Connector 16"/>
          <p:cNvCxnSpPr/>
          <p:nvPr/>
        </p:nvCxnSpPr>
        <p:spPr>
          <a:xfrm>
            <a:off x="7315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75" name="Connector 17"/>
          <p:cNvCxnSpPr/>
          <p:nvPr/>
        </p:nvCxnSpPr>
        <p:spPr>
          <a:xfrm>
            <a:off x="7772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76" name="Connector 18"/>
          <p:cNvCxnSpPr/>
          <p:nvPr/>
        </p:nvCxnSpPr>
        <p:spPr>
          <a:xfrm>
            <a:off x="8229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77" name="Connector 19"/>
          <p:cNvCxnSpPr/>
          <p:nvPr/>
        </p:nvCxnSpPr>
        <p:spPr>
          <a:xfrm>
            <a:off x="8686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78" name="Connector 20"/>
          <p:cNvCxnSpPr/>
          <p:nvPr/>
        </p:nvCxnSpPr>
        <p:spPr>
          <a:xfrm>
            <a:off x="9144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79" name="Connector 21"/>
          <p:cNvCxnSpPr/>
          <p:nvPr/>
        </p:nvCxnSpPr>
        <p:spPr>
          <a:xfrm>
            <a:off x="9601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80" name="Connector 22"/>
          <p:cNvCxnSpPr/>
          <p:nvPr/>
        </p:nvCxnSpPr>
        <p:spPr>
          <a:xfrm>
            <a:off x="10058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81" name="Connector 23"/>
          <p:cNvCxnSpPr/>
          <p:nvPr/>
        </p:nvCxnSpPr>
        <p:spPr>
          <a:xfrm>
            <a:off x="10515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82" name="Connector 24"/>
          <p:cNvCxnSpPr/>
          <p:nvPr/>
        </p:nvCxnSpPr>
        <p:spPr>
          <a:xfrm>
            <a:off x="10972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83" name="Connector 25"/>
          <p:cNvCxnSpPr/>
          <p:nvPr/>
        </p:nvCxnSpPr>
        <p:spPr>
          <a:xfrm>
            <a:off x="11430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84" name="Connector 26"/>
          <p:cNvCxnSpPr/>
          <p:nvPr/>
        </p:nvCxnSpPr>
        <p:spPr>
          <a:xfrm>
            <a:off x="1188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85" name="Connector 27"/>
          <p:cNvCxnSpPr/>
          <p:nvPr/>
        </p:nvCxnSpPr>
        <p:spPr>
          <a:xfrm>
            <a:off x="1234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86" name="Connector 28"/>
          <p:cNvCxnSpPr/>
          <p:nvPr/>
        </p:nvCxnSpPr>
        <p:spPr>
          <a:xfrm>
            <a:off x="1280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87" name="Connector 29"/>
          <p:cNvCxnSpPr/>
          <p:nvPr/>
        </p:nvCxnSpPr>
        <p:spPr>
          <a:xfrm>
            <a:off x="1325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88" name="Connector 30"/>
          <p:cNvCxnSpPr/>
          <p:nvPr/>
        </p:nvCxnSpPr>
        <p:spPr>
          <a:xfrm>
            <a:off x="1371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89" name="Connector 31"/>
          <p:cNvCxnSpPr/>
          <p:nvPr/>
        </p:nvCxnSpPr>
        <p:spPr>
          <a:xfrm>
            <a:off x="1417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90" name="Connector 32"/>
          <p:cNvCxnSpPr/>
          <p:nvPr/>
        </p:nvCxnSpPr>
        <p:spPr>
          <a:xfrm>
            <a:off x="0" y="457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91" name="Connector 33"/>
          <p:cNvCxnSpPr/>
          <p:nvPr/>
        </p:nvCxnSpPr>
        <p:spPr>
          <a:xfrm>
            <a:off x="0" y="914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92" name="Connector 34"/>
          <p:cNvCxnSpPr/>
          <p:nvPr/>
        </p:nvCxnSpPr>
        <p:spPr>
          <a:xfrm>
            <a:off x="0" y="1371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93" name="Connector 35"/>
          <p:cNvCxnSpPr/>
          <p:nvPr/>
        </p:nvCxnSpPr>
        <p:spPr>
          <a:xfrm>
            <a:off x="0" y="1828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94" name="Connector 36"/>
          <p:cNvCxnSpPr/>
          <p:nvPr/>
        </p:nvCxnSpPr>
        <p:spPr>
          <a:xfrm>
            <a:off x="0" y="2286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95" name="Connector 37"/>
          <p:cNvCxnSpPr/>
          <p:nvPr/>
        </p:nvCxnSpPr>
        <p:spPr>
          <a:xfrm>
            <a:off x="0" y="2743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96" name="Connector 38"/>
          <p:cNvCxnSpPr/>
          <p:nvPr/>
        </p:nvCxnSpPr>
        <p:spPr>
          <a:xfrm>
            <a:off x="0" y="3200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97" name="Connector 39"/>
          <p:cNvCxnSpPr/>
          <p:nvPr/>
        </p:nvCxnSpPr>
        <p:spPr>
          <a:xfrm>
            <a:off x="0" y="3657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98" name="Connector 40"/>
          <p:cNvCxnSpPr/>
          <p:nvPr/>
        </p:nvCxnSpPr>
        <p:spPr>
          <a:xfrm>
            <a:off x="0" y="4114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199" name="Connector 41"/>
          <p:cNvCxnSpPr/>
          <p:nvPr/>
        </p:nvCxnSpPr>
        <p:spPr>
          <a:xfrm>
            <a:off x="0" y="4572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00" name="Connector 42"/>
          <p:cNvCxnSpPr/>
          <p:nvPr/>
        </p:nvCxnSpPr>
        <p:spPr>
          <a:xfrm>
            <a:off x="0" y="5029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01" name="Connector 43"/>
          <p:cNvCxnSpPr/>
          <p:nvPr/>
        </p:nvCxnSpPr>
        <p:spPr>
          <a:xfrm>
            <a:off x="0" y="5486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02" name="Connector 44"/>
          <p:cNvCxnSpPr/>
          <p:nvPr/>
        </p:nvCxnSpPr>
        <p:spPr>
          <a:xfrm>
            <a:off x="0" y="5943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03" name="Connector 45"/>
          <p:cNvCxnSpPr/>
          <p:nvPr/>
        </p:nvCxnSpPr>
        <p:spPr>
          <a:xfrm>
            <a:off x="0" y="6400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04" name="Connector 46"/>
          <p:cNvCxnSpPr/>
          <p:nvPr/>
        </p:nvCxnSpPr>
        <p:spPr>
          <a:xfrm>
            <a:off x="129600" y="5580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05" name="Connector 47"/>
          <p:cNvCxnSpPr/>
          <p:nvPr/>
        </p:nvCxnSpPr>
        <p:spPr>
          <a:xfrm>
            <a:off x="0" y="7315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06" name="Connector 48"/>
          <p:cNvCxnSpPr/>
          <p:nvPr/>
        </p:nvCxnSpPr>
        <p:spPr>
          <a:xfrm>
            <a:off x="0" y="7772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sp>
        <p:nvSpPr>
          <p:cNvPr id="1207" name="Rectangle 49"/>
          <p:cNvSpPr/>
          <p:nvPr/>
        </p:nvSpPr>
        <p:spPr>
          <a:xfrm>
            <a:off x="228600" y="201240"/>
            <a:ext cx="14171760" cy="7816680"/>
          </a:xfrm>
          <a:prstGeom prst="rect">
            <a:avLst/>
          </a:prstGeom>
          <a:noFill/>
          <a:ln w="12700">
            <a:solidFill>
              <a:srgbClr val="7793a0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08" name="TextBox 50"/>
          <p:cNvSpPr/>
          <p:nvPr/>
        </p:nvSpPr>
        <p:spPr>
          <a:xfrm>
            <a:off x="640080" y="411480"/>
            <a:ext cx="13348800" cy="463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2800" spc="-1" strike="noStrike">
                <a:solidFill>
                  <a:srgbClr val="eef2f3"/>
                </a:solidFill>
                <a:latin typeface="Aptos"/>
              </a:rPr>
              <a:t>Research scope: lightweight framework, not enterprise SIEM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9" name="TextBox 51"/>
          <p:cNvSpPr/>
          <p:nvPr/>
        </p:nvSpPr>
        <p:spPr>
          <a:xfrm>
            <a:off x="731520" y="1417320"/>
            <a:ext cx="6307920" cy="341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2000" spc="-1" strike="noStrike">
                <a:solidFill>
                  <a:srgbClr val="b7c3c9"/>
                </a:solidFill>
                <a:latin typeface="Aptos Narrow"/>
              </a:rPr>
              <a:t>Enterprise SIEM — outside scope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0" name="Rectangle 52"/>
          <p:cNvSpPr/>
          <p:nvPr/>
        </p:nvSpPr>
        <p:spPr>
          <a:xfrm>
            <a:off x="640080" y="1920240"/>
            <a:ext cx="6490800" cy="3244680"/>
          </a:xfrm>
          <a:prstGeom prst="rect">
            <a:avLst/>
          </a:prstGeom>
          <a:noFill/>
          <a:ln w="19050">
            <a:solidFill>
              <a:srgbClr val="b7c3c9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11" name="Rectangle 53"/>
          <p:cNvSpPr/>
          <p:nvPr/>
        </p:nvSpPr>
        <p:spPr>
          <a:xfrm>
            <a:off x="1143000" y="2560320"/>
            <a:ext cx="1004400" cy="501480"/>
          </a:xfrm>
          <a:prstGeom prst="rect">
            <a:avLst/>
          </a:prstGeom>
          <a:noFill/>
          <a:ln w="19050">
            <a:solidFill>
              <a:srgbClr val="b7c3c9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12" name="TextBox 54"/>
          <p:cNvSpPr/>
          <p:nvPr/>
        </p:nvSpPr>
        <p:spPr>
          <a:xfrm>
            <a:off x="1252800" y="2701440"/>
            <a:ext cx="784800" cy="218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200" spc="-1" strike="noStrike">
                <a:solidFill>
                  <a:srgbClr val="eef2f3"/>
                </a:solidFill>
                <a:latin typeface="Aptos Narrow"/>
              </a:rPr>
              <a:t>source</a:t>
            </a:r>
            <a:endParaRPr b="0" lang="en-GB" sz="1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3" name="Rectangle 55"/>
          <p:cNvSpPr/>
          <p:nvPr/>
        </p:nvSpPr>
        <p:spPr>
          <a:xfrm>
            <a:off x="1143000" y="3383280"/>
            <a:ext cx="1004400" cy="501480"/>
          </a:xfrm>
          <a:prstGeom prst="rect">
            <a:avLst/>
          </a:prstGeom>
          <a:noFill/>
          <a:ln w="19050">
            <a:solidFill>
              <a:srgbClr val="b7c3c9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14" name="TextBox 56"/>
          <p:cNvSpPr/>
          <p:nvPr/>
        </p:nvSpPr>
        <p:spPr>
          <a:xfrm>
            <a:off x="1252800" y="3524400"/>
            <a:ext cx="784800" cy="218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200" spc="-1" strike="noStrike">
                <a:solidFill>
                  <a:srgbClr val="eef2f3"/>
                </a:solidFill>
                <a:latin typeface="Aptos Narrow"/>
              </a:rPr>
              <a:t>source</a:t>
            </a:r>
            <a:endParaRPr b="0" lang="en-GB" sz="1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5" name="Rectangle 57"/>
          <p:cNvSpPr/>
          <p:nvPr/>
        </p:nvSpPr>
        <p:spPr>
          <a:xfrm>
            <a:off x="1143000" y="4206240"/>
            <a:ext cx="1004400" cy="501480"/>
          </a:xfrm>
          <a:prstGeom prst="rect">
            <a:avLst/>
          </a:prstGeom>
          <a:noFill/>
          <a:ln w="19050">
            <a:solidFill>
              <a:srgbClr val="b7c3c9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16" name="TextBox 58"/>
          <p:cNvSpPr/>
          <p:nvPr/>
        </p:nvSpPr>
        <p:spPr>
          <a:xfrm>
            <a:off x="1252800" y="4347360"/>
            <a:ext cx="784800" cy="218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200" spc="-1" strike="noStrike">
                <a:solidFill>
                  <a:srgbClr val="eef2f3"/>
                </a:solidFill>
                <a:latin typeface="Aptos Narrow"/>
              </a:rPr>
              <a:t>source</a:t>
            </a:r>
            <a:endParaRPr b="0" lang="en-GB" sz="12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7" name="Can 59"/>
          <p:cNvSpPr/>
          <p:nvPr/>
        </p:nvSpPr>
        <p:spPr>
          <a:xfrm>
            <a:off x="3108960" y="3154680"/>
            <a:ext cx="638640" cy="821520"/>
          </a:xfrm>
          <a:prstGeom prst="can">
            <a:avLst>
              <a:gd name="adj" fmla="val 25000"/>
            </a:avLst>
          </a:prstGeom>
          <a:noFill/>
          <a:ln>
            <a:solidFill>
              <a:srgbClr val="b7c3c9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18" name="Can 60"/>
          <p:cNvSpPr/>
          <p:nvPr/>
        </p:nvSpPr>
        <p:spPr>
          <a:xfrm>
            <a:off x="4572000" y="3154680"/>
            <a:ext cx="638640" cy="821520"/>
          </a:xfrm>
          <a:prstGeom prst="can">
            <a:avLst>
              <a:gd name="adj" fmla="val 25000"/>
            </a:avLst>
          </a:prstGeom>
          <a:noFill/>
          <a:ln>
            <a:solidFill>
              <a:srgbClr val="b7c3c9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19" name="Can 61"/>
          <p:cNvSpPr/>
          <p:nvPr/>
        </p:nvSpPr>
        <p:spPr>
          <a:xfrm>
            <a:off x="5806440" y="3154680"/>
            <a:ext cx="638640" cy="821520"/>
          </a:xfrm>
          <a:prstGeom prst="can">
            <a:avLst>
              <a:gd name="adj" fmla="val 25000"/>
            </a:avLst>
          </a:prstGeom>
          <a:noFill/>
          <a:ln>
            <a:solidFill>
              <a:srgbClr val="b7c3c9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cxnSp>
        <p:nvCxnSpPr>
          <p:cNvPr id="1220" name="Connector 62"/>
          <p:cNvCxnSpPr/>
          <p:nvPr/>
        </p:nvCxnSpPr>
        <p:spPr>
          <a:xfrm>
            <a:off x="2148840" y="2651760"/>
            <a:ext cx="915840" cy="915840"/>
          </a:xfrm>
          <a:prstGeom prst="straightConnector1">
            <a:avLst/>
          </a:prstGeom>
          <a:ln w="15240">
            <a:solidFill>
              <a:srgbClr val="b7c3c9"/>
            </a:solidFill>
            <a:round/>
          </a:ln>
        </p:spPr>
      </p:cxnSp>
      <p:cxnSp>
        <p:nvCxnSpPr>
          <p:cNvPr id="1221" name="Connector 63"/>
          <p:cNvCxnSpPr/>
          <p:nvPr/>
        </p:nvCxnSpPr>
        <p:spPr>
          <a:xfrm>
            <a:off x="2148840" y="3474720"/>
            <a:ext cx="915840" cy="92880"/>
          </a:xfrm>
          <a:prstGeom prst="straightConnector1">
            <a:avLst/>
          </a:prstGeom>
          <a:ln w="15240">
            <a:solidFill>
              <a:srgbClr val="b7c3c9"/>
            </a:solidFill>
            <a:round/>
          </a:ln>
        </p:spPr>
      </p:cxnSp>
      <p:cxnSp>
        <p:nvCxnSpPr>
          <p:cNvPr id="1222" name="Connector 64"/>
          <p:cNvCxnSpPr/>
          <p:nvPr/>
        </p:nvCxnSpPr>
        <p:spPr>
          <a:xfrm flipV="1">
            <a:off x="2148840" y="3566160"/>
            <a:ext cx="915840" cy="732960"/>
          </a:xfrm>
          <a:prstGeom prst="straightConnector1">
            <a:avLst/>
          </a:prstGeom>
          <a:ln w="15240">
            <a:solidFill>
              <a:srgbClr val="b7c3c9"/>
            </a:solidFill>
            <a:round/>
          </a:ln>
        </p:spPr>
      </p:cxnSp>
      <p:cxnSp>
        <p:nvCxnSpPr>
          <p:cNvPr id="1223" name="Connector 65"/>
          <p:cNvCxnSpPr/>
          <p:nvPr/>
        </p:nvCxnSpPr>
        <p:spPr>
          <a:xfrm>
            <a:off x="868680" y="2148840"/>
            <a:ext cx="5945040" cy="2744640"/>
          </a:xfrm>
          <a:prstGeom prst="straightConnector1">
            <a:avLst/>
          </a:prstGeom>
          <a:ln w="0">
            <a:solidFill>
              <a:srgbClr val="eef2f3"/>
            </a:solidFill>
          </a:ln>
        </p:spPr>
      </p:cxnSp>
      <p:cxnSp>
        <p:nvCxnSpPr>
          <p:cNvPr id="1224" name="Connector 66"/>
          <p:cNvCxnSpPr/>
          <p:nvPr/>
        </p:nvCxnSpPr>
        <p:spPr>
          <a:xfrm flipH="1">
            <a:off x="868680" y="2148840"/>
            <a:ext cx="5945040" cy="2744640"/>
          </a:xfrm>
          <a:prstGeom prst="straightConnector1">
            <a:avLst/>
          </a:prstGeom>
          <a:ln w="0">
            <a:solidFill>
              <a:srgbClr val="eef2f3"/>
            </a:solidFill>
          </a:ln>
        </p:spPr>
      </p:cxnSp>
      <p:sp>
        <p:nvSpPr>
          <p:cNvPr id="1225" name="TextBox 67"/>
          <p:cNvSpPr/>
          <p:nvPr/>
        </p:nvSpPr>
        <p:spPr>
          <a:xfrm>
            <a:off x="7680960" y="1417320"/>
            <a:ext cx="6307920" cy="341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2000" spc="-1" strike="noStrike">
                <a:solidFill>
                  <a:srgbClr val="1acfdc"/>
                </a:solidFill>
                <a:latin typeface="Aptos Narrow"/>
              </a:rPr>
              <a:t>This framework — research scope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6" name="Rectangle 68"/>
          <p:cNvSpPr/>
          <p:nvPr/>
        </p:nvSpPr>
        <p:spPr>
          <a:xfrm>
            <a:off x="7589520" y="1920240"/>
            <a:ext cx="6490800" cy="324468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27" name="Rectangle 69"/>
          <p:cNvSpPr/>
          <p:nvPr/>
        </p:nvSpPr>
        <p:spPr>
          <a:xfrm>
            <a:off x="8213040" y="3495240"/>
            <a:ext cx="1141560" cy="77580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28" name="TextBox 70"/>
          <p:cNvSpPr/>
          <p:nvPr/>
        </p:nvSpPr>
        <p:spPr>
          <a:xfrm>
            <a:off x="8322840" y="3735360"/>
            <a:ext cx="921960" cy="29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700" spc="-1" strike="noStrike">
                <a:solidFill>
                  <a:srgbClr val="eef2f3"/>
                </a:solidFill>
                <a:latin typeface="Aptos Narrow"/>
              </a:rPr>
              <a:t>VM</a:t>
            </a:r>
            <a:endParaRPr b="0" lang="en-GB" sz="17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9" name="Rectangle 71"/>
          <p:cNvSpPr/>
          <p:nvPr/>
        </p:nvSpPr>
        <p:spPr>
          <a:xfrm>
            <a:off x="10133280" y="3403800"/>
            <a:ext cx="1644480" cy="95868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30" name="TextBox 72"/>
          <p:cNvSpPr/>
          <p:nvPr/>
        </p:nvSpPr>
        <p:spPr>
          <a:xfrm>
            <a:off x="10243080" y="3621240"/>
            <a:ext cx="1424880" cy="5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Python</a:t>
            </a:r>
            <a:br>
              <a:rPr sz="1600"/>
            </a:b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framework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1" name="Rectangle 73"/>
          <p:cNvSpPr/>
          <p:nvPr/>
        </p:nvSpPr>
        <p:spPr>
          <a:xfrm>
            <a:off x="12510720" y="3403800"/>
            <a:ext cx="1095840" cy="95868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32" name="TextBox 74"/>
          <p:cNvSpPr/>
          <p:nvPr/>
        </p:nvSpPr>
        <p:spPr>
          <a:xfrm>
            <a:off x="12620520" y="3621240"/>
            <a:ext cx="876240" cy="5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ctr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Data</a:t>
            </a:r>
            <a:br>
              <a:rPr sz="1600"/>
            </a:br>
            <a:r>
              <a:rPr b="0" lang="en-US" sz="1600" spc="-1" strike="noStrike">
                <a:solidFill>
                  <a:srgbClr val="eef2f3"/>
                </a:solidFill>
                <a:latin typeface="Aptos Narrow"/>
              </a:rPr>
              <a:t>output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1233" name="Connector 75"/>
          <p:cNvCxnSpPr/>
          <p:nvPr/>
        </p:nvCxnSpPr>
        <p:spPr>
          <a:xfrm>
            <a:off x="9401760" y="3888360"/>
            <a:ext cx="687240" cy="1440"/>
          </a:xfrm>
          <a:prstGeom prst="straightConnector1">
            <a:avLst/>
          </a:prstGeom>
          <a:ln w="38100">
            <a:solidFill>
              <a:srgbClr val="1acfdc"/>
            </a:solidFill>
            <a:round/>
          </a:ln>
        </p:spPr>
      </p:cxnSp>
      <p:cxnSp>
        <p:nvCxnSpPr>
          <p:cNvPr id="1234" name="Connector 76"/>
          <p:cNvCxnSpPr/>
          <p:nvPr/>
        </p:nvCxnSpPr>
        <p:spPr>
          <a:xfrm>
            <a:off x="11824920" y="3888360"/>
            <a:ext cx="641520" cy="1440"/>
          </a:xfrm>
          <a:prstGeom prst="straightConnector1">
            <a:avLst/>
          </a:prstGeom>
          <a:ln w="38100">
            <a:solidFill>
              <a:srgbClr val="1acfdc"/>
            </a:solidFill>
            <a:round/>
          </a:ln>
        </p:spPr>
      </p:cxnSp>
      <p:sp>
        <p:nvSpPr>
          <p:cNvPr id="1235" name="TextBox 77"/>
          <p:cNvSpPr/>
          <p:nvPr/>
        </p:nvSpPr>
        <p:spPr>
          <a:xfrm>
            <a:off x="642960" y="5551560"/>
            <a:ext cx="6519960" cy="209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50000"/>
              </a:lnSpc>
            </a:pPr>
            <a:r>
              <a:rPr b="0" lang="en-GB" sz="1800" spc="-1" strike="noStrike">
                <a:solidFill>
                  <a:srgbClr val="eef2f3"/>
                </a:solidFill>
                <a:latin typeface="Aptos Narrow"/>
              </a:rPr>
              <a:t>Limitations and impact: findings apply to the controlled VirtualBox homelab and selected scenarios. Rule coverage, resource constraints and the absence of ML/enterprise-SIEM integration limit direct generalisation to production environments.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6" name="TextBox 78"/>
          <p:cNvSpPr/>
          <p:nvPr/>
        </p:nvSpPr>
        <p:spPr>
          <a:xfrm>
            <a:off x="7560000" y="5551560"/>
            <a:ext cx="6478920" cy="127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50000"/>
              </a:lnSpc>
            </a:pPr>
            <a:r>
              <a:rPr b="0" lang="en-US" sz="1800" spc="-1" strike="noStrike">
                <a:solidFill>
                  <a:srgbClr val="eef2f3"/>
                </a:solidFill>
                <a:latin typeface="Aptos Narrow"/>
              </a:rPr>
              <a:t>The study asks whether measurable improvements in prioritisation can be achieved without the overhead or complexity of an enterprise SIEM.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7" name="Rectangle 80"/>
          <p:cNvSpPr/>
          <p:nvPr/>
        </p:nvSpPr>
        <p:spPr>
          <a:xfrm>
            <a:off x="8229600" y="2639160"/>
            <a:ext cx="748440" cy="486000"/>
          </a:xfrm>
          <a:prstGeom prst="rect">
            <a:avLst/>
          </a:prstGeom>
          <a:noFill/>
          <a:ln w="2540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38" name="TextBox 81"/>
          <p:cNvSpPr/>
          <p:nvPr/>
        </p:nvSpPr>
        <p:spPr>
          <a:xfrm>
            <a:off x="8341920" y="2729160"/>
            <a:ext cx="523440" cy="23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300" spc="-1" strike="noStrike">
                <a:solidFill>
                  <a:srgbClr val="1acfdc"/>
                </a:solidFill>
                <a:latin typeface="Aptos"/>
              </a:rPr>
              <a:t>VM</a:t>
            </a:r>
            <a:endParaRPr b="0" lang="en-GB" sz="13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9" name="Rectangle 82"/>
          <p:cNvSpPr/>
          <p:nvPr/>
        </p:nvSpPr>
        <p:spPr>
          <a:xfrm>
            <a:off x="8580600" y="3170160"/>
            <a:ext cx="118440" cy="133560"/>
          </a:xfrm>
          <a:prstGeom prst="rect">
            <a:avLst/>
          </a:prstGeom>
          <a:solidFill>
            <a:srgbClr val="1acfdc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40" name="Rectangle 83"/>
          <p:cNvSpPr/>
          <p:nvPr/>
        </p:nvSpPr>
        <p:spPr>
          <a:xfrm>
            <a:off x="8475480" y="3297600"/>
            <a:ext cx="335880" cy="51120"/>
          </a:xfrm>
          <a:prstGeom prst="rect">
            <a:avLst/>
          </a:prstGeom>
          <a:solidFill>
            <a:srgbClr val="1acfdc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7560" bIns="756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41" name="Hexagon 84"/>
          <p:cNvSpPr/>
          <p:nvPr/>
        </p:nvSpPr>
        <p:spPr>
          <a:xfrm>
            <a:off x="9069480" y="2751480"/>
            <a:ext cx="358560" cy="358560"/>
          </a:xfrm>
          <a:prstGeom prst="hexagon">
            <a:avLst>
              <a:gd name="adj" fmla="val 25000"/>
              <a:gd name="vf" fmla="val 115470"/>
            </a:avLst>
          </a:prstGeom>
          <a:noFill/>
          <a:ln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42" name="Hexagon 85"/>
          <p:cNvSpPr/>
          <p:nvPr/>
        </p:nvSpPr>
        <p:spPr>
          <a:xfrm>
            <a:off x="9294480" y="2916720"/>
            <a:ext cx="358560" cy="358560"/>
          </a:xfrm>
          <a:prstGeom prst="hexagon">
            <a:avLst>
              <a:gd name="adj" fmla="val 25000"/>
              <a:gd name="vf" fmla="val 115470"/>
            </a:avLst>
          </a:prstGeom>
          <a:noFill/>
          <a:ln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43" name="Gear 6 86"/>
          <p:cNvSpPr/>
          <p:nvPr/>
        </p:nvSpPr>
        <p:spPr>
          <a:xfrm>
            <a:off x="10424160" y="2757960"/>
            <a:ext cx="486000" cy="486000"/>
          </a:xfrm>
          <a:prstGeom prst="gear6">
            <a:avLst>
              <a:gd name="adj1" fmla="val 15000"/>
              <a:gd name="adj2" fmla="val 3526"/>
            </a:avLst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44" name="Oval 87"/>
          <p:cNvSpPr/>
          <p:nvPr/>
        </p:nvSpPr>
        <p:spPr>
          <a:xfrm>
            <a:off x="10596600" y="2930400"/>
            <a:ext cx="141120" cy="141120"/>
          </a:xfrm>
          <a:prstGeom prst="ellipse">
            <a:avLst/>
          </a:prstGeom>
          <a:noFill/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45" name="Rounded Rectangle 88"/>
          <p:cNvSpPr/>
          <p:nvPr/>
        </p:nvSpPr>
        <p:spPr>
          <a:xfrm>
            <a:off x="10899720" y="2757960"/>
            <a:ext cx="380520" cy="274320"/>
          </a:xfrm>
          <a:prstGeom prst="roundRect">
            <a:avLst>
              <a:gd name="adj" fmla="val 16667"/>
            </a:avLst>
          </a:prstGeom>
          <a:solidFill>
            <a:srgbClr val="1acfdc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46" name="Rounded Rectangle 89"/>
          <p:cNvSpPr/>
          <p:nvPr/>
        </p:nvSpPr>
        <p:spPr>
          <a:xfrm>
            <a:off x="11101320" y="2938320"/>
            <a:ext cx="380520" cy="274320"/>
          </a:xfrm>
          <a:prstGeom prst="roundRect">
            <a:avLst>
              <a:gd name="adj" fmla="val 16667"/>
            </a:avLst>
          </a:prstGeom>
          <a:solidFill>
            <a:srgbClr val="e0a942"/>
          </a:solidFill>
          <a:ln>
            <a:solidFill>
              <a:srgbClr val="e0a942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47" name="Oval 90"/>
          <p:cNvSpPr/>
          <p:nvPr/>
        </p:nvSpPr>
        <p:spPr>
          <a:xfrm>
            <a:off x="11175480" y="2827080"/>
            <a:ext cx="35640" cy="35640"/>
          </a:xfrm>
          <a:prstGeom prst="ellipse">
            <a:avLst/>
          </a:prstGeom>
          <a:solidFill>
            <a:srgbClr val="162734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-19080" bIns="-1908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48" name="Oval 91"/>
          <p:cNvSpPr/>
          <p:nvPr/>
        </p:nvSpPr>
        <p:spPr>
          <a:xfrm>
            <a:off x="11083320" y="3308040"/>
            <a:ext cx="35640" cy="35640"/>
          </a:xfrm>
          <a:prstGeom prst="ellipse">
            <a:avLst/>
          </a:prstGeom>
          <a:solidFill>
            <a:srgbClr val="162734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-19080" bIns="-1908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49" name="Can 92"/>
          <p:cNvSpPr/>
          <p:nvPr/>
        </p:nvSpPr>
        <p:spPr>
          <a:xfrm>
            <a:off x="12801600" y="2639160"/>
            <a:ext cx="558000" cy="689760"/>
          </a:xfrm>
          <a:prstGeom prst="can">
            <a:avLst>
              <a:gd name="adj" fmla="val 25000"/>
            </a:avLst>
          </a:prstGeom>
          <a:noFill/>
          <a:ln w="2540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250" name="Rounded Rectangle 94"/>
          <p:cNvSpPr/>
          <p:nvPr/>
        </p:nvSpPr>
        <p:spPr>
          <a:xfrm>
            <a:off x="10698480" y="384120"/>
            <a:ext cx="3153240" cy="455760"/>
          </a:xfrm>
          <a:prstGeom prst="roundRect">
            <a:avLst>
              <a:gd name="adj" fmla="val 16667"/>
            </a:avLst>
          </a:prstGeom>
          <a:solidFill>
            <a:srgbClr val="162734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r>
              <a:rPr b="1" lang="en-US" sz="1400" spc="-1" strike="noStrike">
                <a:solidFill>
                  <a:srgbClr val="1acfdc"/>
                </a:solidFill>
                <a:latin typeface="Aptos"/>
              </a:rPr>
              <a:t>SCOPE</a:t>
            </a:r>
            <a:endParaRPr b="0" lang="en-GB" sz="1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1" name="TextBox 95"/>
          <p:cNvSpPr/>
          <p:nvPr/>
        </p:nvSpPr>
        <p:spPr>
          <a:xfrm>
            <a:off x="13765680" y="7635240"/>
            <a:ext cx="310680" cy="227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 anchorCtr="1">
            <a:spAutoFit/>
          </a:bodyPr>
          <a:p>
            <a:pPr algn="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"/>
              </a:rPr>
              <a:t>14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1c32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52" name="Connector 1"/>
          <p:cNvCxnSpPr/>
          <p:nvPr/>
        </p:nvCxnSpPr>
        <p:spPr>
          <a:xfrm>
            <a:off x="45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53" name="Connector 2"/>
          <p:cNvCxnSpPr/>
          <p:nvPr/>
        </p:nvCxnSpPr>
        <p:spPr>
          <a:xfrm>
            <a:off x="91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54" name="Connector 3"/>
          <p:cNvCxnSpPr/>
          <p:nvPr/>
        </p:nvCxnSpPr>
        <p:spPr>
          <a:xfrm>
            <a:off x="137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55" name="Connector 4"/>
          <p:cNvCxnSpPr/>
          <p:nvPr/>
        </p:nvCxnSpPr>
        <p:spPr>
          <a:xfrm>
            <a:off x="182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56" name="Connector 5"/>
          <p:cNvCxnSpPr/>
          <p:nvPr/>
        </p:nvCxnSpPr>
        <p:spPr>
          <a:xfrm>
            <a:off x="228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57" name="Connector 6"/>
          <p:cNvCxnSpPr/>
          <p:nvPr/>
        </p:nvCxnSpPr>
        <p:spPr>
          <a:xfrm>
            <a:off x="274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58" name="Connector 7"/>
          <p:cNvCxnSpPr/>
          <p:nvPr/>
        </p:nvCxnSpPr>
        <p:spPr>
          <a:xfrm>
            <a:off x="3200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59" name="Connector 8"/>
          <p:cNvCxnSpPr/>
          <p:nvPr/>
        </p:nvCxnSpPr>
        <p:spPr>
          <a:xfrm>
            <a:off x="3657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60" name="Connector 9"/>
          <p:cNvCxnSpPr/>
          <p:nvPr/>
        </p:nvCxnSpPr>
        <p:spPr>
          <a:xfrm>
            <a:off x="4114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61" name="Connector 10"/>
          <p:cNvCxnSpPr/>
          <p:nvPr/>
        </p:nvCxnSpPr>
        <p:spPr>
          <a:xfrm>
            <a:off x="4572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62" name="Connector 11"/>
          <p:cNvCxnSpPr/>
          <p:nvPr/>
        </p:nvCxnSpPr>
        <p:spPr>
          <a:xfrm>
            <a:off x="5029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63" name="Connector 12"/>
          <p:cNvCxnSpPr/>
          <p:nvPr/>
        </p:nvCxnSpPr>
        <p:spPr>
          <a:xfrm>
            <a:off x="5486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64" name="Connector 13"/>
          <p:cNvCxnSpPr/>
          <p:nvPr/>
        </p:nvCxnSpPr>
        <p:spPr>
          <a:xfrm>
            <a:off x="5943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65" name="Connector 14"/>
          <p:cNvCxnSpPr/>
          <p:nvPr/>
        </p:nvCxnSpPr>
        <p:spPr>
          <a:xfrm>
            <a:off x="6400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66" name="Connector 15"/>
          <p:cNvCxnSpPr/>
          <p:nvPr/>
        </p:nvCxnSpPr>
        <p:spPr>
          <a:xfrm>
            <a:off x="6858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67" name="Connector 16"/>
          <p:cNvCxnSpPr/>
          <p:nvPr/>
        </p:nvCxnSpPr>
        <p:spPr>
          <a:xfrm>
            <a:off x="7315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68" name="Connector 17"/>
          <p:cNvCxnSpPr/>
          <p:nvPr/>
        </p:nvCxnSpPr>
        <p:spPr>
          <a:xfrm>
            <a:off x="7772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69" name="Connector 18"/>
          <p:cNvCxnSpPr/>
          <p:nvPr/>
        </p:nvCxnSpPr>
        <p:spPr>
          <a:xfrm>
            <a:off x="8229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70" name="Connector 19"/>
          <p:cNvCxnSpPr/>
          <p:nvPr/>
        </p:nvCxnSpPr>
        <p:spPr>
          <a:xfrm>
            <a:off x="8686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71" name="Connector 20"/>
          <p:cNvCxnSpPr/>
          <p:nvPr/>
        </p:nvCxnSpPr>
        <p:spPr>
          <a:xfrm>
            <a:off x="9144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72" name="Connector 21"/>
          <p:cNvCxnSpPr/>
          <p:nvPr/>
        </p:nvCxnSpPr>
        <p:spPr>
          <a:xfrm>
            <a:off x="9601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73" name="Connector 22"/>
          <p:cNvCxnSpPr/>
          <p:nvPr/>
        </p:nvCxnSpPr>
        <p:spPr>
          <a:xfrm>
            <a:off x="10058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74" name="Connector 23"/>
          <p:cNvCxnSpPr/>
          <p:nvPr/>
        </p:nvCxnSpPr>
        <p:spPr>
          <a:xfrm>
            <a:off x="10515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75" name="Connector 24"/>
          <p:cNvCxnSpPr/>
          <p:nvPr/>
        </p:nvCxnSpPr>
        <p:spPr>
          <a:xfrm>
            <a:off x="10972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76" name="Connector 25"/>
          <p:cNvCxnSpPr/>
          <p:nvPr/>
        </p:nvCxnSpPr>
        <p:spPr>
          <a:xfrm>
            <a:off x="11430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77" name="Connector 26"/>
          <p:cNvCxnSpPr/>
          <p:nvPr/>
        </p:nvCxnSpPr>
        <p:spPr>
          <a:xfrm>
            <a:off x="1188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78" name="Connector 27"/>
          <p:cNvCxnSpPr/>
          <p:nvPr/>
        </p:nvCxnSpPr>
        <p:spPr>
          <a:xfrm>
            <a:off x="1234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79" name="Connector 28"/>
          <p:cNvCxnSpPr/>
          <p:nvPr/>
        </p:nvCxnSpPr>
        <p:spPr>
          <a:xfrm>
            <a:off x="1280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80" name="Connector 29"/>
          <p:cNvCxnSpPr/>
          <p:nvPr/>
        </p:nvCxnSpPr>
        <p:spPr>
          <a:xfrm>
            <a:off x="1325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81" name="Connector 30"/>
          <p:cNvCxnSpPr/>
          <p:nvPr/>
        </p:nvCxnSpPr>
        <p:spPr>
          <a:xfrm>
            <a:off x="1371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82" name="Connector 31"/>
          <p:cNvCxnSpPr/>
          <p:nvPr/>
        </p:nvCxnSpPr>
        <p:spPr>
          <a:xfrm>
            <a:off x="1417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83" name="Connector 32"/>
          <p:cNvCxnSpPr/>
          <p:nvPr/>
        </p:nvCxnSpPr>
        <p:spPr>
          <a:xfrm>
            <a:off x="0" y="457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84" name="Connector 33"/>
          <p:cNvCxnSpPr/>
          <p:nvPr/>
        </p:nvCxnSpPr>
        <p:spPr>
          <a:xfrm>
            <a:off x="0" y="914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85" name="Connector 34"/>
          <p:cNvCxnSpPr/>
          <p:nvPr/>
        </p:nvCxnSpPr>
        <p:spPr>
          <a:xfrm>
            <a:off x="0" y="1371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86" name="Connector 35"/>
          <p:cNvCxnSpPr/>
          <p:nvPr/>
        </p:nvCxnSpPr>
        <p:spPr>
          <a:xfrm>
            <a:off x="0" y="1828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87" name="Connector 36"/>
          <p:cNvCxnSpPr/>
          <p:nvPr/>
        </p:nvCxnSpPr>
        <p:spPr>
          <a:xfrm>
            <a:off x="0" y="2286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88" name="Connector 37"/>
          <p:cNvCxnSpPr/>
          <p:nvPr/>
        </p:nvCxnSpPr>
        <p:spPr>
          <a:xfrm>
            <a:off x="0" y="2743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89" name="Connector 38"/>
          <p:cNvCxnSpPr/>
          <p:nvPr/>
        </p:nvCxnSpPr>
        <p:spPr>
          <a:xfrm>
            <a:off x="-2340000" y="1620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90" name="Connector 39"/>
          <p:cNvCxnSpPr/>
          <p:nvPr/>
        </p:nvCxnSpPr>
        <p:spPr>
          <a:xfrm>
            <a:off x="0" y="3657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91" name="Connector 40"/>
          <p:cNvCxnSpPr/>
          <p:nvPr/>
        </p:nvCxnSpPr>
        <p:spPr>
          <a:xfrm>
            <a:off x="0" y="4114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92" name="Connector 41"/>
          <p:cNvCxnSpPr/>
          <p:nvPr/>
        </p:nvCxnSpPr>
        <p:spPr>
          <a:xfrm>
            <a:off x="0" y="4572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93" name="Connector 42"/>
          <p:cNvCxnSpPr/>
          <p:nvPr/>
        </p:nvCxnSpPr>
        <p:spPr>
          <a:xfrm>
            <a:off x="0" y="5029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94" name="Connector 43"/>
          <p:cNvCxnSpPr/>
          <p:nvPr/>
        </p:nvCxnSpPr>
        <p:spPr>
          <a:xfrm>
            <a:off x="-900000" y="3960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95" name="Connector 44"/>
          <p:cNvCxnSpPr/>
          <p:nvPr/>
        </p:nvCxnSpPr>
        <p:spPr>
          <a:xfrm>
            <a:off x="0" y="5943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96" name="Connector 45"/>
          <p:cNvCxnSpPr/>
          <p:nvPr/>
        </p:nvCxnSpPr>
        <p:spPr>
          <a:xfrm>
            <a:off x="0" y="6400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97" name="Connector 46"/>
          <p:cNvCxnSpPr/>
          <p:nvPr/>
        </p:nvCxnSpPr>
        <p:spPr>
          <a:xfrm>
            <a:off x="0" y="6858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98" name="Connector 47"/>
          <p:cNvCxnSpPr/>
          <p:nvPr/>
        </p:nvCxnSpPr>
        <p:spPr>
          <a:xfrm>
            <a:off x="0" y="7315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299" name="Connector 48"/>
          <p:cNvCxnSpPr/>
          <p:nvPr/>
        </p:nvCxnSpPr>
        <p:spPr>
          <a:xfrm>
            <a:off x="0" y="7772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sp>
        <p:nvSpPr>
          <p:cNvPr id="1300" name="Rectangle 49"/>
          <p:cNvSpPr/>
          <p:nvPr/>
        </p:nvSpPr>
        <p:spPr>
          <a:xfrm>
            <a:off x="228600" y="201240"/>
            <a:ext cx="14171760" cy="7816680"/>
          </a:xfrm>
          <a:prstGeom prst="rect">
            <a:avLst/>
          </a:prstGeom>
          <a:noFill/>
          <a:ln w="12700">
            <a:solidFill>
              <a:srgbClr val="7793a0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01" name="TextBox 50"/>
          <p:cNvSpPr/>
          <p:nvPr/>
        </p:nvSpPr>
        <p:spPr>
          <a:xfrm>
            <a:off x="640080" y="457200"/>
            <a:ext cx="13348800" cy="463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2800" spc="-1" strike="noStrike">
                <a:solidFill>
                  <a:srgbClr val="eef2f3"/>
                </a:solidFill>
                <a:latin typeface="Aptos"/>
              </a:rPr>
              <a:t>Project timeline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cxnSp>
        <p:nvCxnSpPr>
          <p:cNvPr id="1302" name="Connector 51"/>
          <p:cNvCxnSpPr>
            <a:stCxn id="1303" idx="2"/>
            <a:endCxn id="1304" idx="6"/>
          </p:cNvCxnSpPr>
          <p:nvPr/>
        </p:nvCxnSpPr>
        <p:spPr>
          <a:xfrm>
            <a:off x="1431000" y="3096360"/>
            <a:ext cx="11689560" cy="360"/>
          </a:xfrm>
          <a:prstGeom prst="straightConnector1">
            <a:avLst/>
          </a:prstGeom>
          <a:ln w="50800">
            <a:solidFill>
              <a:srgbClr val="1acfdc"/>
            </a:solidFill>
            <a:round/>
          </a:ln>
        </p:spPr>
      </p:cxnSp>
      <p:sp>
        <p:nvSpPr>
          <p:cNvPr id="1303" name="Oval 52"/>
          <p:cNvSpPr/>
          <p:nvPr/>
        </p:nvSpPr>
        <p:spPr>
          <a:xfrm>
            <a:off x="1431000" y="2845440"/>
            <a:ext cx="501480" cy="501480"/>
          </a:xfrm>
          <a:prstGeom prst="ellipse">
            <a:avLst/>
          </a:prstGeom>
          <a:solidFill>
            <a:srgbClr val="1acfdc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05" name="Rectangle 53"/>
          <p:cNvSpPr/>
          <p:nvPr/>
        </p:nvSpPr>
        <p:spPr>
          <a:xfrm>
            <a:off x="496080" y="1620000"/>
            <a:ext cx="2418840" cy="1206360"/>
          </a:xfrm>
          <a:prstGeom prst="rect">
            <a:avLst/>
          </a:prstGeom>
          <a:noFill/>
          <a:ln w="1778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06" name="TextBox 54"/>
          <p:cNvSpPr/>
          <p:nvPr/>
        </p:nvSpPr>
        <p:spPr>
          <a:xfrm>
            <a:off x="983520" y="1696320"/>
            <a:ext cx="1370160" cy="26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500" spc="-1" strike="noStrike">
                <a:solidFill>
                  <a:srgbClr val="1acfdc"/>
                </a:solidFill>
                <a:latin typeface="Aptos"/>
              </a:rPr>
              <a:t>W1–2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7" name="TextBox 55"/>
          <p:cNvSpPr/>
          <p:nvPr/>
        </p:nvSpPr>
        <p:spPr>
          <a:xfrm>
            <a:off x="623520" y="1962000"/>
            <a:ext cx="2147400" cy="722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GB" sz="1500" spc="-1" strike="noStrike">
                <a:solidFill>
                  <a:srgbClr val="eef2f3"/>
                </a:solidFill>
                <a:latin typeface="Aptos"/>
              </a:rPr>
              <a:t>Literature review,</a:t>
            </a:r>
            <a:br>
              <a:rPr sz="1500"/>
            </a:br>
            <a:r>
              <a:rPr b="0" lang="en-GB" sz="1500" spc="-1" strike="noStrike">
                <a:solidFill>
                  <a:srgbClr val="eef2f3"/>
                </a:solidFill>
                <a:latin typeface="Aptos"/>
              </a:rPr>
              <a:t>research refinement</a:t>
            </a:r>
            <a:br>
              <a:rPr sz="1500"/>
            </a:br>
            <a:r>
              <a:rPr b="0" lang="en-GB" sz="1500" spc="-1" strike="noStrike">
                <a:solidFill>
                  <a:srgbClr val="eef2f3"/>
                </a:solidFill>
                <a:latin typeface="Aptos"/>
              </a:rPr>
              <a:t>&amp; requirements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8" name="Oval 56"/>
          <p:cNvSpPr/>
          <p:nvPr/>
        </p:nvSpPr>
        <p:spPr>
          <a:xfrm>
            <a:off x="3462120" y="2845440"/>
            <a:ext cx="501480" cy="501480"/>
          </a:xfrm>
          <a:prstGeom prst="ellipse">
            <a:avLst/>
          </a:prstGeom>
          <a:solidFill>
            <a:srgbClr val="eef2f3"/>
          </a:solidFill>
          <a:ln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09" name="Rectangle 57"/>
          <p:cNvSpPr/>
          <p:nvPr/>
        </p:nvSpPr>
        <p:spPr>
          <a:xfrm>
            <a:off x="2664000" y="3404520"/>
            <a:ext cx="2050920" cy="1167840"/>
          </a:xfrm>
          <a:prstGeom prst="rect">
            <a:avLst/>
          </a:prstGeom>
          <a:noFill/>
          <a:ln w="1778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10" name="TextBox 58"/>
          <p:cNvSpPr/>
          <p:nvPr/>
        </p:nvSpPr>
        <p:spPr>
          <a:xfrm>
            <a:off x="2978640" y="3514320"/>
            <a:ext cx="1370160" cy="26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500" spc="-1" strike="noStrike">
                <a:solidFill>
                  <a:srgbClr val="eef2f3"/>
                </a:solidFill>
                <a:latin typeface="Aptos"/>
              </a:rPr>
              <a:t>W3–4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1" name="TextBox 59"/>
          <p:cNvSpPr/>
          <p:nvPr/>
        </p:nvSpPr>
        <p:spPr>
          <a:xfrm>
            <a:off x="2834640" y="3744000"/>
            <a:ext cx="1664280" cy="56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15000"/>
              </a:lnSpc>
            </a:pPr>
            <a:r>
              <a:rPr b="0" lang="en-US" sz="1500" spc="-1" strike="noStrike">
                <a:solidFill>
                  <a:srgbClr val="eef2f3"/>
                </a:solidFill>
                <a:latin typeface="Aptos"/>
              </a:rPr>
              <a:t>VirtualBox lab</a:t>
            </a:r>
            <a:br>
              <a:rPr sz="1500"/>
            </a:br>
            <a:r>
              <a:rPr b="0" lang="en-US" sz="1500" spc="-1" strike="noStrike">
                <a:solidFill>
                  <a:srgbClr val="eef2f3"/>
                </a:solidFill>
                <a:latin typeface="Aptos"/>
              </a:rPr>
              <a:t>&amp; VM deployment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2" name="Oval 60"/>
          <p:cNvSpPr/>
          <p:nvPr/>
        </p:nvSpPr>
        <p:spPr>
          <a:xfrm>
            <a:off x="5594400" y="2845440"/>
            <a:ext cx="501480" cy="501480"/>
          </a:xfrm>
          <a:prstGeom prst="ellipse">
            <a:avLst/>
          </a:prstGeom>
          <a:solidFill>
            <a:srgbClr val="e0a942"/>
          </a:solidFill>
          <a:ln>
            <a:solidFill>
              <a:srgbClr val="e0a942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13" name="Rectangle 61"/>
          <p:cNvSpPr/>
          <p:nvPr/>
        </p:nvSpPr>
        <p:spPr>
          <a:xfrm>
            <a:off x="4659480" y="1658520"/>
            <a:ext cx="2359440" cy="1095840"/>
          </a:xfrm>
          <a:prstGeom prst="rect">
            <a:avLst/>
          </a:prstGeom>
          <a:noFill/>
          <a:ln w="17780">
            <a:solidFill>
              <a:srgbClr val="e0a942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14" name="TextBox 62"/>
          <p:cNvSpPr/>
          <p:nvPr/>
        </p:nvSpPr>
        <p:spPr>
          <a:xfrm>
            <a:off x="5218920" y="1768320"/>
            <a:ext cx="1370160" cy="26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500" spc="-1" strike="noStrike">
                <a:solidFill>
                  <a:srgbClr val="e0a942"/>
                </a:solidFill>
                <a:latin typeface="Aptos"/>
              </a:rPr>
              <a:t>W5–7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5" name="TextBox 63"/>
          <p:cNvSpPr/>
          <p:nvPr/>
        </p:nvSpPr>
        <p:spPr>
          <a:xfrm>
            <a:off x="4786920" y="2070000"/>
            <a:ext cx="2239200" cy="26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500" spc="-1" strike="noStrike">
                <a:solidFill>
                  <a:srgbClr val="eef2f3"/>
                </a:solidFill>
                <a:latin typeface="Aptos"/>
              </a:rPr>
              <a:t>Python &amp; database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6" name="Oval 64"/>
          <p:cNvSpPr/>
          <p:nvPr/>
        </p:nvSpPr>
        <p:spPr>
          <a:xfrm>
            <a:off x="8049600" y="2845440"/>
            <a:ext cx="501480" cy="501480"/>
          </a:xfrm>
          <a:prstGeom prst="ellipse">
            <a:avLst/>
          </a:prstGeom>
          <a:solidFill>
            <a:srgbClr val="1acfdc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17" name="Rectangle 65"/>
          <p:cNvSpPr/>
          <p:nvPr/>
        </p:nvSpPr>
        <p:spPr>
          <a:xfrm>
            <a:off x="7236000" y="3404520"/>
            <a:ext cx="2194920" cy="1167840"/>
          </a:xfrm>
          <a:prstGeom prst="rect">
            <a:avLst/>
          </a:prstGeom>
          <a:noFill/>
          <a:ln w="1778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18" name="TextBox 66"/>
          <p:cNvSpPr/>
          <p:nvPr/>
        </p:nvSpPr>
        <p:spPr>
          <a:xfrm>
            <a:off x="7638120" y="3514320"/>
            <a:ext cx="1370160" cy="26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500" spc="-1" strike="noStrike">
                <a:solidFill>
                  <a:srgbClr val="1acfdc"/>
                </a:solidFill>
                <a:latin typeface="Aptos"/>
              </a:rPr>
              <a:t>W8–9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9" name="TextBox 67"/>
          <p:cNvSpPr/>
          <p:nvPr/>
        </p:nvSpPr>
        <p:spPr>
          <a:xfrm>
            <a:off x="7314120" y="3816000"/>
            <a:ext cx="2080800" cy="56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15000"/>
              </a:lnSpc>
            </a:pPr>
            <a:r>
              <a:rPr b="0" lang="en-US" sz="1500" spc="-1" strike="noStrike">
                <a:solidFill>
                  <a:srgbClr val="eef2f3"/>
                </a:solidFill>
                <a:latin typeface="Aptos"/>
              </a:rPr>
              <a:t>Grafana dashboards</a:t>
            </a:r>
            <a:br>
              <a:rPr sz="1500"/>
            </a:br>
            <a:r>
              <a:rPr b="0" lang="en-US" sz="1500" spc="-1" strike="noStrike">
                <a:solidFill>
                  <a:srgbClr val="eef2f3"/>
                </a:solidFill>
                <a:latin typeface="Aptos"/>
              </a:rPr>
              <a:t>&amp; integration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0" name="Oval 68"/>
          <p:cNvSpPr/>
          <p:nvPr/>
        </p:nvSpPr>
        <p:spPr>
          <a:xfrm>
            <a:off x="10453320" y="2845440"/>
            <a:ext cx="501480" cy="501480"/>
          </a:xfrm>
          <a:prstGeom prst="ellipse">
            <a:avLst/>
          </a:prstGeom>
          <a:solidFill>
            <a:srgbClr val="eef2f3"/>
          </a:solidFill>
          <a:ln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21" name="Rectangle 69"/>
          <p:cNvSpPr/>
          <p:nvPr/>
        </p:nvSpPr>
        <p:spPr>
          <a:xfrm>
            <a:off x="9410400" y="1602000"/>
            <a:ext cx="2540520" cy="1188360"/>
          </a:xfrm>
          <a:prstGeom prst="rect">
            <a:avLst/>
          </a:prstGeom>
          <a:noFill/>
          <a:ln w="1778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22" name="TextBox 70"/>
          <p:cNvSpPr/>
          <p:nvPr/>
        </p:nvSpPr>
        <p:spPr>
          <a:xfrm>
            <a:off x="10005840" y="1732320"/>
            <a:ext cx="1370160" cy="26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500" spc="-1" strike="noStrike">
                <a:solidFill>
                  <a:srgbClr val="eef2f3"/>
                </a:solidFill>
                <a:latin typeface="Aptos"/>
              </a:rPr>
              <a:t>W10–11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3" name="TextBox 71"/>
          <p:cNvSpPr/>
          <p:nvPr/>
        </p:nvSpPr>
        <p:spPr>
          <a:xfrm>
            <a:off x="9573840" y="2034000"/>
            <a:ext cx="2269080" cy="722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500" spc="-1" strike="noStrike">
                <a:solidFill>
                  <a:srgbClr val="eef2f3"/>
                </a:solidFill>
                <a:latin typeface="Aptos"/>
              </a:rPr>
              <a:t>Viva presentation, Testing,</a:t>
            </a:r>
            <a:br>
              <a:rPr sz="1500"/>
            </a:br>
            <a:r>
              <a:rPr b="0" lang="en-US" sz="1500" spc="-1" strike="noStrike">
                <a:solidFill>
                  <a:srgbClr val="eef2f3"/>
                </a:solidFill>
                <a:latin typeface="Aptos"/>
              </a:rPr>
              <a:t>metrics &amp; evaluation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4" name="Oval 72"/>
          <p:cNvSpPr/>
          <p:nvPr/>
        </p:nvSpPr>
        <p:spPr>
          <a:xfrm>
            <a:off x="12618720" y="2845440"/>
            <a:ext cx="501480" cy="501480"/>
          </a:xfrm>
          <a:prstGeom prst="ellipse">
            <a:avLst/>
          </a:prstGeom>
          <a:solidFill>
            <a:srgbClr val="e0a942"/>
          </a:solidFill>
          <a:ln>
            <a:solidFill>
              <a:srgbClr val="e0a942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24" name="Rectangle 73"/>
          <p:cNvSpPr/>
          <p:nvPr/>
        </p:nvSpPr>
        <p:spPr>
          <a:xfrm>
            <a:off x="11736000" y="3404520"/>
            <a:ext cx="2338920" cy="1238400"/>
          </a:xfrm>
          <a:prstGeom prst="rect">
            <a:avLst/>
          </a:prstGeom>
          <a:noFill/>
          <a:ln w="17780">
            <a:solidFill>
              <a:srgbClr val="e0a942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25" name="TextBox 74"/>
          <p:cNvSpPr/>
          <p:nvPr/>
        </p:nvSpPr>
        <p:spPr>
          <a:xfrm>
            <a:off x="12207240" y="3514320"/>
            <a:ext cx="1370160" cy="264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1" lang="en-US" sz="1500" spc="-1" strike="noStrike">
                <a:solidFill>
                  <a:srgbClr val="e0a942"/>
                </a:solidFill>
                <a:latin typeface="Aptos"/>
              </a:rPr>
              <a:t>W12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6" name="TextBox 75"/>
          <p:cNvSpPr/>
          <p:nvPr/>
        </p:nvSpPr>
        <p:spPr>
          <a:xfrm>
            <a:off x="12067200" y="3816000"/>
            <a:ext cx="1690200" cy="722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00000"/>
              </a:lnSpc>
            </a:pPr>
            <a:r>
              <a:rPr b="0" lang="en-US" sz="1500" spc="-1" strike="noStrike">
                <a:solidFill>
                  <a:srgbClr val="eef2f3"/>
                </a:solidFill>
                <a:latin typeface="Aptos"/>
              </a:rPr>
              <a:t>Documentation,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  <a:p>
            <a:pPr algn="ctr" defTabSz="457200">
              <a:lnSpc>
                <a:spcPct val="100000"/>
              </a:lnSpc>
            </a:pPr>
            <a:r>
              <a:rPr b="0" lang="en-US" sz="1500" spc="-1" strike="noStrike">
                <a:solidFill>
                  <a:srgbClr val="eef2f3"/>
                </a:solidFill>
                <a:latin typeface="Aptos"/>
              </a:rPr>
              <a:t>Report &amp; submission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7" name="Rectangle 76"/>
          <p:cNvSpPr/>
          <p:nvPr/>
        </p:nvSpPr>
        <p:spPr>
          <a:xfrm>
            <a:off x="914400" y="5449320"/>
            <a:ext cx="12800160" cy="1317600"/>
          </a:xfrm>
          <a:prstGeom prst="rect">
            <a:avLst/>
          </a:prstGeom>
          <a:noFill/>
          <a:ln w="1270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28" name="TextBox 77"/>
          <p:cNvSpPr/>
          <p:nvPr/>
        </p:nvSpPr>
        <p:spPr>
          <a:xfrm>
            <a:off x="1188720" y="5599800"/>
            <a:ext cx="12251520" cy="859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algn="ctr" defTabSz="457200">
              <a:lnSpc>
                <a:spcPct val="150000"/>
              </a:lnSpc>
            </a:pPr>
            <a:r>
              <a:rPr b="0" lang="en-US" sz="1800" spc="-1" strike="noStrike">
                <a:solidFill>
                  <a:srgbClr val="eef2f3"/>
                </a:solidFill>
                <a:latin typeface="Aptos"/>
              </a:rPr>
              <a:t>Development followed short iterations: build → test → review → refine. The final evaluation compares conventional event monitoring with context-aware prioritisation using controlled scenarios.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9" name="Rounded Rectangle 79"/>
          <p:cNvSpPr/>
          <p:nvPr/>
        </p:nvSpPr>
        <p:spPr>
          <a:xfrm>
            <a:off x="10698480" y="384120"/>
            <a:ext cx="3153240" cy="455760"/>
          </a:xfrm>
          <a:prstGeom prst="roundRect">
            <a:avLst>
              <a:gd name="adj" fmla="val 16667"/>
            </a:avLst>
          </a:prstGeom>
          <a:solidFill>
            <a:srgbClr val="162734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r>
              <a:rPr b="1" lang="en-US" sz="1500" spc="-1" strike="noStrike">
                <a:solidFill>
                  <a:srgbClr val="1acfdc"/>
                </a:solidFill>
                <a:latin typeface="Aptos"/>
              </a:rPr>
              <a:t>12-WEEK PLAN</a:t>
            </a:r>
            <a:endParaRPr b="0" lang="en-GB" sz="15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0" name="Rounded Rectangle 80"/>
          <p:cNvSpPr/>
          <p:nvPr/>
        </p:nvSpPr>
        <p:spPr>
          <a:xfrm>
            <a:off x="9144000" y="6995160"/>
            <a:ext cx="4524840" cy="437400"/>
          </a:xfrm>
          <a:prstGeom prst="roundRect">
            <a:avLst>
              <a:gd name="adj" fmla="val 16667"/>
            </a:avLst>
          </a:prstGeom>
          <a:solidFill>
            <a:srgbClr val="162734"/>
          </a:solidFill>
          <a:ln>
            <a:solidFill>
              <a:srgbClr val="e0a942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r>
              <a:rPr b="1" lang="en-US" sz="1400" spc="-1" strike="noStrike">
                <a:solidFill>
                  <a:srgbClr val="e0a942"/>
                </a:solidFill>
                <a:latin typeface="Aptos"/>
              </a:rPr>
              <a:t>Build → integrate → test → evaluate → present</a:t>
            </a:r>
            <a:endParaRPr b="0" lang="en-GB" sz="1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1" name="TextBox 81"/>
          <p:cNvSpPr/>
          <p:nvPr/>
        </p:nvSpPr>
        <p:spPr>
          <a:xfrm>
            <a:off x="13765680" y="7635240"/>
            <a:ext cx="310680" cy="227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 anchorCtr="1">
            <a:spAutoFit/>
          </a:bodyPr>
          <a:p>
            <a:pPr algn="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"/>
              </a:rPr>
              <a:t>15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1c32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32" name="Connector 1"/>
          <p:cNvCxnSpPr/>
          <p:nvPr/>
        </p:nvCxnSpPr>
        <p:spPr>
          <a:xfrm>
            <a:off x="45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33" name="Connector 2"/>
          <p:cNvCxnSpPr/>
          <p:nvPr/>
        </p:nvCxnSpPr>
        <p:spPr>
          <a:xfrm>
            <a:off x="91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34" name="Connector 3"/>
          <p:cNvCxnSpPr/>
          <p:nvPr/>
        </p:nvCxnSpPr>
        <p:spPr>
          <a:xfrm>
            <a:off x="137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35" name="Connector 4"/>
          <p:cNvCxnSpPr/>
          <p:nvPr/>
        </p:nvCxnSpPr>
        <p:spPr>
          <a:xfrm>
            <a:off x="182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36" name="Connector 5"/>
          <p:cNvCxnSpPr/>
          <p:nvPr/>
        </p:nvCxnSpPr>
        <p:spPr>
          <a:xfrm>
            <a:off x="228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37" name="Connector 6"/>
          <p:cNvCxnSpPr/>
          <p:nvPr/>
        </p:nvCxnSpPr>
        <p:spPr>
          <a:xfrm>
            <a:off x="274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38" name="Connector 7"/>
          <p:cNvCxnSpPr/>
          <p:nvPr/>
        </p:nvCxnSpPr>
        <p:spPr>
          <a:xfrm>
            <a:off x="3200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39" name="Connector 8"/>
          <p:cNvCxnSpPr/>
          <p:nvPr/>
        </p:nvCxnSpPr>
        <p:spPr>
          <a:xfrm>
            <a:off x="3657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40" name="Connector 9"/>
          <p:cNvCxnSpPr/>
          <p:nvPr/>
        </p:nvCxnSpPr>
        <p:spPr>
          <a:xfrm>
            <a:off x="4114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41" name="Connector 10"/>
          <p:cNvCxnSpPr/>
          <p:nvPr/>
        </p:nvCxnSpPr>
        <p:spPr>
          <a:xfrm>
            <a:off x="4572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42" name="Connector 11"/>
          <p:cNvCxnSpPr/>
          <p:nvPr/>
        </p:nvCxnSpPr>
        <p:spPr>
          <a:xfrm>
            <a:off x="5029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43" name="Connector 12"/>
          <p:cNvCxnSpPr/>
          <p:nvPr/>
        </p:nvCxnSpPr>
        <p:spPr>
          <a:xfrm>
            <a:off x="5486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44" name="Connector 13"/>
          <p:cNvCxnSpPr/>
          <p:nvPr/>
        </p:nvCxnSpPr>
        <p:spPr>
          <a:xfrm>
            <a:off x="5943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45" name="Connector 14"/>
          <p:cNvCxnSpPr/>
          <p:nvPr/>
        </p:nvCxnSpPr>
        <p:spPr>
          <a:xfrm>
            <a:off x="6400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46" name="Connector 15"/>
          <p:cNvCxnSpPr/>
          <p:nvPr/>
        </p:nvCxnSpPr>
        <p:spPr>
          <a:xfrm>
            <a:off x="6858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47" name="Connector 16"/>
          <p:cNvCxnSpPr/>
          <p:nvPr/>
        </p:nvCxnSpPr>
        <p:spPr>
          <a:xfrm>
            <a:off x="7315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48" name="Connector 17"/>
          <p:cNvCxnSpPr/>
          <p:nvPr/>
        </p:nvCxnSpPr>
        <p:spPr>
          <a:xfrm>
            <a:off x="7772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49" name="Connector 18"/>
          <p:cNvCxnSpPr/>
          <p:nvPr/>
        </p:nvCxnSpPr>
        <p:spPr>
          <a:xfrm>
            <a:off x="8229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50" name="Connector 19"/>
          <p:cNvCxnSpPr/>
          <p:nvPr/>
        </p:nvCxnSpPr>
        <p:spPr>
          <a:xfrm>
            <a:off x="8686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51" name="Connector 20"/>
          <p:cNvCxnSpPr/>
          <p:nvPr/>
        </p:nvCxnSpPr>
        <p:spPr>
          <a:xfrm>
            <a:off x="9144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52" name="Connector 21"/>
          <p:cNvCxnSpPr/>
          <p:nvPr/>
        </p:nvCxnSpPr>
        <p:spPr>
          <a:xfrm>
            <a:off x="9601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53" name="Connector 22"/>
          <p:cNvCxnSpPr/>
          <p:nvPr/>
        </p:nvCxnSpPr>
        <p:spPr>
          <a:xfrm>
            <a:off x="10058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54" name="Connector 23"/>
          <p:cNvCxnSpPr/>
          <p:nvPr/>
        </p:nvCxnSpPr>
        <p:spPr>
          <a:xfrm>
            <a:off x="10515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55" name="Connector 24"/>
          <p:cNvCxnSpPr/>
          <p:nvPr/>
        </p:nvCxnSpPr>
        <p:spPr>
          <a:xfrm>
            <a:off x="10972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56" name="Connector 25"/>
          <p:cNvCxnSpPr/>
          <p:nvPr/>
        </p:nvCxnSpPr>
        <p:spPr>
          <a:xfrm>
            <a:off x="11430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57" name="Connector 26"/>
          <p:cNvCxnSpPr/>
          <p:nvPr/>
        </p:nvCxnSpPr>
        <p:spPr>
          <a:xfrm>
            <a:off x="1188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58" name="Connector 27"/>
          <p:cNvCxnSpPr/>
          <p:nvPr/>
        </p:nvCxnSpPr>
        <p:spPr>
          <a:xfrm>
            <a:off x="1234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59" name="Connector 28"/>
          <p:cNvCxnSpPr/>
          <p:nvPr/>
        </p:nvCxnSpPr>
        <p:spPr>
          <a:xfrm>
            <a:off x="1280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60" name="Connector 29"/>
          <p:cNvCxnSpPr/>
          <p:nvPr/>
        </p:nvCxnSpPr>
        <p:spPr>
          <a:xfrm>
            <a:off x="1325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61" name="Connector 30"/>
          <p:cNvCxnSpPr/>
          <p:nvPr/>
        </p:nvCxnSpPr>
        <p:spPr>
          <a:xfrm>
            <a:off x="1371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62" name="Connector 31"/>
          <p:cNvCxnSpPr/>
          <p:nvPr/>
        </p:nvCxnSpPr>
        <p:spPr>
          <a:xfrm>
            <a:off x="1417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63" name="Connector 32"/>
          <p:cNvCxnSpPr/>
          <p:nvPr/>
        </p:nvCxnSpPr>
        <p:spPr>
          <a:xfrm>
            <a:off x="0" y="457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64" name="Connector 33"/>
          <p:cNvCxnSpPr/>
          <p:nvPr/>
        </p:nvCxnSpPr>
        <p:spPr>
          <a:xfrm>
            <a:off x="0" y="914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65" name="Connector 34"/>
          <p:cNvCxnSpPr/>
          <p:nvPr/>
        </p:nvCxnSpPr>
        <p:spPr>
          <a:xfrm>
            <a:off x="0" y="1371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66" name="Connector 35"/>
          <p:cNvCxnSpPr/>
          <p:nvPr/>
        </p:nvCxnSpPr>
        <p:spPr>
          <a:xfrm>
            <a:off x="0" y="1828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67" name="Connector 36"/>
          <p:cNvCxnSpPr/>
          <p:nvPr/>
        </p:nvCxnSpPr>
        <p:spPr>
          <a:xfrm>
            <a:off x="0" y="2286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68" name="Connector 37"/>
          <p:cNvCxnSpPr/>
          <p:nvPr/>
        </p:nvCxnSpPr>
        <p:spPr>
          <a:xfrm>
            <a:off x="0" y="2743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69" name="Connector 38"/>
          <p:cNvCxnSpPr/>
          <p:nvPr/>
        </p:nvCxnSpPr>
        <p:spPr>
          <a:xfrm>
            <a:off x="0" y="3200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70" name="Connector 39"/>
          <p:cNvCxnSpPr/>
          <p:nvPr/>
        </p:nvCxnSpPr>
        <p:spPr>
          <a:xfrm>
            <a:off x="0" y="3657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71" name="Connector 40"/>
          <p:cNvCxnSpPr/>
          <p:nvPr/>
        </p:nvCxnSpPr>
        <p:spPr>
          <a:xfrm>
            <a:off x="0" y="4114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72" name="Connector 41"/>
          <p:cNvCxnSpPr/>
          <p:nvPr/>
        </p:nvCxnSpPr>
        <p:spPr>
          <a:xfrm>
            <a:off x="0" y="4572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73" name="Connector 42"/>
          <p:cNvCxnSpPr/>
          <p:nvPr/>
        </p:nvCxnSpPr>
        <p:spPr>
          <a:xfrm>
            <a:off x="0" y="5029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74" name="Connector 43"/>
          <p:cNvCxnSpPr/>
          <p:nvPr/>
        </p:nvCxnSpPr>
        <p:spPr>
          <a:xfrm>
            <a:off x="0" y="5486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75" name="Connector 44"/>
          <p:cNvCxnSpPr/>
          <p:nvPr/>
        </p:nvCxnSpPr>
        <p:spPr>
          <a:xfrm>
            <a:off x="0" y="5943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76" name="Connector 45"/>
          <p:cNvCxnSpPr/>
          <p:nvPr/>
        </p:nvCxnSpPr>
        <p:spPr>
          <a:xfrm>
            <a:off x="0" y="6400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77" name="Connector 46"/>
          <p:cNvCxnSpPr/>
          <p:nvPr/>
        </p:nvCxnSpPr>
        <p:spPr>
          <a:xfrm>
            <a:off x="0" y="6858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78" name="Connector 47"/>
          <p:cNvCxnSpPr/>
          <p:nvPr/>
        </p:nvCxnSpPr>
        <p:spPr>
          <a:xfrm>
            <a:off x="0" y="7315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379" name="Connector 48"/>
          <p:cNvCxnSpPr/>
          <p:nvPr/>
        </p:nvCxnSpPr>
        <p:spPr>
          <a:xfrm>
            <a:off x="0" y="7772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sp>
        <p:nvSpPr>
          <p:cNvPr id="1380" name="Rectangle 49"/>
          <p:cNvSpPr/>
          <p:nvPr/>
        </p:nvSpPr>
        <p:spPr>
          <a:xfrm>
            <a:off x="228600" y="201240"/>
            <a:ext cx="14171760" cy="7816680"/>
          </a:xfrm>
          <a:prstGeom prst="rect">
            <a:avLst/>
          </a:prstGeom>
          <a:noFill/>
          <a:ln w="12700">
            <a:solidFill>
              <a:srgbClr val="7793a0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81" name="TextBox 50"/>
          <p:cNvSpPr/>
          <p:nvPr/>
        </p:nvSpPr>
        <p:spPr>
          <a:xfrm>
            <a:off x="640080" y="411480"/>
            <a:ext cx="13348800" cy="463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2800" spc="-1" strike="noStrike">
                <a:solidFill>
                  <a:srgbClr val="eef2f3"/>
                </a:solidFill>
                <a:latin typeface="Aptos"/>
              </a:rPr>
              <a:t>Conclusion: what the project demonstrates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2" name="Oval 51"/>
          <p:cNvSpPr/>
          <p:nvPr/>
        </p:nvSpPr>
        <p:spPr>
          <a:xfrm>
            <a:off x="1097280" y="196596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83" name="Rectangle 52"/>
          <p:cNvSpPr/>
          <p:nvPr/>
        </p:nvSpPr>
        <p:spPr>
          <a:xfrm>
            <a:off x="1600200" y="1965960"/>
            <a:ext cx="126720" cy="126720"/>
          </a:xfrm>
          <a:prstGeom prst="rect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84" name="Diamond 53"/>
          <p:cNvSpPr/>
          <p:nvPr/>
        </p:nvSpPr>
        <p:spPr>
          <a:xfrm>
            <a:off x="2103120" y="1965960"/>
            <a:ext cx="126720" cy="126720"/>
          </a:xfrm>
          <a:prstGeom prst="diamond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19080" bIns="1908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85" name="Oval 54"/>
          <p:cNvSpPr/>
          <p:nvPr/>
        </p:nvSpPr>
        <p:spPr>
          <a:xfrm>
            <a:off x="2606040" y="196596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86" name="Rectangle 55"/>
          <p:cNvSpPr/>
          <p:nvPr/>
        </p:nvSpPr>
        <p:spPr>
          <a:xfrm>
            <a:off x="3108960" y="1965960"/>
            <a:ext cx="126720" cy="126720"/>
          </a:xfrm>
          <a:prstGeom prst="rect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87" name="Diamond 56"/>
          <p:cNvSpPr/>
          <p:nvPr/>
        </p:nvSpPr>
        <p:spPr>
          <a:xfrm>
            <a:off x="3611880" y="1965960"/>
            <a:ext cx="126720" cy="126720"/>
          </a:xfrm>
          <a:prstGeom prst="diamond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19080" bIns="1908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88" name="Oval 57"/>
          <p:cNvSpPr/>
          <p:nvPr/>
        </p:nvSpPr>
        <p:spPr>
          <a:xfrm>
            <a:off x="4114800" y="196596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89" name="Rectangle 58"/>
          <p:cNvSpPr/>
          <p:nvPr/>
        </p:nvSpPr>
        <p:spPr>
          <a:xfrm>
            <a:off x="4617720" y="1965960"/>
            <a:ext cx="126720" cy="126720"/>
          </a:xfrm>
          <a:prstGeom prst="rect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90" name="Diamond 59"/>
          <p:cNvSpPr/>
          <p:nvPr/>
        </p:nvSpPr>
        <p:spPr>
          <a:xfrm>
            <a:off x="5120640" y="1965960"/>
            <a:ext cx="126720" cy="126720"/>
          </a:xfrm>
          <a:prstGeom prst="diamond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19080" bIns="1908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91" name="Oval 60"/>
          <p:cNvSpPr/>
          <p:nvPr/>
        </p:nvSpPr>
        <p:spPr>
          <a:xfrm>
            <a:off x="5623560" y="196596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92" name="Rectangle 61"/>
          <p:cNvSpPr/>
          <p:nvPr/>
        </p:nvSpPr>
        <p:spPr>
          <a:xfrm>
            <a:off x="1097280" y="2468880"/>
            <a:ext cx="126720" cy="126720"/>
          </a:xfrm>
          <a:prstGeom prst="rect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93" name="Diamond 62"/>
          <p:cNvSpPr/>
          <p:nvPr/>
        </p:nvSpPr>
        <p:spPr>
          <a:xfrm>
            <a:off x="1600200" y="2468880"/>
            <a:ext cx="126720" cy="126720"/>
          </a:xfrm>
          <a:prstGeom prst="diamond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19080" bIns="1908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94" name="Oval 63"/>
          <p:cNvSpPr/>
          <p:nvPr/>
        </p:nvSpPr>
        <p:spPr>
          <a:xfrm>
            <a:off x="2103120" y="246888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95" name="Rectangle 64"/>
          <p:cNvSpPr/>
          <p:nvPr/>
        </p:nvSpPr>
        <p:spPr>
          <a:xfrm>
            <a:off x="2606040" y="2468880"/>
            <a:ext cx="126720" cy="126720"/>
          </a:xfrm>
          <a:prstGeom prst="rect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96" name="Diamond 65"/>
          <p:cNvSpPr/>
          <p:nvPr/>
        </p:nvSpPr>
        <p:spPr>
          <a:xfrm>
            <a:off x="3108960" y="2468880"/>
            <a:ext cx="126720" cy="126720"/>
          </a:xfrm>
          <a:prstGeom prst="diamond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19080" bIns="1908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97" name="Oval 66"/>
          <p:cNvSpPr/>
          <p:nvPr/>
        </p:nvSpPr>
        <p:spPr>
          <a:xfrm>
            <a:off x="3611880" y="246888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98" name="Rectangle 67"/>
          <p:cNvSpPr/>
          <p:nvPr/>
        </p:nvSpPr>
        <p:spPr>
          <a:xfrm>
            <a:off x="4114800" y="2468880"/>
            <a:ext cx="126720" cy="126720"/>
          </a:xfrm>
          <a:prstGeom prst="rect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399" name="Diamond 68"/>
          <p:cNvSpPr/>
          <p:nvPr/>
        </p:nvSpPr>
        <p:spPr>
          <a:xfrm>
            <a:off x="4617720" y="2468880"/>
            <a:ext cx="126720" cy="126720"/>
          </a:xfrm>
          <a:prstGeom prst="diamond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19080" bIns="1908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00" name="Oval 69"/>
          <p:cNvSpPr/>
          <p:nvPr/>
        </p:nvSpPr>
        <p:spPr>
          <a:xfrm>
            <a:off x="5120640" y="246888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01" name="Rectangle 70"/>
          <p:cNvSpPr/>
          <p:nvPr/>
        </p:nvSpPr>
        <p:spPr>
          <a:xfrm>
            <a:off x="5623560" y="2468880"/>
            <a:ext cx="126720" cy="126720"/>
          </a:xfrm>
          <a:prstGeom prst="rect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02" name="Diamond 71"/>
          <p:cNvSpPr/>
          <p:nvPr/>
        </p:nvSpPr>
        <p:spPr>
          <a:xfrm>
            <a:off x="1097280" y="2971800"/>
            <a:ext cx="126720" cy="126720"/>
          </a:xfrm>
          <a:prstGeom prst="diamond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19080" bIns="1908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03" name="Oval 72"/>
          <p:cNvSpPr/>
          <p:nvPr/>
        </p:nvSpPr>
        <p:spPr>
          <a:xfrm>
            <a:off x="1600200" y="297180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04" name="Rectangle 73"/>
          <p:cNvSpPr/>
          <p:nvPr/>
        </p:nvSpPr>
        <p:spPr>
          <a:xfrm>
            <a:off x="2103120" y="2971800"/>
            <a:ext cx="126720" cy="126720"/>
          </a:xfrm>
          <a:prstGeom prst="rect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05" name="Diamond 74"/>
          <p:cNvSpPr/>
          <p:nvPr/>
        </p:nvSpPr>
        <p:spPr>
          <a:xfrm>
            <a:off x="2606040" y="2971800"/>
            <a:ext cx="126720" cy="126720"/>
          </a:xfrm>
          <a:prstGeom prst="diamond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19080" bIns="1908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06" name="Oval 75"/>
          <p:cNvSpPr/>
          <p:nvPr/>
        </p:nvSpPr>
        <p:spPr>
          <a:xfrm>
            <a:off x="3108960" y="297180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07" name="Rectangle 76"/>
          <p:cNvSpPr/>
          <p:nvPr/>
        </p:nvSpPr>
        <p:spPr>
          <a:xfrm>
            <a:off x="3611880" y="2971800"/>
            <a:ext cx="126720" cy="126720"/>
          </a:xfrm>
          <a:prstGeom prst="rect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08" name="Diamond 77"/>
          <p:cNvSpPr/>
          <p:nvPr/>
        </p:nvSpPr>
        <p:spPr>
          <a:xfrm>
            <a:off x="4114800" y="2971800"/>
            <a:ext cx="126720" cy="126720"/>
          </a:xfrm>
          <a:prstGeom prst="diamond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19080" bIns="1908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09" name="Oval 78"/>
          <p:cNvSpPr/>
          <p:nvPr/>
        </p:nvSpPr>
        <p:spPr>
          <a:xfrm>
            <a:off x="4617720" y="2971800"/>
            <a:ext cx="126720" cy="126720"/>
          </a:xfrm>
          <a:prstGeom prst="ellipse">
            <a:avLst/>
          </a:prstGeom>
          <a:solidFill>
            <a:srgbClr val="b7c3c9"/>
          </a:solidFill>
          <a:ln>
            <a:noFill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cxnSp>
        <p:nvCxnSpPr>
          <p:cNvPr id="1410" name="Connector 79"/>
          <p:cNvCxnSpPr/>
          <p:nvPr/>
        </p:nvCxnSpPr>
        <p:spPr>
          <a:xfrm>
            <a:off x="914400" y="3520440"/>
            <a:ext cx="12620160" cy="1440"/>
          </a:xfrm>
          <a:prstGeom prst="straightConnector1">
            <a:avLst/>
          </a:prstGeom>
          <a:ln w="38100">
            <a:solidFill>
              <a:srgbClr val="1acfdc"/>
            </a:solidFill>
            <a:round/>
          </a:ln>
        </p:spPr>
      </p:cxnSp>
      <p:sp>
        <p:nvSpPr>
          <p:cNvPr id="1411" name="Hexagon 80"/>
          <p:cNvSpPr/>
          <p:nvPr/>
        </p:nvSpPr>
        <p:spPr>
          <a:xfrm>
            <a:off x="8778240" y="2148840"/>
            <a:ext cx="501480" cy="501480"/>
          </a:xfrm>
          <a:prstGeom prst="hexagon">
            <a:avLst>
              <a:gd name="adj" fmla="val 25000"/>
              <a:gd name="vf" fmla="val 115470"/>
            </a:avLst>
          </a:prstGeom>
          <a:noFill/>
          <a:ln w="1524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12" name="Hexagon 81"/>
          <p:cNvSpPr/>
          <p:nvPr/>
        </p:nvSpPr>
        <p:spPr>
          <a:xfrm>
            <a:off x="9601200" y="2148840"/>
            <a:ext cx="501480" cy="501480"/>
          </a:xfrm>
          <a:prstGeom prst="hexagon">
            <a:avLst>
              <a:gd name="adj" fmla="val 25000"/>
              <a:gd name="vf" fmla="val 115470"/>
            </a:avLst>
          </a:prstGeom>
          <a:noFill/>
          <a:ln w="1524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13" name="Hexagon 82"/>
          <p:cNvSpPr/>
          <p:nvPr/>
        </p:nvSpPr>
        <p:spPr>
          <a:xfrm>
            <a:off x="10424160" y="2148840"/>
            <a:ext cx="501480" cy="501480"/>
          </a:xfrm>
          <a:prstGeom prst="hexagon">
            <a:avLst>
              <a:gd name="adj" fmla="val 25000"/>
              <a:gd name="vf" fmla="val 115470"/>
            </a:avLst>
          </a:prstGeom>
          <a:noFill/>
          <a:ln w="1524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14" name="Hexagon 83"/>
          <p:cNvSpPr/>
          <p:nvPr/>
        </p:nvSpPr>
        <p:spPr>
          <a:xfrm>
            <a:off x="11247120" y="2148840"/>
            <a:ext cx="501480" cy="501480"/>
          </a:xfrm>
          <a:prstGeom prst="hexagon">
            <a:avLst>
              <a:gd name="adj" fmla="val 25000"/>
              <a:gd name="vf" fmla="val 115470"/>
            </a:avLst>
          </a:prstGeom>
          <a:noFill/>
          <a:ln w="1524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15" name="Hexagon 84"/>
          <p:cNvSpPr/>
          <p:nvPr/>
        </p:nvSpPr>
        <p:spPr>
          <a:xfrm>
            <a:off x="12070080" y="2148840"/>
            <a:ext cx="501480" cy="501480"/>
          </a:xfrm>
          <a:prstGeom prst="hexagon">
            <a:avLst>
              <a:gd name="adj" fmla="val 25000"/>
              <a:gd name="vf" fmla="val 115470"/>
            </a:avLst>
          </a:prstGeom>
          <a:noFill/>
          <a:ln w="1524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16" name="Hexagon 85"/>
          <p:cNvSpPr/>
          <p:nvPr/>
        </p:nvSpPr>
        <p:spPr>
          <a:xfrm>
            <a:off x="8778240" y="2926080"/>
            <a:ext cx="501480" cy="501480"/>
          </a:xfrm>
          <a:prstGeom prst="hexagon">
            <a:avLst>
              <a:gd name="adj" fmla="val 25000"/>
              <a:gd name="vf" fmla="val 115470"/>
            </a:avLst>
          </a:prstGeom>
          <a:noFill/>
          <a:ln w="1524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17" name="Hexagon 86"/>
          <p:cNvSpPr/>
          <p:nvPr/>
        </p:nvSpPr>
        <p:spPr>
          <a:xfrm>
            <a:off x="9601200" y="2926080"/>
            <a:ext cx="501480" cy="501480"/>
          </a:xfrm>
          <a:prstGeom prst="hexagon">
            <a:avLst>
              <a:gd name="adj" fmla="val 25000"/>
              <a:gd name="vf" fmla="val 115470"/>
            </a:avLst>
          </a:prstGeom>
          <a:noFill/>
          <a:ln w="1524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18" name="Hexagon 87"/>
          <p:cNvSpPr/>
          <p:nvPr/>
        </p:nvSpPr>
        <p:spPr>
          <a:xfrm>
            <a:off x="10424160" y="2926080"/>
            <a:ext cx="501480" cy="501480"/>
          </a:xfrm>
          <a:prstGeom prst="hexagon">
            <a:avLst>
              <a:gd name="adj" fmla="val 25000"/>
              <a:gd name="vf" fmla="val 115470"/>
            </a:avLst>
          </a:prstGeom>
          <a:noFill/>
          <a:ln w="1524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19" name="Hexagon 88"/>
          <p:cNvSpPr/>
          <p:nvPr/>
        </p:nvSpPr>
        <p:spPr>
          <a:xfrm>
            <a:off x="11247120" y="2926080"/>
            <a:ext cx="501480" cy="501480"/>
          </a:xfrm>
          <a:prstGeom prst="hexagon">
            <a:avLst>
              <a:gd name="adj" fmla="val 25000"/>
              <a:gd name="vf" fmla="val 115470"/>
            </a:avLst>
          </a:prstGeom>
          <a:noFill/>
          <a:ln w="1524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20" name="Hexagon 89"/>
          <p:cNvSpPr/>
          <p:nvPr/>
        </p:nvSpPr>
        <p:spPr>
          <a:xfrm>
            <a:off x="12070080" y="2926080"/>
            <a:ext cx="501480" cy="501480"/>
          </a:xfrm>
          <a:prstGeom prst="hexagon">
            <a:avLst>
              <a:gd name="adj" fmla="val 25000"/>
              <a:gd name="vf" fmla="val 115470"/>
            </a:avLst>
          </a:prstGeom>
          <a:noFill/>
          <a:ln w="1524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21" name="Rectangle 90"/>
          <p:cNvSpPr/>
          <p:nvPr/>
        </p:nvSpPr>
        <p:spPr>
          <a:xfrm>
            <a:off x="914400" y="4572000"/>
            <a:ext cx="12800160" cy="1918800"/>
          </a:xfrm>
          <a:prstGeom prst="rect">
            <a:avLst/>
          </a:prstGeom>
          <a:noFill/>
          <a:ln w="1905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22" name="TextBox 91"/>
          <p:cNvSpPr/>
          <p:nvPr/>
        </p:nvSpPr>
        <p:spPr>
          <a:xfrm>
            <a:off x="1234440" y="4712040"/>
            <a:ext cx="2422080" cy="341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1" lang="en-US" sz="2000" spc="-1" strike="noStrike">
                <a:solidFill>
                  <a:srgbClr val="1acfdc"/>
                </a:solidFill>
                <a:latin typeface="Aptos Narrow"/>
              </a:rPr>
              <a:t>Core statement</a:t>
            </a:r>
            <a:endParaRPr b="0" lang="en-GB" sz="2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3" name="TextBox 92"/>
          <p:cNvSpPr/>
          <p:nvPr/>
        </p:nvSpPr>
        <p:spPr>
          <a:xfrm>
            <a:off x="1234440" y="5034960"/>
            <a:ext cx="12445200" cy="127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50000"/>
              </a:lnSpc>
            </a:pPr>
            <a:r>
              <a:rPr b="0" lang="en-GB" sz="1800" spc="-1" strike="noStrike">
                <a:solidFill>
                  <a:srgbClr val="eef2f3"/>
                </a:solidFill>
                <a:latin typeface="Aptos Narrow"/>
              </a:rPr>
              <a:t>The project develops a lightweight Python framework for collecting, normalising and analysing security telemetry. Controlled tests against known ground truth will determine whether contextual event analysis improves alert prioritisation compared with conventional event-based monitoring.</a:t>
            </a:r>
            <a:endParaRPr b="0" lang="en-GB" sz="1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4" name="Rounded Rectangle 95"/>
          <p:cNvSpPr/>
          <p:nvPr/>
        </p:nvSpPr>
        <p:spPr>
          <a:xfrm>
            <a:off x="10698480" y="384120"/>
            <a:ext cx="3153240" cy="455760"/>
          </a:xfrm>
          <a:prstGeom prst="roundRect">
            <a:avLst>
              <a:gd name="adj" fmla="val 16667"/>
            </a:avLst>
          </a:prstGeom>
          <a:solidFill>
            <a:srgbClr val="162734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r>
              <a:rPr b="1" lang="en-US" sz="1600" spc="-1" strike="noStrike">
                <a:solidFill>
                  <a:srgbClr val="1acfdc"/>
                </a:solidFill>
                <a:latin typeface="Aptos"/>
              </a:rPr>
              <a:t>KEY MESSAGE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5" name="TextBox 96"/>
          <p:cNvSpPr/>
          <p:nvPr/>
        </p:nvSpPr>
        <p:spPr>
          <a:xfrm>
            <a:off x="13765680" y="7635240"/>
            <a:ext cx="310680" cy="227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 anchorCtr="1">
            <a:spAutoFit/>
          </a:bodyPr>
          <a:p>
            <a:pPr algn="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"/>
              </a:rPr>
              <a:t>16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6" name="Rectangle 1418"/>
          <p:cNvSpPr/>
          <p:nvPr/>
        </p:nvSpPr>
        <p:spPr>
          <a:xfrm>
            <a:off x="10513800" y="7122600"/>
            <a:ext cx="1531080" cy="333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 defTabSz="914400">
              <a:lnSpc>
                <a:spcPct val="100000"/>
              </a:lnSpc>
            </a:pPr>
            <a:r>
              <a:rPr b="1" lang="en-US" sz="1600" spc="-1" strike="noStrike">
                <a:solidFill>
                  <a:srgbClr val="1acfdc"/>
                </a:solidFill>
                <a:latin typeface="Aptos"/>
              </a:rPr>
              <a:t>Thank you!</a:t>
            </a:r>
            <a:endParaRPr b="0" lang="en-GB" sz="16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1c324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27" name="Connector 1"/>
          <p:cNvCxnSpPr/>
          <p:nvPr/>
        </p:nvCxnSpPr>
        <p:spPr>
          <a:xfrm>
            <a:off x="45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28" name="Connector 2"/>
          <p:cNvCxnSpPr/>
          <p:nvPr/>
        </p:nvCxnSpPr>
        <p:spPr>
          <a:xfrm>
            <a:off x="91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29" name="Connector 3"/>
          <p:cNvCxnSpPr/>
          <p:nvPr/>
        </p:nvCxnSpPr>
        <p:spPr>
          <a:xfrm>
            <a:off x="137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30" name="Connector 4"/>
          <p:cNvCxnSpPr/>
          <p:nvPr/>
        </p:nvCxnSpPr>
        <p:spPr>
          <a:xfrm>
            <a:off x="182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31" name="Connector 5"/>
          <p:cNvCxnSpPr/>
          <p:nvPr/>
        </p:nvCxnSpPr>
        <p:spPr>
          <a:xfrm>
            <a:off x="228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32" name="Connector 6"/>
          <p:cNvCxnSpPr/>
          <p:nvPr/>
        </p:nvCxnSpPr>
        <p:spPr>
          <a:xfrm>
            <a:off x="274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33" name="Connector 7"/>
          <p:cNvCxnSpPr/>
          <p:nvPr/>
        </p:nvCxnSpPr>
        <p:spPr>
          <a:xfrm>
            <a:off x="3200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34" name="Connector 8"/>
          <p:cNvCxnSpPr/>
          <p:nvPr/>
        </p:nvCxnSpPr>
        <p:spPr>
          <a:xfrm>
            <a:off x="3657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35" name="Connector 9"/>
          <p:cNvCxnSpPr/>
          <p:nvPr/>
        </p:nvCxnSpPr>
        <p:spPr>
          <a:xfrm>
            <a:off x="4114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36" name="Connector 10"/>
          <p:cNvCxnSpPr/>
          <p:nvPr/>
        </p:nvCxnSpPr>
        <p:spPr>
          <a:xfrm>
            <a:off x="4572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37" name="Connector 11"/>
          <p:cNvCxnSpPr/>
          <p:nvPr/>
        </p:nvCxnSpPr>
        <p:spPr>
          <a:xfrm>
            <a:off x="5029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38" name="Connector 12"/>
          <p:cNvCxnSpPr/>
          <p:nvPr/>
        </p:nvCxnSpPr>
        <p:spPr>
          <a:xfrm>
            <a:off x="5486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39" name="Connector 13"/>
          <p:cNvCxnSpPr/>
          <p:nvPr/>
        </p:nvCxnSpPr>
        <p:spPr>
          <a:xfrm>
            <a:off x="5943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40" name="Connector 14"/>
          <p:cNvCxnSpPr/>
          <p:nvPr/>
        </p:nvCxnSpPr>
        <p:spPr>
          <a:xfrm>
            <a:off x="6400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41" name="Connector 15"/>
          <p:cNvCxnSpPr/>
          <p:nvPr/>
        </p:nvCxnSpPr>
        <p:spPr>
          <a:xfrm>
            <a:off x="6858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42" name="Connector 16"/>
          <p:cNvCxnSpPr/>
          <p:nvPr/>
        </p:nvCxnSpPr>
        <p:spPr>
          <a:xfrm>
            <a:off x="7315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43" name="Connector 17"/>
          <p:cNvCxnSpPr/>
          <p:nvPr/>
        </p:nvCxnSpPr>
        <p:spPr>
          <a:xfrm>
            <a:off x="7772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44" name="Connector 18"/>
          <p:cNvCxnSpPr/>
          <p:nvPr/>
        </p:nvCxnSpPr>
        <p:spPr>
          <a:xfrm>
            <a:off x="8229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45" name="Connector 19"/>
          <p:cNvCxnSpPr/>
          <p:nvPr/>
        </p:nvCxnSpPr>
        <p:spPr>
          <a:xfrm>
            <a:off x="8686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46" name="Connector 20"/>
          <p:cNvCxnSpPr/>
          <p:nvPr/>
        </p:nvCxnSpPr>
        <p:spPr>
          <a:xfrm>
            <a:off x="9144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47" name="Connector 21"/>
          <p:cNvCxnSpPr/>
          <p:nvPr/>
        </p:nvCxnSpPr>
        <p:spPr>
          <a:xfrm>
            <a:off x="9601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48" name="Connector 22"/>
          <p:cNvCxnSpPr/>
          <p:nvPr/>
        </p:nvCxnSpPr>
        <p:spPr>
          <a:xfrm>
            <a:off x="10058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49" name="Connector 23"/>
          <p:cNvCxnSpPr/>
          <p:nvPr/>
        </p:nvCxnSpPr>
        <p:spPr>
          <a:xfrm>
            <a:off x="10515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50" name="Connector 24"/>
          <p:cNvCxnSpPr/>
          <p:nvPr/>
        </p:nvCxnSpPr>
        <p:spPr>
          <a:xfrm>
            <a:off x="10972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51" name="Connector 25"/>
          <p:cNvCxnSpPr/>
          <p:nvPr/>
        </p:nvCxnSpPr>
        <p:spPr>
          <a:xfrm>
            <a:off x="11430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52" name="Connector 26"/>
          <p:cNvCxnSpPr/>
          <p:nvPr/>
        </p:nvCxnSpPr>
        <p:spPr>
          <a:xfrm>
            <a:off x="11887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53" name="Connector 27"/>
          <p:cNvCxnSpPr/>
          <p:nvPr/>
        </p:nvCxnSpPr>
        <p:spPr>
          <a:xfrm>
            <a:off x="123444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54" name="Connector 28"/>
          <p:cNvCxnSpPr/>
          <p:nvPr/>
        </p:nvCxnSpPr>
        <p:spPr>
          <a:xfrm>
            <a:off x="128016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55" name="Connector 29"/>
          <p:cNvCxnSpPr/>
          <p:nvPr/>
        </p:nvCxnSpPr>
        <p:spPr>
          <a:xfrm>
            <a:off x="132588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56" name="Connector 30"/>
          <p:cNvCxnSpPr/>
          <p:nvPr/>
        </p:nvCxnSpPr>
        <p:spPr>
          <a:xfrm>
            <a:off x="137160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57" name="Connector 31"/>
          <p:cNvCxnSpPr/>
          <p:nvPr/>
        </p:nvCxnSpPr>
        <p:spPr>
          <a:xfrm>
            <a:off x="14173200" y="0"/>
            <a:ext cx="1440" cy="82310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58" name="Connector 32"/>
          <p:cNvCxnSpPr/>
          <p:nvPr/>
        </p:nvCxnSpPr>
        <p:spPr>
          <a:xfrm>
            <a:off x="0" y="457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59" name="Connector 33"/>
          <p:cNvCxnSpPr/>
          <p:nvPr/>
        </p:nvCxnSpPr>
        <p:spPr>
          <a:xfrm>
            <a:off x="0" y="914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60" name="Connector 34"/>
          <p:cNvCxnSpPr/>
          <p:nvPr/>
        </p:nvCxnSpPr>
        <p:spPr>
          <a:xfrm>
            <a:off x="0" y="1371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61" name="Connector 35"/>
          <p:cNvCxnSpPr/>
          <p:nvPr/>
        </p:nvCxnSpPr>
        <p:spPr>
          <a:xfrm>
            <a:off x="0" y="1828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62" name="Connector 36"/>
          <p:cNvCxnSpPr/>
          <p:nvPr/>
        </p:nvCxnSpPr>
        <p:spPr>
          <a:xfrm>
            <a:off x="0" y="2286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63" name="Connector 37"/>
          <p:cNvCxnSpPr/>
          <p:nvPr/>
        </p:nvCxnSpPr>
        <p:spPr>
          <a:xfrm>
            <a:off x="0" y="2743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64" name="Connector 38"/>
          <p:cNvCxnSpPr/>
          <p:nvPr/>
        </p:nvCxnSpPr>
        <p:spPr>
          <a:xfrm>
            <a:off x="0" y="3200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65" name="Connector 39"/>
          <p:cNvCxnSpPr/>
          <p:nvPr/>
        </p:nvCxnSpPr>
        <p:spPr>
          <a:xfrm>
            <a:off x="0" y="3657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66" name="Connector 40"/>
          <p:cNvCxnSpPr/>
          <p:nvPr/>
        </p:nvCxnSpPr>
        <p:spPr>
          <a:xfrm>
            <a:off x="0" y="4114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67" name="Connector 41"/>
          <p:cNvCxnSpPr/>
          <p:nvPr/>
        </p:nvCxnSpPr>
        <p:spPr>
          <a:xfrm>
            <a:off x="0" y="4572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68" name="Connector 42"/>
          <p:cNvCxnSpPr/>
          <p:nvPr/>
        </p:nvCxnSpPr>
        <p:spPr>
          <a:xfrm>
            <a:off x="0" y="5029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69" name="Connector 43"/>
          <p:cNvCxnSpPr/>
          <p:nvPr/>
        </p:nvCxnSpPr>
        <p:spPr>
          <a:xfrm>
            <a:off x="0" y="5486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70" name="Connector 44"/>
          <p:cNvCxnSpPr/>
          <p:nvPr/>
        </p:nvCxnSpPr>
        <p:spPr>
          <a:xfrm>
            <a:off x="0" y="59436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71" name="Connector 45"/>
          <p:cNvCxnSpPr/>
          <p:nvPr/>
        </p:nvCxnSpPr>
        <p:spPr>
          <a:xfrm>
            <a:off x="0" y="64008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72" name="Connector 46"/>
          <p:cNvCxnSpPr/>
          <p:nvPr/>
        </p:nvCxnSpPr>
        <p:spPr>
          <a:xfrm>
            <a:off x="0" y="68580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73" name="Connector 47"/>
          <p:cNvCxnSpPr/>
          <p:nvPr/>
        </p:nvCxnSpPr>
        <p:spPr>
          <a:xfrm>
            <a:off x="0" y="73152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cxnSp>
        <p:nvCxnSpPr>
          <p:cNvPr id="1474" name="Connector 48"/>
          <p:cNvCxnSpPr/>
          <p:nvPr/>
        </p:nvCxnSpPr>
        <p:spPr>
          <a:xfrm>
            <a:off x="0" y="7772400"/>
            <a:ext cx="14631840" cy="1440"/>
          </a:xfrm>
          <a:prstGeom prst="straightConnector1">
            <a:avLst/>
          </a:prstGeom>
          <a:ln w="6350">
            <a:solidFill>
              <a:srgbClr val="304e5e"/>
            </a:solidFill>
            <a:round/>
          </a:ln>
        </p:spPr>
      </p:cxnSp>
      <p:sp>
        <p:nvSpPr>
          <p:cNvPr id="1475" name="Rectangle 49"/>
          <p:cNvSpPr/>
          <p:nvPr/>
        </p:nvSpPr>
        <p:spPr>
          <a:xfrm>
            <a:off x="228600" y="201240"/>
            <a:ext cx="14171760" cy="7816680"/>
          </a:xfrm>
          <a:prstGeom prst="rect">
            <a:avLst/>
          </a:prstGeom>
          <a:noFill/>
          <a:ln w="12700">
            <a:solidFill>
              <a:srgbClr val="7793a0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76" name="TextBox 50"/>
          <p:cNvSpPr/>
          <p:nvPr/>
        </p:nvSpPr>
        <p:spPr>
          <a:xfrm>
            <a:off x="640080" y="457200"/>
            <a:ext cx="13348800" cy="493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3000" spc="-1" strike="noStrike">
                <a:solidFill>
                  <a:srgbClr val="eef2f3"/>
                </a:solidFill>
                <a:latin typeface="Aptos"/>
              </a:rPr>
              <a:t>References</a:t>
            </a:r>
            <a:endParaRPr b="0" lang="en-GB" sz="30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7" name="TextBox 51"/>
          <p:cNvSpPr/>
          <p:nvPr/>
        </p:nvSpPr>
        <p:spPr>
          <a:xfrm>
            <a:off x="658440" y="1097280"/>
            <a:ext cx="12800160" cy="463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2800" spc="-1" strike="noStrike">
                <a:solidFill>
                  <a:srgbClr val="eef2f3"/>
                </a:solidFill>
                <a:latin typeface="Aptos"/>
              </a:rPr>
              <a:t>Selected technical references</a:t>
            </a:r>
            <a:endParaRPr b="0" lang="en-GB" sz="28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8" name="Rectangle 52"/>
          <p:cNvSpPr/>
          <p:nvPr/>
        </p:nvSpPr>
        <p:spPr>
          <a:xfrm>
            <a:off x="868680" y="1783080"/>
            <a:ext cx="6125040" cy="684360"/>
          </a:xfrm>
          <a:prstGeom prst="rect">
            <a:avLst/>
          </a:prstGeom>
          <a:noFill/>
          <a:ln w="1270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79" name="TextBox 53"/>
          <p:cNvSpPr/>
          <p:nvPr/>
        </p:nvSpPr>
        <p:spPr>
          <a:xfrm>
            <a:off x="1051560" y="1920240"/>
            <a:ext cx="5759280" cy="226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GB" sz="1250" spc="-1" strike="noStrike">
                <a:solidFill>
                  <a:srgbClr val="eef2f3"/>
                </a:solidFill>
                <a:latin typeface="Aptos"/>
              </a:rPr>
              <a:t>[2] SQLAlchemy Authors, “SQLAlchemy 2.0 Documentation,” 2026.</a:t>
            </a:r>
            <a:endParaRPr b="0" lang="en-GB" sz="12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0" name="Rectangle 54"/>
          <p:cNvSpPr/>
          <p:nvPr/>
        </p:nvSpPr>
        <p:spPr>
          <a:xfrm>
            <a:off x="868680" y="2697480"/>
            <a:ext cx="6125040" cy="684360"/>
          </a:xfrm>
          <a:prstGeom prst="rect">
            <a:avLst/>
          </a:prstGeom>
          <a:noFill/>
          <a:ln w="1270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81" name="TextBox 55"/>
          <p:cNvSpPr/>
          <p:nvPr/>
        </p:nvSpPr>
        <p:spPr>
          <a:xfrm>
            <a:off x="1051560" y="2834640"/>
            <a:ext cx="5759280" cy="226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GB" sz="1250" spc="-1" strike="noStrike">
                <a:solidFill>
                  <a:srgbClr val="eef2f3"/>
                </a:solidFill>
                <a:latin typeface="Aptos"/>
              </a:rPr>
              <a:t>[4] Grafana Labs, “Grafana Documentation,” 2026.</a:t>
            </a:r>
            <a:endParaRPr b="0" lang="en-GB" sz="12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2" name="Rectangle 56"/>
          <p:cNvSpPr/>
          <p:nvPr/>
        </p:nvSpPr>
        <p:spPr>
          <a:xfrm>
            <a:off x="868680" y="3611880"/>
            <a:ext cx="6125040" cy="684360"/>
          </a:xfrm>
          <a:prstGeom prst="rect">
            <a:avLst/>
          </a:prstGeom>
          <a:noFill/>
          <a:ln w="1270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83" name="TextBox 57"/>
          <p:cNvSpPr/>
          <p:nvPr/>
        </p:nvSpPr>
        <p:spPr>
          <a:xfrm>
            <a:off x="1051560" y="3749040"/>
            <a:ext cx="5759280" cy="226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GB" sz="1250" spc="-1" strike="noStrike">
                <a:solidFill>
                  <a:srgbClr val="eef2f3"/>
                </a:solidFill>
                <a:latin typeface="Aptos"/>
              </a:rPr>
              <a:t>[6] pytest Development Team, “pytest Documentation,” 2026.</a:t>
            </a:r>
            <a:endParaRPr b="0" lang="en-GB" sz="12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4" name="Rectangle 58"/>
          <p:cNvSpPr/>
          <p:nvPr/>
        </p:nvSpPr>
        <p:spPr>
          <a:xfrm>
            <a:off x="868680" y="4526280"/>
            <a:ext cx="6125040" cy="684360"/>
          </a:xfrm>
          <a:prstGeom prst="rect">
            <a:avLst/>
          </a:prstGeom>
          <a:noFill/>
          <a:ln w="1270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85" name="TextBox 59"/>
          <p:cNvSpPr/>
          <p:nvPr/>
        </p:nvSpPr>
        <p:spPr>
          <a:xfrm>
            <a:off x="1051560" y="4663440"/>
            <a:ext cx="5759280" cy="41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GB" sz="1250" spc="-1" strike="noStrike">
                <a:solidFill>
                  <a:srgbClr val="eef2f3"/>
                </a:solidFill>
                <a:latin typeface="Aptos"/>
              </a:rPr>
              <a:t>[8] NIST, “Cybersecurity Framework (CSF) 2.0,” National Institute of Standards and Technology, 2024.</a:t>
            </a:r>
            <a:endParaRPr b="0" lang="en-GB" sz="12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6" name="Rectangle 60"/>
          <p:cNvSpPr/>
          <p:nvPr/>
        </p:nvSpPr>
        <p:spPr>
          <a:xfrm>
            <a:off x="868680" y="5440680"/>
            <a:ext cx="6125040" cy="684360"/>
          </a:xfrm>
          <a:prstGeom prst="rect">
            <a:avLst/>
          </a:prstGeom>
          <a:noFill/>
          <a:ln w="12700">
            <a:solidFill>
              <a:srgbClr val="eef2f3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87" name="TextBox 61"/>
          <p:cNvSpPr/>
          <p:nvPr/>
        </p:nvSpPr>
        <p:spPr>
          <a:xfrm>
            <a:off x="1051560" y="5577840"/>
            <a:ext cx="5759280" cy="226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250" spc="-1" strike="noStrike">
                <a:solidFill>
                  <a:srgbClr val="eef2f3"/>
                </a:solidFill>
                <a:latin typeface="Aptos"/>
              </a:rPr>
              <a:t>[5] Grafana Labs, “Grafana Documentation.”</a:t>
            </a:r>
            <a:endParaRPr b="0" lang="en-GB" sz="12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8" name="Rectangle 62"/>
          <p:cNvSpPr/>
          <p:nvPr/>
        </p:nvSpPr>
        <p:spPr>
          <a:xfrm>
            <a:off x="7680960" y="1783080"/>
            <a:ext cx="6125040" cy="684360"/>
          </a:xfrm>
          <a:prstGeom prst="rect">
            <a:avLst/>
          </a:prstGeom>
          <a:noFill/>
          <a:ln w="1270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89" name="TextBox 63"/>
          <p:cNvSpPr/>
          <p:nvPr/>
        </p:nvSpPr>
        <p:spPr>
          <a:xfrm>
            <a:off x="7863840" y="1920240"/>
            <a:ext cx="5759280" cy="226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GB" sz="1250" spc="-1" strike="noStrike">
                <a:solidFill>
                  <a:srgbClr val="eef2f3"/>
                </a:solidFill>
                <a:latin typeface="Aptos"/>
              </a:rPr>
              <a:t>[3] MariaDB Foundation, “MariaDB Server Documentation,” 2026.</a:t>
            </a:r>
            <a:endParaRPr b="0" lang="en-GB" sz="12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0" name="Rectangle 64"/>
          <p:cNvSpPr/>
          <p:nvPr/>
        </p:nvSpPr>
        <p:spPr>
          <a:xfrm>
            <a:off x="7680960" y="2697480"/>
            <a:ext cx="6125040" cy="684360"/>
          </a:xfrm>
          <a:prstGeom prst="rect">
            <a:avLst/>
          </a:prstGeom>
          <a:noFill/>
          <a:ln w="1270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91" name="TextBox 65"/>
          <p:cNvSpPr/>
          <p:nvPr/>
        </p:nvSpPr>
        <p:spPr>
          <a:xfrm>
            <a:off x="7863840" y="2834640"/>
            <a:ext cx="5759280" cy="226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GB" sz="1250" spc="-1" strike="noStrike">
                <a:solidFill>
                  <a:srgbClr val="eef2f3"/>
                </a:solidFill>
                <a:latin typeface="Aptos"/>
              </a:rPr>
              <a:t>[5] Oracle, “Oracle VM VirtualBox Documentation,” 2026.</a:t>
            </a:r>
            <a:endParaRPr b="0" lang="en-GB" sz="12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2" name="Rectangle 66"/>
          <p:cNvSpPr/>
          <p:nvPr/>
        </p:nvSpPr>
        <p:spPr>
          <a:xfrm>
            <a:off x="7680960" y="3611880"/>
            <a:ext cx="6125040" cy="684360"/>
          </a:xfrm>
          <a:prstGeom prst="rect">
            <a:avLst/>
          </a:prstGeom>
          <a:noFill/>
          <a:ln w="1270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93" name="TextBox 67"/>
          <p:cNvSpPr/>
          <p:nvPr/>
        </p:nvSpPr>
        <p:spPr>
          <a:xfrm>
            <a:off x="7863840" y="3749040"/>
            <a:ext cx="5759280" cy="226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GB" sz="1250" spc="-1" strike="noStrike">
                <a:solidFill>
                  <a:srgbClr val="eef2f3"/>
                </a:solidFill>
                <a:latin typeface="Aptos"/>
              </a:rPr>
              <a:t>[7] pandas Development Team, “pandas Documentation,” 2026.</a:t>
            </a:r>
            <a:endParaRPr b="0" lang="en-GB" sz="12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4" name="Rectangle 68"/>
          <p:cNvSpPr/>
          <p:nvPr/>
        </p:nvSpPr>
        <p:spPr>
          <a:xfrm>
            <a:off x="7680960" y="4526280"/>
            <a:ext cx="6125040" cy="684360"/>
          </a:xfrm>
          <a:prstGeom prst="rect">
            <a:avLst/>
          </a:prstGeom>
          <a:noFill/>
          <a:ln w="1270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95" name="TextBox 69"/>
          <p:cNvSpPr/>
          <p:nvPr/>
        </p:nvSpPr>
        <p:spPr>
          <a:xfrm>
            <a:off x="7863840" y="4663440"/>
            <a:ext cx="5759280" cy="226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250" spc="-1" strike="noStrike">
                <a:solidFill>
                  <a:srgbClr val="eef2f3"/>
                </a:solidFill>
                <a:latin typeface="Aptos"/>
              </a:rPr>
              <a:t>[9] G. Rodola, “psutil Documentation.”</a:t>
            </a:r>
            <a:endParaRPr b="0" lang="en-GB" sz="12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6" name="Rectangle 70"/>
          <p:cNvSpPr/>
          <p:nvPr/>
        </p:nvSpPr>
        <p:spPr>
          <a:xfrm>
            <a:off x="7680960" y="5440680"/>
            <a:ext cx="6125040" cy="684360"/>
          </a:xfrm>
          <a:prstGeom prst="rect">
            <a:avLst/>
          </a:prstGeom>
          <a:noFill/>
          <a:ln w="12700"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endParaRPr b="0" lang="en-US" sz="1800" spc="-1" strike="noStrike">
              <a:solidFill>
                <a:schemeClr val="lt1"/>
              </a:solidFill>
              <a:latin typeface="Calibri"/>
            </a:endParaRPr>
          </a:p>
        </p:txBody>
      </p:sp>
      <p:sp>
        <p:nvSpPr>
          <p:cNvPr id="1497" name="TextBox 71"/>
          <p:cNvSpPr/>
          <p:nvPr/>
        </p:nvSpPr>
        <p:spPr>
          <a:xfrm>
            <a:off x="7863840" y="5577840"/>
            <a:ext cx="5759280" cy="226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250" spc="-1" strike="noStrike">
                <a:solidFill>
                  <a:srgbClr val="eef2f3"/>
                </a:solidFill>
                <a:latin typeface="Aptos"/>
              </a:rPr>
              <a:t>[10] python-nmap project, “python-nmap Documentation.”</a:t>
            </a:r>
            <a:endParaRPr b="0" lang="en-GB" sz="125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8" name="TextBox 72"/>
          <p:cNvSpPr/>
          <p:nvPr/>
        </p:nvSpPr>
        <p:spPr>
          <a:xfrm>
            <a:off x="868680" y="6720840"/>
            <a:ext cx="12800160" cy="249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27360" rIns="27360" tIns="18360" bIns="18360" anchor="t">
            <a:spAutoFit/>
          </a:bodyPr>
          <a:p>
            <a:pPr defTabSz="457200">
              <a:lnSpc>
                <a:spcPct val="100000"/>
              </a:lnSpc>
            </a:pPr>
            <a:r>
              <a:rPr b="0" lang="en-US" sz="1400" spc="-1" strike="noStrike">
                <a:solidFill>
                  <a:srgbClr val="b7c3c9"/>
                </a:solidFill>
                <a:latin typeface="Aptos"/>
              </a:rPr>
              <a:t>Full IEEE-formatted references are provided in the written project report.</a:t>
            </a:r>
            <a:endParaRPr b="0" lang="en-GB" sz="1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9" name="Rounded Rectangle 74"/>
          <p:cNvSpPr/>
          <p:nvPr/>
        </p:nvSpPr>
        <p:spPr>
          <a:xfrm>
            <a:off x="10698480" y="384120"/>
            <a:ext cx="3153240" cy="455760"/>
          </a:xfrm>
          <a:prstGeom prst="roundRect">
            <a:avLst>
              <a:gd name="adj" fmla="val 16667"/>
            </a:avLst>
          </a:prstGeom>
          <a:solidFill>
            <a:srgbClr val="162734"/>
          </a:solidFill>
          <a:ln>
            <a:solidFill>
              <a:srgbClr val="1acfdc"/>
            </a:solidFill>
            <a:round/>
          </a:ln>
          <a:effectLst>
            <a:outerShdw blurRad="39960" dir="5400000" dist="2304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 defTabSz="457200">
              <a:lnSpc>
                <a:spcPct val="100000"/>
              </a:lnSpc>
            </a:pPr>
            <a:r>
              <a:rPr b="1" lang="en-GB" sz="1400" spc="-1" strike="noStrike">
                <a:solidFill>
                  <a:srgbClr val="1acfdc"/>
                </a:solidFill>
                <a:latin typeface="Aptos"/>
              </a:rPr>
              <a:t>[1] Python Software Foundation, “Python 3 Documentation,” 2026.</a:t>
            </a:r>
            <a:endParaRPr b="0" lang="en-GB" sz="1400" spc="-1" strike="noStrike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0" name="TextBox 75"/>
          <p:cNvSpPr/>
          <p:nvPr/>
        </p:nvSpPr>
        <p:spPr>
          <a:xfrm>
            <a:off x="13765680" y="7635240"/>
            <a:ext cx="310680" cy="227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t" anchorCtr="1">
            <a:spAutoFit/>
          </a:bodyPr>
          <a:p>
            <a:pPr algn="r" defTabSz="457200">
              <a:lnSpc>
                <a:spcPct val="100000"/>
              </a:lnSpc>
            </a:pPr>
            <a:r>
              <a:rPr b="0" lang="en-US" sz="900" spc="-1" strike="noStrike">
                <a:solidFill>
                  <a:srgbClr val="b7c3c9"/>
                </a:solidFill>
                <a:latin typeface="Aptos"/>
              </a:rPr>
              <a:t>17</a:t>
            </a:r>
            <a:endParaRPr b="0" lang="en-GB" sz="900" spc="-1" strike="noStrike">
              <a:solidFill>
                <a:srgbClr val="ffffff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5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6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7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8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9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10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ppt/theme/theme1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 pitchFamily="0" charset="1"/>
        <a:ea typeface=""/>
        <a:cs typeface=""/>
      </a:majorFont>
      <a:minorFont>
        <a:latin typeface="Calibri" pitchFamily="0" charset="1"/>
        <a:ea typeface=""/>
        <a:cs typeface="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tint val="50000"/>
              </a:schemeClr>
            </a:gs>
            <a:gs pos="35000">
              <a:schemeClr val="phClr">
                <a:tint val="37000"/>
              </a:schemeClr>
            </a:gs>
            <a:gs pos="100000">
              <a:schemeClr val="phClr">
                <a:tint val="15000"/>
              </a:schemeClr>
            </a:gs>
          </a:gsLst>
          <a:lin ang="16200000" scaled="1"/>
          <a:tileRect l="0" t="0" r="0" b="0"/>
        </a:gradFill>
        <a:gradFill>
          <a:gsLst>
            <a:gs pos="0">
              <a:schemeClr val="phClr">
                <a:tint val="100000"/>
                <a:shade val="100000"/>
              </a:schemeClr>
            </a:gs>
            <a:gs pos="100000">
              <a:schemeClr val="phClr">
                <a:tint val="50000"/>
                <a:shade val="100000"/>
              </a:schemeClr>
            </a:gs>
          </a:gsLst>
          <a:lin ang="16200000" scaled="0"/>
          <a:tileRect l="0" t="0" r="0" b="0"/>
        </a:gradFill>
      </a:fillStyleLst>
      <a:lnStyleLst>
        <a:ln w="9525" cap="flat" cmpd="sng" algn="ctr">
          <a:prstDash val="solid"/>
        </a:ln>
        <a:ln w="25400" cap="flat" cmpd="sng" algn="ctr">
          <a:prstDash val="solid"/>
        </a:ln>
        <a:ln w="38100" cap="flat" cmpd="sng" algn="ctr"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</a:schemeClr>
            </a:gs>
            <a:gs pos="40000">
              <a:schemeClr val="phClr">
                <a:tint val="45000"/>
                <a:shade val="99000"/>
              </a:schemeClr>
            </a:gs>
            <a:gs pos="100000">
              <a:schemeClr val="phClr">
                <a:shade val="20000"/>
              </a:schemeClr>
            </a:gs>
          </a:gsLst>
          <a:path path="circle">
            <a:fillToRect l="50000" t="-80000" r="50000" b="180000"/>
          </a:path>
          <a:tileRect l="0" t="0" r="0" b="0"/>
        </a:gradFill>
        <a:gradFill>
          <a:gsLst>
            <a:gs pos="0">
              <a:schemeClr val="phClr">
                <a:tint val="8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50000" t="50000" r="50000" b="50000"/>
          </a:path>
          <a:tileRect l="0" t="0" r="0" b="0"/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212</TotalTime>
  <Application>LibreOffice/24.2.7.2$Linux_X86_64 LibreOffice_project/420$Build-2</Application>
  <AppVersion>15.0000</AppVersion>
  <Words>0</Words>
  <Paragraphs>0</Paragraphs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2013-01-27T09:14:16Z</dcterms:created>
  <dc:creator/>
  <dc:description>generated using python-pptx</dc:description>
  <dc:language>en-GB</dc:language>
  <cp:lastModifiedBy/>
  <dcterms:modified xsi:type="dcterms:W3CDTF">2026-09-22T13:55:01Z</dcterms:modified>
  <cp:revision>153</cp:revision>
  <dc:subject/>
  <dc:title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Custom</vt:lpwstr>
  </property>
  <property fmtid="{D5CDD505-2E9C-101B-9397-08002B2CF9AE}" pid="3" name="Slides">
    <vt:r8>17</vt:r8>
  </property>
</Properties>
</file>