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7" r:id="rId2"/>
    <p:sldId id="282" r:id="rId3"/>
    <p:sldId id="263" r:id="rId4"/>
    <p:sldId id="264" r:id="rId5"/>
    <p:sldId id="283" r:id="rId6"/>
    <p:sldId id="284" r:id="rId7"/>
    <p:sldId id="285" r:id="rId8"/>
    <p:sldId id="286" r:id="rId9"/>
    <p:sldId id="299" r:id="rId10"/>
    <p:sldId id="300" r:id="rId11"/>
    <p:sldId id="287" r:id="rId12"/>
    <p:sldId id="275" r:id="rId13"/>
    <p:sldId id="279" r:id="rId14"/>
  </p:sldIdLst>
  <p:sldSz cx="9144000" cy="6858000" type="screen4x3"/>
  <p:notesSz cx="9926638" cy="67976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88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9" y="0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73E14-8119-4C40-9BDE-FCC81A0848F4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6456612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9" y="6456612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B28405-F52C-41A7-84F5-6A1EFA6DC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366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2799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CA3D56-FCE0-4E44-A9FF-599074DCE4C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398838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665" y="3228896"/>
            <a:ext cx="7941310" cy="30589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2799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8BFA35-32D8-4BC3-8FC7-063D5A73E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299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CC879A-9398-4E83-9FCD-06FE8040603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402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 subjective wellbeing ensure</a:t>
            </a:r>
            <a:r>
              <a:rPr lang="en-GB" baseline="0" dirty="0" smtClean="0"/>
              <a:t> that you discuss social media, advertising etc.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BFA35-32D8-4BC3-8FC7-063D5A73EDA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3247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 subjective wellbeing ensure</a:t>
            </a:r>
            <a:r>
              <a:rPr lang="en-GB" baseline="0" dirty="0" smtClean="0"/>
              <a:t> that you discuss social media, advertising etc.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BFA35-32D8-4BC3-8FC7-063D5A73EDA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3247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 subjective wellbeing ensure</a:t>
            </a:r>
            <a:r>
              <a:rPr lang="en-GB" baseline="0" dirty="0" smtClean="0"/>
              <a:t> that you discuss social media, advertising etc.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BFA35-32D8-4BC3-8FC7-063D5A73EDA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3247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ken.dicks@uwtsd.ac.uk" TargetMode="Externa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Learning%20Review%2029-01-18.docx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SJSS4003%20Assignment%201%20Q&amp;A.docx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SJSS4003%20Assignment%202%20Q&amp;A.docx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hyperlink" Target="http://oxfordmedicine.com/view/10.1093/med/9780199204854.001.1/med-9780199204854-chapter-2604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What%20do%20we%20mean%20by%20agency.docx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xfordreference.com.ezproxy.uwtsd.ac.uk/view/10.1093/acref/9780199683581.001.0001/acref-9780199683581-e-41?rskey=qoDVFc&amp;result=37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hyperlink" Target="Dimensions%20of%20mental%20health%20&amp;%20agency.docx" TargetMode="Externa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hs.uk/Livewell/mentalhealth/Pages/talkingtochildren.aspx" TargetMode="External"/><Relationship Id="rId2" Type="http://schemas.openxmlformats.org/officeDocument/2006/relationships/hyperlink" Target="http://childrenssociety.org.uk/what-we-do/research/initiatives/well-being/background-programme/2008-survey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nspcc.org.uk/what-we-do/news-opinion/anxiety-rising-concern-young-people-contacting-childline/" TargetMode="External"/><Relationship Id="rId4" Type="http://schemas.openxmlformats.org/officeDocument/2006/relationships/hyperlink" Target="https://www.ons.gov.uk/peoplepopulationandcommunity/wellbeing/articles/youngpeopleswellbeingandpersonalfinance/2017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wnloads.unicef.org.uk/wp-content/uploads/2010/05/UNCRC_united_nations_convention_on_the_rights_of_the_child.pdf?_ga=2.202033809.140120320.1518004633-273860106.1518004633" TargetMode="External"/><Relationship Id="rId2" Type="http://schemas.openxmlformats.org/officeDocument/2006/relationships/hyperlink" Target="http://www.wales.nhs.uk/sitesplus/888/opendoc/212073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oxfordmedicine.com/view/10.1093/med/9780199204854.001.1/med-9780199204854-chapter-2604" TargetMode="External"/><Relationship Id="rId4" Type="http://schemas.openxmlformats.org/officeDocument/2006/relationships/hyperlink" Target="http://www.who.int/features/factfiles/mental_health/e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11560" y="404665"/>
            <a:ext cx="2448272" cy="211561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37781" y="2688154"/>
            <a:ext cx="2448272" cy="1100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275856" y="404664"/>
            <a:ext cx="2736304" cy="165601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275856" y="2520280"/>
            <a:ext cx="3384376" cy="227687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3275856" y="2155129"/>
            <a:ext cx="2736304" cy="26575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156176" y="404664"/>
            <a:ext cx="2448272" cy="1883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804248" y="2420888"/>
            <a:ext cx="1800200" cy="165618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804248" y="4149080"/>
            <a:ext cx="1800200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4913734"/>
            <a:ext cx="8424936" cy="891530"/>
          </a:xfrm>
        </p:spPr>
        <p:txBody>
          <a:bodyPr>
            <a:normAutofit fontScale="90000"/>
          </a:bodyPr>
          <a:lstStyle/>
          <a:p>
            <a:r>
              <a:rPr lang="en-GB" sz="3200" b="1" dirty="0" smtClean="0"/>
              <a:t>SJSS4003: Mental Health &amp; </a:t>
            </a:r>
            <a:r>
              <a:rPr lang="en-GB" sz="3200" b="1" dirty="0" smtClean="0"/>
              <a:t>Wellbeing</a:t>
            </a:r>
            <a:br>
              <a:rPr lang="en-GB" sz="3200" b="1" dirty="0" smtClean="0"/>
            </a:br>
            <a:r>
              <a:rPr lang="en-GB" sz="3200" b="1" dirty="0" smtClean="0"/>
              <a:t>Theme 2: Dimensions of Mental Health &amp; Wellbeing</a:t>
            </a:r>
            <a:endParaRPr lang="en-US" sz="32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55776" y="5733256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Ken Dicks </a:t>
            </a:r>
            <a:r>
              <a:rPr lang="en-GB" sz="2800" b="1" dirty="0" smtClean="0">
                <a:hlinkClick r:id="rId3"/>
              </a:rPr>
              <a:t>ken.dicks@uwtsd.ac.uk</a:t>
            </a:r>
            <a:r>
              <a:rPr lang="en-GB" sz="2800" b="1" dirty="0" smtClean="0"/>
              <a:t> </a:t>
            </a:r>
            <a:endParaRPr lang="en-GB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0960" y="687838"/>
            <a:ext cx="2466095" cy="1089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678" y="2735448"/>
            <a:ext cx="3282731" cy="1846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329" y="593000"/>
            <a:ext cx="1991966" cy="150667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109" y="2752092"/>
            <a:ext cx="2255615" cy="973010"/>
          </a:xfrm>
          <a:prstGeom prst="rect">
            <a:avLst/>
          </a:prstGeom>
        </p:spPr>
      </p:pic>
      <p:sp>
        <p:nvSpPr>
          <p:cNvPr id="24" name="Rectangle 23"/>
          <p:cNvSpPr/>
          <p:nvPr/>
        </p:nvSpPr>
        <p:spPr>
          <a:xfrm>
            <a:off x="637780" y="3870086"/>
            <a:ext cx="2422051" cy="9270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8072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 smtClean="0"/>
              <a:t>Learning Review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196752"/>
            <a:ext cx="998841" cy="99884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4976" y="2564904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What did we look at in </a:t>
            </a:r>
            <a:r>
              <a:rPr lang="en-GB" sz="2800" i="1" dirty="0" smtClean="0"/>
              <a:t>Theme 1</a:t>
            </a:r>
            <a:r>
              <a:rPr lang="en-GB" sz="2800" i="1" dirty="0" smtClean="0"/>
              <a:t>?</a:t>
            </a:r>
            <a:endParaRPr lang="en-GB" sz="2800" i="1" dirty="0"/>
          </a:p>
        </p:txBody>
      </p:sp>
      <p:pic>
        <p:nvPicPr>
          <p:cNvPr id="6" name="Picture 5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581128"/>
            <a:ext cx="892467" cy="892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344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Assignment 1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4806465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Module Weighting 60%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51348" y="2204864"/>
            <a:ext cx="849643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What should schools and local authorities do to ensure the well-being of their pupils? In answering this question you should refer to legislation, policy, best practice and theory.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4036" y="1260049"/>
            <a:ext cx="8496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Written Assignment (2500 words)</a:t>
            </a:r>
            <a:endParaRPr lang="en-GB" sz="32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4716016" y="4813723"/>
            <a:ext cx="42482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Hand in Date 23/03/2018</a:t>
            </a:r>
            <a:endParaRPr lang="en-GB" sz="28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2699792" y="5503407"/>
            <a:ext cx="42482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Return Date 22/05/2018</a:t>
            </a:r>
            <a:endParaRPr lang="en-GB" sz="2800" b="1" dirty="0"/>
          </a:p>
        </p:txBody>
      </p:sp>
      <p:pic>
        <p:nvPicPr>
          <p:cNvPr id="8" name="Picture 7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4" y="5344845"/>
            <a:ext cx="892467" cy="892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071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Assignment 2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4806465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Module Weighting </a:t>
            </a:r>
            <a:r>
              <a:rPr lang="en-GB" sz="2800" b="1" dirty="0"/>
              <a:t>4</a:t>
            </a:r>
            <a:r>
              <a:rPr lang="en-GB" sz="2800" b="1" dirty="0" smtClean="0"/>
              <a:t>0%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23782" y="2060848"/>
            <a:ext cx="84964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/>
              <a:t>Design and produce a leaflet which contains the key information and sources of support regarding mental health and well-being issues for a group of your choice. The information should be current and should take into account policy and theory</a:t>
            </a:r>
            <a:r>
              <a:rPr lang="en-GB" sz="3200" i="1" dirty="0" smtClean="0"/>
              <a:t>.</a:t>
            </a:r>
            <a:endParaRPr lang="en-GB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324036" y="1260049"/>
            <a:ext cx="8496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Promotional Leaflet (1500 words)</a:t>
            </a:r>
            <a:endParaRPr lang="en-GB" sz="32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4716016" y="4813723"/>
            <a:ext cx="42482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Hand in Date 27/04/2018</a:t>
            </a:r>
            <a:endParaRPr lang="en-GB" sz="28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2987824" y="5503407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Return Date: 25/05/2018</a:t>
            </a:r>
            <a:endParaRPr lang="en-GB" sz="2800" b="1" dirty="0"/>
          </a:p>
        </p:txBody>
      </p:sp>
      <p:pic>
        <p:nvPicPr>
          <p:cNvPr id="8" name="Picture 7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4" y="5344845"/>
            <a:ext cx="892467" cy="892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394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</p:spPr>
        <p:txBody>
          <a:bodyPr/>
          <a:lstStyle/>
          <a:p>
            <a:r>
              <a:rPr lang="en-GB" b="1" dirty="0"/>
              <a:t>A</a:t>
            </a:r>
            <a:r>
              <a:rPr lang="en-GB" b="1" dirty="0" smtClean="0"/>
              <a:t> </a:t>
            </a:r>
            <a:r>
              <a:rPr lang="en-GB" b="1" dirty="0" smtClean="0"/>
              <a:t>Global </a:t>
            </a:r>
            <a:r>
              <a:rPr lang="en-GB" b="1" dirty="0" smtClean="0"/>
              <a:t>Perspective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6178" y="4532975"/>
            <a:ext cx="8229600" cy="1488313"/>
          </a:xfrm>
        </p:spPr>
        <p:txBody>
          <a:bodyPr>
            <a:normAutofit fontScale="92500"/>
          </a:bodyPr>
          <a:lstStyle/>
          <a:p>
            <a:r>
              <a:rPr lang="en-GB" sz="2400" dirty="0" smtClean="0"/>
              <a:t>Yet</a:t>
            </a:r>
            <a:r>
              <a:rPr lang="en-GB" sz="2400" dirty="0"/>
              <a:t>, regions of the world with the highest percentage of population under the age of 19 have the poorest level of mental health resources. Most low- and middle-income countries have only </a:t>
            </a:r>
            <a:r>
              <a:rPr lang="en-GB" sz="2400" b="1" dirty="0"/>
              <a:t>one child psychiatrist for every 1 to 4 million people</a:t>
            </a:r>
            <a:r>
              <a:rPr lang="en-GB" sz="2400" dirty="0" smtClean="0"/>
              <a:t>.</a:t>
            </a:r>
            <a:endParaRPr lang="en-GB" sz="24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6691161" y="5795972"/>
            <a:ext cx="1908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</a:t>
            </a:r>
            <a:r>
              <a:rPr lang="en-GB" b="1" dirty="0" smtClean="0"/>
              <a:t>W.H.O., </a:t>
            </a:r>
            <a:r>
              <a:rPr lang="en-GB" b="1" dirty="0"/>
              <a:t>2014b</a:t>
            </a:r>
            <a:r>
              <a:rPr lang="en-GB" b="1" dirty="0" smtClean="0"/>
              <a:t>)</a:t>
            </a: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6165304"/>
            <a:ext cx="422777" cy="42277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266585" y="6165304"/>
            <a:ext cx="3249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does W.H.O. stand for?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51520" y="1052736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Around 20% of the world's children and adolescents have mental disorders or </a:t>
            </a:r>
            <a:r>
              <a:rPr lang="en-GB" sz="2400" dirty="0" smtClean="0"/>
              <a:t>problems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251520" y="1916832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About half of mental disorders begin before the age of 14.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51520" y="2492896"/>
            <a:ext cx="83478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Similar types of disorders are being reported across cultures.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1520" y="3102059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Neuropsychiatric disorders are among the leading causes of worldwide disability in young people. 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976693"/>
            <a:ext cx="532427" cy="532427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184774" y="4058240"/>
            <a:ext cx="727565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/>
              <a:t>Guided Study Activity 1: What is a neuropsychiatric disorder? </a:t>
            </a:r>
            <a:endParaRPr lang="en-GB" sz="1600" b="1" dirty="0"/>
          </a:p>
        </p:txBody>
      </p:sp>
      <p:pic>
        <p:nvPicPr>
          <p:cNvPr id="16" name="Picture 15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3976693"/>
            <a:ext cx="494785" cy="494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122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  <p:bldP spid="8" grpId="0"/>
      <p:bldP spid="9" grpId="0"/>
      <p:bldP spid="10" grpId="0"/>
      <p:bldP spid="11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4725144"/>
            <a:ext cx="8229600" cy="792088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defRPr/>
            </a:pPr>
            <a:r>
              <a:rPr lang="en-GB" sz="2400" dirty="0" smtClean="0"/>
              <a:t>It </a:t>
            </a:r>
            <a:r>
              <a:rPr lang="en-GB" sz="2400" dirty="0"/>
              <a:t>is therefore important that we consider children’s personal mental health and wellbeing in relation to </a:t>
            </a:r>
            <a:r>
              <a:rPr lang="en-GB" sz="2400" dirty="0" smtClean="0"/>
              <a:t>these two seemingly contradictory statements</a:t>
            </a:r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Mental Health and </a:t>
            </a:r>
            <a:r>
              <a:rPr lang="en-GB" sz="4000" b="1" dirty="0" smtClean="0"/>
              <a:t>Wellbeing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1052736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Traditionally children have been considered as the ‘property’ of their parents (Giddens, 1998) and have consequently had few entitlements in their own right.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3083476"/>
            <a:ext cx="8568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concept of children having specific entitlements has developed over the last century, culminating in the 1989 production of the United Nations Convention on the Rights of the Child (1989</a:t>
            </a:r>
            <a:r>
              <a:rPr lang="en-GB" sz="2400" dirty="0" smtClean="0"/>
              <a:t>).</a:t>
            </a:r>
            <a:endParaRPr lang="en-GB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348880"/>
            <a:ext cx="494785" cy="49478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970441" y="2348880"/>
            <a:ext cx="5985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examples of this can you think of?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122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856984" cy="1143000"/>
          </a:xfrm>
        </p:spPr>
        <p:txBody>
          <a:bodyPr>
            <a:noAutofit/>
          </a:bodyPr>
          <a:lstStyle/>
          <a:p>
            <a:r>
              <a:rPr lang="en-GB" sz="4000" b="1" dirty="0" smtClean="0"/>
              <a:t>Hang on… two questions you </a:t>
            </a:r>
            <a:r>
              <a:rPr lang="en-GB" sz="4000" b="1" dirty="0" smtClean="0"/>
              <a:t>might </a:t>
            </a:r>
            <a:r>
              <a:rPr lang="en-GB" sz="4000" b="1" dirty="0" smtClean="0"/>
              <a:t>ask. 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215" y="3501009"/>
            <a:ext cx="8229600" cy="1008112"/>
          </a:xfrm>
        </p:spPr>
        <p:txBody>
          <a:bodyPr>
            <a:noAutofit/>
          </a:bodyPr>
          <a:lstStyle/>
          <a:p>
            <a:r>
              <a:rPr lang="en-GB" sz="2800" dirty="0" smtClean="0"/>
              <a:t>Firstly, </a:t>
            </a:r>
            <a:r>
              <a:rPr lang="en-GB" sz="2800" dirty="0" smtClean="0"/>
              <a:t>we should understand the contexts in which mental health problems </a:t>
            </a:r>
            <a:r>
              <a:rPr lang="en-GB" sz="2800" dirty="0" smtClean="0"/>
              <a:t>in our </a:t>
            </a:r>
            <a:r>
              <a:rPr lang="en-GB" sz="2800" dirty="0" smtClean="0"/>
              <a:t>children and young people emerge.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70215" y="148478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Why are children and adolescents vulnerable to mental health problems?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1182" y="2636912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What sort of mental problems are they vulnerable to? </a:t>
            </a:r>
          </a:p>
        </p:txBody>
      </p:sp>
    </p:spTree>
    <p:extLst>
      <p:ext uri="{BB962C8B-B14F-4D97-AF65-F5344CB8AC3E}">
        <p14:creationId xmlns:p14="http://schemas.microsoft.com/office/powerpoint/2010/main" val="4114961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0566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D</a:t>
            </a:r>
            <a:r>
              <a:rPr lang="en-GB" b="1" dirty="0" smtClean="0"/>
              <a:t>imensions </a:t>
            </a:r>
            <a:r>
              <a:rPr lang="en-GB" b="1" dirty="0" smtClean="0"/>
              <a:t>of mental health and wellbeing 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43608" y="2564904"/>
            <a:ext cx="7632848" cy="2693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Personal relationships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Material resources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Education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Behaviour and behavioural risks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Housing and environment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Subjective wellbeing*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4211960" y="5707093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do we mean by subjective wellbeing?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6784" y="5644366"/>
            <a:ext cx="494785" cy="49478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33894" y="1556792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Discuss how each of these ‘dimensions’ might affect a person’s mental health &amp; wellbeing?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65266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82518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smtClean="0"/>
              <a:t>Key Concept – ‘Agency’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835696" y="1844824"/>
            <a:ext cx="578948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Personal relationships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Material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Behaviour and behavioural risks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Housing and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Subjective wellbeing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941819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We have considered how these ‘dimensions’ might affect a young person’s mental health &amp; wellbeing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323528" y="4167180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We now need to consider whether children and young people have any ‘agency’ with regard to these factors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395536" y="5085184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But…..what do we mean by agency?</a:t>
            </a:r>
            <a:endParaRPr lang="en-GB" sz="24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2483768" y="5733256"/>
            <a:ext cx="56166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 smtClean="0"/>
              <a:t>Discuss this in small groups and then feedback</a:t>
            </a:r>
            <a:endParaRPr lang="en-GB" sz="2000" i="1" dirty="0"/>
          </a:p>
        </p:txBody>
      </p:sp>
      <p:pic>
        <p:nvPicPr>
          <p:cNvPr id="10" name="Picture 9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5177" y="5572923"/>
            <a:ext cx="674893" cy="674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485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82518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smtClean="0"/>
              <a:t>Key Concept – ‘Agency’</a:t>
            </a:r>
            <a:endParaRPr lang="en-GB" sz="40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611560" y="1196752"/>
            <a:ext cx="79928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‘The </a:t>
            </a:r>
            <a:r>
              <a:rPr lang="en-GB" sz="2400" dirty="0"/>
              <a:t>term agency is often juxtaposed to structure and is </a:t>
            </a:r>
            <a:r>
              <a:rPr lang="en-GB" sz="2400" b="1" dirty="0"/>
              <a:t>often no more than a synonym for action</a:t>
            </a:r>
            <a:r>
              <a:rPr lang="en-GB" sz="2400" dirty="0"/>
              <a:t>, emphasizing implicitly the undetermined nature of human action, as opposed to the alleged determinism of structural theories. If it has a wider meaning, it is to draw attention to </a:t>
            </a:r>
            <a:r>
              <a:rPr lang="en-GB" sz="2400" b="1" dirty="0"/>
              <a:t>the psychological and social psychological make-up of the actor, and to imply the capacity for willed (voluntary) </a:t>
            </a:r>
            <a:r>
              <a:rPr lang="en-GB" sz="2400" b="1" dirty="0" smtClean="0"/>
              <a:t>action</a:t>
            </a:r>
            <a:r>
              <a:rPr lang="en-GB" sz="2400" dirty="0" smtClean="0"/>
              <a:t>’.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5220072" y="378904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(Scott, 2014)</a:t>
            </a:r>
            <a:endParaRPr lang="en-GB" b="1" dirty="0"/>
          </a:p>
        </p:txBody>
      </p:sp>
      <p:pic>
        <p:nvPicPr>
          <p:cNvPr id="11" name="Picture 10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726313"/>
            <a:ext cx="494785" cy="494785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16610" y="4380399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In basic English…… ‘can young people </a:t>
            </a:r>
            <a:r>
              <a:rPr lang="en-GB" sz="2400" u="sng" dirty="0" smtClean="0"/>
              <a:t>do</a:t>
            </a:r>
            <a:r>
              <a:rPr lang="en-GB" sz="2400" dirty="0" smtClean="0"/>
              <a:t> anything about this’?</a:t>
            </a:r>
            <a:endParaRPr lang="en-GB" sz="2400" dirty="0"/>
          </a:p>
        </p:txBody>
      </p:sp>
      <p:pic>
        <p:nvPicPr>
          <p:cNvPr id="13" name="Picture 12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9418" y="5267816"/>
            <a:ext cx="877172" cy="87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493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388" y="116632"/>
            <a:ext cx="8229600" cy="648072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Key Concept - GLOBALISATION</a:t>
            </a:r>
            <a:endParaRPr lang="en-GB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76454" y="764704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This concept relates to the growing interdependence </a:t>
            </a:r>
            <a:r>
              <a:rPr lang="en-GB" sz="2000" dirty="0" smtClean="0"/>
              <a:t>of individuals and </a:t>
            </a:r>
            <a:r>
              <a:rPr lang="en-GB" sz="2000" dirty="0" smtClean="0"/>
              <a:t>nations and rapid </a:t>
            </a:r>
            <a:r>
              <a:rPr lang="en-GB" sz="2000" dirty="0" smtClean="0"/>
              <a:t>change in </a:t>
            </a:r>
            <a:r>
              <a:rPr lang="en-GB" sz="2000" dirty="0" smtClean="0"/>
              <a:t>societies. Features of globalisation include;</a:t>
            </a:r>
            <a:endParaRPr lang="en-GB" sz="2000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369073" y="1556792"/>
            <a:ext cx="849694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 the existence of a world-satellite information system;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emergence of global patterns of consumption and consumerism;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cultivation of cosmopolitan lifestyles;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emergence of global sport such as the Olympic Games, world football competitions, and international tennis matches;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spread of world tourism;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decline of the sovereignty of the nation-state;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growth of a global military system;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recognition </a:t>
            </a:r>
            <a:r>
              <a:rPr lang="en-GB" sz="2000" dirty="0"/>
              <a:t>of a world-wide ecological crisis;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development of world-wide health problems such as AIDS;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emergence of world political systems such </a:t>
            </a:r>
            <a:r>
              <a:rPr lang="en-GB" sz="2000" dirty="0" smtClean="0"/>
              <a:t>as the </a:t>
            </a:r>
            <a:r>
              <a:rPr lang="en-GB" sz="2000" dirty="0"/>
              <a:t>United Nations;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creation of global political movements such as Marxism;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extension </a:t>
            </a:r>
            <a:r>
              <a:rPr lang="en-GB" sz="2000" dirty="0"/>
              <a:t>of the concept of human rights; </a:t>
            </a:r>
            <a:r>
              <a:rPr lang="en-GB" sz="2000" dirty="0" smtClean="0"/>
              <a:t>and,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complex interchange between world religions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90896" y="616530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(Scott, 2014)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40047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build="p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44624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References</a:t>
            </a:r>
            <a:endParaRPr lang="en-GB" sz="36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692696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Children’s Society (2008) </a:t>
            </a:r>
            <a:r>
              <a:rPr lang="en-GB" i="1" dirty="0" smtClean="0"/>
              <a:t> The 2008 Survey </a:t>
            </a:r>
          </a:p>
          <a:p>
            <a:r>
              <a:rPr lang="en-GB" dirty="0" smtClean="0"/>
              <a:t>Available </a:t>
            </a:r>
            <a:r>
              <a:rPr lang="en-GB" dirty="0"/>
              <a:t>at 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childrenssociety.org.uk/what-we-do/research/initiatives/well-being/background-programme/2008-survey</a:t>
            </a:r>
            <a:r>
              <a:rPr lang="en-GB" dirty="0" smtClean="0"/>
              <a:t>  </a:t>
            </a:r>
            <a:r>
              <a:rPr lang="en-GB" dirty="0"/>
              <a:t>(Accessed </a:t>
            </a:r>
            <a:r>
              <a:rPr lang="en-GB" dirty="0" smtClean="0"/>
              <a:t>16.01.16</a:t>
            </a:r>
            <a:r>
              <a:rPr lang="en-GB" dirty="0"/>
              <a:t>)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31857" y="2420888"/>
            <a:ext cx="7272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NHS (2016) </a:t>
            </a:r>
            <a:r>
              <a:rPr lang="en-GB" i="1" dirty="0" smtClean="0"/>
              <a:t>Talking to Children About Mental Health </a:t>
            </a:r>
            <a:r>
              <a:rPr lang="en-GB" dirty="0" smtClean="0"/>
              <a:t>Available at: </a:t>
            </a:r>
            <a:r>
              <a:rPr lang="en-GB" dirty="0" smtClean="0">
                <a:hlinkClick r:id="rId3"/>
              </a:rPr>
              <a:t>http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www.nhs.uk/Livewell/mentalhealth/Pages/talkingtochildren.aspx</a:t>
            </a:r>
            <a:r>
              <a:rPr lang="en-GB" dirty="0" smtClean="0"/>
              <a:t> (Accessed 10/01/2018)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60362" y="4509120"/>
            <a:ext cx="856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Office of National Statistics (2017) </a:t>
            </a:r>
            <a:r>
              <a:rPr lang="en-GB" i="1" dirty="0"/>
              <a:t>Young </a:t>
            </a:r>
            <a:r>
              <a:rPr lang="en-GB" i="1" dirty="0" smtClean="0"/>
              <a:t>People’s Wellbeing </a:t>
            </a:r>
            <a:r>
              <a:rPr lang="en-GB" dirty="0" smtClean="0"/>
              <a:t>Available at: </a:t>
            </a:r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www.ons.gov.uk/peoplepopulationandcommunity/wellbeing/articles/youngpeopleswellbeingandpersonalfinance/2017</a:t>
            </a:r>
            <a:r>
              <a:rPr lang="en-GB" dirty="0" smtClean="0"/>
              <a:t> (Accessed 08/01/2018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29091" y="3429000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NSPCC (2016) </a:t>
            </a:r>
            <a:r>
              <a:rPr lang="en-GB" i="1" dirty="0"/>
              <a:t>Anxiety a rising concern in young people contacting </a:t>
            </a:r>
            <a:r>
              <a:rPr lang="en-GB" i="1" dirty="0" err="1"/>
              <a:t>Childline</a:t>
            </a:r>
            <a:r>
              <a:rPr lang="en-GB" i="1" dirty="0"/>
              <a:t> </a:t>
            </a:r>
            <a:r>
              <a:rPr lang="en-GB" dirty="0">
                <a:hlinkClick r:id="rId5"/>
              </a:rPr>
              <a:t>https://www.nspcc.org.uk/what-we-do/news-opinion/anxiety-rising-concern-young-people-contacting-childline</a:t>
            </a:r>
            <a:r>
              <a:rPr lang="en-GB" dirty="0" smtClean="0">
                <a:hlinkClick r:id="rId5"/>
              </a:rPr>
              <a:t>/</a:t>
            </a:r>
            <a:r>
              <a:rPr lang="en-GB" dirty="0" smtClean="0"/>
              <a:t> (Accessed 14/01/2018)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31857" y="1700808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Giddens, A. (1998) </a:t>
            </a:r>
            <a:r>
              <a:rPr lang="en-GB" i="1" dirty="0"/>
              <a:t>The Third Way: The Renewal of Social Democracy</a:t>
            </a:r>
            <a:r>
              <a:rPr lang="en-GB" dirty="0"/>
              <a:t>. Cambridge: Polity </a:t>
            </a:r>
            <a:r>
              <a:rPr lang="en-GB" dirty="0" smtClean="0"/>
              <a:t>Press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098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44624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References</a:t>
            </a:r>
            <a:endParaRPr lang="en-GB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41687" y="620688"/>
            <a:ext cx="8438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Public </a:t>
            </a:r>
            <a:r>
              <a:rPr lang="en-GB" dirty="0"/>
              <a:t>Health Wales (2015) </a:t>
            </a:r>
            <a:r>
              <a:rPr lang="en-GB" i="1" dirty="0"/>
              <a:t>Mental health &amp; wellbeing in </a:t>
            </a:r>
            <a:r>
              <a:rPr lang="en-GB" i="1" dirty="0" err="1"/>
              <a:t>Betsi</a:t>
            </a:r>
            <a:r>
              <a:rPr lang="en-GB" i="1" dirty="0"/>
              <a:t> </a:t>
            </a:r>
            <a:r>
              <a:rPr lang="en-GB" i="1" dirty="0" err="1"/>
              <a:t>Cadwaladr</a:t>
            </a:r>
            <a:r>
              <a:rPr lang="en-GB" i="1" dirty="0"/>
              <a:t> University Health Board (BCUHB</a:t>
            </a:r>
            <a:r>
              <a:rPr lang="en-GB" i="1" dirty="0" smtClean="0"/>
              <a:t>)</a:t>
            </a:r>
            <a:r>
              <a:rPr lang="en-GB" dirty="0" smtClean="0"/>
              <a:t> Available at </a:t>
            </a:r>
            <a:r>
              <a:rPr lang="en-GB" dirty="0" smtClean="0">
                <a:hlinkClick r:id="rId2"/>
              </a:rPr>
              <a:t>www.wales.nhs.uk/sitesplus/888/opendoc/212073</a:t>
            </a:r>
            <a:r>
              <a:rPr lang="en-GB" dirty="0" smtClean="0"/>
              <a:t> (Accessed 09/01/2018)</a:t>
            </a:r>
            <a:endParaRPr lang="en-GB" i="1" dirty="0"/>
          </a:p>
        </p:txBody>
      </p:sp>
      <p:sp>
        <p:nvSpPr>
          <p:cNvPr id="3" name="TextBox 2"/>
          <p:cNvSpPr txBox="1"/>
          <p:nvPr/>
        </p:nvSpPr>
        <p:spPr>
          <a:xfrm>
            <a:off x="251520" y="2060848"/>
            <a:ext cx="843882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United Nations (1989) </a:t>
            </a:r>
            <a:r>
              <a:rPr lang="en-GB" i="1" dirty="0" smtClean="0"/>
              <a:t>The UN Convention on the Rights of the Child </a:t>
            </a:r>
          </a:p>
          <a:p>
            <a:r>
              <a:rPr lang="en-GB" dirty="0" smtClean="0"/>
              <a:t>Available </a:t>
            </a:r>
            <a:r>
              <a:rPr lang="en-GB" dirty="0"/>
              <a:t>at: </a:t>
            </a:r>
            <a:r>
              <a:rPr lang="en-GB" sz="1600" dirty="0">
                <a:hlinkClick r:id="rId3"/>
              </a:rPr>
              <a:t>https://downloads.unicef.org.uk/wp-content/uploads/2010/05/UNCRC_united_nations_convention_on_the_rights_of_the_child.pdf?_</a:t>
            </a:r>
            <a:r>
              <a:rPr lang="en-GB" sz="1600" dirty="0" smtClean="0">
                <a:hlinkClick r:id="rId3"/>
              </a:rPr>
              <a:t>ga=2.202033809.140120320.1518004633-273860106.1518004633</a:t>
            </a:r>
            <a:r>
              <a:rPr lang="en-GB" sz="1600" dirty="0" smtClean="0"/>
              <a:t> </a:t>
            </a:r>
            <a:r>
              <a:rPr lang="en-GB" dirty="0" smtClean="0"/>
              <a:t>(Last Accessed 07/02/2018)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17088" y="1628800"/>
            <a:ext cx="8361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Scott, J. (Ed) (2014) </a:t>
            </a:r>
            <a:r>
              <a:rPr lang="en-GB" i="1" dirty="0" smtClean="0"/>
              <a:t>Oxford Dictionary of Sociology </a:t>
            </a:r>
            <a:r>
              <a:rPr lang="en-GB" dirty="0" err="1" smtClean="0"/>
              <a:t>Oxford:OUP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218722" y="4437112"/>
            <a:ext cx="8671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WHO (</a:t>
            </a:r>
            <a:r>
              <a:rPr lang="en-GB" dirty="0" smtClean="0"/>
              <a:t>2014a) </a:t>
            </a:r>
            <a:r>
              <a:rPr lang="en-GB" i="1" dirty="0" smtClean="0"/>
              <a:t>Mental Health: A State of Wellbeing</a:t>
            </a:r>
            <a:r>
              <a:rPr lang="en-GB" dirty="0" smtClean="0"/>
              <a:t> Available at</a:t>
            </a:r>
            <a:r>
              <a:rPr lang="en-GB" dirty="0"/>
              <a:t>: </a:t>
            </a:r>
            <a:r>
              <a:rPr lang="en-GB" dirty="0">
                <a:hlinkClick r:id="rId4"/>
              </a:rPr>
              <a:t>http://www.who.int/features/factfiles/mental_health/en</a:t>
            </a:r>
            <a:r>
              <a:rPr lang="en-GB" dirty="0" smtClean="0">
                <a:hlinkClick r:id="rId4"/>
              </a:rPr>
              <a:t>/</a:t>
            </a:r>
            <a:r>
              <a:rPr lang="en-GB" dirty="0" smtClean="0"/>
              <a:t> (Accessed 11/12/2017)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45395" y="5157192"/>
            <a:ext cx="86710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WHO (</a:t>
            </a:r>
            <a:r>
              <a:rPr lang="en-GB" dirty="0" smtClean="0"/>
              <a:t>2014b) </a:t>
            </a:r>
            <a:r>
              <a:rPr lang="en-GB" i="1" dirty="0" smtClean="0"/>
              <a:t>10 Facts on Mental Health </a:t>
            </a:r>
            <a:r>
              <a:rPr lang="en-GB" dirty="0" smtClean="0"/>
              <a:t>Available </a:t>
            </a:r>
            <a:r>
              <a:rPr lang="en-GB" dirty="0" smtClean="0"/>
              <a:t>at</a:t>
            </a:r>
            <a:r>
              <a:rPr lang="en-GB" dirty="0"/>
              <a:t>: </a:t>
            </a:r>
            <a:r>
              <a:rPr lang="en-GB" dirty="0"/>
              <a:t>http://www.who.int/features/factfiles/mental_health/mental_health_facts/en/</a:t>
            </a:r>
          </a:p>
          <a:p>
            <a:r>
              <a:rPr lang="en-GB" dirty="0" smtClean="0"/>
              <a:t>(Last Accessed 27/01/2018)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21513" y="3429000"/>
            <a:ext cx="86074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Warrell</a:t>
            </a:r>
            <a:r>
              <a:rPr lang="en-GB" dirty="0" smtClean="0"/>
              <a:t>, D. </a:t>
            </a:r>
            <a:r>
              <a:rPr lang="en-GB" i="1" dirty="0" smtClean="0"/>
              <a:t>et al</a:t>
            </a:r>
            <a:r>
              <a:rPr lang="en-GB" dirty="0" smtClean="0"/>
              <a:t> (</a:t>
            </a:r>
            <a:r>
              <a:rPr lang="en-GB" dirty="0" err="1" smtClean="0"/>
              <a:t>Eds</a:t>
            </a:r>
            <a:r>
              <a:rPr lang="en-GB" dirty="0" smtClean="0"/>
              <a:t>) </a:t>
            </a:r>
            <a:r>
              <a:rPr lang="en-GB" i="1" dirty="0" smtClean="0"/>
              <a:t>Oxford textbook of Medicine</a:t>
            </a:r>
            <a:r>
              <a:rPr lang="en-GB" dirty="0" smtClean="0"/>
              <a:t> </a:t>
            </a:r>
            <a:r>
              <a:rPr lang="en-GB" dirty="0" err="1" smtClean="0"/>
              <a:t>Oxford:OUP</a:t>
            </a:r>
            <a:r>
              <a:rPr lang="en-GB" dirty="0"/>
              <a:t> Available at </a:t>
            </a:r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oxfordmedicine.com/view/10.1093/med/9780199204854.001.1/med-9780199204854-chapter-2604</a:t>
            </a:r>
            <a:r>
              <a:rPr lang="en-GB" dirty="0" smtClean="0"/>
              <a:t> (Accessed 24/01/2018)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9833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1844</TotalTime>
  <Words>1048</Words>
  <Application>Microsoft Office PowerPoint</Application>
  <PresentationFormat>On-screen Show (4:3)</PresentationFormat>
  <Paragraphs>97</Paragraphs>
  <Slides>13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UWTSD PPT Template (lectures)</vt:lpstr>
      <vt:lpstr>SJSS4003: Mental Health &amp; Wellbeing Theme 2: Dimensions of Mental Health &amp; Wellbeing</vt:lpstr>
      <vt:lpstr>Learning Review</vt:lpstr>
      <vt:lpstr>Assignment 1</vt:lpstr>
      <vt:lpstr>Assignment 2</vt:lpstr>
      <vt:lpstr>A Global Perspective</vt:lpstr>
      <vt:lpstr>Mental Health and Wellbeing</vt:lpstr>
      <vt:lpstr>Hang on… two questions you might ask. </vt:lpstr>
      <vt:lpstr>Dimensions of mental health and wellbeing </vt:lpstr>
      <vt:lpstr>Key Concept – ‘Agency’</vt:lpstr>
      <vt:lpstr>Key Concept – ‘Agency’</vt:lpstr>
      <vt:lpstr>Key Concept - GLOBALISATION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SJTA4010: Additional Needs in Context</dc:title>
  <dc:creator>Ken Dicks</dc:creator>
  <cp:lastModifiedBy>Administrator</cp:lastModifiedBy>
  <cp:revision>101</cp:revision>
  <cp:lastPrinted>2016-11-12T10:46:07Z</cp:lastPrinted>
  <dcterms:created xsi:type="dcterms:W3CDTF">2016-10-28T11:34:04Z</dcterms:created>
  <dcterms:modified xsi:type="dcterms:W3CDTF">2018-02-07T14:10:53Z</dcterms:modified>
</cp:coreProperties>
</file>