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054766-2406-444B-A905-E68666AAC82F}" v="1" dt="2026-04-22T15:27:12.091"/>
  </p1510:revLst>
</p1510:revInfo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5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mon Rafael" userId="319090e4ad81157c" providerId="LiveId" clId="{3B0FEA2A-1EAD-4D54-B26E-920E7C80C64A}"/>
    <pc:docChg chg="modSld">
      <pc:chgData name="Ramon Rafael" userId="319090e4ad81157c" providerId="LiveId" clId="{3B0FEA2A-1EAD-4D54-B26E-920E7C80C64A}" dt="2026-04-22T15:27:12.091" v="0"/>
      <pc:docMkLst>
        <pc:docMk/>
      </pc:docMkLst>
      <pc:sldChg chg="setBg">
        <pc:chgData name="Ramon Rafael" userId="319090e4ad81157c" providerId="LiveId" clId="{3B0FEA2A-1EAD-4D54-B26E-920E7C80C64A}" dt="2026-04-22T15:27:12.091" v="0"/>
        <pc:sldMkLst>
          <pc:docMk/>
          <pc:sldMk cId="1053639017" sldId="256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'Lansdown Associates task'!$J$19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51C-4FE2-A6F8-D20F14D4A022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51C-4FE2-A6F8-D20F14D4A022}"/>
              </c:ext>
            </c:extLst>
          </c:dPt>
          <c:dPt>
            <c:idx val="2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51C-4FE2-A6F8-D20F14D4A022}"/>
              </c:ext>
            </c:extLst>
          </c:dPt>
          <c:cat>
            <c:strRef>
              <c:f>'Lansdown Associates task'!$I$20:$I$22</c:f>
              <c:strCache>
                <c:ptCount val="3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</c:strCache>
            </c:strRef>
          </c:cat>
          <c:val>
            <c:numRef>
              <c:f>'Lansdown Associates task'!$J$20:$J$22</c:f>
              <c:numCache>
                <c:formatCode>General</c:formatCode>
                <c:ptCount val="3"/>
                <c:pt idx="0">
                  <c:v>200</c:v>
                </c:pt>
                <c:pt idx="1">
                  <c:v>300</c:v>
                </c:pt>
                <c:pt idx="2">
                  <c:v>250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51C-4FE2-A6F8-D20F14D4A0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solidFill>
      <a:srgbClr val="156082">
        <a:lumMod val="20000"/>
        <a:lumOff val="80000"/>
      </a:srgb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'Lansdown Associates task'!$J$19</c:f>
              <c:strCache>
                <c:ptCount val="1"/>
                <c:pt idx="0">
                  <c:v>Sales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satMod val="103000"/>
                    <a:lumMod val="102000"/>
                    <a:tint val="94000"/>
                  </a:schemeClr>
                </a:gs>
                <a:gs pos="50000">
                  <a:schemeClr val="accent2">
                    <a:satMod val="110000"/>
                    <a:lumMod val="100000"/>
                    <a:shade val="100000"/>
                  </a:schemeClr>
                </a:gs>
                <a:gs pos="100000">
                  <a:schemeClr val="accent2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'Lansdown Associates task'!$I$20:$I$22</c:f>
              <c:strCache>
                <c:ptCount val="3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</c:strCache>
            </c:strRef>
          </c:cat>
          <c:val>
            <c:numRef>
              <c:f>'Lansdown Associates task'!$J$20:$J$22</c:f>
              <c:numCache>
                <c:formatCode>General</c:formatCode>
                <c:ptCount val="3"/>
                <c:pt idx="0">
                  <c:v>200</c:v>
                </c:pt>
                <c:pt idx="1">
                  <c:v>300</c:v>
                </c:pt>
                <c:pt idx="2">
                  <c:v>250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06-4841-A570-4B1E8A70605A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overlap val="-20"/>
        <c:axId val="2083070304"/>
        <c:axId val="2083070784"/>
      </c:barChart>
      <c:catAx>
        <c:axId val="208307030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83070784"/>
        <c:crosses val="autoZero"/>
        <c:auto val="1"/>
        <c:lblAlgn val="ctr"/>
        <c:lblOffset val="100"/>
        <c:noMultiLvlLbl val="0"/>
      </c:catAx>
      <c:valAx>
        <c:axId val="208307078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8307030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lt1">
                <a:lumMod val="95000"/>
                <a:alpha val="54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2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ize="5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35E83-A736-CFDE-389A-2119CEC5A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593708-8D1C-C6B6-9264-1DF34AABD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73965-9D37-6F61-B881-2DA581A97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B54CA1-3BDA-61C0-8D43-399926EC3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13DAF-3BDE-FCA9-67B9-91AD0B441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612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1775E-43E9-CFC5-A407-A1EDC0311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6CC06-7307-AB2E-DB0E-EC255F31A8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A2E23-F438-C770-AA1C-323AFA67D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A80D1A-4B12-2C55-7369-43050453B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BCACF-324E-2F6A-40C4-7E8857901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86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8784-6A1D-3EE4-F396-F81983D17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F00CB-5CF8-43FF-1FEF-EEB953965A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16F18-ACB0-8715-277D-4BF842B24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6B34A-13EE-7ABE-FC8D-B24715E50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78C732-D9DB-7331-019E-AE67D859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7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F8617-7E5E-5863-3DF9-6C9FA2927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5F32F-855B-4DD2-1520-4E7B674DC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D28C23-E1D2-DCE2-20AE-96AD749815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096BA-506D-B3F2-42C7-1489FC0E7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45962-571E-F4D4-14F7-8EEF23C53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340F0-E711-58DC-F7DB-EF1DF639F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473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83030-F47F-0448-0BAB-B7C2DFDAA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F55F1-787A-50B2-E825-4AE9C6C12F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625F94-18DC-B9EE-7E89-EF2334B35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55752E-7DD9-A4DD-73EA-35518A7123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573E0A-1A06-3F2C-FC80-2A6A5FF998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5C56FE-EA43-8062-6B7E-5D789ED1E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65476C-45E7-DCCC-BA38-83331A9BB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DDCB97-0EF0-7006-BBF2-D077A0529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31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21B13-3A8B-E0FD-8C42-D19A1286E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267D14-2B2B-A8D7-5DD8-E7A51220B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338442-6C3D-A33A-A342-C8DA0A479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C39013-7956-33E9-BAB6-AADF1E498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85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3EF86D-F266-5FC7-B9EF-AC6F9A29F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9A39B1-9A12-42C2-9812-4FA6A12FD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B2C21-7A32-A349-BD75-4B301EE5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112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63826-68CC-06A1-C479-20FF47847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A55B5-AD80-65C4-E319-07B406C7A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C7B93-19EF-15AE-4E99-37C7619E64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85C7D-1515-FB98-31FF-CA600CD21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8BCECC-6AD2-4BF6-DDCD-7B6751DB3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378AD-4EC5-E912-1F92-E13050142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34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F317-1E18-4621-B72A-85FE70043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46506A-1CB5-CE7F-FDED-9A7FADE132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6301E3-F244-2323-E5E4-A0E78942FE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E5A1-6FE0-E7C0-5300-DBC70981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6ADB91-3AEF-5DA2-0BFA-48F769A8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0E3196-BCFF-7380-1217-75F1DD6AA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93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39F1-CD0F-6E04-E13F-FD43299FD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4C9F56-E096-637B-5082-0520906783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D418C-DED4-92CB-261C-7C93C1FD3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DDAAA-CEC6-898D-9A30-84DB1033C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C3A96-BF76-251F-5B7C-8E21202A2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072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CE2B7C-5B27-0F81-4299-2C52CCC40C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21CED9-69AF-45BB-C5BB-5DD8AF0183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8B711-C5E2-AD01-9D83-0F49356D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4AD05-CCE9-25CC-C06A-B6BCA093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51075-EDF1-A722-D80E-5D34D9456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84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F3C3C-69CD-2E11-B474-D9530D4CE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8E9098-20D2-F2A8-274A-92A5E9374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73892-FB56-E4AA-C176-1C87133860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58B359-EE96-4419-B4AC-ACCCE23C5BAF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68CB1-59FA-F3EC-D8A5-9F417A14D3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ECD5B-A817-673D-DAC8-7E772A403B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F5C466-891A-4354-9084-FE12B98A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86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excel" TargetMode="Externa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.xml"/><Relationship Id="rId4" Type="http://schemas.openxmlformats.org/officeDocument/2006/relationships/hyperlink" Target="https://support.microsoft.com/en-us/off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33384-C83F-0579-6EB9-5A61A122B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2600" b="1" dirty="0"/>
              <a:t>DIGITAL SKILLS – INFORMATIVE POSTER SUBMISSION</a:t>
            </a:r>
            <a:br>
              <a:rPr lang="en-GB" sz="2600" dirty="0"/>
            </a:br>
            <a:r>
              <a:rPr lang="en-GB" sz="2600" b="1" dirty="0"/>
              <a:t>Task 2 – Informative Poster</a:t>
            </a:r>
            <a:br>
              <a:rPr lang="en-GB" sz="2600" b="1" dirty="0"/>
            </a:br>
            <a:br>
              <a:rPr lang="en-GB" sz="2600" dirty="0"/>
            </a:br>
            <a:r>
              <a:rPr lang="en-GB" sz="2600" b="1" dirty="0" err="1"/>
              <a:t>Poster</a:t>
            </a:r>
            <a:r>
              <a:rPr lang="en-GB" sz="2600" b="1" dirty="0"/>
              <a:t> Title:</a:t>
            </a:r>
            <a:br>
              <a:rPr lang="en-GB" sz="2600" dirty="0"/>
            </a:br>
            <a:r>
              <a:rPr lang="en-GB" sz="2600" dirty="0"/>
              <a:t>How to Create a Chart in Microsoft Excel</a:t>
            </a:r>
            <a:br>
              <a:rPr lang="en-GB" sz="2600" dirty="0"/>
            </a:br>
            <a:br>
              <a:rPr lang="en-GB" sz="2600" dirty="0"/>
            </a:br>
            <a:r>
              <a:rPr lang="en-GB" sz="2600" b="1" dirty="0"/>
              <a:t>Module Name:</a:t>
            </a:r>
            <a:r>
              <a:rPr lang="en-GB" sz="2600" dirty="0"/>
              <a:t> Digital Skills</a:t>
            </a:r>
            <a:br>
              <a:rPr lang="en-GB" sz="2600" dirty="0"/>
            </a:br>
            <a:r>
              <a:rPr lang="en-GB" sz="2600" b="1" dirty="0"/>
              <a:t>Module Code:</a:t>
            </a:r>
            <a:r>
              <a:rPr lang="en-GB" sz="2600" dirty="0"/>
              <a:t> LCLM4002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3DC32-C764-27A2-1B3A-466312F1E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Student Name:</a:t>
            </a:r>
            <a:r>
              <a:rPr lang="en-GB" dirty="0"/>
              <a:t> Helen Iosif</a:t>
            </a:r>
            <a:br>
              <a:rPr lang="en-GB" dirty="0"/>
            </a:br>
            <a:r>
              <a:rPr lang="en-GB" b="1" dirty="0"/>
              <a:t>Student ID:</a:t>
            </a:r>
            <a:r>
              <a:rPr lang="en-GB" dirty="0"/>
              <a:t> 2427234</a:t>
            </a:r>
          </a:p>
        </p:txBody>
      </p:sp>
      <p:pic>
        <p:nvPicPr>
          <p:cNvPr id="5" name="Picture 4" descr="Periodic table illustration">
            <a:extLst>
              <a:ext uri="{FF2B5EF4-FFF2-40B4-BE49-F238E27FC236}">
                <a16:creationId xmlns:a16="http://schemas.microsoft.com/office/drawing/2014/main" id="{9D70D40F-41C6-ED31-E844-66F67824D5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6" r="31042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63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0775F2-1AE9-4E93-373B-D234E3472DA1}"/>
              </a:ext>
            </a:extLst>
          </p:cNvPr>
          <p:cNvSpPr txBox="1"/>
          <p:nvPr/>
        </p:nvSpPr>
        <p:spPr>
          <a:xfrm>
            <a:off x="2570965" y="70803"/>
            <a:ext cx="7287017" cy="5232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How to Create a Chart in Microsoft Excel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21F35E-EC27-8A00-0E6C-5EDCEB4CBA9D}"/>
              </a:ext>
            </a:extLst>
          </p:cNvPr>
          <p:cNvSpPr txBox="1"/>
          <p:nvPr/>
        </p:nvSpPr>
        <p:spPr>
          <a:xfrm>
            <a:off x="145614" y="739386"/>
            <a:ext cx="4221272" cy="1384995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rgbClr val="1F2937"/>
                </a:solidFill>
                <a:effectLst/>
                <a:latin typeface="Inter"/>
              </a:rPr>
              <a:t>SECTION 1 – PURPOSE</a:t>
            </a:r>
          </a:p>
          <a:p>
            <a:pPr algn="l">
              <a:buNone/>
            </a:pPr>
            <a:r>
              <a:rPr lang="en-GB" b="1" i="0" dirty="0">
                <a:solidFill>
                  <a:srgbClr val="1F2937"/>
                </a:solidFill>
                <a:effectLst/>
                <a:latin typeface="Inter"/>
              </a:rPr>
              <a:t>Why use charts?</a:t>
            </a:r>
          </a:p>
          <a:p>
            <a:pPr algn="l">
              <a:buNone/>
            </a:pPr>
            <a:r>
              <a:rPr lang="en-GB" sz="1200" b="0" i="0" dirty="0">
                <a:solidFill>
                  <a:srgbClr val="1F2937"/>
                </a:solidFill>
                <a:effectLst/>
                <a:latin typeface="Inter"/>
              </a:rPr>
              <a:t>Transform data into visuals</a:t>
            </a:r>
          </a:p>
          <a:p>
            <a:pPr algn="l">
              <a:buNone/>
            </a:pPr>
            <a:r>
              <a:rPr lang="en-GB" sz="1200" b="0" i="0" dirty="0">
                <a:solidFill>
                  <a:srgbClr val="1F2937"/>
                </a:solidFill>
                <a:effectLst/>
                <a:latin typeface="Inter"/>
              </a:rPr>
              <a:t>Spot trends and patterns</a:t>
            </a:r>
          </a:p>
          <a:p>
            <a:pPr algn="l">
              <a:buNone/>
            </a:pPr>
            <a:r>
              <a:rPr lang="en-GB" sz="1200" b="0" i="0" dirty="0">
                <a:solidFill>
                  <a:srgbClr val="1F2937"/>
                </a:solidFill>
                <a:effectLst/>
                <a:latin typeface="Inter"/>
              </a:rPr>
              <a:t>Enhance reports and presentations</a:t>
            </a:r>
          </a:p>
          <a:p>
            <a:pPr algn="l">
              <a:buNone/>
            </a:pPr>
            <a:r>
              <a:rPr lang="en-GB" sz="1200" b="0" i="0" dirty="0">
                <a:solidFill>
                  <a:srgbClr val="1F2937"/>
                </a:solidFill>
                <a:effectLst/>
                <a:latin typeface="Inter"/>
              </a:rPr>
              <a:t>Simplify understanding of data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4E8FFD-AFA2-D001-CB14-9E05DE3FE0B0}"/>
              </a:ext>
            </a:extLst>
          </p:cNvPr>
          <p:cNvSpPr txBox="1"/>
          <p:nvPr/>
        </p:nvSpPr>
        <p:spPr>
          <a:xfrm>
            <a:off x="145614" y="2124381"/>
            <a:ext cx="4221272" cy="440120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SECTION 2 – STEP-BY-STEP GUIDE</a:t>
            </a:r>
          </a:p>
          <a:p>
            <a:pPr>
              <a:buNone/>
            </a:pPr>
            <a:r>
              <a:rPr lang="en-GB" b="1" dirty="0"/>
              <a:t>Step 1: Select Your Data</a:t>
            </a:r>
          </a:p>
          <a:p>
            <a:pPr>
              <a:buNone/>
            </a:pPr>
            <a:r>
              <a:rPr lang="en-GB" sz="1200" dirty="0"/>
              <a:t>Highlight the data you want to include in the chart</a:t>
            </a:r>
            <a:endParaRPr lang="en-GB" sz="1600" dirty="0"/>
          </a:p>
          <a:p>
            <a:pPr>
              <a:buNone/>
            </a:pPr>
            <a:r>
              <a:rPr lang="en-GB" sz="1600" b="1" dirty="0"/>
              <a:t>Step 2: Click the “Insert” Tab</a:t>
            </a:r>
          </a:p>
          <a:p>
            <a:pPr>
              <a:buNone/>
            </a:pPr>
            <a:r>
              <a:rPr lang="en-GB" sz="1200" dirty="0"/>
              <a:t>Go to the top menu and select </a:t>
            </a:r>
            <a:r>
              <a:rPr lang="en-GB" sz="1200" b="1" dirty="0"/>
              <a:t>Insert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b="1" dirty="0"/>
              <a:t>Step 3: Choose a Chart Type</a:t>
            </a:r>
          </a:p>
          <a:p>
            <a:pPr>
              <a:buNone/>
            </a:pPr>
            <a:r>
              <a:rPr lang="en-GB" sz="1200" dirty="0"/>
              <a:t>Select from: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Bar Chart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Line Chart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Pie Chart 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b="1" dirty="0"/>
              <a:t>Step 4: Insert the Chart</a:t>
            </a:r>
          </a:p>
          <a:p>
            <a:pPr>
              <a:buNone/>
            </a:pPr>
            <a:r>
              <a:rPr lang="en-GB" sz="1200" dirty="0"/>
              <a:t>Click your chosen chart → Excel will generate it automatically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b="1" dirty="0"/>
              <a:t>Step 5: Customise Your Chart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Add title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Label axes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Change colours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Adjust layout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0A89BBBA-5900-9F07-49FE-71479E9436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030015"/>
              </p:ext>
            </p:extLst>
          </p:nvPr>
        </p:nvGraphicFramePr>
        <p:xfrm>
          <a:off x="4424818" y="1638891"/>
          <a:ext cx="3400298" cy="237842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1700149">
                  <a:extLst>
                    <a:ext uri="{9D8B030D-6E8A-4147-A177-3AD203B41FA5}">
                      <a16:colId xmlns:a16="http://schemas.microsoft.com/office/drawing/2014/main" val="1496908635"/>
                    </a:ext>
                  </a:extLst>
                </a:gridCol>
                <a:gridCol w="1700149">
                  <a:extLst>
                    <a:ext uri="{9D8B030D-6E8A-4147-A177-3AD203B41FA5}">
                      <a16:colId xmlns:a16="http://schemas.microsoft.com/office/drawing/2014/main" val="3135450317"/>
                    </a:ext>
                  </a:extLst>
                </a:gridCol>
              </a:tblGrid>
              <a:tr h="5946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Month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Sales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254818"/>
                  </a:ext>
                </a:extLst>
              </a:tr>
              <a:tr h="5946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Jan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200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1036267"/>
                  </a:ext>
                </a:extLst>
              </a:tr>
              <a:tr h="5946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Feb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300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238581"/>
                  </a:ext>
                </a:extLst>
              </a:tr>
              <a:tr h="5946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Mar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250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6570636"/>
                  </a:ext>
                </a:extLst>
              </a:tr>
            </a:tbl>
          </a:graphicData>
        </a:graphic>
      </p:graphicFrame>
      <p:sp>
        <p:nvSpPr>
          <p:cNvPr id="11" name="Rectangle 2">
            <a:extLst>
              <a:ext uri="{FF2B5EF4-FFF2-40B4-BE49-F238E27FC236}">
                <a16:creationId xmlns:a16="http://schemas.microsoft.com/office/drawing/2014/main" id="{99E6A927-9799-20CB-2A63-CC94B65AB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4818" y="710742"/>
            <a:ext cx="3400298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SECTION 3 – EXAMPLE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Sample Data: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B2FD5715-769D-563B-DAB4-F1DDA43B34B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60321923"/>
              </p:ext>
            </p:extLst>
          </p:nvPr>
        </p:nvGraphicFramePr>
        <p:xfrm>
          <a:off x="4424819" y="4147167"/>
          <a:ext cx="3400297" cy="23784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5060FEF0-3CE0-18FD-8BC2-BDF4137B4F85}"/>
              </a:ext>
            </a:extLst>
          </p:cNvPr>
          <p:cNvSpPr txBox="1"/>
          <p:nvPr/>
        </p:nvSpPr>
        <p:spPr>
          <a:xfrm>
            <a:off x="7883048" y="714683"/>
            <a:ext cx="4163338" cy="11079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SECTION 4 – TIPS FOR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Use the right chart type for your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Keep designs simple and clear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Label everything properly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Avoid overcrowding your chart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CF7B14-6BBB-4772-21D2-8B3C7DE5463A}"/>
              </a:ext>
            </a:extLst>
          </p:cNvPr>
          <p:cNvSpPr txBox="1"/>
          <p:nvPr/>
        </p:nvSpPr>
        <p:spPr>
          <a:xfrm>
            <a:off x="7883048" y="1908937"/>
            <a:ext cx="4163338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SECTION 5 – TOOLS USED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Microsoft Excel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Chart Design Tools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Formatting Options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2E091C8-51BD-A840-C486-4894EADD78D4}"/>
              </a:ext>
            </a:extLst>
          </p:cNvPr>
          <p:cNvSpPr txBox="1"/>
          <p:nvPr/>
        </p:nvSpPr>
        <p:spPr>
          <a:xfrm>
            <a:off x="7883048" y="5010619"/>
            <a:ext cx="4163337" cy="14465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References</a:t>
            </a:r>
          </a:p>
          <a:p>
            <a:pPr>
              <a:buNone/>
            </a:pPr>
            <a:r>
              <a:rPr lang="en-GB" sz="900" dirty="0"/>
              <a:t>Microsoft (2024) </a:t>
            </a:r>
            <a:r>
              <a:rPr lang="en-GB" sz="900" i="1" dirty="0"/>
              <a:t>Create a chart from start to finish</a:t>
            </a:r>
            <a:r>
              <a:rPr lang="en-GB" sz="900" dirty="0"/>
              <a:t>. Available at: </a:t>
            </a:r>
            <a:r>
              <a:rPr lang="en-GB" sz="900" dirty="0">
                <a:hlinkClick r:id="rId3"/>
              </a:rPr>
              <a:t>https://support.microsoft.com/en-us/excel</a:t>
            </a:r>
            <a:r>
              <a:rPr lang="en-GB" sz="900" dirty="0"/>
              <a:t> (Accessed: 18 April 2026).</a:t>
            </a:r>
          </a:p>
          <a:p>
            <a:pPr>
              <a:buNone/>
            </a:pPr>
            <a:r>
              <a:rPr lang="en-GB" sz="900" dirty="0"/>
              <a:t>Microsoft (2024) </a:t>
            </a:r>
            <a:r>
              <a:rPr lang="en-GB" sz="900" i="1" dirty="0"/>
              <a:t>Present your data in a chart</a:t>
            </a:r>
            <a:r>
              <a:rPr lang="en-GB" sz="900" dirty="0"/>
              <a:t>. Available at: </a:t>
            </a:r>
            <a:r>
              <a:rPr lang="en-GB" sz="900" dirty="0">
                <a:hlinkClick r:id="rId4"/>
              </a:rPr>
              <a:t>https://support.microsoft.com/en-us/office</a:t>
            </a:r>
            <a:r>
              <a:rPr lang="en-GB" sz="900" dirty="0"/>
              <a:t> (Accessed: 16 April 2026).</a:t>
            </a:r>
          </a:p>
          <a:p>
            <a:pPr>
              <a:buNone/>
            </a:pPr>
            <a:r>
              <a:rPr lang="en-GB" sz="900" dirty="0"/>
              <a:t>Nolan, D. and Heinzen, T. (2018) </a:t>
            </a:r>
            <a:r>
              <a:rPr lang="en-GB" sz="900" i="1" dirty="0"/>
              <a:t>Statistics for the </a:t>
            </a:r>
            <a:r>
              <a:rPr lang="en-GB" sz="900" i="1" dirty="0" err="1"/>
              <a:t>Behavioral</a:t>
            </a:r>
            <a:r>
              <a:rPr lang="en-GB" sz="900" i="1" dirty="0"/>
              <a:t> Sciences</a:t>
            </a:r>
            <a:r>
              <a:rPr lang="en-GB" sz="900" dirty="0"/>
              <a:t>. 4th </a:t>
            </a:r>
            <a:r>
              <a:rPr lang="en-GB" sz="900" dirty="0" err="1"/>
              <a:t>edn</a:t>
            </a:r>
            <a:r>
              <a:rPr lang="en-GB" sz="900" dirty="0"/>
              <a:t>. New York: Worth Publishers.</a:t>
            </a:r>
          </a:p>
          <a:p>
            <a:pPr>
              <a:buNone/>
            </a:pPr>
            <a:r>
              <a:rPr lang="en-GB" sz="900" dirty="0"/>
              <a:t>Few, S. (2012) </a:t>
            </a:r>
            <a:r>
              <a:rPr lang="en-GB" sz="900" i="1" dirty="0"/>
              <a:t>Show Me the Numbers: Designing Tables and Graphs to Enlighten</a:t>
            </a:r>
            <a:r>
              <a:rPr lang="en-GB" sz="900" dirty="0"/>
              <a:t>. 2nd </a:t>
            </a:r>
            <a:r>
              <a:rPr lang="en-GB" sz="900" dirty="0" err="1"/>
              <a:t>edn</a:t>
            </a:r>
            <a:r>
              <a:rPr lang="en-GB" sz="900" dirty="0"/>
              <a:t>. Burlingame: Analytics Press.</a:t>
            </a:r>
          </a:p>
        </p:txBody>
      </p:sp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41DCEDA6-618D-B8A7-0116-A1AB86E48D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53622869"/>
              </p:ext>
            </p:extLst>
          </p:nvPr>
        </p:nvGraphicFramePr>
        <p:xfrm>
          <a:off x="7883048" y="2926687"/>
          <a:ext cx="4163338" cy="19459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3441978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0E2841"/>
    </a:dk2>
    <a:lt2>
      <a:srgbClr val="E8E8E8"/>
    </a:lt2>
    <a:accent1>
      <a:srgbClr val="156082"/>
    </a:accent1>
    <a:accent2>
      <a:srgbClr val="E97132"/>
    </a:accent2>
    <a:accent3>
      <a:srgbClr val="196B24"/>
    </a:accent3>
    <a:accent4>
      <a:srgbClr val="0F9ED5"/>
    </a:accent4>
    <a:accent5>
      <a:srgbClr val="A02B93"/>
    </a:accent5>
    <a:accent6>
      <a:srgbClr val="4EA72E"/>
    </a:accent6>
    <a:hlink>
      <a:srgbClr val="467886"/>
    </a:hlink>
    <a:folHlink>
      <a:srgbClr val="96607D"/>
    </a:folHlink>
  </a:clrScheme>
  <a:fontScheme name="Office">
    <a:majorFont>
      <a:latin typeface="Aptos Display" panose="0211000402020202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Aptos Narrow" panose="0211000402020202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  <a:ln w="2540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1412</TotalTime>
  <Words>341</Words>
  <PresentationFormat>Widescreen</PresentationFormat>
  <Paragraphs>53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Inter</vt:lpstr>
      <vt:lpstr>Office Theme</vt:lpstr>
      <vt:lpstr>DIGITAL SKILLS – INFORMATIVE POSTER SUBMISSION Task 2 – Informative Poster  Poster Title: How to Create a Chart in Microsoft Excel  Module Name: Digital Skills Module Code: LCLM4002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2026-04-21T15:54:40Z</dcterms:created>
  <dcterms:modified xsi:type="dcterms:W3CDTF">2026-04-22T15:27:16Z</dcterms:modified>
</cp:coreProperties>
</file>