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2"/>
  </p:notesMasterIdLst>
  <p:sldIdLst>
    <p:sldId id="256" r:id="rId2"/>
    <p:sldId id="261" r:id="rId3"/>
    <p:sldId id="265" r:id="rId4"/>
    <p:sldId id="266" r:id="rId5"/>
    <p:sldId id="272" r:id="rId6"/>
    <p:sldId id="271" r:id="rId7"/>
    <p:sldId id="275" r:id="rId8"/>
    <p:sldId id="267" r:id="rId9"/>
    <p:sldId id="269" r:id="rId10"/>
    <p:sldId id="277" r:id="rId11"/>
    <p:sldId id="270" r:id="rId12"/>
    <p:sldId id="259" r:id="rId13"/>
    <p:sldId id="260" r:id="rId14"/>
    <p:sldId id="263" r:id="rId15"/>
    <p:sldId id="264" r:id="rId16"/>
    <p:sldId id="279" r:id="rId17"/>
    <p:sldId id="276" r:id="rId18"/>
    <p:sldId id="278" r:id="rId19"/>
    <p:sldId id="280" r:id="rId20"/>
    <p:sldId id="281" r:id="rId21"/>
    <p:sldId id="282" r:id="rId22"/>
    <p:sldId id="283" r:id="rId23"/>
    <p:sldId id="284" r:id="rId24"/>
    <p:sldId id="293" r:id="rId25"/>
    <p:sldId id="302" r:id="rId26"/>
    <p:sldId id="285" r:id="rId27"/>
    <p:sldId id="292" r:id="rId28"/>
    <p:sldId id="295" r:id="rId29"/>
    <p:sldId id="296" r:id="rId30"/>
    <p:sldId id="297" r:id="rId31"/>
    <p:sldId id="298" r:id="rId32"/>
    <p:sldId id="299" r:id="rId33"/>
    <p:sldId id="300" r:id="rId34"/>
    <p:sldId id="287" r:id="rId35"/>
    <p:sldId id="301" r:id="rId36"/>
    <p:sldId id="291" r:id="rId37"/>
    <p:sldId id="290" r:id="rId38"/>
    <p:sldId id="289" r:id="rId39"/>
    <p:sldId id="262" r:id="rId40"/>
    <p:sldId id="268" r:id="rId4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48AFA6E-38A2-4176-A5C0-73A2E4ACE3B4}">
          <p14:sldIdLst>
            <p14:sldId id="256"/>
          </p14:sldIdLst>
        </p14:section>
        <p14:section name="Main" id="{6EB6EF06-5F78-4241-986F-81A1C9856FB6}">
          <p14:sldIdLst>
            <p14:sldId id="261"/>
            <p14:sldId id="265"/>
            <p14:sldId id="266"/>
            <p14:sldId id="272"/>
            <p14:sldId id="271"/>
            <p14:sldId id="275"/>
            <p14:sldId id="267"/>
            <p14:sldId id="269"/>
            <p14:sldId id="277"/>
            <p14:sldId id="270"/>
            <p14:sldId id="259"/>
            <p14:sldId id="260"/>
            <p14:sldId id="263"/>
            <p14:sldId id="264"/>
            <p14:sldId id="279"/>
            <p14:sldId id="276"/>
            <p14:sldId id="278"/>
            <p14:sldId id="280"/>
            <p14:sldId id="281"/>
            <p14:sldId id="282"/>
            <p14:sldId id="283"/>
            <p14:sldId id="284"/>
            <p14:sldId id="293"/>
            <p14:sldId id="302"/>
            <p14:sldId id="285"/>
            <p14:sldId id="292"/>
            <p14:sldId id="295"/>
            <p14:sldId id="296"/>
            <p14:sldId id="297"/>
            <p14:sldId id="298"/>
            <p14:sldId id="299"/>
            <p14:sldId id="300"/>
            <p14:sldId id="287"/>
            <p14:sldId id="301"/>
            <p14:sldId id="291"/>
            <p14:sldId id="290"/>
            <p14:sldId id="289"/>
          </p14:sldIdLst>
        </p14:section>
        <p14:section name="References" id="{74A8FF5B-601F-484C-8AD8-511C6CA68A51}">
          <p14:sldIdLst>
            <p14:sldId id="262"/>
            <p14:sldId id="26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EAD040-C634-437E-86E1-6508E4CA3439}" v="14" dt="2018-03-05T23:03:39.951"/>
    <p1510:client id="{E29D7E52-0FE4-4F06-8057-A61916FB363A}" v="1" dt="2018-03-05T22:47:44.644"/>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308" autoAdjust="0"/>
    <p:restoredTop sz="94660"/>
  </p:normalViewPr>
  <p:slideViewPr>
    <p:cSldViewPr snapToGrid="0">
      <p:cViewPr varScale="1">
        <p:scale>
          <a:sx n="64" d="100"/>
          <a:sy n="64" d="100"/>
        </p:scale>
        <p:origin x="73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ina Veprauskiene" userId="5c198e66d60fd2c3" providerId="LiveId" clId="{E29D7E52-0FE4-4F06-8057-A61916FB363A}"/>
    <pc:docChg chg="custSel modSld">
      <pc:chgData name="Daina Veprauskiene" userId="5c198e66d60fd2c3" providerId="LiveId" clId="{E29D7E52-0FE4-4F06-8057-A61916FB363A}" dt="2018-03-05T23:52:55.507" v="30"/>
      <pc:docMkLst>
        <pc:docMk/>
      </pc:docMkLst>
      <pc:sldChg chg="addSp delSp modSp delAnim">
        <pc:chgData name="Daina Veprauskiene" userId="5c198e66d60fd2c3" providerId="LiveId" clId="{E29D7E52-0FE4-4F06-8057-A61916FB363A}" dt="2018-03-05T22:49:40.055" v="3"/>
        <pc:sldMkLst>
          <pc:docMk/>
          <pc:sldMk cId="3081763271" sldId="256"/>
        </pc:sldMkLst>
        <pc:picChg chg="del">
          <ac:chgData name="Daina Veprauskiene" userId="5c198e66d60fd2c3" providerId="LiveId" clId="{E29D7E52-0FE4-4F06-8057-A61916FB363A}" dt="2018-03-05T22:45:20.701" v="0"/>
          <ac:picMkLst>
            <pc:docMk/>
            <pc:sldMk cId="3081763271" sldId="256"/>
            <ac:picMk id="6" creationId="{D2403CEA-119B-4522-8A25-4E32E04AEDE9}"/>
          </ac:picMkLst>
        </pc:picChg>
        <pc:picChg chg="add del mod">
          <ac:chgData name="Daina Veprauskiene" userId="5c198e66d60fd2c3" providerId="LiveId" clId="{E29D7E52-0FE4-4F06-8057-A61916FB363A}" dt="2018-03-05T22:47:55.309" v="2" actId="478"/>
          <ac:picMkLst>
            <pc:docMk/>
            <pc:sldMk cId="3081763271" sldId="256"/>
            <ac:picMk id="7" creationId="{DDACDDCF-36D5-479B-969E-3F380F75D28B}"/>
          </ac:picMkLst>
        </pc:picChg>
        <pc:picChg chg="add mod">
          <ac:chgData name="Daina Veprauskiene" userId="5c198e66d60fd2c3" providerId="LiveId" clId="{E29D7E52-0FE4-4F06-8057-A61916FB363A}" dt="2018-03-05T22:49:40.055" v="3"/>
          <ac:picMkLst>
            <pc:docMk/>
            <pc:sldMk cId="3081763271" sldId="256"/>
            <ac:picMk id="8" creationId="{455579EB-6568-4D16-8E09-A8D63F198B46}"/>
          </ac:picMkLst>
        </pc:picChg>
      </pc:sldChg>
      <pc:sldChg chg="addSp modSp">
        <pc:chgData name="Daina Veprauskiene" userId="5c198e66d60fd2c3" providerId="LiveId" clId="{E29D7E52-0FE4-4F06-8057-A61916FB363A}" dt="2018-03-05T23:34:26.739" v="17"/>
        <pc:sldMkLst>
          <pc:docMk/>
          <pc:sldMk cId="3259462893" sldId="259"/>
        </pc:sldMkLst>
        <pc:picChg chg="add mod">
          <ac:chgData name="Daina Veprauskiene" userId="5c198e66d60fd2c3" providerId="LiveId" clId="{E29D7E52-0FE4-4F06-8057-A61916FB363A}" dt="2018-03-05T23:34:26.739" v="17"/>
          <ac:picMkLst>
            <pc:docMk/>
            <pc:sldMk cId="3259462893" sldId="259"/>
            <ac:picMk id="3" creationId="{59FCD8F1-77AA-4191-9085-6A5666BA0EC1}"/>
          </ac:picMkLst>
        </pc:picChg>
      </pc:sldChg>
      <pc:sldChg chg="addSp modSp">
        <pc:chgData name="Daina Veprauskiene" userId="5c198e66d60fd2c3" providerId="LiveId" clId="{E29D7E52-0FE4-4F06-8057-A61916FB363A}" dt="2018-03-05T23:36:43.505" v="18"/>
        <pc:sldMkLst>
          <pc:docMk/>
          <pc:sldMk cId="4209757561" sldId="260"/>
        </pc:sldMkLst>
        <pc:picChg chg="add mod">
          <ac:chgData name="Daina Veprauskiene" userId="5c198e66d60fd2c3" providerId="LiveId" clId="{E29D7E52-0FE4-4F06-8057-A61916FB363A}" dt="2018-03-05T23:36:43.505" v="18"/>
          <ac:picMkLst>
            <pc:docMk/>
            <pc:sldMk cId="4209757561" sldId="260"/>
            <ac:picMk id="4" creationId="{02527EC9-80CE-4DA7-9E2B-959FB79F3FD9}"/>
          </ac:picMkLst>
        </pc:picChg>
      </pc:sldChg>
      <pc:sldChg chg="addSp delSp modSp">
        <pc:chgData name="Daina Veprauskiene" userId="5c198e66d60fd2c3" providerId="LiveId" clId="{E29D7E52-0FE4-4F06-8057-A61916FB363A}" dt="2018-03-05T22:56:37.271" v="5"/>
        <pc:sldMkLst>
          <pc:docMk/>
          <pc:sldMk cId="3446077537" sldId="261"/>
        </pc:sldMkLst>
        <pc:picChg chg="add del mod">
          <ac:chgData name="Daina Veprauskiene" userId="5c198e66d60fd2c3" providerId="LiveId" clId="{E29D7E52-0FE4-4F06-8057-A61916FB363A}" dt="2018-03-05T22:56:37.271" v="5"/>
          <ac:picMkLst>
            <pc:docMk/>
            <pc:sldMk cId="3446077537" sldId="261"/>
            <ac:picMk id="4" creationId="{1E1DC35C-F76D-427F-ACB6-2BF642F42D6C}"/>
          </ac:picMkLst>
        </pc:picChg>
        <pc:picChg chg="add mod">
          <ac:chgData name="Daina Veprauskiene" userId="5c198e66d60fd2c3" providerId="LiveId" clId="{E29D7E52-0FE4-4F06-8057-A61916FB363A}" dt="2018-03-05T22:56:37.271" v="5"/>
          <ac:picMkLst>
            <pc:docMk/>
            <pc:sldMk cId="3446077537" sldId="261"/>
            <ac:picMk id="5" creationId="{1BF7C63D-3C6E-4357-B36A-6E535AA3F492}"/>
          </ac:picMkLst>
        </pc:picChg>
      </pc:sldChg>
      <pc:sldChg chg="addSp delSp modSp">
        <pc:chgData name="Daina Veprauskiene" userId="5c198e66d60fd2c3" providerId="LiveId" clId="{E29D7E52-0FE4-4F06-8057-A61916FB363A}" dt="2018-03-05T23:40:43.675" v="21"/>
        <pc:sldMkLst>
          <pc:docMk/>
          <pc:sldMk cId="4019947862" sldId="263"/>
        </pc:sldMkLst>
        <pc:picChg chg="add del mod">
          <ac:chgData name="Daina Veprauskiene" userId="5c198e66d60fd2c3" providerId="LiveId" clId="{E29D7E52-0FE4-4F06-8057-A61916FB363A}" dt="2018-03-05T23:40:43.675" v="21"/>
          <ac:picMkLst>
            <pc:docMk/>
            <pc:sldMk cId="4019947862" sldId="263"/>
            <ac:picMk id="2" creationId="{6C2E16FC-20D4-4527-B6E1-46FAA3ACB70E}"/>
          </ac:picMkLst>
        </pc:picChg>
        <pc:picChg chg="add mod">
          <ac:chgData name="Daina Veprauskiene" userId="5c198e66d60fd2c3" providerId="LiveId" clId="{E29D7E52-0FE4-4F06-8057-A61916FB363A}" dt="2018-03-05T23:40:43.675" v="21"/>
          <ac:picMkLst>
            <pc:docMk/>
            <pc:sldMk cId="4019947862" sldId="263"/>
            <ac:picMk id="4" creationId="{1BF6CE6E-12F7-46BD-8C1B-D4FC5623A67F}"/>
          </ac:picMkLst>
        </pc:picChg>
      </pc:sldChg>
      <pc:sldChg chg="addSp delSp modSp">
        <pc:chgData name="Daina Veprauskiene" userId="5c198e66d60fd2c3" providerId="LiveId" clId="{E29D7E52-0FE4-4F06-8057-A61916FB363A}" dt="2018-03-05T23:42:18.817" v="23"/>
        <pc:sldMkLst>
          <pc:docMk/>
          <pc:sldMk cId="3870879061" sldId="264"/>
        </pc:sldMkLst>
        <pc:picChg chg="add del mod">
          <ac:chgData name="Daina Veprauskiene" userId="5c198e66d60fd2c3" providerId="LiveId" clId="{E29D7E52-0FE4-4F06-8057-A61916FB363A}" dt="2018-03-05T23:41:39.860" v="22"/>
          <ac:picMkLst>
            <pc:docMk/>
            <pc:sldMk cId="3870879061" sldId="264"/>
            <ac:picMk id="2" creationId="{E7FE563C-EF70-4E34-9F8F-E515CE02167B}"/>
          </ac:picMkLst>
        </pc:picChg>
        <pc:picChg chg="add del mod">
          <ac:chgData name="Daina Veprauskiene" userId="5c198e66d60fd2c3" providerId="LiveId" clId="{E29D7E52-0FE4-4F06-8057-A61916FB363A}" dt="2018-03-05T23:42:18.817" v="23"/>
          <ac:picMkLst>
            <pc:docMk/>
            <pc:sldMk cId="3870879061" sldId="264"/>
            <ac:picMk id="4" creationId="{24423F9D-20C7-40CA-8E40-79D855B942EA}"/>
          </ac:picMkLst>
        </pc:picChg>
        <pc:picChg chg="add mod">
          <ac:chgData name="Daina Veprauskiene" userId="5c198e66d60fd2c3" providerId="LiveId" clId="{E29D7E52-0FE4-4F06-8057-A61916FB363A}" dt="2018-03-05T23:42:18.817" v="23"/>
          <ac:picMkLst>
            <pc:docMk/>
            <pc:sldMk cId="3870879061" sldId="264"/>
            <ac:picMk id="5" creationId="{9D5B27F7-06BF-4A4C-AAAB-FFE6E66DB1E1}"/>
          </ac:picMkLst>
        </pc:picChg>
      </pc:sldChg>
      <pc:sldChg chg="addSp modSp">
        <pc:chgData name="Daina Veprauskiene" userId="5c198e66d60fd2c3" providerId="LiveId" clId="{E29D7E52-0FE4-4F06-8057-A61916FB363A}" dt="2018-03-05T23:00:31.957" v="6"/>
        <pc:sldMkLst>
          <pc:docMk/>
          <pc:sldMk cId="52129140" sldId="265"/>
        </pc:sldMkLst>
        <pc:picChg chg="add mod">
          <ac:chgData name="Daina Veprauskiene" userId="5c198e66d60fd2c3" providerId="LiveId" clId="{E29D7E52-0FE4-4F06-8057-A61916FB363A}" dt="2018-03-05T23:00:31.957" v="6"/>
          <ac:picMkLst>
            <pc:docMk/>
            <pc:sldMk cId="52129140" sldId="265"/>
            <ac:picMk id="4" creationId="{94895103-074C-4175-AA29-30B246EF7350}"/>
          </ac:picMkLst>
        </pc:picChg>
      </pc:sldChg>
      <pc:sldChg chg="addSp delSp modSp">
        <pc:chgData name="Daina Veprauskiene" userId="5c198e66d60fd2c3" providerId="LiveId" clId="{E29D7E52-0FE4-4F06-8057-A61916FB363A}" dt="2018-03-05T23:03:59.686" v="8"/>
        <pc:sldMkLst>
          <pc:docMk/>
          <pc:sldMk cId="1168208841" sldId="266"/>
        </pc:sldMkLst>
        <pc:picChg chg="add del mod">
          <ac:chgData name="Daina Veprauskiene" userId="5c198e66d60fd2c3" providerId="LiveId" clId="{E29D7E52-0FE4-4F06-8057-A61916FB363A}" dt="2018-03-05T23:03:59.686" v="8"/>
          <ac:picMkLst>
            <pc:docMk/>
            <pc:sldMk cId="1168208841" sldId="266"/>
            <ac:picMk id="4" creationId="{E344ACB2-3FF5-4568-BCB9-833A38527FED}"/>
          </ac:picMkLst>
        </pc:picChg>
        <pc:picChg chg="add mod">
          <ac:chgData name="Daina Veprauskiene" userId="5c198e66d60fd2c3" providerId="LiveId" clId="{E29D7E52-0FE4-4F06-8057-A61916FB363A}" dt="2018-03-05T23:03:59.686" v="8"/>
          <ac:picMkLst>
            <pc:docMk/>
            <pc:sldMk cId="1168208841" sldId="266"/>
            <ac:picMk id="5" creationId="{103E1823-4565-4155-937F-FC7F87587C05}"/>
          </ac:picMkLst>
        </pc:picChg>
      </pc:sldChg>
      <pc:sldChg chg="addSp modSp">
        <pc:chgData name="Daina Veprauskiene" userId="5c198e66d60fd2c3" providerId="LiveId" clId="{E29D7E52-0FE4-4F06-8057-A61916FB363A}" dt="2018-03-05T23:18:05.822" v="13"/>
        <pc:sldMkLst>
          <pc:docMk/>
          <pc:sldMk cId="1121123088" sldId="267"/>
        </pc:sldMkLst>
        <pc:picChg chg="add mod">
          <ac:chgData name="Daina Veprauskiene" userId="5c198e66d60fd2c3" providerId="LiveId" clId="{E29D7E52-0FE4-4F06-8057-A61916FB363A}" dt="2018-03-05T23:18:05.822" v="13"/>
          <ac:picMkLst>
            <pc:docMk/>
            <pc:sldMk cId="1121123088" sldId="267"/>
            <ac:picMk id="4" creationId="{A2F37BA2-A490-4C9B-B2D8-EB8E3ACE9DE7}"/>
          </ac:picMkLst>
        </pc:picChg>
      </pc:sldChg>
      <pc:sldChg chg="addSp modSp">
        <pc:chgData name="Daina Veprauskiene" userId="5c198e66d60fd2c3" providerId="LiveId" clId="{E29D7E52-0FE4-4F06-8057-A61916FB363A}" dt="2018-03-05T23:20:00.665" v="14"/>
        <pc:sldMkLst>
          <pc:docMk/>
          <pc:sldMk cId="2886449325" sldId="269"/>
        </pc:sldMkLst>
        <pc:picChg chg="add mod">
          <ac:chgData name="Daina Veprauskiene" userId="5c198e66d60fd2c3" providerId="LiveId" clId="{E29D7E52-0FE4-4F06-8057-A61916FB363A}" dt="2018-03-05T23:20:00.665" v="14"/>
          <ac:picMkLst>
            <pc:docMk/>
            <pc:sldMk cId="2886449325" sldId="269"/>
            <ac:picMk id="5" creationId="{FAC83EE5-539B-4B53-B522-1BF2F3FEA27B}"/>
          </ac:picMkLst>
        </pc:picChg>
      </pc:sldChg>
      <pc:sldChg chg="addSp modSp">
        <pc:chgData name="Daina Veprauskiene" userId="5c198e66d60fd2c3" providerId="LiveId" clId="{E29D7E52-0FE4-4F06-8057-A61916FB363A}" dt="2018-03-05T23:32:47.008" v="16"/>
        <pc:sldMkLst>
          <pc:docMk/>
          <pc:sldMk cId="643649153" sldId="270"/>
        </pc:sldMkLst>
        <pc:picChg chg="add mod">
          <ac:chgData name="Daina Veprauskiene" userId="5c198e66d60fd2c3" providerId="LiveId" clId="{E29D7E52-0FE4-4F06-8057-A61916FB363A}" dt="2018-03-05T23:32:47.008" v="16"/>
          <ac:picMkLst>
            <pc:docMk/>
            <pc:sldMk cId="643649153" sldId="270"/>
            <ac:picMk id="5" creationId="{75F77554-4819-43C8-A220-33EE0C0A2688}"/>
          </ac:picMkLst>
        </pc:picChg>
      </pc:sldChg>
      <pc:sldChg chg="addSp delSp modSp">
        <pc:chgData name="Daina Veprauskiene" userId="5c198e66d60fd2c3" providerId="LiveId" clId="{E29D7E52-0FE4-4F06-8057-A61916FB363A}" dt="2018-03-05T23:10:48.254" v="11"/>
        <pc:sldMkLst>
          <pc:docMk/>
          <pc:sldMk cId="1365657132" sldId="271"/>
        </pc:sldMkLst>
        <pc:picChg chg="add del mod">
          <ac:chgData name="Daina Veprauskiene" userId="5c198e66d60fd2c3" providerId="LiveId" clId="{E29D7E52-0FE4-4F06-8057-A61916FB363A}" dt="2018-03-05T23:10:48.254" v="11"/>
          <ac:picMkLst>
            <pc:docMk/>
            <pc:sldMk cId="1365657132" sldId="271"/>
            <ac:picMk id="6" creationId="{134DE484-EC14-4C70-AB00-3AE16CC9AFF3}"/>
          </ac:picMkLst>
        </pc:picChg>
        <pc:picChg chg="add mod">
          <ac:chgData name="Daina Veprauskiene" userId="5c198e66d60fd2c3" providerId="LiveId" clId="{E29D7E52-0FE4-4F06-8057-A61916FB363A}" dt="2018-03-05T23:10:48.254" v="11"/>
          <ac:picMkLst>
            <pc:docMk/>
            <pc:sldMk cId="1365657132" sldId="271"/>
            <ac:picMk id="7" creationId="{CAC72D5B-0426-41A3-BBCA-B73982BECFE6}"/>
          </ac:picMkLst>
        </pc:picChg>
      </pc:sldChg>
      <pc:sldChg chg="addSp modSp">
        <pc:chgData name="Daina Veprauskiene" userId="5c198e66d60fd2c3" providerId="LiveId" clId="{E29D7E52-0FE4-4F06-8057-A61916FB363A}" dt="2018-03-05T23:07:18.001" v="9"/>
        <pc:sldMkLst>
          <pc:docMk/>
          <pc:sldMk cId="1165524052" sldId="272"/>
        </pc:sldMkLst>
        <pc:picChg chg="add mod">
          <ac:chgData name="Daina Veprauskiene" userId="5c198e66d60fd2c3" providerId="LiveId" clId="{E29D7E52-0FE4-4F06-8057-A61916FB363A}" dt="2018-03-05T23:07:18.001" v="9"/>
          <ac:picMkLst>
            <pc:docMk/>
            <pc:sldMk cId="1165524052" sldId="272"/>
            <ac:picMk id="5" creationId="{BB3CB19D-0793-4864-BE1C-40A914FF6647}"/>
          </ac:picMkLst>
        </pc:picChg>
      </pc:sldChg>
      <pc:sldChg chg="addSp modSp">
        <pc:chgData name="Daina Veprauskiene" userId="5c198e66d60fd2c3" providerId="LiveId" clId="{E29D7E52-0FE4-4F06-8057-A61916FB363A}" dt="2018-03-05T23:15:33.635" v="12"/>
        <pc:sldMkLst>
          <pc:docMk/>
          <pc:sldMk cId="458228761" sldId="275"/>
        </pc:sldMkLst>
        <pc:picChg chg="add mod">
          <ac:chgData name="Daina Veprauskiene" userId="5c198e66d60fd2c3" providerId="LiveId" clId="{E29D7E52-0FE4-4F06-8057-A61916FB363A}" dt="2018-03-05T23:15:33.635" v="12"/>
          <ac:picMkLst>
            <pc:docMk/>
            <pc:sldMk cId="458228761" sldId="275"/>
            <ac:picMk id="4" creationId="{75E7841D-22CA-45E6-A530-3B80266F002D}"/>
          </ac:picMkLst>
        </pc:picChg>
      </pc:sldChg>
      <pc:sldChg chg="addSp modSp">
        <pc:chgData name="Daina Veprauskiene" userId="5c198e66d60fd2c3" providerId="LiveId" clId="{E29D7E52-0FE4-4F06-8057-A61916FB363A}" dt="2018-03-05T23:45:12.122" v="25"/>
        <pc:sldMkLst>
          <pc:docMk/>
          <pc:sldMk cId="1614202853" sldId="276"/>
        </pc:sldMkLst>
        <pc:picChg chg="add mod">
          <ac:chgData name="Daina Veprauskiene" userId="5c198e66d60fd2c3" providerId="LiveId" clId="{E29D7E52-0FE4-4F06-8057-A61916FB363A}" dt="2018-03-05T23:45:12.122" v="25"/>
          <ac:picMkLst>
            <pc:docMk/>
            <pc:sldMk cId="1614202853" sldId="276"/>
            <ac:picMk id="2" creationId="{12BF01B2-9898-4AB8-B0CB-D7085A8E9E68}"/>
          </ac:picMkLst>
        </pc:picChg>
      </pc:sldChg>
      <pc:sldChg chg="addSp modSp">
        <pc:chgData name="Daina Veprauskiene" userId="5c198e66d60fd2c3" providerId="LiveId" clId="{E29D7E52-0FE4-4F06-8057-A61916FB363A}" dt="2018-03-05T23:23:41.967" v="15"/>
        <pc:sldMkLst>
          <pc:docMk/>
          <pc:sldMk cId="1031425918" sldId="277"/>
        </pc:sldMkLst>
        <pc:picChg chg="add mod">
          <ac:chgData name="Daina Veprauskiene" userId="5c198e66d60fd2c3" providerId="LiveId" clId="{E29D7E52-0FE4-4F06-8057-A61916FB363A}" dt="2018-03-05T23:23:41.967" v="15"/>
          <ac:picMkLst>
            <pc:docMk/>
            <pc:sldMk cId="1031425918" sldId="277"/>
            <ac:picMk id="4" creationId="{1FC83BC0-50F3-47DD-9818-5FBCB0CBCE89}"/>
          </ac:picMkLst>
        </pc:picChg>
      </pc:sldChg>
      <pc:sldChg chg="addSp modSp">
        <pc:chgData name="Daina Veprauskiene" userId="5c198e66d60fd2c3" providerId="LiveId" clId="{E29D7E52-0FE4-4F06-8057-A61916FB363A}" dt="2018-03-05T23:45:12.122" v="25"/>
        <pc:sldMkLst>
          <pc:docMk/>
          <pc:sldMk cId="1579725617" sldId="278"/>
        </pc:sldMkLst>
        <pc:picChg chg="add mod">
          <ac:chgData name="Daina Veprauskiene" userId="5c198e66d60fd2c3" providerId="LiveId" clId="{E29D7E52-0FE4-4F06-8057-A61916FB363A}" dt="2018-03-05T23:45:12.122" v="25"/>
          <ac:picMkLst>
            <pc:docMk/>
            <pc:sldMk cId="1579725617" sldId="278"/>
            <ac:picMk id="2" creationId="{02C6F994-8B67-4F01-880B-F2F2AA3F48E7}"/>
          </ac:picMkLst>
        </pc:picChg>
      </pc:sldChg>
      <pc:sldChg chg="addSp modSp">
        <pc:chgData name="Daina Veprauskiene" userId="5c198e66d60fd2c3" providerId="LiveId" clId="{E29D7E52-0FE4-4F06-8057-A61916FB363A}" dt="2018-03-05T23:43:13.130" v="24"/>
        <pc:sldMkLst>
          <pc:docMk/>
          <pc:sldMk cId="1177662780" sldId="279"/>
        </pc:sldMkLst>
        <pc:picChg chg="add mod">
          <ac:chgData name="Daina Veprauskiene" userId="5c198e66d60fd2c3" providerId="LiveId" clId="{E29D7E52-0FE4-4F06-8057-A61916FB363A}" dt="2018-03-05T23:43:13.130" v="24"/>
          <ac:picMkLst>
            <pc:docMk/>
            <pc:sldMk cId="1177662780" sldId="279"/>
            <ac:picMk id="4" creationId="{F02822D9-2557-41D4-8B95-9B355725699D}"/>
          </ac:picMkLst>
        </pc:picChg>
      </pc:sldChg>
      <pc:sldChg chg="addSp modSp">
        <pc:chgData name="Daina Veprauskiene" userId="5c198e66d60fd2c3" providerId="LiveId" clId="{E29D7E52-0FE4-4F06-8057-A61916FB363A}" dt="2018-03-05T23:45:12.122" v="25"/>
        <pc:sldMkLst>
          <pc:docMk/>
          <pc:sldMk cId="4276377869" sldId="280"/>
        </pc:sldMkLst>
        <pc:picChg chg="add mod">
          <ac:chgData name="Daina Veprauskiene" userId="5c198e66d60fd2c3" providerId="LiveId" clId="{E29D7E52-0FE4-4F06-8057-A61916FB363A}" dt="2018-03-05T23:45:12.122" v="25"/>
          <ac:picMkLst>
            <pc:docMk/>
            <pc:sldMk cId="4276377869" sldId="280"/>
            <ac:picMk id="2" creationId="{6FA7F765-EADB-4B2A-87AF-6A819D54C2B9}"/>
          </ac:picMkLst>
        </pc:picChg>
      </pc:sldChg>
      <pc:sldChg chg="addSp modSp">
        <pc:chgData name="Daina Veprauskiene" userId="5c198e66d60fd2c3" providerId="LiveId" clId="{E29D7E52-0FE4-4F06-8057-A61916FB363A}" dt="2018-03-05T23:45:12.122" v="25"/>
        <pc:sldMkLst>
          <pc:docMk/>
          <pc:sldMk cId="605865830" sldId="281"/>
        </pc:sldMkLst>
        <pc:picChg chg="add mod">
          <ac:chgData name="Daina Veprauskiene" userId="5c198e66d60fd2c3" providerId="LiveId" clId="{E29D7E52-0FE4-4F06-8057-A61916FB363A}" dt="2018-03-05T23:45:12.122" v="25"/>
          <ac:picMkLst>
            <pc:docMk/>
            <pc:sldMk cId="605865830" sldId="281"/>
            <ac:picMk id="2" creationId="{2522150F-97E5-4386-9625-5E7373DC70ED}"/>
          </ac:picMkLst>
        </pc:picChg>
      </pc:sldChg>
      <pc:sldChg chg="addSp modSp">
        <pc:chgData name="Daina Veprauskiene" userId="5c198e66d60fd2c3" providerId="LiveId" clId="{E29D7E52-0FE4-4F06-8057-A61916FB363A}" dt="2018-03-05T23:47:24.154" v="26"/>
        <pc:sldMkLst>
          <pc:docMk/>
          <pc:sldMk cId="4264360348" sldId="285"/>
        </pc:sldMkLst>
        <pc:picChg chg="add mod">
          <ac:chgData name="Daina Veprauskiene" userId="5c198e66d60fd2c3" providerId="LiveId" clId="{E29D7E52-0FE4-4F06-8057-A61916FB363A}" dt="2018-03-05T23:47:24.154" v="26"/>
          <ac:picMkLst>
            <pc:docMk/>
            <pc:sldMk cId="4264360348" sldId="285"/>
            <ac:picMk id="5" creationId="{30014A0C-7E8B-4930-B4DA-300459C09CA4}"/>
          </ac:picMkLst>
        </pc:picChg>
      </pc:sldChg>
      <pc:sldChg chg="addSp modSp">
        <pc:chgData name="Daina Veprauskiene" userId="5c198e66d60fd2c3" providerId="LiveId" clId="{E29D7E52-0FE4-4F06-8057-A61916FB363A}" dt="2018-03-05T23:50:01.004" v="28"/>
        <pc:sldMkLst>
          <pc:docMk/>
          <pc:sldMk cId="3229935586" sldId="287"/>
        </pc:sldMkLst>
        <pc:picChg chg="add mod">
          <ac:chgData name="Daina Veprauskiene" userId="5c198e66d60fd2c3" providerId="LiveId" clId="{E29D7E52-0FE4-4F06-8057-A61916FB363A}" dt="2018-03-05T23:50:01.004" v="28"/>
          <ac:picMkLst>
            <pc:docMk/>
            <pc:sldMk cId="3229935586" sldId="287"/>
            <ac:picMk id="4" creationId="{65BD3F4D-7C09-4F40-8F9B-751CB9A07CF2}"/>
          </ac:picMkLst>
        </pc:picChg>
      </pc:sldChg>
      <pc:sldChg chg="addSp modSp">
        <pc:chgData name="Daina Veprauskiene" userId="5c198e66d60fd2c3" providerId="LiveId" clId="{E29D7E52-0FE4-4F06-8057-A61916FB363A}" dt="2018-03-05T23:52:55.507" v="30"/>
        <pc:sldMkLst>
          <pc:docMk/>
          <pc:sldMk cId="3353583969" sldId="289"/>
        </pc:sldMkLst>
        <pc:picChg chg="add mod">
          <ac:chgData name="Daina Veprauskiene" userId="5c198e66d60fd2c3" providerId="LiveId" clId="{E29D7E52-0FE4-4F06-8057-A61916FB363A}" dt="2018-03-05T23:52:55.507" v="30"/>
          <ac:picMkLst>
            <pc:docMk/>
            <pc:sldMk cId="3353583969" sldId="289"/>
            <ac:picMk id="4" creationId="{F56227A2-6D17-46CB-BB85-5CE8F6FB3AA8}"/>
          </ac:picMkLst>
        </pc:picChg>
      </pc:sldChg>
      <pc:sldChg chg="addSp modSp">
        <pc:chgData name="Daina Veprauskiene" userId="5c198e66d60fd2c3" providerId="LiveId" clId="{E29D7E52-0FE4-4F06-8057-A61916FB363A}" dt="2018-03-05T23:52:55.507" v="30"/>
        <pc:sldMkLst>
          <pc:docMk/>
          <pc:sldMk cId="228326693" sldId="290"/>
        </pc:sldMkLst>
        <pc:picChg chg="add mod">
          <ac:chgData name="Daina Veprauskiene" userId="5c198e66d60fd2c3" providerId="LiveId" clId="{E29D7E52-0FE4-4F06-8057-A61916FB363A}" dt="2018-03-05T23:52:55.507" v="30"/>
          <ac:picMkLst>
            <pc:docMk/>
            <pc:sldMk cId="228326693" sldId="290"/>
            <ac:picMk id="4" creationId="{B7EF0001-C6D1-4D01-B5D5-04928C190868}"/>
          </ac:picMkLst>
        </pc:picChg>
      </pc:sldChg>
      <pc:sldChg chg="addSp modSp">
        <pc:chgData name="Daina Veprauskiene" userId="5c198e66d60fd2c3" providerId="LiveId" clId="{E29D7E52-0FE4-4F06-8057-A61916FB363A}" dt="2018-03-05T23:52:55.507" v="30"/>
        <pc:sldMkLst>
          <pc:docMk/>
          <pc:sldMk cId="1365811329" sldId="291"/>
        </pc:sldMkLst>
        <pc:picChg chg="add mod">
          <ac:chgData name="Daina Veprauskiene" userId="5c198e66d60fd2c3" providerId="LiveId" clId="{E29D7E52-0FE4-4F06-8057-A61916FB363A}" dt="2018-03-05T23:52:55.507" v="30"/>
          <ac:picMkLst>
            <pc:docMk/>
            <pc:sldMk cId="1365811329" sldId="291"/>
            <ac:picMk id="4" creationId="{94FCDD75-4F17-4DDD-B42A-D8C73BA1C590}"/>
          </ac:picMkLst>
        </pc:picChg>
      </pc:sldChg>
      <pc:sldChg chg="addSp modSp">
        <pc:chgData name="Daina Veprauskiene" userId="5c198e66d60fd2c3" providerId="LiveId" clId="{E29D7E52-0FE4-4F06-8057-A61916FB363A}" dt="2018-03-05T23:48:20.839" v="27"/>
        <pc:sldMkLst>
          <pc:docMk/>
          <pc:sldMk cId="2132715855" sldId="292"/>
        </pc:sldMkLst>
        <pc:picChg chg="add mod">
          <ac:chgData name="Daina Veprauskiene" userId="5c198e66d60fd2c3" providerId="LiveId" clId="{E29D7E52-0FE4-4F06-8057-A61916FB363A}" dt="2018-03-05T23:48:20.839" v="27"/>
          <ac:picMkLst>
            <pc:docMk/>
            <pc:sldMk cId="2132715855" sldId="292"/>
            <ac:picMk id="4" creationId="{23BC825E-2D95-4375-BD41-23CAD6F91626}"/>
          </ac:picMkLst>
        </pc:picChg>
      </pc:sldChg>
      <pc:sldChg chg="addSp modSp">
        <pc:chgData name="Daina Veprauskiene" userId="5c198e66d60fd2c3" providerId="LiveId" clId="{E29D7E52-0FE4-4F06-8057-A61916FB363A}" dt="2018-03-05T23:51:49.119" v="29"/>
        <pc:sldMkLst>
          <pc:docMk/>
          <pc:sldMk cId="1086541376" sldId="301"/>
        </pc:sldMkLst>
        <pc:picChg chg="add mod">
          <ac:chgData name="Daina Veprauskiene" userId="5c198e66d60fd2c3" providerId="LiveId" clId="{E29D7E52-0FE4-4F06-8057-A61916FB363A}" dt="2018-03-05T23:51:49.119" v="29"/>
          <ac:picMkLst>
            <pc:docMk/>
            <pc:sldMk cId="1086541376" sldId="301"/>
            <ac:picMk id="4" creationId="{0BEA8BE8-9C32-4B4D-BBD4-5564F62ADF00}"/>
          </ac:picMkLst>
        </pc:picChg>
      </pc:sldChg>
    </pc:docChg>
  </pc:docChgLst>
  <pc:docChgLst>
    <pc:chgData name="Daina Veprauskiene" userId="5c198e66d60fd2c3" providerId="LiveId" clId="{7BA12E65-1E8A-4FF4-A511-E544BD8B9031}"/>
    <pc:docChg chg="undo custSel delSld modSld sldOrd delSection modSection">
      <pc:chgData name="Daina Veprauskiene" userId="5c198e66d60fd2c3" providerId="LiveId" clId="{7BA12E65-1E8A-4FF4-A511-E544BD8B9031}" dt="2018-03-05T23:03:39.951" v="619" actId="1036"/>
      <pc:docMkLst>
        <pc:docMk/>
      </pc:docMkLst>
      <pc:sldChg chg="addSp modSp">
        <pc:chgData name="Daina Veprauskiene" userId="5c198e66d60fd2c3" providerId="LiveId" clId="{7BA12E65-1E8A-4FF4-A511-E544BD8B9031}" dt="2018-03-05T22:40:34.531" v="609" actId="1036"/>
        <pc:sldMkLst>
          <pc:docMk/>
          <pc:sldMk cId="3081763271" sldId="256"/>
        </pc:sldMkLst>
        <pc:spChg chg="mod">
          <ac:chgData name="Daina Veprauskiene" userId="5c198e66d60fd2c3" providerId="LiveId" clId="{7BA12E65-1E8A-4FF4-A511-E544BD8B9031}" dt="2018-03-05T21:42:39.120" v="246" actId="122"/>
          <ac:spMkLst>
            <pc:docMk/>
            <pc:sldMk cId="3081763271" sldId="256"/>
            <ac:spMk id="2" creationId="{BDA8BD3F-EC59-4ADA-91F5-67A4CF9AD46F}"/>
          </ac:spMkLst>
        </pc:spChg>
        <pc:spChg chg="mod">
          <ac:chgData name="Daina Veprauskiene" userId="5c198e66d60fd2c3" providerId="LiveId" clId="{7BA12E65-1E8A-4FF4-A511-E544BD8B9031}" dt="2018-03-05T21:41:59.116" v="224" actId="27636"/>
          <ac:spMkLst>
            <pc:docMk/>
            <pc:sldMk cId="3081763271" sldId="256"/>
            <ac:spMk id="3" creationId="{F93F35EF-2120-48B0-BD88-75297390C2ED}"/>
          </ac:spMkLst>
        </pc:spChg>
        <pc:picChg chg="add mod">
          <ac:chgData name="Daina Veprauskiene" userId="5c198e66d60fd2c3" providerId="LiveId" clId="{7BA12E65-1E8A-4FF4-A511-E544BD8B9031}" dt="2018-03-05T22:01:06.080" v="283" actId="1076"/>
          <ac:picMkLst>
            <pc:docMk/>
            <pc:sldMk cId="3081763271" sldId="256"/>
            <ac:picMk id="4" creationId="{1F28317F-753E-41BE-AA64-F541C73810E0}"/>
          </ac:picMkLst>
        </pc:picChg>
        <pc:picChg chg="add mod">
          <ac:chgData name="Daina Veprauskiene" userId="5c198e66d60fd2c3" providerId="LiveId" clId="{7BA12E65-1E8A-4FF4-A511-E544BD8B9031}" dt="2018-03-05T22:01:13.058" v="284" actId="1076"/>
          <ac:picMkLst>
            <pc:docMk/>
            <pc:sldMk cId="3081763271" sldId="256"/>
            <ac:picMk id="5" creationId="{DBC41848-DE8B-42FA-9AED-4CC55F8AFF74}"/>
          </ac:picMkLst>
        </pc:picChg>
        <pc:picChg chg="add mod">
          <ac:chgData name="Daina Veprauskiene" userId="5c198e66d60fd2c3" providerId="LiveId" clId="{7BA12E65-1E8A-4FF4-A511-E544BD8B9031}" dt="2018-03-05T22:40:34.531" v="609" actId="1036"/>
          <ac:picMkLst>
            <pc:docMk/>
            <pc:sldMk cId="3081763271" sldId="256"/>
            <ac:picMk id="6" creationId="{D2403CEA-119B-4522-8A25-4E32E04AEDE9}"/>
          </ac:picMkLst>
        </pc:picChg>
      </pc:sldChg>
      <pc:sldChg chg="modSp del">
        <pc:chgData name="Daina Veprauskiene" userId="5c198e66d60fd2c3" providerId="LiveId" clId="{7BA12E65-1E8A-4FF4-A511-E544BD8B9031}" dt="2018-03-05T22:06:07.597" v="306" actId="2696"/>
        <pc:sldMkLst>
          <pc:docMk/>
          <pc:sldMk cId="127938595" sldId="257"/>
        </pc:sldMkLst>
        <pc:spChg chg="mod">
          <ac:chgData name="Daina Veprauskiene" userId="5c198e66d60fd2c3" providerId="LiveId" clId="{7BA12E65-1E8A-4FF4-A511-E544BD8B9031}" dt="2018-03-05T21:41:59.409" v="233" actId="27636"/>
          <ac:spMkLst>
            <pc:docMk/>
            <pc:sldMk cId="127938595" sldId="257"/>
            <ac:spMk id="3" creationId="{04EDAAC7-9707-46E2-85C2-E671F1C6BE58}"/>
          </ac:spMkLst>
        </pc:spChg>
      </pc:sldChg>
      <pc:sldChg chg="modSp">
        <pc:chgData name="Daina Veprauskiene" userId="5c198e66d60fd2c3" providerId="LiveId" clId="{7BA12E65-1E8A-4FF4-A511-E544BD8B9031}" dt="2018-03-05T21:44:27.932" v="250" actId="113"/>
        <pc:sldMkLst>
          <pc:docMk/>
          <pc:sldMk cId="4209757561" sldId="260"/>
        </pc:sldMkLst>
        <pc:spChg chg="mod">
          <ac:chgData name="Daina Veprauskiene" userId="5c198e66d60fd2c3" providerId="LiveId" clId="{7BA12E65-1E8A-4FF4-A511-E544BD8B9031}" dt="2018-03-05T21:44:27.932" v="250" actId="113"/>
          <ac:spMkLst>
            <pc:docMk/>
            <pc:sldMk cId="4209757561" sldId="260"/>
            <ac:spMk id="3" creationId="{ACBE5ABF-536F-473C-A073-FCF40BBC3A8A}"/>
          </ac:spMkLst>
        </pc:spChg>
      </pc:sldChg>
      <pc:sldChg chg="modSp">
        <pc:chgData name="Daina Veprauskiene" userId="5c198e66d60fd2c3" providerId="LiveId" clId="{7BA12E65-1E8A-4FF4-A511-E544BD8B9031}" dt="2018-03-05T22:36:28.925" v="608" actId="313"/>
        <pc:sldMkLst>
          <pc:docMk/>
          <pc:sldMk cId="3446077537" sldId="261"/>
        </pc:sldMkLst>
        <pc:spChg chg="mod">
          <ac:chgData name="Daina Veprauskiene" userId="5c198e66d60fd2c3" providerId="LiveId" clId="{7BA12E65-1E8A-4FF4-A511-E544BD8B9031}" dt="2018-03-05T22:36:28.925" v="608" actId="313"/>
          <ac:spMkLst>
            <pc:docMk/>
            <pc:sldMk cId="3446077537" sldId="261"/>
            <ac:spMk id="3" creationId="{19CCA4FA-EBBE-4498-A103-3086C026FE4A}"/>
          </ac:spMkLst>
        </pc:spChg>
      </pc:sldChg>
      <pc:sldChg chg="addSp delSp modSp ord">
        <pc:chgData name="Daina Veprauskiene" userId="5c198e66d60fd2c3" providerId="LiveId" clId="{7BA12E65-1E8A-4FF4-A511-E544BD8B9031}" dt="2018-03-05T21:51:47.875" v="282" actId="1036"/>
        <pc:sldMkLst>
          <pc:docMk/>
          <pc:sldMk cId="3527378035" sldId="262"/>
        </pc:sldMkLst>
        <pc:spChg chg="mod">
          <ac:chgData name="Daina Veprauskiene" userId="5c198e66d60fd2c3" providerId="LiveId" clId="{7BA12E65-1E8A-4FF4-A511-E544BD8B9031}" dt="2018-03-05T21:35:59.697" v="169" actId="1035"/>
          <ac:spMkLst>
            <pc:docMk/>
            <pc:sldMk cId="3527378035" sldId="262"/>
            <ac:spMk id="2" creationId="{A539A888-ECF8-4FE7-A24C-E58440E65FCC}"/>
          </ac:spMkLst>
        </pc:spChg>
        <pc:spChg chg="mod">
          <ac:chgData name="Daina Veprauskiene" userId="5c198e66d60fd2c3" providerId="LiveId" clId="{7BA12E65-1E8A-4FF4-A511-E544BD8B9031}" dt="2018-03-05T21:51:47.875" v="282" actId="1036"/>
          <ac:spMkLst>
            <pc:docMk/>
            <pc:sldMk cId="3527378035" sldId="262"/>
            <ac:spMk id="3" creationId="{ADCF09E9-3579-4B12-87A2-1D239E868D0D}"/>
          </ac:spMkLst>
        </pc:spChg>
        <pc:spChg chg="add del mod">
          <ac:chgData name="Daina Veprauskiene" userId="5c198e66d60fd2c3" providerId="LiveId" clId="{7BA12E65-1E8A-4FF4-A511-E544BD8B9031}" dt="2018-03-05T21:35:23.900" v="144" actId="1036"/>
          <ac:spMkLst>
            <pc:docMk/>
            <pc:sldMk cId="3527378035" sldId="262"/>
            <ac:spMk id="4" creationId="{92CE1050-2EA5-4DE8-B40F-29229010EE78}"/>
          </ac:spMkLst>
        </pc:spChg>
        <pc:spChg chg="add del mod">
          <ac:chgData name="Daina Veprauskiene" userId="5c198e66d60fd2c3" providerId="LiveId" clId="{7BA12E65-1E8A-4FF4-A511-E544BD8B9031}" dt="2018-03-05T21:35:23.900" v="144" actId="1036"/>
          <ac:spMkLst>
            <pc:docMk/>
            <pc:sldMk cId="3527378035" sldId="262"/>
            <ac:spMk id="5" creationId="{01D96D99-A11F-4939-BECA-CABB5E32D0D3}"/>
          </ac:spMkLst>
        </pc:spChg>
        <pc:spChg chg="add del mod">
          <ac:chgData name="Daina Veprauskiene" userId="5c198e66d60fd2c3" providerId="LiveId" clId="{7BA12E65-1E8A-4FF4-A511-E544BD8B9031}" dt="2018-03-05T21:51:47.875" v="282" actId="1036"/>
          <ac:spMkLst>
            <pc:docMk/>
            <pc:sldMk cId="3527378035" sldId="262"/>
            <ac:spMk id="6" creationId="{A68A9886-039E-47B4-9130-3C8A65B2AAB9}"/>
          </ac:spMkLst>
        </pc:spChg>
        <pc:spChg chg="add del mod">
          <ac:chgData name="Daina Veprauskiene" userId="5c198e66d60fd2c3" providerId="LiveId" clId="{7BA12E65-1E8A-4FF4-A511-E544BD8B9031}" dt="2018-03-05T21:51:47.875" v="282" actId="1036"/>
          <ac:spMkLst>
            <pc:docMk/>
            <pc:sldMk cId="3527378035" sldId="262"/>
            <ac:spMk id="7" creationId="{2AD1D01A-862C-4A86-A3D9-8211EF8144CB}"/>
          </ac:spMkLst>
        </pc:spChg>
      </pc:sldChg>
      <pc:sldChg chg="modSp">
        <pc:chgData name="Daina Veprauskiene" userId="5c198e66d60fd2c3" providerId="LiveId" clId="{7BA12E65-1E8A-4FF4-A511-E544BD8B9031}" dt="2018-03-05T21:41:59.448" v="235" actId="27636"/>
        <pc:sldMkLst>
          <pc:docMk/>
          <pc:sldMk cId="4019947862" sldId="263"/>
        </pc:sldMkLst>
        <pc:spChg chg="mod">
          <ac:chgData name="Daina Veprauskiene" userId="5c198e66d60fd2c3" providerId="LiveId" clId="{7BA12E65-1E8A-4FF4-A511-E544BD8B9031}" dt="2018-03-05T21:41:59.448" v="235" actId="27636"/>
          <ac:spMkLst>
            <pc:docMk/>
            <pc:sldMk cId="4019947862" sldId="263"/>
            <ac:spMk id="3" creationId="{D2475924-CD14-4093-8DFF-8AC966FE6762}"/>
          </ac:spMkLst>
        </pc:spChg>
      </pc:sldChg>
      <pc:sldChg chg="modSp">
        <pc:chgData name="Daina Veprauskiene" userId="5c198e66d60fd2c3" providerId="LiveId" clId="{7BA12E65-1E8A-4FF4-A511-E544BD8B9031}" dt="2018-03-05T21:44:59.986" v="252" actId="14100"/>
        <pc:sldMkLst>
          <pc:docMk/>
          <pc:sldMk cId="3870879061" sldId="264"/>
        </pc:sldMkLst>
        <pc:spChg chg="mod">
          <ac:chgData name="Daina Veprauskiene" userId="5c198e66d60fd2c3" providerId="LiveId" clId="{7BA12E65-1E8A-4FF4-A511-E544BD8B9031}" dt="2018-03-05T21:44:59.986" v="252" actId="14100"/>
          <ac:spMkLst>
            <pc:docMk/>
            <pc:sldMk cId="3870879061" sldId="264"/>
            <ac:spMk id="3" creationId="{D2475924-CD14-4093-8DFF-8AC966FE6762}"/>
          </ac:spMkLst>
        </pc:spChg>
      </pc:sldChg>
      <pc:sldChg chg="modSp">
        <pc:chgData name="Daina Veprauskiene" userId="5c198e66d60fd2c3" providerId="LiveId" clId="{7BA12E65-1E8A-4FF4-A511-E544BD8B9031}" dt="2018-03-05T21:41:59.145" v="226" actId="27636"/>
        <pc:sldMkLst>
          <pc:docMk/>
          <pc:sldMk cId="52129140" sldId="265"/>
        </pc:sldMkLst>
        <pc:spChg chg="mod">
          <ac:chgData name="Daina Veprauskiene" userId="5c198e66d60fd2c3" providerId="LiveId" clId="{7BA12E65-1E8A-4FF4-A511-E544BD8B9031}" dt="2018-03-05T21:41:59.145" v="226" actId="27636"/>
          <ac:spMkLst>
            <pc:docMk/>
            <pc:sldMk cId="52129140" sldId="265"/>
            <ac:spMk id="3" creationId="{19CCA4FA-EBBE-4498-A103-3086C026FE4A}"/>
          </ac:spMkLst>
        </pc:spChg>
      </pc:sldChg>
      <pc:sldChg chg="modSp">
        <pc:chgData name="Daina Veprauskiene" userId="5c198e66d60fd2c3" providerId="LiveId" clId="{7BA12E65-1E8A-4FF4-A511-E544BD8B9031}" dt="2018-03-05T21:41:59.154" v="227" actId="27636"/>
        <pc:sldMkLst>
          <pc:docMk/>
          <pc:sldMk cId="1168208841" sldId="266"/>
        </pc:sldMkLst>
        <pc:spChg chg="mod">
          <ac:chgData name="Daina Veprauskiene" userId="5c198e66d60fd2c3" providerId="LiveId" clId="{7BA12E65-1E8A-4FF4-A511-E544BD8B9031}" dt="2018-03-05T21:41:59.154" v="227" actId="27636"/>
          <ac:spMkLst>
            <pc:docMk/>
            <pc:sldMk cId="1168208841" sldId="266"/>
            <ac:spMk id="3" creationId="{19CCA4FA-EBBE-4498-A103-3086C026FE4A}"/>
          </ac:spMkLst>
        </pc:spChg>
      </pc:sldChg>
      <pc:sldChg chg="modSp">
        <pc:chgData name="Daina Veprauskiene" userId="5c198e66d60fd2c3" providerId="LiveId" clId="{7BA12E65-1E8A-4FF4-A511-E544BD8B9031}" dt="2018-03-05T21:41:59.341" v="229" actId="27636"/>
        <pc:sldMkLst>
          <pc:docMk/>
          <pc:sldMk cId="1121123088" sldId="267"/>
        </pc:sldMkLst>
        <pc:spChg chg="mod">
          <ac:chgData name="Daina Veprauskiene" userId="5c198e66d60fd2c3" providerId="LiveId" clId="{7BA12E65-1E8A-4FF4-A511-E544BD8B9031}" dt="2018-03-05T21:41:59.341" v="229" actId="27636"/>
          <ac:spMkLst>
            <pc:docMk/>
            <pc:sldMk cId="1121123088" sldId="267"/>
            <ac:spMk id="3" creationId="{19CCA4FA-EBBE-4498-A103-3086C026FE4A}"/>
          </ac:spMkLst>
        </pc:spChg>
      </pc:sldChg>
      <pc:sldChg chg="modSp ord">
        <pc:chgData name="Daina Veprauskiene" userId="5c198e66d60fd2c3" providerId="LiveId" clId="{7BA12E65-1E8A-4FF4-A511-E544BD8B9031}" dt="2018-03-05T21:41:59.103" v="223" actId="27636"/>
        <pc:sldMkLst>
          <pc:docMk/>
          <pc:sldMk cId="3412311851" sldId="268"/>
        </pc:sldMkLst>
        <pc:spChg chg="mod">
          <ac:chgData name="Daina Veprauskiene" userId="5c198e66d60fd2c3" providerId="LiveId" clId="{7BA12E65-1E8A-4FF4-A511-E544BD8B9031}" dt="2018-03-05T21:41:59.103" v="223" actId="27636"/>
          <ac:spMkLst>
            <pc:docMk/>
            <pc:sldMk cId="3412311851" sldId="268"/>
            <ac:spMk id="5" creationId="{576CF524-9914-44BD-877C-9819EDA505EC}"/>
          </ac:spMkLst>
        </pc:spChg>
      </pc:sldChg>
      <pc:sldChg chg="modSp">
        <pc:chgData name="Daina Veprauskiene" userId="5c198e66d60fd2c3" providerId="LiveId" clId="{7BA12E65-1E8A-4FF4-A511-E544BD8B9031}" dt="2018-03-05T21:41:59.352" v="230" actId="27636"/>
        <pc:sldMkLst>
          <pc:docMk/>
          <pc:sldMk cId="2886449325" sldId="269"/>
        </pc:sldMkLst>
        <pc:spChg chg="mod">
          <ac:chgData name="Daina Veprauskiene" userId="5c198e66d60fd2c3" providerId="LiveId" clId="{7BA12E65-1E8A-4FF4-A511-E544BD8B9031}" dt="2018-03-05T21:41:59.352" v="230" actId="27636"/>
          <ac:spMkLst>
            <pc:docMk/>
            <pc:sldMk cId="2886449325" sldId="269"/>
            <ac:spMk id="3" creationId="{19CCA4FA-EBBE-4498-A103-3086C026FE4A}"/>
          </ac:spMkLst>
        </pc:spChg>
      </pc:sldChg>
      <pc:sldChg chg="modSp">
        <pc:chgData name="Daina Veprauskiene" userId="5c198e66d60fd2c3" providerId="LiveId" clId="{7BA12E65-1E8A-4FF4-A511-E544BD8B9031}" dt="2018-03-05T21:41:59.392" v="232" actId="27636"/>
        <pc:sldMkLst>
          <pc:docMk/>
          <pc:sldMk cId="643649153" sldId="270"/>
        </pc:sldMkLst>
        <pc:spChg chg="mod">
          <ac:chgData name="Daina Veprauskiene" userId="5c198e66d60fd2c3" providerId="LiveId" clId="{7BA12E65-1E8A-4FF4-A511-E544BD8B9031}" dt="2018-03-05T21:41:59.392" v="232" actId="27636"/>
          <ac:spMkLst>
            <pc:docMk/>
            <pc:sldMk cId="643649153" sldId="270"/>
            <ac:spMk id="3" creationId="{19CCA4FA-EBBE-4498-A103-3086C026FE4A}"/>
          </ac:spMkLst>
        </pc:spChg>
      </pc:sldChg>
      <pc:sldChg chg="modSp">
        <pc:chgData name="Daina Veprauskiene" userId="5c198e66d60fd2c3" providerId="LiveId" clId="{7BA12E65-1E8A-4FF4-A511-E544BD8B9031}" dt="2018-03-05T21:41:59.296" v="228" actId="27636"/>
        <pc:sldMkLst>
          <pc:docMk/>
          <pc:sldMk cId="1365657132" sldId="271"/>
        </pc:sldMkLst>
        <pc:spChg chg="mod">
          <ac:chgData name="Daina Veprauskiene" userId="5c198e66d60fd2c3" providerId="LiveId" clId="{7BA12E65-1E8A-4FF4-A511-E544BD8B9031}" dt="2018-03-05T21:41:59.296" v="228" actId="27636"/>
          <ac:spMkLst>
            <pc:docMk/>
            <pc:sldMk cId="1365657132" sldId="271"/>
            <ac:spMk id="3" creationId="{19CCA4FA-EBBE-4498-A103-3086C026FE4A}"/>
          </ac:spMkLst>
        </pc:spChg>
      </pc:sldChg>
      <pc:sldChg chg="modSp">
        <pc:chgData name="Daina Veprauskiene" userId="5c198e66d60fd2c3" providerId="LiveId" clId="{7BA12E65-1E8A-4FF4-A511-E544BD8B9031}" dt="2018-03-05T23:03:39.951" v="619" actId="1036"/>
        <pc:sldMkLst>
          <pc:docMk/>
          <pc:sldMk cId="1165524052" sldId="272"/>
        </pc:sldMkLst>
        <pc:picChg chg="mod">
          <ac:chgData name="Daina Veprauskiene" userId="5c198e66d60fd2c3" providerId="LiveId" clId="{7BA12E65-1E8A-4FF4-A511-E544BD8B9031}" dt="2018-03-05T23:03:39.951" v="619" actId="1036"/>
          <ac:picMkLst>
            <pc:docMk/>
            <pc:sldMk cId="1165524052" sldId="272"/>
            <ac:picMk id="4" creationId="{38C8EA11-C03D-408F-B829-AE14DE0962C6}"/>
          </ac:picMkLst>
        </pc:picChg>
      </pc:sldChg>
      <pc:sldChg chg="del">
        <pc:chgData name="Daina Veprauskiene" userId="5c198e66d60fd2c3" providerId="LiveId" clId="{7BA12E65-1E8A-4FF4-A511-E544BD8B9031}" dt="2018-03-05T21:31:50.361" v="122" actId="2696"/>
        <pc:sldMkLst>
          <pc:docMk/>
          <pc:sldMk cId="1163937035" sldId="273"/>
        </pc:sldMkLst>
      </pc:sldChg>
      <pc:sldChg chg="del">
        <pc:chgData name="Daina Veprauskiene" userId="5c198e66d60fd2c3" providerId="LiveId" clId="{7BA12E65-1E8A-4FF4-A511-E544BD8B9031}" dt="2018-03-05T21:31:52.146" v="123" actId="2696"/>
        <pc:sldMkLst>
          <pc:docMk/>
          <pc:sldMk cId="724353296" sldId="274"/>
        </pc:sldMkLst>
      </pc:sldChg>
      <pc:sldChg chg="modSp">
        <pc:chgData name="Daina Veprauskiene" userId="5c198e66d60fd2c3" providerId="LiveId" clId="{7BA12E65-1E8A-4FF4-A511-E544BD8B9031}" dt="2018-03-05T21:41:42.358" v="219" actId="1036"/>
        <pc:sldMkLst>
          <pc:docMk/>
          <pc:sldMk cId="458228761" sldId="275"/>
        </pc:sldMkLst>
        <pc:spChg chg="mod">
          <ac:chgData name="Daina Veprauskiene" userId="5c198e66d60fd2c3" providerId="LiveId" clId="{7BA12E65-1E8A-4FF4-A511-E544BD8B9031}" dt="2018-03-05T21:41:42.358" v="219" actId="1036"/>
          <ac:spMkLst>
            <pc:docMk/>
            <pc:sldMk cId="458228761" sldId="275"/>
            <ac:spMk id="2" creationId="{9FD340DA-BA37-4174-AB5D-80C3D3A76D6A}"/>
          </ac:spMkLst>
        </pc:spChg>
      </pc:sldChg>
      <pc:sldChg chg="modSp">
        <pc:chgData name="Daina Veprauskiene" userId="5c198e66d60fd2c3" providerId="LiveId" clId="{7BA12E65-1E8A-4FF4-A511-E544BD8B9031}" dt="2018-03-05T21:45:41.662" v="258" actId="12"/>
        <pc:sldMkLst>
          <pc:docMk/>
          <pc:sldMk cId="1614202853" sldId="276"/>
        </pc:sldMkLst>
        <pc:spChg chg="mod">
          <ac:chgData name="Daina Veprauskiene" userId="5c198e66d60fd2c3" providerId="LiveId" clId="{7BA12E65-1E8A-4FF4-A511-E544BD8B9031}" dt="2018-03-05T21:45:41.662" v="258" actId="12"/>
          <ac:spMkLst>
            <pc:docMk/>
            <pc:sldMk cId="1614202853" sldId="276"/>
            <ac:spMk id="3" creationId="{D2475924-CD14-4093-8DFF-8AC966FE6762}"/>
          </ac:spMkLst>
        </pc:spChg>
      </pc:sldChg>
      <pc:sldChg chg="modSp">
        <pc:chgData name="Daina Veprauskiene" userId="5c198e66d60fd2c3" providerId="LiveId" clId="{7BA12E65-1E8A-4FF4-A511-E544BD8B9031}" dt="2018-03-05T22:04:55.616" v="305" actId="313"/>
        <pc:sldMkLst>
          <pc:docMk/>
          <pc:sldMk cId="1031425918" sldId="277"/>
        </pc:sldMkLst>
        <pc:spChg chg="mod">
          <ac:chgData name="Daina Veprauskiene" userId="5c198e66d60fd2c3" providerId="LiveId" clId="{7BA12E65-1E8A-4FF4-A511-E544BD8B9031}" dt="2018-03-05T21:41:42.358" v="219" actId="313"/>
          <ac:spMkLst>
            <pc:docMk/>
            <pc:sldMk cId="1031425918" sldId="277"/>
            <ac:spMk id="2" creationId="{9FD340DA-BA37-4174-AB5D-80C3D3A76D6A}"/>
          </ac:spMkLst>
        </pc:spChg>
        <pc:spChg chg="mod">
          <ac:chgData name="Daina Veprauskiene" userId="5c198e66d60fd2c3" providerId="LiveId" clId="{7BA12E65-1E8A-4FF4-A511-E544BD8B9031}" dt="2018-03-05T22:04:55.616" v="305" actId="313"/>
          <ac:spMkLst>
            <pc:docMk/>
            <pc:sldMk cId="1031425918" sldId="277"/>
            <ac:spMk id="3" creationId="{444C5311-AA1D-43A3-9C15-81680F0F7785}"/>
          </ac:spMkLst>
        </pc:spChg>
      </pc:sldChg>
      <pc:sldChg chg="modSp">
        <pc:chgData name="Daina Veprauskiene" userId="5c198e66d60fd2c3" providerId="LiveId" clId="{7BA12E65-1E8A-4FF4-A511-E544BD8B9031}" dt="2018-03-05T21:45:55.216" v="259" actId="14100"/>
        <pc:sldMkLst>
          <pc:docMk/>
          <pc:sldMk cId="1579725617" sldId="278"/>
        </pc:sldMkLst>
        <pc:picChg chg="mod">
          <ac:chgData name="Daina Veprauskiene" userId="5c198e66d60fd2c3" providerId="LiveId" clId="{7BA12E65-1E8A-4FF4-A511-E544BD8B9031}" dt="2018-03-05T21:45:55.216" v="259" actId="14100"/>
          <ac:picMkLst>
            <pc:docMk/>
            <pc:sldMk cId="1579725617" sldId="278"/>
            <ac:picMk id="6" creationId="{10719C88-E8F0-4982-B379-A4909E066640}"/>
          </ac:picMkLst>
        </pc:picChg>
      </pc:sldChg>
      <pc:sldChg chg="modSp">
        <pc:chgData name="Daina Veprauskiene" userId="5c198e66d60fd2c3" providerId="LiveId" clId="{7BA12E65-1E8A-4FF4-A511-E544BD8B9031}" dt="2018-03-05T21:45:20.314" v="257" actId="27636"/>
        <pc:sldMkLst>
          <pc:docMk/>
          <pc:sldMk cId="1177662780" sldId="279"/>
        </pc:sldMkLst>
        <pc:spChg chg="mod">
          <ac:chgData name="Daina Veprauskiene" userId="5c198e66d60fd2c3" providerId="LiveId" clId="{7BA12E65-1E8A-4FF4-A511-E544BD8B9031}" dt="2018-03-05T21:45:20.314" v="257" actId="27636"/>
          <ac:spMkLst>
            <pc:docMk/>
            <pc:sldMk cId="1177662780" sldId="279"/>
            <ac:spMk id="2" creationId="{9FD340DA-BA37-4174-AB5D-80C3D3A76D6A}"/>
          </ac:spMkLst>
        </pc:spChg>
        <pc:spChg chg="mod">
          <ac:chgData name="Daina Veprauskiene" userId="5c198e66d60fd2c3" providerId="LiveId" clId="{7BA12E65-1E8A-4FF4-A511-E544BD8B9031}" dt="2018-03-05T21:45:13.828" v="253" actId="14100"/>
          <ac:spMkLst>
            <pc:docMk/>
            <pc:sldMk cId="1177662780" sldId="279"/>
            <ac:spMk id="3" creationId="{444C5311-AA1D-43A3-9C15-81680F0F7785}"/>
          </ac:spMkLst>
        </pc:spChg>
      </pc:sldChg>
      <pc:sldChg chg="modSp">
        <pc:chgData name="Daina Veprauskiene" userId="5c198e66d60fd2c3" providerId="LiveId" clId="{7BA12E65-1E8A-4FF4-A511-E544BD8B9031}" dt="2018-03-05T21:46:27.284" v="261" actId="14100"/>
        <pc:sldMkLst>
          <pc:docMk/>
          <pc:sldMk cId="2536448490" sldId="282"/>
        </pc:sldMkLst>
        <pc:spChg chg="mod">
          <ac:chgData name="Daina Veprauskiene" userId="5c198e66d60fd2c3" providerId="LiveId" clId="{7BA12E65-1E8A-4FF4-A511-E544BD8B9031}" dt="2018-03-05T21:46:27.284" v="261" actId="14100"/>
          <ac:spMkLst>
            <pc:docMk/>
            <pc:sldMk cId="2536448490" sldId="282"/>
            <ac:spMk id="3" creationId="{4D9B40F8-8527-4A43-8C30-A8CE1C045BE7}"/>
          </ac:spMkLst>
        </pc:spChg>
      </pc:sldChg>
      <pc:sldChg chg="modSp">
        <pc:chgData name="Daina Veprauskiene" userId="5c198e66d60fd2c3" providerId="LiveId" clId="{7BA12E65-1E8A-4FF4-A511-E544BD8B9031}" dt="2018-03-05T21:46:45.342" v="263" actId="12"/>
        <pc:sldMkLst>
          <pc:docMk/>
          <pc:sldMk cId="2506096805" sldId="283"/>
        </pc:sldMkLst>
        <pc:spChg chg="mod">
          <ac:chgData name="Daina Veprauskiene" userId="5c198e66d60fd2c3" providerId="LiveId" clId="{7BA12E65-1E8A-4FF4-A511-E544BD8B9031}" dt="2018-03-05T21:46:45.342" v="263" actId="12"/>
          <ac:spMkLst>
            <pc:docMk/>
            <pc:sldMk cId="2506096805" sldId="283"/>
            <ac:spMk id="3" creationId="{4D9B40F8-8527-4A43-8C30-A8CE1C045BE7}"/>
          </ac:spMkLst>
        </pc:spChg>
      </pc:sldChg>
      <pc:sldChg chg="modSp">
        <pc:chgData name="Daina Veprauskiene" userId="5c198e66d60fd2c3" providerId="LiveId" clId="{7BA12E65-1E8A-4FF4-A511-E544BD8B9031}" dt="2018-03-05T21:46:54.665" v="264" actId="14100"/>
        <pc:sldMkLst>
          <pc:docMk/>
          <pc:sldMk cId="2078393786" sldId="284"/>
        </pc:sldMkLst>
        <pc:spChg chg="mod">
          <ac:chgData name="Daina Veprauskiene" userId="5c198e66d60fd2c3" providerId="LiveId" clId="{7BA12E65-1E8A-4FF4-A511-E544BD8B9031}" dt="2018-03-05T21:46:54.665" v="264" actId="14100"/>
          <ac:spMkLst>
            <pc:docMk/>
            <pc:sldMk cId="2078393786" sldId="284"/>
            <ac:spMk id="3" creationId="{4D9B40F8-8527-4A43-8C30-A8CE1C045BE7}"/>
          </ac:spMkLst>
        </pc:spChg>
      </pc:sldChg>
      <pc:sldChg chg="addSp delSp modSp delDesignElem">
        <pc:chgData name="Daina Veprauskiene" userId="5c198e66d60fd2c3" providerId="LiveId" clId="{7BA12E65-1E8A-4FF4-A511-E544BD8B9031}" dt="2018-03-05T21:49:08.276" v="276" actId="1036"/>
        <pc:sldMkLst>
          <pc:docMk/>
          <pc:sldMk cId="4264360348" sldId="285"/>
        </pc:sldMkLst>
        <pc:spChg chg="mod">
          <ac:chgData name="Daina Veprauskiene" userId="5c198e66d60fd2c3" providerId="LiveId" clId="{7BA12E65-1E8A-4FF4-A511-E544BD8B9031}" dt="2018-03-05T21:48:13.673" v="271" actId="14100"/>
          <ac:spMkLst>
            <pc:docMk/>
            <pc:sldMk cId="4264360348" sldId="285"/>
            <ac:spMk id="2" creationId="{780EE1D7-2252-40A5-89A1-A26934DDD692}"/>
          </ac:spMkLst>
        </pc:spChg>
        <pc:spChg chg="mod">
          <ac:chgData name="Daina Veprauskiene" userId="5c198e66d60fd2c3" providerId="LiveId" clId="{7BA12E65-1E8A-4FF4-A511-E544BD8B9031}" dt="2018-03-05T21:49:08.276" v="276" actId="1036"/>
          <ac:spMkLst>
            <pc:docMk/>
            <pc:sldMk cId="4264360348" sldId="285"/>
            <ac:spMk id="3" creationId="{87C1963D-7750-4AAC-898E-5D6090DFEA3F}"/>
          </ac:spMkLst>
        </pc:spChg>
        <pc:spChg chg="add del">
          <ac:chgData name="Daina Veprauskiene" userId="5c198e66d60fd2c3" providerId="LiveId" clId="{7BA12E65-1E8A-4FF4-A511-E544BD8B9031}" dt="2018-03-05T21:41:58.844" v="221" actId="1036"/>
          <ac:spMkLst>
            <pc:docMk/>
            <pc:sldMk cId="4264360348" sldId="285"/>
            <ac:spMk id="13" creationId="{9A0576B0-CD8C-4661-95C8-A9F2CE7CDDB0}"/>
          </ac:spMkLst>
        </pc:spChg>
        <pc:spChg chg="add del">
          <ac:chgData name="Daina Veprauskiene" userId="5c198e66d60fd2c3" providerId="LiveId" clId="{7BA12E65-1E8A-4FF4-A511-E544BD8B9031}" dt="2018-03-05T21:41:58.844" v="221" actId="1036"/>
          <ac:spMkLst>
            <pc:docMk/>
            <pc:sldMk cId="4264360348" sldId="285"/>
            <ac:spMk id="14" creationId="{3FF60E2B-3919-423C-B1FF-56CDE6681165}"/>
          </ac:spMkLst>
        </pc:spChg>
        <pc:spChg chg="add">
          <ac:chgData name="Daina Veprauskiene" userId="5c198e66d60fd2c3" providerId="LiveId" clId="{7BA12E65-1E8A-4FF4-A511-E544BD8B9031}" dt="2018-03-05T21:47:58.060" v="269" actId="26606"/>
          <ac:spMkLst>
            <pc:docMk/>
            <pc:sldMk cId="4264360348" sldId="285"/>
            <ac:spMk id="21" creationId="{F6E918B1-FA59-42EF-8A8E-B0F3D1E54084}"/>
          </ac:spMkLst>
        </pc:spChg>
        <pc:grpChg chg="add">
          <ac:chgData name="Daina Veprauskiene" userId="5c198e66d60fd2c3" providerId="LiveId" clId="{7BA12E65-1E8A-4FF4-A511-E544BD8B9031}" dt="2018-03-05T21:47:58.060" v="269" actId="26606"/>
          <ac:grpSpMkLst>
            <pc:docMk/>
            <pc:sldMk cId="4264360348" sldId="285"/>
            <ac:grpSpMk id="9" creationId="{4815A7B4-532E-48C9-AC24-D78ACF3339DB}"/>
          </ac:grpSpMkLst>
        </pc:grpChg>
        <pc:picChg chg="mod">
          <ac:chgData name="Daina Veprauskiene" userId="5c198e66d60fd2c3" providerId="LiveId" clId="{7BA12E65-1E8A-4FF4-A511-E544BD8B9031}" dt="2018-03-05T21:48:23.740" v="273" actId="14100"/>
          <ac:picMkLst>
            <pc:docMk/>
            <pc:sldMk cId="4264360348" sldId="285"/>
            <ac:picMk id="4" creationId="{0700EAA0-8D73-458C-9D23-164FC197989A}"/>
          </ac:picMkLst>
        </pc:picChg>
      </pc:sldChg>
      <pc:sldChg chg="del">
        <pc:chgData name="Daina Veprauskiene" userId="5c198e66d60fd2c3" providerId="LiveId" clId="{7BA12E65-1E8A-4FF4-A511-E544BD8B9031}" dt="2018-03-05T21:22:29.978" v="1" actId="2696"/>
        <pc:sldMkLst>
          <pc:docMk/>
          <pc:sldMk cId="3024573714" sldId="286"/>
        </pc:sldMkLst>
      </pc:sldChg>
      <pc:sldChg chg="modSp ord">
        <pc:chgData name="Daina Veprauskiene" userId="5c198e66d60fd2c3" providerId="LiveId" clId="{7BA12E65-1E8A-4FF4-A511-E544BD8B9031}" dt="2018-03-05T22:18:25.320" v="601" actId="1036"/>
        <pc:sldMkLst>
          <pc:docMk/>
          <pc:sldMk cId="3229935586" sldId="287"/>
        </pc:sldMkLst>
        <pc:spChg chg="mod">
          <ac:chgData name="Daina Veprauskiene" userId="5c198e66d60fd2c3" providerId="LiveId" clId="{7BA12E65-1E8A-4FF4-A511-E544BD8B9031}" dt="2018-03-05T22:18:13.223" v="600" actId="20577"/>
          <ac:spMkLst>
            <pc:docMk/>
            <pc:sldMk cId="3229935586" sldId="287"/>
            <ac:spMk id="2" creationId="{F8C808CA-C92F-46AD-B1E4-C2D441A0010D}"/>
          </ac:spMkLst>
        </pc:spChg>
        <pc:spChg chg="mod">
          <ac:chgData name="Daina Veprauskiene" userId="5c198e66d60fd2c3" providerId="LiveId" clId="{7BA12E65-1E8A-4FF4-A511-E544BD8B9031}" dt="2018-03-05T21:51:24.564" v="278" actId="14100"/>
          <ac:spMkLst>
            <pc:docMk/>
            <pc:sldMk cId="3229935586" sldId="287"/>
            <ac:spMk id="3" creationId="{38E0D3E5-A876-430E-BDBC-B6CC07F4687A}"/>
          </ac:spMkLst>
        </pc:spChg>
      </pc:sldChg>
      <pc:sldChg chg="del">
        <pc:chgData name="Daina Veprauskiene" userId="5c198e66d60fd2c3" providerId="LiveId" clId="{7BA12E65-1E8A-4FF4-A511-E544BD8B9031}" dt="2018-03-05T21:22:30.036" v="2" actId="2696"/>
        <pc:sldMkLst>
          <pc:docMk/>
          <pc:sldMk cId="3403446456" sldId="288"/>
        </pc:sldMkLst>
      </pc:sldChg>
      <pc:sldChg chg="ord">
        <pc:chgData name="Daina Veprauskiene" userId="5c198e66d60fd2c3" providerId="LiveId" clId="{7BA12E65-1E8A-4FF4-A511-E544BD8B9031}" dt="2018-03-05T22:19:03.540" v="602" actId="1036"/>
        <pc:sldMkLst>
          <pc:docMk/>
          <pc:sldMk cId="3353583969" sldId="289"/>
        </pc:sldMkLst>
      </pc:sldChg>
      <pc:sldChg chg="modSp ord">
        <pc:chgData name="Daina Veprauskiene" userId="5c198e66d60fd2c3" providerId="LiveId" clId="{7BA12E65-1E8A-4FF4-A511-E544BD8B9031}" dt="2018-03-05T22:19:03.540" v="602" actId="1036"/>
        <pc:sldMkLst>
          <pc:docMk/>
          <pc:sldMk cId="228326693" sldId="290"/>
        </pc:sldMkLst>
        <pc:spChg chg="mod">
          <ac:chgData name="Daina Veprauskiene" userId="5c198e66d60fd2c3" providerId="LiveId" clId="{7BA12E65-1E8A-4FF4-A511-E544BD8B9031}" dt="2018-03-05T22:12:35.248" v="453" actId="20577"/>
          <ac:spMkLst>
            <pc:docMk/>
            <pc:sldMk cId="228326693" sldId="290"/>
            <ac:spMk id="2" creationId="{EA0EB0AB-55B0-4D5F-8C34-C68B5AEC89D1}"/>
          </ac:spMkLst>
        </pc:spChg>
        <pc:spChg chg="mod">
          <ac:chgData name="Daina Veprauskiene" userId="5c198e66d60fd2c3" providerId="LiveId" clId="{7BA12E65-1E8A-4FF4-A511-E544BD8B9031}" dt="2018-03-05T22:16:26.791" v="589" actId="20577"/>
          <ac:spMkLst>
            <pc:docMk/>
            <pc:sldMk cId="228326693" sldId="290"/>
            <ac:spMk id="3" creationId="{C683770E-D0AC-401B-9EA5-ECD6BBBE4F12}"/>
          </ac:spMkLst>
        </pc:spChg>
      </pc:sldChg>
      <pc:sldChg chg="modSp ord">
        <pc:chgData name="Daina Veprauskiene" userId="5c198e66d60fd2c3" providerId="LiveId" clId="{7BA12E65-1E8A-4FF4-A511-E544BD8B9031}" dt="2018-03-05T22:19:03.540" v="602" actId="1036"/>
        <pc:sldMkLst>
          <pc:docMk/>
          <pc:sldMk cId="1365811329" sldId="291"/>
        </pc:sldMkLst>
        <pc:spChg chg="mod">
          <ac:chgData name="Daina Veprauskiene" userId="5c198e66d60fd2c3" providerId="LiveId" clId="{7BA12E65-1E8A-4FF4-A511-E544BD8B9031}" dt="2018-03-05T22:12:19.886" v="452" actId="20577"/>
          <ac:spMkLst>
            <pc:docMk/>
            <pc:sldMk cId="1365811329" sldId="291"/>
            <ac:spMk id="3" creationId="{964C8B74-6AF0-4AAB-BB3F-A742F880E860}"/>
          </ac:spMkLst>
        </pc:spChg>
      </pc:sldChg>
      <pc:sldChg chg="modSp">
        <pc:chgData name="Daina Veprauskiene" userId="5c198e66d60fd2c3" providerId="LiveId" clId="{7BA12E65-1E8A-4FF4-A511-E544BD8B9031}" dt="2018-03-05T21:47:01.385" v="265" actId="14100"/>
        <pc:sldMkLst>
          <pc:docMk/>
          <pc:sldMk cId="2050490447" sldId="293"/>
        </pc:sldMkLst>
        <pc:spChg chg="mod">
          <ac:chgData name="Daina Veprauskiene" userId="5c198e66d60fd2c3" providerId="LiveId" clId="{7BA12E65-1E8A-4FF4-A511-E544BD8B9031}" dt="2018-03-05T21:47:01.385" v="265" actId="14100"/>
          <ac:spMkLst>
            <pc:docMk/>
            <pc:sldMk cId="2050490447" sldId="293"/>
            <ac:spMk id="3" creationId="{4D9B40F8-8527-4A43-8C30-A8CE1C045BE7}"/>
          </ac:spMkLst>
        </pc:spChg>
      </pc:sldChg>
      <pc:sldChg chg="del">
        <pc:chgData name="Daina Veprauskiene" userId="5c198e66d60fd2c3" providerId="LiveId" clId="{7BA12E65-1E8A-4FF4-A511-E544BD8B9031}" dt="2018-03-05T22:07:21.856" v="307" actId="2696"/>
        <pc:sldMkLst>
          <pc:docMk/>
          <pc:sldMk cId="3555199678" sldId="294"/>
        </pc:sldMkLst>
      </pc:sldChg>
      <pc:sldChg chg="modSp">
        <pc:chgData name="Daina Veprauskiene" userId="5c198e66d60fd2c3" providerId="LiveId" clId="{7BA12E65-1E8A-4FF4-A511-E544BD8B9031}" dt="2018-03-05T21:41:59.540" v="239" actId="27636"/>
        <pc:sldMkLst>
          <pc:docMk/>
          <pc:sldMk cId="1039643751" sldId="295"/>
        </pc:sldMkLst>
        <pc:spChg chg="mod">
          <ac:chgData name="Daina Veprauskiene" userId="5c198e66d60fd2c3" providerId="LiveId" clId="{7BA12E65-1E8A-4FF4-A511-E544BD8B9031}" dt="2018-03-05T21:41:59.540" v="239" actId="27636"/>
          <ac:spMkLst>
            <pc:docMk/>
            <pc:sldMk cId="1039643751" sldId="295"/>
            <ac:spMk id="3" creationId="{67E4FDF2-BE81-4A99-AB8F-8AA766E8D399}"/>
          </ac:spMkLst>
        </pc:spChg>
      </pc:sldChg>
      <pc:sldChg chg="modSp">
        <pc:chgData name="Daina Veprauskiene" userId="5c198e66d60fd2c3" providerId="LiveId" clId="{7BA12E65-1E8A-4FF4-A511-E544BD8B9031}" dt="2018-03-05T21:41:59.560" v="240" actId="27636"/>
        <pc:sldMkLst>
          <pc:docMk/>
          <pc:sldMk cId="153701546" sldId="296"/>
        </pc:sldMkLst>
        <pc:spChg chg="mod">
          <ac:chgData name="Daina Veprauskiene" userId="5c198e66d60fd2c3" providerId="LiveId" clId="{7BA12E65-1E8A-4FF4-A511-E544BD8B9031}" dt="2018-03-05T21:41:59.560" v="240" actId="27636"/>
          <ac:spMkLst>
            <pc:docMk/>
            <pc:sldMk cId="153701546" sldId="296"/>
            <ac:spMk id="3" creationId="{42B6E239-A51B-4755-8378-C966DCCD0A94}"/>
          </ac:spMkLst>
        </pc:spChg>
      </pc:sldChg>
      <pc:sldChg chg="modSp">
        <pc:chgData name="Daina Veprauskiene" userId="5c198e66d60fd2c3" providerId="LiveId" clId="{7BA12E65-1E8A-4FF4-A511-E544BD8B9031}" dt="2018-03-05T21:41:59.574" v="241" actId="27636"/>
        <pc:sldMkLst>
          <pc:docMk/>
          <pc:sldMk cId="2193405034" sldId="297"/>
        </pc:sldMkLst>
        <pc:spChg chg="mod">
          <ac:chgData name="Daina Veprauskiene" userId="5c198e66d60fd2c3" providerId="LiveId" clId="{7BA12E65-1E8A-4FF4-A511-E544BD8B9031}" dt="2018-03-05T21:41:59.574" v="241" actId="27636"/>
          <ac:spMkLst>
            <pc:docMk/>
            <pc:sldMk cId="2193405034" sldId="297"/>
            <ac:spMk id="3" creationId="{45F3B2A5-CCA0-4927-BE78-B64E59A94325}"/>
          </ac:spMkLst>
        </pc:spChg>
      </pc:sldChg>
      <pc:sldChg chg="modSp">
        <pc:chgData name="Daina Veprauskiene" userId="5c198e66d60fd2c3" providerId="LiveId" clId="{7BA12E65-1E8A-4FF4-A511-E544BD8B9031}" dt="2018-03-05T21:41:59.593" v="242" actId="27636"/>
        <pc:sldMkLst>
          <pc:docMk/>
          <pc:sldMk cId="2241879388" sldId="298"/>
        </pc:sldMkLst>
        <pc:spChg chg="mod">
          <ac:chgData name="Daina Veprauskiene" userId="5c198e66d60fd2c3" providerId="LiveId" clId="{7BA12E65-1E8A-4FF4-A511-E544BD8B9031}" dt="2018-03-05T21:41:59.593" v="242" actId="27636"/>
          <ac:spMkLst>
            <pc:docMk/>
            <pc:sldMk cId="2241879388" sldId="298"/>
            <ac:spMk id="3" creationId="{45F3B2A5-CCA0-4927-BE78-B64E59A94325}"/>
          </ac:spMkLst>
        </pc:spChg>
      </pc:sldChg>
      <pc:sldChg chg="modSp">
        <pc:chgData name="Daina Veprauskiene" userId="5c198e66d60fd2c3" providerId="LiveId" clId="{7BA12E65-1E8A-4FF4-A511-E544BD8B9031}" dt="2018-03-05T21:41:59.620" v="243" actId="27636"/>
        <pc:sldMkLst>
          <pc:docMk/>
          <pc:sldMk cId="693671047" sldId="299"/>
        </pc:sldMkLst>
        <pc:spChg chg="mod">
          <ac:chgData name="Daina Veprauskiene" userId="5c198e66d60fd2c3" providerId="LiveId" clId="{7BA12E65-1E8A-4FF4-A511-E544BD8B9031}" dt="2018-03-05T21:41:59.620" v="243" actId="27636"/>
          <ac:spMkLst>
            <pc:docMk/>
            <pc:sldMk cId="693671047" sldId="299"/>
            <ac:spMk id="3" creationId="{45F3B2A5-CCA0-4927-BE78-B64E59A94325}"/>
          </ac:spMkLst>
        </pc:spChg>
      </pc:sldChg>
      <pc:sldChg chg="addSp delSp modSp mod ord setBg">
        <pc:chgData name="Daina Veprauskiene" userId="5c198e66d60fd2c3" providerId="LiveId" clId="{7BA12E65-1E8A-4FF4-A511-E544BD8B9031}" dt="2018-03-05T21:49:37.502" v="277" actId="1036"/>
        <pc:sldMkLst>
          <pc:docMk/>
          <pc:sldMk cId="1086541376" sldId="301"/>
        </pc:sldMkLst>
        <pc:spChg chg="mod">
          <ac:chgData name="Daina Veprauskiene" userId="5c198e66d60fd2c3" providerId="LiveId" clId="{7BA12E65-1E8A-4FF4-A511-E544BD8B9031}" dt="2018-03-05T21:41:01.770" v="191" actId="26606"/>
          <ac:spMkLst>
            <pc:docMk/>
            <pc:sldMk cId="1086541376" sldId="301"/>
            <ac:spMk id="2" creationId="{F1D9B7FF-6690-401F-B49E-22FDB3FD65C7}"/>
          </ac:spMkLst>
        </pc:spChg>
        <pc:spChg chg="add del mod">
          <ac:chgData name="Daina Veprauskiene" userId="5c198e66d60fd2c3" providerId="LiveId" clId="{7BA12E65-1E8A-4FF4-A511-E544BD8B9031}" dt="2018-03-05T21:41:01.770" v="191" actId="26606"/>
          <ac:spMkLst>
            <pc:docMk/>
            <pc:sldMk cId="1086541376" sldId="301"/>
            <ac:spMk id="3" creationId="{97F8E39C-C471-48B1-9DD7-99FB317AA48C}"/>
          </ac:spMkLst>
        </pc:spChg>
        <pc:spChg chg="add del">
          <ac:chgData name="Daina Veprauskiene" userId="5c198e66d60fd2c3" providerId="LiveId" clId="{7BA12E65-1E8A-4FF4-A511-E544BD8B9031}" dt="2018-03-05T21:40:27.440" v="185" actId="26606"/>
          <ac:spMkLst>
            <pc:docMk/>
            <pc:sldMk cId="1086541376" sldId="301"/>
            <ac:spMk id="8" creationId="{8D70B121-56F4-4848-B38B-182089D909FA}"/>
          </ac:spMkLst>
        </pc:spChg>
        <pc:spChg chg="add del">
          <ac:chgData name="Daina Veprauskiene" userId="5c198e66d60fd2c3" providerId="LiveId" clId="{7BA12E65-1E8A-4FF4-A511-E544BD8B9031}" dt="2018-03-05T21:40:35.103" v="187" actId="26606"/>
          <ac:spMkLst>
            <pc:docMk/>
            <pc:sldMk cId="1086541376" sldId="301"/>
            <ac:spMk id="13" creationId="{08E89D5E-1885-4160-AC77-CC471DD1D0DB}"/>
          </ac:spMkLst>
        </pc:spChg>
        <pc:spChg chg="add del">
          <ac:chgData name="Daina Veprauskiene" userId="5c198e66d60fd2c3" providerId="LiveId" clId="{7BA12E65-1E8A-4FF4-A511-E544BD8B9031}" dt="2018-03-05T21:40:42.285" v="189" actId="26606"/>
          <ac:spMkLst>
            <pc:docMk/>
            <pc:sldMk cId="1086541376" sldId="301"/>
            <ac:spMk id="15" creationId="{BE95D989-81FA-4BAD-9AD5-E46CEDA91B36}"/>
          </ac:spMkLst>
        </pc:spChg>
        <pc:spChg chg="add del">
          <ac:chgData name="Daina Veprauskiene" userId="5c198e66d60fd2c3" providerId="LiveId" clId="{7BA12E65-1E8A-4FF4-A511-E544BD8B9031}" dt="2018-03-05T21:40:42.285" v="189" actId="26606"/>
          <ac:spMkLst>
            <pc:docMk/>
            <pc:sldMk cId="1086541376" sldId="301"/>
            <ac:spMk id="16" creationId="{156189E5-8A3E-4CFD-B71B-CCD0F8495E56}"/>
          </ac:spMkLst>
        </pc:spChg>
        <pc:spChg chg="add del">
          <ac:chgData name="Daina Veprauskiene" userId="5c198e66d60fd2c3" providerId="LiveId" clId="{7BA12E65-1E8A-4FF4-A511-E544BD8B9031}" dt="2018-03-05T21:41:01.770" v="191" actId="26606"/>
          <ac:spMkLst>
            <pc:docMk/>
            <pc:sldMk cId="1086541376" sldId="301"/>
            <ac:spMk id="19" creationId="{08E89D5E-1885-4160-AC77-CC471DD1D0DB}"/>
          </ac:spMkLst>
        </pc:spChg>
        <pc:graphicFrameChg chg="add del">
          <ac:chgData name="Daina Veprauskiene" userId="5c198e66d60fd2c3" providerId="LiveId" clId="{7BA12E65-1E8A-4FF4-A511-E544BD8B9031}" dt="2018-03-05T21:40:35.103" v="187" actId="26606"/>
          <ac:graphicFrameMkLst>
            <pc:docMk/>
            <pc:sldMk cId="1086541376" sldId="301"/>
            <ac:graphicFrameMk id="5" creationId="{28D06500-CA21-48B2-B122-DE96B991A059}"/>
          </ac:graphicFrameMkLst>
        </pc:graphicFrameChg>
        <pc:graphicFrameChg chg="add del">
          <ac:chgData name="Daina Veprauskiene" userId="5c198e66d60fd2c3" providerId="LiveId" clId="{7BA12E65-1E8A-4FF4-A511-E544BD8B9031}" dt="2018-03-05T21:40:42.285" v="189" actId="26606"/>
          <ac:graphicFrameMkLst>
            <pc:docMk/>
            <pc:sldMk cId="1086541376" sldId="301"/>
            <ac:graphicFrameMk id="17" creationId="{B80E4967-BC60-4E6E-BAF2-4D52CAE6CC62}"/>
          </ac:graphicFrameMkLst>
        </pc:graphicFrameChg>
        <pc:graphicFrameChg chg="add del">
          <ac:chgData name="Daina Veprauskiene" userId="5c198e66d60fd2c3" providerId="LiveId" clId="{7BA12E65-1E8A-4FF4-A511-E544BD8B9031}" dt="2018-03-05T21:41:01.770" v="191" actId="26606"/>
          <ac:graphicFrameMkLst>
            <pc:docMk/>
            <pc:sldMk cId="1086541376" sldId="301"/>
            <ac:graphicFrameMk id="21" creationId="{28D06500-CA21-48B2-B122-DE96B991A059}"/>
          </ac:graphicFrameMkLst>
        </pc:graphicFrameChg>
        <pc:cxnChg chg="add del">
          <ac:chgData name="Daina Veprauskiene" userId="5c198e66d60fd2c3" providerId="LiveId" clId="{7BA12E65-1E8A-4FF4-A511-E544BD8B9031}" dt="2018-03-05T21:40:27.440" v="185" actId="26606"/>
          <ac:cxnSpMkLst>
            <pc:docMk/>
            <pc:sldMk cId="1086541376" sldId="301"/>
            <ac:cxnSpMk id="10" creationId="{2D72A2C9-F3CA-4216-8BAD-FA4C970C3C4E}"/>
          </ac:cxnSpMkLst>
        </pc:cxnChg>
        <pc:cxnChg chg="add del">
          <ac:chgData name="Daina Veprauskiene" userId="5c198e66d60fd2c3" providerId="LiveId" clId="{7BA12E65-1E8A-4FF4-A511-E544BD8B9031}" dt="2018-03-05T21:40:35.103" v="187" actId="26606"/>
          <ac:cxnSpMkLst>
            <pc:docMk/>
            <pc:sldMk cId="1086541376" sldId="301"/>
            <ac:cxnSpMk id="12" creationId="{550D2BD1-98F9-412D-905B-3A843EF4078B}"/>
          </ac:cxnSpMkLst>
        </pc:cxnChg>
        <pc:cxnChg chg="add del">
          <ac:chgData name="Daina Veprauskiene" userId="5c198e66d60fd2c3" providerId="LiveId" clId="{7BA12E65-1E8A-4FF4-A511-E544BD8B9031}" dt="2018-03-05T21:41:01.770" v="191" actId="26606"/>
          <ac:cxnSpMkLst>
            <pc:docMk/>
            <pc:sldMk cId="1086541376" sldId="301"/>
            <ac:cxnSpMk id="20" creationId="{550D2BD1-98F9-412D-905B-3A843EF4078B}"/>
          </ac:cxnSpMkLst>
        </pc:cxnChg>
      </pc:sldChg>
      <pc:sldChg chg="addSp modSp">
        <pc:chgData name="Daina Veprauskiene" userId="5c198e66d60fd2c3" providerId="LiveId" clId="{7BA12E65-1E8A-4FF4-A511-E544BD8B9031}" dt="2018-03-05T22:21:08.963" v="604" actId="1076"/>
        <pc:sldMkLst>
          <pc:docMk/>
          <pc:sldMk cId="178223093" sldId="302"/>
        </pc:sldMkLst>
        <pc:spChg chg="mod">
          <ac:chgData name="Daina Veprauskiene" userId="5c198e66d60fd2c3" providerId="LiveId" clId="{7BA12E65-1E8A-4FF4-A511-E544BD8B9031}" dt="2018-03-05T21:47:11.274" v="266" actId="14100"/>
          <ac:spMkLst>
            <pc:docMk/>
            <pc:sldMk cId="178223093" sldId="302"/>
            <ac:spMk id="3" creationId="{4D9B40F8-8527-4A43-8C30-A8CE1C045BE7}"/>
          </ac:spMkLst>
        </pc:spChg>
        <pc:picChg chg="add mod">
          <ac:chgData name="Daina Veprauskiene" userId="5c198e66d60fd2c3" providerId="LiveId" clId="{7BA12E65-1E8A-4FF4-A511-E544BD8B9031}" dt="2018-03-05T22:21:08.963" v="604" actId="1076"/>
          <ac:picMkLst>
            <pc:docMk/>
            <pc:sldMk cId="178223093" sldId="302"/>
            <ac:picMk id="4" creationId="{6DE074EB-2D7A-4924-9FE8-FFC930D4062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293EA2-DF2F-4A72-B6E1-C35377F17D99}" type="datetimeFigureOut">
              <a:rPr lang="en-GB" smtClean="0"/>
              <a:t>05/03/2018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A8DE95-744D-4E9C-81CC-3CBCD65B4D68}" type="slidenum">
              <a:rPr lang="en-GB" smtClean="0"/>
              <a:t>‹#›</a:t>
            </a:fld>
            <a:endParaRPr lang="en-GB"/>
          </a:p>
        </p:txBody>
      </p:sp>
    </p:spTree>
    <p:extLst>
      <p:ext uri="{BB962C8B-B14F-4D97-AF65-F5344CB8AC3E}">
        <p14:creationId xmlns:p14="http://schemas.microsoft.com/office/powerpoint/2010/main" val="541329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I’m a member of the management team of Gazprom. </a:t>
            </a:r>
          </a:p>
          <a:p>
            <a:r>
              <a:rPr lang="en-GB" sz="1200" kern="1200" dirty="0">
                <a:solidFill>
                  <a:schemeClr val="tx1"/>
                </a:solidFill>
                <a:effectLst/>
                <a:latin typeface="+mn-lt"/>
                <a:ea typeface="+mn-ea"/>
                <a:cs typeface="+mn-cs"/>
              </a:rPr>
              <a:t>During the last meeting in February 2017 it was discussed whether to expand the existing business internationally and to enter the new market in the United Kingdom. </a:t>
            </a:r>
          </a:p>
          <a:p>
            <a:r>
              <a:rPr lang="en-GB" sz="1200" kern="1200" dirty="0">
                <a:solidFill>
                  <a:schemeClr val="tx1"/>
                </a:solidFill>
                <a:effectLst/>
                <a:latin typeface="+mn-lt"/>
                <a:ea typeface="+mn-ea"/>
                <a:cs typeface="+mn-cs"/>
              </a:rPr>
              <a:t>  In order to find out whether this idea is feasible, I have been asked to carry out some foreign market research and risk assessment. </a:t>
            </a:r>
          </a:p>
          <a:p>
            <a:r>
              <a:rPr lang="en-GB" sz="1200" kern="1200" dirty="0">
                <a:solidFill>
                  <a:schemeClr val="tx1"/>
                </a:solidFill>
                <a:effectLst/>
                <a:latin typeface="+mn-lt"/>
                <a:ea typeface="+mn-ea"/>
                <a:cs typeface="+mn-cs"/>
              </a:rPr>
              <a:t> </a:t>
            </a:r>
          </a:p>
          <a:p>
            <a:r>
              <a:rPr lang="en-GB" sz="1200" kern="1200">
                <a:solidFill>
                  <a:schemeClr val="tx1"/>
                </a:solidFill>
                <a:effectLst/>
                <a:latin typeface="+mn-lt"/>
                <a:ea typeface="+mn-ea"/>
                <a:cs typeface="+mn-cs"/>
              </a:rPr>
              <a:t>This is a short power point presentation for the CEO and senior management team of Gazprom, which covers the most relevant aspects of my research and highlights any potential risks. </a:t>
            </a:r>
            <a:endParaRPr lang="en-GB"/>
          </a:p>
        </p:txBody>
      </p:sp>
      <p:sp>
        <p:nvSpPr>
          <p:cNvPr id="4" name="Slide Number Placeholder 3"/>
          <p:cNvSpPr>
            <a:spLocks noGrp="1"/>
          </p:cNvSpPr>
          <p:nvPr>
            <p:ph type="sldNum" sz="quarter" idx="10"/>
          </p:nvPr>
        </p:nvSpPr>
        <p:spPr/>
        <p:txBody>
          <a:bodyPr/>
          <a:lstStyle/>
          <a:p>
            <a:fld id="{3CA8DE95-744D-4E9C-81CC-3CBCD65B4D68}" type="slidenum">
              <a:rPr lang="en-GB" smtClean="0"/>
              <a:t>1</a:t>
            </a:fld>
            <a:endParaRPr lang="en-GB"/>
          </a:p>
        </p:txBody>
      </p:sp>
    </p:spTree>
    <p:extLst>
      <p:ext uri="{BB962C8B-B14F-4D97-AF65-F5344CB8AC3E}">
        <p14:creationId xmlns:p14="http://schemas.microsoft.com/office/powerpoint/2010/main" val="27350705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0A0B51D-A55F-4B8A-BC29-9C159D41FF6D}" type="datetimeFigureOut">
              <a:rPr lang="en-GB" smtClean="0"/>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E8495-1153-410E-9320-3D665BA9F0F3}" type="slidenum">
              <a:rPr lang="en-GB" smtClean="0"/>
              <a:t>‹#›</a:t>
            </a:fld>
            <a:endParaRPr lang="en-GB"/>
          </a:p>
        </p:txBody>
      </p:sp>
    </p:spTree>
    <p:extLst>
      <p:ext uri="{BB962C8B-B14F-4D97-AF65-F5344CB8AC3E}">
        <p14:creationId xmlns:p14="http://schemas.microsoft.com/office/powerpoint/2010/main" val="12778124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A0B51D-A55F-4B8A-BC29-9C159D41FF6D}" type="datetimeFigureOut">
              <a:rPr lang="en-GB" smtClean="0"/>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E8495-1153-410E-9320-3D665BA9F0F3}" type="slidenum">
              <a:rPr lang="en-GB" smtClean="0"/>
              <a:t>‹#›</a:t>
            </a:fld>
            <a:endParaRPr lang="en-GB"/>
          </a:p>
        </p:txBody>
      </p:sp>
    </p:spTree>
    <p:extLst>
      <p:ext uri="{BB962C8B-B14F-4D97-AF65-F5344CB8AC3E}">
        <p14:creationId xmlns:p14="http://schemas.microsoft.com/office/powerpoint/2010/main" val="973620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0A0B51D-A55F-4B8A-BC29-9C159D41FF6D}" type="datetimeFigureOut">
              <a:rPr lang="en-GB" smtClean="0"/>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E8495-1153-410E-9320-3D665BA9F0F3}" type="slidenum">
              <a:rPr lang="en-GB" smtClean="0"/>
              <a:t>‹#›</a:t>
            </a:fld>
            <a:endParaRPr lang="en-GB"/>
          </a:p>
        </p:txBody>
      </p:sp>
    </p:spTree>
    <p:extLst>
      <p:ext uri="{BB962C8B-B14F-4D97-AF65-F5344CB8AC3E}">
        <p14:creationId xmlns:p14="http://schemas.microsoft.com/office/powerpoint/2010/main" val="39295486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0A0B51D-A55F-4B8A-BC29-9C159D41FF6D}" type="datetimeFigureOut">
              <a:rPr lang="en-GB" smtClean="0"/>
              <a:t>05/03/2018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BE8495-1153-410E-9320-3D665BA9F0F3}" type="slidenum">
              <a:rPr lang="en-GB" smtClean="0"/>
              <a:t>‹#›</a:t>
            </a:fld>
            <a:endParaRPr lang="en-GB"/>
          </a:p>
        </p:txBody>
      </p:sp>
    </p:spTree>
    <p:extLst>
      <p:ext uri="{BB962C8B-B14F-4D97-AF65-F5344CB8AC3E}">
        <p14:creationId xmlns:p14="http://schemas.microsoft.com/office/powerpoint/2010/main" val="40872996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0A0B51D-A55F-4B8A-BC29-9C159D41FF6D}" type="datetimeFigureOut">
              <a:rPr lang="en-GB" smtClean="0"/>
              <a:t>05/03/2018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BE8495-1153-410E-9320-3D665BA9F0F3}" type="slidenum">
              <a:rPr lang="en-GB" smtClean="0"/>
              <a:t>‹#›</a:t>
            </a:fld>
            <a:endParaRPr lang="en-GB"/>
          </a:p>
        </p:txBody>
      </p:sp>
    </p:spTree>
    <p:extLst>
      <p:ext uri="{BB962C8B-B14F-4D97-AF65-F5344CB8AC3E}">
        <p14:creationId xmlns:p14="http://schemas.microsoft.com/office/powerpoint/2010/main" val="24735449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0A0B51D-A55F-4B8A-BC29-9C159D41FF6D}" type="datetimeFigureOut">
              <a:rPr lang="en-GB" smtClean="0"/>
              <a:t>05/03/2018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BE8495-1153-410E-9320-3D665BA9F0F3}" type="slidenum">
              <a:rPr lang="en-GB" smtClean="0"/>
              <a:t>‹#›</a:t>
            </a:fld>
            <a:endParaRPr lang="en-GB"/>
          </a:p>
        </p:txBody>
      </p:sp>
    </p:spTree>
    <p:extLst>
      <p:ext uri="{BB962C8B-B14F-4D97-AF65-F5344CB8AC3E}">
        <p14:creationId xmlns:p14="http://schemas.microsoft.com/office/powerpoint/2010/main" val="42208609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A0B51D-A55F-4B8A-BC29-9C159D41FF6D}" type="datetimeFigureOut">
              <a:rPr lang="en-GB" smtClean="0"/>
              <a:t>05/03/2018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BE8495-1153-410E-9320-3D665BA9F0F3}" type="slidenum">
              <a:rPr lang="en-GB" smtClean="0"/>
              <a:t>‹#›</a:t>
            </a:fld>
            <a:endParaRPr lang="en-GB"/>
          </a:p>
        </p:txBody>
      </p:sp>
    </p:spTree>
    <p:extLst>
      <p:ext uri="{BB962C8B-B14F-4D97-AF65-F5344CB8AC3E}">
        <p14:creationId xmlns:p14="http://schemas.microsoft.com/office/powerpoint/2010/main" val="11215450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0A0B51D-A55F-4B8A-BC29-9C159D41FF6D}" type="datetimeFigureOut">
              <a:rPr lang="en-GB" smtClean="0"/>
              <a:t>05/03/2018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BE8495-1153-410E-9320-3D665BA9F0F3}" type="slidenum">
              <a:rPr lang="en-GB" smtClean="0"/>
              <a:t>‹#›</a:t>
            </a:fld>
            <a:endParaRPr lang="en-GB"/>
          </a:p>
        </p:txBody>
      </p:sp>
    </p:spTree>
    <p:extLst>
      <p:ext uri="{BB962C8B-B14F-4D97-AF65-F5344CB8AC3E}">
        <p14:creationId xmlns:p14="http://schemas.microsoft.com/office/powerpoint/2010/main" val="2706730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BE8495-1153-410E-9320-3D665BA9F0F3}" type="slidenum">
              <a:rPr lang="en-GB" smtClean="0"/>
              <a:t>‹#›</a:t>
            </a:fld>
            <a:endParaRPr lang="en-GB"/>
          </a:p>
        </p:txBody>
      </p:sp>
      <p:sp>
        <p:nvSpPr>
          <p:cNvPr id="5" name="Date Placeholder 4"/>
          <p:cNvSpPr>
            <a:spLocks noGrp="1"/>
          </p:cNvSpPr>
          <p:nvPr>
            <p:ph type="dt" sz="half" idx="10"/>
          </p:nvPr>
        </p:nvSpPr>
        <p:spPr/>
        <p:txBody>
          <a:bodyPr/>
          <a:lstStyle/>
          <a:p>
            <a:fld id="{60A0B51D-A55F-4B8A-BC29-9C159D41FF6D}" type="datetimeFigureOut">
              <a:rPr lang="en-GB" smtClean="0"/>
              <a:t>05/03/2018</a:t>
            </a:fld>
            <a:endParaRPr lang="en-GB"/>
          </a:p>
        </p:txBody>
      </p:sp>
    </p:spTree>
    <p:extLst>
      <p:ext uri="{BB962C8B-B14F-4D97-AF65-F5344CB8AC3E}">
        <p14:creationId xmlns:p14="http://schemas.microsoft.com/office/powerpoint/2010/main" val="23411985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0A0B51D-A55F-4B8A-BC29-9C159D41FF6D}" type="datetimeFigureOut">
              <a:rPr lang="en-GB" smtClean="0"/>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E8495-1153-410E-9320-3D665BA9F0F3}" type="slidenum">
              <a:rPr lang="en-GB" smtClean="0"/>
              <a:t>‹#›</a:t>
            </a:fld>
            <a:endParaRPr lang="en-GB"/>
          </a:p>
        </p:txBody>
      </p:sp>
    </p:spTree>
    <p:extLst>
      <p:ext uri="{BB962C8B-B14F-4D97-AF65-F5344CB8AC3E}">
        <p14:creationId xmlns:p14="http://schemas.microsoft.com/office/powerpoint/2010/main" val="35720496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0A0B51D-A55F-4B8A-BC29-9C159D41FF6D}" type="datetimeFigureOut">
              <a:rPr lang="en-GB" smtClean="0"/>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E8495-1153-410E-9320-3D665BA9F0F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045288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0A0B51D-A55F-4B8A-BC29-9C159D41FF6D}" type="datetimeFigureOut">
              <a:rPr lang="en-GB" smtClean="0"/>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E8495-1153-410E-9320-3D665BA9F0F3}" type="slidenum">
              <a:rPr lang="en-GB" smtClean="0"/>
              <a:t>‹#›</a:t>
            </a:fld>
            <a:endParaRPr lang="en-GB"/>
          </a:p>
        </p:txBody>
      </p:sp>
    </p:spTree>
    <p:extLst>
      <p:ext uri="{BB962C8B-B14F-4D97-AF65-F5344CB8AC3E}">
        <p14:creationId xmlns:p14="http://schemas.microsoft.com/office/powerpoint/2010/main" val="41983949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0A0B51D-A55F-4B8A-BC29-9C159D41FF6D}" type="datetimeFigureOut">
              <a:rPr lang="en-GB" smtClean="0"/>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E8495-1153-410E-9320-3D665BA9F0F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786623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0A0B51D-A55F-4B8A-BC29-9C159D41FF6D}" type="datetimeFigureOut">
              <a:rPr lang="en-GB" smtClean="0"/>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E8495-1153-410E-9320-3D665BA9F0F3}" type="slidenum">
              <a:rPr lang="en-GB" smtClean="0"/>
              <a:t>‹#›</a:t>
            </a:fld>
            <a:endParaRPr lang="en-GB"/>
          </a:p>
        </p:txBody>
      </p:sp>
    </p:spTree>
    <p:extLst>
      <p:ext uri="{BB962C8B-B14F-4D97-AF65-F5344CB8AC3E}">
        <p14:creationId xmlns:p14="http://schemas.microsoft.com/office/powerpoint/2010/main" val="1899501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A0B51D-A55F-4B8A-BC29-9C159D41FF6D}" type="datetimeFigureOut">
              <a:rPr lang="en-GB" smtClean="0"/>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E8495-1153-410E-9320-3D665BA9F0F3}" type="slidenum">
              <a:rPr lang="en-GB" smtClean="0"/>
              <a:t>‹#›</a:t>
            </a:fld>
            <a:endParaRPr lang="en-GB"/>
          </a:p>
        </p:txBody>
      </p:sp>
    </p:spTree>
    <p:extLst>
      <p:ext uri="{BB962C8B-B14F-4D97-AF65-F5344CB8AC3E}">
        <p14:creationId xmlns:p14="http://schemas.microsoft.com/office/powerpoint/2010/main" val="34352007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A0B51D-A55F-4B8A-BC29-9C159D41FF6D}" type="datetimeFigureOut">
              <a:rPr lang="en-GB" smtClean="0"/>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E8495-1153-410E-9320-3D665BA9F0F3}" type="slidenum">
              <a:rPr lang="en-GB" smtClean="0"/>
              <a:t>‹#›</a:t>
            </a:fld>
            <a:endParaRPr lang="en-GB"/>
          </a:p>
        </p:txBody>
      </p:sp>
    </p:spTree>
    <p:extLst>
      <p:ext uri="{BB962C8B-B14F-4D97-AF65-F5344CB8AC3E}">
        <p14:creationId xmlns:p14="http://schemas.microsoft.com/office/powerpoint/2010/main" val="921776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0A0B51D-A55F-4B8A-BC29-9C159D41FF6D}" type="datetimeFigureOut">
              <a:rPr lang="en-GB" smtClean="0"/>
              <a:t>05/03/2018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4BE8495-1153-410E-9320-3D665BA9F0F3}" type="slidenum">
              <a:rPr lang="en-GB" smtClean="0"/>
              <a:t>‹#›</a:t>
            </a:fld>
            <a:endParaRPr lang="en-GB"/>
          </a:p>
        </p:txBody>
      </p:sp>
    </p:spTree>
    <p:extLst>
      <p:ext uri="{BB962C8B-B14F-4D97-AF65-F5344CB8AC3E}">
        <p14:creationId xmlns:p14="http://schemas.microsoft.com/office/powerpoint/2010/main" val="178739084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3.png"/><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3.png"/><Relationship Id="rId5" Type="http://schemas.openxmlformats.org/officeDocument/2006/relationships/image" Target="../media/image13.png"/><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3.png"/><Relationship Id="rId4" Type="http://schemas.openxmlformats.org/officeDocument/2006/relationships/image" Target="../media/image14.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3.png"/><Relationship Id="rId4" Type="http://schemas.openxmlformats.org/officeDocument/2006/relationships/image" Target="../media/image15.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3.png"/><Relationship Id="rId4" Type="http://schemas.openxmlformats.org/officeDocument/2006/relationships/image" Target="../media/image17.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3.png"/><Relationship Id="rId4" Type="http://schemas.openxmlformats.org/officeDocument/2006/relationships/image" Target="../media/image18.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3.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3.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4" Type="http://schemas.openxmlformats.org/officeDocument/2006/relationships/image" Target="../media/image3.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3.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3.png"/></Relationships>
</file>

<file path=ppt/slides/_rels/slide39.xml.rels><?xml version="1.0" encoding="UTF-8" standalone="yes"?>
<Relationships xmlns="http://schemas.openxmlformats.org/package/2006/relationships"><Relationship Id="rId8" Type="http://schemas.openxmlformats.org/officeDocument/2006/relationships/hyperlink" Target="https://www.nord-stream2.com/project/rationale/?modal=modal-1&amp;tab=0" TargetMode="External"/><Relationship Id="rId13" Type="http://schemas.openxmlformats.org/officeDocument/2006/relationships/hyperlink" Target="https://www.hofstede-insights.com/country-comparison/russia,the-uk/" TargetMode="External"/><Relationship Id="rId3" Type="http://schemas.openxmlformats.org/officeDocument/2006/relationships/hyperlink" Target="https://www.bloomberg.com/news/articles/2017-06-20/u-k-at-mercy-of-global-gas-market-as-giant-storage-site-shuts" TargetMode="External"/><Relationship Id="rId7" Type="http://schemas.openxmlformats.org/officeDocument/2006/relationships/hyperlink" Target="https://www.prognos.com/uploads/tx_atwpubdb/20170406_Prognos_study_European_Gas_Balance_final_1_01.pdf" TargetMode="External"/><Relationship Id="rId12" Type="http://schemas.openxmlformats.org/officeDocument/2006/relationships/hyperlink" Target="https://www.gov.uk/government/uploads/system/uploads/attachment_data/file/360895/notice-to-importers-2858.pdf" TargetMode="External"/><Relationship Id="rId2" Type="http://schemas.openxmlformats.org/officeDocument/2006/relationships/hyperlink" Target="https://www.britishgas.co.uk/the-source/our-world-of-energy/energys-grand-journey/where-does-uk-gas-come-from" TargetMode="External"/><Relationship Id="rId1" Type="http://schemas.openxmlformats.org/officeDocument/2006/relationships/slideLayout" Target="../slideLayouts/slideLayout2.xml"/><Relationship Id="rId6" Type="http://schemas.openxmlformats.org/officeDocument/2006/relationships/hyperlink" Target="http://www.gazpromexport.ru/en/about/activity/" TargetMode="External"/><Relationship Id="rId11" Type="http://schemas.openxmlformats.org/officeDocument/2006/relationships/hyperlink" Target="https://www.gov.uk/government/news/doing-business-in-russia-and-ukraine-sanctions-latest" TargetMode="External"/><Relationship Id="rId5" Type="http://schemas.openxmlformats.org/officeDocument/2006/relationships/hyperlink" Target="http://www.gazpromexport.ru/en/statistics/" TargetMode="External"/><Relationship Id="rId10" Type="http://schemas.openxmlformats.org/officeDocument/2006/relationships/hyperlink" Target="https://www.ft.com/content/b0d8039e-ec8b-11e7-b4d1-b2f78612cc4a" TargetMode="External"/><Relationship Id="rId4" Type="http://schemas.openxmlformats.org/officeDocument/2006/relationships/hyperlink" Target="http://www.gazprom.com/about/" TargetMode="External"/><Relationship Id="rId9" Type="http://schemas.openxmlformats.org/officeDocument/2006/relationships/hyperlink" Target="https://www.eprg.group.cam.ac.uk/wp-content/uploads/2015/12/1524-Text.pdf" TargetMode="External"/></Relationships>
</file>

<file path=ppt/slides/_rels/slide40.xml.rels><?xml version="1.0" encoding="UTF-8" standalone="yes"?>
<Relationships xmlns="http://schemas.openxmlformats.org/package/2006/relationships"><Relationship Id="rId8" Type="http://schemas.openxmlformats.org/officeDocument/2006/relationships/hyperlink" Target="https://www.economicshelp.org/blog/6911/alevel/examples-of-protectionism/" TargetMode="External"/><Relationship Id="rId3" Type="http://schemas.openxmlformats.org/officeDocument/2006/relationships/hyperlink" Target="https://www.gov.uk/government/uploads/system/uploads/attachment_data/file/208096/foi-130687-companies-uk-tax-payer-shareholder.pdf" TargetMode="External"/><Relationship Id="rId7" Type="http://schemas.openxmlformats.org/officeDocument/2006/relationships/hyperlink" Target="http://eprints.lse.ac.uk/51484/1/Jancic_Recasting_monism_dualism_2013.pdf" TargetMode="External"/><Relationship Id="rId2" Type="http://schemas.openxmlformats.org/officeDocument/2006/relationships/hyperlink" Target="https://theconversation.com/new-report-how-to-fix-britains-incoherent-foreign-policy-87111" TargetMode="External"/><Relationship Id="rId1" Type="http://schemas.openxmlformats.org/officeDocument/2006/relationships/slideLayout" Target="../slideLayouts/slideLayout2.xml"/><Relationship Id="rId6" Type="http://schemas.openxmlformats.org/officeDocument/2006/relationships/hyperlink" Target="https://en.portal.santandertrade.com/establish-overseas/united-kingdom/legal-environment?actualiser_id_banque=oui&amp;id_banque=44&amp;memoriser_choix=memoriser&amp;&amp;actualiser_id_banque=oui&amp;id_banque=44&amp;memoriser_choix=memoriser" TargetMode="External"/><Relationship Id="rId5" Type="http://schemas.openxmlformats.org/officeDocument/2006/relationships/hyperlink" Target="https://www.thesun.co.uk/news/2364506/uk-terror-threat-level-latest-severe-critical-mi5/" TargetMode="External"/><Relationship Id="rId10" Type="http://schemas.openxmlformats.org/officeDocument/2006/relationships/hyperlink" Target="https://www.gov.uk/government/collections/corporate-debt-and-derivative-contracts" TargetMode="External"/><Relationship Id="rId4" Type="http://schemas.openxmlformats.org/officeDocument/2006/relationships/hyperlink" Target="https://www.navycs.com/uk/" TargetMode="External"/><Relationship Id="rId9" Type="http://schemas.openxmlformats.org/officeDocument/2006/relationships/hyperlink" Target="https://www.simplybusiness.co.uk/knowledge/articles/2018/01/corporation-tax-guide-for-small-business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8BD3F-EC59-4ADA-91F5-67A4CF9AD46F}"/>
              </a:ext>
            </a:extLst>
          </p:cNvPr>
          <p:cNvSpPr>
            <a:spLocks noGrp="1"/>
          </p:cNvSpPr>
          <p:nvPr>
            <p:ph type="ctrTitle"/>
          </p:nvPr>
        </p:nvSpPr>
        <p:spPr>
          <a:xfrm>
            <a:off x="1507067" y="1122363"/>
            <a:ext cx="7766936" cy="2928473"/>
          </a:xfrm>
        </p:spPr>
        <p:txBody>
          <a:bodyPr/>
          <a:lstStyle/>
          <a:p>
            <a:pPr algn="ctr"/>
            <a:r>
              <a:rPr lang="en-GB" dirty="0"/>
              <a:t>Gazprom expanding internationally to the UK</a:t>
            </a:r>
          </a:p>
        </p:txBody>
      </p:sp>
      <p:sp>
        <p:nvSpPr>
          <p:cNvPr id="3" name="Subtitle 2">
            <a:extLst>
              <a:ext uri="{FF2B5EF4-FFF2-40B4-BE49-F238E27FC236}">
                <a16:creationId xmlns:a16="http://schemas.microsoft.com/office/drawing/2014/main" id="{F93F35EF-2120-48B0-BD88-75297390C2ED}"/>
              </a:ext>
            </a:extLst>
          </p:cNvPr>
          <p:cNvSpPr>
            <a:spLocks noGrp="1"/>
          </p:cNvSpPr>
          <p:nvPr>
            <p:ph type="subTitle" idx="1"/>
          </p:nvPr>
        </p:nvSpPr>
        <p:spPr>
          <a:xfrm>
            <a:off x="1524000" y="4079875"/>
            <a:ext cx="9144000" cy="1655762"/>
          </a:xfrm>
        </p:spPr>
        <p:txBody>
          <a:bodyPr>
            <a:normAutofit/>
          </a:bodyPr>
          <a:lstStyle/>
          <a:p>
            <a:pPr algn="r"/>
            <a:r>
              <a:rPr lang="en-GB" dirty="0"/>
              <a:t>International Business (SBMA7122D)</a:t>
            </a:r>
          </a:p>
          <a:p>
            <a:pPr algn="r"/>
            <a:r>
              <a:rPr lang="en-GB" dirty="0"/>
              <a:t>Student ID:	1602134 </a:t>
            </a:r>
          </a:p>
          <a:p>
            <a:pPr algn="r"/>
            <a:r>
              <a:rPr lang="en-GB" dirty="0"/>
              <a:t>Daina Veprauskiene</a:t>
            </a:r>
          </a:p>
          <a:p>
            <a:pPr algn="r"/>
            <a:r>
              <a:rPr lang="en-GB" dirty="0"/>
              <a:t>05/03/2018</a:t>
            </a:r>
          </a:p>
        </p:txBody>
      </p:sp>
      <p:pic>
        <p:nvPicPr>
          <p:cNvPr id="4" name="Picture 3">
            <a:extLst>
              <a:ext uri="{FF2B5EF4-FFF2-40B4-BE49-F238E27FC236}">
                <a16:creationId xmlns:a16="http://schemas.microsoft.com/office/drawing/2014/main" id="{1F28317F-753E-41BE-AA64-F541C73810E0}"/>
              </a:ext>
            </a:extLst>
          </p:cNvPr>
          <p:cNvPicPr>
            <a:picLocks noChangeAspect="1"/>
          </p:cNvPicPr>
          <p:nvPr/>
        </p:nvPicPr>
        <p:blipFill>
          <a:blip r:embed="rId5"/>
          <a:stretch>
            <a:fillRect/>
          </a:stretch>
        </p:blipFill>
        <p:spPr>
          <a:xfrm>
            <a:off x="4458608" y="4088606"/>
            <a:ext cx="2305050" cy="819150"/>
          </a:xfrm>
          <a:prstGeom prst="rect">
            <a:avLst/>
          </a:prstGeom>
        </p:spPr>
      </p:pic>
      <p:pic>
        <p:nvPicPr>
          <p:cNvPr id="5" name="Picture 4">
            <a:extLst>
              <a:ext uri="{FF2B5EF4-FFF2-40B4-BE49-F238E27FC236}">
                <a16:creationId xmlns:a16="http://schemas.microsoft.com/office/drawing/2014/main" id="{DBC41848-DE8B-42FA-9AED-4CC55F8AFF74}"/>
              </a:ext>
            </a:extLst>
          </p:cNvPr>
          <p:cNvPicPr>
            <a:picLocks noChangeAspect="1"/>
          </p:cNvPicPr>
          <p:nvPr/>
        </p:nvPicPr>
        <p:blipFill>
          <a:blip r:embed="rId6"/>
          <a:stretch>
            <a:fillRect/>
          </a:stretch>
        </p:blipFill>
        <p:spPr>
          <a:xfrm>
            <a:off x="4738072" y="0"/>
            <a:ext cx="1304925" cy="790575"/>
          </a:xfrm>
          <a:prstGeom prst="rect">
            <a:avLst/>
          </a:prstGeom>
        </p:spPr>
      </p:pic>
      <p:pic>
        <p:nvPicPr>
          <p:cNvPr id="8" name="Audio 7">
            <a:hlinkClick r:id="" action="ppaction://media"/>
            <a:extLst>
              <a:ext uri="{FF2B5EF4-FFF2-40B4-BE49-F238E27FC236}">
                <a16:creationId xmlns:a16="http://schemas.microsoft.com/office/drawing/2014/main" id="{455579EB-6568-4D16-8E09-A8D63F198B4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081763271"/>
      </p:ext>
    </p:extLst>
  </p:cSld>
  <p:clrMapOvr>
    <a:masterClrMapping/>
  </p:clrMapOvr>
  <mc:AlternateContent xmlns:mc="http://schemas.openxmlformats.org/markup-compatibility/2006">
    <mc:Choice xmlns:p14="http://schemas.microsoft.com/office/powerpoint/2010/main" Requires="p14">
      <p:transition spd="slow" p14:dur="2000" advTm="38812"/>
    </mc:Choice>
    <mc:Fallback>
      <p:transition spd="slow" advTm="388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A5A78-2143-404F-9985-D026D8127839}"/>
              </a:ext>
            </a:extLst>
          </p:cNvPr>
          <p:cNvSpPr>
            <a:spLocks noGrp="1"/>
          </p:cNvSpPr>
          <p:nvPr>
            <p:ph type="title"/>
          </p:nvPr>
        </p:nvSpPr>
        <p:spPr/>
        <p:txBody>
          <a:bodyPr/>
          <a:lstStyle/>
          <a:p>
            <a:r>
              <a:rPr lang="en-GB"/>
              <a:t>UK gas consumption</a:t>
            </a:r>
            <a:r>
              <a:rPr lang="en-GB" dirty="0"/>
              <a:t> and importance</a:t>
            </a:r>
            <a:endParaRPr lang="en-GB"/>
          </a:p>
        </p:txBody>
      </p:sp>
      <p:sp>
        <p:nvSpPr>
          <p:cNvPr id="3" name="Content Placeholder 2">
            <a:extLst>
              <a:ext uri="{FF2B5EF4-FFF2-40B4-BE49-F238E27FC236}">
                <a16:creationId xmlns:a16="http://schemas.microsoft.com/office/drawing/2014/main" id="{19CCA4FA-EBBE-4498-A103-3086C026FE4A}"/>
              </a:ext>
            </a:extLst>
          </p:cNvPr>
          <p:cNvSpPr>
            <a:spLocks noGrp="1"/>
          </p:cNvSpPr>
          <p:nvPr>
            <p:ph idx="1"/>
          </p:nvPr>
        </p:nvSpPr>
        <p:spPr/>
        <p:txBody>
          <a:bodyPr>
            <a:normAutofit/>
          </a:bodyPr>
          <a:lstStyle/>
          <a:p>
            <a:r>
              <a:rPr lang="en-GB" dirty="0"/>
              <a:t>“80% of the UK’s 25 million homes are powered by gas – and around a quarter of the country’s electricity is generated by gas-fired power stations. Gas plants are one of the most flexible ways to generate electricity, as they can rapidly provide power during periods of high demand.</a:t>
            </a:r>
          </a:p>
          <a:p>
            <a:r>
              <a:rPr lang="en-GB" dirty="0"/>
              <a:t>This means gas, along with other energy sources like wind, solar and nuclear, plays a key role in the UK energy mix.</a:t>
            </a:r>
          </a:p>
          <a:p>
            <a:r>
              <a:rPr lang="en-GB"/>
              <a:t>As the amount of gas that can be extracted from the North Sea declines, we’ll need to import more to ensure a regular and reliable supply to the UK.”</a:t>
            </a:r>
            <a:endParaRPr lang="en-GB" dirty="0"/>
          </a:p>
          <a:p>
            <a:endParaRPr lang="en-GB" dirty="0"/>
          </a:p>
          <a:p>
            <a:pPr marL="0" indent="0" algn="r">
              <a:buNone/>
            </a:pPr>
            <a:r>
              <a:rPr lang="en-GB"/>
              <a:t>[British Gas 2017]</a:t>
            </a:r>
            <a:endParaRPr lang="en-GB" dirty="0"/>
          </a:p>
        </p:txBody>
      </p:sp>
      <p:pic>
        <p:nvPicPr>
          <p:cNvPr id="5" name="Audio 4">
            <a:hlinkClick r:id="" action="ppaction://media"/>
            <a:extLst>
              <a:ext uri="{FF2B5EF4-FFF2-40B4-BE49-F238E27FC236}">
                <a16:creationId xmlns:a16="http://schemas.microsoft.com/office/drawing/2014/main" id="{1BF7C63D-3C6E-4357-B36A-6E535AA3F49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446077537"/>
      </p:ext>
    </p:extLst>
  </p:cSld>
  <p:clrMapOvr>
    <a:masterClrMapping/>
  </p:clrMapOvr>
  <mc:AlternateContent xmlns:mc="http://schemas.openxmlformats.org/markup-compatibility/2006">
    <mc:Choice xmlns:p14="http://schemas.microsoft.com/office/powerpoint/2010/main" Requires="p14">
      <p:transition spd="slow" p14:dur="2000" advTm="32071"/>
    </mc:Choice>
    <mc:Fallback>
      <p:transition spd="slow" advTm="320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A5A78-2143-404F-9985-D026D8127839}"/>
              </a:ext>
            </a:extLst>
          </p:cNvPr>
          <p:cNvSpPr>
            <a:spLocks noGrp="1"/>
          </p:cNvSpPr>
          <p:nvPr>
            <p:ph type="title"/>
          </p:nvPr>
        </p:nvSpPr>
        <p:spPr>
          <a:xfrm>
            <a:off x="838200" y="365126"/>
            <a:ext cx="10217727" cy="923348"/>
          </a:xfrm>
        </p:spPr>
        <p:txBody>
          <a:bodyPr>
            <a:normAutofit/>
          </a:bodyPr>
          <a:lstStyle/>
          <a:p>
            <a:r>
              <a:rPr lang="en-GB" dirty="0"/>
              <a:t>Where does UK gas come from?</a:t>
            </a:r>
          </a:p>
        </p:txBody>
      </p:sp>
      <p:sp>
        <p:nvSpPr>
          <p:cNvPr id="3" name="Content Placeholder 2">
            <a:extLst>
              <a:ext uri="{FF2B5EF4-FFF2-40B4-BE49-F238E27FC236}">
                <a16:creationId xmlns:a16="http://schemas.microsoft.com/office/drawing/2014/main" id="{19CCA4FA-EBBE-4498-A103-3086C026FE4A}"/>
              </a:ext>
            </a:extLst>
          </p:cNvPr>
          <p:cNvSpPr>
            <a:spLocks noGrp="1"/>
          </p:cNvSpPr>
          <p:nvPr>
            <p:ph idx="1"/>
          </p:nvPr>
        </p:nvSpPr>
        <p:spPr>
          <a:xfrm>
            <a:off x="8447314" y="5679233"/>
            <a:ext cx="3020786" cy="923349"/>
          </a:xfrm>
        </p:spPr>
        <p:txBody>
          <a:bodyPr>
            <a:normAutofit/>
          </a:bodyPr>
          <a:lstStyle/>
          <a:p>
            <a:pPr marL="0" indent="0">
              <a:buNone/>
            </a:pPr>
            <a:endParaRPr lang="en-GB" dirty="0"/>
          </a:p>
          <a:p>
            <a:pPr marL="0" indent="0">
              <a:buNone/>
            </a:pPr>
            <a:r>
              <a:rPr lang="en-GB" dirty="0"/>
              <a:t>[British Gas 2017]</a:t>
            </a:r>
          </a:p>
        </p:txBody>
      </p:sp>
      <p:pic>
        <p:nvPicPr>
          <p:cNvPr id="1026" name="Picture 2" descr="https://www.britishgas.co.uk/the-source/dam/jcr:4fb88c87-770a-4402-83c0-eb2d5b8096a0/uk_gas_570x330.jpg">
            <a:extLst>
              <a:ext uri="{FF2B5EF4-FFF2-40B4-BE49-F238E27FC236}">
                <a16:creationId xmlns:a16="http://schemas.microsoft.com/office/drawing/2014/main" id="{A694272E-F03C-4AA2-9026-EDD28DAD0DC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85446" y="1164556"/>
            <a:ext cx="8537411" cy="4942711"/>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94895103-074C-4175-AA29-30B246EF735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52129140"/>
      </p:ext>
    </p:extLst>
  </p:cSld>
  <p:clrMapOvr>
    <a:masterClrMapping/>
  </p:clrMapOvr>
  <mc:AlternateContent xmlns:mc="http://schemas.openxmlformats.org/markup-compatibility/2006">
    <mc:Choice xmlns:p14="http://schemas.microsoft.com/office/powerpoint/2010/main" Requires="p14">
      <p:transition spd="slow" p14:dur="2000" advTm="28942"/>
    </mc:Choice>
    <mc:Fallback>
      <p:transition spd="slow" advTm="289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A5A78-2143-404F-9985-D026D8127839}"/>
              </a:ext>
            </a:extLst>
          </p:cNvPr>
          <p:cNvSpPr>
            <a:spLocks noGrp="1"/>
          </p:cNvSpPr>
          <p:nvPr>
            <p:ph type="title"/>
          </p:nvPr>
        </p:nvSpPr>
        <p:spPr>
          <a:xfrm>
            <a:off x="838200" y="365126"/>
            <a:ext cx="10217727" cy="923348"/>
          </a:xfrm>
        </p:spPr>
        <p:txBody>
          <a:bodyPr>
            <a:normAutofit/>
          </a:bodyPr>
          <a:lstStyle/>
          <a:p>
            <a:r>
              <a:rPr lang="en-GB" dirty="0"/>
              <a:t>UK gas </a:t>
            </a:r>
            <a:r>
              <a:rPr lang="en-GB"/>
              <a:t>import demand</a:t>
            </a:r>
            <a:endParaRPr lang="en-GB" dirty="0"/>
          </a:p>
        </p:txBody>
      </p:sp>
      <p:sp>
        <p:nvSpPr>
          <p:cNvPr id="3" name="Content Placeholder 2">
            <a:extLst>
              <a:ext uri="{FF2B5EF4-FFF2-40B4-BE49-F238E27FC236}">
                <a16:creationId xmlns:a16="http://schemas.microsoft.com/office/drawing/2014/main" id="{19CCA4FA-EBBE-4498-A103-3086C026FE4A}"/>
              </a:ext>
            </a:extLst>
          </p:cNvPr>
          <p:cNvSpPr>
            <a:spLocks noGrp="1"/>
          </p:cNvSpPr>
          <p:nvPr>
            <p:ph idx="1"/>
          </p:nvPr>
        </p:nvSpPr>
        <p:spPr>
          <a:xfrm>
            <a:off x="8447314" y="5679233"/>
            <a:ext cx="3020786" cy="923349"/>
          </a:xfrm>
        </p:spPr>
        <p:txBody>
          <a:bodyPr>
            <a:normAutofit/>
          </a:bodyPr>
          <a:lstStyle/>
          <a:p>
            <a:pPr marL="0" indent="0">
              <a:buNone/>
            </a:pPr>
            <a:endParaRPr lang="en-GB"/>
          </a:p>
          <a:p>
            <a:pPr marL="0" indent="0">
              <a:buNone/>
            </a:pPr>
            <a:r>
              <a:rPr lang="en-GB"/>
              <a:t>[Bloomberg 2017]</a:t>
            </a:r>
            <a:endParaRPr lang="en-GB" dirty="0"/>
          </a:p>
        </p:txBody>
      </p:sp>
      <p:pic>
        <p:nvPicPr>
          <p:cNvPr id="2050" name="Picture 2" descr="https://assets.bwbx.io/images/users/iqjWHBFdfxIU/iyXkkaZwXgHg/v1/-1x-1.png">
            <a:extLst>
              <a:ext uri="{FF2B5EF4-FFF2-40B4-BE49-F238E27FC236}">
                <a16:creationId xmlns:a16="http://schemas.microsoft.com/office/drawing/2014/main" id="{EA0C02FB-D9C0-493D-A2A9-64A380D5FD1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46630" y="1155580"/>
            <a:ext cx="9391086" cy="4969450"/>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103E1823-4565-4155-937F-FC7F87587C0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168208841"/>
      </p:ext>
    </p:extLst>
  </p:cSld>
  <p:clrMapOvr>
    <a:masterClrMapping/>
  </p:clrMapOvr>
  <mc:AlternateContent xmlns:mc="http://schemas.openxmlformats.org/markup-compatibility/2006">
    <mc:Choice xmlns:p14="http://schemas.microsoft.com/office/powerpoint/2010/main" Requires="p14">
      <p:transition spd="slow" p14:dur="2000" advTm="15295"/>
    </mc:Choice>
    <mc:Fallback>
      <p:transition spd="slow" advTm="152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A5A78-2143-404F-9985-D026D8127839}"/>
              </a:ext>
            </a:extLst>
          </p:cNvPr>
          <p:cNvSpPr>
            <a:spLocks noGrp="1"/>
          </p:cNvSpPr>
          <p:nvPr>
            <p:ph type="title"/>
          </p:nvPr>
        </p:nvSpPr>
        <p:spPr>
          <a:xfrm>
            <a:off x="838200" y="365126"/>
            <a:ext cx="9989457" cy="462188"/>
          </a:xfrm>
        </p:spPr>
        <p:txBody>
          <a:bodyPr>
            <a:normAutofit fontScale="90000"/>
          </a:bodyPr>
          <a:lstStyle/>
          <a:p>
            <a:r>
              <a:rPr lang="en-GB" dirty="0"/>
              <a:t>UK </a:t>
            </a:r>
            <a:r>
              <a:rPr lang="en-GB"/>
              <a:t>domestic </a:t>
            </a:r>
            <a:r>
              <a:rPr lang="en-GB" dirty="0"/>
              <a:t>gas </a:t>
            </a:r>
            <a:r>
              <a:rPr lang="en-GB"/>
              <a:t>extraction</a:t>
            </a:r>
            <a:endParaRPr lang="en-GB" dirty="0"/>
          </a:p>
        </p:txBody>
      </p:sp>
      <p:sp>
        <p:nvSpPr>
          <p:cNvPr id="3" name="Content Placeholder 2">
            <a:extLst>
              <a:ext uri="{FF2B5EF4-FFF2-40B4-BE49-F238E27FC236}">
                <a16:creationId xmlns:a16="http://schemas.microsoft.com/office/drawing/2014/main" id="{19CCA4FA-EBBE-4498-A103-3086C026FE4A}"/>
              </a:ext>
            </a:extLst>
          </p:cNvPr>
          <p:cNvSpPr>
            <a:spLocks noGrp="1"/>
          </p:cNvSpPr>
          <p:nvPr>
            <p:ph idx="1"/>
          </p:nvPr>
        </p:nvSpPr>
        <p:spPr>
          <a:xfrm>
            <a:off x="6633029" y="827315"/>
            <a:ext cx="4835071" cy="5775268"/>
          </a:xfrm>
        </p:spPr>
        <p:txBody>
          <a:bodyPr>
            <a:normAutofit/>
          </a:bodyPr>
          <a:lstStyle/>
          <a:p>
            <a:pPr marL="0" indent="0">
              <a:buNone/>
            </a:pPr>
            <a:r>
              <a:rPr lang="en-GB" i="1" dirty="0"/>
              <a:t>The assessment of the development of the UK gas extraction is based on the analysis of the gas extraction forecasted by the British Department of Energy and Climate Change (DECC)</a:t>
            </a:r>
          </a:p>
          <a:p>
            <a:pPr marL="0" indent="0">
              <a:buNone/>
            </a:pPr>
            <a:r>
              <a:rPr lang="en-GB" i="1" dirty="0"/>
              <a:t>Between 2015 and 2035, the gas extraction is expected to decrease by about 65 % to 144 </a:t>
            </a:r>
            <a:r>
              <a:rPr lang="en-GB" i="1" dirty="0" err="1"/>
              <a:t>TWh</a:t>
            </a:r>
            <a:r>
              <a:rPr lang="en-GB" i="1" dirty="0"/>
              <a:t> (14 billion Sm³)</a:t>
            </a:r>
          </a:p>
          <a:p>
            <a:pPr marL="0" indent="0" algn="r">
              <a:buNone/>
            </a:pPr>
            <a:r>
              <a:rPr lang="en-GB" dirty="0"/>
              <a:t> [</a:t>
            </a:r>
            <a:r>
              <a:rPr lang="en-GB" dirty="0" err="1"/>
              <a:t>Prognos</a:t>
            </a:r>
            <a:r>
              <a:rPr lang="en-GB" dirty="0"/>
              <a:t> 2017]</a:t>
            </a:r>
          </a:p>
        </p:txBody>
      </p:sp>
      <p:pic>
        <p:nvPicPr>
          <p:cNvPr id="4" name="Picture 3">
            <a:extLst>
              <a:ext uri="{FF2B5EF4-FFF2-40B4-BE49-F238E27FC236}">
                <a16:creationId xmlns:a16="http://schemas.microsoft.com/office/drawing/2014/main" id="{38C8EA11-C03D-408F-B829-AE14DE0962C6}"/>
              </a:ext>
            </a:extLst>
          </p:cNvPr>
          <p:cNvPicPr>
            <a:picLocks noChangeAspect="1"/>
          </p:cNvPicPr>
          <p:nvPr/>
        </p:nvPicPr>
        <p:blipFill>
          <a:blip r:embed="rId4"/>
          <a:stretch>
            <a:fillRect/>
          </a:stretch>
        </p:blipFill>
        <p:spPr>
          <a:xfrm>
            <a:off x="1364343" y="974794"/>
            <a:ext cx="5036457" cy="5806494"/>
          </a:xfrm>
          <a:prstGeom prst="rect">
            <a:avLst/>
          </a:prstGeom>
        </p:spPr>
      </p:pic>
      <p:pic>
        <p:nvPicPr>
          <p:cNvPr id="5" name="Audio 4">
            <a:hlinkClick r:id="" action="ppaction://media"/>
            <a:extLst>
              <a:ext uri="{FF2B5EF4-FFF2-40B4-BE49-F238E27FC236}">
                <a16:creationId xmlns:a16="http://schemas.microsoft.com/office/drawing/2014/main" id="{BB3CB19D-0793-4864-BE1C-40A914FF664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165524052"/>
      </p:ext>
    </p:extLst>
  </p:cSld>
  <p:clrMapOvr>
    <a:masterClrMapping/>
  </p:clrMapOvr>
  <mc:AlternateContent xmlns:mc="http://schemas.openxmlformats.org/markup-compatibility/2006">
    <mc:Choice xmlns:p14="http://schemas.microsoft.com/office/powerpoint/2010/main" Requires="p14">
      <p:transition spd="slow" p14:dur="2000" advTm="18379"/>
    </mc:Choice>
    <mc:Fallback>
      <p:transition spd="slow" advTm="183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A5A78-2143-404F-9985-D026D8127839}"/>
              </a:ext>
            </a:extLst>
          </p:cNvPr>
          <p:cNvSpPr>
            <a:spLocks noGrp="1"/>
          </p:cNvSpPr>
          <p:nvPr>
            <p:ph type="title"/>
          </p:nvPr>
        </p:nvSpPr>
        <p:spPr>
          <a:xfrm>
            <a:off x="838200" y="365126"/>
            <a:ext cx="10217727" cy="923348"/>
          </a:xfrm>
        </p:spPr>
        <p:txBody>
          <a:bodyPr>
            <a:normAutofit/>
          </a:bodyPr>
          <a:lstStyle/>
          <a:p>
            <a:r>
              <a:rPr lang="en-GB" dirty="0"/>
              <a:t>UK gas demand</a:t>
            </a:r>
            <a:r>
              <a:rPr lang="en-GB"/>
              <a:t> 2015/2035</a:t>
            </a:r>
            <a:endParaRPr lang="en-GB" dirty="0"/>
          </a:p>
        </p:txBody>
      </p:sp>
      <p:sp>
        <p:nvSpPr>
          <p:cNvPr id="3" name="Content Placeholder 2">
            <a:extLst>
              <a:ext uri="{FF2B5EF4-FFF2-40B4-BE49-F238E27FC236}">
                <a16:creationId xmlns:a16="http://schemas.microsoft.com/office/drawing/2014/main" id="{19CCA4FA-EBBE-4498-A103-3086C026FE4A}"/>
              </a:ext>
            </a:extLst>
          </p:cNvPr>
          <p:cNvSpPr>
            <a:spLocks noGrp="1"/>
          </p:cNvSpPr>
          <p:nvPr>
            <p:ph idx="1"/>
          </p:nvPr>
        </p:nvSpPr>
        <p:spPr>
          <a:xfrm>
            <a:off x="7157615" y="5529943"/>
            <a:ext cx="4310485" cy="1072639"/>
          </a:xfrm>
        </p:spPr>
        <p:txBody>
          <a:bodyPr>
            <a:normAutofit fontScale="92500" lnSpcReduction="20000"/>
          </a:bodyPr>
          <a:lstStyle/>
          <a:p>
            <a:pPr marL="0" indent="0">
              <a:buNone/>
            </a:pPr>
            <a:r>
              <a:rPr lang="en-GB" dirty="0"/>
              <a:t>Based on </a:t>
            </a:r>
            <a:r>
              <a:rPr lang="en-GB" dirty="0" err="1"/>
              <a:t>Prognos</a:t>
            </a:r>
            <a:r>
              <a:rPr lang="en-GB" dirty="0"/>
              <a:t>: Current Status and Perspectives of the European Gas Balance [</a:t>
            </a:r>
            <a:r>
              <a:rPr lang="en-GB" dirty="0" err="1"/>
              <a:t>Prognos</a:t>
            </a:r>
            <a:r>
              <a:rPr lang="en-GB" dirty="0"/>
              <a:t> 2017]</a:t>
            </a:r>
          </a:p>
          <a:p>
            <a:pPr marL="0" indent="0">
              <a:buNone/>
            </a:pPr>
            <a:r>
              <a:rPr lang="en-GB" dirty="0"/>
              <a:t>[</a:t>
            </a:r>
            <a:r>
              <a:rPr lang="en-GB"/>
              <a:t>Adopted from </a:t>
            </a:r>
            <a:r>
              <a:rPr lang="en-GB" dirty="0"/>
              <a:t>NordStream2 2017]</a:t>
            </a:r>
          </a:p>
        </p:txBody>
      </p:sp>
      <p:pic>
        <p:nvPicPr>
          <p:cNvPr id="4" name="Picture 3">
            <a:extLst>
              <a:ext uri="{FF2B5EF4-FFF2-40B4-BE49-F238E27FC236}">
                <a16:creationId xmlns:a16="http://schemas.microsoft.com/office/drawing/2014/main" id="{1703844B-C038-4A9A-A032-45CCED72613F}"/>
              </a:ext>
            </a:extLst>
          </p:cNvPr>
          <p:cNvPicPr>
            <a:picLocks noChangeAspect="1"/>
          </p:cNvPicPr>
          <p:nvPr/>
        </p:nvPicPr>
        <p:blipFill>
          <a:blip r:embed="rId4"/>
          <a:stretch>
            <a:fillRect/>
          </a:stretch>
        </p:blipFill>
        <p:spPr>
          <a:xfrm>
            <a:off x="1136072" y="1120775"/>
            <a:ext cx="5569527" cy="5594844"/>
          </a:xfrm>
          <a:prstGeom prst="rect">
            <a:avLst/>
          </a:prstGeom>
        </p:spPr>
      </p:pic>
      <p:pic>
        <p:nvPicPr>
          <p:cNvPr id="5" name="Picture 4">
            <a:extLst>
              <a:ext uri="{FF2B5EF4-FFF2-40B4-BE49-F238E27FC236}">
                <a16:creationId xmlns:a16="http://schemas.microsoft.com/office/drawing/2014/main" id="{026BCCDF-9F28-4BE2-B552-7895E378CC67}"/>
              </a:ext>
            </a:extLst>
          </p:cNvPr>
          <p:cNvPicPr>
            <a:picLocks noChangeAspect="1"/>
          </p:cNvPicPr>
          <p:nvPr/>
        </p:nvPicPr>
        <p:blipFill rotWithShape="1">
          <a:blip r:embed="rId5"/>
          <a:srcRect t="26271"/>
          <a:stretch/>
        </p:blipFill>
        <p:spPr>
          <a:xfrm>
            <a:off x="7157615" y="2917371"/>
            <a:ext cx="4000321" cy="2321875"/>
          </a:xfrm>
          <a:prstGeom prst="rect">
            <a:avLst/>
          </a:prstGeom>
        </p:spPr>
      </p:pic>
      <p:pic>
        <p:nvPicPr>
          <p:cNvPr id="7" name="Audio 6">
            <a:hlinkClick r:id="" action="ppaction://media"/>
            <a:extLst>
              <a:ext uri="{FF2B5EF4-FFF2-40B4-BE49-F238E27FC236}">
                <a16:creationId xmlns:a16="http://schemas.microsoft.com/office/drawing/2014/main" id="{CAC72D5B-0426-41A3-BBCA-B73982BECFE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365657132"/>
      </p:ext>
    </p:extLst>
  </p:cSld>
  <p:clrMapOvr>
    <a:masterClrMapping/>
  </p:clrMapOvr>
  <mc:AlternateContent xmlns:mc="http://schemas.openxmlformats.org/markup-compatibility/2006">
    <mc:Choice xmlns:p14="http://schemas.microsoft.com/office/powerpoint/2010/main" Requires="p14">
      <p:transition spd="slow" p14:dur="2000" advTm="20801"/>
    </mc:Choice>
    <mc:Fallback>
      <p:transition spd="slow" advTm="208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340DA-BA37-4174-AB5D-80C3D3A76D6A}"/>
              </a:ext>
            </a:extLst>
          </p:cNvPr>
          <p:cNvSpPr>
            <a:spLocks noGrp="1"/>
          </p:cNvSpPr>
          <p:nvPr>
            <p:ph type="title"/>
          </p:nvPr>
        </p:nvSpPr>
        <p:spPr>
          <a:xfrm>
            <a:off x="838200" y="365126"/>
            <a:ext cx="10515600" cy="770948"/>
          </a:xfrm>
        </p:spPr>
        <p:txBody>
          <a:bodyPr/>
          <a:lstStyle/>
          <a:p>
            <a:r>
              <a:rPr lang="en-GB" b="1" dirty="0"/>
              <a:t>“Gazprom Export” subsidiary</a:t>
            </a:r>
          </a:p>
        </p:txBody>
      </p:sp>
      <p:sp>
        <p:nvSpPr>
          <p:cNvPr id="3" name="Content Placeholder 2">
            <a:extLst>
              <a:ext uri="{FF2B5EF4-FFF2-40B4-BE49-F238E27FC236}">
                <a16:creationId xmlns:a16="http://schemas.microsoft.com/office/drawing/2014/main" id="{444C5311-AA1D-43A3-9C15-81680F0F7785}"/>
              </a:ext>
            </a:extLst>
          </p:cNvPr>
          <p:cNvSpPr>
            <a:spLocks noGrp="1"/>
          </p:cNvSpPr>
          <p:nvPr>
            <p:ph idx="1"/>
          </p:nvPr>
        </p:nvSpPr>
        <p:spPr>
          <a:xfrm>
            <a:off x="838200" y="1330036"/>
            <a:ext cx="10515600" cy="5162839"/>
          </a:xfrm>
        </p:spPr>
        <p:txBody>
          <a:bodyPr>
            <a:normAutofit/>
          </a:bodyPr>
          <a:lstStyle/>
          <a:p>
            <a:r>
              <a:rPr lang="en-GB" dirty="0"/>
              <a:t>Supplies «blue fuel» to more than 20 countries.</a:t>
            </a:r>
          </a:p>
          <a:p>
            <a:r>
              <a:rPr lang="en-GB" dirty="0"/>
              <a:t>Exports gas condensate, oil, petroleum products, liquefied hydrocarbon gases and other petroleum and petrochemical products.</a:t>
            </a:r>
          </a:p>
          <a:p>
            <a:r>
              <a:rPr lang="en-GB" dirty="0"/>
              <a:t>Carries out marketing of gas in new markets, optimizes export flows, and analyses and forecasts the natural gas market trends.</a:t>
            </a:r>
          </a:p>
          <a:p>
            <a:r>
              <a:rPr lang="en-GB" dirty="0"/>
              <a:t>Participates in the development and implementation of Gazprom’s gas and energy investment projects in Russia and abroad.</a:t>
            </a:r>
          </a:p>
          <a:p>
            <a:r>
              <a:rPr lang="en-GB" dirty="0"/>
              <a:t>Purchases natural gas from Central Asia for Gazprom’s portfolio.</a:t>
            </a:r>
          </a:p>
          <a:p>
            <a:r>
              <a:rPr lang="en-GB" dirty="0"/>
              <a:t>Actively participates in improving cooperation with foreign partners.</a:t>
            </a:r>
          </a:p>
          <a:p>
            <a:pPr marL="0" indent="0" algn="r">
              <a:buNone/>
            </a:pPr>
            <a:r>
              <a:rPr lang="en-GB" dirty="0"/>
              <a:t>[Gazprom Export 2018]</a:t>
            </a:r>
          </a:p>
          <a:p>
            <a:pPr marL="0" indent="0">
              <a:buNone/>
            </a:pPr>
            <a:endParaRPr lang="en-GB" dirty="0"/>
          </a:p>
        </p:txBody>
      </p:sp>
      <p:pic>
        <p:nvPicPr>
          <p:cNvPr id="4" name="Audio 3">
            <a:hlinkClick r:id="" action="ppaction://media"/>
            <a:extLst>
              <a:ext uri="{FF2B5EF4-FFF2-40B4-BE49-F238E27FC236}">
                <a16:creationId xmlns:a16="http://schemas.microsoft.com/office/drawing/2014/main" id="{75E7841D-22CA-45E6-A530-3B80266F002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58228761"/>
      </p:ext>
    </p:extLst>
  </p:cSld>
  <p:clrMapOvr>
    <a:masterClrMapping/>
  </p:clrMapOvr>
  <mc:AlternateContent xmlns:mc="http://schemas.openxmlformats.org/markup-compatibility/2006">
    <mc:Choice xmlns:p14="http://schemas.microsoft.com/office/powerpoint/2010/main" Requires="p14">
      <p:transition spd="slow" p14:dur="2000" advTm="23973"/>
    </mc:Choice>
    <mc:Fallback>
      <p:transition spd="slow" advTm="239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A5A78-2143-404F-9985-D026D8127839}"/>
              </a:ext>
            </a:extLst>
          </p:cNvPr>
          <p:cNvSpPr>
            <a:spLocks noGrp="1"/>
          </p:cNvSpPr>
          <p:nvPr>
            <p:ph type="title"/>
          </p:nvPr>
        </p:nvSpPr>
        <p:spPr/>
        <p:txBody>
          <a:bodyPr/>
          <a:lstStyle/>
          <a:p>
            <a:r>
              <a:rPr lang="en-GB" dirty="0"/>
              <a:t>Gazprom gas supplies to Europe</a:t>
            </a:r>
          </a:p>
        </p:txBody>
      </p:sp>
      <p:sp>
        <p:nvSpPr>
          <p:cNvPr id="3" name="Content Placeholder 2">
            <a:extLst>
              <a:ext uri="{FF2B5EF4-FFF2-40B4-BE49-F238E27FC236}">
                <a16:creationId xmlns:a16="http://schemas.microsoft.com/office/drawing/2014/main" id="{19CCA4FA-EBBE-4498-A103-3086C026FE4A}"/>
              </a:ext>
            </a:extLst>
          </p:cNvPr>
          <p:cNvSpPr>
            <a:spLocks noGrp="1"/>
          </p:cNvSpPr>
          <p:nvPr>
            <p:ph idx="1"/>
          </p:nvPr>
        </p:nvSpPr>
        <p:spPr/>
        <p:txBody>
          <a:bodyPr>
            <a:normAutofit/>
          </a:bodyPr>
          <a:lstStyle/>
          <a:p>
            <a:pPr marL="0" indent="0">
              <a:buNone/>
            </a:pPr>
            <a:r>
              <a:rPr lang="en-GB"/>
              <a:t>Natural gas exports made to countries outside the former Soviet Union by Gazprom Export (billion cubic meters)</a:t>
            </a:r>
          </a:p>
          <a:p>
            <a:pPr marL="0" indent="0">
              <a:buNone/>
            </a:pPr>
            <a:endParaRPr lang="en-GB" dirty="0"/>
          </a:p>
          <a:p>
            <a:pPr marL="0" indent="0">
              <a:buNone/>
            </a:pPr>
            <a:endParaRPr lang="en-GB" dirty="0"/>
          </a:p>
          <a:p>
            <a:pPr marL="0" indent="0">
              <a:buNone/>
            </a:pPr>
            <a:endParaRPr lang="en-GB" dirty="0"/>
          </a:p>
          <a:p>
            <a:pPr marL="0" indent="0">
              <a:buNone/>
            </a:pPr>
            <a:r>
              <a:rPr lang="en-GB"/>
              <a:t>In</a:t>
            </a:r>
            <a:r>
              <a:rPr lang="en-GB" dirty="0"/>
              <a:t> 2016, Gazprom Export supplied 178.3 billion cubic meters of gas to European countries. </a:t>
            </a:r>
          </a:p>
          <a:p>
            <a:pPr marL="0" indent="0">
              <a:buNone/>
            </a:pPr>
            <a:r>
              <a:rPr lang="en-GB" dirty="0"/>
              <a:t>Western European countries accounted for approximately 80% of the company’s exports from Russia, while Central European states took 20%.</a:t>
            </a:r>
          </a:p>
          <a:p>
            <a:pPr marL="0" indent="0" algn="r">
              <a:buNone/>
            </a:pPr>
            <a:r>
              <a:rPr lang="en-GB" dirty="0"/>
              <a:t>[</a:t>
            </a:r>
            <a:r>
              <a:rPr lang="en-GB"/>
              <a:t>Gazprom </a:t>
            </a:r>
            <a:r>
              <a:rPr lang="en-GB" dirty="0"/>
              <a:t>Export 2016]</a:t>
            </a:r>
          </a:p>
        </p:txBody>
      </p:sp>
      <p:graphicFrame>
        <p:nvGraphicFramePr>
          <p:cNvPr id="8" name="Table 7">
            <a:extLst>
              <a:ext uri="{FF2B5EF4-FFF2-40B4-BE49-F238E27FC236}">
                <a16:creationId xmlns:a16="http://schemas.microsoft.com/office/drawing/2014/main" id="{3A59B966-D824-484E-9468-9C85C15C310B}"/>
              </a:ext>
            </a:extLst>
          </p:cNvPr>
          <p:cNvGraphicFramePr>
            <a:graphicFrameLocks noGrp="1"/>
          </p:cNvGraphicFramePr>
          <p:nvPr>
            <p:extLst>
              <p:ext uri="{D42A27DB-BD31-4B8C-83A1-F6EECF244321}">
                <p14:modId xmlns:p14="http://schemas.microsoft.com/office/powerpoint/2010/main" val="1887908636"/>
              </p:ext>
            </p:extLst>
          </p:nvPr>
        </p:nvGraphicFramePr>
        <p:xfrm>
          <a:off x="838200" y="2837022"/>
          <a:ext cx="10515600" cy="929640"/>
        </p:xfrm>
        <a:graphic>
          <a:graphicData uri="http://schemas.openxmlformats.org/drawingml/2006/table">
            <a:tbl>
              <a:tblPr/>
              <a:tblGrid>
                <a:gridCol w="876300">
                  <a:extLst>
                    <a:ext uri="{9D8B030D-6E8A-4147-A177-3AD203B41FA5}">
                      <a16:colId xmlns:a16="http://schemas.microsoft.com/office/drawing/2014/main" val="3678341327"/>
                    </a:ext>
                  </a:extLst>
                </a:gridCol>
                <a:gridCol w="876300">
                  <a:extLst>
                    <a:ext uri="{9D8B030D-6E8A-4147-A177-3AD203B41FA5}">
                      <a16:colId xmlns:a16="http://schemas.microsoft.com/office/drawing/2014/main" val="1430660842"/>
                    </a:ext>
                  </a:extLst>
                </a:gridCol>
                <a:gridCol w="876300">
                  <a:extLst>
                    <a:ext uri="{9D8B030D-6E8A-4147-A177-3AD203B41FA5}">
                      <a16:colId xmlns:a16="http://schemas.microsoft.com/office/drawing/2014/main" val="2516457406"/>
                    </a:ext>
                  </a:extLst>
                </a:gridCol>
                <a:gridCol w="876300">
                  <a:extLst>
                    <a:ext uri="{9D8B030D-6E8A-4147-A177-3AD203B41FA5}">
                      <a16:colId xmlns:a16="http://schemas.microsoft.com/office/drawing/2014/main" val="3683129830"/>
                    </a:ext>
                  </a:extLst>
                </a:gridCol>
                <a:gridCol w="876300">
                  <a:extLst>
                    <a:ext uri="{9D8B030D-6E8A-4147-A177-3AD203B41FA5}">
                      <a16:colId xmlns:a16="http://schemas.microsoft.com/office/drawing/2014/main" val="272629136"/>
                    </a:ext>
                  </a:extLst>
                </a:gridCol>
                <a:gridCol w="876300">
                  <a:extLst>
                    <a:ext uri="{9D8B030D-6E8A-4147-A177-3AD203B41FA5}">
                      <a16:colId xmlns:a16="http://schemas.microsoft.com/office/drawing/2014/main" val="3527531206"/>
                    </a:ext>
                  </a:extLst>
                </a:gridCol>
                <a:gridCol w="876300">
                  <a:extLst>
                    <a:ext uri="{9D8B030D-6E8A-4147-A177-3AD203B41FA5}">
                      <a16:colId xmlns:a16="http://schemas.microsoft.com/office/drawing/2014/main" val="3146382673"/>
                    </a:ext>
                  </a:extLst>
                </a:gridCol>
                <a:gridCol w="876300">
                  <a:extLst>
                    <a:ext uri="{9D8B030D-6E8A-4147-A177-3AD203B41FA5}">
                      <a16:colId xmlns:a16="http://schemas.microsoft.com/office/drawing/2014/main" val="753584255"/>
                    </a:ext>
                  </a:extLst>
                </a:gridCol>
                <a:gridCol w="876300">
                  <a:extLst>
                    <a:ext uri="{9D8B030D-6E8A-4147-A177-3AD203B41FA5}">
                      <a16:colId xmlns:a16="http://schemas.microsoft.com/office/drawing/2014/main" val="1927479695"/>
                    </a:ext>
                  </a:extLst>
                </a:gridCol>
                <a:gridCol w="876300">
                  <a:extLst>
                    <a:ext uri="{9D8B030D-6E8A-4147-A177-3AD203B41FA5}">
                      <a16:colId xmlns:a16="http://schemas.microsoft.com/office/drawing/2014/main" val="3028839784"/>
                    </a:ext>
                  </a:extLst>
                </a:gridCol>
                <a:gridCol w="876300">
                  <a:extLst>
                    <a:ext uri="{9D8B030D-6E8A-4147-A177-3AD203B41FA5}">
                      <a16:colId xmlns:a16="http://schemas.microsoft.com/office/drawing/2014/main" val="1805250680"/>
                    </a:ext>
                  </a:extLst>
                </a:gridCol>
                <a:gridCol w="876300">
                  <a:extLst>
                    <a:ext uri="{9D8B030D-6E8A-4147-A177-3AD203B41FA5}">
                      <a16:colId xmlns:a16="http://schemas.microsoft.com/office/drawing/2014/main" val="2402358375"/>
                    </a:ext>
                  </a:extLst>
                </a:gridCol>
              </a:tblGrid>
              <a:tr h="0">
                <a:tc>
                  <a:txBody>
                    <a:bodyPr/>
                    <a:lstStyle/>
                    <a:p>
                      <a:r>
                        <a:rPr lang="en-GB">
                          <a:solidFill>
                            <a:srgbClr val="FFFFFF"/>
                          </a:solidFill>
                          <a:effectLst/>
                        </a:rPr>
                        <a:t>Year</a:t>
                      </a:r>
                    </a:p>
                  </a:txBody>
                  <a:tcPr marL="95250" marR="95250" marT="95250" marB="9525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31496F"/>
                    </a:solidFill>
                  </a:tcPr>
                </a:tc>
                <a:tc>
                  <a:txBody>
                    <a:bodyPr/>
                    <a:lstStyle/>
                    <a:p>
                      <a:r>
                        <a:rPr lang="en-GB">
                          <a:solidFill>
                            <a:srgbClr val="FFFFFF"/>
                          </a:solidFill>
                          <a:effectLst/>
                        </a:rPr>
                        <a:t>1973</a:t>
                      </a:r>
                    </a:p>
                  </a:txBody>
                  <a:tcPr marL="95250" marR="95250" marT="95250" marB="9525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31496F"/>
                    </a:solidFill>
                  </a:tcPr>
                </a:tc>
                <a:tc>
                  <a:txBody>
                    <a:bodyPr/>
                    <a:lstStyle/>
                    <a:p>
                      <a:r>
                        <a:rPr lang="en-GB">
                          <a:solidFill>
                            <a:srgbClr val="FFFFFF"/>
                          </a:solidFill>
                          <a:effectLst/>
                        </a:rPr>
                        <a:t>1975</a:t>
                      </a:r>
                    </a:p>
                  </a:txBody>
                  <a:tcPr marL="95250" marR="95250" marT="95250" marB="9525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31496F"/>
                    </a:solidFill>
                  </a:tcPr>
                </a:tc>
                <a:tc>
                  <a:txBody>
                    <a:bodyPr/>
                    <a:lstStyle/>
                    <a:p>
                      <a:r>
                        <a:rPr lang="en-GB">
                          <a:solidFill>
                            <a:srgbClr val="FFFFFF"/>
                          </a:solidFill>
                          <a:effectLst/>
                        </a:rPr>
                        <a:t>1980</a:t>
                      </a:r>
                    </a:p>
                  </a:txBody>
                  <a:tcPr marL="95250" marR="95250" marT="95250" marB="9525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31496F"/>
                    </a:solidFill>
                  </a:tcPr>
                </a:tc>
                <a:tc>
                  <a:txBody>
                    <a:bodyPr/>
                    <a:lstStyle/>
                    <a:p>
                      <a:r>
                        <a:rPr lang="en-GB">
                          <a:solidFill>
                            <a:srgbClr val="FFFFFF"/>
                          </a:solidFill>
                          <a:effectLst/>
                        </a:rPr>
                        <a:t>1985</a:t>
                      </a:r>
                    </a:p>
                  </a:txBody>
                  <a:tcPr marL="95250" marR="95250" marT="95250" marB="9525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31496F"/>
                    </a:solidFill>
                  </a:tcPr>
                </a:tc>
                <a:tc>
                  <a:txBody>
                    <a:bodyPr/>
                    <a:lstStyle/>
                    <a:p>
                      <a:r>
                        <a:rPr lang="en-GB">
                          <a:solidFill>
                            <a:srgbClr val="FFFFFF"/>
                          </a:solidFill>
                          <a:effectLst/>
                        </a:rPr>
                        <a:t>1990</a:t>
                      </a:r>
                    </a:p>
                  </a:txBody>
                  <a:tcPr marL="95250" marR="95250" marT="95250" marB="9525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31496F"/>
                    </a:solidFill>
                  </a:tcPr>
                </a:tc>
                <a:tc>
                  <a:txBody>
                    <a:bodyPr/>
                    <a:lstStyle/>
                    <a:p>
                      <a:r>
                        <a:rPr lang="en-GB">
                          <a:solidFill>
                            <a:srgbClr val="FFFFFF"/>
                          </a:solidFill>
                          <a:effectLst/>
                        </a:rPr>
                        <a:t>1995</a:t>
                      </a:r>
                    </a:p>
                  </a:txBody>
                  <a:tcPr marL="95250" marR="95250" marT="95250" marB="9525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31496F"/>
                    </a:solidFill>
                  </a:tcPr>
                </a:tc>
                <a:tc>
                  <a:txBody>
                    <a:bodyPr/>
                    <a:lstStyle/>
                    <a:p>
                      <a:r>
                        <a:rPr lang="en-GB">
                          <a:solidFill>
                            <a:srgbClr val="FFFFFF"/>
                          </a:solidFill>
                          <a:effectLst/>
                        </a:rPr>
                        <a:t>2000</a:t>
                      </a:r>
                    </a:p>
                  </a:txBody>
                  <a:tcPr marL="95250" marR="95250" marT="95250" marB="9525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31496F"/>
                    </a:solidFill>
                  </a:tcPr>
                </a:tc>
                <a:tc>
                  <a:txBody>
                    <a:bodyPr/>
                    <a:lstStyle/>
                    <a:p>
                      <a:r>
                        <a:rPr lang="en-GB">
                          <a:solidFill>
                            <a:srgbClr val="FFFFFF"/>
                          </a:solidFill>
                          <a:effectLst/>
                        </a:rPr>
                        <a:t>2005</a:t>
                      </a:r>
                    </a:p>
                  </a:txBody>
                  <a:tcPr marL="95250" marR="95250" marT="95250" marB="9525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31496F"/>
                    </a:solidFill>
                  </a:tcPr>
                </a:tc>
                <a:tc>
                  <a:txBody>
                    <a:bodyPr/>
                    <a:lstStyle/>
                    <a:p>
                      <a:r>
                        <a:rPr lang="en-GB">
                          <a:solidFill>
                            <a:srgbClr val="FFFFFF"/>
                          </a:solidFill>
                          <a:effectLst/>
                        </a:rPr>
                        <a:t>2010</a:t>
                      </a:r>
                    </a:p>
                  </a:txBody>
                  <a:tcPr marL="95250" marR="95250" marT="95250" marB="9525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31496F"/>
                    </a:solidFill>
                  </a:tcPr>
                </a:tc>
                <a:tc>
                  <a:txBody>
                    <a:bodyPr/>
                    <a:lstStyle/>
                    <a:p>
                      <a:r>
                        <a:rPr lang="en-GB">
                          <a:solidFill>
                            <a:srgbClr val="FFFFFF"/>
                          </a:solidFill>
                          <a:effectLst/>
                        </a:rPr>
                        <a:t>2015</a:t>
                      </a:r>
                    </a:p>
                  </a:txBody>
                  <a:tcPr marL="95250" marR="95250" marT="95250" marB="9525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31496F"/>
                    </a:solidFill>
                  </a:tcPr>
                </a:tc>
                <a:tc>
                  <a:txBody>
                    <a:bodyPr/>
                    <a:lstStyle/>
                    <a:p>
                      <a:r>
                        <a:rPr lang="en-GB">
                          <a:solidFill>
                            <a:srgbClr val="FFFFFF"/>
                          </a:solidFill>
                          <a:effectLst/>
                        </a:rPr>
                        <a:t>2016</a:t>
                      </a:r>
                    </a:p>
                  </a:txBody>
                  <a:tcPr marL="95250" marR="95250" marT="95250" marB="9525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31496F"/>
                    </a:solidFill>
                  </a:tcPr>
                </a:tc>
                <a:extLst>
                  <a:ext uri="{0D108BD9-81ED-4DB2-BD59-A6C34878D82A}">
                    <a16:rowId xmlns:a16="http://schemas.microsoft.com/office/drawing/2014/main" val="1766865033"/>
                  </a:ext>
                </a:extLst>
              </a:tr>
              <a:tr h="0">
                <a:tc>
                  <a:txBody>
                    <a:bodyPr/>
                    <a:lstStyle/>
                    <a:p>
                      <a:pPr fontAlgn="t"/>
                      <a:r>
                        <a:rPr lang="en-GB">
                          <a:effectLst/>
                        </a:rPr>
                        <a:t>Total</a:t>
                      </a:r>
                    </a:p>
                  </a:txBody>
                  <a:tcPr marL="95250" marR="95250" marT="95250" marB="95250">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fontAlgn="t"/>
                      <a:r>
                        <a:rPr lang="en-GB">
                          <a:effectLst/>
                        </a:rPr>
                        <a:t>6.8</a:t>
                      </a:r>
                    </a:p>
                  </a:txBody>
                  <a:tcPr marL="95250" marR="95250" marT="95250" marB="95250">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fontAlgn="t"/>
                      <a:r>
                        <a:rPr lang="en-GB">
                          <a:effectLst/>
                        </a:rPr>
                        <a:t>19.3</a:t>
                      </a:r>
                    </a:p>
                  </a:txBody>
                  <a:tcPr marL="95250" marR="95250" marT="95250" marB="95250">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fontAlgn="t"/>
                      <a:r>
                        <a:rPr lang="en-GB">
                          <a:effectLst/>
                        </a:rPr>
                        <a:t>54.8</a:t>
                      </a:r>
                    </a:p>
                  </a:txBody>
                  <a:tcPr marL="95250" marR="95250" marT="95250" marB="95250">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fontAlgn="t"/>
                      <a:r>
                        <a:rPr lang="en-GB">
                          <a:effectLst/>
                        </a:rPr>
                        <a:t>69.4</a:t>
                      </a:r>
                    </a:p>
                  </a:txBody>
                  <a:tcPr marL="95250" marR="95250" marT="95250" marB="95250">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fontAlgn="t"/>
                      <a:r>
                        <a:rPr lang="en-GB">
                          <a:effectLst/>
                        </a:rPr>
                        <a:t>110.0</a:t>
                      </a:r>
                    </a:p>
                  </a:txBody>
                  <a:tcPr marL="95250" marR="95250" marT="95250" marB="95250">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fontAlgn="t"/>
                      <a:r>
                        <a:rPr lang="en-GB">
                          <a:effectLst/>
                        </a:rPr>
                        <a:t>117.4</a:t>
                      </a:r>
                    </a:p>
                  </a:txBody>
                  <a:tcPr marL="95250" marR="95250" marT="95250" marB="95250">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fontAlgn="t"/>
                      <a:r>
                        <a:rPr lang="en-GB">
                          <a:effectLst/>
                        </a:rPr>
                        <a:t>130.3</a:t>
                      </a:r>
                    </a:p>
                  </a:txBody>
                  <a:tcPr marL="95250" marR="95250" marT="95250" marB="95250">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fontAlgn="t"/>
                      <a:r>
                        <a:rPr lang="en-GB">
                          <a:effectLst/>
                        </a:rPr>
                        <a:t>154.3</a:t>
                      </a:r>
                    </a:p>
                  </a:txBody>
                  <a:tcPr marL="95250" marR="95250" marT="95250" marB="95250">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fontAlgn="t"/>
                      <a:r>
                        <a:rPr lang="en-GB">
                          <a:effectLst/>
                        </a:rPr>
                        <a:t>138.6</a:t>
                      </a:r>
                    </a:p>
                  </a:txBody>
                  <a:tcPr marL="95250" marR="95250" marT="95250" marB="95250">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fontAlgn="t"/>
                      <a:r>
                        <a:rPr lang="en-GB">
                          <a:effectLst/>
                        </a:rPr>
                        <a:t>158,6</a:t>
                      </a:r>
                    </a:p>
                  </a:txBody>
                  <a:tcPr marL="95250" marR="95250" marT="95250" marB="95250">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fontAlgn="t"/>
                      <a:r>
                        <a:rPr lang="en-GB" dirty="0">
                          <a:effectLst/>
                        </a:rPr>
                        <a:t>178,3</a:t>
                      </a:r>
                    </a:p>
                  </a:txBody>
                  <a:tcPr marL="95250" marR="95250" marT="95250" marB="95250">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3913315881"/>
                  </a:ext>
                </a:extLst>
              </a:tr>
            </a:tbl>
          </a:graphicData>
        </a:graphic>
      </p:graphicFrame>
      <p:sp>
        <p:nvSpPr>
          <p:cNvPr id="9" name="Rectangle 3">
            <a:extLst>
              <a:ext uri="{FF2B5EF4-FFF2-40B4-BE49-F238E27FC236}">
                <a16:creationId xmlns:a16="http://schemas.microsoft.com/office/drawing/2014/main" id="{4D279BBD-F0F7-42C3-A247-56B5F54FE113}"/>
              </a:ext>
            </a:extLst>
          </p:cNvPr>
          <p:cNvSpPr>
            <a:spLocks noChangeArrowheads="1"/>
          </p:cNvSpPr>
          <p:nvPr/>
        </p:nvSpPr>
        <p:spPr bwMode="auto">
          <a:xfrm>
            <a:off x="838200" y="429895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4" name="Audio 3">
            <a:hlinkClick r:id="" action="ppaction://media"/>
            <a:extLst>
              <a:ext uri="{FF2B5EF4-FFF2-40B4-BE49-F238E27FC236}">
                <a16:creationId xmlns:a16="http://schemas.microsoft.com/office/drawing/2014/main" id="{A2F37BA2-A490-4C9B-B2D8-EB8E3ACE9DE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121123088"/>
      </p:ext>
    </p:extLst>
  </p:cSld>
  <p:clrMapOvr>
    <a:masterClrMapping/>
  </p:clrMapOvr>
  <mc:AlternateContent xmlns:mc="http://schemas.openxmlformats.org/markup-compatibility/2006">
    <mc:Choice xmlns:p14="http://schemas.microsoft.com/office/powerpoint/2010/main" Requires="p14">
      <p:transition spd="slow" p14:dur="2000" advTm="13993"/>
    </mc:Choice>
    <mc:Fallback>
      <p:transition spd="slow" advTm="139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A5A78-2143-404F-9985-D026D8127839}"/>
              </a:ext>
            </a:extLst>
          </p:cNvPr>
          <p:cNvSpPr>
            <a:spLocks noGrp="1"/>
          </p:cNvSpPr>
          <p:nvPr>
            <p:ph type="title"/>
          </p:nvPr>
        </p:nvSpPr>
        <p:spPr/>
        <p:txBody>
          <a:bodyPr/>
          <a:lstStyle/>
          <a:p>
            <a:r>
              <a:rPr lang="en-GB" dirty="0"/>
              <a:t>Gazprom gas supplies to Europe</a:t>
            </a:r>
          </a:p>
        </p:txBody>
      </p:sp>
      <p:sp>
        <p:nvSpPr>
          <p:cNvPr id="3" name="Content Placeholder 2">
            <a:extLst>
              <a:ext uri="{FF2B5EF4-FFF2-40B4-BE49-F238E27FC236}">
                <a16:creationId xmlns:a16="http://schemas.microsoft.com/office/drawing/2014/main" id="{19CCA4FA-EBBE-4498-A103-3086C026FE4A}"/>
              </a:ext>
            </a:extLst>
          </p:cNvPr>
          <p:cNvSpPr>
            <a:spLocks noGrp="1"/>
          </p:cNvSpPr>
          <p:nvPr>
            <p:ph idx="1"/>
          </p:nvPr>
        </p:nvSpPr>
        <p:spPr>
          <a:xfrm>
            <a:off x="838199" y="1371608"/>
            <a:ext cx="10716491" cy="5223136"/>
          </a:xfrm>
        </p:spPr>
        <p:txBody>
          <a:bodyPr>
            <a:normAutofit fontScale="92500" lnSpcReduction="20000"/>
          </a:bodyPr>
          <a:lstStyle/>
          <a:p>
            <a:pPr marL="0" indent="0">
              <a:buNone/>
            </a:pPr>
            <a:r>
              <a:rPr lang="en-GB" sz="2400" dirty="0"/>
              <a:t>The Western European market (including Turkey) consumes the bulk of Russian exports. In 2016, Gazprom Export delivered 146.2 billion cubic meters of gas to markets in the region:</a:t>
            </a: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dirty="0"/>
          </a:p>
          <a:p>
            <a:pPr marL="0" indent="0">
              <a:buNone/>
            </a:pPr>
            <a:endParaRPr lang="en-GB"/>
          </a:p>
          <a:p>
            <a:pPr marL="0" indent="0" algn="r">
              <a:buNone/>
            </a:pPr>
            <a:r>
              <a:rPr lang="en-GB" dirty="0"/>
              <a:t>[Gazprom Export 2016]</a:t>
            </a:r>
          </a:p>
        </p:txBody>
      </p:sp>
      <p:sp>
        <p:nvSpPr>
          <p:cNvPr id="9" name="Rectangle 3">
            <a:extLst>
              <a:ext uri="{FF2B5EF4-FFF2-40B4-BE49-F238E27FC236}">
                <a16:creationId xmlns:a16="http://schemas.microsoft.com/office/drawing/2014/main" id="{4D279BBD-F0F7-42C3-A247-56B5F54FE113}"/>
              </a:ext>
            </a:extLst>
          </p:cNvPr>
          <p:cNvSpPr>
            <a:spLocks noChangeArrowheads="1"/>
          </p:cNvSpPr>
          <p:nvPr/>
        </p:nvSpPr>
        <p:spPr bwMode="auto">
          <a:xfrm>
            <a:off x="838200" y="429895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4" name="Picture 3">
            <a:extLst>
              <a:ext uri="{FF2B5EF4-FFF2-40B4-BE49-F238E27FC236}">
                <a16:creationId xmlns:a16="http://schemas.microsoft.com/office/drawing/2014/main" id="{6C519544-B6F0-49EB-9B19-E2EAB35D906E}"/>
              </a:ext>
            </a:extLst>
          </p:cNvPr>
          <p:cNvPicPr>
            <a:picLocks noChangeAspect="1"/>
          </p:cNvPicPr>
          <p:nvPr/>
        </p:nvPicPr>
        <p:blipFill rotWithShape="1">
          <a:blip r:embed="rId4"/>
          <a:srcRect t="749"/>
          <a:stretch/>
        </p:blipFill>
        <p:spPr>
          <a:xfrm>
            <a:off x="1295819" y="2230581"/>
            <a:ext cx="9539770" cy="3670217"/>
          </a:xfrm>
          <a:prstGeom prst="rect">
            <a:avLst/>
          </a:prstGeom>
        </p:spPr>
      </p:pic>
      <p:pic>
        <p:nvPicPr>
          <p:cNvPr id="5" name="Audio 4">
            <a:hlinkClick r:id="" action="ppaction://media"/>
            <a:extLst>
              <a:ext uri="{FF2B5EF4-FFF2-40B4-BE49-F238E27FC236}">
                <a16:creationId xmlns:a16="http://schemas.microsoft.com/office/drawing/2014/main" id="{FAC83EE5-539B-4B53-B522-1BF2F3FEA27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886449325"/>
      </p:ext>
    </p:extLst>
  </p:cSld>
  <p:clrMapOvr>
    <a:masterClrMapping/>
  </p:clrMapOvr>
  <mc:AlternateContent xmlns:mc="http://schemas.openxmlformats.org/markup-compatibility/2006">
    <mc:Choice xmlns:p14="http://schemas.microsoft.com/office/powerpoint/2010/main" Requires="p14">
      <p:transition spd="slow" p14:dur="2000" advTm="11959"/>
    </mc:Choice>
    <mc:Fallback>
      <p:transition spd="slow" advTm="119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340DA-BA37-4174-AB5D-80C3D3A76D6A}"/>
              </a:ext>
            </a:extLst>
          </p:cNvPr>
          <p:cNvSpPr>
            <a:spLocks noGrp="1"/>
          </p:cNvSpPr>
          <p:nvPr>
            <p:ph type="title"/>
          </p:nvPr>
        </p:nvSpPr>
        <p:spPr>
          <a:xfrm>
            <a:off x="838200" y="365126"/>
            <a:ext cx="10515600" cy="770948"/>
          </a:xfrm>
        </p:spPr>
        <p:txBody>
          <a:bodyPr/>
          <a:lstStyle/>
          <a:p>
            <a:r>
              <a:rPr lang="en-GB" b="1" dirty="0"/>
              <a:t>“Gazprom Export</a:t>
            </a:r>
            <a:r>
              <a:rPr lang="en-GB" b="1"/>
              <a:t>” </a:t>
            </a:r>
            <a:r>
              <a:rPr lang="en-GB" b="1" dirty="0"/>
              <a:t>potential </a:t>
            </a:r>
            <a:r>
              <a:rPr lang="en-GB" b="1"/>
              <a:t>ISTM model </a:t>
            </a:r>
            <a:endParaRPr lang="en-GB" b="1" dirty="0"/>
          </a:p>
        </p:txBody>
      </p:sp>
      <p:sp>
        <p:nvSpPr>
          <p:cNvPr id="3" name="Content Placeholder 2">
            <a:extLst>
              <a:ext uri="{FF2B5EF4-FFF2-40B4-BE49-F238E27FC236}">
                <a16:creationId xmlns:a16="http://schemas.microsoft.com/office/drawing/2014/main" id="{444C5311-AA1D-43A3-9C15-81680F0F7785}"/>
              </a:ext>
            </a:extLst>
          </p:cNvPr>
          <p:cNvSpPr>
            <a:spLocks noGrp="1"/>
          </p:cNvSpPr>
          <p:nvPr>
            <p:ph idx="1"/>
          </p:nvPr>
        </p:nvSpPr>
        <p:spPr>
          <a:xfrm>
            <a:off x="838200" y="1330036"/>
            <a:ext cx="10515600" cy="5162839"/>
          </a:xfrm>
        </p:spPr>
        <p:txBody>
          <a:bodyPr>
            <a:normAutofit/>
          </a:bodyPr>
          <a:lstStyle/>
          <a:p>
            <a:pPr marL="0" indent="0" algn="ctr">
              <a:buNone/>
            </a:pPr>
            <a:r>
              <a:rPr lang="en-GB" dirty="0"/>
              <a:t>ISTM is the integrated production, supply, trading and marketing model for Gazprom:</a:t>
            </a:r>
          </a:p>
          <a:p>
            <a:r>
              <a:rPr lang="en-GB" dirty="0"/>
              <a:t>“Fits with the current market realities and enhances Gazprom’s competitive advantages – as the largest gas reserve holder with comparably low costs for supplying to Europe – and hence its export profitability.”</a:t>
            </a:r>
          </a:p>
          <a:p>
            <a:r>
              <a:rPr lang="en-GB" dirty="0"/>
              <a:t>“Has options value because it gives Gazprom resilience to the negative impact of market and industry dynamics and shocks. Under this sales strategy, its export profit would be very resilient to contract renegotiations (increased spot indexation and lower take-or-pay levels) and the entry of low-cost producers into the markets.”</a:t>
            </a:r>
          </a:p>
          <a:p>
            <a:r>
              <a:rPr lang="en-GB" dirty="0"/>
              <a:t>“Can better capture the upside potential of market developments, increasing Gazprom’s annual export profit substantially and above what Gazprom could achieve by pursuing the border sales strategy. This upside potential includes ISTM’s ability to price Gazprom’s produced gas actively in traded markets, and this upside potential is further increased if the downstream market becomes more competitive.”</a:t>
            </a:r>
          </a:p>
          <a:p>
            <a:pPr marL="0" indent="0" algn="r">
              <a:buNone/>
            </a:pPr>
            <a:r>
              <a:rPr lang="en-GB" dirty="0"/>
              <a:t>[</a:t>
            </a:r>
            <a:r>
              <a:rPr lang="en-GB" dirty="0" err="1"/>
              <a:t>Chyong</a:t>
            </a:r>
            <a:r>
              <a:rPr lang="en-GB" dirty="0"/>
              <a:t> EPRG 2015]</a:t>
            </a:r>
          </a:p>
        </p:txBody>
      </p:sp>
      <p:pic>
        <p:nvPicPr>
          <p:cNvPr id="4" name="Audio 3">
            <a:hlinkClick r:id="" action="ppaction://media"/>
            <a:extLst>
              <a:ext uri="{FF2B5EF4-FFF2-40B4-BE49-F238E27FC236}">
                <a16:creationId xmlns:a16="http://schemas.microsoft.com/office/drawing/2014/main" id="{1FC83BC0-50F3-47DD-9818-5FBCB0CBCE8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031425918"/>
      </p:ext>
    </p:extLst>
  </p:cSld>
  <p:clrMapOvr>
    <a:masterClrMapping/>
  </p:clrMapOvr>
  <mc:AlternateContent xmlns:mc="http://schemas.openxmlformats.org/markup-compatibility/2006">
    <mc:Choice xmlns:p14="http://schemas.microsoft.com/office/powerpoint/2010/main" Requires="p14">
      <p:transition spd="slow" p14:dur="2000" advTm="24599"/>
    </mc:Choice>
    <mc:Fallback>
      <p:transition spd="slow" advTm="245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A5A78-2143-404F-9985-D026D8127839}"/>
              </a:ext>
            </a:extLst>
          </p:cNvPr>
          <p:cNvSpPr>
            <a:spLocks noGrp="1"/>
          </p:cNvSpPr>
          <p:nvPr>
            <p:ph type="title"/>
          </p:nvPr>
        </p:nvSpPr>
        <p:spPr>
          <a:xfrm>
            <a:off x="838200" y="365126"/>
            <a:ext cx="10217727" cy="491217"/>
          </a:xfrm>
        </p:spPr>
        <p:txBody>
          <a:bodyPr>
            <a:normAutofit fontScale="90000"/>
          </a:bodyPr>
          <a:lstStyle/>
          <a:p>
            <a:r>
              <a:rPr lang="en-GB" dirty="0"/>
              <a:t>Open system model</a:t>
            </a:r>
          </a:p>
        </p:txBody>
      </p:sp>
      <p:sp>
        <p:nvSpPr>
          <p:cNvPr id="3" name="Content Placeholder 2">
            <a:extLst>
              <a:ext uri="{FF2B5EF4-FFF2-40B4-BE49-F238E27FC236}">
                <a16:creationId xmlns:a16="http://schemas.microsoft.com/office/drawing/2014/main" id="{19CCA4FA-EBBE-4498-A103-3086C026FE4A}"/>
              </a:ext>
            </a:extLst>
          </p:cNvPr>
          <p:cNvSpPr>
            <a:spLocks noGrp="1"/>
          </p:cNvSpPr>
          <p:nvPr>
            <p:ph idx="1"/>
          </p:nvPr>
        </p:nvSpPr>
        <p:spPr>
          <a:xfrm>
            <a:off x="8447314" y="5679233"/>
            <a:ext cx="3020786" cy="923349"/>
          </a:xfrm>
        </p:spPr>
        <p:txBody>
          <a:bodyPr>
            <a:normAutofit/>
          </a:bodyPr>
          <a:lstStyle/>
          <a:p>
            <a:pPr marL="0" indent="0">
              <a:buNone/>
            </a:pPr>
            <a:endParaRPr lang="en-GB" dirty="0"/>
          </a:p>
          <a:p>
            <a:pPr marL="0" indent="0">
              <a:buNone/>
            </a:pPr>
            <a:r>
              <a:rPr lang="en-GB" dirty="0"/>
              <a:t>[</a:t>
            </a:r>
            <a:r>
              <a:rPr lang="en-GB" dirty="0" err="1"/>
              <a:t>Deresky</a:t>
            </a:r>
            <a:r>
              <a:rPr lang="en-GB" dirty="0"/>
              <a:t> 2017]</a:t>
            </a:r>
          </a:p>
        </p:txBody>
      </p:sp>
      <p:pic>
        <p:nvPicPr>
          <p:cNvPr id="4" name="Picture 3">
            <a:extLst>
              <a:ext uri="{FF2B5EF4-FFF2-40B4-BE49-F238E27FC236}">
                <a16:creationId xmlns:a16="http://schemas.microsoft.com/office/drawing/2014/main" id="{8317694C-5A28-47DA-8DB7-05D0297A2395}"/>
              </a:ext>
            </a:extLst>
          </p:cNvPr>
          <p:cNvPicPr>
            <a:picLocks noChangeAspect="1"/>
          </p:cNvPicPr>
          <p:nvPr/>
        </p:nvPicPr>
        <p:blipFill>
          <a:blip r:embed="rId4"/>
          <a:stretch>
            <a:fillRect/>
          </a:stretch>
        </p:blipFill>
        <p:spPr>
          <a:xfrm>
            <a:off x="1383270" y="856343"/>
            <a:ext cx="6396388" cy="5884200"/>
          </a:xfrm>
          <a:prstGeom prst="rect">
            <a:avLst/>
          </a:prstGeom>
        </p:spPr>
      </p:pic>
      <p:pic>
        <p:nvPicPr>
          <p:cNvPr id="5" name="Audio 4">
            <a:hlinkClick r:id="" action="ppaction://media"/>
            <a:extLst>
              <a:ext uri="{FF2B5EF4-FFF2-40B4-BE49-F238E27FC236}">
                <a16:creationId xmlns:a16="http://schemas.microsoft.com/office/drawing/2014/main" id="{75F77554-4819-43C8-A220-33EE0C0A268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643649153"/>
      </p:ext>
    </p:extLst>
  </p:cSld>
  <p:clrMapOvr>
    <a:masterClrMapping/>
  </p:clrMapOvr>
  <mc:AlternateContent xmlns:mc="http://schemas.openxmlformats.org/markup-compatibility/2006">
    <mc:Choice xmlns:p14="http://schemas.microsoft.com/office/powerpoint/2010/main" Requires="p14">
      <p:transition spd="slow" p14:dur="2000" advTm="11013"/>
    </mc:Choice>
    <mc:Fallback>
      <p:transition spd="slow" advTm="110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446C4863-3F23-4E44-96D7-489899CB336F}"/>
              </a:ext>
            </a:extLst>
          </p:cNvPr>
          <p:cNvGraphicFramePr>
            <a:graphicFrameLocks noGrp="1"/>
          </p:cNvGraphicFramePr>
          <p:nvPr>
            <p:extLst>
              <p:ext uri="{D42A27DB-BD31-4B8C-83A1-F6EECF244321}">
                <p14:modId xmlns:p14="http://schemas.microsoft.com/office/powerpoint/2010/main" val="2002776224"/>
              </p:ext>
            </p:extLst>
          </p:nvPr>
        </p:nvGraphicFramePr>
        <p:xfrm>
          <a:off x="796636" y="1238596"/>
          <a:ext cx="10474036" cy="5120640"/>
        </p:xfrm>
        <a:graphic>
          <a:graphicData uri="http://schemas.openxmlformats.org/drawingml/2006/table">
            <a:tbl>
              <a:tblPr>
                <a:tableStyleId>{616DA210-FB5B-4158-B5E0-FEB733F419BA}</a:tableStyleId>
              </a:tblPr>
              <a:tblGrid>
                <a:gridCol w="5216237">
                  <a:extLst>
                    <a:ext uri="{9D8B030D-6E8A-4147-A177-3AD203B41FA5}">
                      <a16:colId xmlns:a16="http://schemas.microsoft.com/office/drawing/2014/main" val="3166649459"/>
                    </a:ext>
                  </a:extLst>
                </a:gridCol>
                <a:gridCol w="5257799">
                  <a:extLst>
                    <a:ext uri="{9D8B030D-6E8A-4147-A177-3AD203B41FA5}">
                      <a16:colId xmlns:a16="http://schemas.microsoft.com/office/drawing/2014/main" val="3456436984"/>
                    </a:ext>
                  </a:extLst>
                </a:gridCol>
              </a:tblGrid>
              <a:tr h="2433060">
                <a:tc>
                  <a:txBody>
                    <a:bodyPr/>
                    <a:lstStyle/>
                    <a:p>
                      <a:r>
                        <a:rPr lang="en-GB" b="1" dirty="0"/>
                        <a:t>Political Environment </a:t>
                      </a:r>
                    </a:p>
                    <a:p>
                      <a:pPr lvl="1"/>
                      <a:r>
                        <a:rPr lang="en-GB" dirty="0"/>
                        <a:t>Form of government </a:t>
                      </a:r>
                    </a:p>
                    <a:p>
                      <a:pPr lvl="1"/>
                      <a:r>
                        <a:rPr lang="en-GB" dirty="0"/>
                        <a:t>Political stability </a:t>
                      </a:r>
                    </a:p>
                    <a:p>
                      <a:pPr lvl="1"/>
                      <a:r>
                        <a:rPr lang="en-GB" dirty="0"/>
                        <a:t>Foreign policy</a:t>
                      </a:r>
                    </a:p>
                    <a:p>
                      <a:pPr lvl="1"/>
                      <a:r>
                        <a:rPr lang="en-GB" dirty="0"/>
                        <a:t>State companies </a:t>
                      </a:r>
                    </a:p>
                    <a:p>
                      <a:pPr lvl="1"/>
                      <a:r>
                        <a:rPr lang="en-GB" dirty="0"/>
                        <a:t>Role of military </a:t>
                      </a:r>
                    </a:p>
                    <a:p>
                      <a:pPr lvl="1"/>
                      <a:r>
                        <a:rPr lang="en-GB" dirty="0"/>
                        <a:t>Level of terrorism </a:t>
                      </a:r>
                    </a:p>
                    <a:p>
                      <a:pPr lvl="1"/>
                      <a:r>
                        <a:rPr lang="en-GB" dirty="0"/>
                        <a:t>Restrictions on imports/exports </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Economic Environment </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Economic system </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State of development </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Economic stability </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GNP</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International financial standing </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Monetary/fiscal policies </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Foreign investment </a:t>
                      </a:r>
                    </a:p>
                    <a:p>
                      <a:endParaRPr lang="en-GB" dirty="0"/>
                    </a:p>
                  </a:txBody>
                  <a:tcPr/>
                </a:tc>
                <a:extLst>
                  <a:ext uri="{0D108BD9-81ED-4DB2-BD59-A6C34878D82A}">
                    <a16:rowId xmlns:a16="http://schemas.microsoft.com/office/drawing/2014/main" val="359848130"/>
                  </a:ext>
                </a:extLst>
              </a:tr>
              <a:tr h="2220104">
                <a:tc>
                  <a:txBody>
                    <a:bodyPr/>
                    <a:lstStyle/>
                    <a:p>
                      <a:r>
                        <a:rPr lang="en-GB" b="1" dirty="0"/>
                        <a:t>Regulatory Environment</a:t>
                      </a:r>
                    </a:p>
                    <a:p>
                      <a:pPr lvl="1"/>
                      <a:r>
                        <a:rPr lang="en-GB" dirty="0"/>
                        <a:t>Legal system </a:t>
                      </a:r>
                    </a:p>
                    <a:p>
                      <a:pPr lvl="1"/>
                      <a:r>
                        <a:rPr lang="en-GB" dirty="0"/>
                        <a:t>Prevailing international laws </a:t>
                      </a:r>
                    </a:p>
                    <a:p>
                      <a:pPr lvl="1"/>
                      <a:r>
                        <a:rPr lang="en-GB" dirty="0"/>
                        <a:t>Protectionist laws </a:t>
                      </a:r>
                    </a:p>
                    <a:p>
                      <a:pPr lvl="1"/>
                      <a:r>
                        <a:rPr lang="en-GB" dirty="0"/>
                        <a:t>Tax laws </a:t>
                      </a:r>
                    </a:p>
                    <a:p>
                      <a:pPr lvl="1"/>
                      <a:r>
                        <a:rPr lang="en-GB" dirty="0"/>
                        <a:t>Role of contracts </a:t>
                      </a:r>
                    </a:p>
                    <a:p>
                      <a:pPr lvl="1"/>
                      <a:r>
                        <a:rPr lang="en-GB" dirty="0"/>
                        <a:t>Protection for proprietary property </a:t>
                      </a:r>
                    </a:p>
                    <a:p>
                      <a:pPr lvl="1"/>
                      <a:r>
                        <a:rPr lang="en-GB" dirty="0"/>
                        <a:t>Environmental protection </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Technological Environment </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Level of technology </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Availability of local technical skills </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Technical requirements of country </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Appropriability </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Transfer of technology </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Infrastructure</a:t>
                      </a:r>
                    </a:p>
                    <a:p>
                      <a:endParaRPr lang="en-GB" dirty="0"/>
                    </a:p>
                  </a:txBody>
                  <a:tcPr/>
                </a:tc>
                <a:extLst>
                  <a:ext uri="{0D108BD9-81ED-4DB2-BD59-A6C34878D82A}">
                    <a16:rowId xmlns:a16="http://schemas.microsoft.com/office/drawing/2014/main" val="451817036"/>
                  </a:ext>
                </a:extLst>
              </a:tr>
            </a:tbl>
          </a:graphicData>
        </a:graphic>
      </p:graphicFrame>
      <p:sp>
        <p:nvSpPr>
          <p:cNvPr id="2" name="Title 1">
            <a:extLst>
              <a:ext uri="{FF2B5EF4-FFF2-40B4-BE49-F238E27FC236}">
                <a16:creationId xmlns:a16="http://schemas.microsoft.com/office/drawing/2014/main" id="{7F4ABCCE-CA80-4D1C-B896-EA2650C22C03}"/>
              </a:ext>
            </a:extLst>
          </p:cNvPr>
          <p:cNvSpPr>
            <a:spLocks noGrp="1"/>
          </p:cNvSpPr>
          <p:nvPr>
            <p:ph type="title"/>
          </p:nvPr>
        </p:nvSpPr>
        <p:spPr>
          <a:xfrm>
            <a:off x="838200" y="290946"/>
            <a:ext cx="10515600" cy="748146"/>
          </a:xfrm>
        </p:spPr>
        <p:txBody>
          <a:bodyPr>
            <a:normAutofit fontScale="90000"/>
          </a:bodyPr>
          <a:lstStyle/>
          <a:p>
            <a:pPr algn="ctr"/>
            <a:r>
              <a:rPr lang="en-GB" dirty="0"/>
              <a:t>Country analysis dimensions for </a:t>
            </a:r>
            <a:r>
              <a:rPr lang="en-GB"/>
              <a:t>International Business</a:t>
            </a:r>
          </a:p>
        </p:txBody>
      </p:sp>
      <p:pic>
        <p:nvPicPr>
          <p:cNvPr id="3" name="Audio 2">
            <a:hlinkClick r:id="" action="ppaction://media"/>
            <a:extLst>
              <a:ext uri="{FF2B5EF4-FFF2-40B4-BE49-F238E27FC236}">
                <a16:creationId xmlns:a16="http://schemas.microsoft.com/office/drawing/2014/main" id="{59FCD8F1-77AA-4191-9085-6A5666BA0EC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259462893"/>
      </p:ext>
    </p:extLst>
  </p:cSld>
  <p:clrMapOvr>
    <a:masterClrMapping/>
  </p:clrMapOvr>
  <mc:AlternateContent xmlns:mc="http://schemas.openxmlformats.org/markup-compatibility/2006">
    <mc:Choice xmlns:p14="http://schemas.microsoft.com/office/powerpoint/2010/main" Requires="p14">
      <p:transition spd="slow" p14:dur="2000" advTm="11077"/>
    </mc:Choice>
    <mc:Fallback>
      <p:transition spd="slow" advTm="110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DB9F2-8380-46D0-8F08-554B9DDAAE71}"/>
              </a:ext>
            </a:extLst>
          </p:cNvPr>
          <p:cNvSpPr>
            <a:spLocks noGrp="1"/>
          </p:cNvSpPr>
          <p:nvPr>
            <p:ph type="title"/>
          </p:nvPr>
        </p:nvSpPr>
        <p:spPr>
          <a:xfrm>
            <a:off x="838200" y="365126"/>
            <a:ext cx="10515600" cy="398445"/>
          </a:xfrm>
        </p:spPr>
        <p:txBody>
          <a:bodyPr>
            <a:normAutofit fontScale="90000"/>
          </a:bodyPr>
          <a:lstStyle/>
          <a:p>
            <a:pPr lvl="0">
              <a:lnSpc>
                <a:spcPct val="100000"/>
              </a:lnSpc>
              <a:spcBef>
                <a:spcPts val="0"/>
              </a:spcBef>
            </a:pPr>
            <a:br>
              <a:rPr lang="en-GB" sz="1800" b="1" dirty="0">
                <a:solidFill>
                  <a:prstClr val="black"/>
                </a:solidFill>
                <a:latin typeface="Calibri" panose="020F0502020204030204"/>
                <a:ea typeface="+mn-ea"/>
                <a:cs typeface="+mn-cs"/>
              </a:rPr>
            </a:br>
            <a:endParaRPr lang="en-GB" dirty="0"/>
          </a:p>
        </p:txBody>
      </p:sp>
      <p:sp>
        <p:nvSpPr>
          <p:cNvPr id="3" name="Content Placeholder 2">
            <a:extLst>
              <a:ext uri="{FF2B5EF4-FFF2-40B4-BE49-F238E27FC236}">
                <a16:creationId xmlns:a16="http://schemas.microsoft.com/office/drawing/2014/main" id="{ACBE5ABF-536F-473C-A073-FCF40BBC3A8A}"/>
              </a:ext>
            </a:extLst>
          </p:cNvPr>
          <p:cNvSpPr>
            <a:spLocks noGrp="1"/>
          </p:cNvSpPr>
          <p:nvPr>
            <p:ph idx="1"/>
          </p:nvPr>
        </p:nvSpPr>
        <p:spPr>
          <a:xfrm>
            <a:off x="292231" y="1274618"/>
            <a:ext cx="11061569" cy="4902345"/>
          </a:xfrm>
        </p:spPr>
        <p:txBody>
          <a:bodyPr>
            <a:normAutofit/>
          </a:bodyPr>
          <a:lstStyle/>
          <a:p>
            <a:pPr marL="0" indent="0">
              <a:buNone/>
            </a:pPr>
            <a:r>
              <a:rPr lang="en-GB" b="1" dirty="0"/>
              <a:t>Political Environment </a:t>
            </a:r>
          </a:p>
          <a:p>
            <a:pPr marL="0" indent="0">
              <a:buNone/>
            </a:pPr>
            <a:r>
              <a:rPr lang="en-GB" dirty="0"/>
              <a:t> Form of Government</a:t>
            </a:r>
          </a:p>
          <a:p>
            <a:pPr marL="0" indent="0">
              <a:buNone/>
            </a:pPr>
            <a:r>
              <a:rPr lang="en-GB" dirty="0"/>
              <a:t> Queen Elizabeth II Constitutional monarchy - the sovereign has limited powers; political decisions are taken by the Government and the Parliament;  The UK is part of the European Union but its currency is still the pound.</a:t>
            </a:r>
          </a:p>
          <a:p>
            <a:pPr marL="0" indent="0">
              <a:buNone/>
            </a:pPr>
            <a:endParaRPr lang="en-GB" b="1" dirty="0"/>
          </a:p>
          <a:p>
            <a:pPr marL="0" indent="0">
              <a:buNone/>
            </a:pPr>
            <a:r>
              <a:rPr lang="en-GB" b="1" dirty="0"/>
              <a:t>Political stability</a:t>
            </a:r>
          </a:p>
          <a:p>
            <a:pPr marL="0" indent="0">
              <a:buNone/>
            </a:pPr>
            <a:r>
              <a:rPr lang="en-GB" dirty="0"/>
              <a:t>The Conservative Party minority government is led by a politically weak prime minister, Theresa May, and depends on parliamentary support from the Democratic Unionist Party. Government expect a UK-EU free-trade deal to take effect in 2021, after a transition period. However the government will face major domestic and external challenges during the Brexit process and is unlikely to last a full term to 2022.</a:t>
            </a:r>
          </a:p>
        </p:txBody>
      </p:sp>
      <p:pic>
        <p:nvPicPr>
          <p:cNvPr id="4" name="Audio 3">
            <a:hlinkClick r:id="" action="ppaction://media"/>
            <a:extLst>
              <a:ext uri="{FF2B5EF4-FFF2-40B4-BE49-F238E27FC236}">
                <a16:creationId xmlns:a16="http://schemas.microsoft.com/office/drawing/2014/main" id="{02527EC9-80CE-4DA7-9E2B-959FB79F3FD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209757561"/>
      </p:ext>
    </p:extLst>
  </p:cSld>
  <p:clrMapOvr>
    <a:masterClrMapping/>
  </p:clrMapOvr>
  <mc:AlternateContent xmlns:mc="http://schemas.openxmlformats.org/markup-compatibility/2006">
    <mc:Choice xmlns:p14="http://schemas.microsoft.com/office/powerpoint/2010/main" Requires="p14">
      <p:transition spd="slow" p14:dur="2000" advTm="10907"/>
    </mc:Choice>
    <mc:Fallback>
      <p:transition spd="slow" advTm="109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2475924-CD14-4093-8DFF-8AC966FE6762}"/>
              </a:ext>
            </a:extLst>
          </p:cNvPr>
          <p:cNvSpPr>
            <a:spLocks noGrp="1"/>
          </p:cNvSpPr>
          <p:nvPr>
            <p:ph idx="1"/>
          </p:nvPr>
        </p:nvSpPr>
        <p:spPr>
          <a:xfrm>
            <a:off x="339364" y="242740"/>
            <a:ext cx="11528981" cy="6372520"/>
          </a:xfrm>
        </p:spPr>
        <p:txBody>
          <a:bodyPr>
            <a:normAutofit fontScale="92500" lnSpcReduction="20000"/>
          </a:bodyPr>
          <a:lstStyle/>
          <a:p>
            <a:pPr marL="0" indent="0">
              <a:buNone/>
            </a:pPr>
            <a:r>
              <a:rPr lang="en-GB" b="1" dirty="0"/>
              <a:t>Foreign policy</a:t>
            </a:r>
          </a:p>
          <a:p>
            <a:pPr marL="0" indent="0">
              <a:buNone/>
            </a:pPr>
            <a:r>
              <a:rPr lang="en-GB" dirty="0"/>
              <a:t>The UK after the "Brexit" still ranks near the very top of most indices of various countries’ international capabilities of various kinds – military and aid spending, economic output, and so on. But it needs a new national foreign policy strategy that takes into account all aspects of international engagement – and that more carefully balances security, trade and wider diplomatic interests.</a:t>
            </a:r>
          </a:p>
          <a:p>
            <a:pPr marL="0" indent="0">
              <a:buNone/>
            </a:pPr>
            <a:r>
              <a:rPr lang="en-GB" b="1" dirty="0"/>
              <a:t>State companies </a:t>
            </a:r>
          </a:p>
          <a:p>
            <a:pPr marL="0" indent="0">
              <a:buNone/>
            </a:pPr>
            <a:r>
              <a:rPr lang="en-GB" dirty="0"/>
              <a:t>The Shareholder Executive, which is part of BIS, is currently responsible for 20</a:t>
            </a:r>
          </a:p>
          <a:p>
            <a:pPr marL="0" indent="0">
              <a:buNone/>
            </a:pPr>
            <a:r>
              <a:rPr lang="en-GB" dirty="0"/>
              <a:t>businesses although this changes over time depending on Government priorities</a:t>
            </a:r>
          </a:p>
          <a:p>
            <a:pPr marL="0" indent="0">
              <a:buNone/>
            </a:pPr>
            <a:r>
              <a:rPr lang="en-GB" dirty="0"/>
              <a:t>and policy decisions. Some of these are public bodies and some are companies</a:t>
            </a:r>
          </a:p>
          <a:p>
            <a:pPr marL="0" indent="0">
              <a:buNone/>
            </a:pPr>
            <a:r>
              <a:rPr lang="en-GB" dirty="0"/>
              <a:t>operating in a commercial market. They are:</a:t>
            </a:r>
          </a:p>
          <a:p>
            <a:pPr marL="0" indent="0">
              <a:buNone/>
            </a:pPr>
            <a:r>
              <a:rPr lang="en-GB" dirty="0"/>
              <a:t>• Companies House</a:t>
            </a:r>
          </a:p>
          <a:p>
            <a:pPr marL="0" indent="0">
              <a:buNone/>
            </a:pPr>
            <a:r>
              <a:rPr lang="en-GB" dirty="0"/>
              <a:t>• Land Registry</a:t>
            </a:r>
          </a:p>
          <a:p>
            <a:pPr marL="0" indent="0">
              <a:buNone/>
            </a:pPr>
            <a:r>
              <a:rPr lang="en-GB" dirty="0"/>
              <a:t>• Met Office</a:t>
            </a:r>
          </a:p>
          <a:p>
            <a:pPr marL="0" indent="0">
              <a:buNone/>
            </a:pPr>
            <a:r>
              <a:rPr lang="en-GB" dirty="0"/>
              <a:t>• Post Office Ltd</a:t>
            </a:r>
          </a:p>
          <a:p>
            <a:pPr marL="0" indent="0">
              <a:buNone/>
            </a:pPr>
            <a:r>
              <a:rPr lang="en-GB" dirty="0"/>
              <a:t>• Royal Mail</a:t>
            </a:r>
          </a:p>
          <a:p>
            <a:pPr marL="0" indent="0">
              <a:buNone/>
            </a:pPr>
            <a:r>
              <a:rPr lang="en-GB" dirty="0"/>
              <a:t>• UK Export Finance</a:t>
            </a:r>
          </a:p>
          <a:p>
            <a:pPr marL="0" indent="0">
              <a:buNone/>
            </a:pPr>
            <a:r>
              <a:rPr lang="en-GB" dirty="0"/>
              <a:t>• Channel 4</a:t>
            </a:r>
          </a:p>
          <a:p>
            <a:pPr marL="0" indent="0">
              <a:buNone/>
            </a:pPr>
            <a:r>
              <a:rPr lang="en-GB" dirty="0"/>
              <a:t>• National Nuclear Laboratories</a:t>
            </a:r>
          </a:p>
          <a:p>
            <a:pPr marL="0" indent="0">
              <a:buNone/>
            </a:pPr>
            <a:r>
              <a:rPr lang="en-GB" dirty="0"/>
              <a:t>• Eurostar</a:t>
            </a:r>
          </a:p>
          <a:p>
            <a:pPr marL="0" indent="0">
              <a:buNone/>
            </a:pPr>
            <a:r>
              <a:rPr lang="en-GB" dirty="0"/>
              <a:t>There are now government owned companies operating in gas supply UK market.</a:t>
            </a:r>
          </a:p>
          <a:p>
            <a:pPr marL="0" indent="0">
              <a:buNone/>
            </a:pPr>
            <a:endParaRPr lang="en-GB" dirty="0"/>
          </a:p>
        </p:txBody>
      </p:sp>
      <p:pic>
        <p:nvPicPr>
          <p:cNvPr id="4" name="Audio 3">
            <a:hlinkClick r:id="" action="ppaction://media"/>
            <a:extLst>
              <a:ext uri="{FF2B5EF4-FFF2-40B4-BE49-F238E27FC236}">
                <a16:creationId xmlns:a16="http://schemas.microsoft.com/office/drawing/2014/main" id="{1BF6CE6E-12F7-46BD-8C1B-D4FC5623A67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019947862"/>
      </p:ext>
    </p:extLst>
  </p:cSld>
  <p:clrMapOvr>
    <a:masterClrMapping/>
  </p:clrMapOvr>
  <mc:AlternateContent xmlns:mc="http://schemas.openxmlformats.org/markup-compatibility/2006">
    <mc:Choice xmlns:p14="http://schemas.microsoft.com/office/powerpoint/2010/main" Requires="p14">
      <p:transition spd="slow" p14:dur="2000" advTm="11489"/>
    </mc:Choice>
    <mc:Fallback>
      <p:transition spd="slow" advTm="114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2475924-CD14-4093-8DFF-8AC966FE6762}"/>
              </a:ext>
            </a:extLst>
          </p:cNvPr>
          <p:cNvSpPr>
            <a:spLocks noGrp="1"/>
          </p:cNvSpPr>
          <p:nvPr>
            <p:ph idx="1"/>
          </p:nvPr>
        </p:nvSpPr>
        <p:spPr>
          <a:xfrm>
            <a:off x="603315" y="1161143"/>
            <a:ext cx="10963374" cy="5437620"/>
          </a:xfrm>
        </p:spPr>
        <p:txBody>
          <a:bodyPr>
            <a:normAutofit/>
          </a:bodyPr>
          <a:lstStyle/>
          <a:p>
            <a:pPr marL="0" indent="0">
              <a:buNone/>
            </a:pPr>
            <a:r>
              <a:rPr lang="en-GB" b="1" dirty="0"/>
              <a:t>Role of military </a:t>
            </a:r>
          </a:p>
          <a:p>
            <a:pPr marL="0" indent="0">
              <a:buNone/>
            </a:pPr>
            <a:r>
              <a:rPr lang="en-GB" dirty="0"/>
              <a:t>The Armed Forces of the United Kingdom:</a:t>
            </a:r>
          </a:p>
          <a:p>
            <a:pPr marL="0" indent="0">
              <a:buNone/>
            </a:pPr>
            <a:r>
              <a:rPr lang="en-GB" dirty="0"/>
              <a:t>Consisting of the Royal Navy, the British Army, and the Royal Air Force, the United Kingdom's armed services represent one of the premier military forces in the world. With close to 400,000 active and reserve members, Her Majesty's Armed Forces measure as the 25th largest military body. The Commander-in-Chief of the military is the British monarch, currently Her Majesty Queen Elizabeth II, while the British Prime Minister maintains de facto authority.</a:t>
            </a:r>
          </a:p>
          <a:p>
            <a:pPr marL="0" indent="0">
              <a:buNone/>
            </a:pPr>
            <a:r>
              <a:rPr lang="en-GB" b="1" dirty="0"/>
              <a:t>Level of terrorism </a:t>
            </a:r>
          </a:p>
          <a:p>
            <a:pPr marL="0" indent="0">
              <a:buNone/>
            </a:pPr>
            <a:r>
              <a:rPr lang="en-GB" dirty="0"/>
              <a:t>The current threat level for international terrorism in the UK is "severe", which means an attack is "highly likely".</a:t>
            </a:r>
          </a:p>
          <a:p>
            <a:pPr marL="0" indent="0">
              <a:buNone/>
            </a:pPr>
            <a:r>
              <a:rPr lang="en-GB" dirty="0"/>
              <a:t>There are five threat levels, decided by the Joint Terrorism Analysis Centre, designed to give a broad indication of the likelihood of an attack.</a:t>
            </a:r>
          </a:p>
          <a:p>
            <a:pPr marL="0" indent="0">
              <a:buNone/>
            </a:pPr>
            <a:r>
              <a:rPr lang="en-GB" dirty="0"/>
              <a:t>The UK's threat level was upgraded from "severe" to "critical" on May 23 following the Manchester Arena bombing the previous day.</a:t>
            </a:r>
          </a:p>
          <a:p>
            <a:pPr marL="0" indent="0">
              <a:buNone/>
            </a:pPr>
            <a:endParaRPr lang="en-GB" dirty="0"/>
          </a:p>
          <a:p>
            <a:pPr marL="0" indent="0">
              <a:buNone/>
            </a:pPr>
            <a:endParaRPr lang="en-GB" dirty="0"/>
          </a:p>
        </p:txBody>
      </p:sp>
      <p:pic>
        <p:nvPicPr>
          <p:cNvPr id="5" name="Audio 4">
            <a:hlinkClick r:id="" action="ppaction://media"/>
            <a:extLst>
              <a:ext uri="{FF2B5EF4-FFF2-40B4-BE49-F238E27FC236}">
                <a16:creationId xmlns:a16="http://schemas.microsoft.com/office/drawing/2014/main" id="{9D5B27F7-06BF-4A4C-AAAB-FFE6E66DB1E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870879061"/>
      </p:ext>
    </p:extLst>
  </p:cSld>
  <p:clrMapOvr>
    <a:masterClrMapping/>
  </p:clrMapOvr>
  <mc:AlternateContent xmlns:mc="http://schemas.openxmlformats.org/markup-compatibility/2006">
    <mc:Choice xmlns:p14="http://schemas.microsoft.com/office/powerpoint/2010/main" Requires="p14">
      <p:transition spd="slow" p14:dur="2000" advTm="7909"/>
    </mc:Choice>
    <mc:Fallback>
      <p:transition spd="slow" advTm="79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340DA-BA37-4174-AB5D-80C3D3A76D6A}"/>
              </a:ext>
            </a:extLst>
          </p:cNvPr>
          <p:cNvSpPr>
            <a:spLocks noGrp="1"/>
          </p:cNvSpPr>
          <p:nvPr>
            <p:ph type="title"/>
          </p:nvPr>
        </p:nvSpPr>
        <p:spPr>
          <a:xfrm>
            <a:off x="838200" y="365126"/>
            <a:ext cx="8291286" cy="1376588"/>
          </a:xfrm>
        </p:spPr>
        <p:txBody>
          <a:bodyPr>
            <a:normAutofit/>
          </a:bodyPr>
          <a:lstStyle/>
          <a:p>
            <a:r>
              <a:rPr lang="en-GB" b="1" dirty="0"/>
              <a:t>UK restrictions on imports/exports for Russia</a:t>
            </a:r>
          </a:p>
        </p:txBody>
      </p:sp>
      <p:sp>
        <p:nvSpPr>
          <p:cNvPr id="3" name="Content Placeholder 2">
            <a:extLst>
              <a:ext uri="{FF2B5EF4-FFF2-40B4-BE49-F238E27FC236}">
                <a16:creationId xmlns:a16="http://schemas.microsoft.com/office/drawing/2014/main" id="{444C5311-AA1D-43A3-9C15-81680F0F7785}"/>
              </a:ext>
            </a:extLst>
          </p:cNvPr>
          <p:cNvSpPr>
            <a:spLocks noGrp="1"/>
          </p:cNvSpPr>
          <p:nvPr>
            <p:ph idx="1"/>
          </p:nvPr>
        </p:nvSpPr>
        <p:spPr>
          <a:xfrm>
            <a:off x="838200" y="2394857"/>
            <a:ext cx="10515600" cy="4098018"/>
          </a:xfrm>
        </p:spPr>
        <p:txBody>
          <a:bodyPr>
            <a:normAutofit/>
          </a:bodyPr>
          <a:lstStyle/>
          <a:p>
            <a:pPr marL="0" indent="0">
              <a:buNone/>
            </a:pPr>
            <a:r>
              <a:rPr lang="en-GB" dirty="0"/>
              <a:t>The EU sanctions fall into 3 main areas:</a:t>
            </a:r>
          </a:p>
          <a:p>
            <a:r>
              <a:rPr lang="en-GB" dirty="0"/>
              <a:t>financial sanctions against designated Russian banks, energy companies and defence companies</a:t>
            </a:r>
          </a:p>
          <a:p>
            <a:r>
              <a:rPr lang="en-GB" dirty="0"/>
              <a:t>arms embargo and restrictions on certain dual purpose technologies, which although intended for civilian use, might have military application</a:t>
            </a:r>
          </a:p>
          <a:p>
            <a:r>
              <a:rPr lang="en-GB" dirty="0"/>
              <a:t>restrictions on exports of high tech goods and services in the energy sector</a:t>
            </a:r>
          </a:p>
          <a:p>
            <a:pPr marL="0" indent="0">
              <a:buNone/>
            </a:pPr>
            <a:r>
              <a:rPr lang="en-GB" dirty="0"/>
              <a:t>Import restrictions apply only to arms and related materials[GOV.UK 2014b].</a:t>
            </a:r>
          </a:p>
          <a:p>
            <a:pPr marL="0" indent="0">
              <a:buNone/>
            </a:pPr>
            <a:r>
              <a:rPr lang="en-GB" dirty="0"/>
              <a:t>Shipments of Russian oil and gas are not directly subject to sanctions.</a:t>
            </a:r>
          </a:p>
          <a:p>
            <a:pPr marL="0" indent="0" algn="r">
              <a:buNone/>
            </a:pPr>
            <a:r>
              <a:rPr lang="en-GB" dirty="0"/>
              <a:t>[GOV.UK 2014a]</a:t>
            </a:r>
          </a:p>
          <a:p>
            <a:pPr marL="0" indent="0">
              <a:buNone/>
            </a:pPr>
            <a:endParaRPr lang="en-GB" dirty="0"/>
          </a:p>
        </p:txBody>
      </p:sp>
      <p:pic>
        <p:nvPicPr>
          <p:cNvPr id="4" name="Audio 3">
            <a:hlinkClick r:id="" action="ppaction://media"/>
            <a:extLst>
              <a:ext uri="{FF2B5EF4-FFF2-40B4-BE49-F238E27FC236}">
                <a16:creationId xmlns:a16="http://schemas.microsoft.com/office/drawing/2014/main" id="{F02822D9-2557-41D4-8B95-9B355725699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177662780"/>
      </p:ext>
    </p:extLst>
  </p:cSld>
  <p:clrMapOvr>
    <a:masterClrMapping/>
  </p:clrMapOvr>
  <mc:AlternateContent xmlns:mc="http://schemas.openxmlformats.org/markup-compatibility/2006">
    <mc:Choice xmlns:p14="http://schemas.microsoft.com/office/powerpoint/2010/main" Requires="p14">
      <p:transition spd="slow" p14:dur="2000" advTm="12869"/>
    </mc:Choice>
    <mc:Fallback>
      <p:transition spd="slow" advTm="128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2475924-CD14-4093-8DFF-8AC966FE6762}"/>
              </a:ext>
            </a:extLst>
          </p:cNvPr>
          <p:cNvSpPr>
            <a:spLocks noGrp="1"/>
          </p:cNvSpPr>
          <p:nvPr>
            <p:ph idx="1"/>
          </p:nvPr>
        </p:nvSpPr>
        <p:spPr>
          <a:xfrm>
            <a:off x="603315" y="226243"/>
            <a:ext cx="10963374" cy="6372520"/>
          </a:xfrm>
        </p:spPr>
        <p:txBody>
          <a:bodyPr/>
          <a:lstStyle/>
          <a:p>
            <a:pPr marL="0" indent="0">
              <a:buNone/>
            </a:pPr>
            <a:r>
              <a:rPr lang="en-GB" b="1" dirty="0"/>
              <a:t>Regulatory Environment</a:t>
            </a:r>
          </a:p>
          <a:p>
            <a:pPr marL="0" indent="0">
              <a:buNone/>
            </a:pPr>
            <a:r>
              <a:rPr lang="en-GB" b="1" dirty="0"/>
              <a:t>Legal system </a:t>
            </a:r>
          </a:p>
          <a:p>
            <a:pPr marL="0" indent="0">
              <a:buNone/>
            </a:pPr>
            <a:endParaRPr lang="en-GB" dirty="0"/>
          </a:p>
        </p:txBody>
      </p:sp>
      <p:pic>
        <p:nvPicPr>
          <p:cNvPr id="6" name="Picture 5">
            <a:extLst>
              <a:ext uri="{FF2B5EF4-FFF2-40B4-BE49-F238E27FC236}">
                <a16:creationId xmlns:a16="http://schemas.microsoft.com/office/drawing/2014/main" id="{78E9C85E-DDC5-4474-A760-19E2D5E52215}"/>
              </a:ext>
            </a:extLst>
          </p:cNvPr>
          <p:cNvPicPr>
            <a:picLocks noChangeAspect="1"/>
          </p:cNvPicPr>
          <p:nvPr/>
        </p:nvPicPr>
        <p:blipFill>
          <a:blip r:embed="rId4"/>
          <a:stretch>
            <a:fillRect/>
          </a:stretch>
        </p:blipFill>
        <p:spPr>
          <a:xfrm>
            <a:off x="139595" y="1909762"/>
            <a:ext cx="12024606" cy="3312478"/>
          </a:xfrm>
          <a:prstGeom prst="rect">
            <a:avLst/>
          </a:prstGeom>
        </p:spPr>
      </p:pic>
      <p:pic>
        <p:nvPicPr>
          <p:cNvPr id="2" name="Audio 1">
            <a:hlinkClick r:id="" action="ppaction://media"/>
            <a:extLst>
              <a:ext uri="{FF2B5EF4-FFF2-40B4-BE49-F238E27FC236}">
                <a16:creationId xmlns:a16="http://schemas.microsoft.com/office/drawing/2014/main" id="{12BF01B2-9898-4AB8-B0CB-D7085A8E9E6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614202853"/>
      </p:ext>
    </p:extLst>
  </p:cSld>
  <p:clrMapOvr>
    <a:masterClrMapping/>
  </p:clrMapOvr>
  <mc:AlternateContent xmlns:mc="http://schemas.openxmlformats.org/markup-compatibility/2006">
    <mc:Choice xmlns:p14="http://schemas.microsoft.com/office/powerpoint/2010/main" Requires="p14">
      <p:transition spd="slow" p14:dur="2000" advTm="7989"/>
    </mc:Choice>
    <mc:Fallback>
      <p:transition spd="slow" advTm="79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0113F54-A585-4D5C-9E72-58DB5301DDAE}"/>
              </a:ext>
            </a:extLst>
          </p:cNvPr>
          <p:cNvPicPr>
            <a:picLocks noGrp="1" noChangeAspect="1"/>
          </p:cNvPicPr>
          <p:nvPr>
            <p:ph idx="1"/>
          </p:nvPr>
        </p:nvPicPr>
        <p:blipFill>
          <a:blip r:embed="rId4"/>
          <a:stretch>
            <a:fillRect/>
          </a:stretch>
        </p:blipFill>
        <p:spPr>
          <a:xfrm>
            <a:off x="461010" y="102116"/>
            <a:ext cx="10963275" cy="2883139"/>
          </a:xfrm>
          <a:prstGeom prst="rect">
            <a:avLst/>
          </a:prstGeom>
        </p:spPr>
      </p:pic>
      <p:pic>
        <p:nvPicPr>
          <p:cNvPr id="6" name="Picture 5">
            <a:extLst>
              <a:ext uri="{FF2B5EF4-FFF2-40B4-BE49-F238E27FC236}">
                <a16:creationId xmlns:a16="http://schemas.microsoft.com/office/drawing/2014/main" id="{10719C88-E8F0-4982-B379-A4909E066640}"/>
              </a:ext>
            </a:extLst>
          </p:cNvPr>
          <p:cNvPicPr>
            <a:picLocks noChangeAspect="1"/>
          </p:cNvPicPr>
          <p:nvPr/>
        </p:nvPicPr>
        <p:blipFill>
          <a:blip r:embed="rId5"/>
          <a:stretch>
            <a:fillRect/>
          </a:stretch>
        </p:blipFill>
        <p:spPr>
          <a:xfrm>
            <a:off x="461010" y="2985255"/>
            <a:ext cx="10963275" cy="3524250"/>
          </a:xfrm>
          <a:prstGeom prst="rect">
            <a:avLst/>
          </a:prstGeom>
        </p:spPr>
      </p:pic>
      <p:pic>
        <p:nvPicPr>
          <p:cNvPr id="2" name="Audio 1">
            <a:hlinkClick r:id="" action="ppaction://media"/>
            <a:extLst>
              <a:ext uri="{FF2B5EF4-FFF2-40B4-BE49-F238E27FC236}">
                <a16:creationId xmlns:a16="http://schemas.microsoft.com/office/drawing/2014/main" id="{02C6F994-8B67-4F01-880B-F2F2AA3F48E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579725617"/>
      </p:ext>
    </p:extLst>
  </p:cSld>
  <p:clrMapOvr>
    <a:masterClrMapping/>
  </p:clrMapOvr>
  <mc:AlternateContent xmlns:mc="http://schemas.openxmlformats.org/markup-compatibility/2006">
    <mc:Choice xmlns:p14="http://schemas.microsoft.com/office/powerpoint/2010/main" Requires="p14">
      <p:transition spd="slow" p14:dur="2000" advTm="2133"/>
    </mc:Choice>
    <mc:Fallback>
      <p:transition spd="slow" advTm="21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4579C4F-0729-414F-8907-2680B8DCAA0D}"/>
              </a:ext>
            </a:extLst>
          </p:cNvPr>
          <p:cNvPicPr>
            <a:picLocks noChangeAspect="1"/>
          </p:cNvPicPr>
          <p:nvPr/>
        </p:nvPicPr>
        <p:blipFill>
          <a:blip r:embed="rId4"/>
          <a:stretch>
            <a:fillRect/>
          </a:stretch>
        </p:blipFill>
        <p:spPr>
          <a:xfrm>
            <a:off x="329938" y="1203189"/>
            <a:ext cx="11289059" cy="4055112"/>
          </a:xfrm>
          <a:prstGeom prst="rect">
            <a:avLst/>
          </a:prstGeom>
        </p:spPr>
      </p:pic>
      <p:pic>
        <p:nvPicPr>
          <p:cNvPr id="2" name="Audio 1">
            <a:hlinkClick r:id="" action="ppaction://media"/>
            <a:extLst>
              <a:ext uri="{FF2B5EF4-FFF2-40B4-BE49-F238E27FC236}">
                <a16:creationId xmlns:a16="http://schemas.microsoft.com/office/drawing/2014/main" id="{6FA7F765-EADB-4B2A-87AF-6A819D54C2B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276377869"/>
      </p:ext>
    </p:extLst>
  </p:cSld>
  <p:clrMapOvr>
    <a:masterClrMapping/>
  </p:clrMapOvr>
  <mc:AlternateContent xmlns:mc="http://schemas.openxmlformats.org/markup-compatibility/2006">
    <mc:Choice xmlns:p14="http://schemas.microsoft.com/office/powerpoint/2010/main" Requires="p14">
      <p:transition spd="slow" p14:dur="2000" advTm="2246"/>
    </mc:Choice>
    <mc:Fallback>
      <p:transition spd="slow" advTm="22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67FE1788-F066-4010-9F21-6924E1A51039}"/>
              </a:ext>
            </a:extLst>
          </p:cNvPr>
          <p:cNvPicPr>
            <a:picLocks noGrp="1" noChangeAspect="1"/>
          </p:cNvPicPr>
          <p:nvPr>
            <p:ph idx="1"/>
          </p:nvPr>
        </p:nvPicPr>
        <p:blipFill>
          <a:blip r:embed="rId4"/>
          <a:stretch>
            <a:fillRect/>
          </a:stretch>
        </p:blipFill>
        <p:spPr>
          <a:xfrm>
            <a:off x="461913" y="198059"/>
            <a:ext cx="11331019" cy="6499518"/>
          </a:xfrm>
          <a:prstGeom prst="rect">
            <a:avLst/>
          </a:prstGeom>
        </p:spPr>
      </p:pic>
      <p:pic>
        <p:nvPicPr>
          <p:cNvPr id="2" name="Audio 1">
            <a:hlinkClick r:id="" action="ppaction://media"/>
            <a:extLst>
              <a:ext uri="{FF2B5EF4-FFF2-40B4-BE49-F238E27FC236}">
                <a16:creationId xmlns:a16="http://schemas.microsoft.com/office/drawing/2014/main" id="{2522150F-97E5-4386-9625-5E7373DC70E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605865830"/>
      </p:ext>
    </p:extLst>
  </p:cSld>
  <p:clrMapOvr>
    <a:masterClrMapping/>
  </p:clrMapOvr>
  <mc:AlternateContent xmlns:mc="http://schemas.openxmlformats.org/markup-compatibility/2006">
    <mc:Choice xmlns:p14="http://schemas.microsoft.com/office/powerpoint/2010/main" Requires="p14">
      <p:transition spd="slow" p14:dur="2000" advTm="1684"/>
    </mc:Choice>
    <mc:Fallback>
      <p:transition spd="slow" advTm="16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9B40F8-8527-4A43-8C30-A8CE1C045BE7}"/>
              </a:ext>
            </a:extLst>
          </p:cNvPr>
          <p:cNvSpPr>
            <a:spLocks noGrp="1"/>
          </p:cNvSpPr>
          <p:nvPr>
            <p:ph idx="1"/>
          </p:nvPr>
        </p:nvSpPr>
        <p:spPr>
          <a:xfrm>
            <a:off x="743932" y="1582057"/>
            <a:ext cx="10515600" cy="5186387"/>
          </a:xfrm>
        </p:spPr>
        <p:txBody>
          <a:bodyPr/>
          <a:lstStyle/>
          <a:p>
            <a:endParaRPr lang="en-GB" dirty="0"/>
          </a:p>
          <a:p>
            <a:pPr marL="0" indent="0">
              <a:buNone/>
            </a:pPr>
            <a:r>
              <a:rPr lang="en-GB" b="1" dirty="0"/>
              <a:t>Prevailing international laws </a:t>
            </a:r>
            <a:endParaRPr lang="en-GB" dirty="0"/>
          </a:p>
          <a:p>
            <a:pPr marL="0" indent="0">
              <a:buNone/>
            </a:pPr>
            <a:r>
              <a:rPr lang="en-GB" dirty="0"/>
              <a:t>International law and commerce</a:t>
            </a:r>
          </a:p>
          <a:p>
            <a:pPr marL="0" indent="0">
              <a:buNone/>
            </a:pPr>
            <a:r>
              <a:rPr lang="en-GB" dirty="0"/>
              <a:t>Britain is a dualist in its relationship with international law, so international treaties must be formally ratified by Parliament and incorporated into statute before such supranational laws become binding in the UK [</a:t>
            </a:r>
            <a:r>
              <a:rPr lang="en-GB" dirty="0" err="1"/>
              <a:t>Jancic</a:t>
            </a:r>
            <a:r>
              <a:rPr lang="en-GB" dirty="0"/>
              <a:t> 2013]</a:t>
            </a:r>
          </a:p>
          <a:p>
            <a:pPr marL="0" indent="0">
              <a:buNone/>
            </a:pPr>
            <a:r>
              <a:rPr lang="en-GB" dirty="0"/>
              <a:t>Britain has long been a major trading nation, exerting a strong influence on the law of shipping and maritime trade. The English law of salvage, collisions, ship arrest, and carriage of goods by sea are subject to international conventions which Britain played a leading role in drafting. Many of these conventions incorporate principles derived from English common law and documentary procedures.</a:t>
            </a:r>
          </a:p>
          <a:p>
            <a:pPr marL="0" indent="0">
              <a:buNone/>
            </a:pPr>
            <a:endParaRPr lang="en-GB" dirty="0"/>
          </a:p>
        </p:txBody>
      </p:sp>
    </p:spTree>
    <p:extLst>
      <p:ext uri="{BB962C8B-B14F-4D97-AF65-F5344CB8AC3E}">
        <p14:creationId xmlns:p14="http://schemas.microsoft.com/office/powerpoint/2010/main" val="25364484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9B40F8-8527-4A43-8C30-A8CE1C045BE7}"/>
              </a:ext>
            </a:extLst>
          </p:cNvPr>
          <p:cNvSpPr>
            <a:spLocks noGrp="1"/>
          </p:cNvSpPr>
          <p:nvPr>
            <p:ph idx="1"/>
          </p:nvPr>
        </p:nvSpPr>
        <p:spPr>
          <a:xfrm>
            <a:off x="838200" y="1349829"/>
            <a:ext cx="10515600" cy="5508170"/>
          </a:xfrm>
        </p:spPr>
        <p:txBody>
          <a:bodyPr/>
          <a:lstStyle/>
          <a:p>
            <a:pPr marL="0" indent="0">
              <a:buNone/>
            </a:pPr>
            <a:r>
              <a:rPr lang="en-GB" b="1" dirty="0"/>
              <a:t>Protectionist laws </a:t>
            </a:r>
          </a:p>
          <a:p>
            <a:pPr marL="0" indent="0">
              <a:buNone/>
            </a:pPr>
            <a:r>
              <a:rPr lang="en-GB" dirty="0"/>
              <a:t>Types of Protectionism</a:t>
            </a:r>
          </a:p>
          <a:p>
            <a:pPr marL="0" indent="0">
              <a:buNone/>
            </a:pPr>
            <a:r>
              <a:rPr lang="en-GB" dirty="0"/>
              <a:t>Tariffs  – This is a tax on imports.</a:t>
            </a:r>
          </a:p>
          <a:p>
            <a:pPr marL="0" indent="0">
              <a:buNone/>
            </a:pPr>
            <a:r>
              <a:rPr lang="en-GB" dirty="0"/>
              <a:t>Quotas – This is a physical limit on the quantity of imports</a:t>
            </a:r>
          </a:p>
          <a:p>
            <a:pPr marL="0" indent="0">
              <a:buNone/>
            </a:pPr>
            <a:r>
              <a:rPr lang="en-GB" dirty="0"/>
              <a:t>Embargoes – This is a total ban on a good, this may be done to stop dangerous substances</a:t>
            </a:r>
          </a:p>
          <a:p>
            <a:pPr marL="0" indent="0">
              <a:buNone/>
            </a:pPr>
            <a:r>
              <a:rPr lang="en-GB" dirty="0"/>
              <a:t>Subsidies –  If a government subsidises domestic production this gives them an unfair advantage over competitors.</a:t>
            </a:r>
          </a:p>
          <a:p>
            <a:pPr marL="0" indent="0">
              <a:buNone/>
            </a:pPr>
            <a:r>
              <a:rPr lang="en-GB" dirty="0"/>
              <a:t>Administrative barriers – Making it more difficult to trade, e.g. imposing minimum environmental standards.[Economics 2016]</a:t>
            </a:r>
          </a:p>
          <a:p>
            <a:pPr marL="0" indent="0">
              <a:buNone/>
            </a:pPr>
            <a:endParaRPr lang="en-GB" b="1" dirty="0"/>
          </a:p>
          <a:p>
            <a:pPr marL="0" indent="0">
              <a:buNone/>
            </a:pPr>
            <a:endParaRPr lang="en-GB" dirty="0"/>
          </a:p>
        </p:txBody>
      </p:sp>
    </p:spTree>
    <p:extLst>
      <p:ext uri="{BB962C8B-B14F-4D97-AF65-F5344CB8AC3E}">
        <p14:creationId xmlns:p14="http://schemas.microsoft.com/office/powerpoint/2010/main" val="25060968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9B40F8-8527-4A43-8C30-A8CE1C045BE7}"/>
              </a:ext>
            </a:extLst>
          </p:cNvPr>
          <p:cNvSpPr>
            <a:spLocks noGrp="1"/>
          </p:cNvSpPr>
          <p:nvPr>
            <p:ph idx="1"/>
          </p:nvPr>
        </p:nvSpPr>
        <p:spPr>
          <a:xfrm>
            <a:off x="527115" y="1422399"/>
            <a:ext cx="10515600" cy="5289485"/>
          </a:xfrm>
        </p:spPr>
        <p:txBody>
          <a:bodyPr>
            <a:normAutofit/>
          </a:bodyPr>
          <a:lstStyle/>
          <a:p>
            <a:endParaRPr lang="en-GB" dirty="0"/>
          </a:p>
          <a:p>
            <a:pPr marL="0" indent="0">
              <a:buNone/>
            </a:pPr>
            <a:r>
              <a:rPr lang="en-GB" b="1" dirty="0"/>
              <a:t>Tax laws </a:t>
            </a:r>
            <a:endParaRPr lang="en-GB" dirty="0"/>
          </a:p>
          <a:p>
            <a:r>
              <a:rPr lang="en-GB" dirty="0"/>
              <a:t>Corporation Tax in the UK is a tax that limited companies need to pay on their profits.</a:t>
            </a:r>
          </a:p>
          <a:p>
            <a:r>
              <a:rPr lang="en-GB" dirty="0"/>
              <a:t>Corporation Tax is a bit like Income Tax for companies, but the difference is that companies don’t have a personal allowance. This means that as soon as your business starts making a profit, it needs to start paying Corporation Tax (unless it’s previously made losses).</a:t>
            </a:r>
          </a:p>
          <a:p>
            <a:r>
              <a:rPr lang="en-GB" dirty="0"/>
              <a:t>A company needs to pay Corporation Tax on the profits it makes from doing business (‘trading profits’), its investments, and selling assets for more than they cost (‘chargeable gains’ – company assets include land and property, equipment and machinery, and company shares).</a:t>
            </a:r>
          </a:p>
          <a:p>
            <a:pPr marL="0" indent="0">
              <a:buNone/>
            </a:pPr>
            <a:r>
              <a:rPr lang="en-GB" dirty="0"/>
              <a:t>                                                                    [Sam Bromley; January 2018]</a:t>
            </a:r>
          </a:p>
          <a:p>
            <a:endParaRPr lang="en-GB" dirty="0"/>
          </a:p>
          <a:p>
            <a:endParaRPr lang="en-GB" dirty="0"/>
          </a:p>
        </p:txBody>
      </p:sp>
    </p:spTree>
    <p:extLst>
      <p:ext uri="{BB962C8B-B14F-4D97-AF65-F5344CB8AC3E}">
        <p14:creationId xmlns:p14="http://schemas.microsoft.com/office/powerpoint/2010/main" val="20783937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9B40F8-8527-4A43-8C30-A8CE1C045BE7}"/>
              </a:ext>
            </a:extLst>
          </p:cNvPr>
          <p:cNvSpPr>
            <a:spLocks noGrp="1"/>
          </p:cNvSpPr>
          <p:nvPr>
            <p:ph idx="1"/>
          </p:nvPr>
        </p:nvSpPr>
        <p:spPr>
          <a:xfrm>
            <a:off x="838200" y="1407886"/>
            <a:ext cx="10515600" cy="5450114"/>
          </a:xfrm>
        </p:spPr>
        <p:txBody>
          <a:bodyPr/>
          <a:lstStyle/>
          <a:p>
            <a:pPr marL="0" indent="0">
              <a:buNone/>
            </a:pPr>
            <a:r>
              <a:rPr lang="en-GB" b="1" dirty="0"/>
              <a:t>Role of contracts </a:t>
            </a:r>
          </a:p>
          <a:p>
            <a:pPr marL="0" indent="0">
              <a:buNone/>
            </a:pPr>
            <a:r>
              <a:rPr lang="en-GB" dirty="0"/>
              <a:t>Thorough, accurate paperwork minimises the risk of problems and delays.</a:t>
            </a:r>
          </a:p>
          <a:p>
            <a:r>
              <a:rPr lang="en-GB" dirty="0"/>
              <a:t>There should be a clear written contract between buyer and seller, including details of exactly where goods will be delivered</a:t>
            </a:r>
          </a:p>
          <a:p>
            <a:r>
              <a:rPr lang="en-GB" dirty="0"/>
              <a:t>Specific documents may be needed to get the goods through customs and to work out the right duty and tax charges. There may be requirements both for the country the goods are being exported from and the country they are being imported into</a:t>
            </a:r>
          </a:p>
          <a:p>
            <a:r>
              <a:rPr lang="en-GB" dirty="0"/>
              <a:t>Documentation is needed to cover the transport of the goods and insurance during the journey</a:t>
            </a:r>
          </a:p>
          <a:p>
            <a:r>
              <a:rPr lang="en-GB" dirty="0"/>
              <a:t>The right paperwork can be an important part of the payment mechanism.    [GOV.2015]</a:t>
            </a:r>
          </a:p>
        </p:txBody>
      </p:sp>
    </p:spTree>
    <p:extLst>
      <p:ext uri="{BB962C8B-B14F-4D97-AF65-F5344CB8AC3E}">
        <p14:creationId xmlns:p14="http://schemas.microsoft.com/office/powerpoint/2010/main" val="20504904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9B40F8-8527-4A43-8C30-A8CE1C045BE7}"/>
              </a:ext>
            </a:extLst>
          </p:cNvPr>
          <p:cNvSpPr>
            <a:spLocks noGrp="1"/>
          </p:cNvSpPr>
          <p:nvPr>
            <p:ph idx="1"/>
          </p:nvPr>
        </p:nvSpPr>
        <p:spPr>
          <a:xfrm>
            <a:off x="696798" y="1393371"/>
            <a:ext cx="10515600" cy="5365647"/>
          </a:xfrm>
        </p:spPr>
        <p:txBody>
          <a:bodyPr/>
          <a:lstStyle/>
          <a:p>
            <a:pPr marL="0" indent="0">
              <a:buNone/>
            </a:pPr>
            <a:r>
              <a:rPr lang="en-GB" dirty="0"/>
              <a:t>Environmental protection </a:t>
            </a:r>
          </a:p>
          <a:p>
            <a:pPr marL="0" indent="0">
              <a:buNone/>
            </a:pPr>
            <a:r>
              <a:rPr lang="en-GB" dirty="0"/>
              <a:t>The UK government, for example, proposed a five principle approach incorporating good governance and ‘sound’ science.</a:t>
            </a:r>
          </a:p>
          <a:p>
            <a:endParaRPr lang="en-GB" dirty="0"/>
          </a:p>
        </p:txBody>
      </p:sp>
      <p:pic>
        <p:nvPicPr>
          <p:cNvPr id="4" name="Picture 3">
            <a:extLst>
              <a:ext uri="{FF2B5EF4-FFF2-40B4-BE49-F238E27FC236}">
                <a16:creationId xmlns:a16="http://schemas.microsoft.com/office/drawing/2014/main" id="{6DE074EB-2D7A-4924-9FE8-FFC930D40628}"/>
              </a:ext>
            </a:extLst>
          </p:cNvPr>
          <p:cNvPicPr>
            <a:picLocks noChangeAspect="1"/>
          </p:cNvPicPr>
          <p:nvPr/>
        </p:nvPicPr>
        <p:blipFill>
          <a:blip r:embed="rId2"/>
          <a:stretch>
            <a:fillRect/>
          </a:stretch>
        </p:blipFill>
        <p:spPr>
          <a:xfrm>
            <a:off x="514581" y="2581275"/>
            <a:ext cx="8648700" cy="4276725"/>
          </a:xfrm>
          <a:prstGeom prst="rect">
            <a:avLst/>
          </a:prstGeom>
        </p:spPr>
      </p:pic>
    </p:spTree>
    <p:extLst>
      <p:ext uri="{BB962C8B-B14F-4D97-AF65-F5344CB8AC3E}">
        <p14:creationId xmlns:p14="http://schemas.microsoft.com/office/powerpoint/2010/main" val="1782230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4815A7B4-532E-48C9-AC24-D78ACF3339DB}"/>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0" name="Freeform 14">
              <a:extLst>
                <a:ext uri="{FF2B5EF4-FFF2-40B4-BE49-F238E27FC236}">
                  <a16:creationId xmlns:a16="http://schemas.microsoft.com/office/drawing/2014/main" id="{D40109F4-CE5C-45F4-856E-F3F69C9FD4E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1" name="Straight Connector 10">
              <a:extLst>
                <a:ext uri="{FF2B5EF4-FFF2-40B4-BE49-F238E27FC236}">
                  <a16:creationId xmlns:a16="http://schemas.microsoft.com/office/drawing/2014/main" id="{3CBAA4DE-3D7B-460B-AE98-D9F9990C0B62}"/>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7BF1ED3E-4F80-4AF6-A41B-44F53DDE610D}"/>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6" name="Rectangle 23">
              <a:extLst>
                <a:ext uri="{FF2B5EF4-FFF2-40B4-BE49-F238E27FC236}">
                  <a16:creationId xmlns:a16="http://schemas.microsoft.com/office/drawing/2014/main" id="{C0B2D747-3E31-45C5-9A98-A9710A585FBB}"/>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 name="Rectangle 25">
              <a:extLst>
                <a:ext uri="{FF2B5EF4-FFF2-40B4-BE49-F238E27FC236}">
                  <a16:creationId xmlns:a16="http://schemas.microsoft.com/office/drawing/2014/main" id="{A15FD4BA-3020-462D-8BE8-B3A65B8E492A}"/>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A304284A-7318-4DD5-898C-2F6B23C778FA}"/>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9DF48E66-B635-4509-B115-E0987C014EBC}"/>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E3B96D94-5F5A-4F4C-810C-917BF4D266C3}"/>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7F3782D6-BFF8-4389-9D39-A023ADAA92C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ECE162D4-FCAE-441B-B5E9-C91DE62124EF}"/>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1" name="Isosceles Triangle 20">
            <a:extLst>
              <a:ext uri="{FF2B5EF4-FFF2-40B4-BE49-F238E27FC236}">
                <a16:creationId xmlns:a16="http://schemas.microsoft.com/office/drawing/2014/main" id="{F6E918B1-FA59-42EF-8A8E-B0F3D1E5408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3" descr="A screenshot of a cell phone&#10;&#10;Description generated with high confidence">
            <a:extLst>
              <a:ext uri="{FF2B5EF4-FFF2-40B4-BE49-F238E27FC236}">
                <a16:creationId xmlns:a16="http://schemas.microsoft.com/office/drawing/2014/main" id="{0700EAA0-8D73-458C-9D23-164FC197989A}"/>
              </a:ext>
            </a:extLst>
          </p:cNvPr>
          <p:cNvPicPr>
            <a:picLocks noChangeAspect="1"/>
          </p:cNvPicPr>
          <p:nvPr/>
        </p:nvPicPr>
        <p:blipFill>
          <a:blip r:embed="rId4"/>
          <a:stretch>
            <a:fillRect/>
          </a:stretch>
        </p:blipFill>
        <p:spPr>
          <a:xfrm>
            <a:off x="888603" y="1565696"/>
            <a:ext cx="6686502" cy="5098457"/>
          </a:xfrm>
          <a:prstGeom prst="rect">
            <a:avLst/>
          </a:prstGeom>
        </p:spPr>
      </p:pic>
      <p:sp>
        <p:nvSpPr>
          <p:cNvPr id="2" name="Title 1">
            <a:extLst>
              <a:ext uri="{FF2B5EF4-FFF2-40B4-BE49-F238E27FC236}">
                <a16:creationId xmlns:a16="http://schemas.microsoft.com/office/drawing/2014/main" id="{780EE1D7-2252-40A5-89A1-A26934DDD692}"/>
              </a:ext>
            </a:extLst>
          </p:cNvPr>
          <p:cNvSpPr>
            <a:spLocks noGrp="1"/>
          </p:cNvSpPr>
          <p:nvPr>
            <p:ph type="title"/>
          </p:nvPr>
        </p:nvSpPr>
        <p:spPr>
          <a:xfrm>
            <a:off x="1172119" y="193847"/>
            <a:ext cx="8513310" cy="836667"/>
          </a:xfrm>
        </p:spPr>
        <p:txBody>
          <a:bodyPr vert="horz" lIns="91440" tIns="45720" rIns="91440" bIns="45720" rtlCol="0" anchor="b">
            <a:normAutofit/>
          </a:bodyPr>
          <a:lstStyle/>
          <a:p>
            <a:r>
              <a:rPr lang="en-US" sz="4400" dirty="0"/>
              <a:t>Cultural environment</a:t>
            </a:r>
          </a:p>
        </p:txBody>
      </p:sp>
      <p:sp>
        <p:nvSpPr>
          <p:cNvPr id="3" name="Content Placeholder 2">
            <a:extLst>
              <a:ext uri="{FF2B5EF4-FFF2-40B4-BE49-F238E27FC236}">
                <a16:creationId xmlns:a16="http://schemas.microsoft.com/office/drawing/2014/main" id="{87C1963D-7750-4AAC-898E-5D6090DFEA3F}"/>
              </a:ext>
            </a:extLst>
          </p:cNvPr>
          <p:cNvSpPr>
            <a:spLocks noGrp="1"/>
          </p:cNvSpPr>
          <p:nvPr>
            <p:ph idx="1"/>
          </p:nvPr>
        </p:nvSpPr>
        <p:spPr>
          <a:xfrm>
            <a:off x="7807535" y="4606778"/>
            <a:ext cx="2149265" cy="1083428"/>
          </a:xfrm>
        </p:spPr>
        <p:txBody>
          <a:bodyPr vert="horz" lIns="91440" tIns="45720" rIns="91440" bIns="45720" rtlCol="0" anchor="t">
            <a:normAutofit/>
          </a:bodyPr>
          <a:lstStyle/>
          <a:p>
            <a:pPr marL="0" indent="0">
              <a:buNone/>
            </a:pPr>
            <a:r>
              <a:rPr lang="en-US" dirty="0">
                <a:solidFill>
                  <a:schemeClr val="tx1"/>
                </a:solidFill>
              </a:rPr>
              <a:t>Adopted from </a:t>
            </a:r>
            <a:r>
              <a:rPr lang="en-US" dirty="0" err="1">
                <a:solidFill>
                  <a:schemeClr val="tx1"/>
                </a:solidFill>
              </a:rPr>
              <a:t>Deresky</a:t>
            </a:r>
            <a:r>
              <a:rPr lang="en-US" dirty="0">
                <a:solidFill>
                  <a:schemeClr val="tx1"/>
                </a:solidFill>
              </a:rPr>
              <a:t> 2017, p.110</a:t>
            </a:r>
          </a:p>
        </p:txBody>
      </p:sp>
      <p:pic>
        <p:nvPicPr>
          <p:cNvPr id="5" name="Audio 4">
            <a:hlinkClick r:id="" action="ppaction://media"/>
            <a:extLst>
              <a:ext uri="{FF2B5EF4-FFF2-40B4-BE49-F238E27FC236}">
                <a16:creationId xmlns:a16="http://schemas.microsoft.com/office/drawing/2014/main" id="{30014A0C-7E8B-4930-B4DA-300459C09CA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264360348"/>
      </p:ext>
    </p:extLst>
  </p:cSld>
  <p:clrMapOvr>
    <a:masterClrMapping/>
  </p:clrMapOvr>
  <mc:AlternateContent xmlns:mc="http://schemas.openxmlformats.org/markup-compatibility/2006">
    <mc:Choice xmlns:p14="http://schemas.microsoft.com/office/powerpoint/2010/main" Requires="p14">
      <p:transition spd="slow" p14:dur="2000" advTm="9229"/>
    </mc:Choice>
    <mc:Fallback>
      <p:transition spd="slow" advTm="92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3E621-295A-439A-962D-7D0FFCBCF918}"/>
              </a:ext>
            </a:extLst>
          </p:cNvPr>
          <p:cNvSpPr>
            <a:spLocks noGrp="1"/>
          </p:cNvSpPr>
          <p:nvPr>
            <p:ph type="title"/>
          </p:nvPr>
        </p:nvSpPr>
        <p:spPr/>
        <p:txBody>
          <a:bodyPr/>
          <a:lstStyle/>
          <a:p>
            <a:r>
              <a:rPr lang="en-GB" dirty="0"/>
              <a:t>The 6 dimensions of national culture</a:t>
            </a:r>
          </a:p>
        </p:txBody>
      </p:sp>
      <p:sp>
        <p:nvSpPr>
          <p:cNvPr id="3" name="Content Placeholder 2">
            <a:extLst>
              <a:ext uri="{FF2B5EF4-FFF2-40B4-BE49-F238E27FC236}">
                <a16:creationId xmlns:a16="http://schemas.microsoft.com/office/drawing/2014/main" id="{09389ACB-56EF-4AA4-8D65-27CF2F577840}"/>
              </a:ext>
            </a:extLst>
          </p:cNvPr>
          <p:cNvSpPr>
            <a:spLocks noGrp="1"/>
          </p:cNvSpPr>
          <p:nvPr>
            <p:ph idx="1"/>
          </p:nvPr>
        </p:nvSpPr>
        <p:spPr>
          <a:xfrm>
            <a:off x="838200" y="5915890"/>
            <a:ext cx="10515600" cy="704418"/>
          </a:xfrm>
        </p:spPr>
        <p:txBody>
          <a:bodyPr/>
          <a:lstStyle/>
          <a:p>
            <a:pPr marL="0" indent="0">
              <a:buNone/>
            </a:pPr>
            <a:r>
              <a:rPr lang="en-GB" dirty="0"/>
              <a:t>According to comparison tool [Hofstede 2018]</a:t>
            </a:r>
          </a:p>
        </p:txBody>
      </p:sp>
      <p:pic>
        <p:nvPicPr>
          <p:cNvPr id="5" name="Picture 4">
            <a:extLst>
              <a:ext uri="{FF2B5EF4-FFF2-40B4-BE49-F238E27FC236}">
                <a16:creationId xmlns:a16="http://schemas.microsoft.com/office/drawing/2014/main" id="{1C3CD53B-C2EA-48E5-B0C4-6803A327A7B7}"/>
              </a:ext>
            </a:extLst>
          </p:cNvPr>
          <p:cNvPicPr>
            <a:picLocks noChangeAspect="1"/>
          </p:cNvPicPr>
          <p:nvPr/>
        </p:nvPicPr>
        <p:blipFill>
          <a:blip r:embed="rId4"/>
          <a:stretch>
            <a:fillRect/>
          </a:stretch>
        </p:blipFill>
        <p:spPr>
          <a:xfrm>
            <a:off x="1930401" y="1331463"/>
            <a:ext cx="7358742" cy="4526371"/>
          </a:xfrm>
          <a:prstGeom prst="rect">
            <a:avLst/>
          </a:prstGeom>
        </p:spPr>
      </p:pic>
      <p:pic>
        <p:nvPicPr>
          <p:cNvPr id="4" name="Audio 3">
            <a:hlinkClick r:id="" action="ppaction://media"/>
            <a:extLst>
              <a:ext uri="{FF2B5EF4-FFF2-40B4-BE49-F238E27FC236}">
                <a16:creationId xmlns:a16="http://schemas.microsoft.com/office/drawing/2014/main" id="{23BC825E-2D95-4375-BD41-23CAD6F9162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132715855"/>
      </p:ext>
    </p:extLst>
  </p:cSld>
  <p:clrMapOvr>
    <a:masterClrMapping/>
  </p:clrMapOvr>
  <mc:AlternateContent xmlns:mc="http://schemas.openxmlformats.org/markup-compatibility/2006">
    <mc:Choice xmlns:p14="http://schemas.microsoft.com/office/powerpoint/2010/main" Requires="p14">
      <p:transition spd="slow" p14:dur="2000" advTm="7798"/>
    </mc:Choice>
    <mc:Fallback>
      <p:transition spd="slow" advTm="77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8873A-1253-4658-AEC5-F945E02BCE91}"/>
              </a:ext>
            </a:extLst>
          </p:cNvPr>
          <p:cNvSpPr>
            <a:spLocks noGrp="1"/>
          </p:cNvSpPr>
          <p:nvPr>
            <p:ph type="title"/>
          </p:nvPr>
        </p:nvSpPr>
        <p:spPr/>
        <p:txBody>
          <a:bodyPr/>
          <a:lstStyle/>
          <a:p>
            <a:r>
              <a:rPr lang="en-GB" dirty="0"/>
              <a:t>PDI – Power Distance Index</a:t>
            </a:r>
          </a:p>
        </p:txBody>
      </p:sp>
      <p:sp>
        <p:nvSpPr>
          <p:cNvPr id="3" name="Content Placeholder 2">
            <a:extLst>
              <a:ext uri="{FF2B5EF4-FFF2-40B4-BE49-F238E27FC236}">
                <a16:creationId xmlns:a16="http://schemas.microsoft.com/office/drawing/2014/main" id="{67E4FDF2-BE81-4A99-AB8F-8AA766E8D399}"/>
              </a:ext>
            </a:extLst>
          </p:cNvPr>
          <p:cNvSpPr>
            <a:spLocks noGrp="1"/>
          </p:cNvSpPr>
          <p:nvPr>
            <p:ph idx="1"/>
          </p:nvPr>
        </p:nvSpPr>
        <p:spPr/>
        <p:txBody>
          <a:bodyPr>
            <a:normAutofit lnSpcReduction="10000"/>
          </a:bodyPr>
          <a:lstStyle/>
          <a:p>
            <a:pPr marL="0" indent="0">
              <a:buNone/>
            </a:pPr>
            <a:r>
              <a:rPr lang="en-GB" dirty="0"/>
              <a:t>“Power Distance is defined as </a:t>
            </a:r>
            <a:r>
              <a:rPr lang="en-GB" b="1" i="1" dirty="0"/>
              <a:t>the extent to which the less powerful members of institutions and organisations within a country expect and accept that power is distributed unequally.</a:t>
            </a:r>
            <a:r>
              <a:rPr lang="en-GB" dirty="0"/>
              <a:t>”[Hofstede 2018]</a:t>
            </a:r>
          </a:p>
          <a:p>
            <a:pPr marL="0" indent="0">
              <a:buNone/>
            </a:pPr>
            <a:endParaRPr lang="en-GB" dirty="0"/>
          </a:p>
          <a:p>
            <a:pPr marL="0" indent="0">
              <a:buNone/>
            </a:pPr>
            <a:r>
              <a:rPr lang="en-GB" dirty="0"/>
              <a:t>At 35 Britain sits in the lower rankings of PDI – i.e. a society that believes that inequalities amongst people should be minimized. Interestingly is that research shows PD index lower amongst the higher class in Britain than amongst the working classes. The PDI score at first seems incongruent with the well established and historical British class system and its exposes one of the inherent tensions in the British culture – between the importance of birth rank on the one hand and a deep seated belief that where you are born should not limit how far you can travel in life. A sense of fair play drives a belief that people should be treated in some way as equals. [Hofstede 2018]</a:t>
            </a:r>
          </a:p>
        </p:txBody>
      </p:sp>
    </p:spTree>
    <p:extLst>
      <p:ext uri="{BB962C8B-B14F-4D97-AF65-F5344CB8AC3E}">
        <p14:creationId xmlns:p14="http://schemas.microsoft.com/office/powerpoint/2010/main" val="10396437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5F875-19FD-4AF4-B9A2-1AC4AF0E5943}"/>
              </a:ext>
            </a:extLst>
          </p:cNvPr>
          <p:cNvSpPr>
            <a:spLocks noGrp="1"/>
          </p:cNvSpPr>
          <p:nvPr>
            <p:ph type="title"/>
          </p:nvPr>
        </p:nvSpPr>
        <p:spPr/>
        <p:txBody>
          <a:bodyPr/>
          <a:lstStyle/>
          <a:p>
            <a:r>
              <a:rPr lang="en-GB" cap="all" dirty="0"/>
              <a:t>INDIVIDUALISM</a:t>
            </a:r>
            <a:endParaRPr lang="en-GB" dirty="0"/>
          </a:p>
        </p:txBody>
      </p:sp>
      <p:sp>
        <p:nvSpPr>
          <p:cNvPr id="3" name="Content Placeholder 2">
            <a:extLst>
              <a:ext uri="{FF2B5EF4-FFF2-40B4-BE49-F238E27FC236}">
                <a16:creationId xmlns:a16="http://schemas.microsoft.com/office/drawing/2014/main" id="{42B6E239-A51B-4755-8378-C966DCCD0A94}"/>
              </a:ext>
            </a:extLst>
          </p:cNvPr>
          <p:cNvSpPr>
            <a:spLocks noGrp="1"/>
          </p:cNvSpPr>
          <p:nvPr>
            <p:ph idx="1"/>
          </p:nvPr>
        </p:nvSpPr>
        <p:spPr/>
        <p:txBody>
          <a:bodyPr>
            <a:normAutofit/>
          </a:bodyPr>
          <a:lstStyle/>
          <a:p>
            <a:pPr marL="0" indent="0">
              <a:buNone/>
            </a:pPr>
            <a:r>
              <a:rPr lang="en-GB" dirty="0"/>
              <a:t>“this dimension is </a:t>
            </a:r>
            <a:r>
              <a:rPr lang="en-GB" b="1" i="1" dirty="0"/>
              <a:t>the degree of interdependence a society maintains among its members.</a:t>
            </a:r>
            <a:r>
              <a:rPr lang="en-GB" dirty="0"/>
              <a:t>” [Hofstede 2018]</a:t>
            </a:r>
          </a:p>
          <a:p>
            <a:pPr marL="0" indent="0">
              <a:buNone/>
            </a:pPr>
            <a:endParaRPr lang="en-GB" dirty="0"/>
          </a:p>
          <a:p>
            <a:pPr marL="0" indent="0">
              <a:buNone/>
            </a:pPr>
            <a:r>
              <a:rPr lang="en-GB" dirty="0"/>
              <a:t>At a score of 89 the UK is amongst the highest of the Individualist scores, beaten only by some of the commonwealth countries it spawned i.e. Australia and the USA. The British are a highly Individualist and private people. Children are taught from an early age to think for themselves and to find out what their unique purpose in life is and how they uniquely can contribute to society. The route to happiness is through personal </a:t>
            </a:r>
            <a:r>
              <a:rPr lang="en-GB" dirty="0" err="1"/>
              <a:t>fulfillment</a:t>
            </a:r>
            <a:r>
              <a:rPr lang="en-GB" dirty="0"/>
              <a:t>. As the affluence of Britain has increased throughout the last decade, with wealth also ‘spreading North’, a much discussed phenomenon is the rise of what has been seen as rampant consumerism and a strengthening of the ‘ME’ culture. [Hofstede 2018]</a:t>
            </a:r>
          </a:p>
        </p:txBody>
      </p:sp>
    </p:spTree>
    <p:extLst>
      <p:ext uri="{BB962C8B-B14F-4D97-AF65-F5344CB8AC3E}">
        <p14:creationId xmlns:p14="http://schemas.microsoft.com/office/powerpoint/2010/main" val="1537015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B8B5B-5CFB-4BF2-9361-BD2739592238}"/>
              </a:ext>
            </a:extLst>
          </p:cNvPr>
          <p:cNvSpPr>
            <a:spLocks noGrp="1"/>
          </p:cNvSpPr>
          <p:nvPr>
            <p:ph type="title"/>
          </p:nvPr>
        </p:nvSpPr>
        <p:spPr/>
        <p:txBody>
          <a:bodyPr/>
          <a:lstStyle/>
          <a:p>
            <a:r>
              <a:rPr lang="en-GB" cap="all" dirty="0"/>
              <a:t>MASCULINITY</a:t>
            </a:r>
            <a:endParaRPr lang="en-GB" dirty="0"/>
          </a:p>
        </p:txBody>
      </p:sp>
      <p:sp>
        <p:nvSpPr>
          <p:cNvPr id="3" name="Content Placeholder 2">
            <a:extLst>
              <a:ext uri="{FF2B5EF4-FFF2-40B4-BE49-F238E27FC236}">
                <a16:creationId xmlns:a16="http://schemas.microsoft.com/office/drawing/2014/main" id="{45F3B2A5-CCA0-4927-BE78-B64E59A94325}"/>
              </a:ext>
            </a:extLst>
          </p:cNvPr>
          <p:cNvSpPr>
            <a:spLocks noGrp="1"/>
          </p:cNvSpPr>
          <p:nvPr>
            <p:ph idx="1"/>
          </p:nvPr>
        </p:nvSpPr>
        <p:spPr/>
        <p:txBody>
          <a:bodyPr>
            <a:normAutofit/>
          </a:bodyPr>
          <a:lstStyle/>
          <a:p>
            <a:pPr marL="0" indent="0">
              <a:buNone/>
            </a:pPr>
            <a:r>
              <a:rPr lang="en-GB" dirty="0"/>
              <a:t>“</a:t>
            </a:r>
            <a:r>
              <a:rPr lang="en-GB" b="1" i="1" dirty="0"/>
              <a:t>The fundamental issue here is what motivates people, wanting to be the best (Masculine) or liking what you do (Feminine).</a:t>
            </a:r>
            <a:r>
              <a:rPr lang="en-GB" dirty="0"/>
              <a:t>”[Hofstede 2018]</a:t>
            </a:r>
          </a:p>
          <a:p>
            <a:pPr marL="0" indent="0">
              <a:buNone/>
            </a:pPr>
            <a:endParaRPr lang="en-GB" dirty="0"/>
          </a:p>
          <a:p>
            <a:pPr marL="0" indent="0">
              <a:buNone/>
            </a:pPr>
            <a:r>
              <a:rPr lang="en-GB" dirty="0"/>
              <a:t>At 66, Britain is a Masculine society – highly success oriented and driven. A key point of confusion for the foreigner lies in the apparent contradiction between the British culture of modesty and understatement which is at odds with the underlying success driven value system in the culture. Critical to understanding the British is being able to ‘’read between the lines’’ What is said is not always what is meant. In comparison to Feminine cultures such as the Scandinavian countries, people in the UK live in order to work and have a clear performance ambition. [Hofstede 2018]</a:t>
            </a:r>
          </a:p>
        </p:txBody>
      </p:sp>
    </p:spTree>
    <p:extLst>
      <p:ext uri="{BB962C8B-B14F-4D97-AF65-F5344CB8AC3E}">
        <p14:creationId xmlns:p14="http://schemas.microsoft.com/office/powerpoint/2010/main" val="21934050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B8B5B-5CFB-4BF2-9361-BD2739592238}"/>
              </a:ext>
            </a:extLst>
          </p:cNvPr>
          <p:cNvSpPr>
            <a:spLocks noGrp="1"/>
          </p:cNvSpPr>
          <p:nvPr>
            <p:ph type="title"/>
          </p:nvPr>
        </p:nvSpPr>
        <p:spPr/>
        <p:txBody>
          <a:bodyPr/>
          <a:lstStyle/>
          <a:p>
            <a:r>
              <a:rPr lang="en-GB" cap="all" dirty="0"/>
              <a:t>UNCERTAINTY AVOIDANCE</a:t>
            </a:r>
            <a:endParaRPr lang="en-GB" dirty="0"/>
          </a:p>
        </p:txBody>
      </p:sp>
      <p:sp>
        <p:nvSpPr>
          <p:cNvPr id="3" name="Content Placeholder 2">
            <a:extLst>
              <a:ext uri="{FF2B5EF4-FFF2-40B4-BE49-F238E27FC236}">
                <a16:creationId xmlns:a16="http://schemas.microsoft.com/office/drawing/2014/main" id="{45F3B2A5-CCA0-4927-BE78-B64E59A94325}"/>
              </a:ext>
            </a:extLst>
          </p:cNvPr>
          <p:cNvSpPr>
            <a:spLocks noGrp="1"/>
          </p:cNvSpPr>
          <p:nvPr>
            <p:ph idx="1"/>
          </p:nvPr>
        </p:nvSpPr>
        <p:spPr/>
        <p:txBody>
          <a:bodyPr>
            <a:normAutofit lnSpcReduction="10000"/>
          </a:bodyPr>
          <a:lstStyle/>
          <a:p>
            <a:pPr marL="0" indent="0">
              <a:buNone/>
            </a:pPr>
            <a:r>
              <a:rPr lang="en-GB" dirty="0"/>
              <a:t>“</a:t>
            </a:r>
            <a:r>
              <a:rPr lang="en-GB" b="1" i="1" dirty="0"/>
              <a:t>The extent to which the members of a culture feel threatened by ambiguous or unknown situations and have created beliefs and institutions that try to avoid these.</a:t>
            </a:r>
            <a:r>
              <a:rPr lang="en-GB" dirty="0"/>
              <a:t>”[Hofstede 2018]</a:t>
            </a:r>
          </a:p>
          <a:p>
            <a:pPr marL="0" indent="0">
              <a:buNone/>
            </a:pPr>
            <a:endParaRPr lang="en-GB" dirty="0"/>
          </a:p>
          <a:p>
            <a:pPr marL="0" indent="0">
              <a:buNone/>
            </a:pPr>
            <a:r>
              <a:rPr lang="en-GB" dirty="0"/>
              <a:t>At 35 the UK has a low score on Uncertainty Avoidance which means that as a nation they are quite happy to wake up not knowing what the day brings and they are happy to ‘make it up as they go along’ changing plans as new information comes to light. As a low UAI country the British are comfortable in ambiguous situations – the term ‘muddling through’ is a very British way of expressing this. There are generally not too many rules in British society, but those that are there are adhered to (the most famous of which of </a:t>
            </a:r>
            <a:r>
              <a:rPr lang="en-GB" dirty="0" err="1"/>
              <a:t>of</a:t>
            </a:r>
            <a:r>
              <a:rPr lang="en-GB" dirty="0"/>
              <a:t> course the British love of queuing which has also to do with the values of fair play). [Hofstede 2018]</a:t>
            </a:r>
          </a:p>
        </p:txBody>
      </p:sp>
    </p:spTree>
    <p:extLst>
      <p:ext uri="{BB962C8B-B14F-4D97-AF65-F5344CB8AC3E}">
        <p14:creationId xmlns:p14="http://schemas.microsoft.com/office/powerpoint/2010/main" val="22418793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B8B5B-5CFB-4BF2-9361-BD2739592238}"/>
              </a:ext>
            </a:extLst>
          </p:cNvPr>
          <p:cNvSpPr>
            <a:spLocks noGrp="1"/>
          </p:cNvSpPr>
          <p:nvPr>
            <p:ph type="title"/>
          </p:nvPr>
        </p:nvSpPr>
        <p:spPr/>
        <p:txBody>
          <a:bodyPr/>
          <a:lstStyle/>
          <a:p>
            <a:r>
              <a:rPr lang="en-GB" cap="all" dirty="0"/>
              <a:t>LONG TERM ORIENTATION</a:t>
            </a:r>
            <a:endParaRPr lang="en-GB" dirty="0"/>
          </a:p>
        </p:txBody>
      </p:sp>
      <p:sp>
        <p:nvSpPr>
          <p:cNvPr id="3" name="Content Placeholder 2">
            <a:extLst>
              <a:ext uri="{FF2B5EF4-FFF2-40B4-BE49-F238E27FC236}">
                <a16:creationId xmlns:a16="http://schemas.microsoft.com/office/drawing/2014/main" id="{45F3B2A5-CCA0-4927-BE78-B64E59A94325}"/>
              </a:ext>
            </a:extLst>
          </p:cNvPr>
          <p:cNvSpPr>
            <a:spLocks noGrp="1"/>
          </p:cNvSpPr>
          <p:nvPr>
            <p:ph idx="1"/>
          </p:nvPr>
        </p:nvSpPr>
        <p:spPr/>
        <p:txBody>
          <a:bodyPr>
            <a:normAutofit/>
          </a:bodyPr>
          <a:lstStyle/>
          <a:p>
            <a:pPr marL="0" indent="0">
              <a:buNone/>
            </a:pPr>
            <a:r>
              <a:rPr lang="en-GB" dirty="0"/>
              <a:t>“</a:t>
            </a:r>
            <a:r>
              <a:rPr lang="en-GB" b="1" i="1" dirty="0"/>
              <a:t>how every society has to maintain some links with its own past while dealing with the challenges of the present and future.</a:t>
            </a:r>
            <a:r>
              <a:rPr lang="en-GB" dirty="0"/>
              <a:t>”[Hofstede 2018]</a:t>
            </a:r>
          </a:p>
          <a:p>
            <a:pPr marL="0" indent="0">
              <a:buNone/>
            </a:pPr>
            <a:endParaRPr lang="en-GB" dirty="0"/>
          </a:p>
          <a:p>
            <a:pPr marL="0" indent="0">
              <a:buNone/>
            </a:pPr>
            <a:r>
              <a:rPr lang="en-GB" dirty="0"/>
              <a:t>“Normative societies. which score low on this dimension, for example, prefer to maintain time-honoured traditions and norms while viewing societal change with suspicion. Those with a culture which scores high, on the other hand, take a more pragmatic approach: they encourage thrift and efforts in modern education as a way to prepare for the future.”</a:t>
            </a:r>
          </a:p>
          <a:p>
            <a:pPr marL="0" indent="0">
              <a:buNone/>
            </a:pPr>
            <a:r>
              <a:rPr lang="en-GB" dirty="0"/>
              <a:t>With an intermediate score of 51 in this dimension, a dominant preference in British culture cannot be determined. </a:t>
            </a:r>
            <a:r>
              <a:rPr lang="en-GB" b="1" i="1" dirty="0"/>
              <a:t>.</a:t>
            </a:r>
            <a:r>
              <a:rPr lang="en-GB" dirty="0"/>
              <a:t>[Hofstede 2018]</a:t>
            </a:r>
          </a:p>
        </p:txBody>
      </p:sp>
    </p:spTree>
    <p:extLst>
      <p:ext uri="{BB962C8B-B14F-4D97-AF65-F5344CB8AC3E}">
        <p14:creationId xmlns:p14="http://schemas.microsoft.com/office/powerpoint/2010/main" val="6936710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B8B5B-5CFB-4BF2-9361-BD2739592238}"/>
              </a:ext>
            </a:extLst>
          </p:cNvPr>
          <p:cNvSpPr>
            <a:spLocks noGrp="1"/>
          </p:cNvSpPr>
          <p:nvPr>
            <p:ph type="title"/>
          </p:nvPr>
        </p:nvSpPr>
        <p:spPr/>
        <p:txBody>
          <a:bodyPr/>
          <a:lstStyle/>
          <a:p>
            <a:r>
              <a:rPr lang="en-GB" cap="all" dirty="0"/>
              <a:t>INDULGENCE</a:t>
            </a:r>
            <a:endParaRPr lang="en-GB" dirty="0"/>
          </a:p>
        </p:txBody>
      </p:sp>
      <p:sp>
        <p:nvSpPr>
          <p:cNvPr id="3" name="Content Placeholder 2">
            <a:extLst>
              <a:ext uri="{FF2B5EF4-FFF2-40B4-BE49-F238E27FC236}">
                <a16:creationId xmlns:a16="http://schemas.microsoft.com/office/drawing/2014/main" id="{45F3B2A5-CCA0-4927-BE78-B64E59A94325}"/>
              </a:ext>
            </a:extLst>
          </p:cNvPr>
          <p:cNvSpPr>
            <a:spLocks noGrp="1"/>
          </p:cNvSpPr>
          <p:nvPr>
            <p:ph idx="1"/>
          </p:nvPr>
        </p:nvSpPr>
        <p:spPr/>
        <p:txBody>
          <a:bodyPr>
            <a:normAutofit/>
          </a:bodyPr>
          <a:lstStyle/>
          <a:p>
            <a:pPr marL="0" indent="0">
              <a:buNone/>
            </a:pPr>
            <a:r>
              <a:rPr lang="en-GB" dirty="0"/>
              <a:t>“</a:t>
            </a:r>
            <a:r>
              <a:rPr lang="en-GB" b="1" i="1" dirty="0"/>
              <a:t>the extent to which people try to control their desires and impulses</a:t>
            </a:r>
            <a:r>
              <a:rPr lang="en-GB" dirty="0"/>
              <a:t>, based on the way they were raised.”[Hofstede 2018]</a:t>
            </a:r>
          </a:p>
          <a:p>
            <a:pPr marL="0" indent="0">
              <a:buNone/>
            </a:pPr>
            <a:endParaRPr lang="en-GB" dirty="0"/>
          </a:p>
          <a:p>
            <a:pPr marL="0" indent="0">
              <a:buNone/>
            </a:pPr>
            <a:r>
              <a:rPr lang="en-GB" dirty="0"/>
              <a:t>A high score of 69 indicates that the British culture is one that is classified as Indulgent. People in societies classified by a high score in Indulgence generally exhibit a willingness to realise their impulses and desires with regard to enjoying life and having fun. They possess a positive attitude and have a tendency towards optimism. In addition, they place a higher degree of importance on leisure time, act as they please and spend money as they wish. [Hofstede 2018]</a:t>
            </a:r>
          </a:p>
        </p:txBody>
      </p:sp>
    </p:spTree>
    <p:extLst>
      <p:ext uri="{BB962C8B-B14F-4D97-AF65-F5344CB8AC3E}">
        <p14:creationId xmlns:p14="http://schemas.microsoft.com/office/powerpoint/2010/main" val="2687875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808CA-C92F-46AD-B1E4-C2D441A0010D}"/>
              </a:ext>
            </a:extLst>
          </p:cNvPr>
          <p:cNvSpPr>
            <a:spLocks noGrp="1"/>
          </p:cNvSpPr>
          <p:nvPr>
            <p:ph type="title"/>
          </p:nvPr>
        </p:nvSpPr>
        <p:spPr/>
        <p:txBody>
          <a:bodyPr/>
          <a:lstStyle/>
          <a:p>
            <a:r>
              <a:rPr lang="en-GB" dirty="0"/>
              <a:t>Risks Summary</a:t>
            </a:r>
          </a:p>
        </p:txBody>
      </p:sp>
      <p:sp>
        <p:nvSpPr>
          <p:cNvPr id="3" name="Content Placeholder 2">
            <a:extLst>
              <a:ext uri="{FF2B5EF4-FFF2-40B4-BE49-F238E27FC236}">
                <a16:creationId xmlns:a16="http://schemas.microsoft.com/office/drawing/2014/main" id="{38E0D3E5-A876-430E-BDBC-B6CC07F4687A}"/>
              </a:ext>
            </a:extLst>
          </p:cNvPr>
          <p:cNvSpPr>
            <a:spLocks noGrp="1"/>
          </p:cNvSpPr>
          <p:nvPr>
            <p:ph idx="1"/>
          </p:nvPr>
        </p:nvSpPr>
        <p:spPr>
          <a:xfrm>
            <a:off x="677334" y="1930401"/>
            <a:ext cx="8596668" cy="4110962"/>
          </a:xfrm>
        </p:spPr>
        <p:txBody>
          <a:bodyPr>
            <a:normAutofit/>
          </a:bodyPr>
          <a:lstStyle/>
          <a:p>
            <a:r>
              <a:rPr lang="en-GB" dirty="0"/>
              <a:t>Political concerns include possible sanctions pressure, however they do not affect deliveries of gas and payments for them</a:t>
            </a:r>
          </a:p>
          <a:p>
            <a:r>
              <a:rPr lang="en-GB" dirty="0"/>
              <a:t>NHS and other state and private large organisations supplied almost entirely by Gazprom could cause concerns due to UK political attitudes towards Russia.</a:t>
            </a:r>
          </a:p>
          <a:p>
            <a:r>
              <a:rPr lang="en-GB" dirty="0"/>
              <a:t>Britain's energy and particularly gas security being a bit weaker due to large single supplier could cause concerns, but again mostly political, but UK could mitigate through pipeline suppliers such as Norway and also other suppliers of LNG deliveries.</a:t>
            </a:r>
          </a:p>
          <a:p>
            <a:r>
              <a:rPr lang="en-GB" dirty="0"/>
              <a:t>Green proponents can cause continuous pressure to substitute carbon fuels for greener and renewable sources</a:t>
            </a:r>
          </a:p>
          <a:p>
            <a:endParaRPr lang="en-GB" dirty="0"/>
          </a:p>
        </p:txBody>
      </p:sp>
      <p:pic>
        <p:nvPicPr>
          <p:cNvPr id="4" name="Audio 3">
            <a:hlinkClick r:id="" action="ppaction://media"/>
            <a:extLst>
              <a:ext uri="{FF2B5EF4-FFF2-40B4-BE49-F238E27FC236}">
                <a16:creationId xmlns:a16="http://schemas.microsoft.com/office/drawing/2014/main" id="{65BD3F4D-7C09-4F40-8F9B-751CB9A07CF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229935586"/>
      </p:ext>
    </p:extLst>
  </p:cSld>
  <p:clrMapOvr>
    <a:masterClrMapping/>
  </p:clrMapOvr>
  <mc:AlternateContent xmlns:mc="http://schemas.openxmlformats.org/markup-compatibility/2006">
    <mc:Choice xmlns:p14="http://schemas.microsoft.com/office/powerpoint/2010/main" Requires="p14">
      <p:transition spd="slow" p14:dur="2000" advTm="9948"/>
    </mc:Choice>
    <mc:Fallback>
      <p:transition spd="slow" advTm="99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9B7FF-6690-401F-B49E-22FDB3FD65C7}"/>
              </a:ext>
            </a:extLst>
          </p:cNvPr>
          <p:cNvSpPr>
            <a:spLocks noGrp="1"/>
          </p:cNvSpPr>
          <p:nvPr>
            <p:ph type="title"/>
          </p:nvPr>
        </p:nvSpPr>
        <p:spPr/>
        <p:txBody>
          <a:bodyPr/>
          <a:lstStyle/>
          <a:p>
            <a:r>
              <a:rPr lang="en-GB"/>
              <a:t>Competitors</a:t>
            </a:r>
            <a:endParaRPr lang="en-GB" dirty="0"/>
          </a:p>
        </p:txBody>
      </p:sp>
      <p:sp>
        <p:nvSpPr>
          <p:cNvPr id="3" name="Content Placeholder 2">
            <a:extLst>
              <a:ext uri="{FF2B5EF4-FFF2-40B4-BE49-F238E27FC236}">
                <a16:creationId xmlns:a16="http://schemas.microsoft.com/office/drawing/2014/main" id="{97F8E39C-C471-48B1-9DD7-99FB317AA48C}"/>
              </a:ext>
            </a:extLst>
          </p:cNvPr>
          <p:cNvSpPr>
            <a:spLocks noGrp="1"/>
          </p:cNvSpPr>
          <p:nvPr>
            <p:ph idx="1"/>
          </p:nvPr>
        </p:nvSpPr>
        <p:spPr/>
        <p:txBody>
          <a:bodyPr/>
          <a:lstStyle/>
          <a:p>
            <a:r>
              <a:rPr lang="en-GB"/>
              <a:t>Currently about 13% comes in to the UK by tankers in the form of Liquefied Natural Gas (LNG) mainly from Qatar and other suppliers.</a:t>
            </a:r>
          </a:p>
          <a:p>
            <a:r>
              <a:rPr lang="en-GB"/>
              <a:t>Given higher cost of LNG gas supplies as well as more complicated and time-consuming logistics, pipeline deliveries have advantage</a:t>
            </a:r>
          </a:p>
          <a:p>
            <a:r>
              <a:rPr lang="en-GB"/>
              <a:t>Norway via pipelines in the North Sea and continental Europe is the other big supplier of gas into the UK and EU</a:t>
            </a:r>
          </a:p>
          <a:p>
            <a:r>
              <a:rPr lang="en-GB"/>
              <a:t>Given ever more increasing demand for importing gas, while decreasing own production, the entry with deliveries of gas via existing and prospective pipelines, combined with more attractive price offering, looks timely and destined to succeed.</a:t>
            </a:r>
          </a:p>
          <a:p>
            <a:endParaRPr lang="en-GB" dirty="0"/>
          </a:p>
        </p:txBody>
      </p:sp>
      <p:pic>
        <p:nvPicPr>
          <p:cNvPr id="4" name="Audio 3">
            <a:hlinkClick r:id="" action="ppaction://media"/>
            <a:extLst>
              <a:ext uri="{FF2B5EF4-FFF2-40B4-BE49-F238E27FC236}">
                <a16:creationId xmlns:a16="http://schemas.microsoft.com/office/drawing/2014/main" id="{0BEA8BE8-9C32-4B4D-BBD4-5564F62ADF0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086541376"/>
      </p:ext>
    </p:extLst>
  </p:cSld>
  <p:clrMapOvr>
    <a:masterClrMapping/>
  </p:clrMapOvr>
  <mc:AlternateContent xmlns:mc="http://schemas.openxmlformats.org/markup-compatibility/2006">
    <mc:Choice xmlns:p14="http://schemas.microsoft.com/office/powerpoint/2010/main" Requires="p14">
      <p:transition spd="slow" p14:dur="2000" advTm="16686"/>
    </mc:Choice>
    <mc:Fallback>
      <p:transition spd="slow" advTm="166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C83CF-C66F-4F6C-B68D-DB167CC74624}"/>
              </a:ext>
            </a:extLst>
          </p:cNvPr>
          <p:cNvSpPr>
            <a:spLocks noGrp="1"/>
          </p:cNvSpPr>
          <p:nvPr>
            <p:ph type="title"/>
          </p:nvPr>
        </p:nvSpPr>
        <p:spPr/>
        <p:txBody>
          <a:bodyPr/>
          <a:lstStyle/>
          <a:p>
            <a:r>
              <a:rPr lang="en-GB" dirty="0"/>
              <a:t>UK entry mode</a:t>
            </a:r>
          </a:p>
        </p:txBody>
      </p:sp>
      <p:sp>
        <p:nvSpPr>
          <p:cNvPr id="3" name="Content Placeholder 2">
            <a:extLst>
              <a:ext uri="{FF2B5EF4-FFF2-40B4-BE49-F238E27FC236}">
                <a16:creationId xmlns:a16="http://schemas.microsoft.com/office/drawing/2014/main" id="{964C8B74-6AF0-4AAB-BB3F-A742F880E860}"/>
              </a:ext>
            </a:extLst>
          </p:cNvPr>
          <p:cNvSpPr>
            <a:spLocks noGrp="1"/>
          </p:cNvSpPr>
          <p:nvPr>
            <p:ph idx="1"/>
          </p:nvPr>
        </p:nvSpPr>
        <p:spPr/>
        <p:txBody>
          <a:bodyPr/>
          <a:lstStyle/>
          <a:p>
            <a:r>
              <a:rPr lang="en-GB" dirty="0"/>
              <a:t>Gazprom has a long connection with Centrica. Acquiring such large corporate entity would be preferable, but £10bn takeover of Centrica in 2006 abandoned due to a political storm in Westminster about the wisdom of selling off the country's biggest domestic energy supplier to Russia.</a:t>
            </a:r>
          </a:p>
          <a:p>
            <a:r>
              <a:rPr lang="en-GB" dirty="0"/>
              <a:t>A UK-registered subsidiary, Gazprom Marketing and Trading (GM&amp;T) as a crucial interface for the wider Gazprom group, would be good to base on acquired a smaller energy firm (for example Pennine Natural Gas based in Cheshire, in the north-west of England).</a:t>
            </a:r>
          </a:p>
          <a:p>
            <a:r>
              <a:rPr lang="en-GB" dirty="0"/>
              <a:t>GM&amp;T's Gazprom Energy arm, could be based in Manchester, to provide gas used to businesses and private customers.</a:t>
            </a:r>
          </a:p>
        </p:txBody>
      </p:sp>
      <p:pic>
        <p:nvPicPr>
          <p:cNvPr id="4" name="Audio 3">
            <a:hlinkClick r:id="" action="ppaction://media"/>
            <a:extLst>
              <a:ext uri="{FF2B5EF4-FFF2-40B4-BE49-F238E27FC236}">
                <a16:creationId xmlns:a16="http://schemas.microsoft.com/office/drawing/2014/main" id="{94FCDD75-4F17-4DDD-B42A-D8C73BA1C59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365811329"/>
      </p:ext>
    </p:extLst>
  </p:cSld>
  <p:clrMapOvr>
    <a:masterClrMapping/>
  </p:clrMapOvr>
  <mc:AlternateContent xmlns:mc="http://schemas.openxmlformats.org/markup-compatibility/2006">
    <mc:Choice xmlns:p14="http://schemas.microsoft.com/office/powerpoint/2010/main" Requires="p14">
      <p:transition spd="slow" p14:dur="2000" advTm="3158"/>
    </mc:Choice>
    <mc:Fallback>
      <p:transition spd="slow" advTm="31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EB0AB-55B0-4D5F-8C34-C68B5AEC89D1}"/>
              </a:ext>
            </a:extLst>
          </p:cNvPr>
          <p:cNvSpPr>
            <a:spLocks noGrp="1"/>
          </p:cNvSpPr>
          <p:nvPr>
            <p:ph type="title"/>
          </p:nvPr>
        </p:nvSpPr>
        <p:spPr/>
        <p:txBody>
          <a:bodyPr/>
          <a:lstStyle/>
          <a:p>
            <a:r>
              <a:rPr lang="en-GB" dirty="0"/>
              <a:t>Sales modes</a:t>
            </a:r>
          </a:p>
        </p:txBody>
      </p:sp>
      <p:sp>
        <p:nvSpPr>
          <p:cNvPr id="3" name="Content Placeholder 2">
            <a:extLst>
              <a:ext uri="{FF2B5EF4-FFF2-40B4-BE49-F238E27FC236}">
                <a16:creationId xmlns:a16="http://schemas.microsoft.com/office/drawing/2014/main" id="{C683770E-D0AC-401B-9EA5-ECD6BBBE4F12}"/>
              </a:ext>
            </a:extLst>
          </p:cNvPr>
          <p:cNvSpPr>
            <a:spLocks noGrp="1"/>
          </p:cNvSpPr>
          <p:nvPr>
            <p:ph idx="1"/>
          </p:nvPr>
        </p:nvSpPr>
        <p:spPr/>
        <p:txBody>
          <a:bodyPr>
            <a:normAutofit/>
          </a:bodyPr>
          <a:lstStyle/>
          <a:p>
            <a:r>
              <a:rPr lang="en-GB" dirty="0"/>
              <a:t>Through Brokers</a:t>
            </a:r>
          </a:p>
          <a:p>
            <a:r>
              <a:rPr lang="en-GB" dirty="0"/>
              <a:t>Through Partners</a:t>
            </a:r>
          </a:p>
          <a:p>
            <a:r>
              <a:rPr lang="en-GB" dirty="0"/>
              <a:t>Having advantage in costs Gazprom can undercut rivals on price.</a:t>
            </a:r>
          </a:p>
          <a:p>
            <a:r>
              <a:rPr lang="en-GB" dirty="0"/>
              <a:t>"Gazprom Energy” consumer arm could offer its clients flexibility, tailored to their specific business needs. Positioning not on the lowest rate on designing an energy plan that meets the needs of the client at a good value for money.“</a:t>
            </a:r>
          </a:p>
          <a:p>
            <a:r>
              <a:rPr lang="en-GB" dirty="0"/>
              <a:t>Turn Gazprom Energy into "the pan-European leader" in its field. There are great opportunities; we can learn from what we've done well in the UK and bring that to Europe.</a:t>
            </a:r>
          </a:p>
          <a:p>
            <a:endParaRPr lang="en-GB" dirty="0"/>
          </a:p>
        </p:txBody>
      </p:sp>
      <p:pic>
        <p:nvPicPr>
          <p:cNvPr id="4" name="Audio 3">
            <a:hlinkClick r:id="" action="ppaction://media"/>
            <a:extLst>
              <a:ext uri="{FF2B5EF4-FFF2-40B4-BE49-F238E27FC236}">
                <a16:creationId xmlns:a16="http://schemas.microsoft.com/office/drawing/2014/main" id="{B7EF0001-C6D1-4D01-B5D5-04928C19086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28326693"/>
      </p:ext>
    </p:extLst>
  </p:cSld>
  <p:clrMapOvr>
    <a:masterClrMapping/>
  </p:clrMapOvr>
  <mc:AlternateContent xmlns:mc="http://schemas.openxmlformats.org/markup-compatibility/2006">
    <mc:Choice xmlns:p14="http://schemas.microsoft.com/office/powerpoint/2010/main" Requires="p14">
      <p:transition spd="slow" p14:dur="2000" advTm="2999"/>
    </mc:Choice>
    <mc:Fallback>
      <p:transition spd="slow" advTm="29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E351A-389A-4E55-B5DD-7BDA6815D677}"/>
              </a:ext>
            </a:extLst>
          </p:cNvPr>
          <p:cNvSpPr>
            <a:spLocks noGrp="1"/>
          </p:cNvSpPr>
          <p:nvPr>
            <p:ph type="title"/>
          </p:nvPr>
        </p:nvSpPr>
        <p:spPr/>
        <p:txBody>
          <a:bodyPr/>
          <a:lstStyle/>
          <a:p>
            <a:r>
              <a:rPr lang="en-GB" dirty="0"/>
              <a:t>Ethical approach</a:t>
            </a:r>
          </a:p>
        </p:txBody>
      </p:sp>
      <p:sp>
        <p:nvSpPr>
          <p:cNvPr id="3" name="Content Placeholder 2">
            <a:extLst>
              <a:ext uri="{FF2B5EF4-FFF2-40B4-BE49-F238E27FC236}">
                <a16:creationId xmlns:a16="http://schemas.microsoft.com/office/drawing/2014/main" id="{DEE98851-FC43-4B63-AB47-56D87FF7B67B}"/>
              </a:ext>
            </a:extLst>
          </p:cNvPr>
          <p:cNvSpPr>
            <a:spLocks noGrp="1"/>
          </p:cNvSpPr>
          <p:nvPr>
            <p:ph idx="1"/>
          </p:nvPr>
        </p:nvSpPr>
        <p:spPr/>
        <p:txBody>
          <a:bodyPr>
            <a:normAutofit/>
          </a:bodyPr>
          <a:lstStyle/>
          <a:p>
            <a:r>
              <a:rPr lang="en-GB" dirty="0"/>
              <a:t>Treating customers fairly: Gazprom Energy to offer dedicated customer support to all of our business energy customers — no matter how small or large their business energy contracts. </a:t>
            </a:r>
          </a:p>
          <a:p>
            <a:endParaRPr lang="en-GB" dirty="0"/>
          </a:p>
          <a:p>
            <a:r>
              <a:rPr lang="en-GB" dirty="0"/>
              <a:t>Gazprom Energy and our parent company Gazprom Marketing &amp; Trading fully support the aims of the Modern Slavery Act 2015.  Our Slavery and Human Trafficking Statement  reflects our commitment to acting ethically and with integrity in all our business relationships and to endeavour to ensure that slavery and human trafficking is not taking place anywhere in our business or supply chains. </a:t>
            </a:r>
          </a:p>
        </p:txBody>
      </p:sp>
      <p:pic>
        <p:nvPicPr>
          <p:cNvPr id="4" name="Audio 3">
            <a:hlinkClick r:id="" action="ppaction://media"/>
            <a:extLst>
              <a:ext uri="{FF2B5EF4-FFF2-40B4-BE49-F238E27FC236}">
                <a16:creationId xmlns:a16="http://schemas.microsoft.com/office/drawing/2014/main" id="{F56227A2-6D17-46CB-BB85-5CE8F6FB3AA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353583969"/>
      </p:ext>
    </p:extLst>
  </p:cSld>
  <p:clrMapOvr>
    <a:masterClrMapping/>
  </p:clrMapOvr>
  <mc:AlternateContent xmlns:mc="http://schemas.openxmlformats.org/markup-compatibility/2006">
    <mc:Choice xmlns:p14="http://schemas.microsoft.com/office/powerpoint/2010/main" Requires="p14">
      <p:transition spd="slow" p14:dur="2000" advTm="8144"/>
    </mc:Choice>
    <mc:Fallback>
      <p:transition spd="slow" advTm="81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9A888-ECF8-4FE7-A24C-E58440E65FCC}"/>
              </a:ext>
            </a:extLst>
          </p:cNvPr>
          <p:cNvSpPr>
            <a:spLocks noGrp="1"/>
          </p:cNvSpPr>
          <p:nvPr>
            <p:ph type="title"/>
          </p:nvPr>
        </p:nvSpPr>
        <p:spPr>
          <a:xfrm>
            <a:off x="838200" y="88026"/>
            <a:ext cx="10515600" cy="563130"/>
          </a:xfrm>
        </p:spPr>
        <p:txBody>
          <a:bodyPr>
            <a:normAutofit fontScale="90000"/>
          </a:bodyPr>
          <a:lstStyle/>
          <a:p>
            <a:r>
              <a:rPr lang="en-GB"/>
              <a:t>References</a:t>
            </a:r>
            <a:endParaRPr lang="en-GB" dirty="0"/>
          </a:p>
        </p:txBody>
      </p:sp>
      <p:sp>
        <p:nvSpPr>
          <p:cNvPr id="3" name="Content Placeholder 2">
            <a:extLst>
              <a:ext uri="{FF2B5EF4-FFF2-40B4-BE49-F238E27FC236}">
                <a16:creationId xmlns:a16="http://schemas.microsoft.com/office/drawing/2014/main" id="{ADCF09E9-3579-4B12-87A2-1D239E868D0D}"/>
              </a:ext>
            </a:extLst>
          </p:cNvPr>
          <p:cNvSpPr>
            <a:spLocks noGrp="1"/>
          </p:cNvSpPr>
          <p:nvPr>
            <p:ph idx="1"/>
          </p:nvPr>
        </p:nvSpPr>
        <p:spPr>
          <a:xfrm>
            <a:off x="374073" y="651156"/>
            <a:ext cx="11582400" cy="5999026"/>
          </a:xfrm>
        </p:spPr>
        <p:txBody>
          <a:bodyPr>
            <a:normAutofit fontScale="77500" lnSpcReduction="20000"/>
          </a:bodyPr>
          <a:lstStyle/>
          <a:p>
            <a:pPr marL="0" indent="0">
              <a:buNone/>
            </a:pPr>
            <a:r>
              <a:rPr lang="en-GB" dirty="0" err="1"/>
              <a:t>Deresky</a:t>
            </a:r>
            <a:r>
              <a:rPr lang="en-GB"/>
              <a:t>, H., 2017, International Management: Managing Across Borders and Cultures. 9th ed., Pearson. </a:t>
            </a:r>
          </a:p>
          <a:p>
            <a:pPr marL="0" indent="0">
              <a:buNone/>
            </a:pPr>
            <a:r>
              <a:rPr lang="en-GB"/>
              <a:t>British Gas, 2017, Where does UK gas come from? </a:t>
            </a:r>
            <a:r>
              <a:rPr lang="en-GB">
                <a:hlinkClick r:id="rId2"/>
              </a:rPr>
              <a:t>https://www.britishgas.co.uk/the-source/our-world-of-energy/energys-grand-journey/where-does-uk-gas-come-from</a:t>
            </a:r>
            <a:r>
              <a:rPr lang="en-GB"/>
              <a:t> (Accessed February 2018)</a:t>
            </a:r>
          </a:p>
          <a:p>
            <a:pPr marL="0" indent="0">
              <a:buNone/>
            </a:pPr>
            <a:r>
              <a:rPr lang="en-GB"/>
              <a:t>Bloomberg, 2017, Why Britain Has to Be Really Nice to Norway and Russia, </a:t>
            </a:r>
            <a:r>
              <a:rPr lang="en-GB">
                <a:hlinkClick r:id="rId3"/>
              </a:rPr>
              <a:t>https://www.bloomberg.com/news/articles/2017-06-20/u-k-at-mercy-of-global-gas-market-as-giant-storage-site-shuts</a:t>
            </a:r>
            <a:r>
              <a:rPr lang="en-GB"/>
              <a:t> (Accessed February 2018)</a:t>
            </a:r>
          </a:p>
          <a:p>
            <a:pPr marL="0" indent="0">
              <a:buNone/>
            </a:pPr>
            <a:r>
              <a:rPr lang="en-GB"/>
              <a:t>Gazprom, 2018, About Gazprom, © 2003–2018 Gazprom, </a:t>
            </a:r>
            <a:r>
              <a:rPr lang="en-GB">
                <a:hlinkClick r:id="rId4"/>
              </a:rPr>
              <a:t>http://www.gazprom.com/about/</a:t>
            </a:r>
            <a:r>
              <a:rPr lang="en-GB"/>
              <a:t> </a:t>
            </a:r>
            <a:r>
              <a:rPr lang="en-GB">
                <a:hlinkClick r:id="rId5"/>
              </a:rPr>
              <a:t>/</a:t>
            </a:r>
            <a:r>
              <a:rPr lang="en-GB"/>
              <a:t>  (Accessed February 2018)</a:t>
            </a:r>
          </a:p>
          <a:p>
            <a:pPr marL="0" indent="0">
              <a:buNone/>
            </a:pPr>
            <a:r>
              <a:rPr lang="en-GB"/>
              <a:t>Gazprom Export, 2016, Delivery statistics, Gas supplies to Europe, </a:t>
            </a:r>
            <a:r>
              <a:rPr lang="en-GB">
                <a:hlinkClick r:id="rId5"/>
              </a:rPr>
              <a:t>http://www.gazpromexport.ru/en/statistics/</a:t>
            </a:r>
            <a:r>
              <a:rPr lang="en-GB"/>
              <a:t>  (Accessed February 2018)</a:t>
            </a:r>
          </a:p>
          <a:p>
            <a:pPr marL="0" indent="0">
              <a:buNone/>
            </a:pPr>
            <a:r>
              <a:rPr lang="en-GB"/>
              <a:t>Gazprom Export, 2018, About us: Our Activity, Gazprom Export © 2006-2018, </a:t>
            </a:r>
            <a:r>
              <a:rPr lang="en-GB">
                <a:hlinkClick r:id="rId6"/>
              </a:rPr>
              <a:t>http://www.gazpromexport.ru/en/about/activity/</a:t>
            </a:r>
            <a:r>
              <a:rPr lang="en-GB"/>
              <a:t> (Accessed March 2018)</a:t>
            </a:r>
          </a:p>
          <a:p>
            <a:pPr marL="0" indent="0">
              <a:buNone/>
            </a:pPr>
            <a:r>
              <a:rPr lang="en-GB" dirty="0" err="1"/>
              <a:t>Prognos</a:t>
            </a:r>
            <a:r>
              <a:rPr lang="en-GB"/>
              <a:t>, 2017, Current Status and Perspectives of the European Gas Balance, </a:t>
            </a:r>
            <a:r>
              <a:rPr lang="en-GB" dirty="0" err="1"/>
              <a:t>Prognos</a:t>
            </a:r>
            <a:r>
              <a:rPr lang="en-GB"/>
              <a:t> AG,   </a:t>
            </a:r>
            <a:r>
              <a:rPr lang="en-GB">
                <a:hlinkClick r:id="rId7"/>
              </a:rPr>
              <a:t>https://www.prognos.com/uploads/tx_atwpubdb/20170406_Prognos_study_European_Gas_Balance_final_1_01.pdf</a:t>
            </a:r>
            <a:r>
              <a:rPr lang="en-GB"/>
              <a:t> (Accessed February 2018)</a:t>
            </a:r>
          </a:p>
          <a:p>
            <a:pPr marL="0" indent="0">
              <a:buNone/>
            </a:pPr>
            <a:r>
              <a:rPr lang="en-GB"/>
              <a:t>NordStream2, 2017, The Gas Market at a Glance, </a:t>
            </a:r>
            <a:r>
              <a:rPr lang="en-GB">
                <a:hlinkClick r:id="rId8"/>
              </a:rPr>
              <a:t>https://www.nord-stream2.com/project/rationale/?modal=modal-1&amp;tab=0</a:t>
            </a:r>
            <a:r>
              <a:rPr lang="en-GB"/>
              <a:t> (Accessed February 2018)</a:t>
            </a:r>
          </a:p>
          <a:p>
            <a:pPr marL="0" indent="0">
              <a:buNone/>
            </a:pPr>
            <a:r>
              <a:rPr lang="en-GB"/>
              <a:t>Chi-Kong </a:t>
            </a:r>
            <a:r>
              <a:rPr lang="en-GB" dirty="0" err="1"/>
              <a:t>Chyong</a:t>
            </a:r>
            <a:r>
              <a:rPr lang="en-GB"/>
              <a:t>, ERPG, 2015, Markets and long-term contracts: The case of Russian gas supplies to Europe, EPRG Working Paper 1524, Cambridge Working Paper in Economics 1542, </a:t>
            </a:r>
            <a:r>
              <a:rPr lang="en-GB">
                <a:hlinkClick r:id="rId9"/>
              </a:rPr>
              <a:t>https://www.eprg.group.cam.ac.uk/wp-content/uploads/2015/12/1524-Text.pdf</a:t>
            </a:r>
            <a:r>
              <a:rPr lang="en-GB"/>
              <a:t> (Accessed February 2018)</a:t>
            </a:r>
          </a:p>
          <a:p>
            <a:pPr marL="0" indent="0">
              <a:buNone/>
            </a:pPr>
            <a:r>
              <a:rPr lang="en-GB"/>
              <a:t>Financial Times, 2018, the real Brexit challenges facing the UK in 2018 </a:t>
            </a:r>
            <a:r>
              <a:rPr lang="en-GB">
                <a:hlinkClick r:id="rId10"/>
              </a:rPr>
              <a:t>https://www.ft.com/content/b0d8039e-ec8b-11e7-b4d1-b2f78612cc4a</a:t>
            </a:r>
            <a:endParaRPr lang="en-GB"/>
          </a:p>
          <a:p>
            <a:pPr marL="0" indent="0">
              <a:buNone/>
            </a:pPr>
            <a:r>
              <a:rPr lang="en-GB"/>
              <a:t>GOV.UK, 2014a, Doing business in Russia and Ukraine: Sanctions latest </a:t>
            </a:r>
            <a:r>
              <a:rPr lang="en-GB">
                <a:hlinkClick r:id="rId11"/>
              </a:rPr>
              <a:t>https://www.gov.uk/government/news/doing-business-in-russia-and-ukraine-sanctions-latest</a:t>
            </a:r>
            <a:r>
              <a:rPr lang="en-GB"/>
              <a:t> (Accessed February 2018)</a:t>
            </a:r>
          </a:p>
          <a:p>
            <a:pPr marL="0" indent="0">
              <a:buNone/>
            </a:pPr>
            <a:r>
              <a:rPr lang="en-GB"/>
              <a:t>GOV.UK, 2014b, RUSSIA – IMPORT RESTRICTIONS, Notice to Importers 2858 </a:t>
            </a:r>
            <a:r>
              <a:rPr lang="en-GB">
                <a:hlinkClick r:id="rId12"/>
              </a:rPr>
              <a:t>https://www.gov.uk/government/uploads/system/uploads/attachment_data/file/360895/notice-to-importers-2858.pdf</a:t>
            </a:r>
            <a:r>
              <a:rPr lang="en-GB"/>
              <a:t> (Accessed February 2018)</a:t>
            </a:r>
          </a:p>
          <a:p>
            <a:pPr marL="0" indent="0">
              <a:buNone/>
            </a:pPr>
            <a:r>
              <a:rPr lang="en-GB"/>
              <a:t>Hofstede, G., 2018, COUNTRY COMPARISON, </a:t>
            </a:r>
            <a:r>
              <a:rPr lang="en-GB">
                <a:hlinkClick r:id="rId13"/>
              </a:rPr>
              <a:t>https://www.hofstede-insights.com/country-comparison/russia,the-uk/</a:t>
            </a:r>
            <a:r>
              <a:rPr lang="en-GB"/>
              <a:t> (Accessed March 2018)</a:t>
            </a:r>
            <a:endParaRPr lang="en-GB" dirty="0"/>
          </a:p>
        </p:txBody>
      </p:sp>
    </p:spTree>
    <p:extLst>
      <p:ext uri="{BB962C8B-B14F-4D97-AF65-F5344CB8AC3E}">
        <p14:creationId xmlns:p14="http://schemas.microsoft.com/office/powerpoint/2010/main" val="352737803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9A888-ECF8-4FE7-A24C-E58440E65FCC}"/>
              </a:ext>
            </a:extLst>
          </p:cNvPr>
          <p:cNvSpPr>
            <a:spLocks noGrp="1"/>
          </p:cNvSpPr>
          <p:nvPr>
            <p:ph type="title"/>
          </p:nvPr>
        </p:nvSpPr>
        <p:spPr>
          <a:xfrm>
            <a:off x="838200" y="0"/>
            <a:ext cx="10515600" cy="480002"/>
          </a:xfrm>
        </p:spPr>
        <p:txBody>
          <a:bodyPr>
            <a:normAutofit fontScale="90000"/>
          </a:bodyPr>
          <a:lstStyle/>
          <a:p>
            <a:r>
              <a:rPr lang="en-GB" dirty="0"/>
              <a:t>References</a:t>
            </a:r>
            <a:endParaRPr lang="en-GB"/>
          </a:p>
        </p:txBody>
      </p:sp>
      <p:sp>
        <p:nvSpPr>
          <p:cNvPr id="5" name="Content Placeholder 4">
            <a:extLst>
              <a:ext uri="{FF2B5EF4-FFF2-40B4-BE49-F238E27FC236}">
                <a16:creationId xmlns:a16="http://schemas.microsoft.com/office/drawing/2014/main" id="{576CF524-9914-44BD-877C-9819EDA505EC}"/>
              </a:ext>
            </a:extLst>
          </p:cNvPr>
          <p:cNvSpPr>
            <a:spLocks noGrp="1"/>
          </p:cNvSpPr>
          <p:nvPr>
            <p:ph idx="1"/>
          </p:nvPr>
        </p:nvSpPr>
        <p:spPr>
          <a:xfrm>
            <a:off x="346363" y="581286"/>
            <a:ext cx="11610109" cy="6138169"/>
          </a:xfrm>
        </p:spPr>
        <p:txBody>
          <a:bodyPr>
            <a:normAutofit fontScale="85000" lnSpcReduction="20000"/>
          </a:bodyPr>
          <a:lstStyle/>
          <a:p>
            <a:pPr marL="0" indent="0">
              <a:buNone/>
            </a:pPr>
            <a:r>
              <a:rPr lang="en-GB" dirty="0"/>
              <a:t>New report: how to fix Britain’s incoherent foreign policy</a:t>
            </a:r>
          </a:p>
          <a:p>
            <a:pPr marL="0" indent="0">
              <a:buNone/>
            </a:pPr>
            <a:r>
              <a:rPr lang="en-GB" dirty="0">
                <a:hlinkClick r:id="rId2"/>
              </a:rPr>
              <a:t>https://theconversation.com/new-report-how-to-fix-britains-incoherent-foreign-policy-87111</a:t>
            </a:r>
            <a:endParaRPr lang="en-GB" dirty="0"/>
          </a:p>
          <a:p>
            <a:pPr marL="0" indent="0">
              <a:buNone/>
            </a:pPr>
            <a:r>
              <a:rPr lang="en-GB" dirty="0"/>
              <a:t>Information released under the Freedom of Information Act </a:t>
            </a:r>
          </a:p>
          <a:p>
            <a:pPr marL="0" indent="0">
              <a:buNone/>
            </a:pPr>
            <a:r>
              <a:rPr lang="en-GB" dirty="0">
                <a:hlinkClick r:id="rId3"/>
              </a:rPr>
              <a:t>https://www.gov.uk/government/uploads/system/uploads/attachment_data/file/208096/foi-130687-companies-uk-tax-payer-shareholder.pdf</a:t>
            </a:r>
            <a:endParaRPr lang="en-GB" dirty="0"/>
          </a:p>
          <a:p>
            <a:pPr marL="0" indent="0">
              <a:buNone/>
            </a:pPr>
            <a:r>
              <a:rPr lang="en-GB" dirty="0"/>
              <a:t>British Military Essentials</a:t>
            </a:r>
          </a:p>
          <a:p>
            <a:pPr marL="0" indent="0">
              <a:buNone/>
            </a:pPr>
            <a:r>
              <a:rPr lang="en-GB" dirty="0">
                <a:hlinkClick r:id="rId4"/>
              </a:rPr>
              <a:t>https://www.navycs.com/uk/</a:t>
            </a:r>
            <a:endParaRPr lang="en-GB" dirty="0"/>
          </a:p>
          <a:p>
            <a:pPr marL="0" indent="0">
              <a:buNone/>
            </a:pPr>
            <a:r>
              <a:rPr lang="en-GB" dirty="0"/>
              <a:t>What is the current UK terror threat level?</a:t>
            </a:r>
          </a:p>
          <a:p>
            <a:pPr marL="0" indent="0">
              <a:buNone/>
            </a:pPr>
            <a:r>
              <a:rPr lang="en-GB" dirty="0">
                <a:hlinkClick r:id="rId5"/>
              </a:rPr>
              <a:t>https://www.thesun.co.uk/news/2364506/uk-terror-threat-level-latest-severe-critical-mi5/</a:t>
            </a:r>
            <a:endParaRPr lang="en-GB" dirty="0"/>
          </a:p>
          <a:p>
            <a:pPr marL="0" indent="0">
              <a:buNone/>
            </a:pPr>
            <a:r>
              <a:rPr lang="en-GB" dirty="0"/>
              <a:t>UNITED KINGDOM: LEGAL ENVIRONMENT</a:t>
            </a:r>
          </a:p>
          <a:p>
            <a:pPr marL="0" indent="0">
              <a:buNone/>
            </a:pPr>
            <a:r>
              <a:rPr lang="en-GB" dirty="0">
                <a:hlinkClick r:id="rId6"/>
              </a:rPr>
              <a:t>https://en.portal.santandertrade.com/establish-overseas/united-kingdom/legal-environment?actualiser_id_banque=oui&amp;id_banque=44&amp;memoriser_choix=memoriser&amp;&amp;actualiser_id_banque=oui&amp;id_banque=44&amp;memoriser_choix=memoriser</a:t>
            </a:r>
            <a:r>
              <a:rPr lang="en-GB" dirty="0"/>
              <a:t> February 2018</a:t>
            </a:r>
          </a:p>
          <a:p>
            <a:pPr marL="0" indent="0">
              <a:buNone/>
            </a:pPr>
            <a:r>
              <a:rPr lang="en-GB" dirty="0"/>
              <a:t>Davor </a:t>
            </a:r>
            <a:r>
              <a:rPr lang="en-GB" dirty="0" err="1"/>
              <a:t>Jancic</a:t>
            </a:r>
            <a:r>
              <a:rPr lang="en-GB" dirty="0"/>
              <a:t>; Recasting monism and dualism in European parliamentary law: The Lisbon</a:t>
            </a:r>
          </a:p>
          <a:p>
            <a:pPr marL="0" indent="0">
              <a:buNone/>
            </a:pPr>
            <a:r>
              <a:rPr lang="en-GB" dirty="0"/>
              <a:t>Treaty in Britain and France; 2013 </a:t>
            </a:r>
            <a:r>
              <a:rPr lang="en-GB" dirty="0">
                <a:hlinkClick r:id="rId7"/>
              </a:rPr>
              <a:t>http://eprints.lse.ac.uk/51484/1/Jancic_Recasting_monism_dualism_2013.pdf</a:t>
            </a:r>
            <a:r>
              <a:rPr lang="en-GB" dirty="0"/>
              <a:t> </a:t>
            </a:r>
          </a:p>
          <a:p>
            <a:pPr marL="0" indent="0">
              <a:buNone/>
            </a:pPr>
            <a:r>
              <a:rPr lang="en-GB" dirty="0"/>
              <a:t>Examples and Types of Protectionism; Economics 2016</a:t>
            </a:r>
          </a:p>
          <a:p>
            <a:pPr marL="0" indent="0">
              <a:buNone/>
            </a:pPr>
            <a:r>
              <a:rPr lang="en-GB" dirty="0">
                <a:hlinkClick r:id="rId8"/>
              </a:rPr>
              <a:t>https://www.economicshelp.org/blog/6911/alevel/examples-of-protectionism/</a:t>
            </a:r>
            <a:endParaRPr lang="en-GB" dirty="0"/>
          </a:p>
          <a:p>
            <a:pPr marL="0" indent="0">
              <a:buNone/>
            </a:pPr>
            <a:r>
              <a:rPr lang="en-GB" dirty="0"/>
              <a:t> Small business guide to UK Corporation Tax rates; Sam Bromley; January 2018</a:t>
            </a:r>
          </a:p>
          <a:p>
            <a:pPr marL="0" indent="0">
              <a:buNone/>
            </a:pPr>
            <a:r>
              <a:rPr lang="en-GB" dirty="0">
                <a:hlinkClick r:id="rId9"/>
              </a:rPr>
              <a:t>https://www.simplybusiness.co.uk/knowledge/articles/2018/01/corporation-tax-guide-for-small-businesses/</a:t>
            </a:r>
            <a:endParaRPr lang="en-GB" dirty="0"/>
          </a:p>
          <a:p>
            <a:pPr marL="0" indent="0">
              <a:buNone/>
            </a:pPr>
            <a:r>
              <a:rPr lang="en-GB" dirty="0"/>
              <a:t>Corporate debt and derivative contracts; July 2015</a:t>
            </a:r>
          </a:p>
          <a:p>
            <a:pPr marL="0" indent="0">
              <a:buNone/>
            </a:pPr>
            <a:r>
              <a:rPr lang="en-GB" dirty="0">
                <a:hlinkClick r:id="rId10"/>
              </a:rPr>
              <a:t>https://www.gov.uk/government/collections/corporate-debt-and-derivative-contracts</a:t>
            </a:r>
            <a:r>
              <a:rPr lang="en-GB" dirty="0"/>
              <a:t> </a:t>
            </a:r>
          </a:p>
        </p:txBody>
      </p:sp>
    </p:spTree>
    <p:extLst>
      <p:ext uri="{BB962C8B-B14F-4D97-AF65-F5344CB8AC3E}">
        <p14:creationId xmlns:p14="http://schemas.microsoft.com/office/powerpoint/2010/main" val="341231185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88</TotalTime>
  <Words>3437</Words>
  <Application>Microsoft Office PowerPoint</Application>
  <PresentationFormat>Widescreen</PresentationFormat>
  <Paragraphs>279</Paragraphs>
  <Slides>40</Slides>
  <Notes>1</Notes>
  <HiddenSlides>0</HiddenSlides>
  <MMClips>27</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Arial</vt:lpstr>
      <vt:lpstr>Calibri</vt:lpstr>
      <vt:lpstr>Trebuchet MS</vt:lpstr>
      <vt:lpstr>Wingdings 3</vt:lpstr>
      <vt:lpstr>Facet</vt:lpstr>
      <vt:lpstr>Gazprom expanding internationally to the UK</vt:lpstr>
      <vt:lpstr>UK gas consumption and importance</vt:lpstr>
      <vt:lpstr>Where does UK gas come from?</vt:lpstr>
      <vt:lpstr>UK gas import demand</vt:lpstr>
      <vt:lpstr>UK domestic gas extraction</vt:lpstr>
      <vt:lpstr>UK gas demand 2015/2035</vt:lpstr>
      <vt:lpstr>“Gazprom Export” subsidiary</vt:lpstr>
      <vt:lpstr>Gazprom gas supplies to Europe</vt:lpstr>
      <vt:lpstr>Gazprom gas supplies to Europe</vt:lpstr>
      <vt:lpstr>“Gazprom Export” potential ISTM model </vt:lpstr>
      <vt:lpstr>Open system model</vt:lpstr>
      <vt:lpstr>Country analysis dimensions for International Business</vt:lpstr>
      <vt:lpstr> </vt:lpstr>
      <vt:lpstr>PowerPoint Presentation</vt:lpstr>
      <vt:lpstr>PowerPoint Presentation</vt:lpstr>
      <vt:lpstr>UK restrictions on imports/exports for Russia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Cultural environment</vt:lpstr>
      <vt:lpstr>The 6 dimensions of national culture</vt:lpstr>
      <vt:lpstr>PDI – Power Distance Index</vt:lpstr>
      <vt:lpstr>INDIVIDUALISM</vt:lpstr>
      <vt:lpstr>MASCULINITY</vt:lpstr>
      <vt:lpstr>UNCERTAINTY AVOIDANCE</vt:lpstr>
      <vt:lpstr>LONG TERM ORIENTATION</vt:lpstr>
      <vt:lpstr>INDULGENCE</vt:lpstr>
      <vt:lpstr>Risks Summary</vt:lpstr>
      <vt:lpstr>Competitors</vt:lpstr>
      <vt:lpstr>UK entry mode</vt:lpstr>
      <vt:lpstr>Sales modes</vt:lpstr>
      <vt:lpstr>Ethical approach</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Daina Veprauskiene</dc:creator>
  <cp:lastModifiedBy>Daina Veprauskiene (1602134)</cp:lastModifiedBy>
  <cp:revision>4</cp:revision>
  <dcterms:created xsi:type="dcterms:W3CDTF">2018-03-03T17:08:30Z</dcterms:created>
  <dcterms:modified xsi:type="dcterms:W3CDTF">2018-03-05T23:53:40Z</dcterms:modified>
</cp:coreProperties>
</file>