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80" r:id="rId21"/>
    <p:sldId id="276" r:id="rId22"/>
    <p:sldId id="277" r:id="rId23"/>
    <p:sldId id="278" r:id="rId24"/>
    <p:sldId id="279"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9" autoAdjust="0"/>
    <p:restoredTop sz="94660"/>
  </p:normalViewPr>
  <p:slideViewPr>
    <p:cSldViewPr snapToGrid="0">
      <p:cViewPr varScale="1">
        <p:scale>
          <a:sx n="56" d="100"/>
          <a:sy n="56" d="100"/>
        </p:scale>
        <p:origin x="10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48A0FCF-E022-4F3C-89E9-65CE215ED796}" type="datetimeFigureOut">
              <a:rPr lang="en-GB" smtClean="0"/>
              <a:t>11/04/2019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90BC79-CD63-457C-BD14-1777E370C40C}" type="slidenum">
              <a:rPr lang="en-GB" smtClean="0"/>
              <a:t>‹#›</a:t>
            </a:fld>
            <a:endParaRPr lang="en-GB"/>
          </a:p>
        </p:txBody>
      </p:sp>
    </p:spTree>
    <p:extLst>
      <p:ext uri="{BB962C8B-B14F-4D97-AF65-F5344CB8AC3E}">
        <p14:creationId xmlns:p14="http://schemas.microsoft.com/office/powerpoint/2010/main" val="984460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48A0FCF-E022-4F3C-89E9-65CE215ED796}" type="datetimeFigureOut">
              <a:rPr lang="en-GB" smtClean="0"/>
              <a:t>11/04/2019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90BC79-CD63-457C-BD14-1777E370C40C}" type="slidenum">
              <a:rPr lang="en-GB" smtClean="0"/>
              <a:t>‹#›</a:t>
            </a:fld>
            <a:endParaRPr lang="en-GB"/>
          </a:p>
        </p:txBody>
      </p:sp>
    </p:spTree>
    <p:extLst>
      <p:ext uri="{BB962C8B-B14F-4D97-AF65-F5344CB8AC3E}">
        <p14:creationId xmlns:p14="http://schemas.microsoft.com/office/powerpoint/2010/main" val="336003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48A0FCF-E022-4F3C-89E9-65CE215ED796}" type="datetimeFigureOut">
              <a:rPr lang="en-GB" smtClean="0"/>
              <a:t>11/04/2019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90BC79-CD63-457C-BD14-1777E370C40C}" type="slidenum">
              <a:rPr lang="en-GB" smtClean="0"/>
              <a:t>‹#›</a:t>
            </a:fld>
            <a:endParaRPr lang="en-GB"/>
          </a:p>
        </p:txBody>
      </p:sp>
    </p:spTree>
    <p:extLst>
      <p:ext uri="{BB962C8B-B14F-4D97-AF65-F5344CB8AC3E}">
        <p14:creationId xmlns:p14="http://schemas.microsoft.com/office/powerpoint/2010/main" val="386134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48A0FCF-E022-4F3C-89E9-65CE215ED796}" type="datetimeFigureOut">
              <a:rPr lang="en-GB" smtClean="0"/>
              <a:t>11/04/2019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90BC79-CD63-457C-BD14-1777E370C40C}" type="slidenum">
              <a:rPr lang="en-GB" smtClean="0"/>
              <a:t>‹#›</a:t>
            </a:fld>
            <a:endParaRPr lang="en-GB"/>
          </a:p>
        </p:txBody>
      </p:sp>
    </p:spTree>
    <p:extLst>
      <p:ext uri="{BB962C8B-B14F-4D97-AF65-F5344CB8AC3E}">
        <p14:creationId xmlns:p14="http://schemas.microsoft.com/office/powerpoint/2010/main" val="3404932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48A0FCF-E022-4F3C-89E9-65CE215ED796}" type="datetimeFigureOut">
              <a:rPr lang="en-GB" smtClean="0"/>
              <a:t>11/04/2019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790BC79-CD63-457C-BD14-1777E370C40C}" type="slidenum">
              <a:rPr lang="en-GB" smtClean="0"/>
              <a:t>‹#›</a:t>
            </a:fld>
            <a:endParaRPr lang="en-GB"/>
          </a:p>
        </p:txBody>
      </p:sp>
    </p:spTree>
    <p:extLst>
      <p:ext uri="{BB962C8B-B14F-4D97-AF65-F5344CB8AC3E}">
        <p14:creationId xmlns:p14="http://schemas.microsoft.com/office/powerpoint/2010/main" val="1876642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48A0FCF-E022-4F3C-89E9-65CE215ED796}" type="datetimeFigureOut">
              <a:rPr lang="en-GB" smtClean="0"/>
              <a:t>11/04/2019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90BC79-CD63-457C-BD14-1777E370C40C}" type="slidenum">
              <a:rPr lang="en-GB" smtClean="0"/>
              <a:t>‹#›</a:t>
            </a:fld>
            <a:endParaRPr lang="en-GB"/>
          </a:p>
        </p:txBody>
      </p:sp>
    </p:spTree>
    <p:extLst>
      <p:ext uri="{BB962C8B-B14F-4D97-AF65-F5344CB8AC3E}">
        <p14:creationId xmlns:p14="http://schemas.microsoft.com/office/powerpoint/2010/main" val="2043481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8A0FCF-E022-4F3C-89E9-65CE215ED796}" type="datetimeFigureOut">
              <a:rPr lang="en-GB" smtClean="0"/>
              <a:t>11/04/2019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790BC79-CD63-457C-BD14-1777E370C40C}" type="slidenum">
              <a:rPr lang="en-GB" smtClean="0"/>
              <a:t>‹#›</a:t>
            </a:fld>
            <a:endParaRPr lang="en-GB"/>
          </a:p>
        </p:txBody>
      </p:sp>
    </p:spTree>
    <p:extLst>
      <p:ext uri="{BB962C8B-B14F-4D97-AF65-F5344CB8AC3E}">
        <p14:creationId xmlns:p14="http://schemas.microsoft.com/office/powerpoint/2010/main" val="3717517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48A0FCF-E022-4F3C-89E9-65CE215ED796}" type="datetimeFigureOut">
              <a:rPr lang="en-GB" smtClean="0"/>
              <a:t>11/04/2019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90BC79-CD63-457C-BD14-1777E370C40C}" type="slidenum">
              <a:rPr lang="en-GB" smtClean="0"/>
              <a:t>‹#›</a:t>
            </a:fld>
            <a:endParaRPr lang="en-GB"/>
          </a:p>
        </p:txBody>
      </p:sp>
    </p:spTree>
    <p:extLst>
      <p:ext uri="{BB962C8B-B14F-4D97-AF65-F5344CB8AC3E}">
        <p14:creationId xmlns:p14="http://schemas.microsoft.com/office/powerpoint/2010/main" val="540132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48A0FCF-E022-4F3C-89E9-65CE215ED796}" type="datetimeFigureOut">
              <a:rPr lang="en-GB" smtClean="0"/>
              <a:t>11/04/2019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90BC79-CD63-457C-BD14-1777E370C40C}" type="slidenum">
              <a:rPr lang="en-GB" smtClean="0"/>
              <a:t>‹#›</a:t>
            </a:fld>
            <a:endParaRPr lang="en-GB"/>
          </a:p>
        </p:txBody>
      </p:sp>
    </p:spTree>
    <p:extLst>
      <p:ext uri="{BB962C8B-B14F-4D97-AF65-F5344CB8AC3E}">
        <p14:creationId xmlns:p14="http://schemas.microsoft.com/office/powerpoint/2010/main" val="3132155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48A0FCF-E022-4F3C-89E9-65CE215ED796}" type="datetimeFigureOut">
              <a:rPr lang="en-GB" smtClean="0"/>
              <a:t>11/04/2019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90BC79-CD63-457C-BD14-1777E370C40C}" type="slidenum">
              <a:rPr lang="en-GB" smtClean="0"/>
              <a:t>‹#›</a:t>
            </a:fld>
            <a:endParaRPr lang="en-GB"/>
          </a:p>
        </p:txBody>
      </p:sp>
    </p:spTree>
    <p:extLst>
      <p:ext uri="{BB962C8B-B14F-4D97-AF65-F5344CB8AC3E}">
        <p14:creationId xmlns:p14="http://schemas.microsoft.com/office/powerpoint/2010/main" val="1732329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48A0FCF-E022-4F3C-89E9-65CE215ED796}" type="datetimeFigureOut">
              <a:rPr lang="en-GB" smtClean="0"/>
              <a:t>11/04/2019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90BC79-CD63-457C-BD14-1777E370C40C}" type="slidenum">
              <a:rPr lang="en-GB" smtClean="0"/>
              <a:t>‹#›</a:t>
            </a:fld>
            <a:endParaRPr lang="en-GB"/>
          </a:p>
        </p:txBody>
      </p:sp>
    </p:spTree>
    <p:extLst>
      <p:ext uri="{BB962C8B-B14F-4D97-AF65-F5344CB8AC3E}">
        <p14:creationId xmlns:p14="http://schemas.microsoft.com/office/powerpoint/2010/main" val="1462029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8A0FCF-E022-4F3C-89E9-65CE215ED796}" type="datetimeFigureOut">
              <a:rPr lang="en-GB" smtClean="0"/>
              <a:t>11/04/2019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90BC79-CD63-457C-BD14-1777E370C40C}" type="slidenum">
              <a:rPr lang="en-GB" smtClean="0"/>
              <a:t>‹#›</a:t>
            </a:fld>
            <a:endParaRPr lang="en-GB"/>
          </a:p>
        </p:txBody>
      </p:sp>
    </p:spTree>
    <p:extLst>
      <p:ext uri="{BB962C8B-B14F-4D97-AF65-F5344CB8AC3E}">
        <p14:creationId xmlns:p14="http://schemas.microsoft.com/office/powerpoint/2010/main" val="38151687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4.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jpg"/><Relationship Id="rId4" Type="http://schemas.openxmlformats.org/officeDocument/2006/relationships/image" Target="../media/image18.jpg"/></Relationships>
</file>

<file path=ppt/slides/_rels/slide1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odi.org/sites/odi.org.uk/files/odi-assets/publications-opinion-files/6616.pdf" TargetMode="External"/><Relationship Id="rId2" Type="http://schemas.openxmlformats.org/officeDocument/2006/relationships/hyperlink" Target="http://www.un.org/en/development/desa/policy/wess/wess_bg_papers/bp_wess2010_emmerij.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hyperlink" Target="http://proutistuniversal.info/"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4.xml"/><Relationship Id="rId5" Type="http://schemas.openxmlformats.org/officeDocument/2006/relationships/image" Target="../media/image27.jpg"/><Relationship Id="rId4" Type="http://schemas.openxmlformats.org/officeDocument/2006/relationships/image" Target="../media/image26.jpg"/></Relationships>
</file>

<file path=ppt/slides/_rels/slide16.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jpg"/></Relationships>
</file>

<file path=ppt/slides/_rels/slide2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845388" y="365126"/>
            <a:ext cx="7669961" cy="2015765"/>
          </a:xfrm>
        </p:spPr>
        <p:txBody>
          <a:bodyPr>
            <a:normAutofit/>
          </a:bodyPr>
          <a:lstStyle/>
          <a:p>
            <a:r>
              <a:rPr lang="en-GB" sz="2000" dirty="0" smtClean="0">
                <a:latin typeface="+mn-lt"/>
              </a:rPr>
              <a:t>HPAN4013 Working in Development</a:t>
            </a:r>
            <a:br>
              <a:rPr lang="en-GB" sz="2000" dirty="0" smtClean="0">
                <a:latin typeface="+mn-lt"/>
              </a:rPr>
            </a:br>
            <a:r>
              <a:rPr lang="en-GB" sz="3600" b="1" dirty="0" smtClean="0">
                <a:latin typeface="+mn-lt"/>
              </a:rPr>
              <a:t>Problems in Development: </a:t>
            </a:r>
            <a:br>
              <a:rPr lang="en-GB" sz="3600" b="1" dirty="0" smtClean="0">
                <a:latin typeface="+mn-lt"/>
              </a:rPr>
            </a:br>
            <a:r>
              <a:rPr lang="en-GB" sz="2700" b="1" dirty="0" smtClean="0">
                <a:latin typeface="+mn-lt"/>
              </a:rPr>
              <a:t>Campaigning, Lobbying </a:t>
            </a:r>
            <a:br>
              <a:rPr lang="en-GB" sz="2700" b="1" dirty="0" smtClean="0">
                <a:latin typeface="+mn-lt"/>
              </a:rPr>
            </a:br>
            <a:r>
              <a:rPr lang="en-GB" sz="2700" b="1" dirty="0" smtClean="0">
                <a:latin typeface="+mn-lt"/>
              </a:rPr>
              <a:t>and Advocacy</a:t>
            </a:r>
            <a:endParaRPr lang="en-GB" sz="2700" b="1" dirty="0">
              <a:latin typeface="+mn-lt"/>
            </a:endParaRPr>
          </a:p>
        </p:txBody>
      </p:sp>
      <p:sp>
        <p:nvSpPr>
          <p:cNvPr id="5" name="Content Placeholder 4"/>
          <p:cNvSpPr>
            <a:spLocks noGrp="1"/>
          </p:cNvSpPr>
          <p:nvPr>
            <p:ph idx="1"/>
          </p:nvPr>
        </p:nvSpPr>
        <p:spPr>
          <a:xfrm>
            <a:off x="628650" y="1966823"/>
            <a:ext cx="7886700" cy="4675516"/>
          </a:xfrm>
        </p:spPr>
        <p:txBody>
          <a:bodyPr>
            <a:normAutofit fontScale="85000" lnSpcReduction="20000"/>
          </a:bodyPr>
          <a:lstStyle/>
          <a:p>
            <a:endParaRPr lang="en-GB" dirty="0" smtClean="0"/>
          </a:p>
          <a:p>
            <a:endParaRPr lang="en-GB" dirty="0"/>
          </a:p>
          <a:p>
            <a:endParaRPr lang="en-GB" dirty="0" smtClean="0"/>
          </a:p>
          <a:p>
            <a:endParaRPr lang="en-GB" dirty="0" smtClean="0"/>
          </a:p>
          <a:p>
            <a:r>
              <a:rPr lang="en-GB" dirty="0" smtClean="0"/>
              <a:t>In </a:t>
            </a:r>
            <a:r>
              <a:rPr lang="en-GB" dirty="0"/>
              <a:t>the remaining two parts of this module, we will look at some of the dilemmas, controversies and theoretical problems associated with the idea of </a:t>
            </a:r>
            <a:r>
              <a:rPr lang="en-GB" i="1" dirty="0"/>
              <a:t>development</a:t>
            </a:r>
            <a:r>
              <a:rPr lang="en-GB" dirty="0"/>
              <a:t>. We will examine the </a:t>
            </a:r>
            <a:r>
              <a:rPr lang="en-GB" i="1" dirty="0"/>
              <a:t>growth</a:t>
            </a:r>
            <a:r>
              <a:rPr lang="en-GB" dirty="0"/>
              <a:t> paradigm, which has dominated notions of </a:t>
            </a:r>
            <a:r>
              <a:rPr lang="en-GB" i="1" dirty="0"/>
              <a:t>development, progress</a:t>
            </a:r>
            <a:r>
              <a:rPr lang="en-GB" dirty="0"/>
              <a:t> and </a:t>
            </a:r>
            <a:r>
              <a:rPr lang="en-GB" i="1" dirty="0"/>
              <a:t>modernity</a:t>
            </a:r>
            <a:r>
              <a:rPr lang="en-GB" dirty="0"/>
              <a:t> since 1945 but which is increasingly questioned nowadays.</a:t>
            </a:r>
          </a:p>
          <a:p>
            <a:r>
              <a:rPr lang="en-GB" dirty="0"/>
              <a:t>We will look at some of the issues of </a:t>
            </a:r>
            <a:r>
              <a:rPr lang="en-GB" i="1" dirty="0"/>
              <a:t>campaigning, lobbying</a:t>
            </a:r>
            <a:r>
              <a:rPr lang="en-GB" dirty="0"/>
              <a:t> and </a:t>
            </a:r>
            <a:r>
              <a:rPr lang="en-GB" i="1" dirty="0"/>
              <a:t>advocacy</a:t>
            </a:r>
            <a:r>
              <a:rPr lang="en-GB" dirty="0"/>
              <a:t> for </a:t>
            </a:r>
            <a:r>
              <a:rPr lang="en-GB" i="1" dirty="0"/>
              <a:t>debt relief and global distributive justice</a:t>
            </a:r>
            <a:r>
              <a:rPr lang="en-GB" dirty="0"/>
              <a:t> and set the scene for considering </a:t>
            </a:r>
            <a:r>
              <a:rPr lang="en-GB" i="1" dirty="0"/>
              <a:t>alternatives to development</a:t>
            </a:r>
            <a:r>
              <a:rPr lang="en-GB" dirty="0"/>
              <a:t> and </a:t>
            </a:r>
            <a:r>
              <a:rPr lang="en-GB" i="1" dirty="0"/>
              <a:t>post-development</a:t>
            </a:r>
            <a:r>
              <a:rPr lang="en-GB" dirty="0"/>
              <a:t> thinking.</a:t>
            </a:r>
          </a:p>
          <a:p>
            <a:pPr marL="0" indent="0">
              <a:buNone/>
            </a:pPr>
            <a:endParaRPr lang="en-GB"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3766" y="382379"/>
            <a:ext cx="2019300" cy="2857500"/>
          </a:xfrm>
          <a:prstGeom prst="rect">
            <a:avLst/>
          </a:prstGeom>
        </p:spPr>
      </p:pic>
    </p:spTree>
    <p:extLst>
      <p:ext uri="{BB962C8B-B14F-4D97-AF65-F5344CB8AC3E}">
        <p14:creationId xmlns:p14="http://schemas.microsoft.com/office/powerpoint/2010/main" val="34833181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sz="3600" b="1" dirty="0" smtClean="0">
                <a:latin typeface="+mn-lt"/>
              </a:rPr>
              <a:t>A quick Review:</a:t>
            </a:r>
            <a:br>
              <a:rPr lang="en-GB" sz="3600" b="1" dirty="0" smtClean="0">
                <a:latin typeface="+mn-lt"/>
              </a:rPr>
            </a:br>
            <a:r>
              <a:rPr lang="en-GB" b="1" dirty="0" smtClean="0">
                <a:latin typeface="+mn-lt"/>
              </a:rPr>
              <a:t>Colonial and Post-Colonial Worlds</a:t>
            </a:r>
            <a:endParaRPr lang="en-GB" b="1" dirty="0">
              <a:latin typeface="+mn-lt"/>
            </a:endParaRP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51520" y="1524951"/>
            <a:ext cx="4038600" cy="1771315"/>
          </a:xfrm>
        </p:spPr>
      </p:pic>
      <p:pic>
        <p:nvPicPr>
          <p:cNvPr id="10" name="Content Placeholder 9"/>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47069" y="4365104"/>
            <a:ext cx="4038600" cy="2055198"/>
          </a:xfr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05250" y="2132856"/>
            <a:ext cx="4699198" cy="3168352"/>
          </a:xfrm>
          <a:prstGeom prst="rect">
            <a:avLst/>
          </a:prstGeom>
          <a:ln>
            <a:solidFill>
              <a:srgbClr val="00B050"/>
            </a:solidFill>
          </a:ln>
        </p:spPr>
      </p:pic>
    </p:spTree>
    <p:extLst>
      <p:ext uri="{BB962C8B-B14F-4D97-AF65-F5344CB8AC3E}">
        <p14:creationId xmlns:p14="http://schemas.microsoft.com/office/powerpoint/2010/main" val="1182021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The idea of Neo-Colonialism</a:t>
            </a:r>
            <a:endParaRPr lang="en-GB" b="1" dirty="0">
              <a:latin typeface="+mn-lt"/>
            </a:endParaRPr>
          </a:p>
        </p:txBody>
      </p:sp>
      <p:sp>
        <p:nvSpPr>
          <p:cNvPr id="3" name="Content Placeholder 2"/>
          <p:cNvSpPr>
            <a:spLocks noGrp="1"/>
          </p:cNvSpPr>
          <p:nvPr>
            <p:ph idx="1"/>
          </p:nvPr>
        </p:nvSpPr>
        <p:spPr/>
        <p:txBody>
          <a:bodyPr/>
          <a:lstStyle/>
          <a:p>
            <a:pPr marL="0" indent="0">
              <a:buNone/>
            </a:pPr>
            <a:r>
              <a:rPr lang="en-GB" sz="1400" b="1" dirty="0" smtClean="0"/>
              <a:t>“The neo-colonialism of today represents imperialism in its final and perhaps most dangerous stage…In place of colonialism as the main instrument of imperialism we have today neo-colonialism.</a:t>
            </a:r>
          </a:p>
          <a:p>
            <a:pPr marL="0" indent="0">
              <a:buNone/>
            </a:pPr>
            <a:r>
              <a:rPr lang="en-GB" sz="1400" b="1" dirty="0"/>
              <a:t> </a:t>
            </a:r>
            <a:r>
              <a:rPr lang="en-GB" sz="1400" b="1" dirty="0" smtClean="0"/>
              <a:t> The essence of neo-colonialism is that the State which is subject to it is, in theory, independent and has all the outward trappings of international sovereignty. In reality its economic system and thus its political policy is directed from outside.”</a:t>
            </a:r>
          </a:p>
          <a:p>
            <a:pPr marL="0" indent="0">
              <a:buNone/>
            </a:pPr>
            <a:r>
              <a:rPr lang="en-GB" sz="1400" i="1" dirty="0" smtClean="0"/>
              <a:t>Introduction</a:t>
            </a:r>
            <a:r>
              <a:rPr lang="en-GB" sz="1400" dirty="0" smtClean="0"/>
              <a:t> </a:t>
            </a:r>
            <a:r>
              <a:rPr lang="en-GB" sz="1400" dirty="0" err="1" smtClean="0"/>
              <a:t>p.ix</a:t>
            </a:r>
            <a:r>
              <a:rPr lang="en-GB" sz="1400" dirty="0" smtClean="0"/>
              <a:t> in Nkrumah, K., 1965. </a:t>
            </a:r>
            <a:r>
              <a:rPr lang="en-GB" sz="1400" i="1" dirty="0" smtClean="0"/>
              <a:t>Neo-Colonialism: The Last Stage of Imperialism</a:t>
            </a:r>
            <a:r>
              <a:rPr lang="en-GB" sz="1400" dirty="0" smtClean="0"/>
              <a:t>. London: Heinemann</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796" y="4389859"/>
            <a:ext cx="2537758" cy="186992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512" y="3411845"/>
            <a:ext cx="2404145" cy="1895475"/>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25821" y="4516712"/>
            <a:ext cx="2628900" cy="1743075"/>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99762" y="3447300"/>
            <a:ext cx="2041997" cy="2815751"/>
          </a:xfrm>
          <a:prstGeom prst="rect">
            <a:avLst/>
          </a:prstGeom>
        </p:spPr>
      </p:pic>
    </p:spTree>
    <p:extLst>
      <p:ext uri="{BB962C8B-B14F-4D97-AF65-F5344CB8AC3E}">
        <p14:creationId xmlns:p14="http://schemas.microsoft.com/office/powerpoint/2010/main" val="240677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smtClean="0">
                <a:latin typeface="+mn-lt"/>
              </a:rPr>
              <a:t>The idea of “Pan-Africanism”: </a:t>
            </a:r>
            <a:r>
              <a:rPr lang="en-GB" sz="3200" b="1" dirty="0" smtClean="0">
                <a:latin typeface="+mn-lt"/>
              </a:rPr>
              <a:t>Afro-American, Caribbean and African thinkers</a:t>
            </a:r>
            <a:endParaRPr lang="en-GB" sz="3200" b="1" dirty="0">
              <a:latin typeface="+mn-lt"/>
            </a:endParaRPr>
          </a:p>
        </p:txBody>
      </p:sp>
      <p:sp>
        <p:nvSpPr>
          <p:cNvPr id="3" name="Content Placeholder 2"/>
          <p:cNvSpPr>
            <a:spLocks noGrp="1"/>
          </p:cNvSpPr>
          <p:nvPr>
            <p:ph idx="1"/>
          </p:nvPr>
        </p:nvSpPr>
        <p:spPr/>
        <p:txBody>
          <a:bodyPr>
            <a:normAutofit fontScale="47500" lnSpcReduction="20000"/>
          </a:bodyPr>
          <a:lstStyle/>
          <a:p>
            <a:r>
              <a:rPr lang="en-GB" sz="2800" dirty="0" smtClean="0"/>
              <a:t>Henry Sylvester-Williams (1869-1911): Trinidad</a:t>
            </a:r>
          </a:p>
          <a:p>
            <a:r>
              <a:rPr lang="en-GB" sz="2800" dirty="0" smtClean="0"/>
              <a:t>WEB Du Bois (1868-1963): USA</a:t>
            </a:r>
          </a:p>
          <a:p>
            <a:r>
              <a:rPr lang="en-GB" sz="2800" dirty="0" smtClean="0"/>
              <a:t>Marcus Garvey (1887-1940): USA: The Black Star Line</a:t>
            </a:r>
          </a:p>
          <a:p>
            <a:r>
              <a:rPr lang="en-GB" sz="2800" dirty="0" smtClean="0"/>
              <a:t>George </a:t>
            </a:r>
            <a:r>
              <a:rPr lang="en-GB" sz="2800" dirty="0" err="1" smtClean="0"/>
              <a:t>Padmore</a:t>
            </a:r>
            <a:r>
              <a:rPr lang="en-GB" sz="2800" dirty="0" smtClean="0"/>
              <a:t> (1903-1959): Trinidad</a:t>
            </a:r>
          </a:p>
          <a:p>
            <a:r>
              <a:rPr lang="en-GB" sz="2800" dirty="0" smtClean="0"/>
              <a:t>CLR James (1901-1989): Trinidad</a:t>
            </a:r>
          </a:p>
          <a:p>
            <a:r>
              <a:rPr lang="en-GB" sz="2800" dirty="0" smtClean="0"/>
              <a:t>Amy </a:t>
            </a:r>
            <a:r>
              <a:rPr lang="en-GB" sz="2800" dirty="0" err="1" smtClean="0"/>
              <a:t>Ashwood</a:t>
            </a:r>
            <a:r>
              <a:rPr lang="en-GB" sz="2800" dirty="0" smtClean="0"/>
              <a:t> Garvey (1897-1969): Jamaica</a:t>
            </a:r>
          </a:p>
          <a:p>
            <a:r>
              <a:rPr lang="en-GB" sz="2800" dirty="0" err="1" smtClean="0"/>
              <a:t>Jomo</a:t>
            </a:r>
            <a:r>
              <a:rPr lang="en-GB" sz="2800" dirty="0" smtClean="0"/>
              <a:t> Kenyatta (1891-1978): Kenya</a:t>
            </a:r>
          </a:p>
          <a:p>
            <a:r>
              <a:rPr lang="en-GB" sz="2800" dirty="0" smtClean="0"/>
              <a:t>Kwame Nkrumah (1909-1972): Gold Coast/Ghana</a:t>
            </a:r>
          </a:p>
          <a:p>
            <a:r>
              <a:rPr lang="en-GB" sz="2800" dirty="0" smtClean="0"/>
              <a:t>Chris Braithwaite (1885-1944): Barbados  </a:t>
            </a:r>
          </a:p>
          <a:p>
            <a:r>
              <a:rPr lang="en-GB" sz="2800" dirty="0" err="1" smtClean="0"/>
              <a:t>Aimé</a:t>
            </a:r>
            <a:r>
              <a:rPr lang="en-GB" sz="2800" dirty="0" smtClean="0"/>
              <a:t> </a:t>
            </a:r>
            <a:r>
              <a:rPr lang="en-GB" sz="2800" dirty="0" err="1" smtClean="0"/>
              <a:t>Césaire</a:t>
            </a:r>
            <a:r>
              <a:rPr lang="en-GB" sz="2800" dirty="0" smtClean="0"/>
              <a:t> (1913-2008)                                                                                                </a:t>
            </a:r>
            <a:r>
              <a:rPr lang="en-GB" sz="2800" b="1" i="1" dirty="0" smtClean="0"/>
              <a:t>Marcus Garvey (above)</a:t>
            </a:r>
          </a:p>
          <a:p>
            <a:r>
              <a:rPr lang="en-GB" sz="2800" dirty="0" smtClean="0"/>
              <a:t>Frantz Fanon (1925-1961)                                                                                                 </a:t>
            </a:r>
            <a:r>
              <a:rPr lang="en-GB" sz="2800" b="1" i="1" dirty="0" smtClean="0"/>
              <a:t>Julius </a:t>
            </a:r>
            <a:r>
              <a:rPr lang="en-GB" sz="2800" b="1" i="1" dirty="0" err="1" smtClean="0"/>
              <a:t>Nyerere</a:t>
            </a:r>
            <a:r>
              <a:rPr lang="en-GB" sz="2800" b="1" i="1" dirty="0" smtClean="0"/>
              <a:t> (below)</a:t>
            </a:r>
            <a:r>
              <a:rPr lang="en-GB" sz="2800" dirty="0" smtClean="0"/>
              <a:t>              </a:t>
            </a:r>
          </a:p>
          <a:p>
            <a:r>
              <a:rPr lang="en-GB" sz="2800" dirty="0" smtClean="0"/>
              <a:t>Julius </a:t>
            </a:r>
            <a:r>
              <a:rPr lang="en-GB" sz="2800" dirty="0" err="1"/>
              <a:t>Nyerere</a:t>
            </a:r>
            <a:r>
              <a:rPr lang="en-GB" sz="2800" dirty="0"/>
              <a:t> (1922-1999): Tanganyika/Tanzania: </a:t>
            </a:r>
            <a:r>
              <a:rPr lang="en-GB" sz="2800" dirty="0" err="1" smtClean="0"/>
              <a:t>Ujamaa</a:t>
            </a:r>
            <a:endParaRPr lang="en-GB" sz="2800" dirty="0" smtClean="0"/>
          </a:p>
          <a:p>
            <a:r>
              <a:rPr lang="en-GB" sz="2800" dirty="0" err="1" smtClean="0"/>
              <a:t>Amilcar</a:t>
            </a:r>
            <a:r>
              <a:rPr lang="en-GB" sz="2800" dirty="0" smtClean="0"/>
              <a:t> Cabral (1924-1973): Guinea-Bissau/Cape Verde</a:t>
            </a:r>
          </a:p>
          <a:p>
            <a:r>
              <a:rPr lang="en-GB" sz="2800" dirty="0" err="1" smtClean="0"/>
              <a:t>Samora</a:t>
            </a:r>
            <a:r>
              <a:rPr lang="en-GB" sz="2800" dirty="0" smtClean="0"/>
              <a:t> </a:t>
            </a:r>
            <a:r>
              <a:rPr lang="en-GB" sz="2800" dirty="0" err="1" smtClean="0"/>
              <a:t>Machel</a:t>
            </a:r>
            <a:r>
              <a:rPr lang="en-GB" sz="2800" dirty="0" smtClean="0"/>
              <a:t> (1933-1986): Mozambique</a:t>
            </a:r>
          </a:p>
          <a:p>
            <a:r>
              <a:rPr lang="en-GB" sz="2800" dirty="0" err="1" smtClean="0"/>
              <a:t>Agostinho</a:t>
            </a:r>
            <a:r>
              <a:rPr lang="en-GB" sz="2800" dirty="0" smtClean="0"/>
              <a:t> </a:t>
            </a:r>
            <a:r>
              <a:rPr lang="en-GB" sz="2800" dirty="0" err="1" smtClean="0"/>
              <a:t>Neto</a:t>
            </a:r>
            <a:r>
              <a:rPr lang="en-GB" sz="2800" dirty="0" smtClean="0"/>
              <a:t> (1922-1979): Angola</a:t>
            </a:r>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2200" y="1690689"/>
            <a:ext cx="2280560" cy="244184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2200" y="4725144"/>
            <a:ext cx="2280560" cy="1433706"/>
          </a:xfrm>
          <a:prstGeom prst="rect">
            <a:avLst/>
          </a:prstGeom>
        </p:spPr>
      </p:pic>
    </p:spTree>
    <p:extLst>
      <p:ext uri="{BB962C8B-B14F-4D97-AF65-F5344CB8AC3E}">
        <p14:creationId xmlns:p14="http://schemas.microsoft.com/office/powerpoint/2010/main" val="3087638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7"/>
            <a:ext cx="8229600" cy="1564977"/>
          </a:xfrm>
        </p:spPr>
        <p:txBody>
          <a:bodyPr>
            <a:normAutofit/>
          </a:bodyPr>
          <a:lstStyle/>
          <a:p>
            <a:r>
              <a:rPr lang="en-GB" b="1" dirty="0" smtClean="0">
                <a:latin typeface="+mn-lt"/>
              </a:rPr>
              <a:t>Theories of “Development” in the post-colonial epoch</a:t>
            </a:r>
            <a:endParaRPr lang="en-GB" b="1" dirty="0">
              <a:latin typeface="+mn-lt"/>
            </a:endParaRPr>
          </a:p>
        </p:txBody>
      </p:sp>
      <p:sp>
        <p:nvSpPr>
          <p:cNvPr id="3" name="Content Placeholder 2"/>
          <p:cNvSpPr>
            <a:spLocks noGrp="1"/>
          </p:cNvSpPr>
          <p:nvPr>
            <p:ph idx="1"/>
          </p:nvPr>
        </p:nvSpPr>
        <p:spPr/>
        <p:txBody>
          <a:bodyPr>
            <a:normAutofit lnSpcReduction="10000"/>
          </a:bodyPr>
          <a:lstStyle/>
          <a:p>
            <a:r>
              <a:rPr lang="en-GB" b="1" dirty="0" smtClean="0"/>
              <a:t>Modernisation Theory: </a:t>
            </a:r>
            <a:r>
              <a:rPr lang="en-GB" sz="2800" b="1" dirty="0" smtClean="0"/>
              <a:t>popular in the 1950s - mid-1960s</a:t>
            </a:r>
          </a:p>
          <a:p>
            <a:r>
              <a:rPr lang="en-GB" b="1" dirty="0" smtClean="0"/>
              <a:t>Structuralism and Dependency Theory: </a:t>
            </a:r>
            <a:r>
              <a:rPr lang="en-GB" sz="2800" b="1" dirty="0" smtClean="0"/>
              <a:t>mid-1960s-1970s</a:t>
            </a:r>
          </a:p>
          <a:p>
            <a:r>
              <a:rPr lang="en-GB" b="1" dirty="0" smtClean="0"/>
              <a:t>Basic Needs Theory</a:t>
            </a:r>
            <a:r>
              <a:rPr lang="en-GB" sz="2800" b="1" dirty="0" smtClean="0"/>
              <a:t>: 1970s</a:t>
            </a:r>
          </a:p>
          <a:p>
            <a:r>
              <a:rPr lang="en-GB" b="1" dirty="0" smtClean="0"/>
              <a:t>Neo-Classical Counter-Revolution/Neo-Liberalism/ Washington Consensus: </a:t>
            </a:r>
            <a:r>
              <a:rPr lang="en-GB" sz="2600" b="1" dirty="0" smtClean="0"/>
              <a:t>1980s-1990s</a:t>
            </a:r>
          </a:p>
          <a:p>
            <a:r>
              <a:rPr lang="en-GB" b="1" dirty="0" smtClean="0"/>
              <a:t>Sustainable Development and Human Development Theory: </a:t>
            </a:r>
            <a:r>
              <a:rPr lang="en-GB" sz="2600" b="1" dirty="0" smtClean="0"/>
              <a:t>1990s</a:t>
            </a:r>
          </a:p>
          <a:p>
            <a:r>
              <a:rPr lang="en-GB" b="1" dirty="0"/>
              <a:t>Post-Development Theory: 2000s</a:t>
            </a:r>
          </a:p>
          <a:p>
            <a:pPr marL="0" indent="0">
              <a:buNone/>
            </a:pPr>
            <a:endParaRPr lang="en-GB" sz="2600" b="1" dirty="0" smtClean="0"/>
          </a:p>
          <a:p>
            <a:pPr marL="0" indent="0">
              <a:buNone/>
            </a:pPr>
            <a:endParaRPr lang="en-GB" dirty="0"/>
          </a:p>
        </p:txBody>
      </p:sp>
    </p:spTree>
    <p:extLst>
      <p:ext uri="{BB962C8B-B14F-4D97-AF65-F5344CB8AC3E}">
        <p14:creationId xmlns:p14="http://schemas.microsoft.com/office/powerpoint/2010/main" val="2693260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smtClean="0">
                <a:latin typeface="+mn-lt"/>
              </a:rPr>
              <a:t>Modernisation Theory </a:t>
            </a:r>
            <a:br>
              <a:rPr lang="en-GB" b="1" dirty="0" smtClean="0">
                <a:latin typeface="+mn-lt"/>
              </a:rPr>
            </a:br>
            <a:r>
              <a:rPr lang="en-GB" b="1" dirty="0" smtClean="0">
                <a:latin typeface="+mn-lt"/>
              </a:rPr>
              <a:t>1950s – mid-1960s</a:t>
            </a:r>
            <a:endParaRPr lang="en-GB" b="1" dirty="0">
              <a:latin typeface="+mn-lt"/>
            </a:endParaRPr>
          </a:p>
        </p:txBody>
      </p:sp>
      <p:sp>
        <p:nvSpPr>
          <p:cNvPr id="3" name="Content Placeholder 2"/>
          <p:cNvSpPr>
            <a:spLocks noGrp="1"/>
          </p:cNvSpPr>
          <p:nvPr>
            <p:ph idx="1"/>
          </p:nvPr>
        </p:nvSpPr>
        <p:spPr/>
        <p:txBody>
          <a:bodyPr>
            <a:normAutofit/>
          </a:bodyPr>
          <a:lstStyle/>
          <a:p>
            <a:pPr marL="0" indent="0">
              <a:buNone/>
            </a:pPr>
            <a:r>
              <a:rPr lang="en-GB" sz="2800" b="1" dirty="0" smtClean="0"/>
              <a:t>Walt Whitman </a:t>
            </a:r>
            <a:r>
              <a:rPr lang="en-GB" sz="2800" b="1" dirty="0" err="1" smtClean="0"/>
              <a:t>Rostow</a:t>
            </a:r>
            <a:r>
              <a:rPr lang="en-GB" sz="2800" b="1" dirty="0" smtClean="0"/>
              <a:t> (1916-2003)</a:t>
            </a:r>
            <a:endParaRPr lang="en-GB" sz="2800"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2381051"/>
            <a:ext cx="4680177" cy="3927673"/>
          </a:xfrm>
          <a:prstGeom prst="rect">
            <a:avLst/>
          </a:prstGeom>
          <a:ln>
            <a:solidFill>
              <a:srgbClr val="FF0000"/>
            </a:solidFill>
          </a:ln>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4" y="3717031"/>
            <a:ext cx="3487936" cy="2591693"/>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56176" y="155910"/>
            <a:ext cx="2479824" cy="3378560"/>
          </a:xfrm>
          <a:prstGeom prst="rect">
            <a:avLst/>
          </a:prstGeom>
        </p:spPr>
      </p:pic>
    </p:spTree>
    <p:extLst>
      <p:ext uri="{BB962C8B-B14F-4D97-AF65-F5344CB8AC3E}">
        <p14:creationId xmlns:p14="http://schemas.microsoft.com/office/powerpoint/2010/main" val="3913494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smtClean="0">
                <a:latin typeface="+mn-lt"/>
              </a:rPr>
              <a:t>Rostow’s</a:t>
            </a:r>
            <a:r>
              <a:rPr lang="en-GB" b="1" dirty="0" smtClean="0">
                <a:latin typeface="+mn-lt"/>
              </a:rPr>
              <a:t> 5-stage model of economic growth</a:t>
            </a:r>
            <a:endParaRPr lang="en-GB" b="1"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54691" y="1639341"/>
            <a:ext cx="6034617" cy="4525963"/>
          </a:xfrm>
        </p:spPr>
      </p:pic>
    </p:spTree>
    <p:extLst>
      <p:ext uri="{BB962C8B-B14F-4D97-AF65-F5344CB8AC3E}">
        <p14:creationId xmlns:p14="http://schemas.microsoft.com/office/powerpoint/2010/main" val="444964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lumMod val="85000"/>
            </a:schemeClr>
          </a:solidFill>
        </p:spPr>
        <p:txBody>
          <a:bodyPr/>
          <a:lstStyle/>
          <a:p>
            <a:r>
              <a:rPr lang="en-GB" b="1" dirty="0" smtClean="0">
                <a:latin typeface="+mn-lt"/>
              </a:rPr>
              <a:t>Critique of </a:t>
            </a:r>
            <a:r>
              <a:rPr lang="en-GB" b="1" dirty="0" err="1" smtClean="0">
                <a:latin typeface="+mn-lt"/>
              </a:rPr>
              <a:t>Rostow’s</a:t>
            </a:r>
            <a:r>
              <a:rPr lang="en-GB" b="1" dirty="0" smtClean="0">
                <a:latin typeface="+mn-lt"/>
              </a:rPr>
              <a:t> Theory</a:t>
            </a:r>
            <a:endParaRPr lang="en-GB" b="1" dirty="0">
              <a:latin typeface="+mn-lt"/>
            </a:endParaRPr>
          </a:p>
        </p:txBody>
      </p:sp>
      <p:sp>
        <p:nvSpPr>
          <p:cNvPr id="3" name="Content Placeholder 2"/>
          <p:cNvSpPr>
            <a:spLocks noGrp="1"/>
          </p:cNvSpPr>
          <p:nvPr>
            <p:ph idx="1"/>
          </p:nvPr>
        </p:nvSpPr>
        <p:spPr>
          <a:solidFill>
            <a:schemeClr val="bg1">
              <a:lumMod val="85000"/>
            </a:schemeClr>
          </a:solidFill>
        </p:spPr>
        <p:txBody>
          <a:bodyPr>
            <a:normAutofit fontScale="92500" lnSpcReduction="20000"/>
          </a:bodyPr>
          <a:lstStyle/>
          <a:p>
            <a:r>
              <a:rPr lang="en-GB" sz="2400" dirty="0" smtClean="0"/>
              <a:t>An attempt to explain development in an over-arching way (in the footsteps of G F Hegel and Karl Marx - and Karl Polanyi: </a:t>
            </a:r>
            <a:r>
              <a:rPr lang="en-GB" sz="2400" i="1" dirty="0" smtClean="0"/>
              <a:t>The Great Transformation, </a:t>
            </a:r>
            <a:r>
              <a:rPr lang="en-GB" sz="2400" dirty="0" smtClean="0"/>
              <a:t>1944)</a:t>
            </a:r>
          </a:p>
          <a:p>
            <a:endParaRPr lang="en-GB" sz="2400" dirty="0" smtClean="0"/>
          </a:p>
          <a:p>
            <a:r>
              <a:rPr lang="en-GB" sz="2400" dirty="0" smtClean="0"/>
              <a:t>“A non-Communist manifesto” – the</a:t>
            </a:r>
          </a:p>
          <a:p>
            <a:pPr marL="0" indent="0">
              <a:buNone/>
            </a:pPr>
            <a:r>
              <a:rPr lang="en-GB" sz="2400" dirty="0" smtClean="0"/>
              <a:t>    subtitle of </a:t>
            </a:r>
            <a:r>
              <a:rPr lang="en-GB" sz="2400" dirty="0" err="1" smtClean="0"/>
              <a:t>Rostow’s</a:t>
            </a:r>
            <a:r>
              <a:rPr lang="en-GB" sz="2400" dirty="0"/>
              <a:t> </a:t>
            </a:r>
            <a:r>
              <a:rPr lang="en-GB" sz="2400" dirty="0" smtClean="0"/>
              <a:t>famous book</a:t>
            </a:r>
          </a:p>
          <a:p>
            <a:pPr marL="0" indent="0">
              <a:buNone/>
            </a:pPr>
            <a:endParaRPr lang="en-GB" sz="2400" dirty="0" smtClean="0"/>
          </a:p>
          <a:p>
            <a:r>
              <a:rPr lang="en-GB" sz="2400" dirty="0" smtClean="0"/>
              <a:t>Mimicry and repetition, in parallel</a:t>
            </a:r>
          </a:p>
          <a:p>
            <a:pPr marL="0" indent="0">
              <a:buNone/>
            </a:pPr>
            <a:r>
              <a:rPr lang="en-GB" sz="2400" dirty="0"/>
              <a:t> </a:t>
            </a:r>
            <a:r>
              <a:rPr lang="en-GB" sz="2400" dirty="0" smtClean="0"/>
              <a:t>    with the West: naïve?</a:t>
            </a:r>
          </a:p>
          <a:p>
            <a:pPr marL="0" indent="0">
              <a:buNone/>
            </a:pPr>
            <a:endParaRPr lang="en-GB" sz="2400" dirty="0" smtClean="0"/>
          </a:p>
          <a:p>
            <a:r>
              <a:rPr lang="en-GB" sz="2400" dirty="0" smtClean="0"/>
              <a:t>Don’t worry: there is a way forward </a:t>
            </a:r>
          </a:p>
          <a:p>
            <a:pPr marL="0" indent="0">
              <a:buNone/>
            </a:pPr>
            <a:r>
              <a:rPr lang="en-GB" sz="2400" dirty="0"/>
              <a:t> </a:t>
            </a:r>
            <a:r>
              <a:rPr lang="en-GB" sz="2400" dirty="0" smtClean="0"/>
              <a:t>     and it doesn’t involve a revolution!</a:t>
            </a:r>
            <a:endParaRPr lang="en-GB" sz="2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8104" y="2348880"/>
            <a:ext cx="2664296" cy="3600400"/>
          </a:xfrm>
          <a:prstGeom prst="rect">
            <a:avLst/>
          </a:prstGeom>
          <a:solidFill>
            <a:schemeClr val="bg1">
              <a:lumMod val="85000"/>
            </a:schemeClr>
          </a:solidFill>
        </p:spPr>
      </p:pic>
    </p:spTree>
    <p:extLst>
      <p:ext uri="{BB962C8B-B14F-4D97-AF65-F5344CB8AC3E}">
        <p14:creationId xmlns:p14="http://schemas.microsoft.com/office/powerpoint/2010/main" val="2925779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smtClean="0">
                <a:latin typeface="+mn-lt"/>
              </a:rPr>
              <a:t>Structuralism and Dependency Theory</a:t>
            </a:r>
            <a:br>
              <a:rPr lang="en-GB" sz="3600" b="1" dirty="0" smtClean="0">
                <a:latin typeface="+mn-lt"/>
              </a:rPr>
            </a:br>
            <a:r>
              <a:rPr lang="en-GB" sz="3600" b="1" dirty="0" smtClean="0">
                <a:latin typeface="+mn-lt"/>
              </a:rPr>
              <a:t>Mid-1960s – 1970s</a:t>
            </a:r>
            <a:endParaRPr lang="en-GB" sz="3600" b="1" dirty="0">
              <a:latin typeface="+mn-lt"/>
            </a:endParaRPr>
          </a:p>
        </p:txBody>
      </p:sp>
      <p:sp>
        <p:nvSpPr>
          <p:cNvPr id="3" name="Content Placeholder 2"/>
          <p:cNvSpPr>
            <a:spLocks noGrp="1"/>
          </p:cNvSpPr>
          <p:nvPr>
            <p:ph idx="1"/>
          </p:nvPr>
        </p:nvSpPr>
        <p:spPr>
          <a:xfrm>
            <a:off x="457200" y="1580928"/>
            <a:ext cx="8229600" cy="4525963"/>
          </a:xfrm>
        </p:spPr>
        <p:txBody>
          <a:bodyPr>
            <a:normAutofit/>
          </a:bodyPr>
          <a:lstStyle/>
          <a:p>
            <a:pPr marL="0" indent="0">
              <a:buNone/>
            </a:pPr>
            <a:r>
              <a:rPr lang="en-GB" sz="2800" b="1" dirty="0" smtClean="0"/>
              <a:t>André </a:t>
            </a:r>
            <a:r>
              <a:rPr lang="en-GB" sz="2800" b="1" dirty="0" err="1" smtClean="0"/>
              <a:t>Gunder</a:t>
            </a:r>
            <a:r>
              <a:rPr lang="en-GB" sz="2800" b="1" dirty="0" smtClean="0"/>
              <a:t> Frank (1929-2005</a:t>
            </a:r>
            <a:r>
              <a:rPr lang="en-GB" b="1" dirty="0" smtClean="0"/>
              <a:t>)</a:t>
            </a:r>
          </a:p>
          <a:p>
            <a:pPr marL="0" indent="0">
              <a:buNone/>
            </a:pPr>
            <a:r>
              <a:rPr lang="en-GB" sz="2000" dirty="0" smtClean="0"/>
              <a:t>German-American Economist</a:t>
            </a:r>
          </a:p>
          <a:p>
            <a:r>
              <a:rPr lang="en-GB" sz="1800" dirty="0" smtClean="0"/>
              <a:t>Went to Chile in 1962</a:t>
            </a:r>
          </a:p>
          <a:p>
            <a:r>
              <a:rPr lang="en-GB" sz="1600" i="1" dirty="0"/>
              <a:t>The Development of </a:t>
            </a:r>
            <a:r>
              <a:rPr lang="en-GB" sz="1600" i="1" dirty="0" smtClean="0"/>
              <a:t>Underdevelopment</a:t>
            </a:r>
            <a:r>
              <a:rPr lang="en-GB" sz="1600" dirty="0" smtClean="0"/>
              <a:t> (1966)</a:t>
            </a:r>
            <a:endParaRPr lang="en-GB" sz="1600" dirty="0"/>
          </a:p>
          <a:p>
            <a:r>
              <a:rPr lang="en-GB" sz="1600" i="1" dirty="0" smtClean="0"/>
              <a:t>Capitalism </a:t>
            </a:r>
            <a:r>
              <a:rPr lang="en-GB" sz="1600" i="1" dirty="0"/>
              <a:t>and Underdevelopment in Latin </a:t>
            </a:r>
            <a:r>
              <a:rPr lang="en-GB" sz="1600" i="1" dirty="0" smtClean="0"/>
              <a:t>America (1967)</a:t>
            </a:r>
            <a:endParaRPr lang="en-GB" sz="1600" dirty="0" smtClean="0"/>
          </a:p>
          <a:p>
            <a:r>
              <a:rPr lang="en-GB" sz="1800" dirty="0" smtClean="0"/>
              <a:t>CD Government of Eduardo </a:t>
            </a:r>
            <a:r>
              <a:rPr lang="en-GB" sz="1800" dirty="0" err="1" smtClean="0"/>
              <a:t>Frei</a:t>
            </a:r>
            <a:r>
              <a:rPr lang="en-GB" sz="1800" dirty="0" smtClean="0"/>
              <a:t> 1964-1970</a:t>
            </a:r>
          </a:p>
          <a:p>
            <a:r>
              <a:rPr lang="en-GB" sz="1800" dirty="0" smtClean="0"/>
              <a:t>Popular Unity Government, Salvador Allende 1970-73</a:t>
            </a:r>
          </a:p>
          <a:p>
            <a:pPr marL="0" indent="0">
              <a:buNone/>
            </a:pPr>
            <a:endParaRPr lang="en-GB" sz="2400" dirty="0" smtClean="0"/>
          </a:p>
          <a:p>
            <a:pPr marL="0" indent="0">
              <a:buNone/>
            </a:pPr>
            <a:endParaRPr lang="en-GB" sz="2400"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0152" y="1604169"/>
            <a:ext cx="2628900" cy="173355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0152" y="3501008"/>
            <a:ext cx="2628900" cy="2880319"/>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0404" y="4287103"/>
            <a:ext cx="2448272" cy="2232248"/>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86426" y="4287103"/>
            <a:ext cx="1752600" cy="2232248"/>
          </a:xfrm>
          <a:prstGeom prst="rect">
            <a:avLst/>
          </a:prstGeom>
        </p:spPr>
      </p:pic>
    </p:spTree>
    <p:extLst>
      <p:ext uri="{BB962C8B-B14F-4D97-AF65-F5344CB8AC3E}">
        <p14:creationId xmlns:p14="http://schemas.microsoft.com/office/powerpoint/2010/main" val="1777492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570186"/>
          </a:xfrm>
        </p:spPr>
        <p:txBody>
          <a:bodyPr>
            <a:normAutofit fontScale="90000"/>
          </a:bodyPr>
          <a:lstStyle/>
          <a:p>
            <a:r>
              <a:rPr lang="en-GB" sz="3600" b="1" dirty="0" smtClean="0">
                <a:latin typeface="+mn-lt"/>
              </a:rPr>
              <a:t>Applying the idea of “Underdevelopment”:  </a:t>
            </a:r>
            <a:br>
              <a:rPr lang="en-GB" sz="3600" b="1" dirty="0" smtClean="0">
                <a:latin typeface="+mn-lt"/>
              </a:rPr>
            </a:br>
            <a:r>
              <a:rPr lang="en-GB" sz="2700" b="1" dirty="0" smtClean="0">
                <a:latin typeface="+mn-lt"/>
              </a:rPr>
              <a:t>Walter Rodney (1942-1980)</a:t>
            </a:r>
            <a:br>
              <a:rPr lang="en-GB" sz="2700" b="1" dirty="0" smtClean="0">
                <a:latin typeface="+mn-lt"/>
              </a:rPr>
            </a:br>
            <a:r>
              <a:rPr lang="en-GB" sz="3600" b="1" dirty="0" smtClean="0">
                <a:latin typeface="+mn-lt"/>
              </a:rPr>
              <a:t>How Europe Underdeveloped Africa (1972)</a:t>
            </a:r>
            <a:endParaRPr lang="en-GB" sz="3600" b="1"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1988840"/>
            <a:ext cx="3598164" cy="4248472"/>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104" y="1988840"/>
            <a:ext cx="2794000" cy="4248472"/>
          </a:xfrm>
          <a:prstGeom prst="rect">
            <a:avLst/>
          </a:prstGeom>
        </p:spPr>
      </p:pic>
    </p:spTree>
    <p:extLst>
      <p:ext uri="{BB962C8B-B14F-4D97-AF65-F5344CB8AC3E}">
        <p14:creationId xmlns:p14="http://schemas.microsoft.com/office/powerpoint/2010/main" val="2116983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Structuralism</a:t>
            </a:r>
            <a:endParaRPr lang="en-GB" b="1" dirty="0">
              <a:latin typeface="+mn-lt"/>
            </a:endParaRPr>
          </a:p>
        </p:txBody>
      </p:sp>
      <p:sp>
        <p:nvSpPr>
          <p:cNvPr id="3" name="Content Placeholder 2"/>
          <p:cNvSpPr>
            <a:spLocks noGrp="1"/>
          </p:cNvSpPr>
          <p:nvPr>
            <p:ph idx="1"/>
          </p:nvPr>
        </p:nvSpPr>
        <p:spPr>
          <a:xfrm>
            <a:off x="628650" y="1380226"/>
            <a:ext cx="7886700" cy="4796737"/>
          </a:xfrm>
        </p:spPr>
        <p:txBody>
          <a:bodyPr>
            <a:normAutofit fontScale="92500" lnSpcReduction="10000"/>
          </a:bodyPr>
          <a:lstStyle/>
          <a:p>
            <a:pPr marL="0" indent="0">
              <a:buNone/>
            </a:pPr>
            <a:r>
              <a:rPr lang="en-GB" dirty="0" smtClean="0"/>
              <a:t>Dependency Theory: Core and Periphery</a:t>
            </a:r>
          </a:p>
          <a:p>
            <a:r>
              <a:rPr lang="en-GB" sz="1600" dirty="0" smtClean="0"/>
              <a:t>Latin American roots</a:t>
            </a:r>
          </a:p>
          <a:p>
            <a:r>
              <a:rPr lang="en-GB" sz="1600" dirty="0" smtClean="0"/>
              <a:t>Development and </a:t>
            </a:r>
            <a:r>
              <a:rPr lang="en-GB" sz="1600" b="1" dirty="0" smtClean="0"/>
              <a:t>underdevelopment </a:t>
            </a:r>
            <a:r>
              <a:rPr lang="en-GB" sz="1600" dirty="0" smtClean="0"/>
              <a:t>seen as two sides of the same coin</a:t>
            </a:r>
          </a:p>
          <a:p>
            <a:r>
              <a:rPr lang="en-GB" sz="1600" dirty="0" smtClean="0"/>
              <a:t>Post-colonial </a:t>
            </a:r>
            <a:r>
              <a:rPr lang="en-GB" sz="1600" b="1" dirty="0" smtClean="0"/>
              <a:t>dependence</a:t>
            </a:r>
            <a:r>
              <a:rPr lang="en-GB" sz="1600" dirty="0" smtClean="0"/>
              <a:t> is ensured by the reproduction of socio-economic and political </a:t>
            </a:r>
            <a:r>
              <a:rPr lang="en-GB" sz="1600" b="1" dirty="0" smtClean="0"/>
              <a:t>structures </a:t>
            </a:r>
            <a:r>
              <a:rPr lang="en-GB" sz="1600" dirty="0" smtClean="0"/>
              <a:t>at the </a:t>
            </a:r>
            <a:r>
              <a:rPr lang="en-GB" sz="1600" b="1" dirty="0" smtClean="0"/>
              <a:t>periphery</a:t>
            </a:r>
            <a:r>
              <a:rPr lang="en-GB" sz="1600" dirty="0" smtClean="0"/>
              <a:t> in accordance with the interest of the </a:t>
            </a:r>
            <a:r>
              <a:rPr lang="en-GB" sz="1600" b="1" dirty="0" smtClean="0"/>
              <a:t>centre </a:t>
            </a:r>
            <a:r>
              <a:rPr lang="en-GB" sz="1600" dirty="0" smtClean="0"/>
              <a:t>of power</a:t>
            </a:r>
          </a:p>
          <a:p>
            <a:r>
              <a:rPr lang="en-GB" sz="1600" dirty="0" smtClean="0"/>
              <a:t>Main interest of Western monopoly capitalism is to prevent, slow down or control the economic development of underdeveloped countries</a:t>
            </a:r>
          </a:p>
          <a:p>
            <a:pPr marL="0" indent="0">
              <a:buNone/>
            </a:pPr>
            <a:endParaRPr lang="en-GB" sz="1600" dirty="0"/>
          </a:p>
          <a:p>
            <a:pPr marL="0" indent="0">
              <a:buNone/>
            </a:pPr>
            <a:r>
              <a:rPr lang="en-GB" dirty="0" smtClean="0"/>
              <a:t>So, what </a:t>
            </a:r>
            <a:r>
              <a:rPr lang="en-GB" i="1" dirty="0" smtClean="0"/>
              <a:t>structural </a:t>
            </a:r>
            <a:r>
              <a:rPr lang="en-GB" dirty="0" smtClean="0"/>
              <a:t>changes are needed?</a:t>
            </a:r>
          </a:p>
          <a:p>
            <a:r>
              <a:rPr lang="en-GB" sz="1600" dirty="0" smtClean="0"/>
              <a:t>Breaking the constraints imposed by the world trade system: tariffs to protect indigenous “infant industry”  and promote ISI (</a:t>
            </a:r>
            <a:r>
              <a:rPr lang="en-GB" sz="1600" b="1" dirty="0" smtClean="0"/>
              <a:t>Import Substitution Industries*</a:t>
            </a:r>
            <a:r>
              <a:rPr lang="en-GB" sz="1600" dirty="0" smtClean="0"/>
              <a:t>)</a:t>
            </a:r>
          </a:p>
          <a:p>
            <a:r>
              <a:rPr lang="en-GB" sz="1600" dirty="0" smtClean="0"/>
              <a:t>More national control over and speed of the transition from rural to urban life</a:t>
            </a:r>
          </a:p>
          <a:p>
            <a:r>
              <a:rPr lang="en-GB" sz="1600" dirty="0" smtClean="0"/>
              <a:t>National control and ownership of extractive industry and of foreign trade</a:t>
            </a:r>
          </a:p>
          <a:p>
            <a:endParaRPr lang="en-GB" sz="1600" dirty="0"/>
          </a:p>
          <a:p>
            <a:pPr marL="0" indent="0">
              <a:buNone/>
            </a:pPr>
            <a:r>
              <a:rPr lang="en-GB" sz="1600" dirty="0" smtClean="0"/>
              <a:t>(*NB: A strange version of ISI-by-boycott in Rhodesia 1965-1979; and US blockade of Cuba after 1959)</a:t>
            </a:r>
          </a:p>
        </p:txBody>
      </p:sp>
    </p:spTree>
    <p:extLst>
      <p:ext uri="{BB962C8B-B14F-4D97-AF65-F5344CB8AC3E}">
        <p14:creationId xmlns:p14="http://schemas.microsoft.com/office/powerpoint/2010/main" val="16005537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smtClean="0">
                <a:latin typeface="+mn-lt"/>
              </a:rPr>
              <a:t>The “Basic Needs” approach of the ILO (1970s): Louis </a:t>
            </a:r>
            <a:r>
              <a:rPr lang="en-GB" sz="3600" b="1" dirty="0" err="1" smtClean="0">
                <a:latin typeface="+mn-lt"/>
              </a:rPr>
              <a:t>Emmerij</a:t>
            </a:r>
            <a:r>
              <a:rPr lang="en-GB" sz="3600" b="1" dirty="0" smtClean="0">
                <a:latin typeface="+mn-lt"/>
              </a:rPr>
              <a:t> (b.1934) </a:t>
            </a:r>
            <a:r>
              <a:rPr lang="en-GB" sz="3600" i="1" dirty="0" smtClean="0">
                <a:latin typeface="+mn-lt"/>
              </a:rPr>
              <a:t>et al</a:t>
            </a:r>
            <a:endParaRPr lang="en-GB" sz="3600" i="1" dirty="0">
              <a:latin typeface="+mn-lt"/>
            </a:endParaRPr>
          </a:p>
        </p:txBody>
      </p:sp>
      <p:sp>
        <p:nvSpPr>
          <p:cNvPr id="3" name="Content Placeholder 2"/>
          <p:cNvSpPr>
            <a:spLocks noGrp="1"/>
          </p:cNvSpPr>
          <p:nvPr>
            <p:ph idx="1"/>
          </p:nvPr>
        </p:nvSpPr>
        <p:spPr>
          <a:solidFill>
            <a:schemeClr val="bg1">
              <a:lumMod val="95000"/>
            </a:schemeClr>
          </a:solidFill>
        </p:spPr>
        <p:txBody>
          <a:bodyPr>
            <a:normAutofit fontScale="55000" lnSpcReduction="20000"/>
          </a:bodyPr>
          <a:lstStyle/>
          <a:p>
            <a:r>
              <a:rPr lang="en-GB" dirty="0"/>
              <a:t>The basic needs model was introduced by the International </a:t>
            </a:r>
            <a:r>
              <a:rPr lang="en-GB" dirty="0" err="1"/>
              <a:t>Labor</a:t>
            </a:r>
            <a:r>
              <a:rPr lang="en-GB" dirty="0"/>
              <a:t> </a:t>
            </a:r>
            <a:r>
              <a:rPr lang="en-GB" dirty="0" smtClean="0"/>
              <a:t>Organization</a:t>
            </a:r>
            <a:r>
              <a:rPr lang="en-GB" dirty="0"/>
              <a:t> </a:t>
            </a:r>
            <a:r>
              <a:rPr lang="en-GB" dirty="0" smtClean="0"/>
              <a:t>in 1976, in </a:t>
            </a:r>
            <a:r>
              <a:rPr lang="en-GB" dirty="0"/>
              <a:t>reaction to </a:t>
            </a:r>
            <a:r>
              <a:rPr lang="en-GB" dirty="0" smtClean="0"/>
              <a:t>modernization- </a:t>
            </a:r>
            <a:r>
              <a:rPr lang="en-GB" dirty="0"/>
              <a:t>and structuralism-inspired development approaches, which were not achieving satisfactory results in </a:t>
            </a:r>
            <a:r>
              <a:rPr lang="en-GB" dirty="0" smtClean="0"/>
              <a:t>poverty </a:t>
            </a:r>
            <a:r>
              <a:rPr lang="en-GB" dirty="0"/>
              <a:t>alleviation and combating inequality in developing countries. </a:t>
            </a:r>
            <a:endParaRPr lang="en-GB" dirty="0" smtClean="0"/>
          </a:p>
          <a:p>
            <a:r>
              <a:rPr lang="en-GB" dirty="0" smtClean="0"/>
              <a:t>It </a:t>
            </a:r>
            <a:r>
              <a:rPr lang="en-GB" dirty="0"/>
              <a:t>tried to define an absolute minimum of resources necessary for long-term </a:t>
            </a:r>
            <a:r>
              <a:rPr lang="en-GB" dirty="0" smtClean="0"/>
              <a:t>physical</a:t>
            </a:r>
            <a:r>
              <a:rPr lang="en-GB" dirty="0"/>
              <a:t> </a:t>
            </a:r>
            <a:r>
              <a:rPr lang="en-GB" dirty="0" smtClean="0"/>
              <a:t>well-being. </a:t>
            </a:r>
            <a:r>
              <a:rPr lang="en-GB" dirty="0"/>
              <a:t>The </a:t>
            </a:r>
            <a:r>
              <a:rPr lang="en-GB" b="1" dirty="0"/>
              <a:t>poverty line </a:t>
            </a:r>
            <a:r>
              <a:rPr lang="en-GB" dirty="0"/>
              <a:t>which follows from this, is the amount of income needed to satisfy those basic needs. </a:t>
            </a:r>
            <a:endParaRPr lang="en-GB" dirty="0" smtClean="0"/>
          </a:p>
          <a:p>
            <a:r>
              <a:rPr lang="en-GB" dirty="0" smtClean="0"/>
              <a:t>Proponents </a:t>
            </a:r>
            <a:r>
              <a:rPr lang="en-GB" dirty="0"/>
              <a:t>of basic needs have argued that elimination of </a:t>
            </a:r>
            <a:r>
              <a:rPr lang="en-GB" b="1" dirty="0"/>
              <a:t>absolute poverty </a:t>
            </a:r>
            <a:r>
              <a:rPr lang="en-GB" dirty="0"/>
              <a:t>is a good way to make people active in society so that they can provide </a:t>
            </a:r>
            <a:r>
              <a:rPr lang="en-GB" dirty="0" smtClean="0"/>
              <a:t>labour </a:t>
            </a:r>
            <a:r>
              <a:rPr lang="en-GB" dirty="0"/>
              <a:t>more easily and act as consumers and savers</a:t>
            </a:r>
            <a:r>
              <a:rPr lang="en-GB" dirty="0" smtClean="0"/>
              <a:t>. </a:t>
            </a:r>
          </a:p>
          <a:p>
            <a:r>
              <a:rPr lang="en-GB" dirty="0"/>
              <a:t>Basic needs theory does </a:t>
            </a:r>
            <a:r>
              <a:rPr lang="en-GB" b="1" i="1" dirty="0"/>
              <a:t>not</a:t>
            </a:r>
            <a:r>
              <a:rPr lang="en-GB" dirty="0"/>
              <a:t> focus on investing in economic growth. </a:t>
            </a:r>
            <a:endParaRPr lang="en-GB" dirty="0" smtClean="0"/>
          </a:p>
          <a:p>
            <a:r>
              <a:rPr lang="en-GB" dirty="0" smtClean="0"/>
              <a:t>In </a:t>
            </a:r>
            <a:r>
              <a:rPr lang="en-GB" b="1" i="1" dirty="0" smtClean="0"/>
              <a:t>some</a:t>
            </a:r>
            <a:r>
              <a:rPr lang="en-GB" dirty="0" smtClean="0"/>
              <a:t> ways, it anticipates the </a:t>
            </a:r>
            <a:r>
              <a:rPr lang="en-GB" b="1" dirty="0" smtClean="0"/>
              <a:t>Human Development </a:t>
            </a:r>
            <a:r>
              <a:rPr lang="en-GB" dirty="0" smtClean="0"/>
              <a:t>approach</a:t>
            </a:r>
            <a:endParaRPr lang="en-GB" dirty="0"/>
          </a:p>
          <a:p>
            <a:pPr marL="0" indent="0">
              <a:buNone/>
            </a:pPr>
            <a:endParaRPr lang="en-GB" dirty="0" smtClean="0"/>
          </a:p>
          <a:p>
            <a:pPr marL="0" indent="0">
              <a:buNone/>
            </a:pPr>
            <a:r>
              <a:rPr lang="en-GB" dirty="0" smtClean="0"/>
              <a:t>See: </a:t>
            </a:r>
            <a:r>
              <a:rPr lang="en-GB" dirty="0"/>
              <a:t>Basic Needs and the ILO</a:t>
            </a:r>
          </a:p>
          <a:p>
            <a:pPr marL="0" indent="0">
              <a:buNone/>
            </a:pPr>
            <a:r>
              <a:rPr lang="en-GB" sz="2500" u="sng" dirty="0">
                <a:hlinkClick r:id="rId2"/>
              </a:rPr>
              <a:t>http://www.un.org/en/development/desa/policy/wess/wess_bg_papers/bp_wess2010_emmerij.pdf</a:t>
            </a:r>
            <a:endParaRPr lang="en-GB" sz="2500" dirty="0"/>
          </a:p>
          <a:p>
            <a:pPr marL="0" indent="0">
              <a:buNone/>
            </a:pPr>
            <a:r>
              <a:rPr lang="en-GB" dirty="0"/>
              <a:t>ODI, 1978:</a:t>
            </a:r>
          </a:p>
          <a:p>
            <a:pPr marL="0" indent="0">
              <a:buNone/>
            </a:pPr>
            <a:r>
              <a:rPr lang="en-GB" sz="2500" u="sng" dirty="0">
                <a:hlinkClick r:id="rId3"/>
              </a:rPr>
              <a:t>https://www.odi.org/sites/odi.org.uk/files/odi-assets/publications-opinion-files/6616.pdf</a:t>
            </a:r>
            <a:endParaRPr lang="en-GB" sz="2500" dirty="0"/>
          </a:p>
          <a:p>
            <a:pPr marL="0" indent="0">
              <a:buNone/>
            </a:pPr>
            <a:endParaRPr lang="en-GB" dirty="0"/>
          </a:p>
        </p:txBody>
      </p:sp>
    </p:spTree>
    <p:extLst>
      <p:ext uri="{BB962C8B-B14F-4D97-AF65-F5344CB8AC3E}">
        <p14:creationId xmlns:p14="http://schemas.microsoft.com/office/powerpoint/2010/main" val="13969678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260647"/>
            <a:ext cx="7780462" cy="1564977"/>
          </a:xfrm>
        </p:spPr>
        <p:txBody>
          <a:bodyPr>
            <a:normAutofit/>
          </a:bodyPr>
          <a:lstStyle/>
          <a:p>
            <a:r>
              <a:rPr lang="en-GB" sz="4000" b="1" dirty="0">
                <a:latin typeface="+mn-lt"/>
              </a:rPr>
              <a:t>Neo-Classical </a:t>
            </a:r>
            <a:r>
              <a:rPr lang="en-GB" sz="4000" b="1" dirty="0" smtClean="0">
                <a:latin typeface="+mn-lt"/>
              </a:rPr>
              <a:t>Counter-Revolution</a:t>
            </a:r>
            <a:r>
              <a:rPr lang="en-GB" sz="3200" b="1" dirty="0" smtClean="0">
                <a:latin typeface="+mn-lt"/>
              </a:rPr>
              <a:t>/</a:t>
            </a:r>
            <a:br>
              <a:rPr lang="en-GB" sz="3200" b="1" dirty="0" smtClean="0">
                <a:latin typeface="+mn-lt"/>
              </a:rPr>
            </a:br>
            <a:r>
              <a:rPr lang="en-GB" sz="3200" b="1" dirty="0" smtClean="0">
                <a:latin typeface="+mn-lt"/>
              </a:rPr>
              <a:t>Neo-Liberalism/The </a:t>
            </a:r>
            <a:r>
              <a:rPr lang="en-GB" sz="3200" b="1" dirty="0">
                <a:latin typeface="+mn-lt"/>
              </a:rPr>
              <a:t>Washington </a:t>
            </a:r>
            <a:r>
              <a:rPr lang="en-GB" sz="3200" b="1" dirty="0" smtClean="0">
                <a:latin typeface="+mn-lt"/>
              </a:rPr>
              <a:t>Consensus</a:t>
            </a:r>
            <a:br>
              <a:rPr lang="en-GB" sz="3200" b="1" dirty="0" smtClean="0">
                <a:latin typeface="+mn-lt"/>
              </a:rPr>
            </a:br>
            <a:r>
              <a:rPr lang="en-GB" sz="2700" b="1" dirty="0" smtClean="0">
                <a:latin typeface="+mn-lt"/>
              </a:rPr>
              <a:t>1980s - 1990s</a:t>
            </a:r>
            <a:endParaRPr lang="en-GB" sz="2700" dirty="0">
              <a:latin typeface="+mn-lt"/>
            </a:endParaRPr>
          </a:p>
        </p:txBody>
      </p:sp>
      <p:sp>
        <p:nvSpPr>
          <p:cNvPr id="3" name="Content Placeholder 2"/>
          <p:cNvSpPr>
            <a:spLocks noGrp="1"/>
          </p:cNvSpPr>
          <p:nvPr>
            <p:ph idx="1"/>
          </p:nvPr>
        </p:nvSpPr>
        <p:spPr>
          <a:noFill/>
        </p:spPr>
        <p:txBody>
          <a:bodyPr>
            <a:normAutofit/>
          </a:bodyPr>
          <a:lstStyle/>
          <a:p>
            <a:pPr marL="0" indent="0">
              <a:buNone/>
            </a:pPr>
            <a:r>
              <a:rPr lang="en-GB" sz="4000" b="1" dirty="0" smtClean="0"/>
              <a:t>A powerful combination</a:t>
            </a:r>
            <a:endParaRPr lang="en-GB" sz="2400" dirty="0" smtClean="0"/>
          </a:p>
          <a:p>
            <a:pPr marL="0" indent="0">
              <a:buNone/>
            </a:pPr>
            <a:r>
              <a:rPr lang="en-GB" sz="2400" b="1" dirty="0" smtClean="0"/>
              <a:t>1979:</a:t>
            </a:r>
            <a:r>
              <a:rPr lang="en-GB" sz="2400" dirty="0" smtClean="0"/>
              <a:t> Thatcher’s election victory brings in policies based on monetarism and ideas of the Chicago School: privatisation, rolling back the state</a:t>
            </a:r>
          </a:p>
          <a:p>
            <a:pPr marL="0" indent="0">
              <a:buNone/>
            </a:pPr>
            <a:r>
              <a:rPr lang="en-GB" sz="2400" b="1" dirty="0" smtClean="0"/>
              <a:t>1980:</a:t>
            </a:r>
            <a:r>
              <a:rPr lang="en-GB" sz="2400" dirty="0" smtClean="0"/>
              <a:t> Reagan’s election: Reaganomics</a:t>
            </a:r>
            <a:endParaRPr lang="en-GB" sz="2400" dirty="0"/>
          </a:p>
          <a:p>
            <a:pPr marL="0" indent="0">
              <a:buNone/>
            </a:pPr>
            <a:endParaRPr lang="en-GB" b="1" dirty="0" smtClean="0"/>
          </a:p>
          <a:p>
            <a:pPr marL="0" indent="0">
              <a:buNone/>
            </a:pPr>
            <a:endParaRPr lang="en-GB" b="1" dirty="0" smtClean="0"/>
          </a:p>
          <a:p>
            <a:pPr marL="0" indent="0">
              <a:buNone/>
            </a:pPr>
            <a:r>
              <a:rPr lang="en-GB" b="1" dirty="0" smtClean="0"/>
              <a:t>The Washington Consensus and a new tack for the World Bank and IMF</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1765" y="3239293"/>
            <a:ext cx="2607065" cy="1853913"/>
          </a:xfrm>
          <a:prstGeom prst="rect">
            <a:avLst/>
          </a:prstGeom>
        </p:spPr>
      </p:pic>
    </p:spTree>
    <p:extLst>
      <p:ext uri="{BB962C8B-B14F-4D97-AF65-F5344CB8AC3E}">
        <p14:creationId xmlns:p14="http://schemas.microsoft.com/office/powerpoint/2010/main" val="380658616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25562"/>
          </a:xfrm>
        </p:spPr>
        <p:txBody>
          <a:bodyPr>
            <a:normAutofit fontScale="90000"/>
          </a:bodyPr>
          <a:lstStyle/>
          <a:p>
            <a:r>
              <a:rPr lang="en-GB" dirty="0" smtClean="0"/>
              <a:t/>
            </a:r>
            <a:br>
              <a:rPr lang="en-GB" dirty="0" smtClean="0"/>
            </a:br>
            <a:r>
              <a:rPr lang="en-GB" b="1" dirty="0" smtClean="0">
                <a:latin typeface="+mn-lt"/>
              </a:rPr>
              <a:t>1980s-1990s: Structural Adjustment Programmes (SAPs and SALs)</a:t>
            </a:r>
            <a:br>
              <a:rPr lang="en-GB" b="1" dirty="0" smtClean="0">
                <a:latin typeface="+mn-lt"/>
              </a:rPr>
            </a:br>
            <a:r>
              <a:rPr lang="en-GB" sz="1200" dirty="0" smtClean="0"/>
              <a:t>Infographic: </a:t>
            </a:r>
            <a:r>
              <a:rPr lang="en-GB" sz="1200" dirty="0" smtClean="0">
                <a:hlinkClick r:id="rId2"/>
              </a:rPr>
              <a:t>http://proutistuniversal.info/</a:t>
            </a:r>
            <a:r>
              <a:rPr lang="en-GB" sz="1200" dirty="0" smtClean="0"/>
              <a:t> </a:t>
            </a:r>
            <a:br>
              <a:rPr lang="en-GB" sz="1200" dirty="0" smtClean="0"/>
            </a:br>
            <a:r>
              <a:rPr lang="en-GB" sz="1200" dirty="0" smtClean="0"/>
              <a:t/>
            </a:r>
            <a:br>
              <a:rPr lang="en-GB" sz="1200" dirty="0" smtClean="0"/>
            </a:b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39124" y="1600200"/>
            <a:ext cx="6465752" cy="4781128"/>
          </a:xfrm>
        </p:spPr>
      </p:pic>
    </p:spTree>
    <p:extLst>
      <p:ext uri="{BB962C8B-B14F-4D97-AF65-F5344CB8AC3E}">
        <p14:creationId xmlns:p14="http://schemas.microsoft.com/office/powerpoint/2010/main" val="330488810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7162" y="365126"/>
            <a:ext cx="8038188" cy="1325563"/>
          </a:xfrm>
        </p:spPr>
        <p:txBody>
          <a:bodyPr>
            <a:normAutofit/>
          </a:bodyPr>
          <a:lstStyle/>
          <a:p>
            <a:pPr algn="l"/>
            <a:r>
              <a:rPr lang="en-GB" sz="3600" b="1" dirty="0" smtClean="0">
                <a:latin typeface="+mn-lt"/>
              </a:rPr>
              <a:t>Human </a:t>
            </a:r>
            <a:r>
              <a:rPr lang="en-GB" sz="3600" b="1" dirty="0">
                <a:latin typeface="+mn-lt"/>
              </a:rPr>
              <a:t>Development Theory </a:t>
            </a:r>
            <a:r>
              <a:rPr lang="en-GB" sz="3600" b="1" dirty="0" smtClean="0">
                <a:latin typeface="+mn-lt"/>
              </a:rPr>
              <a:t>: </a:t>
            </a:r>
            <a:r>
              <a:rPr lang="en-GB" sz="3600" b="1" dirty="0">
                <a:latin typeface="+mn-lt"/>
              </a:rPr>
              <a:t>1990s</a:t>
            </a:r>
            <a:r>
              <a:rPr lang="en-GB" sz="4000" b="1" dirty="0">
                <a:latin typeface="+mn-lt"/>
              </a:rPr>
              <a:t/>
            </a:r>
            <a:br>
              <a:rPr lang="en-GB" sz="4000" b="1" dirty="0">
                <a:latin typeface="+mn-lt"/>
              </a:rPr>
            </a:br>
            <a:endParaRPr lang="en-GB" dirty="0">
              <a:latin typeface="+mn-lt"/>
            </a:endParaRPr>
          </a:p>
        </p:txBody>
      </p:sp>
      <p:sp>
        <p:nvSpPr>
          <p:cNvPr id="3" name="Content Placeholder 2"/>
          <p:cNvSpPr>
            <a:spLocks noGrp="1"/>
          </p:cNvSpPr>
          <p:nvPr>
            <p:ph sz="half" idx="1"/>
          </p:nvPr>
        </p:nvSpPr>
        <p:spPr>
          <a:xfrm>
            <a:off x="395536" y="800070"/>
            <a:ext cx="5122912" cy="5326094"/>
          </a:xfrm>
        </p:spPr>
        <p:txBody>
          <a:bodyPr>
            <a:normAutofit/>
          </a:bodyPr>
          <a:lstStyle/>
          <a:p>
            <a:pPr marL="0" indent="0">
              <a:buNone/>
            </a:pPr>
            <a:r>
              <a:rPr lang="en-GB" sz="2400" b="1" dirty="0" smtClean="0"/>
              <a:t> </a:t>
            </a:r>
            <a:r>
              <a:rPr lang="en-GB" sz="2400" b="1" dirty="0" err="1" smtClean="0"/>
              <a:t>Amartya</a:t>
            </a:r>
            <a:r>
              <a:rPr lang="en-GB" sz="2400" b="1" dirty="0" smtClean="0"/>
              <a:t> Kumar Sen </a:t>
            </a:r>
            <a:r>
              <a:rPr lang="en-GB" sz="2000" b="1" dirty="0" smtClean="0"/>
              <a:t>(b. 1933)</a:t>
            </a:r>
          </a:p>
          <a:p>
            <a:pPr marL="0" indent="0">
              <a:buNone/>
            </a:pPr>
            <a:endParaRPr lang="en-GB" b="1"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7162" y="1417638"/>
            <a:ext cx="3590781" cy="2987332"/>
          </a:xfr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9431" y="1228505"/>
            <a:ext cx="4811966" cy="2234612"/>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3794" y="4581129"/>
            <a:ext cx="2714625" cy="1906448"/>
          </a:xfrm>
          <a:prstGeom prst="rect">
            <a:avLst/>
          </a:prstGeom>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26200" y="3389224"/>
            <a:ext cx="4262327" cy="3133621"/>
          </a:xfrm>
          <a:prstGeom prst="rect">
            <a:avLst/>
          </a:prstGeom>
        </p:spPr>
      </p:pic>
    </p:spTree>
    <p:extLst>
      <p:ext uri="{BB962C8B-B14F-4D97-AF65-F5344CB8AC3E}">
        <p14:creationId xmlns:p14="http://schemas.microsoft.com/office/powerpoint/2010/main" val="123542428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Human Development Index</a:t>
            </a:r>
            <a:endParaRPr lang="en-GB" b="1" dirty="0">
              <a:latin typeface="+mn-lt"/>
            </a:endParaRPr>
          </a:p>
        </p:txBody>
      </p:sp>
      <p:sp>
        <p:nvSpPr>
          <p:cNvPr id="3" name="Content Placeholder 2"/>
          <p:cNvSpPr>
            <a:spLocks noGrp="1"/>
          </p:cNvSpPr>
          <p:nvPr>
            <p:ph idx="1"/>
          </p:nvPr>
        </p:nvSpPr>
        <p:spPr/>
        <p:txBody>
          <a:bodyPr/>
          <a:lstStyle/>
          <a:p>
            <a:pPr marL="0" indent="0">
              <a:buNone/>
            </a:pPr>
            <a:r>
              <a:rPr lang="en-GB" dirty="0" smtClean="0"/>
              <a:t>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2532" y="1268760"/>
            <a:ext cx="5338936" cy="4409486"/>
          </a:xfrm>
          <a:prstGeom prst="rect">
            <a:avLst/>
          </a:prstGeom>
        </p:spPr>
      </p:pic>
    </p:spTree>
    <p:extLst>
      <p:ext uri="{BB962C8B-B14F-4D97-AF65-F5344CB8AC3E}">
        <p14:creationId xmlns:p14="http://schemas.microsoft.com/office/powerpoint/2010/main" val="150614490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HDI dimensions</a:t>
            </a:r>
            <a:endParaRPr lang="en-GB" b="1" dirty="0">
              <a:latin typeface="+mn-lt"/>
            </a:endParaRPr>
          </a:p>
        </p:txBody>
      </p:sp>
      <p:pic>
        <p:nvPicPr>
          <p:cNvPr id="9"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0496" y="1628800"/>
            <a:ext cx="8229600" cy="4176464"/>
          </a:xfrm>
        </p:spPr>
      </p:pic>
    </p:spTree>
    <p:extLst>
      <p:ext uri="{BB962C8B-B14F-4D97-AF65-F5344CB8AC3E}">
        <p14:creationId xmlns:p14="http://schemas.microsoft.com/office/powerpoint/2010/main" val="76604483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900" b="1" dirty="0" smtClean="0">
                <a:latin typeface="+mn-lt"/>
              </a:rPr>
              <a:t>Post-development Theory</a:t>
            </a:r>
            <a:r>
              <a:rPr lang="en-GB" b="1" dirty="0" smtClean="0">
                <a:latin typeface="+mn-lt"/>
              </a:rPr>
              <a:t/>
            </a:r>
            <a:br>
              <a:rPr lang="en-GB" b="1" dirty="0" smtClean="0">
                <a:latin typeface="+mn-lt"/>
              </a:rPr>
            </a:br>
            <a:r>
              <a:rPr lang="en-GB" b="1" dirty="0" smtClean="0">
                <a:latin typeface="+mn-lt"/>
              </a:rPr>
              <a:t>2000s</a:t>
            </a:r>
            <a:endParaRPr lang="en-GB" b="1" dirty="0">
              <a:latin typeface="+mn-lt"/>
            </a:endParaRPr>
          </a:p>
        </p:txBody>
      </p:sp>
      <p:sp>
        <p:nvSpPr>
          <p:cNvPr id="3" name="Content Placeholder 2"/>
          <p:cNvSpPr>
            <a:spLocks noGrp="1"/>
          </p:cNvSpPr>
          <p:nvPr>
            <p:ph idx="1"/>
          </p:nvPr>
        </p:nvSpPr>
        <p:spPr/>
        <p:txBody>
          <a:bodyPr/>
          <a:lstStyle/>
          <a:p>
            <a:pPr marL="0" indent="0">
              <a:buNone/>
            </a:pPr>
            <a:r>
              <a:rPr lang="en-GB" b="1" dirty="0" smtClean="0"/>
              <a:t>Arturo Escobar (b. 1952) </a:t>
            </a:r>
          </a:p>
          <a:p>
            <a:pPr marL="0" indent="0">
              <a:buNone/>
            </a:pPr>
            <a:r>
              <a:rPr lang="en-GB" dirty="0" smtClean="0"/>
              <a:t>Colombian-American anthropologist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2780927"/>
            <a:ext cx="4608512" cy="350104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2160" y="2780927"/>
            <a:ext cx="2376264" cy="3501042"/>
          </a:xfrm>
          <a:prstGeom prst="rect">
            <a:avLst/>
          </a:prstGeom>
        </p:spPr>
      </p:pic>
    </p:spTree>
    <p:extLst>
      <p:ext uri="{BB962C8B-B14F-4D97-AF65-F5344CB8AC3E}">
        <p14:creationId xmlns:p14="http://schemas.microsoft.com/office/powerpoint/2010/main" val="27528584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latin typeface="+mn-lt"/>
              </a:rPr>
              <a:t>Post-Development and “Alternative Development”</a:t>
            </a:r>
            <a:endParaRPr lang="en-GB" b="1" dirty="0">
              <a:latin typeface="+mn-lt"/>
            </a:endParaRPr>
          </a:p>
        </p:txBody>
      </p:sp>
      <p:sp>
        <p:nvSpPr>
          <p:cNvPr id="3" name="Content Placeholder 2"/>
          <p:cNvSpPr>
            <a:spLocks noGrp="1"/>
          </p:cNvSpPr>
          <p:nvPr>
            <p:ph idx="1"/>
          </p:nvPr>
        </p:nvSpPr>
        <p:spPr>
          <a:xfrm>
            <a:off x="628650" y="897148"/>
            <a:ext cx="7886700" cy="5960852"/>
          </a:xfrm>
          <a:noFill/>
        </p:spPr>
        <p:txBody>
          <a:bodyPr>
            <a:normAutofit/>
          </a:bodyPr>
          <a:lstStyle/>
          <a:p>
            <a:pPr marL="0" indent="0">
              <a:buNone/>
            </a:pPr>
            <a:endParaRPr lang="en-GB" sz="5600" b="1" dirty="0" smtClean="0"/>
          </a:p>
          <a:p>
            <a:endParaRPr lang="en-GB" sz="2200" b="1" dirty="0" smtClean="0"/>
          </a:p>
          <a:p>
            <a:r>
              <a:rPr lang="en-GB" sz="2200" b="1" dirty="0" smtClean="0"/>
              <a:t>Post-development </a:t>
            </a:r>
            <a:r>
              <a:rPr lang="en-GB" sz="2200" b="1" dirty="0"/>
              <a:t>theory</a:t>
            </a:r>
            <a:r>
              <a:rPr lang="en-GB" sz="2200" dirty="0"/>
              <a:t> </a:t>
            </a:r>
            <a:r>
              <a:rPr lang="en-GB" sz="2200" dirty="0" smtClean="0"/>
              <a:t>holds </a:t>
            </a:r>
            <a:r>
              <a:rPr lang="en-GB" sz="2200" dirty="0"/>
              <a:t>that the whole </a:t>
            </a:r>
            <a:r>
              <a:rPr lang="en-GB" sz="2200" dirty="0" smtClean="0"/>
              <a:t>concept </a:t>
            </a:r>
            <a:r>
              <a:rPr lang="en-GB" sz="2200" dirty="0"/>
              <a:t>of </a:t>
            </a:r>
            <a:r>
              <a:rPr lang="en-GB" sz="2200" b="1" dirty="0"/>
              <a:t>development i</a:t>
            </a:r>
            <a:r>
              <a:rPr lang="en-GB" sz="2200" dirty="0"/>
              <a:t>s a reflection of Western-Northern hegemony over the rest of the world. </a:t>
            </a:r>
            <a:r>
              <a:rPr lang="en-GB" sz="2200" dirty="0" smtClean="0"/>
              <a:t>Post-development theory </a:t>
            </a:r>
            <a:r>
              <a:rPr lang="en-GB" sz="2200" dirty="0"/>
              <a:t>arose in the 1980s out of criticisms voiced against development projects and development theory, which justified them</a:t>
            </a:r>
            <a:r>
              <a:rPr lang="en-GB" sz="2200" dirty="0" smtClean="0"/>
              <a:t>.</a:t>
            </a:r>
          </a:p>
          <a:p>
            <a:pPr marL="0" indent="0">
              <a:buNone/>
            </a:pPr>
            <a:endParaRPr lang="en-GB" sz="2200" dirty="0" smtClean="0"/>
          </a:p>
          <a:p>
            <a:r>
              <a:rPr lang="en-GB" sz="2200" dirty="0" smtClean="0"/>
              <a:t>Influenced </a:t>
            </a:r>
            <a:r>
              <a:rPr lang="en-GB" sz="2200" dirty="0"/>
              <a:t>by </a:t>
            </a:r>
            <a:r>
              <a:rPr lang="en-GB" sz="2200" b="1" dirty="0"/>
              <a:t>Ivan </a:t>
            </a:r>
            <a:r>
              <a:rPr lang="en-GB" sz="2200" b="1" dirty="0" err="1"/>
              <a:t>Illich</a:t>
            </a:r>
            <a:r>
              <a:rPr lang="en-GB" sz="2200" dirty="0"/>
              <a:t> and other critics of colonialism and </a:t>
            </a:r>
            <a:r>
              <a:rPr lang="en-GB" sz="2200" dirty="0" err="1"/>
              <a:t>postcolonialism</a:t>
            </a:r>
            <a:r>
              <a:rPr lang="en-GB" sz="2200" dirty="0"/>
              <a:t>, a number of post-development theorists like </a:t>
            </a:r>
            <a:r>
              <a:rPr lang="en-GB" sz="2200" b="1" dirty="0"/>
              <a:t>Arturo Escobar </a:t>
            </a:r>
            <a:r>
              <a:rPr lang="en-GB" sz="2200" dirty="0"/>
              <a:t>and </a:t>
            </a:r>
            <a:r>
              <a:rPr lang="en-GB" sz="2200" b="1" dirty="0"/>
              <a:t>Gustavo </a:t>
            </a:r>
            <a:r>
              <a:rPr lang="en-GB" sz="2200" b="1" dirty="0" err="1"/>
              <a:t>Esteva</a:t>
            </a:r>
            <a:r>
              <a:rPr lang="en-GB" sz="2200" b="1" dirty="0"/>
              <a:t> </a:t>
            </a:r>
            <a:r>
              <a:rPr lang="en-GB" sz="2200" dirty="0"/>
              <a:t>have challenged the very meaning of development. According to them, the way we understand development is rooted in the earlier colonial discourse that depicts the North as "advanced" and "progressive", and the South as "backward", "degenerate" and "primitive</a:t>
            </a:r>
            <a:r>
              <a:rPr lang="en-GB" sz="2200" dirty="0" smtClean="0"/>
              <a:t>".</a:t>
            </a:r>
          </a:p>
          <a:p>
            <a:pPr marL="0" indent="0">
              <a:buNone/>
            </a:pPr>
            <a:endParaRPr lang="en-GB" sz="5600" dirty="0" smtClean="0"/>
          </a:p>
          <a:p>
            <a:pPr marL="0" indent="0">
              <a:buNone/>
            </a:pPr>
            <a:endParaRPr lang="en-GB" sz="5600" dirty="0" smtClean="0"/>
          </a:p>
          <a:p>
            <a:endParaRPr lang="en-GB" dirty="0"/>
          </a:p>
          <a:p>
            <a:endParaRPr lang="en-GB" dirty="0" smtClean="0"/>
          </a:p>
          <a:p>
            <a:pPr marL="0" indent="0">
              <a:buNone/>
            </a:pPr>
            <a:endParaRPr lang="en-GB" dirty="0"/>
          </a:p>
        </p:txBody>
      </p:sp>
      <p:pic>
        <p:nvPicPr>
          <p:cNvPr id="5" name="Picture 4"/>
          <p:cNvPicPr>
            <a:picLocks noChangeAspect="1"/>
          </p:cNvPicPr>
          <p:nvPr/>
        </p:nvPicPr>
        <p:blipFill>
          <a:blip r:embed="rId2"/>
          <a:stretch>
            <a:fillRect/>
          </a:stretch>
        </p:blipFill>
        <p:spPr>
          <a:xfrm>
            <a:off x="7246189" y="365126"/>
            <a:ext cx="1269161" cy="1809934"/>
          </a:xfrm>
          <a:prstGeom prst="rect">
            <a:avLst/>
          </a:prstGeom>
        </p:spPr>
      </p:pic>
    </p:spTree>
    <p:extLst>
      <p:ext uri="{BB962C8B-B14F-4D97-AF65-F5344CB8AC3E}">
        <p14:creationId xmlns:p14="http://schemas.microsoft.com/office/powerpoint/2010/main" val="153400680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2033017"/>
          </a:xfrm>
        </p:spPr>
        <p:txBody>
          <a:bodyPr/>
          <a:lstStyle/>
          <a:p>
            <a:r>
              <a:rPr lang="en-GB" sz="4000" b="1" dirty="0" smtClean="0">
                <a:latin typeface="+mn-lt"/>
              </a:rPr>
              <a:t>The postcolonial era – </a:t>
            </a:r>
            <a:br>
              <a:rPr lang="en-GB" sz="4000" b="1" dirty="0" smtClean="0">
                <a:latin typeface="+mn-lt"/>
              </a:rPr>
            </a:br>
            <a:r>
              <a:rPr lang="en-GB" sz="4000" b="1" dirty="0" smtClean="0">
                <a:latin typeface="+mn-lt"/>
              </a:rPr>
              <a:t>and the “Truman Doctrine</a:t>
            </a:r>
            <a:r>
              <a:rPr lang="en-GB" b="1" dirty="0" smtClean="0">
                <a:latin typeface="+mn-lt"/>
              </a:rPr>
              <a:t>”        </a:t>
            </a:r>
            <a:endParaRPr lang="en-GB" b="1" dirty="0">
              <a:latin typeface="+mn-lt"/>
            </a:endParaRPr>
          </a:p>
        </p:txBody>
      </p:sp>
      <p:sp>
        <p:nvSpPr>
          <p:cNvPr id="3" name="Content Placeholder 2"/>
          <p:cNvSpPr>
            <a:spLocks noGrp="1"/>
          </p:cNvSpPr>
          <p:nvPr>
            <p:ph idx="1"/>
          </p:nvPr>
        </p:nvSpPr>
        <p:spPr>
          <a:xfrm>
            <a:off x="628650" y="1825624"/>
            <a:ext cx="7886700" cy="4868473"/>
          </a:xfrm>
        </p:spPr>
        <p:txBody>
          <a:bodyPr>
            <a:normAutofit fontScale="62500" lnSpcReduction="20000"/>
          </a:bodyPr>
          <a:lstStyle/>
          <a:p>
            <a:endParaRPr lang="en-GB" dirty="0" smtClean="0"/>
          </a:p>
          <a:p>
            <a:pPr marL="0" indent="0">
              <a:buNone/>
            </a:pPr>
            <a:endParaRPr lang="en-GB" dirty="0" smtClean="0"/>
          </a:p>
          <a:p>
            <a:endParaRPr lang="en-GB" dirty="0" smtClean="0"/>
          </a:p>
          <a:p>
            <a:pPr marL="0" indent="0">
              <a:buNone/>
            </a:pPr>
            <a:r>
              <a:rPr lang="en-GB" sz="3200" dirty="0" smtClean="0"/>
              <a:t>Harry S Truman was best known for his pledge to give US support to fighting “communism”. Escobar and others, though, also declare that a new discourse on </a:t>
            </a:r>
            <a:r>
              <a:rPr lang="en-GB" sz="3200" dirty="0"/>
              <a:t>development began in 1949 with </a:t>
            </a:r>
            <a:r>
              <a:rPr lang="en-GB" sz="3200" dirty="0" smtClean="0"/>
              <a:t>Truman's declaration</a:t>
            </a:r>
            <a:r>
              <a:rPr lang="en-GB" sz="3200" dirty="0"/>
              <a:t> </a:t>
            </a:r>
            <a:r>
              <a:rPr lang="en-GB" sz="3200" dirty="0" smtClean="0"/>
              <a:t>that: </a:t>
            </a:r>
          </a:p>
          <a:p>
            <a:pPr marL="0" indent="0">
              <a:buNone/>
            </a:pPr>
            <a:r>
              <a:rPr lang="en-GB" sz="3200" i="1" dirty="0" smtClean="0"/>
              <a:t>"The </a:t>
            </a:r>
            <a:r>
              <a:rPr lang="en-GB" sz="3200" i="1" dirty="0"/>
              <a:t>old imperialism—exploitation for foreign profit—has no place in our plans. What we envisage is a program of development based on the concepts of democratic fair dealings</a:t>
            </a:r>
            <a:r>
              <a:rPr lang="en-GB" sz="3200" i="1" dirty="0" smtClean="0"/>
              <a:t>.“ </a:t>
            </a:r>
            <a:r>
              <a:rPr lang="en-GB" sz="3200" b="1" dirty="0" smtClean="0"/>
              <a:t>[i.e. No longer possible for the old empires to continue </a:t>
            </a:r>
            <a:r>
              <a:rPr lang="en-GB" sz="3200" b="1" i="1" dirty="0" smtClean="0"/>
              <a:t>in the same way</a:t>
            </a:r>
            <a:r>
              <a:rPr lang="en-GB" sz="3200" b="1" dirty="0" smtClean="0"/>
              <a:t>: underlined by Suez crisis of 1956.]</a:t>
            </a:r>
            <a:endParaRPr lang="en-GB" sz="3200" b="1" dirty="0"/>
          </a:p>
          <a:p>
            <a:r>
              <a:rPr lang="en-GB" sz="3200" dirty="0"/>
              <a:t>While claiming that the "era of development" began at this point</a:t>
            </a:r>
            <a:r>
              <a:rPr lang="en-GB" sz="3200" b="1" dirty="0"/>
              <a:t>, post-development theorists </a:t>
            </a:r>
            <a:r>
              <a:rPr lang="en-GB" sz="3200" dirty="0"/>
              <a:t>do not suggest that the concept of development was new. What </a:t>
            </a:r>
            <a:r>
              <a:rPr lang="en-GB" sz="3200" i="1" dirty="0"/>
              <a:t>was</a:t>
            </a:r>
            <a:r>
              <a:rPr lang="en-GB" sz="3200" dirty="0"/>
              <a:t> new was the definition of development in terms of an escape from </a:t>
            </a:r>
            <a:r>
              <a:rPr lang="en-GB" sz="3200" b="1" dirty="0"/>
              <a:t>underdevelopment</a:t>
            </a:r>
            <a:r>
              <a:rPr lang="en-GB" sz="3200" dirty="0"/>
              <a:t>. Since the latter referred to two-thirds of the world, this meant that most societies were made to see themselves as having fallen into the undignified condition of "underdevelopment", and thus to look </a:t>
            </a:r>
            <a:r>
              <a:rPr lang="en-GB" sz="3200" b="1" dirty="0"/>
              <a:t>outside</a:t>
            </a:r>
            <a:r>
              <a:rPr lang="en-GB" sz="3200" dirty="0"/>
              <a:t> of their own cultures for salvation.</a:t>
            </a:r>
          </a:p>
          <a:p>
            <a:pPr marL="0" indent="0">
              <a:buNone/>
            </a:pPr>
            <a:endParaRPr lang="en-GB" dirty="0"/>
          </a:p>
        </p:txBody>
      </p:sp>
      <p:pic>
        <p:nvPicPr>
          <p:cNvPr id="5" name="Picture 4"/>
          <p:cNvPicPr>
            <a:picLocks noChangeAspect="1"/>
          </p:cNvPicPr>
          <p:nvPr/>
        </p:nvPicPr>
        <p:blipFill>
          <a:blip r:embed="rId2"/>
          <a:stretch>
            <a:fillRect/>
          </a:stretch>
        </p:blipFill>
        <p:spPr>
          <a:xfrm>
            <a:off x="6522022" y="365125"/>
            <a:ext cx="1993328" cy="2360821"/>
          </a:xfrm>
          <a:prstGeom prst="rect">
            <a:avLst/>
          </a:prstGeom>
        </p:spPr>
      </p:pic>
    </p:spTree>
    <p:extLst>
      <p:ext uri="{BB962C8B-B14F-4D97-AF65-F5344CB8AC3E}">
        <p14:creationId xmlns:p14="http://schemas.microsoft.com/office/powerpoint/2010/main" val="21949840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n-lt"/>
              </a:rPr>
              <a:t>Some key concepts – and challenges to development “orthodoxy”</a:t>
            </a:r>
            <a:endParaRPr lang="en-GB" b="1" dirty="0">
              <a:latin typeface="+mn-lt"/>
            </a:endParaRPr>
          </a:p>
        </p:txBody>
      </p:sp>
      <p:sp>
        <p:nvSpPr>
          <p:cNvPr id="3" name="Content Placeholder 2"/>
          <p:cNvSpPr>
            <a:spLocks noGrp="1"/>
          </p:cNvSpPr>
          <p:nvPr>
            <p:ph idx="1"/>
          </p:nvPr>
        </p:nvSpPr>
        <p:spPr>
          <a:xfrm>
            <a:off x="628650" y="1825625"/>
            <a:ext cx="7886700" cy="4713198"/>
          </a:xfrm>
          <a:noFill/>
        </p:spPr>
        <p:txBody>
          <a:bodyPr>
            <a:normAutofit fontScale="92500" lnSpcReduction="20000"/>
          </a:bodyPr>
          <a:lstStyle/>
          <a:p>
            <a:r>
              <a:rPr lang="en-GB" sz="2400" dirty="0"/>
              <a:t>The post-development school argue that development was always unjust, never worked, and has clearly failed. </a:t>
            </a:r>
          </a:p>
          <a:p>
            <a:r>
              <a:rPr lang="en-GB" sz="2400" dirty="0"/>
              <a:t>Post-development theory takes inspiration from </a:t>
            </a:r>
            <a:r>
              <a:rPr lang="en-GB" sz="2400" i="1" dirty="0"/>
              <a:t>indigenous tradition</a:t>
            </a:r>
            <a:r>
              <a:rPr lang="en-GB" sz="2400" dirty="0"/>
              <a:t>, </a:t>
            </a:r>
            <a:r>
              <a:rPr lang="en-GB" sz="2400" i="1" dirty="0"/>
              <a:t>vernacular building and wisdom</a:t>
            </a:r>
            <a:r>
              <a:rPr lang="en-GB" sz="2400" dirty="0"/>
              <a:t>, the </a:t>
            </a:r>
            <a:r>
              <a:rPr lang="en-GB" sz="2400" i="1" dirty="0"/>
              <a:t>informal sector </a:t>
            </a:r>
            <a:r>
              <a:rPr lang="en-GB" sz="2400" dirty="0"/>
              <a:t>and </a:t>
            </a:r>
            <a:r>
              <a:rPr lang="en-GB" sz="2400" i="1" dirty="0"/>
              <a:t>“frugal” </a:t>
            </a:r>
            <a:r>
              <a:rPr lang="en-GB" sz="2400" dirty="0"/>
              <a:t>rather than atavistic/accumulative  lifestyles – and conspicuous wealth/status symbol imperatives.</a:t>
            </a:r>
          </a:p>
          <a:p>
            <a:endParaRPr lang="en-GB" sz="2400" dirty="0" smtClean="0"/>
          </a:p>
          <a:p>
            <a:endParaRPr lang="en-GB" sz="2400" dirty="0"/>
          </a:p>
          <a:p>
            <a:endParaRPr lang="en-GB" sz="2400" dirty="0" smtClean="0"/>
          </a:p>
          <a:p>
            <a:endParaRPr lang="en-GB" sz="2400" dirty="0" smtClean="0"/>
          </a:p>
          <a:p>
            <a:r>
              <a:rPr lang="en-GB" sz="2400" dirty="0" smtClean="0"/>
              <a:t>It </a:t>
            </a:r>
            <a:r>
              <a:rPr lang="en-GB" sz="2400" i="1" dirty="0"/>
              <a:t>does</a:t>
            </a:r>
            <a:r>
              <a:rPr lang="en-GB" sz="2400" dirty="0"/>
              <a:t> advocate structural changes. According to Escobar, post-developmental thinking believes that the economy must be based around solidarity and reciprocity; policy must focus on direct democracy; and knowledge systems should be traditional, </a:t>
            </a:r>
            <a:r>
              <a:rPr lang="en-GB" sz="2400" i="1" dirty="0"/>
              <a:t>or at least a hybrid of modern and traditional knowledge</a:t>
            </a:r>
            <a:r>
              <a:rPr lang="en-GB" sz="2400" dirty="0" smtClean="0"/>
              <a:t>.</a:t>
            </a:r>
            <a:endParaRPr lang="en-GB" sz="2400" dirty="0"/>
          </a:p>
          <a:p>
            <a:endParaRPr lang="en-GB" dirty="0"/>
          </a:p>
        </p:txBody>
      </p:sp>
      <p:pic>
        <p:nvPicPr>
          <p:cNvPr id="5" name="Picture 4"/>
          <p:cNvPicPr>
            <a:picLocks noChangeAspect="1"/>
          </p:cNvPicPr>
          <p:nvPr/>
        </p:nvPicPr>
        <p:blipFill>
          <a:blip r:embed="rId2"/>
          <a:stretch>
            <a:fillRect/>
          </a:stretch>
        </p:blipFill>
        <p:spPr>
          <a:xfrm>
            <a:off x="932253" y="3550908"/>
            <a:ext cx="1964882" cy="1262632"/>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61449" y="3499595"/>
            <a:ext cx="1231248" cy="1303204"/>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86362" y="3499595"/>
            <a:ext cx="1750931" cy="1303204"/>
          </a:xfrm>
          <a:prstGeom prst="rect">
            <a:avLst/>
          </a:prstGeom>
        </p:spPr>
      </p:pic>
    </p:spTree>
    <p:extLst>
      <p:ext uri="{BB962C8B-B14F-4D97-AF65-F5344CB8AC3E}">
        <p14:creationId xmlns:p14="http://schemas.microsoft.com/office/powerpoint/2010/main" val="293333818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latin typeface="+mn-lt"/>
              </a:rPr>
              <a:t>Post-development: </a:t>
            </a:r>
            <a:br>
              <a:rPr lang="en-GB" b="1" dirty="0" smtClean="0">
                <a:latin typeface="+mn-lt"/>
              </a:rPr>
            </a:br>
            <a:r>
              <a:rPr lang="en-GB" b="1" dirty="0" smtClean="0">
                <a:latin typeface="+mn-lt"/>
              </a:rPr>
              <a:t>some key contributors</a:t>
            </a:r>
            <a:endParaRPr lang="en-GB" b="1" dirty="0">
              <a:latin typeface="+mn-lt"/>
            </a:endParaRPr>
          </a:p>
        </p:txBody>
      </p:sp>
      <p:sp>
        <p:nvSpPr>
          <p:cNvPr id="3" name="Content Placeholder 2"/>
          <p:cNvSpPr>
            <a:spLocks noGrp="1"/>
          </p:cNvSpPr>
          <p:nvPr>
            <p:ph idx="1"/>
          </p:nvPr>
        </p:nvSpPr>
        <p:spPr>
          <a:xfrm>
            <a:off x="457200" y="1276709"/>
            <a:ext cx="8229600" cy="5581291"/>
          </a:xfrm>
          <a:noFill/>
        </p:spPr>
        <p:txBody>
          <a:bodyPr>
            <a:normAutofit fontScale="70000" lnSpcReduction="20000"/>
          </a:bodyPr>
          <a:lstStyle/>
          <a:p>
            <a:pPr marL="0" indent="0">
              <a:buNone/>
            </a:pPr>
            <a:endParaRPr lang="en-GB" b="1" dirty="0"/>
          </a:p>
          <a:p>
            <a:endParaRPr lang="en-GB" b="1" dirty="0" smtClean="0"/>
          </a:p>
          <a:p>
            <a:endParaRPr lang="en-GB" b="1" dirty="0" smtClean="0"/>
          </a:p>
          <a:p>
            <a:endParaRPr lang="en-GB" b="1" dirty="0"/>
          </a:p>
          <a:p>
            <a:endParaRPr lang="en-GB" b="1" dirty="0" smtClean="0"/>
          </a:p>
          <a:p>
            <a:endParaRPr lang="en-GB" b="1" dirty="0" smtClean="0"/>
          </a:p>
          <a:p>
            <a:r>
              <a:rPr lang="en-GB" b="1" dirty="0" smtClean="0"/>
              <a:t>Wolfgang </a:t>
            </a:r>
            <a:r>
              <a:rPr lang="en-GB" b="1" dirty="0"/>
              <a:t>Sachs </a:t>
            </a:r>
            <a:r>
              <a:rPr lang="en-GB" dirty="0"/>
              <a:t>is a leading writer in post-development thought. I</a:t>
            </a:r>
            <a:r>
              <a:rPr lang="en-GB" dirty="0" smtClean="0"/>
              <a:t>n </a:t>
            </a:r>
            <a:r>
              <a:rPr lang="en-GB" dirty="0"/>
              <a:t>1992 he co-authored and edited </a:t>
            </a:r>
            <a:r>
              <a:rPr lang="en-GB" i="1" dirty="0"/>
              <a:t>The Development Dictionary: A Guide to Knowledge as Power</a:t>
            </a:r>
            <a:r>
              <a:rPr lang="en-GB" dirty="0"/>
              <a:t> which contributed greatly to the compilation of </a:t>
            </a:r>
            <a:r>
              <a:rPr lang="en-GB" dirty="0" smtClean="0"/>
              <a:t>post-development </a:t>
            </a:r>
            <a:r>
              <a:rPr lang="en-GB" dirty="0"/>
              <a:t>literature as a general </a:t>
            </a:r>
            <a:r>
              <a:rPr lang="en-GB" dirty="0" smtClean="0"/>
              <a:t>theory. According </a:t>
            </a:r>
            <a:r>
              <a:rPr lang="en-GB" dirty="0"/>
              <a:t>to Wolfgang </a:t>
            </a:r>
            <a:r>
              <a:rPr lang="en-GB" dirty="0" smtClean="0"/>
              <a:t>Sachs</a:t>
            </a:r>
            <a:r>
              <a:rPr lang="en-GB" dirty="0"/>
              <a:t>,</a:t>
            </a:r>
            <a:r>
              <a:rPr lang="en-GB" dirty="0" smtClean="0"/>
              <a:t> </a:t>
            </a:r>
            <a:r>
              <a:rPr lang="en-GB" i="1" dirty="0"/>
              <a:t>"the idea of development stands like a ruin in the intellectual landscape"</a:t>
            </a:r>
            <a:r>
              <a:rPr lang="en-GB" dirty="0"/>
              <a:t> and </a:t>
            </a:r>
            <a:r>
              <a:rPr lang="en-GB" i="1" dirty="0"/>
              <a:t>"it is time to dismantle this mental structure</a:t>
            </a:r>
            <a:r>
              <a:rPr lang="en-GB" i="1" dirty="0" smtClean="0"/>
              <a:t>."</a:t>
            </a:r>
            <a:endParaRPr lang="en-GB" baseline="30000" dirty="0" smtClean="0"/>
          </a:p>
          <a:p>
            <a:r>
              <a:rPr lang="en-GB" b="1" dirty="0"/>
              <a:t>Majid </a:t>
            </a:r>
            <a:r>
              <a:rPr lang="en-GB" b="1" dirty="0" err="1"/>
              <a:t>Rahnema</a:t>
            </a:r>
            <a:r>
              <a:rPr lang="en-GB" b="1" dirty="0"/>
              <a:t> </a:t>
            </a:r>
            <a:r>
              <a:rPr lang="en-GB" dirty="0"/>
              <a:t>cites </a:t>
            </a:r>
            <a:r>
              <a:rPr lang="en-GB" b="1" dirty="0"/>
              <a:t>Helena </a:t>
            </a:r>
            <a:r>
              <a:rPr lang="en-GB" b="1" dirty="0" err="1"/>
              <a:t>Norberg</a:t>
            </a:r>
            <a:r>
              <a:rPr lang="en-GB" b="1" dirty="0"/>
              <a:t>-Hodge</a:t>
            </a:r>
            <a:r>
              <a:rPr lang="en-GB" dirty="0"/>
              <a:t>: </a:t>
            </a:r>
            <a:r>
              <a:rPr lang="en-GB" dirty="0" smtClean="0"/>
              <a:t>“…the </a:t>
            </a:r>
            <a:r>
              <a:rPr lang="en-GB" dirty="0"/>
              <a:t>notion of poverty hardly existed in </a:t>
            </a:r>
            <a:r>
              <a:rPr lang="en-GB" dirty="0" err="1"/>
              <a:t>Ladakh</a:t>
            </a:r>
            <a:r>
              <a:rPr lang="en-GB" dirty="0"/>
              <a:t> </a:t>
            </a:r>
            <a:r>
              <a:rPr lang="en-GB" dirty="0" smtClean="0"/>
              <a:t>(Jammu-Kashmir) when </a:t>
            </a:r>
            <a:r>
              <a:rPr lang="en-GB" dirty="0"/>
              <a:t>she visited </a:t>
            </a:r>
            <a:r>
              <a:rPr lang="en-GB" dirty="0" smtClean="0"/>
              <a:t>for </a:t>
            </a:r>
            <a:r>
              <a:rPr lang="en-GB" dirty="0"/>
              <a:t>the first time in </a:t>
            </a:r>
            <a:r>
              <a:rPr lang="en-GB" dirty="0" smtClean="0"/>
              <a:t>1975….When </a:t>
            </a:r>
            <a:r>
              <a:rPr lang="en-GB" dirty="0"/>
              <a:t>visiting an outlying village some eight years ago, Helena asked a young </a:t>
            </a:r>
            <a:r>
              <a:rPr lang="en-GB" dirty="0" err="1"/>
              <a:t>Ladakhi</a:t>
            </a:r>
            <a:r>
              <a:rPr lang="en-GB" dirty="0"/>
              <a:t> where were the poorest houses. 'We have no poor houses in our village,' was the proud reply. Recently Helena saw the same </a:t>
            </a:r>
            <a:r>
              <a:rPr lang="en-GB" dirty="0" err="1"/>
              <a:t>Ladakhi</a:t>
            </a:r>
            <a:r>
              <a:rPr lang="en-GB" dirty="0"/>
              <a:t> talking to an American tourist and overheard him say, 'if only you could do something for us, we are so poor</a:t>
            </a:r>
            <a:r>
              <a:rPr lang="en-GB" dirty="0" smtClean="0"/>
              <a:t>.’”</a:t>
            </a:r>
          </a:p>
          <a:p>
            <a:pPr marL="0" indent="0">
              <a:buNone/>
            </a:pPr>
            <a:endParaRPr lang="en-GB" baseline="30000" dirty="0"/>
          </a:p>
          <a:p>
            <a:endParaRPr lang="en-GB" baseline="30000" dirty="0" smtClean="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81086" y="155186"/>
            <a:ext cx="2010491" cy="3147674"/>
          </a:xfrm>
          <a:prstGeom prst="rect">
            <a:avLst/>
          </a:prstGeom>
        </p:spPr>
      </p:pic>
    </p:spTree>
    <p:extLst>
      <p:ext uri="{BB962C8B-B14F-4D97-AF65-F5344CB8AC3E}">
        <p14:creationId xmlns:p14="http://schemas.microsoft.com/office/powerpoint/2010/main" val="353784251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…and Escobar             </a:t>
            </a:r>
            <a:endParaRPr lang="en-GB" b="1" dirty="0">
              <a:latin typeface="+mn-lt"/>
            </a:endParaRPr>
          </a:p>
        </p:txBody>
      </p:sp>
      <p:sp>
        <p:nvSpPr>
          <p:cNvPr id="3" name="Content Placeholder 2"/>
          <p:cNvSpPr>
            <a:spLocks noGrp="1"/>
          </p:cNvSpPr>
          <p:nvPr>
            <p:ph idx="1"/>
          </p:nvPr>
        </p:nvSpPr>
        <p:spPr/>
        <p:txBody>
          <a:bodyPr>
            <a:normAutofit fontScale="92500" lnSpcReduction="10000"/>
          </a:bodyPr>
          <a:lstStyle/>
          <a:p>
            <a:endParaRPr lang="en-GB" b="1" dirty="0" smtClean="0"/>
          </a:p>
          <a:p>
            <a:r>
              <a:rPr lang="en-GB" sz="2600" b="1" dirty="0" smtClean="0"/>
              <a:t>Arturo </a:t>
            </a:r>
            <a:r>
              <a:rPr lang="en-GB" sz="2600" b="1" dirty="0"/>
              <a:t>Escobar</a:t>
            </a:r>
            <a:r>
              <a:rPr lang="en-GB" sz="2600" dirty="0"/>
              <a:t> has outlined the common features of post-development thought and societal vision. According to Escobar, the post-development school of thought is interested (in terms of searching for an alternative to development) in "local culture and knowledge; a critical stance toward established scientific discourses; and the defence and promotion of localized, pluralistic grassroots movements." Grassroots movements, Escobar argues, are "local, pluralistic, and distrust organized politics and development establishment.“</a:t>
            </a:r>
          </a:p>
          <a:p>
            <a:pPr marL="0" indent="0">
              <a:buNone/>
            </a:pPr>
            <a:r>
              <a:rPr lang="en-GB" sz="2600" dirty="0" smtClean="0"/>
              <a:t>See</a:t>
            </a:r>
            <a:r>
              <a:rPr lang="en-GB" sz="2600" dirty="0"/>
              <a:t>: A. Escobar, G. </a:t>
            </a:r>
            <a:r>
              <a:rPr lang="en-GB" sz="2600" dirty="0" err="1"/>
              <a:t>Esteva</a:t>
            </a:r>
            <a:r>
              <a:rPr lang="en-GB" sz="2600" dirty="0"/>
              <a:t>, M. </a:t>
            </a:r>
            <a:r>
              <a:rPr lang="en-GB" sz="2600" dirty="0" err="1"/>
              <a:t>Rahnema</a:t>
            </a:r>
            <a:r>
              <a:rPr lang="en-GB" sz="2600" dirty="0"/>
              <a:t>, W. Sachs, J. Ferguson, S. </a:t>
            </a:r>
            <a:r>
              <a:rPr lang="en-GB" sz="2600" dirty="0" smtClean="0"/>
              <a:t> </a:t>
            </a:r>
            <a:r>
              <a:rPr lang="en-GB" sz="2600" dirty="0" err="1" smtClean="0"/>
              <a:t>Latouche</a:t>
            </a:r>
            <a:r>
              <a:rPr lang="en-GB" sz="2600" dirty="0"/>
              <a:t>, G. </a:t>
            </a:r>
            <a:r>
              <a:rPr lang="en-GB" sz="2600" dirty="0" err="1"/>
              <a:t>Rist</a:t>
            </a:r>
            <a:r>
              <a:rPr lang="en-GB" sz="2600" dirty="0"/>
              <a:t>  and F. </a:t>
            </a:r>
            <a:r>
              <a:rPr lang="en-GB" sz="2600" dirty="0" err="1" smtClean="0"/>
              <a:t>Sabelli</a:t>
            </a:r>
            <a:endParaRPr lang="en-GB" sz="2600" dirty="0" smtClean="0"/>
          </a:p>
          <a:p>
            <a:pPr marL="0" indent="0">
              <a:buNone/>
            </a:pPr>
            <a:endParaRPr lang="en-GB" dirty="0" smtClean="0"/>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65932" y="365126"/>
            <a:ext cx="1190625" cy="1666875"/>
          </a:xfrm>
          <a:prstGeom prst="rect">
            <a:avLst/>
          </a:prstGeom>
        </p:spPr>
      </p:pic>
    </p:spTree>
    <p:extLst>
      <p:ext uri="{BB962C8B-B14F-4D97-AF65-F5344CB8AC3E}">
        <p14:creationId xmlns:p14="http://schemas.microsoft.com/office/powerpoint/2010/main" val="18166401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2326316"/>
          </a:xfrm>
        </p:spPr>
        <p:txBody>
          <a:bodyPr>
            <a:normAutofit fontScale="90000"/>
          </a:bodyPr>
          <a:lstStyle/>
          <a:p>
            <a:r>
              <a:rPr lang="en-GB" sz="3100" b="1" dirty="0" smtClean="0">
                <a:latin typeface="+mn-lt"/>
              </a:rPr>
              <a:t>To summarise:</a:t>
            </a:r>
            <a:br>
              <a:rPr lang="en-GB" sz="3100" b="1" dirty="0" smtClean="0">
                <a:latin typeface="+mn-lt"/>
              </a:rPr>
            </a:br>
            <a:r>
              <a:rPr lang="en-GB" sz="4000" b="1" dirty="0" smtClean="0">
                <a:latin typeface="+mn-lt"/>
              </a:rPr>
              <a:t>Contemporary debates and a paradigm shift in development thinking…</a:t>
            </a:r>
            <a:br>
              <a:rPr lang="en-GB" sz="4000" b="1" dirty="0" smtClean="0">
                <a:latin typeface="+mn-lt"/>
              </a:rPr>
            </a:br>
            <a:endParaRPr lang="en-GB" sz="4000" b="1" dirty="0">
              <a:latin typeface="+mn-lt"/>
            </a:endParaRPr>
          </a:p>
        </p:txBody>
      </p:sp>
      <p:sp>
        <p:nvSpPr>
          <p:cNvPr id="3" name="Content Placeholder 2"/>
          <p:cNvSpPr>
            <a:spLocks noGrp="1"/>
          </p:cNvSpPr>
          <p:nvPr>
            <p:ph idx="1"/>
          </p:nvPr>
        </p:nvSpPr>
        <p:spPr>
          <a:xfrm>
            <a:off x="628650" y="1708031"/>
            <a:ext cx="7886700" cy="4468932"/>
          </a:xfrm>
        </p:spPr>
        <p:txBody>
          <a:bodyPr>
            <a:normAutofit fontScale="92500" lnSpcReduction="20000"/>
          </a:bodyPr>
          <a:lstStyle/>
          <a:p>
            <a:pPr marL="0" indent="0">
              <a:buNone/>
            </a:pPr>
            <a:endParaRPr lang="en-GB" dirty="0"/>
          </a:p>
          <a:p>
            <a:r>
              <a:rPr lang="en-GB" dirty="0" smtClean="0"/>
              <a:t>Liberation/Independence and  </a:t>
            </a:r>
            <a:r>
              <a:rPr lang="en-GB" dirty="0" err="1" smtClean="0"/>
              <a:t>Neocolonialism</a:t>
            </a:r>
            <a:r>
              <a:rPr lang="en-GB" dirty="0" smtClean="0"/>
              <a:t>/Underdevelopment</a:t>
            </a:r>
          </a:p>
          <a:p>
            <a:r>
              <a:rPr lang="en-GB" dirty="0" smtClean="0"/>
              <a:t>Progress/Modernisation/Growth/Development</a:t>
            </a:r>
          </a:p>
          <a:p>
            <a:r>
              <a:rPr lang="en-GB" dirty="0" smtClean="0"/>
              <a:t>Sustainable Development?</a:t>
            </a:r>
          </a:p>
          <a:p>
            <a:r>
              <a:rPr lang="en-GB" dirty="0" smtClean="0"/>
              <a:t>Carbon descent</a:t>
            </a:r>
          </a:p>
          <a:p>
            <a:r>
              <a:rPr lang="en-GB" dirty="0" smtClean="0"/>
              <a:t>De-Growth and Global Distributive Justice</a:t>
            </a:r>
          </a:p>
          <a:p>
            <a:r>
              <a:rPr lang="en-GB" dirty="0" smtClean="0"/>
              <a:t>Post-development            </a:t>
            </a:r>
          </a:p>
          <a:p>
            <a:endParaRPr lang="en-GB" dirty="0"/>
          </a:p>
          <a:p>
            <a:r>
              <a:rPr lang="en-GB" dirty="0" smtClean="0"/>
              <a:t>Campaigning, Lobbying and Advocacy </a:t>
            </a:r>
          </a:p>
          <a:p>
            <a:pPr marL="0" indent="0">
              <a:buNone/>
            </a:pPr>
            <a:r>
              <a:rPr lang="en-GB" dirty="0"/>
              <a:t> </a:t>
            </a:r>
            <a:r>
              <a:rPr lang="en-GB" dirty="0" smtClean="0"/>
              <a:t>  - for what?</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42712" y="3347049"/>
            <a:ext cx="1872637" cy="2649958"/>
          </a:xfrm>
          <a:prstGeom prst="rect">
            <a:avLst/>
          </a:prstGeom>
        </p:spPr>
      </p:pic>
    </p:spTree>
    <p:extLst>
      <p:ext uri="{BB962C8B-B14F-4D97-AF65-F5344CB8AC3E}">
        <p14:creationId xmlns:p14="http://schemas.microsoft.com/office/powerpoint/2010/main" val="4282734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103</TotalTime>
  <Words>1629</Words>
  <Application>Microsoft Office PowerPoint</Application>
  <PresentationFormat>On-screen Show (4:3)</PresentationFormat>
  <Paragraphs>150</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HPAN4013 Working in Development Problems in Development:  Campaigning, Lobbying  and Advocacy</vt:lpstr>
      <vt:lpstr>A quick Review: Colonial and Post-Colonial Worlds</vt:lpstr>
      <vt:lpstr>The idea of Neo-Colonialism</vt:lpstr>
      <vt:lpstr>The idea of “Pan-Africanism”: Afro-American, Caribbean and African thinkers</vt:lpstr>
      <vt:lpstr>Theories of “Development” in the post-colonial epoch</vt:lpstr>
      <vt:lpstr>Modernisation Theory  1950s – mid-1960s</vt:lpstr>
      <vt:lpstr>Rostow’s 5-stage model of economic growth</vt:lpstr>
      <vt:lpstr>Critique of Rostow’s Theory</vt:lpstr>
      <vt:lpstr>Structuralism and Dependency Theory Mid-1960s – 1970s</vt:lpstr>
      <vt:lpstr>Applying the idea of “Underdevelopment”:   Walter Rodney (1942-1980) How Europe Underdeveloped Africa (1972)</vt:lpstr>
      <vt:lpstr>Structuralism</vt:lpstr>
      <vt:lpstr>The “Basic Needs” approach of the ILO (1970s): Louis Emmerij (b.1934) et al</vt:lpstr>
      <vt:lpstr>Neo-Classical Counter-Revolution/ Neo-Liberalism/The Washington Consensus 1980s - 1990s</vt:lpstr>
      <vt:lpstr> 1980s-1990s: Structural Adjustment Programmes (SAPs and SALs) Infographic: http://proutistuniversal.info/   </vt:lpstr>
      <vt:lpstr>Human Development Theory : 1990s </vt:lpstr>
      <vt:lpstr>Human Development Index</vt:lpstr>
      <vt:lpstr>HDI dimensions</vt:lpstr>
      <vt:lpstr>Post-development Theory 2000s</vt:lpstr>
      <vt:lpstr>Post-Development and “Alternative Development”</vt:lpstr>
      <vt:lpstr>The postcolonial era –  and the “Truman Doctrine”        </vt:lpstr>
      <vt:lpstr>Some key concepts – and challenges to development “orthodoxy”</vt:lpstr>
      <vt:lpstr>Post-development:  some key contributors</vt:lpstr>
      <vt:lpstr>…and Escobar             </vt:lpstr>
      <vt:lpstr>To summarise: Contemporary debates and a paradigm shift in development thinking…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HPAN4013 Working in Development Problems in Development: Campaigning, Lobbying and Advocacy</dc:title>
  <dc:creator>Andy Bevan</dc:creator>
  <cp:lastModifiedBy>Andy Bevan</cp:lastModifiedBy>
  <cp:revision>27</cp:revision>
  <dcterms:created xsi:type="dcterms:W3CDTF">2019-04-03T08:14:47Z</dcterms:created>
  <dcterms:modified xsi:type="dcterms:W3CDTF">2019-04-11T10:25:41Z</dcterms:modified>
</cp:coreProperties>
</file>