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19"/>
  </p:notesMasterIdLst>
  <p:sldIdLst>
    <p:sldId id="256" r:id="rId5"/>
    <p:sldId id="267" r:id="rId6"/>
    <p:sldId id="257" r:id="rId7"/>
    <p:sldId id="258" r:id="rId8"/>
    <p:sldId id="261" r:id="rId9"/>
    <p:sldId id="259" r:id="rId10"/>
    <p:sldId id="260" r:id="rId11"/>
    <p:sldId id="269" r:id="rId12"/>
    <p:sldId id="263" r:id="rId13"/>
    <p:sldId id="262" r:id="rId14"/>
    <p:sldId id="268" r:id="rId15"/>
    <p:sldId id="264"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90" autoAdjust="0"/>
    <p:restoredTop sz="94660"/>
  </p:normalViewPr>
  <p:slideViewPr>
    <p:cSldViewPr snapToGrid="0">
      <p:cViewPr varScale="1">
        <p:scale>
          <a:sx n="69" d="100"/>
          <a:sy n="69" d="100"/>
        </p:scale>
        <p:origin x="568" y="44"/>
      </p:cViewPr>
      <p:guideLst/>
    </p:cSldViewPr>
  </p:slideViewPr>
  <p:notesTextViewPr>
    <p:cViewPr>
      <p:scale>
        <a:sx n="1" d="1"/>
        <a:sy n="1" d="1"/>
      </p:scale>
      <p:origin x="0" y="0"/>
    </p:cViewPr>
  </p:notesTextViewPr>
  <p:notesViewPr>
    <p:cSldViewPr snapToGrid="0">
      <p:cViewPr varScale="1">
        <p:scale>
          <a:sx n="52" d="100"/>
          <a:sy n="52" d="100"/>
        </p:scale>
        <p:origin x="2680"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BB048-E8E0-4DB5-8FF2-7C2BC10D05FD}" type="datetimeFigureOut">
              <a:rPr lang="en-GB" smtClean="0"/>
              <a:t>15/11/2023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5E191D-2997-4355-8104-9F1A57DC9C09}" type="slidenum">
              <a:rPr lang="en-GB" smtClean="0"/>
              <a:t>‹#›</a:t>
            </a:fld>
            <a:endParaRPr lang="en-GB"/>
          </a:p>
        </p:txBody>
      </p:sp>
    </p:spTree>
    <p:extLst>
      <p:ext uri="{BB962C8B-B14F-4D97-AF65-F5344CB8AC3E}">
        <p14:creationId xmlns:p14="http://schemas.microsoft.com/office/powerpoint/2010/main" val="210330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5E191D-2997-4355-8104-9F1A57DC9C09}" type="slidenum">
              <a:rPr lang="en-GB" smtClean="0"/>
              <a:t>1</a:t>
            </a:fld>
            <a:endParaRPr lang="en-GB"/>
          </a:p>
        </p:txBody>
      </p:sp>
    </p:spTree>
    <p:extLst>
      <p:ext uri="{BB962C8B-B14F-4D97-AF65-F5344CB8AC3E}">
        <p14:creationId xmlns:p14="http://schemas.microsoft.com/office/powerpoint/2010/main" val="2700214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F05E191D-2997-4355-8104-9F1A57DC9C09}" type="slidenum">
              <a:rPr lang="en-GB" smtClean="0"/>
              <a:t>2</a:t>
            </a:fld>
            <a:endParaRPr lang="en-GB"/>
          </a:p>
        </p:txBody>
      </p:sp>
    </p:spTree>
    <p:extLst>
      <p:ext uri="{BB962C8B-B14F-4D97-AF65-F5344CB8AC3E}">
        <p14:creationId xmlns:p14="http://schemas.microsoft.com/office/powerpoint/2010/main" val="3018086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F05E191D-2997-4355-8104-9F1A57DC9C09}" type="slidenum">
              <a:rPr lang="en-GB" smtClean="0"/>
              <a:t>3</a:t>
            </a:fld>
            <a:endParaRPr lang="en-GB"/>
          </a:p>
        </p:txBody>
      </p:sp>
    </p:spTree>
    <p:extLst>
      <p:ext uri="{BB962C8B-B14F-4D97-AF65-F5344CB8AC3E}">
        <p14:creationId xmlns:p14="http://schemas.microsoft.com/office/powerpoint/2010/main" val="2668746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32250"/>
          </a:xfrm>
        </p:spPr>
        <p:txBody>
          <a:bodyPr/>
          <a:lstStyle/>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F05E191D-2997-4355-8104-9F1A57DC9C09}" type="slidenum">
              <a:rPr lang="en-GB" smtClean="0"/>
              <a:t>4</a:t>
            </a:fld>
            <a:endParaRPr lang="en-GB"/>
          </a:p>
        </p:txBody>
      </p:sp>
      <p:sp>
        <p:nvSpPr>
          <p:cNvPr id="5" name="TextBox 4"/>
          <p:cNvSpPr txBox="1"/>
          <p:nvPr/>
        </p:nvSpPr>
        <p:spPr>
          <a:xfrm>
            <a:off x="2451100" y="4826000"/>
            <a:ext cx="4571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048911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464050"/>
          </a:xfrm>
        </p:spPr>
        <p:txBody>
          <a:bodyPr/>
          <a:lstStyle/>
          <a:p>
            <a:endParaRPr lang="en-GB" dirty="0"/>
          </a:p>
        </p:txBody>
      </p:sp>
      <p:sp>
        <p:nvSpPr>
          <p:cNvPr id="4" name="Slide Number Placeholder 3"/>
          <p:cNvSpPr>
            <a:spLocks noGrp="1"/>
          </p:cNvSpPr>
          <p:nvPr>
            <p:ph type="sldNum" sz="quarter" idx="10"/>
          </p:nvPr>
        </p:nvSpPr>
        <p:spPr/>
        <p:txBody>
          <a:bodyPr/>
          <a:lstStyle/>
          <a:p>
            <a:fld id="{F05E191D-2997-4355-8104-9F1A57DC9C09}" type="slidenum">
              <a:rPr lang="en-GB" smtClean="0"/>
              <a:t>5</a:t>
            </a:fld>
            <a:endParaRPr lang="en-GB"/>
          </a:p>
        </p:txBody>
      </p:sp>
    </p:spTree>
    <p:extLst>
      <p:ext uri="{BB962C8B-B14F-4D97-AF65-F5344CB8AC3E}">
        <p14:creationId xmlns:p14="http://schemas.microsoft.com/office/powerpoint/2010/main" val="3292378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127500"/>
          </a:xfrm>
        </p:spPr>
        <p:txBody>
          <a:bodyPr/>
          <a:lstStyle/>
          <a:p>
            <a:endParaRPr lang="en-GB" dirty="0" smtClean="0"/>
          </a:p>
        </p:txBody>
      </p:sp>
      <p:sp>
        <p:nvSpPr>
          <p:cNvPr id="4" name="Slide Number Placeholder 3"/>
          <p:cNvSpPr>
            <a:spLocks noGrp="1"/>
          </p:cNvSpPr>
          <p:nvPr>
            <p:ph type="sldNum" sz="quarter" idx="10"/>
          </p:nvPr>
        </p:nvSpPr>
        <p:spPr/>
        <p:txBody>
          <a:bodyPr/>
          <a:lstStyle/>
          <a:p>
            <a:fld id="{F05E191D-2997-4355-8104-9F1A57DC9C09}" type="slidenum">
              <a:rPr lang="en-GB" smtClean="0"/>
              <a:t>6</a:t>
            </a:fld>
            <a:endParaRPr lang="en-GB"/>
          </a:p>
        </p:txBody>
      </p:sp>
    </p:spTree>
    <p:extLst>
      <p:ext uri="{BB962C8B-B14F-4D97-AF65-F5344CB8AC3E}">
        <p14:creationId xmlns:p14="http://schemas.microsoft.com/office/powerpoint/2010/main" val="2671632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464050"/>
          </a:xfrm>
        </p:spPr>
        <p:txBody>
          <a:bodyPr/>
          <a:lstStyle/>
          <a:p>
            <a:endParaRPr lang="en-GB" dirty="0"/>
          </a:p>
        </p:txBody>
      </p:sp>
      <p:sp>
        <p:nvSpPr>
          <p:cNvPr id="4" name="Slide Number Placeholder 3"/>
          <p:cNvSpPr>
            <a:spLocks noGrp="1"/>
          </p:cNvSpPr>
          <p:nvPr>
            <p:ph type="sldNum" sz="quarter" idx="10"/>
          </p:nvPr>
        </p:nvSpPr>
        <p:spPr/>
        <p:txBody>
          <a:bodyPr/>
          <a:lstStyle/>
          <a:p>
            <a:fld id="{F05E191D-2997-4355-8104-9F1A57DC9C09}" type="slidenum">
              <a:rPr lang="en-GB" smtClean="0"/>
              <a:t>7</a:t>
            </a:fld>
            <a:endParaRPr lang="en-GB"/>
          </a:p>
        </p:txBody>
      </p:sp>
    </p:spTree>
    <p:extLst>
      <p:ext uri="{BB962C8B-B14F-4D97-AF65-F5344CB8AC3E}">
        <p14:creationId xmlns:p14="http://schemas.microsoft.com/office/powerpoint/2010/main" val="2918717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5E191D-2997-4355-8104-9F1A57DC9C09}" type="slidenum">
              <a:rPr lang="en-GB" smtClean="0"/>
              <a:t>8</a:t>
            </a:fld>
            <a:endParaRPr lang="en-GB"/>
          </a:p>
        </p:txBody>
      </p:sp>
    </p:spTree>
    <p:extLst>
      <p:ext uri="{BB962C8B-B14F-4D97-AF65-F5344CB8AC3E}">
        <p14:creationId xmlns:p14="http://schemas.microsoft.com/office/powerpoint/2010/main" val="4257615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F05E191D-2997-4355-8104-9F1A57DC9C09}" type="slidenum">
              <a:rPr lang="en-GB" smtClean="0"/>
              <a:t>9</a:t>
            </a:fld>
            <a:endParaRPr lang="en-GB"/>
          </a:p>
        </p:txBody>
      </p:sp>
    </p:spTree>
    <p:extLst>
      <p:ext uri="{BB962C8B-B14F-4D97-AF65-F5344CB8AC3E}">
        <p14:creationId xmlns:p14="http://schemas.microsoft.com/office/powerpoint/2010/main" val="2108435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8350" y="4406900"/>
            <a:ext cx="5486400" cy="3600450"/>
          </a:xfrm>
        </p:spPr>
        <p:txBody>
          <a:bodyPr/>
          <a:lstStyle/>
          <a:p>
            <a:endParaRPr lang="en-GB" dirty="0" smtClean="0"/>
          </a:p>
        </p:txBody>
      </p:sp>
      <p:sp>
        <p:nvSpPr>
          <p:cNvPr id="4" name="Slide Number Placeholder 3"/>
          <p:cNvSpPr>
            <a:spLocks noGrp="1"/>
          </p:cNvSpPr>
          <p:nvPr>
            <p:ph type="sldNum" sz="quarter" idx="10"/>
          </p:nvPr>
        </p:nvSpPr>
        <p:spPr/>
        <p:txBody>
          <a:bodyPr/>
          <a:lstStyle/>
          <a:p>
            <a:fld id="{F05E191D-2997-4355-8104-9F1A57DC9C09}" type="slidenum">
              <a:rPr lang="en-GB" smtClean="0"/>
              <a:t>10</a:t>
            </a:fld>
            <a:endParaRPr lang="en-GB"/>
          </a:p>
        </p:txBody>
      </p:sp>
    </p:spTree>
    <p:extLst>
      <p:ext uri="{BB962C8B-B14F-4D97-AF65-F5344CB8AC3E}">
        <p14:creationId xmlns:p14="http://schemas.microsoft.com/office/powerpoint/2010/main" val="2039649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5E191D-2997-4355-8104-9F1A57DC9C09}" type="slidenum">
              <a:rPr lang="en-GB" smtClean="0"/>
              <a:t>11</a:t>
            </a:fld>
            <a:endParaRPr lang="en-GB"/>
          </a:p>
        </p:txBody>
      </p:sp>
    </p:spTree>
    <p:extLst>
      <p:ext uri="{BB962C8B-B14F-4D97-AF65-F5344CB8AC3E}">
        <p14:creationId xmlns:p14="http://schemas.microsoft.com/office/powerpoint/2010/main" val="3053298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F05E191D-2997-4355-8104-9F1A57DC9C09}" type="slidenum">
              <a:rPr lang="en-GB" smtClean="0"/>
              <a:t>12</a:t>
            </a:fld>
            <a:endParaRPr lang="en-GB"/>
          </a:p>
        </p:txBody>
      </p:sp>
    </p:spTree>
    <p:extLst>
      <p:ext uri="{BB962C8B-B14F-4D97-AF65-F5344CB8AC3E}">
        <p14:creationId xmlns:p14="http://schemas.microsoft.com/office/powerpoint/2010/main" val="16738431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5E191D-2997-4355-8104-9F1A57DC9C09}" type="slidenum">
              <a:rPr lang="en-GB" smtClean="0"/>
              <a:t>13</a:t>
            </a:fld>
            <a:endParaRPr lang="en-GB"/>
          </a:p>
        </p:txBody>
      </p:sp>
    </p:spTree>
    <p:extLst>
      <p:ext uri="{BB962C8B-B14F-4D97-AF65-F5344CB8AC3E}">
        <p14:creationId xmlns:p14="http://schemas.microsoft.com/office/powerpoint/2010/main" val="35138471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5E191D-2997-4355-8104-9F1A57DC9C09}" type="slidenum">
              <a:rPr lang="en-GB" smtClean="0"/>
              <a:t>14</a:t>
            </a:fld>
            <a:endParaRPr lang="en-GB"/>
          </a:p>
        </p:txBody>
      </p:sp>
    </p:spTree>
    <p:extLst>
      <p:ext uri="{BB962C8B-B14F-4D97-AF65-F5344CB8AC3E}">
        <p14:creationId xmlns:p14="http://schemas.microsoft.com/office/powerpoint/2010/main" val="1562570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3086865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2928123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1848777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6729E62-EAFB-43C3-AE27-04F2D0E46F45}"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3107261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729E62-EAFB-43C3-AE27-04F2D0E46F45}"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2344117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6729E62-EAFB-43C3-AE27-04F2D0E46F45}" type="datetimeFigureOut">
              <a:rPr lang="en-GB" smtClean="0"/>
              <a:t>15/11/2023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2234058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729E62-EAFB-43C3-AE27-04F2D0E46F45}" type="datetimeFigureOut">
              <a:rPr lang="en-GB" smtClean="0"/>
              <a:t>15/11/2023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744436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6729E62-EAFB-43C3-AE27-04F2D0E46F45}"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888394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6729E62-EAFB-43C3-AE27-04F2D0E46F45}"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415314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826357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28733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1012421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94053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4286982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26444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6729E62-EAFB-43C3-AE27-04F2D0E46F45}"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00B91-3D61-4E52-B007-2BAE284F0D58}" type="slidenum">
              <a:rPr lang="en-GB" smtClean="0"/>
              <a:t>‹#›</a:t>
            </a:fld>
            <a:endParaRPr lang="en-GB"/>
          </a:p>
        </p:txBody>
      </p:sp>
    </p:spTree>
    <p:extLst>
      <p:ext uri="{BB962C8B-B14F-4D97-AF65-F5344CB8AC3E}">
        <p14:creationId xmlns:p14="http://schemas.microsoft.com/office/powerpoint/2010/main" val="2171585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6729E62-EAFB-43C3-AE27-04F2D0E46F45}" type="datetimeFigureOut">
              <a:rPr lang="en-GB" smtClean="0"/>
              <a:t>15/11/2023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500B91-3D61-4E52-B007-2BAE284F0D58}" type="slidenum">
              <a:rPr lang="en-GB" smtClean="0"/>
              <a:t>‹#›</a:t>
            </a:fld>
            <a:endParaRPr lang="en-GB"/>
          </a:p>
        </p:txBody>
      </p:sp>
    </p:spTree>
    <p:extLst>
      <p:ext uri="{BB962C8B-B14F-4D97-AF65-F5344CB8AC3E}">
        <p14:creationId xmlns:p14="http://schemas.microsoft.com/office/powerpoint/2010/main" val="133035948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health.org.uk/publications/person-centred-care-made-simple"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88654" y="1256145"/>
            <a:ext cx="9144000" cy="3971637"/>
          </a:xfrm>
        </p:spPr>
        <p:txBody>
          <a:bodyPr>
            <a:normAutofit fontScale="90000"/>
          </a:bodyPr>
          <a:lstStyle/>
          <a:p>
            <a:r>
              <a:rPr lang="en-GB" dirty="0" smtClean="0"/>
              <a:t>‘A demonstration of leadership skills required within my role as a Therapy Assistant Practitioner, in response to increased caseload’.</a:t>
            </a:r>
            <a:endParaRPr lang="en-GB" dirty="0"/>
          </a:p>
        </p:txBody>
      </p:sp>
      <p:sp>
        <p:nvSpPr>
          <p:cNvPr id="5" name="Subtitle 4"/>
          <p:cNvSpPr>
            <a:spLocks noGrp="1"/>
          </p:cNvSpPr>
          <p:nvPr>
            <p:ph type="subTitle" idx="1"/>
          </p:nvPr>
        </p:nvSpPr>
        <p:spPr>
          <a:xfrm>
            <a:off x="1514764" y="5987473"/>
            <a:ext cx="9144000" cy="501072"/>
          </a:xfrm>
        </p:spPr>
        <p:txBody>
          <a:bodyPr>
            <a:normAutofit/>
          </a:bodyPr>
          <a:lstStyle/>
          <a:p>
            <a:r>
              <a:rPr lang="en-GB" dirty="0" smtClean="0"/>
              <a:t>Claire Wright 2023</a:t>
            </a:r>
            <a:endParaRPr lang="en-GB" dirty="0"/>
          </a:p>
        </p:txBody>
      </p:sp>
    </p:spTree>
    <p:extLst>
      <p:ext uri="{BB962C8B-B14F-4D97-AF65-F5344CB8AC3E}">
        <p14:creationId xmlns:p14="http://schemas.microsoft.com/office/powerpoint/2010/main" val="3437782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62182"/>
          </a:xfrm>
        </p:spPr>
        <p:txBody>
          <a:bodyPr>
            <a:normAutofit/>
          </a:bodyPr>
          <a:lstStyle/>
          <a:p>
            <a:r>
              <a:rPr lang="en-GB" sz="4000" dirty="0"/>
              <a:t>Objectives</a:t>
            </a:r>
          </a:p>
        </p:txBody>
      </p:sp>
      <p:sp>
        <p:nvSpPr>
          <p:cNvPr id="3" name="Content Placeholder 2"/>
          <p:cNvSpPr>
            <a:spLocks noGrp="1"/>
          </p:cNvSpPr>
          <p:nvPr>
            <p:ph idx="1"/>
          </p:nvPr>
        </p:nvSpPr>
        <p:spPr>
          <a:xfrm>
            <a:off x="677334" y="2160589"/>
            <a:ext cx="8596668" cy="4027775"/>
          </a:xfrm>
        </p:spPr>
        <p:txBody>
          <a:bodyPr>
            <a:noAutofit/>
          </a:bodyPr>
          <a:lstStyle/>
          <a:p>
            <a:r>
              <a:rPr lang="en-GB" sz="2800" dirty="0"/>
              <a:t>Discuss benefits and dangers of increasing caseload</a:t>
            </a:r>
          </a:p>
          <a:p>
            <a:r>
              <a:rPr lang="en-GB" sz="2800" dirty="0"/>
              <a:t>Discuss who will need to be included</a:t>
            </a:r>
          </a:p>
          <a:p>
            <a:r>
              <a:rPr lang="en-GB" sz="2800" dirty="0"/>
              <a:t>Discuss leadership skills required </a:t>
            </a:r>
          </a:p>
          <a:p>
            <a:r>
              <a:rPr lang="en-GB" sz="2800" dirty="0"/>
              <a:t>Discuss how changes can be monitored and evaluated</a:t>
            </a:r>
          </a:p>
          <a:p>
            <a:r>
              <a:rPr lang="en-GB" sz="2800" dirty="0"/>
              <a:t>Discuss how this will challenge and benefit self development</a:t>
            </a:r>
          </a:p>
          <a:p>
            <a:endParaRPr lang="en-GB" sz="2800" dirty="0"/>
          </a:p>
        </p:txBody>
      </p:sp>
    </p:spTree>
    <p:extLst>
      <p:ext uri="{BB962C8B-B14F-4D97-AF65-F5344CB8AC3E}">
        <p14:creationId xmlns:p14="http://schemas.microsoft.com/office/powerpoint/2010/main" val="27959762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77334" y="609600"/>
            <a:ext cx="8596668" cy="683491"/>
          </a:xfrm>
        </p:spPr>
        <p:txBody>
          <a:bodyPr/>
          <a:lstStyle/>
          <a:p>
            <a:pPr algn="ctr"/>
            <a:r>
              <a:rPr lang="en-GB" dirty="0" smtClean="0"/>
              <a:t>My Role</a:t>
            </a:r>
            <a:endParaRPr lang="en-GB" dirty="0"/>
          </a:p>
        </p:txBody>
      </p:sp>
      <p:sp>
        <p:nvSpPr>
          <p:cNvPr id="9" name="Content Placeholder 8"/>
          <p:cNvSpPr>
            <a:spLocks noGrp="1"/>
          </p:cNvSpPr>
          <p:nvPr>
            <p:ph idx="1"/>
          </p:nvPr>
        </p:nvSpPr>
        <p:spPr>
          <a:xfrm>
            <a:off x="677334" y="1413165"/>
            <a:ext cx="8596668" cy="4628198"/>
          </a:xfrm>
        </p:spPr>
        <p:txBody>
          <a:bodyPr>
            <a:normAutofit fontScale="92500" lnSpcReduction="20000"/>
          </a:bodyPr>
          <a:lstStyle/>
          <a:p>
            <a:r>
              <a:rPr lang="en-GB" sz="2800" dirty="0" smtClean="0"/>
              <a:t>Generic Band 4 Therapy Assistant Practitioner (Occupational Therapy and Physiotherapy).</a:t>
            </a:r>
          </a:p>
          <a:p>
            <a:r>
              <a:rPr lang="en-GB" sz="2800" dirty="0" smtClean="0"/>
              <a:t>Community Reablement Team.</a:t>
            </a:r>
          </a:p>
          <a:p>
            <a:r>
              <a:rPr lang="en-GB" sz="2800" dirty="0" smtClean="0"/>
              <a:t>Referrals via hospital to home</a:t>
            </a:r>
          </a:p>
          <a:p>
            <a:r>
              <a:rPr lang="en-GB" sz="2800" dirty="0" smtClean="0"/>
              <a:t>Self referral from community patients</a:t>
            </a:r>
          </a:p>
          <a:p>
            <a:r>
              <a:rPr lang="en-GB" sz="2800" dirty="0" smtClean="0"/>
              <a:t>Community referrals from other Health and Social Care professionals</a:t>
            </a:r>
          </a:p>
          <a:p>
            <a:pPr marL="0" indent="0">
              <a:buNone/>
            </a:pPr>
            <a:endParaRPr lang="en-GB" sz="2800" dirty="0" smtClean="0"/>
          </a:p>
          <a:p>
            <a:r>
              <a:rPr lang="en-GB" sz="2800" dirty="0" smtClean="0"/>
              <a:t>Reablement can be defined supporting people to manage their everyday lives as independently </a:t>
            </a:r>
            <a:r>
              <a:rPr lang="en-GB" sz="2800" dirty="0"/>
              <a:t>as possible </a:t>
            </a:r>
            <a:r>
              <a:rPr lang="en-GB" sz="1900" dirty="0"/>
              <a:t>(</a:t>
            </a:r>
            <a:r>
              <a:rPr lang="en-GB" sz="1900" dirty="0" err="1" smtClean="0"/>
              <a:t>Metzelthin</a:t>
            </a:r>
            <a:r>
              <a:rPr lang="en-GB" sz="1900" dirty="0" smtClean="0"/>
              <a:t> et al, 2022)</a:t>
            </a:r>
          </a:p>
        </p:txBody>
      </p:sp>
    </p:spTree>
    <p:extLst>
      <p:ext uri="{BB962C8B-B14F-4D97-AF65-F5344CB8AC3E}">
        <p14:creationId xmlns:p14="http://schemas.microsoft.com/office/powerpoint/2010/main" val="25736027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benefits </a:t>
            </a:r>
            <a:r>
              <a:rPr lang="en-GB" dirty="0" smtClean="0"/>
              <a:t>of increasing caseloads?</a:t>
            </a:r>
            <a:endParaRPr lang="en-GB" dirty="0"/>
          </a:p>
        </p:txBody>
      </p:sp>
      <p:sp>
        <p:nvSpPr>
          <p:cNvPr id="3" name="Content Placeholder 2"/>
          <p:cNvSpPr>
            <a:spLocks noGrp="1"/>
          </p:cNvSpPr>
          <p:nvPr>
            <p:ph idx="1"/>
          </p:nvPr>
        </p:nvSpPr>
        <p:spPr/>
        <p:txBody>
          <a:bodyPr>
            <a:normAutofit lnSpcReduction="10000"/>
          </a:bodyPr>
          <a:lstStyle/>
          <a:p>
            <a:r>
              <a:rPr lang="en-GB" sz="2800" dirty="0"/>
              <a:t>Reduce community waiting lists.</a:t>
            </a:r>
          </a:p>
          <a:p>
            <a:r>
              <a:rPr lang="en-GB" sz="2800" dirty="0"/>
              <a:t>Reduce hospital length of stay</a:t>
            </a:r>
          </a:p>
          <a:p>
            <a:r>
              <a:rPr lang="en-GB" sz="2800" dirty="0"/>
              <a:t>Reduce hospital </a:t>
            </a:r>
            <a:r>
              <a:rPr lang="en-GB" sz="2800" dirty="0" smtClean="0"/>
              <a:t>admissions</a:t>
            </a:r>
          </a:p>
          <a:p>
            <a:r>
              <a:rPr lang="en-GB" sz="2800" dirty="0" smtClean="0"/>
              <a:t>Reduce long term care needs</a:t>
            </a:r>
            <a:endParaRPr lang="en-GB" sz="2800" dirty="0"/>
          </a:p>
          <a:p>
            <a:pPr marL="0" indent="0">
              <a:buNone/>
            </a:pPr>
            <a:endParaRPr lang="en-GB" dirty="0" smtClean="0"/>
          </a:p>
          <a:p>
            <a:r>
              <a:rPr lang="en-GB" sz="3000" dirty="0" smtClean="0"/>
              <a:t>“strategies </a:t>
            </a:r>
            <a:r>
              <a:rPr lang="en-GB" sz="3000" dirty="0"/>
              <a:t>to reduce readmissions and prevent delays in discharge are increasingly </a:t>
            </a:r>
            <a:r>
              <a:rPr lang="en-GB" sz="3000" dirty="0" smtClean="0"/>
              <a:t>important”</a:t>
            </a:r>
            <a:r>
              <a:rPr lang="en-GB" dirty="0" smtClean="0"/>
              <a:t>(Winifred and Burns 2016 p757).</a:t>
            </a:r>
            <a:endParaRPr lang="en-GB" dirty="0"/>
          </a:p>
          <a:p>
            <a:endParaRPr lang="en-GB" sz="3600" dirty="0"/>
          </a:p>
        </p:txBody>
      </p:sp>
    </p:spTree>
    <p:extLst>
      <p:ext uri="{BB962C8B-B14F-4D97-AF65-F5344CB8AC3E}">
        <p14:creationId xmlns:p14="http://schemas.microsoft.com/office/powerpoint/2010/main" val="38852937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609600"/>
            <a:ext cx="8596668" cy="849745"/>
          </a:xfrm>
        </p:spPr>
        <p:txBody>
          <a:bodyPr>
            <a:normAutofit/>
          </a:bodyPr>
          <a:lstStyle/>
          <a:p>
            <a:r>
              <a:rPr lang="en-GB" sz="4000" dirty="0" smtClean="0">
                <a:cs typeface="Calibri" panose="020F0502020204030204" pitchFamily="34" charset="0"/>
              </a:rPr>
              <a:t>How can we do it?</a:t>
            </a:r>
            <a:endParaRPr lang="en-GB" sz="4000" dirty="0">
              <a:cs typeface="Calibri" panose="020F0502020204030204" pitchFamily="34" charset="0"/>
            </a:endParaRPr>
          </a:p>
        </p:txBody>
      </p:sp>
      <p:sp>
        <p:nvSpPr>
          <p:cNvPr id="5" name="Content Placeholder 4"/>
          <p:cNvSpPr>
            <a:spLocks noGrp="1"/>
          </p:cNvSpPr>
          <p:nvPr>
            <p:ph idx="1"/>
          </p:nvPr>
        </p:nvSpPr>
        <p:spPr/>
        <p:txBody>
          <a:bodyPr>
            <a:normAutofit/>
          </a:bodyPr>
          <a:lstStyle/>
          <a:p>
            <a:r>
              <a:rPr lang="en-GB" sz="2800" dirty="0" smtClean="0"/>
              <a:t>Could we start groups?</a:t>
            </a:r>
            <a:endParaRPr lang="en-GB" sz="2800" dirty="0"/>
          </a:p>
          <a:p>
            <a:r>
              <a:rPr lang="en-GB" sz="2800" dirty="0" smtClean="0"/>
              <a:t>Could we decrease the time we spend on each visit?</a:t>
            </a:r>
          </a:p>
          <a:p>
            <a:r>
              <a:rPr lang="en-GB" sz="2800" dirty="0" smtClean="0"/>
              <a:t> Could we decrease the number of times we see each patient?</a:t>
            </a:r>
          </a:p>
          <a:p>
            <a:r>
              <a:rPr lang="en-GB" sz="2800" dirty="0" smtClean="0"/>
              <a:t>Could we decrease the area each therapist covers to decrease travel time?</a:t>
            </a:r>
          </a:p>
        </p:txBody>
      </p:sp>
    </p:spTree>
    <p:extLst>
      <p:ext uri="{BB962C8B-B14F-4D97-AF65-F5344CB8AC3E}">
        <p14:creationId xmlns:p14="http://schemas.microsoft.com/office/powerpoint/2010/main" val="16060037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1183" y="0"/>
            <a:ext cx="10018713" cy="1752599"/>
          </a:xfrm>
        </p:spPr>
        <p:txBody>
          <a:bodyPr>
            <a:normAutofit/>
          </a:bodyPr>
          <a:lstStyle/>
          <a:p>
            <a:pPr algn="ctr"/>
            <a:r>
              <a:rPr lang="en-GB" sz="4800" dirty="0"/>
              <a:t>Risks</a:t>
            </a:r>
          </a:p>
        </p:txBody>
      </p:sp>
      <p:sp>
        <p:nvSpPr>
          <p:cNvPr id="3" name="Content Placeholder 2"/>
          <p:cNvSpPr>
            <a:spLocks noGrp="1"/>
          </p:cNvSpPr>
          <p:nvPr>
            <p:ph idx="1"/>
          </p:nvPr>
        </p:nvSpPr>
        <p:spPr>
          <a:xfrm>
            <a:off x="117328" y="1366981"/>
            <a:ext cx="10018713" cy="4451929"/>
          </a:xfrm>
        </p:spPr>
        <p:txBody>
          <a:bodyPr/>
          <a:lstStyle/>
          <a:p>
            <a:pPr marL="0" indent="0">
              <a:buNone/>
            </a:pPr>
            <a:endParaRPr lang="en-GB" dirty="0" smtClean="0"/>
          </a:p>
          <a:p>
            <a:r>
              <a:rPr lang="en-GB" sz="2800" dirty="0"/>
              <a:t>Potential for rushing and potentially missing patient needs – this could lead to patients not being able to meet their full rehab potential. Patients might need to come back through the service at a later date – false economy.</a:t>
            </a:r>
          </a:p>
          <a:p>
            <a:r>
              <a:rPr lang="en-GB" sz="2800" dirty="0"/>
              <a:t>Potential for staff to become overworked/stressed and potentially being unable to remain in work or to make mistakes</a:t>
            </a:r>
            <a:r>
              <a:rPr lang="en-GB" dirty="0"/>
              <a:t>.</a:t>
            </a:r>
          </a:p>
          <a:p>
            <a:endParaRPr lang="en-GB" dirty="0"/>
          </a:p>
          <a:p>
            <a:endParaRPr lang="en-GB" dirty="0" smtClean="0"/>
          </a:p>
        </p:txBody>
      </p:sp>
    </p:spTree>
    <p:extLst>
      <p:ext uri="{BB962C8B-B14F-4D97-AF65-F5344CB8AC3E}">
        <p14:creationId xmlns:p14="http://schemas.microsoft.com/office/powerpoint/2010/main" val="5641258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784" y="240145"/>
            <a:ext cx="10018713" cy="1256145"/>
          </a:xfrm>
        </p:spPr>
        <p:txBody>
          <a:bodyPr>
            <a:normAutofit/>
          </a:bodyPr>
          <a:lstStyle/>
          <a:p>
            <a:r>
              <a:rPr lang="en-GB" dirty="0" smtClean="0"/>
              <a:t>Asking for help:</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96755" y="1799071"/>
            <a:ext cx="4843318" cy="4843318"/>
          </a:xfrm>
        </p:spPr>
      </p:pic>
    </p:spTree>
    <p:extLst>
      <p:ext uri="{BB962C8B-B14F-4D97-AF65-F5344CB8AC3E}">
        <p14:creationId xmlns:p14="http://schemas.microsoft.com/office/powerpoint/2010/main" val="2621810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297939" cy="1320800"/>
          </a:xfrm>
        </p:spPr>
        <p:txBody>
          <a:bodyPr/>
          <a:lstStyle/>
          <a:p>
            <a:r>
              <a:rPr lang="en-GB" sz="4000" dirty="0" smtClean="0"/>
              <a:t>Remember</a:t>
            </a:r>
            <a:r>
              <a:rPr lang="en-GB" dirty="0" smtClean="0"/>
              <a:t> it needs to be person centred </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“By </a:t>
            </a:r>
            <a:r>
              <a:rPr lang="en-GB" sz="2800" dirty="0"/>
              <a:t>enabling patients to make choices about what </a:t>
            </a:r>
            <a:r>
              <a:rPr lang="en-GB" sz="2800" dirty="0" smtClean="0"/>
              <a:t>they want</a:t>
            </a:r>
            <a:r>
              <a:rPr lang="en-GB" sz="2800" dirty="0"/>
              <a:t>, person-centred care helps create better </a:t>
            </a:r>
            <a:r>
              <a:rPr lang="en-GB" sz="2800" dirty="0" smtClean="0"/>
              <a:t>value for </a:t>
            </a:r>
            <a:r>
              <a:rPr lang="en-GB" sz="2800" dirty="0"/>
              <a:t>money, ensuring that what we do spend </a:t>
            </a:r>
            <a:r>
              <a:rPr lang="en-GB" sz="2800" dirty="0" smtClean="0"/>
              <a:t>goes towards </a:t>
            </a:r>
            <a:r>
              <a:rPr lang="en-GB" sz="2800" dirty="0"/>
              <a:t>those things that patients value </a:t>
            </a:r>
            <a:r>
              <a:rPr lang="en-GB" sz="2800" dirty="0" smtClean="0"/>
              <a:t>most” (</a:t>
            </a:r>
            <a:r>
              <a:rPr lang="en-GB" sz="2800" smtClean="0"/>
              <a:t>Health Organisation 2014).</a:t>
            </a:r>
            <a:endParaRPr lang="en-GB" sz="2800" dirty="0"/>
          </a:p>
          <a:p>
            <a:pPr marL="0" indent="0">
              <a:buNone/>
            </a:pPr>
            <a:endParaRPr lang="en-GB" sz="2800" dirty="0"/>
          </a:p>
        </p:txBody>
      </p:sp>
    </p:spTree>
    <p:extLst>
      <p:ext uri="{BB962C8B-B14F-4D97-AF65-F5344CB8AC3E}">
        <p14:creationId xmlns:p14="http://schemas.microsoft.com/office/powerpoint/2010/main" val="4080753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will we measure </a:t>
            </a:r>
            <a:r>
              <a:rPr lang="en-GB" dirty="0" smtClean="0"/>
              <a:t>outcome/supervising support workers/feedback </a:t>
            </a:r>
            <a:r>
              <a:rPr lang="en-GB" dirty="0"/>
              <a:t>analysis</a:t>
            </a:r>
          </a:p>
        </p:txBody>
      </p:sp>
      <p:sp>
        <p:nvSpPr>
          <p:cNvPr id="3" name="Content Placeholder 2"/>
          <p:cNvSpPr>
            <a:spLocks noGrp="1"/>
          </p:cNvSpPr>
          <p:nvPr>
            <p:ph idx="1"/>
          </p:nvPr>
        </p:nvSpPr>
        <p:spPr>
          <a:xfrm>
            <a:off x="677334" y="2160589"/>
            <a:ext cx="8596668" cy="4037011"/>
          </a:xfrm>
        </p:spPr>
        <p:txBody>
          <a:bodyPr>
            <a:noAutofit/>
          </a:bodyPr>
          <a:lstStyle/>
          <a:p>
            <a:r>
              <a:rPr lang="en-GB" sz="2800" dirty="0" smtClean="0"/>
              <a:t>Regular feedback from support workers – in person, via phone, via TEAMs message and written progress reports in patients home file.</a:t>
            </a:r>
          </a:p>
          <a:p>
            <a:r>
              <a:rPr lang="en-GB" sz="2800" dirty="0" smtClean="0"/>
              <a:t>Number of patients who meet their goals </a:t>
            </a:r>
          </a:p>
          <a:p>
            <a:r>
              <a:rPr lang="en-GB" sz="2800" dirty="0" smtClean="0"/>
              <a:t>Average of number of visits </a:t>
            </a:r>
          </a:p>
          <a:p>
            <a:r>
              <a:rPr lang="en-GB" sz="2800" dirty="0" smtClean="0"/>
              <a:t>Supervision for self to monitor caseload management and stress.</a:t>
            </a:r>
          </a:p>
          <a:p>
            <a:r>
              <a:rPr lang="en-GB" sz="2800" dirty="0"/>
              <a:t>Prems and Proms – Patient satisfaction survey.</a:t>
            </a:r>
          </a:p>
          <a:p>
            <a:endParaRPr lang="en-GB" sz="2800" dirty="0"/>
          </a:p>
        </p:txBody>
      </p:sp>
    </p:spTree>
    <p:extLst>
      <p:ext uri="{BB962C8B-B14F-4D97-AF65-F5344CB8AC3E}">
        <p14:creationId xmlns:p14="http://schemas.microsoft.com/office/powerpoint/2010/main" val="13488736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Patient –reported outcome measures(Proms) and Patient –reported experience measures (Prems)</a:t>
            </a:r>
            <a:endParaRPr lang="en-GB" dirty="0"/>
          </a:p>
        </p:txBody>
      </p:sp>
      <p:sp>
        <p:nvSpPr>
          <p:cNvPr id="5" name="Content Placeholder 4"/>
          <p:cNvSpPr>
            <a:spLocks noGrp="1"/>
          </p:cNvSpPr>
          <p:nvPr>
            <p:ph idx="1"/>
          </p:nvPr>
        </p:nvSpPr>
        <p:spPr/>
        <p:txBody>
          <a:bodyPr>
            <a:noAutofit/>
          </a:bodyPr>
          <a:lstStyle/>
          <a:p>
            <a:pPr marL="0" indent="0">
              <a:buNone/>
            </a:pPr>
            <a:endParaRPr lang="en-GB" sz="2800" dirty="0" smtClean="0"/>
          </a:p>
          <a:p>
            <a:r>
              <a:rPr lang="en-GB" sz="2800" dirty="0" smtClean="0"/>
              <a:t>Kingsley </a:t>
            </a:r>
            <a:r>
              <a:rPr lang="en-GB" sz="2800" dirty="0"/>
              <a:t>and </a:t>
            </a:r>
            <a:r>
              <a:rPr lang="en-GB" sz="2800" dirty="0" smtClean="0"/>
              <a:t>Patel(2017) </a:t>
            </a:r>
            <a:r>
              <a:rPr lang="en-GB" sz="2800" dirty="0"/>
              <a:t>explain that the </a:t>
            </a:r>
            <a:r>
              <a:rPr lang="en-GB" sz="2800" dirty="0" smtClean="0"/>
              <a:t>data gathered </a:t>
            </a:r>
            <a:r>
              <a:rPr lang="en-GB" sz="2800" dirty="0"/>
              <a:t>by using Proms and </a:t>
            </a:r>
            <a:r>
              <a:rPr lang="en-GB" sz="2800" dirty="0" smtClean="0"/>
              <a:t>Prems </a:t>
            </a:r>
            <a:r>
              <a:rPr lang="en-GB" sz="2800" dirty="0"/>
              <a:t>has many </a:t>
            </a:r>
            <a:r>
              <a:rPr lang="en-GB" sz="2800" dirty="0" smtClean="0"/>
              <a:t>uses including economic evaluation, and Quality evaluation.</a:t>
            </a:r>
          </a:p>
          <a:p>
            <a:r>
              <a:rPr lang="en-GB" sz="2800" dirty="0" smtClean="0"/>
              <a:t>Patient surveys included as part of the Proms and Prems process provides us with data that can be used to measure if the increased caseloads are having any affect on Patient satisfaction</a:t>
            </a:r>
          </a:p>
          <a:p>
            <a:endParaRPr lang="en-GB" sz="2800" dirty="0"/>
          </a:p>
        </p:txBody>
      </p:sp>
    </p:spTree>
    <p:extLst>
      <p:ext uri="{BB962C8B-B14F-4D97-AF65-F5344CB8AC3E}">
        <p14:creationId xmlns:p14="http://schemas.microsoft.com/office/powerpoint/2010/main" val="6088697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3709" y="720436"/>
            <a:ext cx="10621818" cy="1538883"/>
          </a:xfrm>
          <a:prstGeom prst="rect">
            <a:avLst/>
          </a:prstGeom>
          <a:noFill/>
        </p:spPr>
        <p:txBody>
          <a:bodyPr wrap="square" rtlCol="0">
            <a:spAutoFit/>
          </a:bodyPr>
          <a:lstStyle/>
          <a:p>
            <a:endParaRPr lang="en-GB" sz="4000" dirty="0" smtClean="0">
              <a:latin typeface="+mj-lt"/>
            </a:endParaRPr>
          </a:p>
          <a:p>
            <a:endParaRPr lang="en-GB" dirty="0"/>
          </a:p>
          <a:p>
            <a:endParaRPr lang="en-GB" dirty="0" smtClean="0"/>
          </a:p>
          <a:p>
            <a:endParaRPr lang="en-GB" dirty="0"/>
          </a:p>
        </p:txBody>
      </p:sp>
      <p:sp>
        <p:nvSpPr>
          <p:cNvPr id="4" name="Title 3"/>
          <p:cNvSpPr>
            <a:spLocks noGrp="1"/>
          </p:cNvSpPr>
          <p:nvPr>
            <p:ph type="title"/>
          </p:nvPr>
        </p:nvSpPr>
        <p:spPr/>
        <p:txBody>
          <a:bodyPr>
            <a:normAutofit/>
          </a:bodyPr>
          <a:lstStyle/>
          <a:p>
            <a:r>
              <a:rPr lang="en-GB" sz="4000" dirty="0" smtClean="0"/>
              <a:t>Team work makes the </a:t>
            </a:r>
            <a:r>
              <a:rPr lang="en-GB" sz="4000" dirty="0"/>
              <a:t>D</a:t>
            </a:r>
            <a:r>
              <a:rPr lang="en-GB" sz="4000" dirty="0" smtClean="0"/>
              <a:t>ream Work!</a:t>
            </a:r>
            <a:endParaRPr lang="en-GB" sz="4000" dirty="0"/>
          </a:p>
        </p:txBody>
      </p:sp>
      <p:sp>
        <p:nvSpPr>
          <p:cNvPr id="6" name="Content Placeholder 5"/>
          <p:cNvSpPr>
            <a:spLocks noGrp="1"/>
          </p:cNvSpPr>
          <p:nvPr>
            <p:ph idx="1"/>
          </p:nvPr>
        </p:nvSpPr>
        <p:spPr>
          <a:xfrm>
            <a:off x="677334" y="2160589"/>
            <a:ext cx="8596668" cy="4452647"/>
          </a:xfrm>
        </p:spPr>
        <p:txBody>
          <a:bodyPr>
            <a:normAutofit/>
          </a:bodyPr>
          <a:lstStyle/>
          <a:p>
            <a:pPr marL="0" indent="0">
              <a:buNone/>
            </a:pPr>
            <a:r>
              <a:rPr lang="en-GB" sz="2800" dirty="0"/>
              <a:t>Sarigiovannis et al (2021) tells us that in order for delegation to be successful there needs to be commitment from all involved</a:t>
            </a:r>
            <a:r>
              <a:rPr lang="en-GB" sz="2800" dirty="0" smtClean="0"/>
              <a:t>.</a:t>
            </a:r>
          </a:p>
          <a:p>
            <a:pPr marL="0" indent="0">
              <a:buNone/>
            </a:pPr>
            <a:endParaRPr lang="en-GB" sz="28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17454" y="3717635"/>
            <a:ext cx="2715491" cy="2715491"/>
          </a:xfrm>
          <a:prstGeom prst="rect">
            <a:avLst/>
          </a:prstGeom>
        </p:spPr>
      </p:pic>
    </p:spTree>
    <p:extLst>
      <p:ext uri="{BB962C8B-B14F-4D97-AF65-F5344CB8AC3E}">
        <p14:creationId xmlns:p14="http://schemas.microsoft.com/office/powerpoint/2010/main" val="9476475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Skills and self development</a:t>
            </a:r>
            <a:endParaRPr lang="en-GB" sz="4000" dirty="0"/>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139354" y="2160588"/>
            <a:ext cx="3673330" cy="3881437"/>
          </a:xfrm>
        </p:spPr>
      </p:pic>
    </p:spTree>
    <p:extLst>
      <p:ext uri="{BB962C8B-B14F-4D97-AF65-F5344CB8AC3E}">
        <p14:creationId xmlns:p14="http://schemas.microsoft.com/office/powerpoint/2010/main" val="42637099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25828" y="1673616"/>
            <a:ext cx="3039990" cy="4526942"/>
          </a:xfrm>
        </p:spPr>
      </p:pic>
    </p:spTree>
    <p:extLst>
      <p:ext uri="{BB962C8B-B14F-4D97-AF65-F5344CB8AC3E}">
        <p14:creationId xmlns:p14="http://schemas.microsoft.com/office/powerpoint/2010/main" val="31979278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5018" y="720436"/>
            <a:ext cx="10982037" cy="5355312"/>
          </a:xfrm>
          <a:prstGeom prst="rect">
            <a:avLst/>
          </a:prstGeom>
          <a:noFill/>
        </p:spPr>
        <p:txBody>
          <a:bodyPr wrap="square" rtlCol="0">
            <a:spAutoFit/>
          </a:bodyPr>
          <a:lstStyle/>
          <a:p>
            <a:r>
              <a:rPr lang="en-GB" dirty="0" smtClean="0"/>
              <a:t>References:</a:t>
            </a:r>
          </a:p>
          <a:p>
            <a:endParaRPr lang="en-GB" dirty="0"/>
          </a:p>
          <a:p>
            <a:r>
              <a:rPr lang="en-GB" dirty="0"/>
              <a:t>Person-centred care made simple. The Health Foundation; 2014 (</a:t>
            </a:r>
            <a:r>
              <a:rPr lang="en-GB" dirty="0">
                <a:hlinkClick r:id="rId3"/>
              </a:rPr>
              <a:t>www.health.org.uk/publications/person-centred-care-made-simple</a:t>
            </a:r>
            <a:r>
              <a:rPr lang="en-GB" dirty="0" smtClean="0"/>
              <a:t>).</a:t>
            </a:r>
          </a:p>
          <a:p>
            <a:endParaRPr lang="en-GB" dirty="0"/>
          </a:p>
          <a:p>
            <a:r>
              <a:rPr lang="en-GB" dirty="0" smtClean="0"/>
              <a:t>Kingsley</a:t>
            </a:r>
            <a:r>
              <a:rPr lang="en-GB" dirty="0"/>
              <a:t>, C. and Patel, S., 2017. Patient-reported outcome measures and patient-reported experience measures. </a:t>
            </a:r>
            <a:r>
              <a:rPr lang="en-GB" i="1" dirty="0" err="1"/>
              <a:t>Bja</a:t>
            </a:r>
            <a:r>
              <a:rPr lang="en-GB" dirty="0"/>
              <a:t> </a:t>
            </a:r>
            <a:r>
              <a:rPr lang="en-GB" i="1" dirty="0" smtClean="0"/>
              <a:t>Education, 17(4</a:t>
            </a:r>
            <a:r>
              <a:rPr lang="en-GB" dirty="0" smtClean="0"/>
              <a:t>), </a:t>
            </a:r>
            <a:r>
              <a:rPr lang="en-GB" dirty="0"/>
              <a:t>pp.137-144</a:t>
            </a:r>
            <a:r>
              <a:rPr lang="en-GB" dirty="0" smtClean="0"/>
              <a:t>.</a:t>
            </a:r>
          </a:p>
          <a:p>
            <a:endParaRPr lang="en-GB" dirty="0"/>
          </a:p>
          <a:p>
            <a:r>
              <a:rPr lang="en-GB" dirty="0" err="1"/>
              <a:t>Metzelthin</a:t>
            </a:r>
            <a:r>
              <a:rPr lang="en-GB" dirty="0"/>
              <a:t>, S.F., </a:t>
            </a:r>
            <a:r>
              <a:rPr lang="en-GB" dirty="0" err="1"/>
              <a:t>Rostgaard</a:t>
            </a:r>
            <a:r>
              <a:rPr lang="en-GB" dirty="0"/>
              <a:t>, T., Parsons, M. and Burton, E., 2022. Development of an internationally accepted definition of reablement: a Delphi study. </a:t>
            </a:r>
            <a:r>
              <a:rPr lang="en-GB" i="1" dirty="0"/>
              <a:t>Ageing &amp; Society, </a:t>
            </a:r>
            <a:r>
              <a:rPr lang="en-GB" dirty="0"/>
              <a:t>42(3), pp.703-718.</a:t>
            </a:r>
            <a:endParaRPr lang="en-GB" dirty="0" smtClean="0"/>
          </a:p>
          <a:p>
            <a:endParaRPr lang="en-GB" dirty="0" smtClean="0"/>
          </a:p>
          <a:p>
            <a:r>
              <a:rPr lang="en-GB" dirty="0" smtClean="0"/>
              <a:t>Sarigiovannis</a:t>
            </a:r>
            <a:r>
              <a:rPr lang="en-GB" dirty="0"/>
              <a:t>, P., Jowett, S., Saunders, B., Corp, N. and Bishop, A., 2021. Delegation by allied health professionals to allied health assistants: a mixed methods systematic review. </a:t>
            </a:r>
            <a:r>
              <a:rPr lang="en-GB" i="1" dirty="0"/>
              <a:t>Physiotherapy, 112, </a:t>
            </a:r>
            <a:r>
              <a:rPr lang="en-GB" dirty="0"/>
              <a:t>pp.16-30</a:t>
            </a:r>
            <a:r>
              <a:rPr lang="en-GB" dirty="0" smtClean="0"/>
              <a:t>.</a:t>
            </a:r>
          </a:p>
          <a:p>
            <a:endParaRPr lang="en-GB" dirty="0"/>
          </a:p>
          <a:p>
            <a:r>
              <a:rPr lang="en-GB" dirty="0"/>
              <a:t>Winfield, A. and Burns, E., 2016. Let's all get home safely: a commentary on NICE and SCIE guidelines (NG27) transition between inpatient hospital settings and community or care home settings. </a:t>
            </a:r>
            <a:r>
              <a:rPr lang="en-GB" i="1" dirty="0"/>
              <a:t>Age and ageing, 45(6)</a:t>
            </a:r>
            <a:r>
              <a:rPr lang="en-GB" dirty="0"/>
              <a:t>, pp.757-760.</a:t>
            </a:r>
          </a:p>
          <a:p>
            <a:endParaRPr lang="en-GB" dirty="0"/>
          </a:p>
        </p:txBody>
      </p:sp>
    </p:spTree>
    <p:extLst>
      <p:ext uri="{BB962C8B-B14F-4D97-AF65-F5344CB8AC3E}">
        <p14:creationId xmlns:p14="http://schemas.microsoft.com/office/powerpoint/2010/main" val="429095279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89A38509AB74C459A59FEED456D282D" ma:contentTypeVersion="15" ma:contentTypeDescription="Create a new document." ma:contentTypeScope="" ma:versionID="6bcaf178089e021c083f00ac78199e69">
  <xsd:schema xmlns:xsd="http://www.w3.org/2001/XMLSchema" xmlns:xs="http://www.w3.org/2001/XMLSchema" xmlns:p="http://schemas.microsoft.com/office/2006/metadata/properties" xmlns:ns3="1d0bafc6-86fe-4c88-8f3c-e0496537464d" xmlns:ns4="71e02f92-f1f1-4089-9b78-0fe9c0d669ad" targetNamespace="http://schemas.microsoft.com/office/2006/metadata/properties" ma:root="true" ma:fieldsID="80cf433d824e173ef6b6c38a6a1195e6" ns3:_="" ns4:_="">
    <xsd:import namespace="1d0bafc6-86fe-4c88-8f3c-e0496537464d"/>
    <xsd:import namespace="71e02f92-f1f1-4089-9b78-0fe9c0d669a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0bafc6-86fe-4c88-8f3c-e049653746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1e02f92-f1f1-4089-9b78-0fe9c0d669a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BED5BD1-4FE8-4F0A-844B-AC74456A23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0bafc6-86fe-4c88-8f3c-e0496537464d"/>
    <ds:schemaRef ds:uri="71e02f92-f1f1-4089-9b78-0fe9c0d669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75B202-36B8-4B2D-8331-C45345A50C5F}">
  <ds:schemaRefs>
    <ds:schemaRef ds:uri="http://schemas.microsoft.com/sharepoint/v3/contenttype/forms"/>
  </ds:schemaRefs>
</ds:datastoreItem>
</file>

<file path=customXml/itemProps3.xml><?xml version="1.0" encoding="utf-8"?>
<ds:datastoreItem xmlns:ds="http://schemas.openxmlformats.org/officeDocument/2006/customXml" ds:itemID="{11696122-ABAB-4317-9534-6F1BD699AA12}">
  <ds:schemaRefs>
    <ds:schemaRef ds:uri="http://schemas.microsoft.com/office/2006/metadata/properties"/>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http://purl.org/dc/elements/1.1/"/>
    <ds:schemaRef ds:uri="http://purl.org/dc/dcmitype/"/>
    <ds:schemaRef ds:uri="71e02f92-f1f1-4089-9b78-0fe9c0d669ad"/>
    <ds:schemaRef ds:uri="1d0bafc6-86fe-4c88-8f3c-e0496537464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3286</TotalTime>
  <Words>687</Words>
  <Application>Microsoft Office PowerPoint</Application>
  <PresentationFormat>Widescreen</PresentationFormat>
  <Paragraphs>77</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‘A demonstration of leadership skills required within my role as a Therapy Assistant Practitioner, in response to increased caseload’.</vt:lpstr>
      <vt:lpstr>Objectives</vt:lpstr>
      <vt:lpstr>My Role</vt:lpstr>
      <vt:lpstr>What are the benefits of increasing caseloads?</vt:lpstr>
      <vt:lpstr>How can we do it?</vt:lpstr>
      <vt:lpstr>Risks</vt:lpstr>
      <vt:lpstr>Asking for help:</vt:lpstr>
      <vt:lpstr>Remember it needs to be person centred </vt:lpstr>
      <vt:lpstr>How will we measure outcome/supervising support workers/feedback analysis</vt:lpstr>
      <vt:lpstr>Patient –reported outcome measures(Proms) and Patient –reported experience measures (Prems)</vt:lpstr>
      <vt:lpstr>Team work makes the Dream Work!</vt:lpstr>
      <vt:lpstr>Skills and self development</vt:lpstr>
      <vt:lpstr>Any Questions?</vt:lpstr>
      <vt:lpstr>PowerPoint Presentation</vt:lpstr>
    </vt:vector>
  </TitlesOfParts>
  <Company>ABMU LHB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demonstration of leadership skills required within your role as a Therapy Assistant Practitioner, in response to increased caseload’.</dc:title>
  <dc:creator>Claire Louise Wright (Swansea Bay UHB - CRT)</dc:creator>
  <cp:lastModifiedBy>Claire Louise Wright (Swansea Bay UHB - CRT)</cp:lastModifiedBy>
  <cp:revision>77</cp:revision>
  <dcterms:created xsi:type="dcterms:W3CDTF">2023-11-08T11:17:24Z</dcterms:created>
  <dcterms:modified xsi:type="dcterms:W3CDTF">2023-11-15T14:40:09Z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0x010100089A38509AB74C459A59FEED456D282D</vt:lpwstr>
  </property>
</Properties>
</file>