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395" r:id="rId2"/>
    <p:sldId id="396" r:id="rId3"/>
    <p:sldId id="397" r:id="rId4"/>
    <p:sldId id="398" r:id="rId5"/>
    <p:sldId id="257" r:id="rId6"/>
    <p:sldId id="258" r:id="rId7"/>
    <p:sldId id="259" r:id="rId8"/>
    <p:sldId id="260" r:id="rId9"/>
    <p:sldId id="294" r:id="rId10"/>
    <p:sldId id="261" r:id="rId11"/>
    <p:sldId id="262" r:id="rId12"/>
    <p:sldId id="264" r:id="rId13"/>
    <p:sldId id="266" r:id="rId14"/>
    <p:sldId id="267" r:id="rId15"/>
    <p:sldId id="268" r:id="rId16"/>
    <p:sldId id="270" r:id="rId17"/>
    <p:sldId id="271" r:id="rId18"/>
    <p:sldId id="272" r:id="rId19"/>
    <p:sldId id="273" r:id="rId20"/>
    <p:sldId id="274" r:id="rId21"/>
    <p:sldId id="275" r:id="rId22"/>
    <p:sldId id="276" r:id="rId23"/>
    <p:sldId id="278" r:id="rId24"/>
    <p:sldId id="279" r:id="rId25"/>
    <p:sldId id="280" r:id="rId26"/>
    <p:sldId id="281" r:id="rId27"/>
    <p:sldId id="282" r:id="rId28"/>
    <p:sldId id="283" r:id="rId29"/>
    <p:sldId id="284" r:id="rId30"/>
    <p:sldId id="287" r:id="rId31"/>
    <p:sldId id="288" r:id="rId32"/>
    <p:sldId id="289" r:id="rId33"/>
    <p:sldId id="290" r:id="rId34"/>
    <p:sldId id="291" r:id="rId35"/>
    <p:sldId id="292" r:id="rId36"/>
    <p:sldId id="295" r:id="rId37"/>
    <p:sldId id="297" r:id="rId38"/>
    <p:sldId id="296" r:id="rId39"/>
    <p:sldId id="298" r:id="rId40"/>
    <p:sldId id="299" r:id="rId41"/>
    <p:sldId id="300" r:id="rId42"/>
    <p:sldId id="301" r:id="rId43"/>
    <p:sldId id="302" r:id="rId44"/>
    <p:sldId id="303" r:id="rId45"/>
    <p:sldId id="304" r:id="rId46"/>
    <p:sldId id="305" r:id="rId47"/>
    <p:sldId id="306" r:id="rId48"/>
    <p:sldId id="307" r:id="rId49"/>
    <p:sldId id="308" r:id="rId50"/>
    <p:sldId id="309" r:id="rId51"/>
    <p:sldId id="310" r:id="rId52"/>
    <p:sldId id="311" r:id="rId53"/>
    <p:sldId id="312" r:id="rId54"/>
    <p:sldId id="313" r:id="rId55"/>
    <p:sldId id="374" r:id="rId56"/>
    <p:sldId id="376" r:id="rId57"/>
    <p:sldId id="382" r:id="rId58"/>
    <p:sldId id="381" r:id="rId59"/>
    <p:sldId id="379" r:id="rId60"/>
    <p:sldId id="386" r:id="rId61"/>
    <p:sldId id="377" r:id="rId62"/>
    <p:sldId id="378" r:id="rId63"/>
    <p:sldId id="375" r:id="rId64"/>
    <p:sldId id="387" r:id="rId65"/>
    <p:sldId id="380" r:id="rId66"/>
    <p:sldId id="384" r:id="rId67"/>
    <p:sldId id="383" r:id="rId68"/>
    <p:sldId id="385" r:id="rId69"/>
    <p:sldId id="389" r:id="rId70"/>
    <p:sldId id="390" r:id="rId71"/>
    <p:sldId id="391" r:id="rId72"/>
    <p:sldId id="392" r:id="rId73"/>
    <p:sldId id="393" r:id="rId74"/>
    <p:sldId id="394" r:id="rId75"/>
    <p:sldId id="388"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3333"/>
  </p:normalViewPr>
  <p:slideViewPr>
    <p:cSldViewPr snapToGrid="0">
      <p:cViewPr varScale="1">
        <p:scale>
          <a:sx n="119" d="100"/>
          <a:sy n="119" d="100"/>
        </p:scale>
        <p:origin x="85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7269F2-612F-A445-B41F-325E54E4DB57}" type="datetimeFigureOut">
              <a:rPr lang="en-US" smtClean="0"/>
              <a:t>2/10/26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9E224-F4C1-3E41-9BE6-6FD4D32D9761}" type="slidenum">
              <a:rPr lang="en-US" smtClean="0"/>
              <a:t>‹#›</a:t>
            </a:fld>
            <a:endParaRPr lang="en-US"/>
          </a:p>
        </p:txBody>
      </p:sp>
    </p:spTree>
    <p:extLst>
      <p:ext uri="{BB962C8B-B14F-4D97-AF65-F5344CB8AC3E}">
        <p14:creationId xmlns:p14="http://schemas.microsoft.com/office/powerpoint/2010/main" val="4271064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a:extLst>
              <a:ext uri="{FF2B5EF4-FFF2-40B4-BE49-F238E27FC236}">
                <a16:creationId xmlns:a16="http://schemas.microsoft.com/office/drawing/2014/main" id="{789313CA-C03D-A5AD-74C1-49E0B5336E0B}"/>
              </a:ext>
            </a:extLst>
          </p:cNvPr>
          <p:cNvSpPr>
            <a:spLocks noGrp="1" noRot="1" noChangeAspect="1" noChangeArrowheads="1" noTextEdit="1"/>
          </p:cNvSpPr>
          <p:nvPr>
            <p:ph type="sldImg"/>
          </p:nvPr>
        </p:nvSpPr>
        <p:spPr>
          <a:ln/>
        </p:spPr>
      </p:sp>
      <p:sp>
        <p:nvSpPr>
          <p:cNvPr id="325635" name="Rectangle 3">
            <a:extLst>
              <a:ext uri="{FF2B5EF4-FFF2-40B4-BE49-F238E27FC236}">
                <a16:creationId xmlns:a16="http://schemas.microsoft.com/office/drawing/2014/main" id="{DCA95901-BCDC-4163-7DDA-C03E54B78666}"/>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538" name="Rectangle 2">
            <a:extLst>
              <a:ext uri="{FF2B5EF4-FFF2-40B4-BE49-F238E27FC236}">
                <a16:creationId xmlns:a16="http://schemas.microsoft.com/office/drawing/2014/main" id="{79D6C652-9DC6-E245-8AB7-569ECA6C8723}"/>
              </a:ext>
            </a:extLst>
          </p:cNvPr>
          <p:cNvSpPr>
            <a:spLocks noGrp="1" noRot="1" noChangeAspect="1" noChangeArrowheads="1" noTextEdit="1"/>
          </p:cNvSpPr>
          <p:nvPr>
            <p:ph type="sldImg"/>
          </p:nvPr>
        </p:nvSpPr>
        <p:spPr>
          <a:ln/>
        </p:spPr>
      </p:sp>
      <p:sp>
        <p:nvSpPr>
          <p:cNvPr id="321539" name="Rectangle 3">
            <a:extLst>
              <a:ext uri="{FF2B5EF4-FFF2-40B4-BE49-F238E27FC236}">
                <a16:creationId xmlns:a16="http://schemas.microsoft.com/office/drawing/2014/main" id="{1B130166-B6F5-EE60-29DA-89E4F987BBA9}"/>
              </a:ext>
            </a:extLst>
          </p:cNvPr>
          <p:cNvSpPr>
            <a:spLocks noGrp="1" noChangeArrowheads="1"/>
          </p:cNvSpPr>
          <p:nvPr>
            <p:ph type="body" idx="1"/>
          </p:nvPr>
        </p:nvSpPr>
        <p:spPr/>
        <p:txBody>
          <a:bodyPr/>
          <a:lstStyle/>
          <a:p>
            <a:pPr>
              <a:defRPr/>
            </a:pPr>
            <a:endParaRPr lang="en-US" altLang="en-US" i="1">
              <a:latin typeface="Genev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6658" name="Rectangle 2">
            <a:extLst>
              <a:ext uri="{FF2B5EF4-FFF2-40B4-BE49-F238E27FC236}">
                <a16:creationId xmlns:a16="http://schemas.microsoft.com/office/drawing/2014/main" id="{3F4B0C98-3930-C97C-251A-CC370849D660}"/>
              </a:ext>
            </a:extLst>
          </p:cNvPr>
          <p:cNvSpPr>
            <a:spLocks noGrp="1" noRot="1" noChangeAspect="1" noChangeArrowheads="1" noTextEdit="1"/>
          </p:cNvSpPr>
          <p:nvPr>
            <p:ph type="sldImg"/>
          </p:nvPr>
        </p:nvSpPr>
        <p:spPr>
          <a:ln/>
        </p:spPr>
      </p:sp>
      <p:sp>
        <p:nvSpPr>
          <p:cNvPr id="326659" name="Rectangle 3">
            <a:extLst>
              <a:ext uri="{FF2B5EF4-FFF2-40B4-BE49-F238E27FC236}">
                <a16:creationId xmlns:a16="http://schemas.microsoft.com/office/drawing/2014/main" id="{04D90E62-EDC4-F193-ECB3-10967CEBED04}"/>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82" name="Rectangle 2">
            <a:extLst>
              <a:ext uri="{FF2B5EF4-FFF2-40B4-BE49-F238E27FC236}">
                <a16:creationId xmlns:a16="http://schemas.microsoft.com/office/drawing/2014/main" id="{46594BF4-30BB-AB25-7F89-066D6AA0E703}"/>
              </a:ext>
            </a:extLst>
          </p:cNvPr>
          <p:cNvSpPr>
            <a:spLocks noGrp="1" noRot="1" noChangeAspect="1" noChangeArrowheads="1" noTextEdit="1"/>
          </p:cNvSpPr>
          <p:nvPr>
            <p:ph type="sldImg"/>
          </p:nvPr>
        </p:nvSpPr>
        <p:spPr>
          <a:ln/>
        </p:spPr>
      </p:sp>
      <p:sp>
        <p:nvSpPr>
          <p:cNvPr id="327683" name="Rectangle 3">
            <a:extLst>
              <a:ext uri="{FF2B5EF4-FFF2-40B4-BE49-F238E27FC236}">
                <a16:creationId xmlns:a16="http://schemas.microsoft.com/office/drawing/2014/main" id="{E0F67885-245E-18AD-6A4A-439D063B0FC9}"/>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Rectangle 2">
            <a:extLst>
              <a:ext uri="{FF2B5EF4-FFF2-40B4-BE49-F238E27FC236}">
                <a16:creationId xmlns:a16="http://schemas.microsoft.com/office/drawing/2014/main" id="{19AA3DF6-A5C0-0898-2D28-EE2711FE7D7B}"/>
              </a:ext>
            </a:extLst>
          </p:cNvPr>
          <p:cNvSpPr>
            <a:spLocks noGrp="1" noRot="1" noChangeAspect="1" noChangeArrowheads="1" noTextEdit="1"/>
          </p:cNvSpPr>
          <p:nvPr>
            <p:ph type="sldImg"/>
          </p:nvPr>
        </p:nvSpPr>
        <p:spPr>
          <a:ln/>
        </p:spPr>
      </p:sp>
      <p:sp>
        <p:nvSpPr>
          <p:cNvPr id="328707" name="Rectangle 3">
            <a:extLst>
              <a:ext uri="{FF2B5EF4-FFF2-40B4-BE49-F238E27FC236}">
                <a16:creationId xmlns:a16="http://schemas.microsoft.com/office/drawing/2014/main" id="{B72D3C1B-3312-CB69-EA46-2E69DCD4A29D}"/>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730" name="Rectangle 2">
            <a:extLst>
              <a:ext uri="{FF2B5EF4-FFF2-40B4-BE49-F238E27FC236}">
                <a16:creationId xmlns:a16="http://schemas.microsoft.com/office/drawing/2014/main" id="{060CD9F8-626E-0F4D-440F-970233D27261}"/>
              </a:ext>
            </a:extLst>
          </p:cNvPr>
          <p:cNvSpPr>
            <a:spLocks noGrp="1" noRot="1" noChangeAspect="1" noChangeArrowheads="1" noTextEdit="1"/>
          </p:cNvSpPr>
          <p:nvPr>
            <p:ph type="sldImg"/>
          </p:nvPr>
        </p:nvSpPr>
        <p:spPr>
          <a:ln/>
        </p:spPr>
      </p:sp>
      <p:sp>
        <p:nvSpPr>
          <p:cNvPr id="329731" name="Rectangle 3">
            <a:extLst>
              <a:ext uri="{FF2B5EF4-FFF2-40B4-BE49-F238E27FC236}">
                <a16:creationId xmlns:a16="http://schemas.microsoft.com/office/drawing/2014/main" id="{3D3E9462-4F9E-C8D2-E186-2F14BC0392CF}"/>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a:extLst>
              <a:ext uri="{FF2B5EF4-FFF2-40B4-BE49-F238E27FC236}">
                <a16:creationId xmlns:a16="http://schemas.microsoft.com/office/drawing/2014/main" id="{0B6E8389-A35F-FB33-6D11-597735ED8291}"/>
              </a:ext>
            </a:extLst>
          </p:cNvPr>
          <p:cNvSpPr>
            <a:spLocks noGrp="1" noRot="1" noChangeAspect="1" noChangeArrowheads="1" noTextEdit="1"/>
          </p:cNvSpPr>
          <p:nvPr>
            <p:ph type="sldImg"/>
          </p:nvPr>
        </p:nvSpPr>
        <p:spPr>
          <a:ln/>
        </p:spPr>
      </p:sp>
      <p:sp>
        <p:nvSpPr>
          <p:cNvPr id="330755" name="Rectangle 3">
            <a:extLst>
              <a:ext uri="{FF2B5EF4-FFF2-40B4-BE49-F238E27FC236}">
                <a16:creationId xmlns:a16="http://schemas.microsoft.com/office/drawing/2014/main" id="{0D0EA3AA-482F-2D3D-3EF0-79F04FE07C27}"/>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Rectangle 2">
            <a:extLst>
              <a:ext uri="{FF2B5EF4-FFF2-40B4-BE49-F238E27FC236}">
                <a16:creationId xmlns:a16="http://schemas.microsoft.com/office/drawing/2014/main" id="{8805BEF0-949B-C44D-E036-72DA1541242E}"/>
              </a:ext>
            </a:extLst>
          </p:cNvPr>
          <p:cNvSpPr>
            <a:spLocks noGrp="1" noRot="1" noChangeAspect="1" noChangeArrowheads="1" noTextEdit="1"/>
          </p:cNvSpPr>
          <p:nvPr>
            <p:ph type="sldImg"/>
          </p:nvPr>
        </p:nvSpPr>
        <p:spPr>
          <a:ln/>
        </p:spPr>
      </p:sp>
      <p:sp>
        <p:nvSpPr>
          <p:cNvPr id="331779" name="Rectangle 3">
            <a:extLst>
              <a:ext uri="{FF2B5EF4-FFF2-40B4-BE49-F238E27FC236}">
                <a16:creationId xmlns:a16="http://schemas.microsoft.com/office/drawing/2014/main" id="{CF0F64C1-B7D6-DB5C-7299-F2A570173FA2}"/>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a:extLst>
              <a:ext uri="{FF2B5EF4-FFF2-40B4-BE49-F238E27FC236}">
                <a16:creationId xmlns:a16="http://schemas.microsoft.com/office/drawing/2014/main" id="{F09478CC-CFE5-FD4F-E8E2-7CF15513B32A}"/>
              </a:ext>
            </a:extLst>
          </p:cNvPr>
          <p:cNvSpPr>
            <a:spLocks noGrp="1" noRot="1" noChangeAspect="1" noChangeArrowheads="1" noTextEdit="1"/>
          </p:cNvSpPr>
          <p:nvPr>
            <p:ph type="sldImg"/>
          </p:nvPr>
        </p:nvSpPr>
        <p:spPr>
          <a:ln/>
        </p:spPr>
      </p:sp>
      <p:sp>
        <p:nvSpPr>
          <p:cNvPr id="332803" name="Rectangle 3">
            <a:extLst>
              <a:ext uri="{FF2B5EF4-FFF2-40B4-BE49-F238E27FC236}">
                <a16:creationId xmlns:a16="http://schemas.microsoft.com/office/drawing/2014/main" id="{FB68D026-156C-5698-5A86-9D39DC7766DD}"/>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2">
            <a:extLst>
              <a:ext uri="{FF2B5EF4-FFF2-40B4-BE49-F238E27FC236}">
                <a16:creationId xmlns:a16="http://schemas.microsoft.com/office/drawing/2014/main" id="{E4434A4A-2EB4-6CF9-05DF-4675E7AAB897}"/>
              </a:ext>
            </a:extLst>
          </p:cNvPr>
          <p:cNvSpPr>
            <a:spLocks noGrp="1" noRot="1" noChangeAspect="1" noChangeArrowheads="1" noTextEdit="1"/>
          </p:cNvSpPr>
          <p:nvPr>
            <p:ph type="sldImg"/>
          </p:nvPr>
        </p:nvSpPr>
        <p:spPr>
          <a:ln/>
        </p:spPr>
      </p:sp>
      <p:sp>
        <p:nvSpPr>
          <p:cNvPr id="324611" name="Rectangle 3">
            <a:extLst>
              <a:ext uri="{FF2B5EF4-FFF2-40B4-BE49-F238E27FC236}">
                <a16:creationId xmlns:a16="http://schemas.microsoft.com/office/drawing/2014/main" id="{41C6D01C-45DC-C712-003B-F599D8BE8291}"/>
              </a:ext>
            </a:extLst>
          </p:cNvPr>
          <p:cNvSpPr>
            <a:spLocks noGrp="1" noChangeArrowheads="1"/>
          </p:cNvSpPr>
          <p:nvPr>
            <p:ph type="body" idx="1"/>
          </p:nvPr>
        </p:nvSpPr>
        <p:spPr/>
        <p:txBody>
          <a:bodyPr/>
          <a:lstStyle/>
          <a:p>
            <a:pPr>
              <a:defRPr/>
            </a:pPr>
            <a:r>
              <a:rPr lang="en-US" altLang="en-US" i="1">
                <a:latin typeface="Geneva" charset="0"/>
              </a:rPr>
              <a:t>Complexes become constellated around psychic wounds deep enough to lay bare the archetype.  Thus, an archetypal image often forms the nucleus of a complex.</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a:extLst>
              <a:ext uri="{FF2B5EF4-FFF2-40B4-BE49-F238E27FC236}">
                <a16:creationId xmlns:a16="http://schemas.microsoft.com/office/drawing/2014/main" id="{C10FCE68-BC1F-E867-9447-767825B32E65}"/>
              </a:ext>
            </a:extLst>
          </p:cNvPr>
          <p:cNvSpPr>
            <a:spLocks noGrp="1" noRot="1" noChangeAspect="1" noChangeArrowheads="1" noTextEdit="1"/>
          </p:cNvSpPr>
          <p:nvPr>
            <p:ph type="sldImg"/>
          </p:nvPr>
        </p:nvSpPr>
        <p:spPr>
          <a:ln/>
        </p:spPr>
      </p:sp>
      <p:sp>
        <p:nvSpPr>
          <p:cNvPr id="333827" name="Rectangle 3">
            <a:extLst>
              <a:ext uri="{FF2B5EF4-FFF2-40B4-BE49-F238E27FC236}">
                <a16:creationId xmlns:a16="http://schemas.microsoft.com/office/drawing/2014/main" id="{9341FA35-FBDC-FCA5-4E67-6484D495F29A}"/>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a:extLst>
              <a:ext uri="{FF2B5EF4-FFF2-40B4-BE49-F238E27FC236}">
                <a16:creationId xmlns:a16="http://schemas.microsoft.com/office/drawing/2014/main" id="{98EAE524-7D48-FF7A-B238-B9E3E05261DD}"/>
              </a:ext>
            </a:extLst>
          </p:cNvPr>
          <p:cNvSpPr>
            <a:spLocks noGrp="1" noRot="1" noChangeAspect="1" noChangeArrowheads="1" noTextEdit="1"/>
          </p:cNvSpPr>
          <p:nvPr>
            <p:ph type="sldImg"/>
          </p:nvPr>
        </p:nvSpPr>
        <p:spPr>
          <a:ln/>
        </p:spPr>
      </p:sp>
      <p:sp>
        <p:nvSpPr>
          <p:cNvPr id="319491" name="Rectangle 3">
            <a:extLst>
              <a:ext uri="{FF2B5EF4-FFF2-40B4-BE49-F238E27FC236}">
                <a16:creationId xmlns:a16="http://schemas.microsoft.com/office/drawing/2014/main" id="{25609273-2997-971F-7FE4-3D5E4DD745D3}"/>
              </a:ext>
            </a:extLst>
          </p:cNvPr>
          <p:cNvSpPr>
            <a:spLocks noGrp="1" noChangeArrowheads="1"/>
          </p:cNvSpPr>
          <p:nvPr>
            <p:ph type="body" idx="1"/>
          </p:nvPr>
        </p:nvSpPr>
        <p:spPr/>
        <p:txBody>
          <a:bodyPr/>
          <a:lstStyle/>
          <a:p>
            <a:pPr>
              <a:defRPr/>
            </a:pPr>
            <a:r>
              <a:rPr lang="en-US" altLang="en-US"/>
              <a:t>Jung had been long aware of events in his own life and those of his patients that seem to defy the normal laws of causality. For example, one of his patients whose treatment had resisted progress because of her excessively rationalistic cast of mind, had a dream in which she received a golden scarab, an insect that plays an important role in Egyptian mythology. Later, when she was telling Jung the dream, he heard a gentle tapping at the window, and when he opened it, in flew a scarabaeid type beetle which was Switzerland's equivalent to the golden scarab, and he caught it in his hand and handed it to her and said, "Here is your scarab." This uncanny event had the effect of breaking through the rationalistic shell that she had built around herself.</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Rectangle 2">
            <a:extLst>
              <a:ext uri="{FF2B5EF4-FFF2-40B4-BE49-F238E27FC236}">
                <a16:creationId xmlns:a16="http://schemas.microsoft.com/office/drawing/2014/main" id="{9489A377-99BF-8421-6A4B-E86677324A88}"/>
              </a:ext>
            </a:extLst>
          </p:cNvPr>
          <p:cNvSpPr>
            <a:spLocks noGrp="1" noRot="1" noChangeAspect="1" noChangeArrowheads="1" noTextEdit="1"/>
          </p:cNvSpPr>
          <p:nvPr>
            <p:ph type="sldImg"/>
          </p:nvPr>
        </p:nvSpPr>
        <p:spPr>
          <a:ln/>
        </p:spPr>
      </p:sp>
      <p:sp>
        <p:nvSpPr>
          <p:cNvPr id="334851" name="Rectangle 3">
            <a:extLst>
              <a:ext uri="{FF2B5EF4-FFF2-40B4-BE49-F238E27FC236}">
                <a16:creationId xmlns:a16="http://schemas.microsoft.com/office/drawing/2014/main" id="{22FD071E-6C70-7D4B-8CBC-E0B4B4B8F2E6}"/>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4" name="Rectangle 2">
            <a:extLst>
              <a:ext uri="{FF2B5EF4-FFF2-40B4-BE49-F238E27FC236}">
                <a16:creationId xmlns:a16="http://schemas.microsoft.com/office/drawing/2014/main" id="{C9A35CA7-D041-BFFA-8E1D-ACC7E3E61CC0}"/>
              </a:ext>
            </a:extLst>
          </p:cNvPr>
          <p:cNvSpPr>
            <a:spLocks noGrp="1" noRot="1" noChangeAspect="1" noChangeArrowheads="1" noTextEdit="1"/>
          </p:cNvSpPr>
          <p:nvPr>
            <p:ph type="sldImg"/>
          </p:nvPr>
        </p:nvSpPr>
        <p:spPr>
          <a:ln/>
        </p:spPr>
      </p:sp>
      <p:sp>
        <p:nvSpPr>
          <p:cNvPr id="335875" name="Rectangle 3">
            <a:extLst>
              <a:ext uri="{FF2B5EF4-FFF2-40B4-BE49-F238E27FC236}">
                <a16:creationId xmlns:a16="http://schemas.microsoft.com/office/drawing/2014/main" id="{E84C6B7F-677C-3356-8889-640D9301BD9A}"/>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4" name="Rectangle 2">
            <a:extLst>
              <a:ext uri="{FF2B5EF4-FFF2-40B4-BE49-F238E27FC236}">
                <a16:creationId xmlns:a16="http://schemas.microsoft.com/office/drawing/2014/main" id="{87B0AF39-B9FA-D5E1-203C-A38DC0D03358}"/>
              </a:ext>
            </a:extLst>
          </p:cNvPr>
          <p:cNvSpPr>
            <a:spLocks noGrp="1" noRot="1" noChangeAspect="1" noChangeArrowheads="1" noTextEdit="1"/>
          </p:cNvSpPr>
          <p:nvPr>
            <p:ph type="sldImg"/>
          </p:nvPr>
        </p:nvSpPr>
        <p:spPr>
          <a:ln/>
        </p:spPr>
      </p:sp>
      <p:sp>
        <p:nvSpPr>
          <p:cNvPr id="340995" name="Rectangle 3">
            <a:extLst>
              <a:ext uri="{FF2B5EF4-FFF2-40B4-BE49-F238E27FC236}">
                <a16:creationId xmlns:a16="http://schemas.microsoft.com/office/drawing/2014/main" id="{5243666D-9B35-E703-1410-E45D857AB768}"/>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Rectangle 2">
            <a:extLst>
              <a:ext uri="{FF2B5EF4-FFF2-40B4-BE49-F238E27FC236}">
                <a16:creationId xmlns:a16="http://schemas.microsoft.com/office/drawing/2014/main" id="{C249F9C4-44A1-E13E-5137-A5F2D8AD36CD}"/>
              </a:ext>
            </a:extLst>
          </p:cNvPr>
          <p:cNvSpPr>
            <a:spLocks noGrp="1" noRot="1" noChangeAspect="1" noChangeArrowheads="1" noTextEdit="1"/>
          </p:cNvSpPr>
          <p:nvPr>
            <p:ph type="sldImg"/>
          </p:nvPr>
        </p:nvSpPr>
        <p:spPr>
          <a:ln/>
        </p:spPr>
      </p:sp>
      <p:sp>
        <p:nvSpPr>
          <p:cNvPr id="342019" name="Rectangle 3">
            <a:extLst>
              <a:ext uri="{FF2B5EF4-FFF2-40B4-BE49-F238E27FC236}">
                <a16:creationId xmlns:a16="http://schemas.microsoft.com/office/drawing/2014/main" id="{8E1BCD5B-EE5F-F7D5-7A2A-153BEDCF5562}"/>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Rectangle 2">
            <a:extLst>
              <a:ext uri="{FF2B5EF4-FFF2-40B4-BE49-F238E27FC236}">
                <a16:creationId xmlns:a16="http://schemas.microsoft.com/office/drawing/2014/main" id="{C8AB6D65-4ED4-97DA-5D5C-730D220437FA}"/>
              </a:ext>
            </a:extLst>
          </p:cNvPr>
          <p:cNvSpPr>
            <a:spLocks noGrp="1" noRot="1" noChangeAspect="1" noChangeArrowheads="1" noTextEdit="1"/>
          </p:cNvSpPr>
          <p:nvPr>
            <p:ph type="sldImg"/>
          </p:nvPr>
        </p:nvSpPr>
        <p:spPr>
          <a:ln/>
        </p:spPr>
      </p:sp>
      <p:sp>
        <p:nvSpPr>
          <p:cNvPr id="344067" name="Rectangle 3">
            <a:extLst>
              <a:ext uri="{FF2B5EF4-FFF2-40B4-BE49-F238E27FC236}">
                <a16:creationId xmlns:a16="http://schemas.microsoft.com/office/drawing/2014/main" id="{BA91EF45-079E-0DD6-ACFF-B6426B33EE19}"/>
              </a:ext>
            </a:extLst>
          </p:cNvPr>
          <p:cNvSpPr>
            <a:spLocks noGrp="1" noChangeArrowheads="1"/>
          </p:cNvSpPr>
          <p:nvPr>
            <p:ph type="body" idx="1"/>
          </p:nvPr>
        </p:nvSpPr>
        <p:spPr/>
        <p:txBody>
          <a:bodyPr/>
          <a:lstStyle/>
          <a:p>
            <a:pPr>
              <a:defRPr/>
            </a:pPr>
            <a:r>
              <a:rPr lang="en-US" altLang="en-US" dirty="0"/>
              <a:t>1. Jung’s compensatory dream:  Realized something was not right in relationship with a female patient.  Decided to raise the issue in next therapy session.  That night dreamt he was in a valley looking high up at a woman in a castle.  He woke with a crick in his neck from looking up.  “If in the dream I had to look up at the patient in this fashion, in reality I had probably been looking down on her.  Dreams are, after all, compensations for the conscious attitude.”  When he shared the dream and interpretation, there was an immediate positive change in the therapeutic relationship.    2. Hour-long vision of an ocean  of blood rushing over the Alps and drowning all of Western civilization.  Series of dreams in which an Arctic cold wave descended upon Europe, killing all life.  These were a year before the war broke out in 1914.</a:t>
            </a:r>
          </a:p>
          <a:p>
            <a:pPr>
              <a:defRPr/>
            </a:pPr>
            <a:endParaRPr lang="en-US" altLang="en-US" dirty="0"/>
          </a:p>
          <a:p>
            <a:pPr>
              <a:defRPr/>
            </a:pPr>
            <a:endParaRPr lang="en-US"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138" name="Rectangle 2">
            <a:extLst>
              <a:ext uri="{FF2B5EF4-FFF2-40B4-BE49-F238E27FC236}">
                <a16:creationId xmlns:a16="http://schemas.microsoft.com/office/drawing/2014/main" id="{036AC138-8ED6-DCD2-9026-C48C32E8C8A7}"/>
              </a:ext>
            </a:extLst>
          </p:cNvPr>
          <p:cNvSpPr>
            <a:spLocks noGrp="1" noRot="1" noChangeAspect="1" noChangeArrowheads="1" noTextEdit="1"/>
          </p:cNvSpPr>
          <p:nvPr>
            <p:ph type="sldImg"/>
          </p:nvPr>
        </p:nvSpPr>
        <p:spPr>
          <a:ln/>
        </p:spPr>
      </p:sp>
      <p:sp>
        <p:nvSpPr>
          <p:cNvPr id="347139" name="Rectangle 3">
            <a:extLst>
              <a:ext uri="{FF2B5EF4-FFF2-40B4-BE49-F238E27FC236}">
                <a16:creationId xmlns:a16="http://schemas.microsoft.com/office/drawing/2014/main" id="{20FAE52D-66CD-79EA-069D-BAECF3EE1C6A}"/>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Rectangle 2">
            <a:extLst>
              <a:ext uri="{FF2B5EF4-FFF2-40B4-BE49-F238E27FC236}">
                <a16:creationId xmlns:a16="http://schemas.microsoft.com/office/drawing/2014/main" id="{EAC251D5-87AF-8E6C-C7F1-783C2BE75F2E}"/>
              </a:ext>
            </a:extLst>
          </p:cNvPr>
          <p:cNvSpPr>
            <a:spLocks noGrp="1" noRot="1" noChangeAspect="1" noChangeArrowheads="1" noTextEdit="1"/>
          </p:cNvSpPr>
          <p:nvPr>
            <p:ph type="sldImg"/>
          </p:nvPr>
        </p:nvSpPr>
        <p:spPr>
          <a:ln/>
        </p:spPr>
      </p:sp>
      <p:sp>
        <p:nvSpPr>
          <p:cNvPr id="348163" name="Rectangle 3">
            <a:extLst>
              <a:ext uri="{FF2B5EF4-FFF2-40B4-BE49-F238E27FC236}">
                <a16:creationId xmlns:a16="http://schemas.microsoft.com/office/drawing/2014/main" id="{4AADEF05-90CA-92D1-26C5-A1CFD4DEE7EB}"/>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10" name="Rectangle 2">
            <a:extLst>
              <a:ext uri="{FF2B5EF4-FFF2-40B4-BE49-F238E27FC236}">
                <a16:creationId xmlns:a16="http://schemas.microsoft.com/office/drawing/2014/main" id="{9D584996-1BFB-C723-6683-766AFE3647C3}"/>
              </a:ext>
            </a:extLst>
          </p:cNvPr>
          <p:cNvSpPr>
            <a:spLocks noGrp="1" noRot="1" noChangeAspect="1" noChangeArrowheads="1" noTextEdit="1"/>
          </p:cNvSpPr>
          <p:nvPr>
            <p:ph type="sldImg"/>
          </p:nvPr>
        </p:nvSpPr>
        <p:spPr>
          <a:ln/>
        </p:spPr>
      </p:sp>
      <p:sp>
        <p:nvSpPr>
          <p:cNvPr id="350211" name="Rectangle 3">
            <a:extLst>
              <a:ext uri="{FF2B5EF4-FFF2-40B4-BE49-F238E27FC236}">
                <a16:creationId xmlns:a16="http://schemas.microsoft.com/office/drawing/2014/main" id="{2A9CDB1D-A2D3-69B1-0778-BAB6DCD761BF}"/>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557BA1BA-7CD5-F02F-BF23-BAD2F178097D}"/>
              </a:ext>
            </a:extLst>
          </p:cNvPr>
          <p:cNvSpPr>
            <a:spLocks noGrp="1" noRot="1" noChangeAspect="1" noChangeArrowheads="1" noTextEdit="1"/>
          </p:cNvSpPr>
          <p:nvPr>
            <p:ph type="sldImg"/>
          </p:nvPr>
        </p:nvSpPr>
        <p:spPr>
          <a:ln/>
        </p:spPr>
      </p:sp>
      <p:sp>
        <p:nvSpPr>
          <p:cNvPr id="337923" name="Rectangle 3">
            <a:extLst>
              <a:ext uri="{FF2B5EF4-FFF2-40B4-BE49-F238E27FC236}">
                <a16:creationId xmlns:a16="http://schemas.microsoft.com/office/drawing/2014/main" id="{5EE9D08B-FE82-F11F-4518-E42DE66D828A}"/>
              </a:ext>
            </a:extLst>
          </p:cNvPr>
          <p:cNvSpPr>
            <a:spLocks noGrp="1" noChangeArrowheads="1"/>
          </p:cNvSpPr>
          <p:nvPr>
            <p:ph type="body" idx="1"/>
          </p:nvPr>
        </p:nvSpPr>
        <p:spPr/>
        <p:txBody>
          <a:bodyPr/>
          <a:lstStyle/>
          <a:p>
            <a:pPr>
              <a:defRPr/>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B19A8-B337-FF88-BE3E-959EDB6B8B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788F7D7-BDD2-C4EA-6A9A-F9A0D7AA6F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D02B99-6753-07FC-5BCB-74930D4E0280}"/>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5" name="Footer Placeholder 4">
            <a:extLst>
              <a:ext uri="{FF2B5EF4-FFF2-40B4-BE49-F238E27FC236}">
                <a16:creationId xmlns:a16="http://schemas.microsoft.com/office/drawing/2014/main" id="{7BAD95FE-7FF9-CE33-44DC-333E950EA6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D38F24-1CFB-B492-A685-D1BB3487AE4A}"/>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253943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FB89-47A5-F080-722D-3CCFBB26FD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8398F4-2E67-3A4D-AC30-CF425D8C76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C74CC7-EEE7-C5D2-61B6-5800C4FFB65C}"/>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5" name="Footer Placeholder 4">
            <a:extLst>
              <a:ext uri="{FF2B5EF4-FFF2-40B4-BE49-F238E27FC236}">
                <a16:creationId xmlns:a16="http://schemas.microsoft.com/office/drawing/2014/main" id="{942B03AC-3882-79A6-3308-7F4CF20473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7D9EDF-3CDD-EC4B-9E92-F25D63228504}"/>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1462396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BE81-117B-0B2C-F89B-DA45458570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3DAE43-F217-799A-C8CE-C60A5EDE04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BF4E7F-F98D-CAC3-5338-FF2C7C9E7F80}"/>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5" name="Footer Placeholder 4">
            <a:extLst>
              <a:ext uri="{FF2B5EF4-FFF2-40B4-BE49-F238E27FC236}">
                <a16:creationId xmlns:a16="http://schemas.microsoft.com/office/drawing/2014/main" id="{E468600B-A2ED-D562-2C88-52A0D426B7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777BE1-82DB-5124-2693-EA33D7532B3B}"/>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2827243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9553F-AB69-A4D9-51AC-39695B22B1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C96ABA-DD50-3219-F620-B94C61EA79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BB2C8A9-3417-7775-9DC0-562CC051F8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93EAC7D-2C88-C779-57FA-6C7939A79743}"/>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6" name="Footer Placeholder 5">
            <a:extLst>
              <a:ext uri="{FF2B5EF4-FFF2-40B4-BE49-F238E27FC236}">
                <a16:creationId xmlns:a16="http://schemas.microsoft.com/office/drawing/2014/main" id="{E8F6194B-3ACA-D451-C5EB-A85C7ECC2F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30747F-F32D-CFD5-BA05-C2C5BFFCF1CB}"/>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121127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D976-84BC-18CA-5EC5-039DDEC89E6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B84E789-0F2F-682A-2114-887C7A2B20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657A40-09A3-6BD8-E0CC-A5A551AFCC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147C4D-1929-B200-3836-B1E5D4F590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8796CC-1838-F781-C3C9-8E21B7D90C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81A48C4-5B8C-957E-A328-3E906AFCA1EC}"/>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8" name="Footer Placeholder 7">
            <a:extLst>
              <a:ext uri="{FF2B5EF4-FFF2-40B4-BE49-F238E27FC236}">
                <a16:creationId xmlns:a16="http://schemas.microsoft.com/office/drawing/2014/main" id="{3A8C66E8-C16F-29FC-A767-13D97E78DC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191A40-8812-BD7C-C1B0-3FFCD86A435B}"/>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4156523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8AC2-ABDF-DA08-5B6A-9CECECF665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52D231-7FD8-FE74-5B47-686FA47F0121}"/>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4" name="Footer Placeholder 3">
            <a:extLst>
              <a:ext uri="{FF2B5EF4-FFF2-40B4-BE49-F238E27FC236}">
                <a16:creationId xmlns:a16="http://schemas.microsoft.com/office/drawing/2014/main" id="{C26EA433-824C-0035-C78B-B2ADA5807B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8B7573-FAB8-D5BB-C73C-CAA11C48A652}"/>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3003452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E920AE-6D1E-1779-74BB-EC00C6F31B30}"/>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3" name="Footer Placeholder 2">
            <a:extLst>
              <a:ext uri="{FF2B5EF4-FFF2-40B4-BE49-F238E27FC236}">
                <a16:creationId xmlns:a16="http://schemas.microsoft.com/office/drawing/2014/main" id="{F6A2260C-F5B9-2AB5-0769-155DD43B660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D05B4B-B8AE-BFB4-3D39-FAC11E85C8AF}"/>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323665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69F0-1E99-8B7D-66A2-17356779DF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1D346E1-C6E9-2311-405B-CB3BDE3DB4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D5D60-420F-3E26-C9A6-7A4C11DFD1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AD714C-4E51-79CF-6534-F8FB76978829}"/>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6" name="Footer Placeholder 5">
            <a:extLst>
              <a:ext uri="{FF2B5EF4-FFF2-40B4-BE49-F238E27FC236}">
                <a16:creationId xmlns:a16="http://schemas.microsoft.com/office/drawing/2014/main" id="{7741D979-F5F2-79C8-ED7C-E9DDE8C93E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80BD86-D62D-48B8-6274-DE07C0FED011}"/>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523066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01485-7B4B-A336-8299-4BBB1F8411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6F3EBFC-99EB-F774-7950-D6F0E55057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812775C-4415-5BC8-4B4A-095C1D624A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474C72-09B8-B69C-1780-7AC6E25A5D27}"/>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6" name="Footer Placeholder 5">
            <a:extLst>
              <a:ext uri="{FF2B5EF4-FFF2-40B4-BE49-F238E27FC236}">
                <a16:creationId xmlns:a16="http://schemas.microsoft.com/office/drawing/2014/main" id="{3ED3B223-D778-9E25-4EC2-79EED9749A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E9C1F2-2C52-1655-E69D-F48304C64EAE}"/>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3963263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5B67-5A21-F70B-B27A-7239885A46A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903A3E-4AF5-C9CF-E501-259A3B580E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055ACA-B275-6440-49B9-4806793617E5}"/>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5" name="Footer Placeholder 4">
            <a:extLst>
              <a:ext uri="{FF2B5EF4-FFF2-40B4-BE49-F238E27FC236}">
                <a16:creationId xmlns:a16="http://schemas.microsoft.com/office/drawing/2014/main" id="{991845F0-A51D-0160-41CF-E02E564407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0DDD6C-6086-F8A7-A49E-1324D22B8A40}"/>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4178749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CFE551-4FFC-C45C-949A-44EBCF88B3F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E0067C-BEC7-73B7-1EC2-E18713D99A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4C692D-0C5A-852D-79B9-037101CA3AA3}"/>
              </a:ext>
            </a:extLst>
          </p:cNvPr>
          <p:cNvSpPr>
            <a:spLocks noGrp="1"/>
          </p:cNvSpPr>
          <p:nvPr>
            <p:ph type="dt" sz="half" idx="10"/>
          </p:nvPr>
        </p:nvSpPr>
        <p:spPr/>
        <p:txBody>
          <a:bodyPr/>
          <a:lstStyle/>
          <a:p>
            <a:fld id="{33D32176-67F5-F946-B9FF-963A6F05F120}" type="datetimeFigureOut">
              <a:rPr lang="en-US" smtClean="0"/>
              <a:t>2/10/26</a:t>
            </a:fld>
            <a:endParaRPr lang="en-US"/>
          </a:p>
        </p:txBody>
      </p:sp>
      <p:sp>
        <p:nvSpPr>
          <p:cNvPr id="5" name="Footer Placeholder 4">
            <a:extLst>
              <a:ext uri="{FF2B5EF4-FFF2-40B4-BE49-F238E27FC236}">
                <a16:creationId xmlns:a16="http://schemas.microsoft.com/office/drawing/2014/main" id="{D12E3859-79D5-8223-DA06-1C9BA97C00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6D2BDF-A5CE-0091-6204-D03928835060}"/>
              </a:ext>
            </a:extLst>
          </p:cNvPr>
          <p:cNvSpPr>
            <a:spLocks noGrp="1"/>
          </p:cNvSpPr>
          <p:nvPr>
            <p:ph type="sldNum" sz="quarter" idx="12"/>
          </p:nvPr>
        </p:nvSpPr>
        <p:spPr/>
        <p:txBody>
          <a:bodyPr/>
          <a:lstStyle/>
          <a:p>
            <a:fld id="{A6B47D62-0750-0544-932E-F02E4CD23036}" type="slidenum">
              <a:rPr lang="en-US" smtClean="0"/>
              <a:t>‹#›</a:t>
            </a:fld>
            <a:endParaRPr lang="en-US"/>
          </a:p>
        </p:txBody>
      </p:sp>
    </p:spTree>
    <p:extLst>
      <p:ext uri="{BB962C8B-B14F-4D97-AF65-F5344CB8AC3E}">
        <p14:creationId xmlns:p14="http://schemas.microsoft.com/office/powerpoint/2010/main" val="3998454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39825"/>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E159EE7-1C09-96AC-8517-066865726825}"/>
              </a:ext>
            </a:extLst>
          </p:cNvPr>
          <p:cNvSpPr>
            <a:spLocks noGrp="1"/>
          </p:cNvSpPr>
          <p:nvPr>
            <p:ph type="dt" sz="half" idx="10"/>
          </p:nvPr>
        </p:nvSpPr>
        <p:spPr>
          <a:xfrm>
            <a:off x="609600" y="6243638"/>
            <a:ext cx="28448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BE4BA95F-E08E-FA5D-17E3-4E24A6D3BB5D}"/>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D101F2E7-EB3D-BA23-62D3-638B97822E7C}"/>
              </a:ext>
            </a:extLst>
          </p:cNvPr>
          <p:cNvSpPr>
            <a:spLocks noGrp="1"/>
          </p:cNvSpPr>
          <p:nvPr>
            <p:ph type="sldNum" sz="quarter" idx="12"/>
          </p:nvPr>
        </p:nvSpPr>
        <p:spPr>
          <a:xfrm>
            <a:off x="8737600" y="6243638"/>
            <a:ext cx="2844800" cy="457200"/>
          </a:xfrm>
        </p:spPr>
        <p:txBody>
          <a:bodyPr/>
          <a:lstStyle>
            <a:lvl1pPr>
              <a:defRPr/>
            </a:lvl1pPr>
          </a:lstStyle>
          <a:p>
            <a:fld id="{124164FD-AB71-4045-A305-C0C4646474E1}" type="slidenum">
              <a:rPr lang="en-US" altLang="en-US"/>
              <a:pPr/>
              <a:t>‹#›</a:t>
            </a:fld>
            <a:endParaRPr lang="en-US" altLang="en-US"/>
          </a:p>
        </p:txBody>
      </p:sp>
    </p:spTree>
    <p:extLst>
      <p:ext uri="{BB962C8B-B14F-4D97-AF65-F5344CB8AC3E}">
        <p14:creationId xmlns:p14="http://schemas.microsoft.com/office/powerpoint/2010/main" val="1065751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8244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FAD15B-88F7-787C-EA5F-1E520C1FFA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3445CD-E7B5-3867-CFF0-B5FD5A603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60091-8B16-5150-D4FC-EF2CB6BE63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3D32176-67F5-F946-B9FF-963A6F05F120}" type="datetimeFigureOut">
              <a:rPr lang="en-US" smtClean="0"/>
              <a:t>2/10/26</a:t>
            </a:fld>
            <a:endParaRPr lang="en-US"/>
          </a:p>
        </p:txBody>
      </p:sp>
      <p:sp>
        <p:nvSpPr>
          <p:cNvPr id="5" name="Footer Placeholder 4">
            <a:extLst>
              <a:ext uri="{FF2B5EF4-FFF2-40B4-BE49-F238E27FC236}">
                <a16:creationId xmlns:a16="http://schemas.microsoft.com/office/drawing/2014/main" id="{053980EF-86C5-380B-C3F4-62BD252018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B208D94-3F67-BAD4-4A71-920FEACA06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B47D62-0750-0544-932E-F02E4CD23036}" type="slidenum">
              <a:rPr lang="en-US" smtClean="0"/>
              <a:t>‹#›</a:t>
            </a:fld>
            <a:endParaRPr lang="en-US"/>
          </a:p>
        </p:txBody>
      </p:sp>
    </p:spTree>
    <p:extLst>
      <p:ext uri="{BB962C8B-B14F-4D97-AF65-F5344CB8AC3E}">
        <p14:creationId xmlns:p14="http://schemas.microsoft.com/office/powerpoint/2010/main" val="4059034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en.wikipedia.org/wiki/File:Villainc.svg" TargetMode="External"/><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images2.fanpop.com/image/photos/14600000/Ariel-the-little-mermaid-14629313-1280-1024.jpg" TargetMode="External"/><Relationship Id="rId1" Type="http://schemas.openxmlformats.org/officeDocument/2006/relationships/slideLayout" Target="../slideLayouts/slideLayout12.xml"/><Relationship Id="rId4" Type="http://schemas.openxmlformats.org/officeDocument/2006/relationships/image" Target="../media/image34.jpeg"/></Relationships>
</file>

<file path=ppt/slides/_rels/slide4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hyperlink" Target="http://upload.wikimedia.org/wikipedia/en/f/fe/Dumbledore_and_Elder_Wand.JPG" TargetMode="External"/><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4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upload.wikimedia.org/wikipedia/commons/0/07/William_Blake_003.jpg"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upload.wikimedia.org/wikipedia/commons/b/bc/Biogradska_suma.jpg"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en.wikipedia.org/wiki/File:Candleburning.jpg" TargetMode="External"/><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hyperlink" Target="http://upload.wikimedia.org/wikipedia/commons/4/43/Frozen_Wappinger_Creek.JPG"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www.amazon.com/Modern-Search-Soul-C-G-Jung-ebook/dp/B005KK7VEI/ref=sr_1_1?ie=UTF8&amp;qid=1389641837&amp;sr=8-1&amp;keywords=modern+man+in+search+of+a+soul"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36027" y="1625636"/>
            <a:ext cx="10972800" cy="1386840"/>
          </a:xfrm>
          <a:prstGeom prst="rect">
            <a:avLst/>
          </a:prstGeom>
          <a:noFill/>
          <a:ln/>
        </p:spPr>
        <p:txBody>
          <a:bodyPr wrap="square" lIns="0" tIns="0" rIns="0" bIns="0" rtlCol="0" anchor="ctr"/>
          <a:lstStyle/>
          <a:p>
            <a:pPr algn="ctr"/>
            <a:r>
              <a:rPr lang="en-US" altLang="en-US" sz="4800" dirty="0">
                <a:ea typeface="ＭＳ Ｐゴシック" panose="020B0600070205080204" pitchFamily="34" charset="-128"/>
              </a:rPr>
              <a:t>Archetypes in </a:t>
            </a:r>
          </a:p>
          <a:p>
            <a:pPr algn="ctr"/>
            <a:r>
              <a:rPr lang="en-US" altLang="en-US" sz="4800" dirty="0">
                <a:ea typeface="ＭＳ Ｐゴシック" panose="020B0600070205080204" pitchFamily="34" charset="-128"/>
              </a:rPr>
              <a:t>Art &amp; Design Practice</a:t>
            </a:r>
            <a:endParaRPr lang="en-US" sz="4800" dirty="0"/>
          </a:p>
          <a:p>
            <a:pPr algn="ctr"/>
            <a:endParaRPr lang="en-US" sz="3733" b="1" dirty="0">
              <a:latin typeface="Georgia" pitchFamily="34" charset="0"/>
              <a:ea typeface="Georgia" pitchFamily="34" charset="-122"/>
              <a:cs typeface="Georgia" pitchFamily="34" charset="-120"/>
            </a:endParaRPr>
          </a:p>
          <a:p>
            <a:pPr algn="ctr"/>
            <a:r>
              <a:rPr lang="en-US" sz="2667" b="1" dirty="0">
                <a:latin typeface="Georgia" pitchFamily="34" charset="0"/>
                <a:ea typeface="Georgia" pitchFamily="34" charset="-122"/>
                <a:cs typeface="Georgia" pitchFamily="34" charset="-120"/>
              </a:rPr>
              <a:t>Lecturer: Timi O’Neill</a:t>
            </a:r>
          </a:p>
          <a:p>
            <a:pPr algn="ctr"/>
            <a:endParaRPr lang="en-US" sz="3733" b="1" dirty="0">
              <a:latin typeface="Georgia" pitchFamily="34" charset="0"/>
              <a:ea typeface="Georgia" pitchFamily="34" charset="-122"/>
              <a:cs typeface="Georgia" pitchFamily="34" charset="-120"/>
            </a:endParaRPr>
          </a:p>
        </p:txBody>
      </p:sp>
      <p:sp>
        <p:nvSpPr>
          <p:cNvPr id="3" name="Text 1"/>
          <p:cNvSpPr/>
          <p:nvPr/>
        </p:nvSpPr>
        <p:spPr>
          <a:xfrm>
            <a:off x="609600" y="4051264"/>
            <a:ext cx="10972800" cy="609600"/>
          </a:xfrm>
          <a:prstGeom prst="rect">
            <a:avLst/>
          </a:prstGeom>
          <a:noFill/>
          <a:ln/>
        </p:spPr>
        <p:txBody>
          <a:bodyPr wrap="square" lIns="0" tIns="0" rIns="0" bIns="0" rtlCol="0" anchor="ctr"/>
          <a:lstStyle/>
          <a:p>
            <a:pPr algn="ctr"/>
            <a:endParaRPr lang="en-US" sz="2400" dirty="0"/>
          </a:p>
        </p:txBody>
      </p:sp>
      <p:sp>
        <p:nvSpPr>
          <p:cNvPr id="4" name="Text 2"/>
          <p:cNvSpPr/>
          <p:nvPr/>
        </p:nvSpPr>
        <p:spPr>
          <a:xfrm>
            <a:off x="719328" y="3639784"/>
            <a:ext cx="10972800" cy="487680"/>
          </a:xfrm>
          <a:prstGeom prst="rect">
            <a:avLst/>
          </a:prstGeom>
          <a:noFill/>
          <a:ln/>
        </p:spPr>
        <p:txBody>
          <a:bodyPr wrap="square" lIns="0" tIns="0" rIns="0" bIns="0" rtlCol="0" anchor="ctr"/>
          <a:lstStyle/>
          <a:p>
            <a:pPr algn="ctr"/>
            <a:r>
              <a:rPr lang="en-US" sz="1867" dirty="0">
                <a:latin typeface="Calibri" pitchFamily="34" charset="0"/>
                <a:ea typeface="Calibri" pitchFamily="34" charset="-122"/>
                <a:cs typeface="Calibri" pitchFamily="34" charset="-120"/>
              </a:rPr>
              <a:t>Applying Jungian analysis into your practice </a:t>
            </a:r>
            <a:endParaRPr lang="en-US" sz="1867" dirty="0"/>
          </a:p>
        </p:txBody>
      </p:sp>
      <p:pic>
        <p:nvPicPr>
          <p:cNvPr id="5" name="Picture 4" descr="Art-JMorgan:Users:art-to2:Desktop:UWTSD SCA Small.jpg">
            <a:extLst>
              <a:ext uri="{FF2B5EF4-FFF2-40B4-BE49-F238E27FC236}">
                <a16:creationId xmlns:a16="http://schemas.microsoft.com/office/drawing/2014/main" id="{C4F61B13-6E5E-BC82-0AAB-CECC10C2FD6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383875" y="5331423"/>
            <a:ext cx="7643707" cy="1356360"/>
          </a:xfrm>
          <a:prstGeom prst="rect">
            <a:avLst/>
          </a:prstGeom>
          <a:noFill/>
          <a:ln>
            <a:noFill/>
          </a:ln>
        </p:spPr>
      </p:pic>
      <p:sp>
        <p:nvSpPr>
          <p:cNvPr id="7" name="TextBox 6">
            <a:extLst>
              <a:ext uri="{FF2B5EF4-FFF2-40B4-BE49-F238E27FC236}">
                <a16:creationId xmlns:a16="http://schemas.microsoft.com/office/drawing/2014/main" id="{C519294D-D4F5-B686-1EE9-34D69BBFEEF6}"/>
              </a:ext>
            </a:extLst>
          </p:cNvPr>
          <p:cNvSpPr txBox="1"/>
          <p:nvPr/>
        </p:nvSpPr>
        <p:spPr>
          <a:xfrm>
            <a:off x="3157728" y="4626811"/>
            <a:ext cx="6096000" cy="369332"/>
          </a:xfrm>
          <a:prstGeom prst="rect">
            <a:avLst/>
          </a:prstGeom>
          <a:noFill/>
        </p:spPr>
        <p:txBody>
          <a:bodyPr wrap="square">
            <a:spAutoFit/>
          </a:bodyPr>
          <a:lstStyle/>
          <a:p>
            <a:pPr algn="ctr"/>
            <a:r>
              <a:rPr lang="en-US" sz="1800" b="1" dirty="0">
                <a:latin typeface="Georgia" pitchFamily="34" charset="0"/>
                <a:ea typeface="Georgia" pitchFamily="34" charset="-122"/>
                <a:cs typeface="Georgia" pitchFamily="34" charset="-120"/>
              </a:rPr>
              <a:t>ADAD7017 Weeks 3 and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smoking a pipe&#10;&#10;AI-generated content may be incorrect.">
            <a:extLst>
              <a:ext uri="{FF2B5EF4-FFF2-40B4-BE49-F238E27FC236}">
                <a16:creationId xmlns:a16="http://schemas.microsoft.com/office/drawing/2014/main" id="{3CF1DD75-8F1E-C3EC-B5D5-07192BD8BB61}"/>
              </a:ext>
            </a:extLst>
          </p:cNvPr>
          <p:cNvPicPr>
            <a:picLocks noChangeAspect="1"/>
          </p:cNvPicPr>
          <p:nvPr/>
        </p:nvPicPr>
        <p:blipFill>
          <a:blip r:embed="rId2"/>
          <a:stretch>
            <a:fillRect/>
          </a:stretch>
        </p:blipFill>
        <p:spPr>
          <a:xfrm>
            <a:off x="1120477" y="2048079"/>
            <a:ext cx="4814653" cy="2708242"/>
          </a:xfrm>
          <a:prstGeom prst="rect">
            <a:avLst/>
          </a:prstGeom>
        </p:spPr>
      </p:pic>
      <p:pic>
        <p:nvPicPr>
          <p:cNvPr id="5" name="Picture 4" descr="A person in a suit and tie&#10;&#10;AI-generated content may be incorrect.">
            <a:extLst>
              <a:ext uri="{FF2B5EF4-FFF2-40B4-BE49-F238E27FC236}">
                <a16:creationId xmlns:a16="http://schemas.microsoft.com/office/drawing/2014/main" id="{3894A51F-F724-5011-B460-55C4AE050E77}"/>
              </a:ext>
            </a:extLst>
          </p:cNvPr>
          <p:cNvPicPr>
            <a:picLocks noChangeAspect="1"/>
          </p:cNvPicPr>
          <p:nvPr/>
        </p:nvPicPr>
        <p:blipFill>
          <a:blip r:embed="rId3"/>
          <a:stretch>
            <a:fillRect/>
          </a:stretch>
        </p:blipFill>
        <p:spPr>
          <a:xfrm>
            <a:off x="6256863" y="2077824"/>
            <a:ext cx="4814655" cy="2696206"/>
          </a:xfrm>
          <a:prstGeom prst="rect">
            <a:avLst/>
          </a:prstGeom>
        </p:spPr>
      </p:pic>
      <p:sp>
        <p:nvSpPr>
          <p:cNvPr id="6" name="TextBox 5">
            <a:extLst>
              <a:ext uri="{FF2B5EF4-FFF2-40B4-BE49-F238E27FC236}">
                <a16:creationId xmlns:a16="http://schemas.microsoft.com/office/drawing/2014/main" id="{68866B41-E3A6-4E90-F8A3-96B19C2140D2}"/>
              </a:ext>
            </a:extLst>
          </p:cNvPr>
          <p:cNvSpPr txBox="1"/>
          <p:nvPr/>
        </p:nvSpPr>
        <p:spPr>
          <a:xfrm>
            <a:off x="4014952" y="1124607"/>
            <a:ext cx="3913545" cy="523220"/>
          </a:xfrm>
          <a:prstGeom prst="rect">
            <a:avLst/>
          </a:prstGeom>
          <a:noFill/>
        </p:spPr>
        <p:txBody>
          <a:bodyPr wrap="square" rtlCol="0">
            <a:spAutoFit/>
          </a:bodyPr>
          <a:lstStyle/>
          <a:p>
            <a:pPr algn="ctr"/>
            <a:r>
              <a:rPr lang="en-US" sz="2800" dirty="0"/>
              <a:t>Carl Jung (1875 – 1961)</a:t>
            </a:r>
          </a:p>
        </p:txBody>
      </p:sp>
    </p:spTree>
    <p:extLst>
      <p:ext uri="{BB962C8B-B14F-4D97-AF65-F5344CB8AC3E}">
        <p14:creationId xmlns:p14="http://schemas.microsoft.com/office/powerpoint/2010/main" val="211477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C86D662A-2CE5-060F-DF98-D0F6E9DB88FD}"/>
              </a:ext>
            </a:extLst>
          </p:cNvPr>
          <p:cNvSpPr>
            <a:spLocks noChangeArrowheads="1"/>
          </p:cNvSpPr>
          <p:nvPr/>
        </p:nvSpPr>
        <p:spPr bwMode="auto">
          <a:xfrm>
            <a:off x="559398" y="1272576"/>
            <a:ext cx="11134163" cy="4847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1" i="0" u="none" strike="noStrike" cap="none" normalizeH="0" baseline="0" dirty="0">
                <a:ln>
                  <a:noFill/>
                </a:ln>
                <a:solidFill>
                  <a:srgbClr val="212121"/>
                </a:solidFill>
                <a:effectLst/>
                <a:cs typeface="Arial" panose="020B0604020202020204" pitchFamily="34" charset="0"/>
              </a:rPr>
              <a:t>Carl Jung</a:t>
            </a:r>
            <a:r>
              <a:rPr kumimoji="0" lang="en-US" altLang="en-US" sz="1600" b="0" i="0" u="none" strike="noStrike" cap="none" normalizeH="0" baseline="0" dirty="0">
                <a:ln>
                  <a:noFill/>
                </a:ln>
                <a:solidFill>
                  <a:srgbClr val="212121"/>
                </a:solidFill>
                <a:effectLst/>
                <a:cs typeface="Arial" panose="020B0604020202020204" pitchFamily="34" charset="0"/>
              </a:rPr>
              <a:t> (1875–1961), Swiss psychiatrist and founder of </a:t>
            </a:r>
            <a:r>
              <a:rPr kumimoji="0" lang="en-US" altLang="en-US" sz="1600" b="1" i="0" u="none" strike="noStrike" cap="none" normalizeH="0" baseline="0" dirty="0">
                <a:ln>
                  <a:noFill/>
                </a:ln>
                <a:solidFill>
                  <a:srgbClr val="212121"/>
                </a:solidFill>
                <a:effectLst/>
                <a:cs typeface="Arial" panose="020B0604020202020204" pitchFamily="34" charset="0"/>
              </a:rPr>
              <a:t>analytical psychology</a:t>
            </a:r>
            <a:r>
              <a:rPr kumimoji="0" lang="en-US" altLang="en-US" sz="1600" b="0" i="0" u="none" strike="noStrike" cap="none" normalizeH="0" baseline="0" dirty="0">
                <a:ln>
                  <a:noFill/>
                </a:ln>
                <a:solidFill>
                  <a:srgbClr val="212121"/>
                </a:solidFill>
                <a:effectLst/>
                <a:cs typeface="Arial" panose="020B0604020202020204" pitchFamily="34" charset="0"/>
              </a:rPr>
              <a:t>, began as Freud’s collaborator but diverged over the unconscious. Rejecting Freud’s emphasis on sexuality, Jung proposed a deeper, inherited </a:t>
            </a:r>
            <a:r>
              <a:rPr kumimoji="0" lang="en-US" altLang="en-US" sz="1600" b="1" i="0" u="none" strike="noStrike" cap="none" normalizeH="0" baseline="0" dirty="0">
                <a:ln>
                  <a:noFill/>
                </a:ln>
                <a:solidFill>
                  <a:srgbClr val="212121"/>
                </a:solidFill>
                <a:effectLst/>
                <a:cs typeface="Arial" panose="020B0604020202020204" pitchFamily="34" charset="0"/>
              </a:rPr>
              <a:t>collective unconscious</a:t>
            </a:r>
            <a:r>
              <a:rPr lang="en-US" altLang="en-US" sz="1600" dirty="0">
                <a:solidFill>
                  <a:srgbClr val="212121"/>
                </a:solidFill>
                <a:cs typeface="Arial" panose="020B0604020202020204" pitchFamily="34" charset="0"/>
              </a:rPr>
              <a:t>, </a:t>
            </a:r>
            <a:r>
              <a:rPr kumimoji="0" lang="en-US" altLang="en-US" sz="1600" b="0" i="0" u="none" strike="noStrike" cap="none" normalizeH="0" baseline="0" dirty="0">
                <a:ln>
                  <a:noFill/>
                </a:ln>
                <a:solidFill>
                  <a:srgbClr val="212121"/>
                </a:solidFill>
                <a:effectLst/>
                <a:cs typeface="Arial" panose="020B0604020202020204" pitchFamily="34" charset="0"/>
              </a:rPr>
              <a:t>a universal psychic layer shared by humanity, populated by </a:t>
            </a:r>
            <a:r>
              <a:rPr kumimoji="0" lang="en-US" altLang="en-US" sz="1600" b="1" i="0" u="none" strike="noStrike" cap="none" normalizeH="0" baseline="0" dirty="0">
                <a:ln>
                  <a:noFill/>
                </a:ln>
                <a:solidFill>
                  <a:srgbClr val="212121"/>
                </a:solidFill>
                <a:effectLst/>
                <a:cs typeface="Arial" panose="020B0604020202020204" pitchFamily="34" charset="0"/>
              </a:rPr>
              <a:t>archetypes</a:t>
            </a:r>
            <a:r>
              <a:rPr kumimoji="0" lang="en-US" altLang="en-US" sz="1600" b="0" i="0" u="none" strike="noStrike" cap="none" normalizeH="0" baseline="0" dirty="0">
                <a:ln>
                  <a:noFill/>
                </a:ln>
                <a:solidFill>
                  <a:srgbClr val="212121"/>
                </a:solidFill>
                <a:effectLst/>
                <a:cs typeface="Arial" panose="020B0604020202020204" pitchFamily="34" charset="0"/>
              </a:rPr>
              <a:t>: primordial images and instinctual patterns such as the Hero, Shadow, Anima/Animus, Persona, and Self.</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rgbClr val="212121"/>
                </a:solidFill>
                <a:effectLst/>
                <a:cs typeface="Arial" panose="020B0604020202020204" pitchFamily="34" charset="0"/>
              </a:rPr>
              <a:t>Central to his thought is </a:t>
            </a:r>
            <a:r>
              <a:rPr kumimoji="0" lang="en-US" altLang="en-US" sz="1600" b="1" i="0" u="none" strike="noStrike" cap="none" normalizeH="0" baseline="0" dirty="0">
                <a:ln>
                  <a:noFill/>
                </a:ln>
                <a:solidFill>
                  <a:srgbClr val="212121"/>
                </a:solidFill>
                <a:effectLst/>
                <a:cs typeface="Arial" panose="020B0604020202020204" pitchFamily="34" charset="0"/>
              </a:rPr>
              <a:t>individuation</a:t>
            </a:r>
            <a:r>
              <a:rPr lang="en-US" altLang="en-US" sz="1600" dirty="0">
                <a:solidFill>
                  <a:srgbClr val="212121"/>
                </a:solidFill>
                <a:cs typeface="Arial" panose="020B0604020202020204" pitchFamily="34" charset="0"/>
              </a:rPr>
              <a:t>, </a:t>
            </a:r>
            <a:r>
              <a:rPr kumimoji="0" lang="en-US" altLang="en-US" sz="1600" b="0" i="0" u="none" strike="noStrike" cap="none" normalizeH="0" baseline="0" dirty="0">
                <a:ln>
                  <a:noFill/>
                </a:ln>
                <a:solidFill>
                  <a:srgbClr val="212121"/>
                </a:solidFill>
                <a:effectLst/>
                <a:cs typeface="Arial" panose="020B0604020202020204" pitchFamily="34" charset="0"/>
              </a:rPr>
              <a:t>the lifelong journey toward psychological wholeness through integrating conscious and unconscious elements. He also developed psychological </a:t>
            </a:r>
            <a:r>
              <a:rPr kumimoji="0" lang="en-US" altLang="en-US" sz="1600" b="1" i="0" u="none" strike="noStrike" cap="none" normalizeH="0" baseline="0" dirty="0">
                <a:ln>
                  <a:noFill/>
                </a:ln>
                <a:solidFill>
                  <a:srgbClr val="212121"/>
                </a:solidFill>
                <a:effectLst/>
                <a:cs typeface="Arial" panose="020B0604020202020204" pitchFamily="34" charset="0"/>
              </a:rPr>
              <a:t>types</a:t>
            </a:r>
            <a:r>
              <a:rPr kumimoji="0" lang="en-US" altLang="en-US" sz="1600" b="0" i="0" u="none" strike="noStrike" cap="none" normalizeH="0" baseline="0" dirty="0">
                <a:ln>
                  <a:noFill/>
                </a:ln>
                <a:solidFill>
                  <a:srgbClr val="212121"/>
                </a:solidFill>
                <a:effectLst/>
                <a:cs typeface="Arial" panose="020B0604020202020204" pitchFamily="34" charset="0"/>
              </a:rPr>
              <a:t> (e.g., introversion/extraversion, thinking/feeling), the concept of </a:t>
            </a:r>
            <a:r>
              <a:rPr kumimoji="0" lang="en-US" altLang="en-US" sz="1600" b="1" i="0" u="none" strike="noStrike" cap="none" normalizeH="0" baseline="0" dirty="0">
                <a:ln>
                  <a:noFill/>
                </a:ln>
                <a:solidFill>
                  <a:srgbClr val="212121"/>
                </a:solidFill>
                <a:effectLst/>
                <a:cs typeface="Arial" panose="020B0604020202020204" pitchFamily="34" charset="0"/>
              </a:rPr>
              <a:t>synchronicity</a:t>
            </a:r>
            <a:r>
              <a:rPr kumimoji="0" lang="en-US" altLang="en-US" sz="1600" b="0" i="0" u="none" strike="noStrike" cap="none" normalizeH="0" baseline="0" dirty="0">
                <a:ln>
                  <a:noFill/>
                </a:ln>
                <a:solidFill>
                  <a:srgbClr val="212121"/>
                </a:solidFill>
                <a:effectLst/>
                <a:cs typeface="Arial" panose="020B0604020202020204" pitchFamily="34" charset="0"/>
              </a:rPr>
              <a:t> (meaningful coincidences), and the compensatory function of dreams and fantasies.</a:t>
            </a:r>
            <a:endParaRPr kumimoji="0" lang="en-US" altLang="en-US" sz="16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rgbClr val="212121"/>
                </a:solidFill>
                <a:effectLst/>
                <a:cs typeface="Arial" panose="020B0604020202020204" pitchFamily="34" charset="0"/>
              </a:rPr>
              <a:t>For </a:t>
            </a:r>
            <a:r>
              <a:rPr kumimoji="0" lang="en-US" altLang="en-US" sz="1600" b="1" i="0" u="none" strike="noStrike" cap="none" normalizeH="0" baseline="0" dirty="0">
                <a:ln>
                  <a:noFill/>
                </a:ln>
                <a:solidFill>
                  <a:srgbClr val="212121"/>
                </a:solidFill>
                <a:effectLst/>
                <a:cs typeface="Arial" panose="020B0604020202020204" pitchFamily="34" charset="0"/>
              </a:rPr>
              <a:t>creative practitioners</a:t>
            </a:r>
            <a:r>
              <a:rPr lang="en-US" altLang="en-US" sz="1600" dirty="0">
                <a:solidFill>
                  <a:srgbClr val="212121"/>
                </a:solidFill>
                <a:cs typeface="Arial" panose="020B0604020202020204" pitchFamily="34" charset="0"/>
              </a:rPr>
              <a:t> (</a:t>
            </a:r>
            <a:r>
              <a:rPr kumimoji="0" lang="en-US" altLang="en-US" sz="1600" b="0" i="0" u="none" strike="noStrike" cap="none" normalizeH="0" baseline="0" dirty="0">
                <a:ln>
                  <a:noFill/>
                </a:ln>
                <a:solidFill>
                  <a:srgbClr val="212121"/>
                </a:solidFill>
                <a:effectLst/>
                <a:cs typeface="Arial" panose="020B0604020202020204" pitchFamily="34" charset="0"/>
              </a:rPr>
              <a:t>writers, visual artists, musicians, filmmakers) Jung’s framework offers enduring value. He saw authentic creativity as arising not chiefly from the personal ego or deliberate craft, but from the unconscious, particularly the collective layer. The artist becomes a conduit: seized by an autonomous, sometimes overwhelming psychic force that channels archetypal imagery and symbols. These transcend individual experience, speaking directly to the collective psyche.</a:t>
            </a:r>
            <a:endParaRPr kumimoji="0" lang="en-US" altLang="en-US" sz="16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3178567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42281-3364-9EBE-0C43-FDD0CC43294A}"/>
            </a:ext>
          </a:extLst>
        </p:cNvPr>
        <p:cNvGrpSpPr/>
        <p:nvPr/>
      </p:nvGrpSpPr>
      <p:grpSpPr>
        <a:xfrm>
          <a:off x="0" y="0"/>
          <a:ext cx="0" cy="0"/>
          <a:chOff x="0" y="0"/>
          <a:chExt cx="0" cy="0"/>
        </a:xfrm>
      </p:grpSpPr>
      <p:sp>
        <p:nvSpPr>
          <p:cNvPr id="3" name="Rectangle 1">
            <a:extLst>
              <a:ext uri="{FF2B5EF4-FFF2-40B4-BE49-F238E27FC236}">
                <a16:creationId xmlns:a16="http://schemas.microsoft.com/office/drawing/2014/main" id="{04AE50DD-10A7-CEEF-EC51-42D9E3F9F9A7}"/>
              </a:ext>
            </a:extLst>
          </p:cNvPr>
          <p:cNvSpPr>
            <a:spLocks noChangeArrowheads="1"/>
          </p:cNvSpPr>
          <p:nvPr/>
        </p:nvSpPr>
        <p:spPr bwMode="auto">
          <a:xfrm>
            <a:off x="480508" y="817483"/>
            <a:ext cx="11230984" cy="52230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rgbClr val="212121"/>
                </a:solidFill>
                <a:effectLst/>
                <a:cs typeface="Arial" panose="020B0604020202020204" pitchFamily="34" charset="0"/>
              </a:rPr>
              <a:t>Jung argued that significant art often compensates for cultural one-sidedness, bringing neglected or suppressed psychic contents into awareness. Great works escape purely personal concerns to address broader human truths, functioning almost as medicine for the soul of an era.</a:t>
            </a:r>
            <a:endParaRPr kumimoji="0" lang="en-US" altLang="en-US" sz="14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rgbClr val="212121"/>
                </a:solidFill>
                <a:effectLst/>
                <a:cs typeface="Arial" panose="020B0604020202020204" pitchFamily="34" charset="0"/>
              </a:rPr>
              <a:t>During his own midlife crisis (1913–1919), Jung engaged in intense creative experimentation—painting mandalas, writing mythic dialogues, and practicing </a:t>
            </a:r>
            <a:r>
              <a:rPr kumimoji="0" lang="en-US" altLang="en-US" sz="1400" b="1" i="0" u="none" strike="noStrike" cap="none" normalizeH="0" baseline="0" dirty="0">
                <a:ln>
                  <a:noFill/>
                </a:ln>
                <a:solidFill>
                  <a:srgbClr val="212121"/>
                </a:solidFill>
                <a:effectLst/>
                <a:cs typeface="Arial" panose="020B0604020202020204" pitchFamily="34" charset="0"/>
              </a:rPr>
              <a:t>active imagination</a:t>
            </a:r>
            <a:r>
              <a:rPr kumimoji="0" lang="en-US" altLang="en-US" sz="1400" b="0" i="0" u="none" strike="noStrike" cap="none" normalizeH="0" baseline="0" dirty="0">
                <a:ln>
                  <a:noFill/>
                </a:ln>
                <a:solidFill>
                  <a:srgbClr val="212121"/>
                </a:solidFill>
                <a:effectLst/>
                <a:cs typeface="Arial" panose="020B0604020202020204" pitchFamily="34" charset="0"/>
              </a:rPr>
              <a:t> (a technique of dialoguing with inner figures). These methods, recorded in </a:t>
            </a:r>
            <a:r>
              <a:rPr kumimoji="0" lang="en-US" altLang="en-US" sz="1400" b="0" i="1" u="none" strike="noStrike" cap="none" normalizeH="0" baseline="0" dirty="0">
                <a:ln>
                  <a:noFill/>
                </a:ln>
                <a:solidFill>
                  <a:srgbClr val="212121"/>
                </a:solidFill>
                <a:effectLst/>
                <a:cs typeface="Arial" panose="020B0604020202020204" pitchFamily="34" charset="0"/>
              </a:rPr>
              <a:t>The Red Book</a:t>
            </a:r>
            <a:r>
              <a:rPr kumimoji="0" lang="en-US" altLang="en-US" sz="1400" b="0" i="0" u="none" strike="noStrike" cap="none" normalizeH="0" baseline="0" dirty="0">
                <a:ln>
                  <a:noFill/>
                </a:ln>
                <a:solidFill>
                  <a:srgbClr val="212121"/>
                </a:solidFill>
                <a:effectLst/>
                <a:cs typeface="Arial" panose="020B0604020202020204" pitchFamily="34" charset="0"/>
              </a:rPr>
              <a:t>, became tools he later recommended. Many artists today use active imagination, dream journaling, and symbol amplification to access fresh material, confront the shadow, and renew their process.</a:t>
            </a:r>
            <a:endParaRPr kumimoji="0" lang="en-US" altLang="en-US" sz="14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rgbClr val="212121"/>
                </a:solidFill>
                <a:effectLst/>
                <a:cs typeface="Arial" panose="020B0604020202020204" pitchFamily="34" charset="0"/>
              </a:rPr>
              <a:t>Jung thus provides creative practitioners with:</a:t>
            </a:r>
            <a:endParaRPr kumimoji="0" lang="en-US" altLang="en-US" sz="14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rgbClr val="212121"/>
                </a:solidFill>
                <a:effectLst/>
                <a:cs typeface="Arial" panose="020B0604020202020204" pitchFamily="34" charset="0"/>
              </a:rPr>
              <a:t>A profound map of inspiration’s source in the transpersonal unconscious.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rgbClr val="212121"/>
                </a:solidFill>
                <a:effectLst/>
                <a:cs typeface="Arial" panose="020B0604020202020204" pitchFamily="34" charset="0"/>
              </a:rPr>
              <a:t>Practical techniques to invite and work with unconscious content consciously.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0" i="0" u="none" strike="noStrike" cap="none" normalizeH="0" baseline="0" dirty="0">
                <a:ln>
                  <a:noFill/>
                </a:ln>
                <a:solidFill>
                  <a:srgbClr val="212121"/>
                </a:solidFill>
                <a:effectLst/>
                <a:cs typeface="Arial" panose="020B0604020202020204" pitchFamily="34" charset="0"/>
              </a:rPr>
              <a:t>A deeper sense of vocation: the artist as mediator between conscious reality and archetypal depths, helping restore psychic equilibrium for individuals and society.</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rgbClr val="212121"/>
                </a:solidFill>
                <a:effectLst/>
                <a:cs typeface="Arial" panose="020B0604020202020204" pitchFamily="34" charset="0"/>
              </a:rPr>
              <a:t>His legacy shapes archetypal criticism (in literature, film, and mythology studies), depth psychology approaches to art therapy, mythic storytelling (e.g., Joseph Campbell’s hero’s journey draws heavily on Jung), and practices that treat creativity as a path to individuation.</a:t>
            </a:r>
            <a:endParaRPr kumimoji="0" lang="en-US" altLang="en-US" sz="14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rgbClr val="212121"/>
                </a:solidFill>
                <a:effectLst/>
                <a:cs typeface="Arial" panose="020B0604020202020204" pitchFamily="34" charset="0"/>
              </a:rPr>
              <a:t>In short, Jung reframes the creative act as both deeply personal and profoundly collective, positioning artists as essential voices of the soul in an often rational, fragmented world.</a:t>
            </a:r>
            <a:endParaRPr kumimoji="0" lang="en-US" altLang="en-US" sz="14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1136289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2" name="Rectangle 1639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41730590-0D9B-927F-411C-145214A04FF7}"/>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Definition of Archetype</a:t>
            </a:r>
          </a:p>
        </p:txBody>
      </p:sp>
      <p:sp>
        <p:nvSpPr>
          <p:cNvPr id="16394" name="Rectangle 1639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6" name="Rectangle 1639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Rectangle 3">
            <a:extLst>
              <a:ext uri="{FF2B5EF4-FFF2-40B4-BE49-F238E27FC236}">
                <a16:creationId xmlns:a16="http://schemas.microsoft.com/office/drawing/2014/main" id="{45D5AF10-B7EE-D1E2-1E52-7B115BC24E42}"/>
              </a:ext>
            </a:extLst>
          </p:cNvPr>
          <p:cNvSpPr>
            <a:spLocks noGrp="1" noChangeArrowheads="1"/>
          </p:cNvSpPr>
          <p:nvPr>
            <p:ph idx="1"/>
          </p:nvPr>
        </p:nvSpPr>
        <p:spPr>
          <a:xfrm>
            <a:off x="1155548" y="2217343"/>
            <a:ext cx="9880893" cy="3959619"/>
          </a:xfrm>
        </p:spPr>
        <p:txBody>
          <a:bodyPr>
            <a:normAutofit/>
          </a:bodyPr>
          <a:lstStyle/>
          <a:p>
            <a:pPr marL="0" indent="0" eaLnBrk="1" hangingPunct="1">
              <a:lnSpc>
                <a:spcPct val="150000"/>
              </a:lnSpc>
              <a:buNone/>
            </a:pPr>
            <a:r>
              <a:rPr lang="en-US" altLang="en-US" sz="2400" dirty="0">
                <a:ea typeface="ＭＳ Ｐゴシック" panose="020B0600070205080204" pitchFamily="34" charset="-128"/>
              </a:rPr>
              <a:t>A recurrent narrative design, pattern of action, character type, themes or image which is identifiable in a wide variety of works of literature. </a:t>
            </a:r>
          </a:p>
          <a:p>
            <a:pPr marL="0" indent="0" eaLnBrk="1" hangingPunct="1">
              <a:lnSpc>
                <a:spcPct val="150000"/>
              </a:lnSpc>
              <a:buNone/>
            </a:pPr>
            <a:r>
              <a:rPr lang="en-US" altLang="en-US" sz="2400" dirty="0">
                <a:ea typeface="ＭＳ Ｐゴシック" panose="020B0600070205080204" pitchFamily="34" charset="-128"/>
              </a:rPr>
              <a:t>An archetype is the first real example or prototype of something.  In this sense an archetype can be considered the ideal model, the supreme type or the perfect image of something (Brunel 111-112, 114).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62" name="Rectangle 1746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205D432F-4FAF-9D1A-82A5-7A16F529FC13}"/>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dirty="0">
                <a:solidFill>
                  <a:schemeClr val="bg1"/>
                </a:solidFill>
                <a:ea typeface="ＭＳ Ｐゴシック" panose="020B0600070205080204" pitchFamily="34" charset="-128"/>
              </a:rPr>
              <a:t>Definition of Motif…and its difference</a:t>
            </a:r>
          </a:p>
        </p:txBody>
      </p:sp>
      <p:sp>
        <p:nvSpPr>
          <p:cNvPr id="17464" name="Rectangle 1746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66" name="Rectangle 1746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9B70F695-7414-14D1-A6BA-AB71F65002EC}"/>
              </a:ext>
            </a:extLst>
          </p:cNvPr>
          <p:cNvSpPr>
            <a:spLocks noGrp="1" noChangeArrowheads="1"/>
          </p:cNvSpPr>
          <p:nvPr>
            <p:ph idx="1"/>
          </p:nvPr>
        </p:nvSpPr>
        <p:spPr>
          <a:xfrm>
            <a:off x="1155548" y="2217343"/>
            <a:ext cx="9880893" cy="3959619"/>
          </a:xfrm>
        </p:spPr>
        <p:txBody>
          <a:bodyPr>
            <a:normAutofit fontScale="85000" lnSpcReduction="20000"/>
          </a:bodyPr>
          <a:lstStyle/>
          <a:p>
            <a:pPr marL="0" indent="0" eaLnBrk="1" hangingPunct="1">
              <a:lnSpc>
                <a:spcPct val="120000"/>
              </a:lnSpc>
              <a:buNone/>
            </a:pPr>
            <a:r>
              <a:rPr lang="en-US" altLang="en-US" sz="2400" dirty="0">
                <a:ea typeface="ＭＳ Ｐゴシック" panose="020B0600070205080204" pitchFamily="34" charset="-128"/>
              </a:rPr>
              <a:t>An event, device reference or formula which occurs frequently in works of literature/film/art. </a:t>
            </a:r>
          </a:p>
          <a:p>
            <a:pPr marL="0" indent="0">
              <a:lnSpc>
                <a:spcPct val="120000"/>
              </a:lnSpc>
              <a:buNone/>
            </a:pPr>
            <a:r>
              <a:rPr lang="en-US" altLang="en-US" sz="2400" dirty="0">
                <a:ea typeface="ＭＳ Ｐゴシック" panose="020B0600070205080204" pitchFamily="34" charset="-128"/>
              </a:rPr>
              <a:t>The differences are minimal.  Often the words are used interchangeably.  </a:t>
            </a:r>
          </a:p>
          <a:p>
            <a:pPr marL="0" indent="0">
              <a:lnSpc>
                <a:spcPct val="120000"/>
              </a:lnSpc>
              <a:buNone/>
            </a:pPr>
            <a:r>
              <a:rPr lang="en-US" altLang="en-US" sz="2400" dirty="0">
                <a:ea typeface="ＭＳ Ｐゴシック" panose="020B0600070205080204" pitchFamily="34" charset="-128"/>
              </a:rPr>
              <a:t>An archetype is described as a recurring symbol, theme, character, or setting in multiple works. It's something that's appeared in film so often that it's very recognizable. For example, an archetypical theme is "love conquers all." Where have we not seen that before? An archetypical plot structure is the infamous love triangle.</a:t>
            </a:r>
            <a:br>
              <a:rPr lang="en-US" altLang="en-US" sz="2400" dirty="0">
                <a:ea typeface="ＭＳ Ｐゴシック" panose="020B0600070205080204" pitchFamily="34" charset="-128"/>
              </a:rPr>
            </a:br>
            <a:br>
              <a:rPr lang="en-US" altLang="en-US" sz="2400" dirty="0">
                <a:ea typeface="ＭＳ Ｐゴシック" panose="020B0600070205080204" pitchFamily="34" charset="-128"/>
              </a:rPr>
            </a:br>
            <a:r>
              <a:rPr lang="en-US" altLang="en-US" sz="2400" dirty="0">
                <a:ea typeface="ＭＳ Ｐゴシック" panose="020B0600070205080204" pitchFamily="34" charset="-128"/>
              </a:rPr>
              <a:t>A motif, though, is a recurring contrast, structure, or literary device that comes back </a:t>
            </a:r>
            <a:r>
              <a:rPr lang="en-US" altLang="en-US" sz="2400" u="sng" dirty="0">
                <a:ea typeface="ＭＳ Ｐゴシック" panose="020B0600070205080204" pitchFamily="34" charset="-128"/>
              </a:rPr>
              <a:t>in different forms</a:t>
            </a:r>
            <a:r>
              <a:rPr lang="en-US" altLang="en-US" sz="2400" dirty="0">
                <a:ea typeface="ＭＳ Ｐゴシック" panose="020B0600070205080204" pitchFamily="34" charset="-128"/>
              </a:rPr>
              <a:t>. In </a:t>
            </a:r>
            <a:r>
              <a:rPr lang="en-US" altLang="en-US" sz="2400" i="1" dirty="0">
                <a:ea typeface="ＭＳ Ｐゴシック" panose="020B0600070205080204" pitchFamily="34" charset="-128"/>
              </a:rPr>
              <a:t>Lord of the Flies</a:t>
            </a:r>
            <a:r>
              <a:rPr lang="en-US" altLang="en-US" sz="2400" dirty="0">
                <a:ea typeface="ＭＳ Ｐゴシック" panose="020B0600070205080204" pitchFamily="34" charset="-128"/>
              </a:rPr>
              <a:t>, the beasties are symbols which are used as motifs which represents fear, but it comes in different forms.</a:t>
            </a:r>
          </a:p>
          <a:p>
            <a:pPr marL="0" indent="0" eaLnBrk="1" hangingPunct="1">
              <a:buNone/>
            </a:pPr>
            <a:endParaRPr lang="en-US" altLang="en-US" sz="2400" dirty="0">
              <a:ea typeface="ＭＳ Ｐゴシック" panose="020B0600070205080204" pitchFamily="34" charset="-128"/>
            </a:endParaRPr>
          </a:p>
          <a:p>
            <a:pPr eaLnBrk="1" hangingPunct="1">
              <a:buFont typeface="Wingdings" pitchFamily="2" charset="2"/>
              <a:buNone/>
            </a:pPr>
            <a:endParaRPr lang="en-US" altLang="en-US" sz="2400" dirty="0">
              <a:ea typeface="ＭＳ Ｐゴシック" panose="020B0600070205080204" pitchFamily="34" charset="-12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4" name="Rectangle 1946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A4CAF052-C561-AEAA-F139-13979F8C717C}"/>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Examples of Archetypes</a:t>
            </a:r>
          </a:p>
        </p:txBody>
      </p:sp>
      <p:sp>
        <p:nvSpPr>
          <p:cNvPr id="19466" name="Rectangle 1946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8" name="Rectangle 1946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3">
            <a:extLst>
              <a:ext uri="{FF2B5EF4-FFF2-40B4-BE49-F238E27FC236}">
                <a16:creationId xmlns:a16="http://schemas.microsoft.com/office/drawing/2014/main" id="{BCEAF29A-F16D-5421-3012-37116D6E2376}"/>
              </a:ext>
            </a:extLst>
          </p:cNvPr>
          <p:cNvSpPr>
            <a:spLocks noGrp="1" noChangeArrowheads="1"/>
          </p:cNvSpPr>
          <p:nvPr>
            <p:ph idx="1"/>
          </p:nvPr>
        </p:nvSpPr>
        <p:spPr>
          <a:xfrm>
            <a:off x="1155548" y="2217343"/>
            <a:ext cx="9880893" cy="3959619"/>
          </a:xfrm>
        </p:spPr>
        <p:txBody>
          <a:bodyPr>
            <a:normAutofit fontScale="85000" lnSpcReduction="10000"/>
          </a:bodyPr>
          <a:lstStyle/>
          <a:p>
            <a:pPr marL="0" indent="0" eaLnBrk="1" hangingPunct="1">
              <a:lnSpc>
                <a:spcPct val="150000"/>
              </a:lnSpc>
              <a:buNone/>
            </a:pPr>
            <a:r>
              <a:rPr lang="en-US" altLang="en-US" sz="2400" dirty="0">
                <a:ea typeface="ＭＳ Ｐゴシック" panose="020B0600070205080204" pitchFamily="34" charset="-128"/>
              </a:rPr>
              <a:t>Characters </a:t>
            </a:r>
          </a:p>
          <a:p>
            <a:pPr lvl="1" eaLnBrk="1" hangingPunct="1">
              <a:lnSpc>
                <a:spcPct val="150000"/>
              </a:lnSpc>
            </a:pPr>
            <a:r>
              <a:rPr lang="en-US" altLang="en-US" dirty="0">
                <a:ea typeface="ＭＳ Ｐゴシック" panose="020B0600070205080204" pitchFamily="34" charset="-128"/>
              </a:rPr>
              <a:t>Hero (think of the classic hero journey &amp; qualities of hero)</a:t>
            </a:r>
          </a:p>
          <a:p>
            <a:pPr lvl="2" eaLnBrk="1" hangingPunct="1">
              <a:lnSpc>
                <a:spcPct val="150000"/>
              </a:lnSpc>
            </a:pPr>
            <a:r>
              <a:rPr lang="en-US" altLang="en-US" sz="2400" dirty="0">
                <a:ea typeface="ＭＳ Ｐゴシック" panose="020B0600070205080204" pitchFamily="34" charset="-128"/>
              </a:rPr>
              <a:t>“The main character leaves his or her community to go on an adventure, performing deeds that bring honor to the community” (Herz and Gallo 121). </a:t>
            </a:r>
          </a:p>
          <a:p>
            <a:pPr lvl="2" eaLnBrk="1" hangingPunct="1">
              <a:lnSpc>
                <a:spcPct val="150000"/>
              </a:lnSpc>
            </a:pPr>
            <a:r>
              <a:rPr lang="en-US" altLang="en-US" sz="2400" dirty="0">
                <a:ea typeface="ＭＳ Ｐゴシック" panose="020B0600070205080204" pitchFamily="34" charset="-128"/>
              </a:rPr>
              <a:t>The courageous figure, the one who’s always running in and saving the day. </a:t>
            </a:r>
          </a:p>
          <a:p>
            <a:pPr lvl="3" eaLnBrk="1" hangingPunct="1">
              <a:lnSpc>
                <a:spcPct val="150000"/>
              </a:lnSpc>
            </a:pPr>
            <a:r>
              <a:rPr lang="en-US" altLang="en-US" sz="2400" dirty="0" err="1">
                <a:ea typeface="ＭＳ Ｐゴシック" panose="020B0600070205080204" pitchFamily="34" charset="-128"/>
              </a:rPr>
              <a:t>D’artagnan</a:t>
            </a:r>
            <a:r>
              <a:rPr lang="en-US" altLang="en-US" sz="2400" dirty="0">
                <a:ea typeface="ＭＳ Ｐゴシック" panose="020B0600070205080204" pitchFamily="34" charset="-128"/>
              </a:rPr>
              <a:t> from </a:t>
            </a:r>
            <a:r>
              <a:rPr lang="en-US" altLang="en-US" sz="2400" i="1" dirty="0">
                <a:ea typeface="ＭＳ Ｐゴシック" panose="020B0600070205080204" pitchFamily="34" charset="-128"/>
              </a:rPr>
              <a:t>Three Musketeers</a:t>
            </a:r>
          </a:p>
          <a:p>
            <a:pPr lvl="3" eaLnBrk="1" hangingPunct="1">
              <a:lnSpc>
                <a:spcPct val="150000"/>
              </a:lnSpc>
            </a:pPr>
            <a:r>
              <a:rPr lang="en-US" altLang="en-US" sz="2400" dirty="0">
                <a:ea typeface="ＭＳ Ｐゴシック" panose="020B0600070205080204" pitchFamily="34" charset="-128"/>
              </a:rPr>
              <a:t>John Wayne in most of his movies</a:t>
            </a:r>
          </a:p>
          <a:p>
            <a:pPr lvl="3" eaLnBrk="1" hangingPunct="1">
              <a:lnSpc>
                <a:spcPct val="150000"/>
              </a:lnSpc>
            </a:pPr>
            <a:r>
              <a:rPr lang="en-US" altLang="en-US" sz="2400" dirty="0">
                <a:ea typeface="ＭＳ Ｐゴシック" panose="020B0600070205080204" pitchFamily="34" charset="-128"/>
              </a:rPr>
              <a:t>Hercules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8" name="Rectangle 2048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54144361-D1A3-428B-3506-EA93B38D8A65}"/>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Mother Figure</a:t>
            </a:r>
          </a:p>
        </p:txBody>
      </p:sp>
      <p:sp>
        <p:nvSpPr>
          <p:cNvPr id="20490" name="Rectangle 2048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2" name="Rectangle 2049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a:extLst>
              <a:ext uri="{FF2B5EF4-FFF2-40B4-BE49-F238E27FC236}">
                <a16:creationId xmlns:a16="http://schemas.microsoft.com/office/drawing/2014/main" id="{0E754917-A36B-B05B-C136-95AB48899109}"/>
              </a:ext>
            </a:extLst>
          </p:cNvPr>
          <p:cNvSpPr>
            <a:spLocks noGrp="1" noChangeArrowheads="1"/>
          </p:cNvSpPr>
          <p:nvPr>
            <p:ph idx="1"/>
          </p:nvPr>
        </p:nvSpPr>
        <p:spPr>
          <a:xfrm>
            <a:off x="1155548" y="2217343"/>
            <a:ext cx="9880893" cy="3959619"/>
          </a:xfrm>
        </p:spPr>
        <p:txBody>
          <a:bodyPr>
            <a:normAutofit lnSpcReduction="10000"/>
          </a:bodyPr>
          <a:lstStyle/>
          <a:p>
            <a:pPr marL="0" indent="0" eaLnBrk="1" hangingPunct="1">
              <a:lnSpc>
                <a:spcPct val="150000"/>
              </a:lnSpc>
              <a:buNone/>
            </a:pPr>
            <a:r>
              <a:rPr lang="en-US" altLang="en-US" sz="2400" b="1" dirty="0">
                <a:ea typeface="ＭＳ Ｐゴシック" panose="020B0600070205080204" pitchFamily="34" charset="-128"/>
              </a:rPr>
              <a:t>Fairy Godmother (surrogate mother) </a:t>
            </a:r>
            <a:r>
              <a:rPr lang="en-US" altLang="en-US" sz="2400" dirty="0">
                <a:ea typeface="ＭＳ Ｐゴシック" panose="020B0600070205080204" pitchFamily="34" charset="-128"/>
              </a:rPr>
              <a:t>– comforts and directs child, especially when he or she is confused and needs guidance.  Represents powers that can be called on for help when it is needed.  Helps young person to solve own problems (Knapp 71).</a:t>
            </a:r>
          </a:p>
          <a:p>
            <a:pPr marL="0" indent="0" eaLnBrk="1" hangingPunct="1">
              <a:lnSpc>
                <a:spcPct val="150000"/>
              </a:lnSpc>
              <a:buNone/>
            </a:pPr>
            <a:r>
              <a:rPr lang="en-US" altLang="en-US" sz="2400" b="1" dirty="0">
                <a:ea typeface="ＭＳ Ｐゴシック" panose="020B0600070205080204" pitchFamily="34" charset="-128"/>
              </a:rPr>
              <a:t>Earth Mother</a:t>
            </a:r>
            <a:r>
              <a:rPr lang="en-US" altLang="en-US" sz="2400" dirty="0">
                <a:ea typeface="ＭＳ Ｐゴシック" panose="020B0600070205080204" pitchFamily="34" charset="-128"/>
              </a:rPr>
              <a:t> – This character is symbolic of fulfillment, abundance, and fertility; offers spiritual and emotional nourishment to those who she contacts; often depicted in earth colors, with large breasts and hips</a:t>
            </a:r>
            <a:endParaRPr lang="en-US" altLang="en-US" sz="2400" b="1" dirty="0">
              <a:ea typeface="ＭＳ Ｐゴシック"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B60A5500-F77F-F12D-FEF0-2E8FECE7EBA5}"/>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Examples</a:t>
            </a:r>
          </a:p>
        </p:txBody>
      </p:sp>
      <p:sp>
        <p:nvSpPr>
          <p:cNvPr id="21514" name="Rectangle 2151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6" name="Rectangle 2151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Rectangle 3">
            <a:extLst>
              <a:ext uri="{FF2B5EF4-FFF2-40B4-BE49-F238E27FC236}">
                <a16:creationId xmlns:a16="http://schemas.microsoft.com/office/drawing/2014/main" id="{2F931D65-C728-C26E-F428-96E26AC9DD5E}"/>
              </a:ext>
            </a:extLst>
          </p:cNvPr>
          <p:cNvSpPr>
            <a:spLocks noGrp="1" noChangeArrowheads="1"/>
          </p:cNvSpPr>
          <p:nvPr>
            <p:ph idx="1"/>
          </p:nvPr>
        </p:nvSpPr>
        <p:spPr>
          <a:xfrm>
            <a:off x="1155548" y="2217343"/>
            <a:ext cx="9880893" cy="3959619"/>
          </a:xfrm>
        </p:spPr>
        <p:txBody>
          <a:bodyPr>
            <a:normAutofit fontScale="92500"/>
          </a:bodyPr>
          <a:lstStyle/>
          <a:p>
            <a:pPr marL="0" indent="0" eaLnBrk="1" hangingPunct="1">
              <a:lnSpc>
                <a:spcPct val="150000"/>
              </a:lnSpc>
              <a:buNone/>
            </a:pPr>
            <a:r>
              <a:rPr lang="en-US" altLang="en-US" sz="2400" dirty="0">
                <a:ea typeface="ＭＳ Ｐゴシック" panose="020B0600070205080204" pitchFamily="34" charset="-128"/>
              </a:rPr>
              <a:t>Fairy tales characters such as the stepmother in Cinderella, fairy godmothers, Mother Goose, Little Red Riding Hood, Briar Rose, Pocahontas</a:t>
            </a:r>
          </a:p>
          <a:p>
            <a:pPr marL="0" indent="0" eaLnBrk="1" hangingPunct="1">
              <a:lnSpc>
                <a:spcPct val="150000"/>
              </a:lnSpc>
              <a:buNone/>
            </a:pPr>
            <a:r>
              <a:rPr lang="en-US" altLang="en-US" sz="2400" b="1" u="sng" dirty="0">
                <a:ea typeface="ＭＳ Ｐゴシック" panose="020B0600070205080204" pitchFamily="34" charset="-128"/>
              </a:rPr>
              <a:t>Mythology: </a:t>
            </a:r>
            <a:r>
              <a:rPr lang="en-US" altLang="en-US" sz="2400" dirty="0">
                <a:ea typeface="ＭＳ Ｐゴシック" panose="020B0600070205080204" pitchFamily="34" charset="-128"/>
              </a:rPr>
              <a:t>Persephone, Demeter, </a:t>
            </a:r>
            <a:r>
              <a:rPr lang="en-US" altLang="en-US" sz="2400" dirty="0" err="1">
                <a:ea typeface="ＭＳ Ｐゴシック" panose="020B0600070205080204" pitchFamily="34" charset="-128"/>
              </a:rPr>
              <a:t>Hercate</a:t>
            </a:r>
            <a:r>
              <a:rPr lang="en-US" altLang="en-US" sz="2400" dirty="0">
                <a:ea typeface="ＭＳ Ｐゴシック" panose="020B0600070205080204" pitchFamily="34" charset="-128"/>
              </a:rPr>
              <a:t>, Gorgon, Medusa</a:t>
            </a:r>
          </a:p>
          <a:p>
            <a:pPr marL="0" indent="0" eaLnBrk="1" hangingPunct="1">
              <a:lnSpc>
                <a:spcPct val="150000"/>
              </a:lnSpc>
              <a:buNone/>
            </a:pPr>
            <a:r>
              <a:rPr lang="en-US" altLang="en-US" sz="2400" b="1" u="sng" dirty="0">
                <a:ea typeface="ＭＳ Ｐゴシック" panose="020B0600070205080204" pitchFamily="34" charset="-128"/>
              </a:rPr>
              <a:t>Literature: </a:t>
            </a:r>
            <a:r>
              <a:rPr lang="en-US" altLang="en-US" sz="2400" dirty="0" err="1">
                <a:ea typeface="ＭＳ Ｐゴシック" panose="020B0600070205080204" pitchFamily="34" charset="-128"/>
              </a:rPr>
              <a:t>Gladriel</a:t>
            </a:r>
            <a:r>
              <a:rPr lang="en-US" altLang="en-US" sz="2400" dirty="0">
                <a:ea typeface="ＭＳ Ｐゴシック" panose="020B0600070205080204" pitchFamily="34" charset="-128"/>
              </a:rPr>
              <a:t> from Lord of the Rings, Glinda from the Wizard of Oz, Dante’s Beatrice, Faulkner’s Light in August, Woolf’s To the Lighthouse</a:t>
            </a:r>
          </a:p>
          <a:p>
            <a:pPr marL="0" indent="0" eaLnBrk="1" hangingPunct="1">
              <a:lnSpc>
                <a:spcPct val="150000"/>
              </a:lnSpc>
              <a:buNone/>
            </a:pPr>
            <a:r>
              <a:rPr lang="en-US" altLang="en-US" sz="2400" b="1" u="sng" dirty="0">
                <a:ea typeface="ＭＳ Ｐゴシック" panose="020B0600070205080204" pitchFamily="34" charset="-128"/>
              </a:rPr>
              <a:t>Movies: </a:t>
            </a:r>
            <a:r>
              <a:rPr lang="en-US" altLang="en-US" sz="2400" dirty="0">
                <a:ea typeface="ＭＳ Ｐゴシック" panose="020B0600070205080204" pitchFamily="34" charset="-128"/>
              </a:rPr>
              <a:t>the Dad in Mr. Mom, the mother in Flowers in the Attic, Ripley with Newt in Aliens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8" name="Rectangle 22537">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2" name="Picture 5" descr="obi-wan-kenobi-01-large">
            <a:extLst>
              <a:ext uri="{FF2B5EF4-FFF2-40B4-BE49-F238E27FC236}">
                <a16:creationId xmlns:a16="http://schemas.microsoft.com/office/drawing/2014/main" id="{463D930D-810C-4BAE-F3D6-B7EB5F70A9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001" r="27201"/>
          <a:stretch>
            <a:fillRect/>
          </a:stretch>
        </p:blipFill>
        <p:spPr bwMode="auto">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7" descr="Rafiki">
            <a:extLst>
              <a:ext uri="{FF2B5EF4-FFF2-40B4-BE49-F238E27FC236}">
                <a16:creationId xmlns:a16="http://schemas.microsoft.com/office/drawing/2014/main" id="{223C862A-C7F6-CF59-5FDE-B0B059D3A7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21" r="4" b="4"/>
          <a:stretch>
            <a:fillRect/>
          </a:stretch>
        </p:blipFill>
        <p:spPr bwMode="auto">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22540" name="Freeform: Shape 22539">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542" name="Freeform: Shape 22541">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id="{D8CD22F1-496B-CD26-DFA7-4AA7D1A8983F}"/>
              </a:ext>
            </a:extLst>
          </p:cNvPr>
          <p:cNvSpPr>
            <a:spLocks noGrp="1" noChangeArrowheads="1"/>
          </p:cNvSpPr>
          <p:nvPr>
            <p:ph type="title"/>
          </p:nvPr>
        </p:nvSpPr>
        <p:spPr>
          <a:xfrm>
            <a:off x="448056" y="681038"/>
            <a:ext cx="2804504" cy="1325563"/>
          </a:xfrm>
        </p:spPr>
        <p:txBody>
          <a:bodyPr anchor="ctr">
            <a:normAutofit/>
          </a:bodyPr>
          <a:lstStyle/>
          <a:p>
            <a:pPr eaLnBrk="1" hangingPunct="1"/>
            <a:r>
              <a:rPr lang="en-US" altLang="en-US" sz="2800">
                <a:ea typeface="ＭＳ Ｐゴシック" panose="020B0600070205080204" pitchFamily="34" charset="-128"/>
              </a:rPr>
              <a:t>The Great Teacher/Mentor</a:t>
            </a:r>
          </a:p>
        </p:txBody>
      </p:sp>
      <p:sp>
        <p:nvSpPr>
          <p:cNvPr id="22544" name="Rectangle 22543">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546" name="Rectangle 22545">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Rectangle 3">
            <a:extLst>
              <a:ext uri="{FF2B5EF4-FFF2-40B4-BE49-F238E27FC236}">
                <a16:creationId xmlns:a16="http://schemas.microsoft.com/office/drawing/2014/main" id="{95A56C0A-157E-6FF4-9B2B-626624E216A9}"/>
              </a:ext>
            </a:extLst>
          </p:cNvPr>
          <p:cNvSpPr>
            <a:spLocks noGrp="1" noChangeArrowheads="1"/>
          </p:cNvSpPr>
          <p:nvPr>
            <p:ph idx="1"/>
          </p:nvPr>
        </p:nvSpPr>
        <p:spPr>
          <a:xfrm>
            <a:off x="258184" y="2191569"/>
            <a:ext cx="3324112" cy="3985394"/>
          </a:xfrm>
        </p:spPr>
        <p:txBody>
          <a:bodyPr>
            <a:normAutofit/>
          </a:bodyPr>
          <a:lstStyle/>
          <a:p>
            <a:pPr eaLnBrk="1" hangingPunct="1">
              <a:lnSpc>
                <a:spcPct val="100000"/>
              </a:lnSpc>
            </a:pPr>
            <a:r>
              <a:rPr lang="en-US" altLang="en-US" sz="1700" dirty="0">
                <a:ea typeface="ＭＳ Ｐゴシック" panose="020B0600070205080204" pitchFamily="34" charset="-128"/>
              </a:rPr>
              <a:t>Wise old men/women – protects or helps main character when he or she faces challenges.</a:t>
            </a:r>
          </a:p>
          <a:p>
            <a:pPr eaLnBrk="1" hangingPunct="1">
              <a:lnSpc>
                <a:spcPct val="100000"/>
              </a:lnSpc>
            </a:pPr>
            <a:r>
              <a:rPr lang="en-US" altLang="en-US" sz="1700" dirty="0">
                <a:ea typeface="ＭＳ Ｐゴシック" panose="020B0600070205080204" pitchFamily="34" charset="-128"/>
              </a:rPr>
              <a:t>Sometimes they work as role models and often serve as father or mother figure.  They teach by example the skills necessary to survive the journey and quest.</a:t>
            </a:r>
          </a:p>
          <a:p>
            <a:pPr eaLnBrk="1" hangingPunct="1">
              <a:lnSpc>
                <a:spcPct val="100000"/>
              </a:lnSpc>
            </a:pPr>
            <a:r>
              <a:rPr lang="en-US" altLang="en-US" sz="1700" dirty="0">
                <a:ea typeface="ＭＳ Ｐゴシック" panose="020B0600070205080204" pitchFamily="34" charset="-128"/>
              </a:rPr>
              <a:t>Examples</a:t>
            </a:r>
          </a:p>
          <a:p>
            <a:pPr lvl="1" eaLnBrk="1" hangingPunct="1">
              <a:lnSpc>
                <a:spcPct val="100000"/>
              </a:lnSpc>
            </a:pPr>
            <a:r>
              <a:rPr lang="en-US" altLang="en-US" sz="1700" dirty="0">
                <a:ea typeface="ＭＳ Ｐゴシック" panose="020B0600070205080204" pitchFamily="34" charset="-128"/>
              </a:rPr>
              <a:t>Obi Wan Kenobi</a:t>
            </a:r>
          </a:p>
          <a:p>
            <a:pPr lvl="1" eaLnBrk="1" hangingPunct="1">
              <a:lnSpc>
                <a:spcPct val="100000"/>
              </a:lnSpc>
            </a:pPr>
            <a:r>
              <a:rPr lang="en-US" altLang="en-US" sz="1700" dirty="0">
                <a:ea typeface="ＭＳ Ｐゴシック" panose="020B0600070205080204" pitchFamily="34" charset="-128"/>
              </a:rPr>
              <a:t>Rafiki</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61" name="Rectangle 2356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563" name="Group 23562">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23564" name="Oval 23563">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5" name="Oval 23564">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567" name="Oval 23566">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8DF9D511-4B06-980D-ED4F-A8AABF85477D}"/>
              </a:ext>
            </a:extLst>
          </p:cNvPr>
          <p:cNvSpPr>
            <a:spLocks noGrp="1" noChangeArrowheads="1"/>
          </p:cNvSpPr>
          <p:nvPr>
            <p:ph type="title"/>
          </p:nvPr>
        </p:nvSpPr>
        <p:spPr>
          <a:xfrm>
            <a:off x="5644751" y="568517"/>
            <a:ext cx="6161004" cy="886379"/>
          </a:xfrm>
        </p:spPr>
        <p:txBody>
          <a:bodyPr>
            <a:normAutofit/>
          </a:bodyPr>
          <a:lstStyle/>
          <a:p>
            <a:pPr eaLnBrk="1" hangingPunct="1"/>
            <a:r>
              <a:rPr lang="en-US" altLang="en-US">
                <a:solidFill>
                  <a:schemeClr val="bg1"/>
                </a:solidFill>
                <a:ea typeface="ＭＳ Ｐゴシック" panose="020B0600070205080204" pitchFamily="34" charset="-128"/>
              </a:rPr>
              <a:t>The Innocent</a:t>
            </a:r>
          </a:p>
        </p:txBody>
      </p:sp>
      <p:grpSp>
        <p:nvGrpSpPr>
          <p:cNvPr id="23569" name="Group 23568">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3570" name="Freeform: Shape 2356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3571" name="Freeform: Shape 2357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23556" name="Picture 5" descr="frodo">
            <a:extLst>
              <a:ext uri="{FF2B5EF4-FFF2-40B4-BE49-F238E27FC236}">
                <a16:creationId xmlns:a16="http://schemas.microsoft.com/office/drawing/2014/main" id="{8A1FEF42-80EE-D678-9BE1-F32C96983E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49077" y="2375770"/>
            <a:ext cx="3217333" cy="219422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3">
            <a:extLst>
              <a:ext uri="{FF2B5EF4-FFF2-40B4-BE49-F238E27FC236}">
                <a16:creationId xmlns:a16="http://schemas.microsoft.com/office/drawing/2014/main" id="{5B136EC2-C1F4-CA3D-C202-B44EB9726ECF}"/>
              </a:ext>
            </a:extLst>
          </p:cNvPr>
          <p:cNvSpPr>
            <a:spLocks noGrp="1" noChangeArrowheads="1"/>
          </p:cNvSpPr>
          <p:nvPr>
            <p:ph idx="1"/>
          </p:nvPr>
        </p:nvSpPr>
        <p:spPr>
          <a:xfrm>
            <a:off x="6096000" y="1699708"/>
            <a:ext cx="5356041" cy="4471999"/>
          </a:xfrm>
        </p:spPr>
        <p:txBody>
          <a:bodyPr>
            <a:normAutofit/>
          </a:bodyPr>
          <a:lstStyle/>
          <a:p>
            <a:pPr eaLnBrk="1" hangingPunct="1">
              <a:lnSpc>
                <a:spcPct val="100000"/>
              </a:lnSpc>
            </a:pPr>
            <a:r>
              <a:rPr lang="en-US" altLang="en-US" sz="2000" dirty="0">
                <a:solidFill>
                  <a:schemeClr val="bg1"/>
                </a:solidFill>
                <a:ea typeface="ＭＳ Ｐゴシック" panose="020B0600070205080204" pitchFamily="34" charset="-128"/>
              </a:rPr>
              <a:t>Child/Youth</a:t>
            </a:r>
          </a:p>
          <a:p>
            <a:pPr eaLnBrk="1" hangingPunct="1">
              <a:lnSpc>
                <a:spcPct val="100000"/>
              </a:lnSpc>
            </a:pPr>
            <a:r>
              <a:rPr lang="en-US" altLang="en-US" sz="2000" dirty="0">
                <a:solidFill>
                  <a:schemeClr val="bg1"/>
                </a:solidFill>
                <a:ea typeface="ＭＳ Ｐゴシック" panose="020B0600070205080204" pitchFamily="34" charset="-128"/>
              </a:rPr>
              <a:t>Inexperienced adult</a:t>
            </a:r>
          </a:p>
          <a:p>
            <a:pPr eaLnBrk="1" hangingPunct="1">
              <a:lnSpc>
                <a:spcPct val="100000"/>
              </a:lnSpc>
            </a:pPr>
            <a:r>
              <a:rPr lang="en-US" altLang="en-US" sz="2000" dirty="0">
                <a:solidFill>
                  <a:schemeClr val="bg1"/>
                </a:solidFill>
                <a:ea typeface="ＭＳ Ｐゴシック" panose="020B0600070205080204" pitchFamily="34" charset="-128"/>
              </a:rPr>
              <a:t>The innocent, fearing abandonment, seeks safety.</a:t>
            </a:r>
          </a:p>
          <a:p>
            <a:pPr eaLnBrk="1" hangingPunct="1">
              <a:lnSpc>
                <a:spcPct val="100000"/>
              </a:lnSpc>
            </a:pPr>
            <a:r>
              <a:rPr lang="en-US" altLang="en-US" sz="2000" dirty="0">
                <a:solidFill>
                  <a:schemeClr val="bg1"/>
                </a:solidFill>
                <a:ea typeface="ＭＳ Ｐゴシック" panose="020B0600070205080204" pitchFamily="34" charset="-128"/>
              </a:rPr>
              <a:t>Their greatest strength is their trust and optimism that endears them to others and so gain help and support on their quest.</a:t>
            </a:r>
          </a:p>
          <a:p>
            <a:pPr eaLnBrk="1" hangingPunct="1">
              <a:lnSpc>
                <a:spcPct val="100000"/>
              </a:lnSpc>
            </a:pPr>
            <a:r>
              <a:rPr lang="en-US" altLang="en-US" sz="2000" dirty="0">
                <a:solidFill>
                  <a:schemeClr val="bg1"/>
                </a:solidFill>
                <a:ea typeface="ＭＳ Ｐゴシック" panose="020B0600070205080204" pitchFamily="34" charset="-128"/>
              </a:rPr>
              <a:t>Their main danger is that they may be blind to their obvious weaknesses or deny them.  They also may become dependent on others to fulfill their heroic task.  </a:t>
            </a:r>
          </a:p>
          <a:p>
            <a:pPr eaLnBrk="1" hangingPunct="1">
              <a:lnSpc>
                <a:spcPct val="100000"/>
              </a:lnSpc>
            </a:pPr>
            <a:r>
              <a:rPr lang="en-US" altLang="en-US" sz="2000" dirty="0">
                <a:solidFill>
                  <a:schemeClr val="bg1"/>
                </a:solidFill>
                <a:ea typeface="ＭＳ Ｐゴシック" panose="020B0600070205080204" pitchFamily="34" charset="-128"/>
              </a:rPr>
              <a:t>Frodo – </a:t>
            </a:r>
            <a:r>
              <a:rPr lang="en-US" altLang="en-US" sz="2000" i="1" dirty="0">
                <a:solidFill>
                  <a:schemeClr val="bg1"/>
                </a:solidFill>
                <a:ea typeface="ＭＳ Ｐゴシック" panose="020B0600070205080204" pitchFamily="34" charset="-128"/>
              </a:rPr>
              <a:t>Lord of the Rings</a:t>
            </a:r>
            <a:endParaRPr lang="en-US" altLang="en-US" sz="2000" dirty="0">
              <a:solidFill>
                <a:schemeClr val="bg1"/>
              </a:solidFill>
              <a:ea typeface="ＭＳ Ｐゴシック" panose="020B0600070205080204" pitchFamily="34" charset="-128"/>
            </a:endParaRPr>
          </a:p>
        </p:txBody>
      </p:sp>
      <p:grpSp>
        <p:nvGrpSpPr>
          <p:cNvPr id="2357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574" name="Freeform: Shape 2357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575" name="Freeform: Shape 2357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576" name="Freeform: Shape 2357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577" name="Freeform: Shape 2357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578" name="Freeform: Shape 2357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6" name="Rectangle 2458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Rectangle 2">
            <a:extLst>
              <a:ext uri="{FF2B5EF4-FFF2-40B4-BE49-F238E27FC236}">
                <a16:creationId xmlns:a16="http://schemas.microsoft.com/office/drawing/2014/main" id="{BA6EDE45-25BB-8D7B-97AB-AE15B1579A78}"/>
              </a:ext>
            </a:extLst>
          </p:cNvPr>
          <p:cNvSpPr>
            <a:spLocks noGrp="1" noChangeArrowheads="1"/>
          </p:cNvSpPr>
          <p:nvPr>
            <p:ph type="title"/>
          </p:nvPr>
        </p:nvSpPr>
        <p:spPr>
          <a:xfrm>
            <a:off x="6477270" y="898137"/>
            <a:ext cx="4974771" cy="873986"/>
          </a:xfrm>
        </p:spPr>
        <p:txBody>
          <a:bodyPr anchor="b">
            <a:normAutofit/>
          </a:bodyPr>
          <a:lstStyle/>
          <a:p>
            <a:pPr eaLnBrk="1" hangingPunct="1"/>
            <a:r>
              <a:rPr lang="en-US" altLang="en-US" sz="3600">
                <a:solidFill>
                  <a:schemeClr val="bg1"/>
                </a:solidFill>
                <a:ea typeface="ＭＳ Ｐゴシック" panose="020B0600070205080204" pitchFamily="34" charset="-128"/>
              </a:rPr>
              <a:t>Double</a:t>
            </a:r>
          </a:p>
        </p:txBody>
      </p:sp>
      <p:sp>
        <p:nvSpPr>
          <p:cNvPr id="14339" name="Rectangle 3">
            <a:extLst>
              <a:ext uri="{FF2B5EF4-FFF2-40B4-BE49-F238E27FC236}">
                <a16:creationId xmlns:a16="http://schemas.microsoft.com/office/drawing/2014/main" id="{4605C85C-5622-71BF-22BA-D9F96EEB3820}"/>
              </a:ext>
            </a:extLst>
          </p:cNvPr>
          <p:cNvSpPr>
            <a:spLocks noGrp="1" noChangeArrowheads="1"/>
          </p:cNvSpPr>
          <p:nvPr>
            <p:ph idx="1"/>
          </p:nvPr>
        </p:nvSpPr>
        <p:spPr>
          <a:xfrm>
            <a:off x="6477270" y="1958550"/>
            <a:ext cx="5431445" cy="4685480"/>
          </a:xfrm>
        </p:spPr>
        <p:txBody>
          <a:bodyPr anchor="t">
            <a:normAutofit/>
          </a:bodyPr>
          <a:lstStyle/>
          <a:p>
            <a:pPr eaLnBrk="1" hangingPunct="1">
              <a:lnSpc>
                <a:spcPct val="150000"/>
              </a:lnSpc>
            </a:pPr>
            <a:r>
              <a:rPr lang="en-US" altLang="en-US" sz="1400" dirty="0">
                <a:solidFill>
                  <a:schemeClr val="bg1"/>
                </a:solidFill>
                <a:ea typeface="ＭＳ Ｐゴシック" panose="020B0600070205080204" pitchFamily="34" charset="-128"/>
              </a:rPr>
              <a:t>Doppelganger</a:t>
            </a:r>
          </a:p>
          <a:p>
            <a:pPr eaLnBrk="1" hangingPunct="1">
              <a:lnSpc>
                <a:spcPct val="150000"/>
              </a:lnSpc>
            </a:pPr>
            <a:r>
              <a:rPr lang="en-US" altLang="en-US" sz="1400" dirty="0">
                <a:solidFill>
                  <a:schemeClr val="bg1"/>
                </a:solidFill>
                <a:ea typeface="ＭＳ Ｐゴシック" panose="020B0600070205080204" pitchFamily="34" charset="-128"/>
              </a:rPr>
              <a:t>It is the double or mirroring or split personality or good/evil</a:t>
            </a:r>
          </a:p>
          <a:p>
            <a:pPr eaLnBrk="1" hangingPunct="1">
              <a:lnSpc>
                <a:spcPct val="150000"/>
              </a:lnSpc>
            </a:pPr>
            <a:r>
              <a:rPr lang="en-US" altLang="en-US" sz="1400" dirty="0">
                <a:solidFill>
                  <a:schemeClr val="bg1"/>
                </a:solidFill>
                <a:ea typeface="ＭＳ Ｐゴシック" panose="020B0600070205080204" pitchFamily="34" charset="-128"/>
              </a:rPr>
              <a:t>It is the duplicate of an individual or part of a divided individual</a:t>
            </a:r>
          </a:p>
          <a:p>
            <a:pPr eaLnBrk="1" hangingPunct="1">
              <a:lnSpc>
                <a:spcPct val="150000"/>
              </a:lnSpc>
            </a:pPr>
            <a:r>
              <a:rPr lang="en-US" altLang="en-US" sz="1400" dirty="0">
                <a:solidFill>
                  <a:schemeClr val="bg1"/>
                </a:solidFill>
                <a:ea typeface="ＭＳ Ｐゴシック" panose="020B0600070205080204" pitchFamily="34" charset="-128"/>
              </a:rPr>
              <a:t>Versions of the doppelganger are found in dreams, myths, rituals of primitive people, folklore and  literature and other art forms</a:t>
            </a:r>
          </a:p>
          <a:p>
            <a:pPr eaLnBrk="1" hangingPunct="1">
              <a:lnSpc>
                <a:spcPct val="150000"/>
              </a:lnSpc>
            </a:pPr>
            <a:r>
              <a:rPr lang="en-US" altLang="en-US" sz="1400" dirty="0">
                <a:solidFill>
                  <a:schemeClr val="bg1"/>
                </a:solidFill>
                <a:ea typeface="ＭＳ Ｐゴシック" panose="020B0600070205080204" pitchFamily="34" charset="-128"/>
              </a:rPr>
              <a:t>Can have many names including  the Other, the alter ego, the second self </a:t>
            </a:r>
          </a:p>
          <a:p>
            <a:pPr eaLnBrk="1" hangingPunct="1">
              <a:lnSpc>
                <a:spcPct val="150000"/>
              </a:lnSpc>
            </a:pPr>
            <a:r>
              <a:rPr lang="en-US" altLang="en-US" sz="1400" dirty="0">
                <a:solidFill>
                  <a:schemeClr val="bg1"/>
                </a:solidFill>
                <a:ea typeface="ＭＳ Ｐゴシック" panose="020B0600070205080204" pitchFamily="34" charset="-128"/>
              </a:rPr>
              <a:t>Examples</a:t>
            </a:r>
          </a:p>
          <a:p>
            <a:pPr lvl="1" eaLnBrk="1" hangingPunct="1">
              <a:lnSpc>
                <a:spcPct val="150000"/>
              </a:lnSpc>
            </a:pPr>
            <a:r>
              <a:rPr lang="en-US" altLang="en-US" sz="1400" dirty="0">
                <a:solidFill>
                  <a:schemeClr val="bg1"/>
                </a:solidFill>
                <a:ea typeface="ＭＳ Ｐゴシック" panose="020B0600070205080204" pitchFamily="34" charset="-128"/>
              </a:rPr>
              <a:t>Frankenstein</a:t>
            </a:r>
          </a:p>
          <a:p>
            <a:pPr lvl="1" eaLnBrk="1" hangingPunct="1">
              <a:lnSpc>
                <a:spcPct val="150000"/>
              </a:lnSpc>
            </a:pPr>
            <a:r>
              <a:rPr lang="en-US" altLang="en-US" sz="1400" dirty="0">
                <a:solidFill>
                  <a:schemeClr val="bg1"/>
                </a:solidFill>
                <a:ea typeface="ＭＳ Ｐゴシック" panose="020B0600070205080204" pitchFamily="34" charset="-128"/>
              </a:rPr>
              <a:t>Dr. Jekyll and Mr. Hyde</a:t>
            </a:r>
          </a:p>
        </p:txBody>
      </p:sp>
      <p:grpSp>
        <p:nvGrpSpPr>
          <p:cNvPr id="24588" name="Group 24587">
            <a:extLst>
              <a:ext uri="{FF2B5EF4-FFF2-40B4-BE49-F238E27FC236}">
                <a16:creationId xmlns:a16="http://schemas.microsoft.com/office/drawing/2014/main" id="{732A444C-81CA-4D10-998B-529CE31D35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6008" y="348973"/>
            <a:ext cx="4945999" cy="6036681"/>
            <a:chOff x="1674895" y="1345036"/>
            <a:chExt cx="5428610" cy="4210939"/>
          </a:xfrm>
        </p:grpSpPr>
        <p:sp>
          <p:nvSpPr>
            <p:cNvPr id="24589" name="Rectangle 24588">
              <a:extLst>
                <a:ext uri="{FF2B5EF4-FFF2-40B4-BE49-F238E27FC236}">
                  <a16:creationId xmlns:a16="http://schemas.microsoft.com/office/drawing/2014/main" id="{A66CC0ED-7D4E-4CE4-A15A-A6FF507AE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0" name="Rectangle 24589">
              <a:extLst>
                <a:ext uri="{FF2B5EF4-FFF2-40B4-BE49-F238E27FC236}">
                  <a16:creationId xmlns:a16="http://schemas.microsoft.com/office/drawing/2014/main" id="{56042E25-B074-48D7-9694-5C9527108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592" name="Rectangle 24591">
            <a:extLst>
              <a:ext uri="{FF2B5EF4-FFF2-40B4-BE49-F238E27FC236}">
                <a16:creationId xmlns:a16="http://schemas.microsoft.com/office/drawing/2014/main" id="{24F61E28-F51E-44F9-B827-A32BAAABD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232747"/>
            <a:ext cx="4945999" cy="603668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81" name="Picture 7" descr="dr_jekyll_and_mr_hyde_p">
            <a:extLst>
              <a:ext uri="{FF2B5EF4-FFF2-40B4-BE49-F238E27FC236}">
                <a16:creationId xmlns:a16="http://schemas.microsoft.com/office/drawing/2014/main" id="{A07BB1F5-8E1E-6436-5875-524761BDC8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00222" y="635607"/>
            <a:ext cx="2247949" cy="24302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594" name="Graphic 4">
            <a:extLst>
              <a:ext uri="{FF2B5EF4-FFF2-40B4-BE49-F238E27FC236}">
                <a16:creationId xmlns:a16="http://schemas.microsoft.com/office/drawing/2014/main" id="{57CD476F-4071-4E06-BD94-582AC00926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73349" y="210930"/>
            <a:ext cx="849365" cy="849366"/>
            <a:chOff x="5829300" y="3162300"/>
            <a:chExt cx="532256" cy="532257"/>
          </a:xfrm>
          <a:solidFill>
            <a:schemeClr val="bg1"/>
          </a:solidFill>
        </p:grpSpPr>
        <p:sp>
          <p:nvSpPr>
            <p:cNvPr id="24595" name="Freeform: Shape 24594">
              <a:extLst>
                <a:ext uri="{FF2B5EF4-FFF2-40B4-BE49-F238E27FC236}">
                  <a16:creationId xmlns:a16="http://schemas.microsoft.com/office/drawing/2014/main" id="{7B6A3560-202E-47CB-A0A4-7BAA40CED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4596" name="Freeform: Shape 24595">
              <a:extLst>
                <a:ext uri="{FF2B5EF4-FFF2-40B4-BE49-F238E27FC236}">
                  <a16:creationId xmlns:a16="http://schemas.microsoft.com/office/drawing/2014/main" id="{8DCE699C-0879-4B2A-BD24-CE9CB03F0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597" name="Freeform: Shape 24596">
              <a:extLst>
                <a:ext uri="{FF2B5EF4-FFF2-40B4-BE49-F238E27FC236}">
                  <a16:creationId xmlns:a16="http://schemas.microsoft.com/office/drawing/2014/main" id="{739C6C48-4048-472B-9200-BA3467DD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4598" name="Freeform: Shape 24597">
              <a:extLst>
                <a:ext uri="{FF2B5EF4-FFF2-40B4-BE49-F238E27FC236}">
                  <a16:creationId xmlns:a16="http://schemas.microsoft.com/office/drawing/2014/main" id="{DBE535A2-9A69-4D86-98B9-4606364B7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4599" name="Freeform: Shape 24598">
              <a:extLst>
                <a:ext uri="{FF2B5EF4-FFF2-40B4-BE49-F238E27FC236}">
                  <a16:creationId xmlns:a16="http://schemas.microsoft.com/office/drawing/2014/main" id="{6D38EB57-352E-48E7-9482-1AEA738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600" name="Freeform: Shape 24599">
              <a:extLst>
                <a:ext uri="{FF2B5EF4-FFF2-40B4-BE49-F238E27FC236}">
                  <a16:creationId xmlns:a16="http://schemas.microsoft.com/office/drawing/2014/main" id="{D18EEB6E-44FD-4775-9179-950DB8C3D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4601" name="Freeform: Shape 24600">
              <a:extLst>
                <a:ext uri="{FF2B5EF4-FFF2-40B4-BE49-F238E27FC236}">
                  <a16:creationId xmlns:a16="http://schemas.microsoft.com/office/drawing/2014/main" id="{A93B6FB8-B03E-4FC7-AC61-9B1613A3C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4602" name="Freeform: Shape 24601">
              <a:extLst>
                <a:ext uri="{FF2B5EF4-FFF2-40B4-BE49-F238E27FC236}">
                  <a16:creationId xmlns:a16="http://schemas.microsoft.com/office/drawing/2014/main" id="{96E9617C-8511-4D9B-94C1-C84BFB7ED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4603" name="Freeform: Shape 24602">
              <a:extLst>
                <a:ext uri="{FF2B5EF4-FFF2-40B4-BE49-F238E27FC236}">
                  <a16:creationId xmlns:a16="http://schemas.microsoft.com/office/drawing/2014/main" id="{B076EA5A-A5A8-42A9-A0F7-ECECD999F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604" name="Freeform: Shape 24603">
              <a:extLst>
                <a:ext uri="{FF2B5EF4-FFF2-40B4-BE49-F238E27FC236}">
                  <a16:creationId xmlns:a16="http://schemas.microsoft.com/office/drawing/2014/main" id="{55856DB2-44EF-413E-B792-EFF0409DE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4605" name="Freeform: Shape 24604">
              <a:extLst>
                <a:ext uri="{FF2B5EF4-FFF2-40B4-BE49-F238E27FC236}">
                  <a16:creationId xmlns:a16="http://schemas.microsoft.com/office/drawing/2014/main" id="{3E2C35C7-1280-4F14-9553-11374063E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4606" name="Freeform: Shape 24605">
              <a:extLst>
                <a:ext uri="{FF2B5EF4-FFF2-40B4-BE49-F238E27FC236}">
                  <a16:creationId xmlns:a16="http://schemas.microsoft.com/office/drawing/2014/main" id="{A0376E68-4370-4BE5-917D-39794960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4607" name="Freeform: Shape 24606">
              <a:extLst>
                <a:ext uri="{FF2B5EF4-FFF2-40B4-BE49-F238E27FC236}">
                  <a16:creationId xmlns:a16="http://schemas.microsoft.com/office/drawing/2014/main" id="{90D187E9-AB0A-480D-B60A-74F7F26FF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24580" name="Picture 5" descr="Frankenstein">
            <a:extLst>
              <a:ext uri="{FF2B5EF4-FFF2-40B4-BE49-F238E27FC236}">
                <a16:creationId xmlns:a16="http://schemas.microsoft.com/office/drawing/2014/main" id="{284FAD19-3EA4-B5F0-E311-B0E49613B5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13322" y="3397272"/>
            <a:ext cx="2421748" cy="24302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9" name="Rectangle 2560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602" name="Rectangle 2">
            <a:extLst>
              <a:ext uri="{FF2B5EF4-FFF2-40B4-BE49-F238E27FC236}">
                <a16:creationId xmlns:a16="http://schemas.microsoft.com/office/drawing/2014/main" id="{951BAA6C-B161-0ACC-6DF0-2F8AD374A433}"/>
              </a:ext>
            </a:extLst>
          </p:cNvPr>
          <p:cNvSpPr>
            <a:spLocks noGrp="1" noChangeArrowheads="1"/>
          </p:cNvSpPr>
          <p:nvPr>
            <p:ph type="title"/>
          </p:nvPr>
        </p:nvSpPr>
        <p:spPr>
          <a:xfrm>
            <a:off x="6234865" y="568517"/>
            <a:ext cx="5248221" cy="1067209"/>
          </a:xfrm>
        </p:spPr>
        <p:txBody>
          <a:bodyPr>
            <a:normAutofit/>
          </a:bodyPr>
          <a:lstStyle/>
          <a:p>
            <a:pPr eaLnBrk="1" hangingPunct="1"/>
            <a:r>
              <a:rPr lang="en-US" altLang="en-US" sz="3700">
                <a:solidFill>
                  <a:schemeClr val="bg1"/>
                </a:solidFill>
                <a:ea typeface="ＭＳ Ｐゴシック" panose="020B0600070205080204" pitchFamily="34" charset="-128"/>
              </a:rPr>
              <a:t>The Sacrificial Redeemer</a:t>
            </a:r>
          </a:p>
        </p:txBody>
      </p:sp>
      <p:pic>
        <p:nvPicPr>
          <p:cNvPr id="25604" name="Picture 5" descr="erin_brockovich">
            <a:extLst>
              <a:ext uri="{FF2B5EF4-FFF2-40B4-BE49-F238E27FC236}">
                <a16:creationId xmlns:a16="http://schemas.microsoft.com/office/drawing/2014/main" id="{84C9C924-359C-204E-4F5B-91AA4983E3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2500"/>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611" name="Group 256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5612" name="Freeform: Shape 256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5613" name="Freeform: Shape 256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5603" name="Rectangle 3">
            <a:extLst>
              <a:ext uri="{FF2B5EF4-FFF2-40B4-BE49-F238E27FC236}">
                <a16:creationId xmlns:a16="http://schemas.microsoft.com/office/drawing/2014/main" id="{F211D5E5-3B1C-01AD-D406-3CB12966963E}"/>
              </a:ext>
            </a:extLst>
          </p:cNvPr>
          <p:cNvSpPr>
            <a:spLocks noGrp="1" noChangeArrowheads="1"/>
          </p:cNvSpPr>
          <p:nvPr>
            <p:ph idx="1"/>
          </p:nvPr>
        </p:nvSpPr>
        <p:spPr>
          <a:xfrm>
            <a:off x="6203822" y="1635726"/>
            <a:ext cx="5248220" cy="4535981"/>
          </a:xfrm>
        </p:spPr>
        <p:txBody>
          <a:bodyPr>
            <a:normAutofit lnSpcReduction="10000"/>
          </a:bodyPr>
          <a:lstStyle/>
          <a:p>
            <a:pPr marL="0" indent="0" eaLnBrk="1" hangingPunct="1">
              <a:lnSpc>
                <a:spcPct val="110000"/>
              </a:lnSpc>
              <a:buNone/>
            </a:pPr>
            <a:r>
              <a:rPr lang="en-US" altLang="en-US" dirty="0">
                <a:solidFill>
                  <a:schemeClr val="bg1"/>
                </a:solidFill>
                <a:ea typeface="ＭＳ Ｐゴシック" panose="020B0600070205080204" pitchFamily="34" charset="-128"/>
              </a:rPr>
              <a:t>“The protagonist is willing to die for his or her beliefs; the main character maintains a strong sense of morality” (Herz and Gallo 123).</a:t>
            </a:r>
          </a:p>
          <a:p>
            <a:pPr marL="0" indent="0" eaLnBrk="1" hangingPunct="1">
              <a:lnSpc>
                <a:spcPct val="110000"/>
              </a:lnSpc>
              <a:buNone/>
            </a:pPr>
            <a:r>
              <a:rPr lang="en-US" altLang="en-US" dirty="0">
                <a:solidFill>
                  <a:schemeClr val="bg1"/>
                </a:solidFill>
                <a:ea typeface="ＭＳ Ｐゴシック" panose="020B0600070205080204" pitchFamily="34" charset="-128"/>
              </a:rPr>
              <a:t>Embodiment of divine power and being sent on a mission to save humanity.</a:t>
            </a:r>
          </a:p>
          <a:p>
            <a:pPr lvl="1" eaLnBrk="1" hangingPunct="1">
              <a:lnSpc>
                <a:spcPct val="110000"/>
              </a:lnSpc>
            </a:pPr>
            <a:r>
              <a:rPr lang="en-US" altLang="en-US" dirty="0">
                <a:solidFill>
                  <a:schemeClr val="bg1"/>
                </a:solidFill>
                <a:ea typeface="ＭＳ Ｐゴシック" panose="020B0600070205080204" pitchFamily="34" charset="-128"/>
              </a:rPr>
              <a:t>Jesus Christ</a:t>
            </a:r>
          </a:p>
          <a:p>
            <a:pPr lvl="1" eaLnBrk="1" hangingPunct="1">
              <a:lnSpc>
                <a:spcPct val="110000"/>
              </a:lnSpc>
            </a:pPr>
            <a:r>
              <a:rPr lang="en-US" altLang="en-US" dirty="0">
                <a:solidFill>
                  <a:schemeClr val="bg1"/>
                </a:solidFill>
                <a:ea typeface="ＭＳ Ｐゴシック" panose="020B0600070205080204" pitchFamily="34" charset="-128"/>
              </a:rPr>
              <a:t>Erin Brockovich </a:t>
            </a:r>
          </a:p>
        </p:txBody>
      </p:sp>
      <p:grpSp>
        <p:nvGrpSpPr>
          <p:cNvPr id="256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5616" name="Freeform: Shape 256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617" name="Freeform: Shape 256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618" name="Freeform: Shape 256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619" name="Freeform: Shape 256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620" name="Freeform: Shape 256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3" name="Rectangle 2663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Rectangle 2">
            <a:extLst>
              <a:ext uri="{FF2B5EF4-FFF2-40B4-BE49-F238E27FC236}">
                <a16:creationId xmlns:a16="http://schemas.microsoft.com/office/drawing/2014/main" id="{3356C62B-E9A7-0B8A-4B66-A76F6E35DF48}"/>
              </a:ext>
            </a:extLst>
          </p:cNvPr>
          <p:cNvSpPr>
            <a:spLocks noGrp="1" noChangeArrowheads="1"/>
          </p:cNvSpPr>
          <p:nvPr>
            <p:ph type="title"/>
          </p:nvPr>
        </p:nvSpPr>
        <p:spPr>
          <a:xfrm>
            <a:off x="6234865" y="568517"/>
            <a:ext cx="5248221" cy="1067209"/>
          </a:xfrm>
        </p:spPr>
        <p:txBody>
          <a:bodyPr>
            <a:normAutofit/>
          </a:bodyPr>
          <a:lstStyle/>
          <a:p>
            <a:pPr eaLnBrk="1" hangingPunct="1"/>
            <a:r>
              <a:rPr lang="en-US" altLang="en-US" sz="3400">
                <a:solidFill>
                  <a:schemeClr val="bg1"/>
                </a:solidFill>
                <a:ea typeface="ＭＳ Ｐゴシック" panose="020B0600070205080204" pitchFamily="34" charset="-128"/>
              </a:rPr>
              <a:t>Scapegoat/Sacrificial Victim</a:t>
            </a:r>
          </a:p>
        </p:txBody>
      </p:sp>
      <p:pic>
        <p:nvPicPr>
          <p:cNvPr id="26628" name="Picture 5" descr="1954_snowball_commands__web2_0">
            <a:extLst>
              <a:ext uri="{FF2B5EF4-FFF2-40B4-BE49-F238E27FC236}">
                <a16:creationId xmlns:a16="http://schemas.microsoft.com/office/drawing/2014/main" id="{08DD016E-4431-9ADB-1648-047877D141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895" r="10728" b="-3"/>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635" name="Group 26634">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6636" name="Freeform: Shape 2663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6637" name="Freeform: Shape 2663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6627" name="Rectangle 3">
            <a:extLst>
              <a:ext uri="{FF2B5EF4-FFF2-40B4-BE49-F238E27FC236}">
                <a16:creationId xmlns:a16="http://schemas.microsoft.com/office/drawing/2014/main" id="{D753D020-D3AB-29BA-D150-76C45194C663}"/>
              </a:ext>
            </a:extLst>
          </p:cNvPr>
          <p:cNvSpPr>
            <a:spLocks noGrp="1" noChangeArrowheads="1"/>
          </p:cNvSpPr>
          <p:nvPr>
            <p:ph idx="1"/>
          </p:nvPr>
        </p:nvSpPr>
        <p:spPr>
          <a:xfrm>
            <a:off x="6234868" y="1820369"/>
            <a:ext cx="5217173" cy="4351338"/>
          </a:xfrm>
        </p:spPr>
        <p:txBody>
          <a:bodyPr>
            <a:normAutofit/>
          </a:bodyPr>
          <a:lstStyle/>
          <a:p>
            <a:pPr eaLnBrk="1" hangingPunct="1">
              <a:lnSpc>
                <a:spcPct val="150000"/>
              </a:lnSpc>
            </a:pPr>
            <a:r>
              <a:rPr lang="en-US" altLang="en-US" dirty="0">
                <a:solidFill>
                  <a:schemeClr val="bg1"/>
                </a:solidFill>
                <a:ea typeface="ＭＳ Ｐゴシック" panose="020B0600070205080204" pitchFamily="34" charset="-128"/>
              </a:rPr>
              <a:t>The one who gets blamed for everything, regardless of whether he or she is at fault.</a:t>
            </a:r>
          </a:p>
          <a:p>
            <a:pPr lvl="1" eaLnBrk="1" hangingPunct="1">
              <a:lnSpc>
                <a:spcPct val="150000"/>
              </a:lnSpc>
            </a:pPr>
            <a:r>
              <a:rPr lang="en-US" altLang="en-US" dirty="0">
                <a:solidFill>
                  <a:schemeClr val="bg1"/>
                </a:solidFill>
                <a:ea typeface="ＭＳ Ｐゴシック" panose="020B0600070205080204" pitchFamily="34" charset="-128"/>
              </a:rPr>
              <a:t>Snowball from George Orwell’s </a:t>
            </a:r>
            <a:r>
              <a:rPr lang="en-US" altLang="en-US" i="1" dirty="0">
                <a:solidFill>
                  <a:schemeClr val="bg1"/>
                </a:solidFill>
                <a:ea typeface="ＭＳ Ｐゴシック" panose="020B0600070205080204" pitchFamily="34" charset="-128"/>
              </a:rPr>
              <a:t>Animal Farm</a:t>
            </a:r>
          </a:p>
          <a:p>
            <a:pPr lvl="1" eaLnBrk="1" hangingPunct="1">
              <a:lnSpc>
                <a:spcPct val="150000"/>
              </a:lnSpc>
            </a:pPr>
            <a:r>
              <a:rPr lang="en-US" altLang="en-US" dirty="0">
                <a:solidFill>
                  <a:schemeClr val="bg1"/>
                </a:solidFill>
                <a:ea typeface="ＭＳ Ｐゴシック" panose="020B0600070205080204" pitchFamily="34" charset="-128"/>
              </a:rPr>
              <a:t>Hassan</a:t>
            </a:r>
          </a:p>
        </p:txBody>
      </p:sp>
      <p:grpSp>
        <p:nvGrpSpPr>
          <p:cNvPr id="2663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640" name="Freeform: Shape 2663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641" name="Freeform: Shape 2664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642" name="Freeform: Shape 26641">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643" name="Freeform: Shape 26642">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644" name="Freeform: Shape 26643">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7" name="Rectangle 2765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0" name="Rectangle 2">
            <a:extLst>
              <a:ext uri="{FF2B5EF4-FFF2-40B4-BE49-F238E27FC236}">
                <a16:creationId xmlns:a16="http://schemas.microsoft.com/office/drawing/2014/main" id="{5BD271C4-146E-57D6-837D-6C089A4D8842}"/>
              </a:ext>
            </a:extLst>
          </p:cNvPr>
          <p:cNvSpPr>
            <a:spLocks noGrp="1" noChangeArrowheads="1"/>
          </p:cNvSpPr>
          <p:nvPr>
            <p:ph type="title"/>
          </p:nvPr>
        </p:nvSpPr>
        <p:spPr>
          <a:xfrm>
            <a:off x="6234865" y="568517"/>
            <a:ext cx="5248221" cy="1067209"/>
          </a:xfrm>
        </p:spPr>
        <p:txBody>
          <a:bodyPr>
            <a:normAutofit/>
          </a:bodyPr>
          <a:lstStyle/>
          <a:p>
            <a:pPr eaLnBrk="1" hangingPunct="1"/>
            <a:r>
              <a:rPr lang="en-US" altLang="en-US" sz="4100">
                <a:solidFill>
                  <a:schemeClr val="bg1"/>
                </a:solidFill>
                <a:ea typeface="ＭＳ Ｐゴシック" panose="020B0600070205080204" pitchFamily="34" charset="-128"/>
              </a:rPr>
              <a:t>Enchantress/Temptress</a:t>
            </a:r>
          </a:p>
        </p:txBody>
      </p:sp>
      <p:pic>
        <p:nvPicPr>
          <p:cNvPr id="27652" name="Picture 7" descr="mystique">
            <a:extLst>
              <a:ext uri="{FF2B5EF4-FFF2-40B4-BE49-F238E27FC236}">
                <a16:creationId xmlns:a16="http://schemas.microsoft.com/office/drawing/2014/main" id="{78A8D994-357E-D733-5E2C-14EAED56EE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24998"/>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7659" name="Group 2765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7660" name="Freeform: Shape 2765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7661" name="Freeform: Shape 2766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435" name="Rectangle 3">
            <a:extLst>
              <a:ext uri="{FF2B5EF4-FFF2-40B4-BE49-F238E27FC236}">
                <a16:creationId xmlns:a16="http://schemas.microsoft.com/office/drawing/2014/main" id="{F6F34D7F-100E-0EF1-7FA6-A44CAB6A77FD}"/>
              </a:ext>
            </a:extLst>
          </p:cNvPr>
          <p:cNvSpPr>
            <a:spLocks noGrp="1" noChangeArrowheads="1"/>
          </p:cNvSpPr>
          <p:nvPr>
            <p:ph idx="1"/>
          </p:nvPr>
        </p:nvSpPr>
        <p:spPr>
          <a:xfrm>
            <a:off x="6234868" y="1820369"/>
            <a:ext cx="5217173" cy="4351338"/>
          </a:xfrm>
        </p:spPr>
        <p:txBody>
          <a:bodyPr>
            <a:normAutofit lnSpcReduction="10000"/>
          </a:bodyPr>
          <a:lstStyle/>
          <a:p>
            <a:pPr eaLnBrk="1" hangingPunct="1">
              <a:lnSpc>
                <a:spcPct val="200000"/>
              </a:lnSpc>
            </a:pPr>
            <a:r>
              <a:rPr lang="en-US" altLang="en-US" sz="1500" dirty="0">
                <a:solidFill>
                  <a:schemeClr val="bg1"/>
                </a:solidFill>
                <a:ea typeface="ＭＳ Ｐゴシック" panose="020B0600070205080204" pitchFamily="34" charset="-128"/>
              </a:rPr>
              <a:t>Characterized by sensuous beauty, this woman is one to whom the protagonist is physically attracted and who ultimately brings about his downfall. May appear as a witch or vampire .</a:t>
            </a:r>
          </a:p>
          <a:p>
            <a:pPr lvl="1" eaLnBrk="1" hangingPunct="1">
              <a:lnSpc>
                <a:spcPct val="200000"/>
              </a:lnSpc>
            </a:pPr>
            <a:r>
              <a:rPr lang="en-US" altLang="en-US" sz="1500" dirty="0">
                <a:solidFill>
                  <a:schemeClr val="bg1"/>
                </a:solidFill>
                <a:ea typeface="ＭＳ Ｐゴシック" panose="020B0600070205080204" pitchFamily="34" charset="-128"/>
              </a:rPr>
              <a:t>The Sirens in Mythology </a:t>
            </a:r>
          </a:p>
          <a:p>
            <a:pPr lvl="1" eaLnBrk="1" hangingPunct="1">
              <a:lnSpc>
                <a:spcPct val="200000"/>
              </a:lnSpc>
            </a:pPr>
            <a:r>
              <a:rPr lang="en-US" altLang="en-US" sz="1500" dirty="0">
                <a:solidFill>
                  <a:schemeClr val="bg1"/>
                </a:solidFill>
                <a:ea typeface="ＭＳ Ｐゴシック" panose="020B0600070205080204" pitchFamily="34" charset="-128"/>
              </a:rPr>
              <a:t>Mystique from </a:t>
            </a:r>
            <a:r>
              <a:rPr lang="en-US" altLang="en-US" sz="1500" i="1" dirty="0">
                <a:solidFill>
                  <a:schemeClr val="bg1"/>
                </a:solidFill>
                <a:ea typeface="ＭＳ Ｐゴシック" panose="020B0600070205080204" pitchFamily="34" charset="-128"/>
              </a:rPr>
              <a:t>X-Men</a:t>
            </a:r>
          </a:p>
          <a:p>
            <a:pPr lvl="1" eaLnBrk="1" hangingPunct="1">
              <a:lnSpc>
                <a:spcPct val="200000"/>
              </a:lnSpc>
            </a:pPr>
            <a:r>
              <a:rPr lang="en-US" altLang="en-US" sz="1500" dirty="0">
                <a:solidFill>
                  <a:schemeClr val="bg1"/>
                </a:solidFill>
                <a:ea typeface="ＭＳ Ｐゴシック" panose="020B0600070205080204" pitchFamily="34" charset="-128"/>
              </a:rPr>
              <a:t>Elektra King from James </a:t>
            </a:r>
          </a:p>
          <a:p>
            <a:pPr lvl="1" eaLnBrk="1" hangingPunct="1">
              <a:lnSpc>
                <a:spcPct val="200000"/>
              </a:lnSpc>
              <a:buFontTx/>
              <a:buNone/>
            </a:pPr>
            <a:r>
              <a:rPr lang="en-US" altLang="en-US" sz="1500" dirty="0">
                <a:solidFill>
                  <a:schemeClr val="bg1"/>
                </a:solidFill>
                <a:ea typeface="ＭＳ Ｐゴシック" panose="020B0600070205080204" pitchFamily="34" charset="-128"/>
              </a:rPr>
              <a:t>	Bond </a:t>
            </a:r>
            <a:r>
              <a:rPr lang="en-US" altLang="en-US" sz="1500" i="1" dirty="0">
                <a:solidFill>
                  <a:schemeClr val="bg1"/>
                </a:solidFill>
                <a:ea typeface="ＭＳ Ｐゴシック" panose="020B0600070205080204" pitchFamily="34" charset="-128"/>
              </a:rPr>
              <a:t>The World is Not </a:t>
            </a:r>
          </a:p>
          <a:p>
            <a:pPr lvl="1" eaLnBrk="1" hangingPunct="1">
              <a:lnSpc>
                <a:spcPct val="200000"/>
              </a:lnSpc>
              <a:buFontTx/>
              <a:buNone/>
            </a:pPr>
            <a:r>
              <a:rPr lang="en-US" altLang="en-US" sz="1500" i="1" dirty="0">
                <a:solidFill>
                  <a:schemeClr val="bg1"/>
                </a:solidFill>
                <a:ea typeface="ＭＳ Ｐゴシック" panose="020B0600070205080204" pitchFamily="34" charset="-128"/>
              </a:rPr>
              <a:t>	Enough</a:t>
            </a:r>
            <a:endParaRPr lang="en-US" altLang="en-US" sz="1500" dirty="0">
              <a:solidFill>
                <a:schemeClr val="bg1"/>
              </a:solidFill>
              <a:ea typeface="ＭＳ Ｐゴシック" panose="020B0600070205080204" pitchFamily="34" charset="-128"/>
            </a:endParaRPr>
          </a:p>
        </p:txBody>
      </p:sp>
      <p:grpSp>
        <p:nvGrpSpPr>
          <p:cNvPr id="2766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7664" name="Freeform: Shape 2766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665" name="Freeform: Shape 2766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666" name="Freeform: Shape 2766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667" name="Freeform: Shape 2766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668" name="Freeform: Shape 2766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82" name="Rectangle 2868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74" name="Rectangle 2">
            <a:extLst>
              <a:ext uri="{FF2B5EF4-FFF2-40B4-BE49-F238E27FC236}">
                <a16:creationId xmlns:a16="http://schemas.microsoft.com/office/drawing/2014/main" id="{FD9D7B48-3C41-0B6F-6EE9-6B3B192861B4}"/>
              </a:ext>
            </a:extLst>
          </p:cNvPr>
          <p:cNvSpPr>
            <a:spLocks noGrp="1" noChangeArrowheads="1"/>
          </p:cNvSpPr>
          <p:nvPr>
            <p:ph type="title"/>
          </p:nvPr>
        </p:nvSpPr>
        <p:spPr>
          <a:xfrm>
            <a:off x="5644751" y="568517"/>
            <a:ext cx="6161004" cy="886379"/>
          </a:xfrm>
        </p:spPr>
        <p:txBody>
          <a:bodyPr>
            <a:normAutofit/>
          </a:bodyPr>
          <a:lstStyle/>
          <a:p>
            <a:pPr eaLnBrk="1" hangingPunct="1"/>
            <a:r>
              <a:rPr lang="en-US" altLang="en-US">
                <a:solidFill>
                  <a:schemeClr val="bg1"/>
                </a:solidFill>
                <a:ea typeface="ＭＳ Ｐゴシック" panose="020B0600070205080204" pitchFamily="34" charset="-128"/>
              </a:rPr>
              <a:t>Villain</a:t>
            </a:r>
          </a:p>
        </p:txBody>
      </p:sp>
      <p:grpSp>
        <p:nvGrpSpPr>
          <p:cNvPr id="28684" name="Group 28683">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8685" name="Freeform: Shape 2868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8686" name="Freeform: Shape 2868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28677" name="Picture 9" descr="gallery-msg-1112125073-2">
            <a:extLst>
              <a:ext uri="{FF2B5EF4-FFF2-40B4-BE49-F238E27FC236}">
                <a16:creationId xmlns:a16="http://schemas.microsoft.com/office/drawing/2014/main" id="{56BC3B4F-9E15-F893-DBC2-04579E65D6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065" r="-5" b="14886"/>
          <a:stretch>
            <a:fillRect/>
          </a:stretch>
        </p:blipFill>
        <p:spPr bwMode="auto">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8"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690"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675" name="Rectangle 3">
            <a:extLst>
              <a:ext uri="{FF2B5EF4-FFF2-40B4-BE49-F238E27FC236}">
                <a16:creationId xmlns:a16="http://schemas.microsoft.com/office/drawing/2014/main" id="{EFE7CFC3-0021-58DC-5EA5-51141744916D}"/>
              </a:ext>
            </a:extLst>
          </p:cNvPr>
          <p:cNvSpPr>
            <a:spLocks noGrp="1" noChangeArrowheads="1"/>
          </p:cNvSpPr>
          <p:nvPr>
            <p:ph idx="1"/>
          </p:nvPr>
        </p:nvSpPr>
        <p:spPr>
          <a:xfrm>
            <a:off x="6234868" y="1820369"/>
            <a:ext cx="5217173" cy="4351338"/>
          </a:xfrm>
        </p:spPr>
        <p:txBody>
          <a:bodyPr>
            <a:normAutofit/>
          </a:bodyPr>
          <a:lstStyle/>
          <a:p>
            <a:pPr eaLnBrk="1" hangingPunct="1"/>
            <a:r>
              <a:rPr lang="en-US" altLang="en-US" dirty="0">
                <a:solidFill>
                  <a:schemeClr val="bg1"/>
                </a:solidFill>
                <a:ea typeface="ＭＳ Ｐゴシック" panose="020B0600070205080204" pitchFamily="34" charset="-128"/>
              </a:rPr>
              <a:t>Wolf</a:t>
            </a:r>
          </a:p>
          <a:p>
            <a:pPr eaLnBrk="1" hangingPunct="1"/>
            <a:r>
              <a:rPr lang="en-US" altLang="en-US" dirty="0">
                <a:solidFill>
                  <a:schemeClr val="bg1"/>
                </a:solidFill>
                <a:ea typeface="ＭＳ Ｐゴシック" panose="020B0600070205080204" pitchFamily="34" charset="-128"/>
              </a:rPr>
              <a:t>Antagonist</a:t>
            </a:r>
          </a:p>
          <a:p>
            <a:pPr eaLnBrk="1" hangingPunct="1"/>
            <a:r>
              <a:rPr lang="en-US" altLang="en-US" dirty="0">
                <a:solidFill>
                  <a:schemeClr val="bg1"/>
                </a:solidFill>
                <a:ea typeface="ＭＳ Ｐゴシック" panose="020B0600070205080204" pitchFamily="34" charset="-128"/>
              </a:rPr>
              <a:t>Bad Guy</a:t>
            </a:r>
          </a:p>
          <a:p>
            <a:pPr eaLnBrk="1" hangingPunct="1"/>
            <a:r>
              <a:rPr lang="en-US" altLang="en-US" dirty="0">
                <a:solidFill>
                  <a:schemeClr val="bg1"/>
                </a:solidFill>
                <a:ea typeface="ＭＳ Ｐゴシック" panose="020B0600070205080204" pitchFamily="34" charset="-128"/>
              </a:rPr>
              <a:t>Examples:</a:t>
            </a:r>
          </a:p>
          <a:p>
            <a:pPr lvl="1" eaLnBrk="1" hangingPunct="1"/>
            <a:r>
              <a:rPr lang="en-US" altLang="en-US" dirty="0">
                <a:solidFill>
                  <a:schemeClr val="bg1"/>
                </a:solidFill>
                <a:ea typeface="ＭＳ Ｐゴシック" panose="020B0600070205080204" pitchFamily="34" charset="-128"/>
              </a:rPr>
              <a:t>Cruella DeVille</a:t>
            </a:r>
          </a:p>
        </p:txBody>
      </p:sp>
      <p:pic>
        <p:nvPicPr>
          <p:cNvPr id="28676" name="Picture 5" descr="180px-Villainc">
            <a:hlinkClick r:id="rId3"/>
            <a:extLst>
              <a:ext uri="{FF2B5EF4-FFF2-40B4-BE49-F238E27FC236}">
                <a16:creationId xmlns:a16="http://schemas.microsoft.com/office/drawing/2014/main" id="{29612B92-B9B5-E83B-B3E4-12F4C048AA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315" r="-1" b="15514"/>
          <a:stretch>
            <a:fillRect/>
          </a:stretch>
        </p:blipFill>
        <p:spPr bwMode="auto">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869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8693" name="Freeform: Shape 2869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694" name="Freeform: Shape 2869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695" name="Freeform: Shape 2869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696" name="Freeform: Shape 2869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697" name="Freeform: Shape 2869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4" name="Rectangle 2970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EBDCD558-12C2-B902-FE04-60E841245C43}"/>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Trickster</a:t>
            </a:r>
          </a:p>
        </p:txBody>
      </p:sp>
      <p:sp>
        <p:nvSpPr>
          <p:cNvPr id="29706" name="Rectangle 2970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8" name="Rectangle 2970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9" name="Rectangle 3">
            <a:extLst>
              <a:ext uri="{FF2B5EF4-FFF2-40B4-BE49-F238E27FC236}">
                <a16:creationId xmlns:a16="http://schemas.microsoft.com/office/drawing/2014/main" id="{5E88104C-D715-AE55-5655-9007374EBFCB}"/>
              </a:ext>
            </a:extLst>
          </p:cNvPr>
          <p:cNvSpPr>
            <a:spLocks noGrp="1" noChangeArrowheads="1"/>
          </p:cNvSpPr>
          <p:nvPr>
            <p:ph idx="1"/>
          </p:nvPr>
        </p:nvSpPr>
        <p:spPr>
          <a:xfrm>
            <a:off x="1155548" y="2217343"/>
            <a:ext cx="9880893" cy="3959619"/>
          </a:xfrm>
        </p:spPr>
        <p:txBody>
          <a:bodyPr>
            <a:normAutofit/>
          </a:bodyPr>
          <a:lstStyle/>
          <a:p>
            <a:pPr marL="0" indent="0" eaLnBrk="1" hangingPunct="1">
              <a:lnSpc>
                <a:spcPct val="150000"/>
              </a:lnSpc>
              <a:buNone/>
            </a:pPr>
            <a:r>
              <a:rPr lang="en-US" altLang="en-US" sz="2400" dirty="0">
                <a:ea typeface="ＭＳ Ｐゴシック" panose="020B0600070205080204" pitchFamily="34" charset="-128"/>
              </a:rPr>
              <a:t>A </a:t>
            </a:r>
            <a:r>
              <a:rPr lang="en-US" altLang="en-US" sz="2400" b="1" dirty="0">
                <a:ea typeface="ＭＳ Ｐゴシック" panose="020B0600070205080204" pitchFamily="34" charset="-128"/>
              </a:rPr>
              <a:t>trickster</a:t>
            </a:r>
            <a:r>
              <a:rPr lang="en-US" altLang="en-US" sz="2400" dirty="0">
                <a:ea typeface="ＭＳ Ｐゴシック" panose="020B0600070205080204" pitchFamily="34" charset="-128"/>
              </a:rPr>
              <a:t> is a god, goddess, spirit, man, woman, or anthropomorphic animal who plays tricks or otherwise disobeys normal rules and conventional behavior. </a:t>
            </a:r>
          </a:p>
          <a:p>
            <a:pPr lvl="1" eaLnBrk="1" hangingPunct="1">
              <a:lnSpc>
                <a:spcPct val="150000"/>
              </a:lnSpc>
            </a:pPr>
            <a:r>
              <a:rPr lang="en-US" altLang="en-US" dirty="0">
                <a:ea typeface="ＭＳ Ｐゴシック" panose="020B0600070205080204" pitchFamily="34" charset="-128"/>
              </a:rPr>
              <a:t>Loki</a:t>
            </a:r>
          </a:p>
          <a:p>
            <a:pPr lvl="1" eaLnBrk="1" hangingPunct="1">
              <a:lnSpc>
                <a:spcPct val="150000"/>
              </a:lnSpc>
            </a:pPr>
            <a:r>
              <a:rPr lang="en-US" altLang="en-US" dirty="0">
                <a:ea typeface="ＭＳ Ｐゴシック" panose="020B0600070205080204" pitchFamily="34" charset="-128"/>
              </a:rPr>
              <a:t>Coyote</a:t>
            </a:r>
          </a:p>
          <a:p>
            <a:pPr lvl="1" eaLnBrk="1" hangingPunct="1">
              <a:buFontTx/>
              <a:buNone/>
            </a:pPr>
            <a:endParaRPr lang="en-US" altLang="en-US" dirty="0">
              <a:ea typeface="ＭＳ Ｐゴシック"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8" name="Rectangle 3072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FFDA8785-C900-B1CE-B306-6078E441471E}"/>
              </a:ext>
            </a:extLst>
          </p:cNvPr>
          <p:cNvSpPr>
            <a:spLocks noGrp="1" noChangeArrowheads="1"/>
          </p:cNvSpPr>
          <p:nvPr>
            <p:ph type="title"/>
          </p:nvPr>
        </p:nvSpPr>
        <p:spPr>
          <a:xfrm>
            <a:off x="1156851" y="637762"/>
            <a:ext cx="9888496" cy="900131"/>
          </a:xfrm>
        </p:spPr>
        <p:txBody>
          <a:bodyPr vert="horz" lIns="91440" tIns="45720" rIns="91440" bIns="45720" rtlCol="0" anchor="t">
            <a:normAutofit/>
          </a:bodyPr>
          <a:lstStyle/>
          <a:p>
            <a:r>
              <a:rPr lang="en-US" altLang="en-US" sz="4000" kern="1200">
                <a:solidFill>
                  <a:schemeClr val="bg1"/>
                </a:solidFill>
                <a:latin typeface="+mj-lt"/>
                <a:ea typeface="+mj-ea"/>
                <a:cs typeface="+mj-cs"/>
              </a:rPr>
              <a:t>Evil Figure</a:t>
            </a:r>
          </a:p>
        </p:txBody>
      </p:sp>
      <p:sp>
        <p:nvSpPr>
          <p:cNvPr id="30730" name="Rectangle 3072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2" name="Rectangle 3073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3">
            <a:extLst>
              <a:ext uri="{FF2B5EF4-FFF2-40B4-BE49-F238E27FC236}">
                <a16:creationId xmlns:a16="http://schemas.microsoft.com/office/drawing/2014/main" id="{63DEE488-12B6-CB2C-C400-4E5BFA91B1B9}"/>
              </a:ext>
            </a:extLst>
          </p:cNvPr>
          <p:cNvSpPr>
            <a:spLocks noGrp="1" noChangeArrowheads="1"/>
          </p:cNvSpPr>
          <p:nvPr>
            <p:ph type="body" sz="half" idx="1"/>
          </p:nvPr>
        </p:nvSpPr>
        <p:spPr>
          <a:xfrm>
            <a:off x="1155548" y="2217343"/>
            <a:ext cx="9880893" cy="3959619"/>
          </a:xfrm>
        </p:spPr>
        <p:txBody>
          <a:bodyPr vert="horz" lIns="91440" tIns="45720" rIns="91440" bIns="45720" rtlCol="0">
            <a:normAutofit/>
          </a:bodyPr>
          <a:lstStyle/>
          <a:p>
            <a:pPr>
              <a:lnSpc>
                <a:spcPct val="150000"/>
              </a:lnSpc>
            </a:pPr>
            <a:r>
              <a:rPr lang="en-US" altLang="en-US" sz="2400" dirty="0"/>
              <a:t>The Devil or Serpent</a:t>
            </a:r>
          </a:p>
          <a:p>
            <a:pPr>
              <a:lnSpc>
                <a:spcPct val="150000"/>
              </a:lnSpc>
            </a:pPr>
            <a:r>
              <a:rPr lang="en-US" altLang="en-US" sz="2400" dirty="0"/>
              <a:t>This character represents evil incarnate.  He or she may offer worldly goods, fame, or knowledge to the protagonist in exchange for possession of the soul or integrity.  This figure’s main aim is to oppose the hero in his or her quest.</a:t>
            </a:r>
          </a:p>
          <a:p>
            <a:pPr lvl="1">
              <a:lnSpc>
                <a:spcPct val="150000"/>
              </a:lnSpc>
            </a:pPr>
            <a:r>
              <a:rPr lang="en-US" altLang="en-US" dirty="0"/>
              <a:t>Voldemort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55" name="Rectangle 3175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757"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883"/>
            <a:ext cx="1370098" cy="508993"/>
            <a:chOff x="2267504" y="2540250"/>
            <a:chExt cx="1990951" cy="739640"/>
          </a:xfrm>
          <a:solidFill>
            <a:schemeClr val="bg1"/>
          </a:solidFill>
        </p:grpSpPr>
        <p:sp>
          <p:nvSpPr>
            <p:cNvPr id="31758" name="Freeform: Shape 31757">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1759" name="Freeform: Shape 31758">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1761" name="Group 31760">
            <a:extLst>
              <a:ext uri="{FF2B5EF4-FFF2-40B4-BE49-F238E27FC236}">
                <a16:creationId xmlns:a16="http://schemas.microsoft.com/office/drawing/2014/main" id="{C6050274-04F5-403E-93CD-0F33B9B7E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8200" y="939828"/>
            <a:ext cx="2618796" cy="2388127"/>
            <a:chOff x="1674895" y="1345036"/>
            <a:chExt cx="5428610" cy="4210939"/>
          </a:xfrm>
        </p:grpSpPr>
        <p:sp>
          <p:nvSpPr>
            <p:cNvPr id="31762" name="Rectangle 31761">
              <a:extLst>
                <a:ext uri="{FF2B5EF4-FFF2-40B4-BE49-F238E27FC236}">
                  <a16:creationId xmlns:a16="http://schemas.microsoft.com/office/drawing/2014/main" id="{E156683D-D795-4D85-846C-9FF61160D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63" name="Rectangle 31762">
              <a:extLst>
                <a:ext uri="{FF2B5EF4-FFF2-40B4-BE49-F238E27FC236}">
                  <a16:creationId xmlns:a16="http://schemas.microsoft.com/office/drawing/2014/main" id="{F444340D-4FAB-43E4-A02D-436F9ADC3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765" name="Rectangle 3176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49" y="801359"/>
            <a:ext cx="2695293" cy="2429060"/>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746" name="Rectangle 2">
            <a:extLst>
              <a:ext uri="{FF2B5EF4-FFF2-40B4-BE49-F238E27FC236}">
                <a16:creationId xmlns:a16="http://schemas.microsoft.com/office/drawing/2014/main" id="{BBDFC5A2-D03C-8507-FA90-AF5C9ADC2D07}"/>
              </a:ext>
            </a:extLst>
          </p:cNvPr>
          <p:cNvSpPr>
            <a:spLocks noGrp="1" noChangeArrowheads="1"/>
          </p:cNvSpPr>
          <p:nvPr>
            <p:ph type="title"/>
          </p:nvPr>
        </p:nvSpPr>
        <p:spPr>
          <a:xfrm>
            <a:off x="685049" y="920873"/>
            <a:ext cx="2695293" cy="2190031"/>
          </a:xfrm>
        </p:spPr>
        <p:txBody>
          <a:bodyPr>
            <a:normAutofit/>
          </a:bodyPr>
          <a:lstStyle/>
          <a:p>
            <a:pPr algn="ctr" eaLnBrk="1" hangingPunct="1"/>
            <a:r>
              <a:rPr lang="en-US" altLang="en-US" sz="3200">
                <a:solidFill>
                  <a:schemeClr val="bg1"/>
                </a:solidFill>
                <a:ea typeface="ＭＳ Ｐゴシック" panose="020B0600070205080204" pitchFamily="34" charset="-128"/>
              </a:rPr>
              <a:t>Settings</a:t>
            </a:r>
          </a:p>
        </p:txBody>
      </p:sp>
      <p:pic>
        <p:nvPicPr>
          <p:cNvPr id="31748" name="Picture 5" descr="garden_roses">
            <a:extLst>
              <a:ext uri="{FF2B5EF4-FFF2-40B4-BE49-F238E27FC236}">
                <a16:creationId xmlns:a16="http://schemas.microsoft.com/office/drawing/2014/main" id="{E7E8E0BA-3A70-7E63-3191-12BDAA9F27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238" r="6984" b="-3"/>
          <a:stretch>
            <a:fillRect/>
          </a:stretch>
        </p:blipFill>
        <p:spPr bwMode="auto">
          <a:xfrm rot="21600000">
            <a:off x="3642119" y="829701"/>
            <a:ext cx="2695292" cy="24290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9" descr="GARDEN_KIT-01">
            <a:extLst>
              <a:ext uri="{FF2B5EF4-FFF2-40B4-BE49-F238E27FC236}">
                <a16:creationId xmlns:a16="http://schemas.microsoft.com/office/drawing/2014/main" id="{58FCDC5F-A1E1-C92A-BDE0-2E74E7446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454" r="15909" b="5"/>
          <a:stretch>
            <a:fillRect/>
          </a:stretch>
        </p:blipFill>
        <p:spPr bwMode="auto">
          <a:xfrm>
            <a:off x="697254" y="3519604"/>
            <a:ext cx="2714619" cy="24290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1767"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4463108"/>
            <a:ext cx="849365" cy="849366"/>
            <a:chOff x="5829300" y="3162300"/>
            <a:chExt cx="532256" cy="532257"/>
          </a:xfrm>
          <a:solidFill>
            <a:schemeClr val="accent1">
              <a:lumMod val="60000"/>
              <a:lumOff val="40000"/>
            </a:schemeClr>
          </a:solidFill>
        </p:grpSpPr>
        <p:sp>
          <p:nvSpPr>
            <p:cNvPr id="31768" name="Freeform: Shape 31767">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1769" name="Freeform: Shape 31768">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1770" name="Freeform: Shape 31769">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1771" name="Freeform: Shape 31770">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1772" name="Freeform: Shape 31771">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773" name="Freeform: Shape 31772">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774" name="Freeform: Shape 31773">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775" name="Freeform: Shape 31774">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1776" name="Freeform: Shape 31775">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777" name="Freeform: Shape 31776">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1778" name="Freeform: Shape 31777">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1779" name="Freeform: Shape 31778">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780" name="Freeform: Shape 31779">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31749" name="Picture 7" descr="12_13_4---Flowers-in-a-Garden-Border_web">
            <a:extLst>
              <a:ext uri="{FF2B5EF4-FFF2-40B4-BE49-F238E27FC236}">
                <a16:creationId xmlns:a16="http://schemas.microsoft.com/office/drawing/2014/main" id="{F0ED2FFC-70CE-42F6-23DB-56A01981F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379" r="11204" b="1"/>
          <a:stretch>
            <a:fillRect/>
          </a:stretch>
        </p:blipFill>
        <p:spPr bwMode="auto">
          <a:xfrm>
            <a:off x="3673653" y="3484243"/>
            <a:ext cx="2675951" cy="24665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Rectangle 3">
            <a:extLst>
              <a:ext uri="{FF2B5EF4-FFF2-40B4-BE49-F238E27FC236}">
                <a16:creationId xmlns:a16="http://schemas.microsoft.com/office/drawing/2014/main" id="{BD1ABA9A-AE0D-7AE4-61D8-733DC88BD605}"/>
              </a:ext>
            </a:extLst>
          </p:cNvPr>
          <p:cNvSpPr>
            <a:spLocks noGrp="1" noChangeArrowheads="1"/>
          </p:cNvSpPr>
          <p:nvPr>
            <p:ph idx="1"/>
          </p:nvPr>
        </p:nvSpPr>
        <p:spPr>
          <a:xfrm>
            <a:off x="6837594" y="850127"/>
            <a:ext cx="4614447" cy="5049769"/>
          </a:xfrm>
        </p:spPr>
        <p:txBody>
          <a:bodyPr anchor="ctr">
            <a:normAutofit/>
          </a:bodyPr>
          <a:lstStyle/>
          <a:p>
            <a:pPr eaLnBrk="1" hangingPunct="1"/>
            <a:r>
              <a:rPr lang="en-US" altLang="en-US">
                <a:solidFill>
                  <a:schemeClr val="bg1"/>
                </a:solidFill>
                <a:ea typeface="ＭＳ Ｐゴシック" panose="020B0600070205080204" pitchFamily="34" charset="-128"/>
              </a:rPr>
              <a:t>Garden</a:t>
            </a:r>
          </a:p>
          <a:p>
            <a:pPr lvl="1" eaLnBrk="1" hangingPunct="1"/>
            <a:r>
              <a:rPr lang="en-US" altLang="en-US">
                <a:solidFill>
                  <a:schemeClr val="bg1"/>
                </a:solidFill>
                <a:ea typeface="ＭＳ Ｐゴシック" panose="020B0600070205080204" pitchFamily="34" charset="-128"/>
              </a:rPr>
              <a:t>Cultivated and carefully planned.  Restricted to certain vegetation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2776" name="Rectangle 32775">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8"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0"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71" name="Rectangle 2">
            <a:extLst>
              <a:ext uri="{FF2B5EF4-FFF2-40B4-BE49-F238E27FC236}">
                <a16:creationId xmlns:a16="http://schemas.microsoft.com/office/drawing/2014/main" id="{444245EF-9336-D3B4-6BC7-14184956E146}"/>
              </a:ext>
            </a:extLst>
          </p:cNvPr>
          <p:cNvSpPr>
            <a:spLocks noGrp="1" noChangeArrowheads="1"/>
          </p:cNvSpPr>
          <p:nvPr>
            <p:ph type="title"/>
          </p:nvPr>
        </p:nvSpPr>
        <p:spPr>
          <a:xfrm>
            <a:off x="838200" y="365125"/>
            <a:ext cx="10515600" cy="1325563"/>
          </a:xfrm>
        </p:spPr>
        <p:txBody>
          <a:bodyPr>
            <a:normAutofit/>
          </a:bodyPr>
          <a:lstStyle/>
          <a:p>
            <a:pPr eaLnBrk="1" hangingPunct="1"/>
            <a:r>
              <a:rPr lang="en-US" altLang="en-US">
                <a:ea typeface="ＭＳ Ｐゴシック" panose="020B0600070205080204" pitchFamily="34" charset="-128"/>
              </a:rPr>
              <a:t>Forest</a:t>
            </a:r>
          </a:p>
        </p:txBody>
      </p:sp>
      <p:sp>
        <p:nvSpPr>
          <p:cNvPr id="24579" name="Rectangle 3">
            <a:extLst>
              <a:ext uri="{FF2B5EF4-FFF2-40B4-BE49-F238E27FC236}">
                <a16:creationId xmlns:a16="http://schemas.microsoft.com/office/drawing/2014/main" id="{2C184A2C-62C5-BCAD-06E1-756782866AB1}"/>
              </a:ext>
            </a:extLst>
          </p:cNvPr>
          <p:cNvSpPr>
            <a:spLocks noGrp="1" noChangeArrowheads="1"/>
          </p:cNvSpPr>
          <p:nvPr>
            <p:ph sz="half" idx="1"/>
          </p:nvPr>
        </p:nvSpPr>
        <p:spPr>
          <a:xfrm>
            <a:off x="838200" y="2010833"/>
            <a:ext cx="5096934" cy="4166130"/>
          </a:xfrm>
        </p:spPr>
        <p:txBody>
          <a:bodyPr>
            <a:normAutofit/>
          </a:bodyPr>
          <a:lstStyle/>
          <a:p>
            <a:pPr eaLnBrk="1" hangingPunct="1"/>
            <a:r>
              <a:rPr lang="en-US" altLang="en-US" sz="2000">
                <a:ea typeface="ＭＳ Ｐゴシック" panose="020B0600070205080204" pitchFamily="34" charset="-128"/>
              </a:rPr>
              <a:t>Habitat of the Great Mother (Mother Nature), the lunar force.  Fertility.  The vegetation and animals flourish in this “green world” because of the sustaining power of the Great Mother.  Symbolically the primitive levels of the feminine psyche, protective and sheltering.  </a:t>
            </a:r>
          </a:p>
        </p:txBody>
      </p:sp>
      <p:sp>
        <p:nvSpPr>
          <p:cNvPr id="24583" name="Rectangle 7">
            <a:extLst>
              <a:ext uri="{FF2B5EF4-FFF2-40B4-BE49-F238E27FC236}">
                <a16:creationId xmlns:a16="http://schemas.microsoft.com/office/drawing/2014/main" id="{0A440F4B-9BBB-815F-8FF5-E47269644E01}"/>
              </a:ext>
            </a:extLst>
          </p:cNvPr>
          <p:cNvSpPr>
            <a:spLocks noGrp="1" noChangeArrowheads="1"/>
          </p:cNvSpPr>
          <p:nvPr>
            <p:ph sz="half" idx="2"/>
          </p:nvPr>
        </p:nvSpPr>
        <p:spPr>
          <a:xfrm>
            <a:off x="6256866" y="2010833"/>
            <a:ext cx="5096933" cy="4166130"/>
          </a:xfrm>
        </p:spPr>
        <p:txBody>
          <a:bodyPr>
            <a:normAutofit/>
          </a:bodyPr>
          <a:lstStyle/>
          <a:p>
            <a:pPr eaLnBrk="1" hangingPunct="1"/>
            <a:r>
              <a:rPr lang="en-US" altLang="en-US" sz="2000">
                <a:ea typeface="ＭＳ Ｐゴシック" panose="020B0600070205080204" pitchFamily="34" charset="-128"/>
              </a:rPr>
              <a:t>Those who enter often lose their direction or rational outlook and thus tap into their collective unconscious.  This unregulated space is opposite of the cultivated gardens, which are carefully planned and are restricted to certain vegetation. </a:t>
            </a:r>
          </a:p>
          <a:p>
            <a:pPr eaLnBrk="1" hangingPunct="1"/>
            <a:endParaRPr lang="en-US" altLang="en-US" sz="2000">
              <a:ea typeface="ＭＳ Ｐゴシック" panose="020B0600070205080204" pitchFamily="34" charset="-128"/>
            </a:endParaRP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44258D2-E35A-E11B-023A-DEF1BE93086E}"/>
              </a:ext>
            </a:extLst>
          </p:cNvPr>
          <p:cNvSpPr>
            <a:spLocks noGrp="1" noChangeArrowheads="1"/>
          </p:cNvSpPr>
          <p:nvPr>
            <p:ph type="title"/>
          </p:nvPr>
        </p:nvSpPr>
        <p:spPr>
          <a:xfrm>
            <a:off x="876694" y="741391"/>
            <a:ext cx="2833324" cy="1616203"/>
          </a:xfrm>
        </p:spPr>
        <p:txBody>
          <a:bodyPr anchor="b">
            <a:normAutofit/>
          </a:bodyPr>
          <a:lstStyle/>
          <a:p>
            <a:pPr eaLnBrk="1" hangingPunct="1"/>
            <a:r>
              <a:rPr lang="en-US" altLang="en-US" sz="3200">
                <a:ea typeface="ＭＳ Ｐゴシック" panose="020B0600070205080204" pitchFamily="34" charset="-128"/>
              </a:rPr>
              <a:t>Tree</a:t>
            </a:r>
          </a:p>
        </p:txBody>
      </p:sp>
      <p:sp>
        <p:nvSpPr>
          <p:cNvPr id="33795" name="Rectangle 3">
            <a:extLst>
              <a:ext uri="{FF2B5EF4-FFF2-40B4-BE49-F238E27FC236}">
                <a16:creationId xmlns:a16="http://schemas.microsoft.com/office/drawing/2014/main" id="{76F9DB0D-B95C-14A0-30AF-C3142F984FA8}"/>
              </a:ext>
            </a:extLst>
          </p:cNvPr>
          <p:cNvSpPr>
            <a:spLocks noGrp="1" noChangeArrowheads="1"/>
          </p:cNvSpPr>
          <p:nvPr>
            <p:ph idx="1"/>
          </p:nvPr>
        </p:nvSpPr>
        <p:spPr>
          <a:xfrm>
            <a:off x="876694" y="2533476"/>
            <a:ext cx="2833324" cy="3447832"/>
          </a:xfrm>
        </p:spPr>
        <p:txBody>
          <a:bodyPr anchor="t">
            <a:normAutofit/>
          </a:bodyPr>
          <a:lstStyle/>
          <a:p>
            <a:pPr eaLnBrk="1" hangingPunct="1"/>
            <a:r>
              <a:rPr lang="en-US" altLang="en-US" sz="2000">
                <a:ea typeface="ＭＳ Ｐゴシック" panose="020B0600070205080204" pitchFamily="34" charset="-128"/>
              </a:rPr>
              <a:t>Represents life and knowledge</a:t>
            </a:r>
          </a:p>
        </p:txBody>
      </p:sp>
      <p:pic>
        <p:nvPicPr>
          <p:cNvPr id="33796" name="Picture 5" descr="treeoflifeii">
            <a:extLst>
              <a:ext uri="{FF2B5EF4-FFF2-40B4-BE49-F238E27FC236}">
                <a16:creationId xmlns:a16="http://schemas.microsoft.com/office/drawing/2014/main" id="{8B700FD9-BCD8-0885-C8DB-3BF94D21C21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5991" y="1092536"/>
            <a:ext cx="3224319" cy="46729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7" descr="tree-of-life">
            <a:extLst>
              <a:ext uri="{FF2B5EF4-FFF2-40B4-BE49-F238E27FC236}">
                <a16:creationId xmlns:a16="http://schemas.microsoft.com/office/drawing/2014/main" id="{A0CF65CB-FF56-DCAB-3496-E4958C4A9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00" t="5200" r="400" b="2000"/>
          <a:stretch>
            <a:fillRect/>
          </a:stretch>
        </p:blipFill>
        <p:spPr bwMode="auto">
          <a:xfrm rot="21600000">
            <a:off x="7983780" y="1845159"/>
            <a:ext cx="3331526" cy="316768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3802" name="Group 33801">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33803" name="Rectangle 33802">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Rectangle 33803">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EBF579E3-DD1E-AA5C-DC19-EC2C0856D938}"/>
              </a:ext>
            </a:extLst>
          </p:cNvPr>
          <p:cNvSpPr>
            <a:spLocks noGrp="1" noChangeArrowheads="1"/>
          </p:cNvSpPr>
          <p:nvPr>
            <p:ph type="title"/>
          </p:nvPr>
        </p:nvSpPr>
        <p:spPr>
          <a:xfrm>
            <a:off x="876693" y="741391"/>
            <a:ext cx="4768463" cy="1616203"/>
          </a:xfrm>
        </p:spPr>
        <p:txBody>
          <a:bodyPr anchor="b">
            <a:normAutofit/>
          </a:bodyPr>
          <a:lstStyle/>
          <a:p>
            <a:pPr eaLnBrk="1" hangingPunct="1"/>
            <a:r>
              <a:rPr lang="en-US" altLang="en-US" sz="3200">
                <a:ea typeface="ＭＳ Ｐゴシック" panose="020B0600070205080204" pitchFamily="34" charset="-128"/>
              </a:rPr>
              <a:t>Caves and Tunnels</a:t>
            </a:r>
          </a:p>
        </p:txBody>
      </p:sp>
      <p:sp>
        <p:nvSpPr>
          <p:cNvPr id="34819" name="Rectangle 3">
            <a:extLst>
              <a:ext uri="{FF2B5EF4-FFF2-40B4-BE49-F238E27FC236}">
                <a16:creationId xmlns:a16="http://schemas.microsoft.com/office/drawing/2014/main" id="{862A68EF-81CD-7638-A232-7ECBF1D8BE76}"/>
              </a:ext>
            </a:extLst>
          </p:cNvPr>
          <p:cNvSpPr>
            <a:spLocks noGrp="1" noChangeArrowheads="1"/>
          </p:cNvSpPr>
          <p:nvPr>
            <p:ph idx="1"/>
          </p:nvPr>
        </p:nvSpPr>
        <p:spPr>
          <a:xfrm>
            <a:off x="876692" y="2533476"/>
            <a:ext cx="4768463" cy="3447832"/>
          </a:xfrm>
        </p:spPr>
        <p:txBody>
          <a:bodyPr anchor="t">
            <a:normAutofit/>
          </a:bodyPr>
          <a:lstStyle/>
          <a:p>
            <a:pPr eaLnBrk="1" hangingPunct="1"/>
            <a:r>
              <a:rPr lang="en-US" altLang="en-US" sz="2000">
                <a:ea typeface="ＭＳ Ｐゴシック" panose="020B0600070205080204" pitchFamily="34" charset="-128"/>
              </a:rPr>
              <a:t>Deep down where character delves into self</a:t>
            </a:r>
          </a:p>
          <a:p>
            <a:pPr eaLnBrk="1" hangingPunct="1"/>
            <a:r>
              <a:rPr lang="en-US" altLang="en-US" sz="2000">
                <a:ea typeface="ＭＳ Ｐゴシック" panose="020B0600070205080204" pitchFamily="34" charset="-128"/>
              </a:rPr>
              <a:t>Place that character goes when “invisible” or inactive</a:t>
            </a:r>
          </a:p>
          <a:p>
            <a:pPr eaLnBrk="1" hangingPunct="1"/>
            <a:r>
              <a:rPr lang="en-US" altLang="en-US" sz="2000">
                <a:ea typeface="ＭＳ Ｐゴシック" panose="020B0600070205080204" pitchFamily="34" charset="-128"/>
              </a:rPr>
              <a:t>At the extreme may signify death</a:t>
            </a:r>
          </a:p>
        </p:txBody>
      </p:sp>
      <p:pic>
        <p:nvPicPr>
          <p:cNvPr id="34821" name="Picture 7" descr="goonies-pirate-ship">
            <a:extLst>
              <a:ext uri="{FF2B5EF4-FFF2-40B4-BE49-F238E27FC236}">
                <a16:creationId xmlns:a16="http://schemas.microsoft.com/office/drawing/2014/main" id="{FA4074DB-0FA5-85C6-29AF-50DA9F071B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901" r="2" b="2"/>
          <a:stretch>
            <a:fillRect/>
          </a:stretch>
        </p:blipFill>
        <p:spPr bwMode="auto">
          <a:xfrm>
            <a:off x="6543675" y="-15447"/>
            <a:ext cx="5645154" cy="344783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0" name="Picture 5" descr="Norman_Island_The_Caves">
            <a:extLst>
              <a:ext uri="{FF2B5EF4-FFF2-40B4-BE49-F238E27FC236}">
                <a16:creationId xmlns:a16="http://schemas.microsoft.com/office/drawing/2014/main" id="{95647DE5-38C1-05EF-9090-4F7D8A1731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9057"/>
          <a:stretch>
            <a:fillRect/>
          </a:stretch>
        </p:blipFill>
        <p:spPr bwMode="auto">
          <a:xfrm>
            <a:off x="6543675" y="3429000"/>
            <a:ext cx="5648324"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6" name="Rectangle 34825">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8" name="Rectangle 34827">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30" name="Rectangle 3482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4832" name="Rectangle 3483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E415813-93C2-A96F-7C59-F73150225F43}"/>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The River</a:t>
            </a:r>
          </a:p>
        </p:txBody>
      </p:sp>
      <p:sp>
        <p:nvSpPr>
          <p:cNvPr id="35843" name="Rectangle 3">
            <a:extLst>
              <a:ext uri="{FF2B5EF4-FFF2-40B4-BE49-F238E27FC236}">
                <a16:creationId xmlns:a16="http://schemas.microsoft.com/office/drawing/2014/main" id="{22DF715A-656F-E0B1-0DE2-CF2B54F6964D}"/>
              </a:ext>
            </a:extLst>
          </p:cNvPr>
          <p:cNvSpPr>
            <a:spLocks noGrp="1" noChangeArrowheads="1"/>
          </p:cNvSpPr>
          <p:nvPr>
            <p:ph type="body" sz="half" idx="1"/>
          </p:nvPr>
        </p:nvSpPr>
        <p:spPr>
          <a:xfrm>
            <a:off x="6172200" y="1600201"/>
            <a:ext cx="4038600" cy="4530725"/>
          </a:xfrm>
        </p:spPr>
        <p:txBody>
          <a:bodyPr/>
          <a:lstStyle/>
          <a:p>
            <a:pPr eaLnBrk="1" hangingPunct="1">
              <a:lnSpc>
                <a:spcPct val="90000"/>
              </a:lnSpc>
            </a:pPr>
            <a:r>
              <a:rPr lang="en-US" altLang="en-US" sz="2400">
                <a:ea typeface="ＭＳ Ｐゴシック" panose="020B0600070205080204" pitchFamily="34" charset="-128"/>
              </a:rPr>
              <a:t>Crossing river may symbolize new territory</a:t>
            </a:r>
          </a:p>
          <a:p>
            <a:pPr eaLnBrk="1" hangingPunct="1">
              <a:lnSpc>
                <a:spcPct val="90000"/>
              </a:lnSpc>
            </a:pPr>
            <a:r>
              <a:rPr lang="en-US" altLang="en-US" sz="2400">
                <a:ea typeface="ＭＳ Ｐゴシック" panose="020B0600070205080204" pitchFamily="34" charset="-128"/>
              </a:rPr>
              <a:t>Rivers can be boundaries or borders and on the other side is something new or different</a:t>
            </a:r>
          </a:p>
          <a:p>
            <a:pPr eaLnBrk="1" hangingPunct="1">
              <a:lnSpc>
                <a:spcPct val="90000"/>
              </a:lnSpc>
            </a:pPr>
            <a:r>
              <a:rPr lang="en-US" altLang="en-US" sz="2400">
                <a:ea typeface="ＭＳ Ｐゴシック" panose="020B0600070205080204" pitchFamily="34" charset="-128"/>
              </a:rPr>
              <a:t>May represent human life or time passing as we follow the river from its sourt to its mouth</a:t>
            </a:r>
          </a:p>
        </p:txBody>
      </p:sp>
      <p:pic>
        <p:nvPicPr>
          <p:cNvPr id="35844" name="Picture 6" descr="LittleRiver">
            <a:extLst>
              <a:ext uri="{FF2B5EF4-FFF2-40B4-BE49-F238E27FC236}">
                <a16:creationId xmlns:a16="http://schemas.microsoft.com/office/drawing/2014/main" id="{761A606A-450E-6502-2499-B41312B93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1" y="2362200"/>
            <a:ext cx="3743325"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73" name="Rectangle 3687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6" name="Rectangle 2">
            <a:extLst>
              <a:ext uri="{FF2B5EF4-FFF2-40B4-BE49-F238E27FC236}">
                <a16:creationId xmlns:a16="http://schemas.microsoft.com/office/drawing/2014/main" id="{FD7C5440-AEA4-49BB-7427-23565F04F3F5}"/>
              </a:ext>
            </a:extLst>
          </p:cNvPr>
          <p:cNvSpPr>
            <a:spLocks noGrp="1" noChangeArrowheads="1"/>
          </p:cNvSpPr>
          <p:nvPr>
            <p:ph type="title"/>
          </p:nvPr>
        </p:nvSpPr>
        <p:spPr>
          <a:xfrm>
            <a:off x="6234865" y="568517"/>
            <a:ext cx="5248221" cy="1067209"/>
          </a:xfrm>
        </p:spPr>
        <p:txBody>
          <a:bodyPr>
            <a:normAutofit/>
          </a:bodyPr>
          <a:lstStyle/>
          <a:p>
            <a:pPr eaLnBrk="1" hangingPunct="1"/>
            <a:r>
              <a:rPr lang="en-US" altLang="en-US">
                <a:solidFill>
                  <a:schemeClr val="bg1"/>
                </a:solidFill>
                <a:ea typeface="ＭＳ Ｐゴシック" panose="020B0600070205080204" pitchFamily="34" charset="-128"/>
              </a:rPr>
              <a:t>The Sea</a:t>
            </a:r>
          </a:p>
        </p:txBody>
      </p:sp>
      <p:pic>
        <p:nvPicPr>
          <p:cNvPr id="36868" name="Picture 5" descr="sun-setting-over-the-sea-while">
            <a:extLst>
              <a:ext uri="{FF2B5EF4-FFF2-40B4-BE49-F238E27FC236}">
                <a16:creationId xmlns:a16="http://schemas.microsoft.com/office/drawing/2014/main" id="{FF29D382-FCA2-684B-63A9-8D67056D8D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733" b="29267"/>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6875" name="Group 36874">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36876" name="Freeform: Shape 3687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6877" name="Freeform: Shape 3687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6867" name="Rectangle 3">
            <a:extLst>
              <a:ext uri="{FF2B5EF4-FFF2-40B4-BE49-F238E27FC236}">
                <a16:creationId xmlns:a16="http://schemas.microsoft.com/office/drawing/2014/main" id="{AF178162-0093-57A3-0DC6-33E41699AFE3}"/>
              </a:ext>
            </a:extLst>
          </p:cNvPr>
          <p:cNvSpPr>
            <a:spLocks noGrp="1" noChangeArrowheads="1"/>
          </p:cNvSpPr>
          <p:nvPr>
            <p:ph idx="1"/>
          </p:nvPr>
        </p:nvSpPr>
        <p:spPr>
          <a:xfrm>
            <a:off x="6234868" y="1820369"/>
            <a:ext cx="5361876" cy="4351338"/>
          </a:xfrm>
        </p:spPr>
        <p:txBody>
          <a:bodyPr>
            <a:normAutofit/>
          </a:bodyPr>
          <a:lstStyle/>
          <a:p>
            <a:pPr eaLnBrk="1" hangingPunct="1">
              <a:lnSpc>
                <a:spcPct val="150000"/>
              </a:lnSpc>
            </a:pPr>
            <a:r>
              <a:rPr lang="en-US" altLang="en-US" dirty="0">
                <a:solidFill>
                  <a:schemeClr val="bg1"/>
                </a:solidFill>
                <a:ea typeface="ＭＳ Ｐゴシック" panose="020B0600070205080204" pitchFamily="34" charset="-128"/>
              </a:rPr>
              <a:t>Vast, alien, dangerous, chaos</a:t>
            </a:r>
          </a:p>
          <a:p>
            <a:pPr eaLnBrk="1" hangingPunct="1">
              <a:lnSpc>
                <a:spcPct val="150000"/>
              </a:lnSpc>
            </a:pPr>
            <a:r>
              <a:rPr lang="en-US" altLang="en-US" dirty="0">
                <a:solidFill>
                  <a:schemeClr val="bg1"/>
                </a:solidFill>
                <a:ea typeface="ＭＳ Ｐゴシック" panose="020B0600070205080204" pitchFamily="34" charset="-128"/>
              </a:rPr>
              <a:t>Waves may symbolize measures of time and represent eternity or infinity </a:t>
            </a:r>
          </a:p>
        </p:txBody>
      </p:sp>
      <p:grpSp>
        <p:nvGrpSpPr>
          <p:cNvPr id="3687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6880" name="Freeform: Shape 3687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881" name="Freeform: Shape 3688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882" name="Freeform: Shape 36881">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883" name="Freeform: Shape 36882">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884" name="Freeform: Shape 36883">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7" name="Rectangle 3789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7892" name="Picture 5" descr="cd033_30may04_buckingham_fountain_0928">
            <a:extLst>
              <a:ext uri="{FF2B5EF4-FFF2-40B4-BE49-F238E27FC236}">
                <a16:creationId xmlns:a16="http://schemas.microsoft.com/office/drawing/2014/main" id="{686B2D17-A291-2DAC-E651-013958AEB9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430" r="14899" b="-3"/>
          <a:stretch>
            <a:fillRect/>
          </a:stretch>
        </p:blipFill>
        <p:spPr bwMode="auto">
          <a:xfrm>
            <a:off x="2511713" y="3104705"/>
            <a:ext cx="3634674"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7899" name="Group 37898">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37900" name="Rectangle 37899">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01" name="Rectangle 37900">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903" name="Rectangle 37902">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a:extLst>
              <a:ext uri="{FF2B5EF4-FFF2-40B4-BE49-F238E27FC236}">
                <a16:creationId xmlns:a16="http://schemas.microsoft.com/office/drawing/2014/main" id="{4EF92116-FAC3-7B89-C9D5-BF1A27128E2F}"/>
              </a:ext>
            </a:extLst>
          </p:cNvPr>
          <p:cNvSpPr>
            <a:spLocks noGrp="1" noChangeArrowheads="1"/>
          </p:cNvSpPr>
          <p:nvPr>
            <p:ph type="title"/>
          </p:nvPr>
        </p:nvSpPr>
        <p:spPr>
          <a:xfrm>
            <a:off x="740584" y="859808"/>
            <a:ext cx="3543197" cy="2878986"/>
          </a:xfrm>
        </p:spPr>
        <p:txBody>
          <a:bodyPr>
            <a:normAutofit/>
          </a:bodyPr>
          <a:lstStyle/>
          <a:p>
            <a:pPr algn="ctr" eaLnBrk="1" hangingPunct="1"/>
            <a:r>
              <a:rPr lang="en-US" altLang="en-US">
                <a:solidFill>
                  <a:schemeClr val="bg1"/>
                </a:solidFill>
                <a:ea typeface="ＭＳ Ｐゴシック" panose="020B0600070205080204" pitchFamily="34" charset="-128"/>
              </a:rPr>
              <a:t>Fountain</a:t>
            </a:r>
          </a:p>
        </p:txBody>
      </p:sp>
      <p:grpSp>
        <p:nvGrpSpPr>
          <p:cNvPr id="37905"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37906" name="Freeform: Shape 37905">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7907" name="Freeform: Shape 37906">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7909"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7910" name="Freeform: Shape 37909">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7911" name="Freeform: Shape 37910">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912" name="Freeform: Shape 37911">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913" name="Freeform: Shape 37912">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914" name="Freeform: Shape 37913">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7915" name="Freeform: Shape 37914">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916" name="Freeform: Shape 37915">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7917" name="Freeform: Shape 37916">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918" name="Freeform: Shape 37917">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919" name="Freeform: Shape 37918">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7920" name="Freeform: Shape 37919">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921" name="Freeform: Shape 37920">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922" name="Freeform: Shape 37921">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7924"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37925" name="Freeform: Shape 37924">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7926" name="Freeform: Shape 37925">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927" name="Freeform: Shape 37926">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928" name="Freeform: Shape 37927">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929" name="Freeform: Shape 37928">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7930" name="Freeform: Shape 37929">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931" name="Freeform: Shape 37930">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7932" name="Freeform: Shape 37931">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933" name="Freeform: Shape 37932">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934" name="Freeform: Shape 37933">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7935" name="Freeform: Shape 37934">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936" name="Freeform: Shape 37935">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937" name="Freeform: Shape 37936">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7891" name="Rectangle 3">
            <a:extLst>
              <a:ext uri="{FF2B5EF4-FFF2-40B4-BE49-F238E27FC236}">
                <a16:creationId xmlns:a16="http://schemas.microsoft.com/office/drawing/2014/main" id="{36F3ED42-8C4A-033F-0EC2-4FD440CED73B}"/>
              </a:ext>
            </a:extLst>
          </p:cNvPr>
          <p:cNvSpPr>
            <a:spLocks noGrp="1" noChangeArrowheads="1"/>
          </p:cNvSpPr>
          <p:nvPr>
            <p:ph idx="1"/>
          </p:nvPr>
        </p:nvSpPr>
        <p:spPr>
          <a:xfrm>
            <a:off x="6572070" y="1130846"/>
            <a:ext cx="5196796" cy="4473888"/>
          </a:xfrm>
        </p:spPr>
        <p:txBody>
          <a:bodyPr>
            <a:normAutofit/>
          </a:bodyPr>
          <a:lstStyle/>
          <a:p>
            <a:pPr eaLnBrk="1" hangingPunct="1"/>
            <a:endParaRPr lang="en-US" altLang="en-US" sz="2000" dirty="0">
              <a:solidFill>
                <a:schemeClr val="bg1"/>
              </a:solidFill>
              <a:ea typeface="ＭＳ Ｐゴシック" panose="020B0600070205080204" pitchFamily="34" charset="-128"/>
            </a:endParaRPr>
          </a:p>
          <a:p>
            <a:pPr eaLnBrk="1" hangingPunct="1"/>
            <a:endParaRPr lang="en-US" altLang="en-US" sz="2000" dirty="0">
              <a:solidFill>
                <a:schemeClr val="bg1"/>
              </a:solidFill>
              <a:ea typeface="ＭＳ Ｐゴシック" panose="020B0600070205080204" pitchFamily="34" charset="-128"/>
            </a:endParaRPr>
          </a:p>
          <a:p>
            <a:pPr marL="0" indent="0" eaLnBrk="1" hangingPunct="1">
              <a:lnSpc>
                <a:spcPct val="200000"/>
              </a:lnSpc>
              <a:buNone/>
            </a:pPr>
            <a:r>
              <a:rPr lang="en-US" altLang="en-US" sz="2000" dirty="0">
                <a:solidFill>
                  <a:schemeClr val="bg1"/>
                </a:solidFill>
                <a:ea typeface="ＭＳ Ｐゴシック" panose="020B0600070205080204" pitchFamily="34" charset="-128"/>
              </a:rPr>
              <a:t>Stands for purification; the sprinkling of water (baptism) washes away sin.  Water of fountain gives new life (Knapp 32).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20" name="Rectangle 3891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Rectangle 2">
            <a:extLst>
              <a:ext uri="{FF2B5EF4-FFF2-40B4-BE49-F238E27FC236}">
                <a16:creationId xmlns:a16="http://schemas.microsoft.com/office/drawing/2014/main" id="{A639E16B-E200-29D3-CA11-934AED030A2B}"/>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Islands</a:t>
            </a:r>
          </a:p>
        </p:txBody>
      </p:sp>
      <p:sp>
        <p:nvSpPr>
          <p:cNvPr id="38922" name="Rectangle 389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4" name="Rectangle 389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5" name="Rectangle 3">
            <a:extLst>
              <a:ext uri="{FF2B5EF4-FFF2-40B4-BE49-F238E27FC236}">
                <a16:creationId xmlns:a16="http://schemas.microsoft.com/office/drawing/2014/main" id="{F51FA259-8672-C86E-0ED3-57DC81694676}"/>
              </a:ext>
            </a:extLst>
          </p:cNvPr>
          <p:cNvSpPr>
            <a:spLocks noGrp="1" noChangeArrowheads="1"/>
          </p:cNvSpPr>
          <p:nvPr>
            <p:ph idx="1"/>
          </p:nvPr>
        </p:nvSpPr>
        <p:spPr>
          <a:xfrm>
            <a:off x="1155548" y="2217343"/>
            <a:ext cx="9880893" cy="3959619"/>
          </a:xfrm>
        </p:spPr>
        <p:txBody>
          <a:bodyPr>
            <a:normAutofit/>
          </a:bodyPr>
          <a:lstStyle/>
          <a:p>
            <a:pPr eaLnBrk="1" hangingPunct="1"/>
            <a:r>
              <a:rPr lang="en-US" altLang="en-US" sz="2400">
                <a:ea typeface="ＭＳ Ｐゴシック" panose="020B0600070205080204" pitchFamily="34" charset="-128"/>
              </a:rPr>
              <a:t>Microcosms or small worlds unto themselves</a:t>
            </a:r>
          </a:p>
          <a:p>
            <a:pPr eaLnBrk="1" hangingPunct="1"/>
            <a:r>
              <a:rPr lang="en-US" altLang="en-US" sz="2400">
                <a:ea typeface="ＭＳ Ｐゴシック" panose="020B0600070205080204" pitchFamily="34" charset="-128"/>
              </a:rPr>
              <a:t>Represent isolation or get-a-ways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44" name="Rectangle 3994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a:extLst>
              <a:ext uri="{FF2B5EF4-FFF2-40B4-BE49-F238E27FC236}">
                <a16:creationId xmlns:a16="http://schemas.microsoft.com/office/drawing/2014/main" id="{F5071F0F-619F-43C4-D627-DCE676057AA2}"/>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Actions/Events</a:t>
            </a:r>
          </a:p>
        </p:txBody>
      </p:sp>
      <p:sp>
        <p:nvSpPr>
          <p:cNvPr id="39946" name="Rectangle 3994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8" name="Rectangle 3994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a:extLst>
              <a:ext uri="{FF2B5EF4-FFF2-40B4-BE49-F238E27FC236}">
                <a16:creationId xmlns:a16="http://schemas.microsoft.com/office/drawing/2014/main" id="{6B15FB1B-4D6F-7A26-219B-7D722ED2F71C}"/>
              </a:ext>
            </a:extLst>
          </p:cNvPr>
          <p:cNvSpPr>
            <a:spLocks noGrp="1" noChangeArrowheads="1"/>
          </p:cNvSpPr>
          <p:nvPr>
            <p:ph idx="1"/>
          </p:nvPr>
        </p:nvSpPr>
        <p:spPr>
          <a:xfrm>
            <a:off x="1155548" y="2109593"/>
            <a:ext cx="9880893" cy="3959619"/>
          </a:xfrm>
        </p:spPr>
        <p:txBody>
          <a:bodyPr>
            <a:noAutofit/>
          </a:bodyPr>
          <a:lstStyle/>
          <a:p>
            <a:pPr eaLnBrk="1" hangingPunct="1">
              <a:lnSpc>
                <a:spcPct val="120000"/>
              </a:lnSpc>
            </a:pPr>
            <a:r>
              <a:rPr lang="en-US" altLang="en-US" sz="2000" b="1" dirty="0">
                <a:ea typeface="ＭＳ Ｐゴシック" panose="020B0600070205080204" pitchFamily="34" charset="-128"/>
              </a:rPr>
              <a:t>Journey</a:t>
            </a:r>
            <a:r>
              <a:rPr lang="en-US" altLang="en-US" sz="2000" dirty="0">
                <a:ea typeface="ＭＳ Ｐゴシック" panose="020B0600070205080204" pitchFamily="34" charset="-128"/>
              </a:rPr>
              <a:t> – “The protagonist takes a journey, usually physical but sometimes emotional, during which he or she learns something about himself or herself or finds meaning in his or her life as well as acceptance in a community” (Herz and Gallo 112).</a:t>
            </a:r>
          </a:p>
          <a:p>
            <a:pPr lvl="1" eaLnBrk="1" hangingPunct="1">
              <a:lnSpc>
                <a:spcPct val="120000"/>
              </a:lnSpc>
            </a:pPr>
            <a:r>
              <a:rPr lang="en-US" altLang="en-US" sz="2000" dirty="0">
                <a:ea typeface="ＭＳ Ｐゴシック" panose="020B0600070205080204" pitchFamily="34" charset="-128"/>
              </a:rPr>
              <a:t>Linear</a:t>
            </a:r>
          </a:p>
          <a:p>
            <a:pPr lvl="1" eaLnBrk="1" hangingPunct="1">
              <a:lnSpc>
                <a:spcPct val="120000"/>
              </a:lnSpc>
            </a:pPr>
            <a:r>
              <a:rPr lang="en-US" altLang="en-US" sz="2000" dirty="0">
                <a:ea typeface="ＭＳ Ｐゴシック" panose="020B0600070205080204" pitchFamily="34" charset="-128"/>
              </a:rPr>
              <a:t>Circular</a:t>
            </a:r>
          </a:p>
          <a:p>
            <a:pPr lvl="1" eaLnBrk="1" hangingPunct="1">
              <a:lnSpc>
                <a:spcPct val="120000"/>
              </a:lnSpc>
            </a:pPr>
            <a:r>
              <a:rPr lang="en-US" altLang="en-US" sz="2000" dirty="0">
                <a:ea typeface="ＭＳ Ｐゴシック" panose="020B0600070205080204" pitchFamily="34" charset="-128"/>
              </a:rPr>
              <a:t>Quests</a:t>
            </a:r>
          </a:p>
          <a:p>
            <a:pPr lvl="2" eaLnBrk="1" hangingPunct="1">
              <a:lnSpc>
                <a:spcPct val="120000"/>
              </a:lnSpc>
            </a:pPr>
            <a:r>
              <a:rPr lang="en-US" altLang="en-US" dirty="0">
                <a:ea typeface="ＭＳ Ｐゴシック" panose="020B0600070205080204" pitchFamily="34" charset="-128"/>
              </a:rPr>
              <a:t>Quest for material wealth</a:t>
            </a:r>
          </a:p>
          <a:p>
            <a:pPr lvl="2" eaLnBrk="1" hangingPunct="1">
              <a:lnSpc>
                <a:spcPct val="120000"/>
              </a:lnSpc>
            </a:pPr>
            <a:r>
              <a:rPr lang="en-US" altLang="en-US" dirty="0">
                <a:ea typeface="ＭＳ Ｐゴシック" panose="020B0600070205080204" pitchFamily="34" charset="-128"/>
              </a:rPr>
              <a:t>Quest for security, as a secure place to live</a:t>
            </a:r>
          </a:p>
          <a:p>
            <a:pPr lvl="2" eaLnBrk="1" hangingPunct="1">
              <a:lnSpc>
                <a:spcPct val="120000"/>
              </a:lnSpc>
            </a:pPr>
            <a:r>
              <a:rPr lang="en-US" altLang="en-US" dirty="0">
                <a:ea typeface="ＭＳ Ｐゴシック" panose="020B0600070205080204" pitchFamily="34" charset="-128"/>
              </a:rPr>
              <a:t>Quest for kin</a:t>
            </a:r>
          </a:p>
          <a:p>
            <a:pPr lvl="2" eaLnBrk="1" hangingPunct="1">
              <a:lnSpc>
                <a:spcPct val="120000"/>
              </a:lnSpc>
            </a:pPr>
            <a:r>
              <a:rPr lang="en-US" altLang="en-US" dirty="0">
                <a:ea typeface="ＭＳ Ｐゴシック" panose="020B0600070205080204" pitchFamily="34" charset="-128"/>
              </a:rPr>
              <a:t>Quest for global good, such as when a kingdom is threatened</a:t>
            </a:r>
          </a:p>
          <a:p>
            <a:pPr lvl="2" eaLnBrk="1" hangingPunct="1">
              <a:lnSpc>
                <a:spcPct val="120000"/>
              </a:lnSpc>
            </a:pPr>
            <a:r>
              <a:rPr lang="en-US" altLang="en-US" dirty="0">
                <a:ea typeface="ＭＳ Ｐゴシック" panose="020B0600070205080204" pitchFamily="34" charset="-128"/>
              </a:rPr>
              <a:t>Quest for self, for self-identity or self-assurance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8" name="Rectangle 4096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a:extLst>
              <a:ext uri="{FF2B5EF4-FFF2-40B4-BE49-F238E27FC236}">
                <a16:creationId xmlns:a16="http://schemas.microsoft.com/office/drawing/2014/main" id="{8D692262-BE02-75B0-8A1C-668C80262279}"/>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Rites of Initiation</a:t>
            </a:r>
          </a:p>
        </p:txBody>
      </p:sp>
      <p:sp>
        <p:nvSpPr>
          <p:cNvPr id="40970" name="Rectangle 4096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2" name="Rectangle 4097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3" name="Rectangle 3">
            <a:extLst>
              <a:ext uri="{FF2B5EF4-FFF2-40B4-BE49-F238E27FC236}">
                <a16:creationId xmlns:a16="http://schemas.microsoft.com/office/drawing/2014/main" id="{7A944C24-33B7-6366-D060-1F417520567C}"/>
              </a:ext>
            </a:extLst>
          </p:cNvPr>
          <p:cNvSpPr>
            <a:spLocks noGrp="1" noChangeArrowheads="1"/>
          </p:cNvSpPr>
          <p:nvPr>
            <p:ph idx="1"/>
          </p:nvPr>
        </p:nvSpPr>
        <p:spPr>
          <a:xfrm>
            <a:off x="1155548" y="2217343"/>
            <a:ext cx="9880893" cy="3959619"/>
          </a:xfrm>
        </p:spPr>
        <p:txBody>
          <a:bodyPr>
            <a:normAutofit/>
          </a:bodyPr>
          <a:lstStyle/>
          <a:p>
            <a:pPr marL="0" indent="0" eaLnBrk="1" hangingPunct="1">
              <a:lnSpc>
                <a:spcPct val="150000"/>
              </a:lnSpc>
              <a:buNone/>
            </a:pPr>
            <a:r>
              <a:rPr lang="en-US" altLang="en-US" sz="2400" dirty="0">
                <a:ea typeface="ＭＳ Ｐゴシック" panose="020B0600070205080204" pitchFamily="34" charset="-128"/>
              </a:rPr>
              <a:t>This is the process by which a character is brought into another sphere of influence, usually into adulthood.</a:t>
            </a:r>
          </a:p>
          <a:p>
            <a:pPr lvl="1" eaLnBrk="1" hangingPunct="1">
              <a:buFontTx/>
              <a:buNone/>
            </a:pPr>
            <a:endParaRPr lang="en-US" altLang="en-US" dirty="0">
              <a:ea typeface="ＭＳ Ｐゴシック" panose="020B0600070205080204" pitchFamily="34" charset="-128"/>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92" name="Rectangle 4199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80C7D852-9543-3FEA-1970-EC5E99CCEDF5}"/>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Parental Conflict and Relationships</a:t>
            </a:r>
          </a:p>
        </p:txBody>
      </p:sp>
      <p:sp>
        <p:nvSpPr>
          <p:cNvPr id="41994" name="Rectangle 4199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6" name="Rectangle 4199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7" name="Rectangle 3">
            <a:extLst>
              <a:ext uri="{FF2B5EF4-FFF2-40B4-BE49-F238E27FC236}">
                <a16:creationId xmlns:a16="http://schemas.microsoft.com/office/drawing/2014/main" id="{A512D0E8-5274-6BE6-3B2E-F52C9133F734}"/>
              </a:ext>
            </a:extLst>
          </p:cNvPr>
          <p:cNvSpPr>
            <a:spLocks noGrp="1" noChangeArrowheads="1"/>
          </p:cNvSpPr>
          <p:nvPr>
            <p:ph idx="1"/>
          </p:nvPr>
        </p:nvSpPr>
        <p:spPr>
          <a:xfrm>
            <a:off x="1155548" y="2217343"/>
            <a:ext cx="9880893" cy="3959619"/>
          </a:xfrm>
        </p:spPr>
        <p:txBody>
          <a:bodyPr>
            <a:normAutofit/>
          </a:bodyPr>
          <a:lstStyle/>
          <a:p>
            <a:pPr marL="0" indent="0" eaLnBrk="1" hangingPunct="1">
              <a:buNone/>
            </a:pPr>
            <a:r>
              <a:rPr lang="en-US" altLang="en-US" sz="2400" dirty="0">
                <a:ea typeface="ＭＳ Ｐゴシック" panose="020B0600070205080204" pitchFamily="34" charset="-128"/>
              </a:rPr>
              <a:t>“The protagonist deals with parental conflict by rejecting or bonding with parents” (Herz and Gallo 117).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64" name="Rectangle 4506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a:extLst>
              <a:ext uri="{FF2B5EF4-FFF2-40B4-BE49-F238E27FC236}">
                <a16:creationId xmlns:a16="http://schemas.microsoft.com/office/drawing/2014/main" id="{1B86F859-D8EB-4CA9-7B15-34ECFEB91EED}"/>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Sacrificial Rites</a:t>
            </a:r>
          </a:p>
        </p:txBody>
      </p:sp>
      <p:sp>
        <p:nvSpPr>
          <p:cNvPr id="45066" name="Rectangle 4506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9" name="Rectangle 3">
            <a:extLst>
              <a:ext uri="{FF2B5EF4-FFF2-40B4-BE49-F238E27FC236}">
                <a16:creationId xmlns:a16="http://schemas.microsoft.com/office/drawing/2014/main" id="{C1F5092D-264E-C742-3CF8-C12C516C7CD8}"/>
              </a:ext>
            </a:extLst>
          </p:cNvPr>
          <p:cNvSpPr>
            <a:spLocks noGrp="1" noChangeArrowheads="1"/>
          </p:cNvSpPr>
          <p:nvPr>
            <p:ph idx="1"/>
          </p:nvPr>
        </p:nvSpPr>
        <p:spPr>
          <a:xfrm>
            <a:off x="1155548" y="2217343"/>
            <a:ext cx="9880893" cy="3959619"/>
          </a:xfrm>
        </p:spPr>
        <p:txBody>
          <a:bodyPr>
            <a:normAutofit/>
          </a:bodyPr>
          <a:lstStyle/>
          <a:p>
            <a:pPr eaLnBrk="1" hangingPunct="1"/>
            <a:endParaRPr lang="en-US" altLang="en-US" sz="2400">
              <a:ea typeface="ＭＳ Ｐゴシック" panose="020B0600070205080204" pitchFamily="34" charset="-128"/>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8" name="Rectangle 4608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FAA7C807-583A-59B4-631F-B9B192054DC0}"/>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The Test or Trial</a:t>
            </a:r>
          </a:p>
        </p:txBody>
      </p:sp>
      <p:sp>
        <p:nvSpPr>
          <p:cNvPr id="46090" name="Rectangle 4608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2" name="Rectangle 4609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3" name="Rectangle 3">
            <a:extLst>
              <a:ext uri="{FF2B5EF4-FFF2-40B4-BE49-F238E27FC236}">
                <a16:creationId xmlns:a16="http://schemas.microsoft.com/office/drawing/2014/main" id="{7E921057-4B5A-4D1C-AEC6-49CC157E92F8}"/>
              </a:ext>
            </a:extLst>
          </p:cNvPr>
          <p:cNvSpPr>
            <a:spLocks noGrp="1" noChangeArrowheads="1"/>
          </p:cNvSpPr>
          <p:nvPr>
            <p:ph idx="1"/>
          </p:nvPr>
        </p:nvSpPr>
        <p:spPr>
          <a:xfrm>
            <a:off x="1155548" y="2217343"/>
            <a:ext cx="9880893" cy="3959619"/>
          </a:xfrm>
        </p:spPr>
        <p:txBody>
          <a:bodyPr>
            <a:normAutofit/>
          </a:bodyPr>
          <a:lstStyle/>
          <a:p>
            <a:pPr marL="0" indent="0" eaLnBrk="1" hangingPunct="1">
              <a:lnSpc>
                <a:spcPct val="150000"/>
              </a:lnSpc>
              <a:buNone/>
            </a:pPr>
            <a:r>
              <a:rPr lang="en-US" altLang="en-US" sz="2400" dirty="0">
                <a:ea typeface="ＭＳ Ｐゴシック" panose="020B0600070205080204" pitchFamily="34" charset="-128"/>
              </a:rPr>
              <a:t>“In the transition from one stage of life to another, the main character experiences a rite of </a:t>
            </a:r>
            <a:r>
              <a:rPr lang="en-US" altLang="en-US" sz="2400" dirty="0" err="1">
                <a:ea typeface="ＭＳ Ｐゴシック" panose="020B0600070205080204" pitchFamily="34" charset="-128"/>
              </a:rPr>
              <a:t>ppassage</a:t>
            </a:r>
            <a:r>
              <a:rPr lang="en-US" altLang="en-US" sz="2400" dirty="0">
                <a:ea typeface="ＭＳ Ｐゴシック" panose="020B0600070205080204" pitchFamily="34" charset="-128"/>
              </a:rPr>
              <a:t> through growth and change; he or she experiences a transformation” (Herz and Gallo 115).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12" name="Rectangle 4711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8D4E83EA-38AD-C566-41A6-DA352EBDB39B}"/>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Birth/Death and Rebirth</a:t>
            </a:r>
          </a:p>
        </p:txBody>
      </p:sp>
      <p:sp>
        <p:nvSpPr>
          <p:cNvPr id="47114" name="Rectangle 4711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6" name="Rectangle 4711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7" name="Rectangle 3">
            <a:extLst>
              <a:ext uri="{FF2B5EF4-FFF2-40B4-BE49-F238E27FC236}">
                <a16:creationId xmlns:a16="http://schemas.microsoft.com/office/drawing/2014/main" id="{3D8D50D9-6E53-E225-F9EC-3E03FA957737}"/>
              </a:ext>
            </a:extLst>
          </p:cNvPr>
          <p:cNvSpPr>
            <a:spLocks noGrp="1" noChangeArrowheads="1"/>
          </p:cNvSpPr>
          <p:nvPr>
            <p:ph idx="1"/>
          </p:nvPr>
        </p:nvSpPr>
        <p:spPr>
          <a:xfrm>
            <a:off x="1155548" y="2217343"/>
            <a:ext cx="9880893" cy="3959619"/>
          </a:xfrm>
        </p:spPr>
        <p:txBody>
          <a:bodyPr>
            <a:normAutofit/>
          </a:bodyPr>
          <a:lstStyle/>
          <a:p>
            <a:pPr marL="0" indent="0" eaLnBrk="1" hangingPunct="1">
              <a:lnSpc>
                <a:spcPct val="150000"/>
              </a:lnSpc>
              <a:buNone/>
            </a:pPr>
            <a:r>
              <a:rPr lang="en-US" altLang="en-US" sz="2400" dirty="0">
                <a:ea typeface="ＭＳ Ｐゴシック" panose="020B0600070205080204" pitchFamily="34" charset="-128"/>
              </a:rPr>
              <a:t>“Through pain and suffering the character overcomes feelings of despair, and through a process of self-realization is reborn” (Herz and Gallo 110).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6" name="Rectangle 4813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a:extLst>
              <a:ext uri="{FF2B5EF4-FFF2-40B4-BE49-F238E27FC236}">
                <a16:creationId xmlns:a16="http://schemas.microsoft.com/office/drawing/2014/main" id="{BA9DAFF3-D859-D5C6-3D4B-6F0E8B402167}"/>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The Fall: Expulsion from Eden</a:t>
            </a:r>
          </a:p>
        </p:txBody>
      </p:sp>
      <p:sp>
        <p:nvSpPr>
          <p:cNvPr id="48138" name="Rectangle 4813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40" name="Rectangle 4813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1" name="Rectangle 3">
            <a:extLst>
              <a:ext uri="{FF2B5EF4-FFF2-40B4-BE49-F238E27FC236}">
                <a16:creationId xmlns:a16="http://schemas.microsoft.com/office/drawing/2014/main" id="{B3E12E9A-0F19-4761-BFBD-0F1090782F91}"/>
              </a:ext>
            </a:extLst>
          </p:cNvPr>
          <p:cNvSpPr>
            <a:spLocks noGrp="1" noChangeArrowheads="1"/>
          </p:cNvSpPr>
          <p:nvPr>
            <p:ph idx="1"/>
          </p:nvPr>
        </p:nvSpPr>
        <p:spPr>
          <a:xfrm>
            <a:off x="1155548" y="2217343"/>
            <a:ext cx="9880893" cy="3959619"/>
          </a:xfrm>
        </p:spPr>
        <p:txBody>
          <a:bodyPr>
            <a:normAutofit/>
          </a:bodyPr>
          <a:lstStyle/>
          <a:p>
            <a:pPr eaLnBrk="1" hangingPunct="1"/>
            <a:r>
              <a:rPr lang="en-US" altLang="en-US" sz="2400">
                <a:ea typeface="ＭＳ Ｐゴシック" panose="020B0600070205080204" pitchFamily="34" charset="-128"/>
              </a:rPr>
              <a:t>“the main character is expelled because of an unacceptable action on his or her part” (Herz and Gallo 111).</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60" name="Rectangle 4915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a:extLst>
              <a:ext uri="{FF2B5EF4-FFF2-40B4-BE49-F238E27FC236}">
                <a16:creationId xmlns:a16="http://schemas.microsoft.com/office/drawing/2014/main" id="{E4CCDD12-0D44-5C15-38E8-707F1F6FDEAB}"/>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ea typeface="ＭＳ Ｐゴシック" panose="020B0600070205080204" pitchFamily="34" charset="-128"/>
              </a:rPr>
              <a:t>Annihilation/Absurdity/Total Oblivion</a:t>
            </a:r>
          </a:p>
        </p:txBody>
      </p:sp>
      <p:sp>
        <p:nvSpPr>
          <p:cNvPr id="49162" name="Rectangle 4916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4" name="Rectangle 4916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5" name="Rectangle 3">
            <a:extLst>
              <a:ext uri="{FF2B5EF4-FFF2-40B4-BE49-F238E27FC236}">
                <a16:creationId xmlns:a16="http://schemas.microsoft.com/office/drawing/2014/main" id="{DCF4CCEB-0C76-7EA8-1163-AA6F0EDEB8F3}"/>
              </a:ext>
            </a:extLst>
          </p:cNvPr>
          <p:cNvSpPr>
            <a:spLocks noGrp="1" noChangeArrowheads="1"/>
          </p:cNvSpPr>
          <p:nvPr>
            <p:ph idx="1"/>
          </p:nvPr>
        </p:nvSpPr>
        <p:spPr>
          <a:xfrm>
            <a:off x="1155548" y="2217343"/>
            <a:ext cx="9880893" cy="3959619"/>
          </a:xfrm>
        </p:spPr>
        <p:txBody>
          <a:bodyPr>
            <a:normAutofit/>
          </a:bodyPr>
          <a:lstStyle/>
          <a:p>
            <a:pPr eaLnBrk="1" hangingPunct="1"/>
            <a:r>
              <a:rPr lang="en-US" altLang="en-US" sz="2400">
                <a:ea typeface="ＭＳ Ｐゴシック" panose="020B0600070205080204" pitchFamily="34" charset="-128"/>
              </a:rPr>
              <a:t>“In order to exist in an intolerable world, the main character accepts that life is absurd, ridiculous, and ironic” (Herz and Gallo 116).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8946520-DD47-8098-F21A-7A61D6D26657}"/>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Works Cited</a:t>
            </a:r>
          </a:p>
        </p:txBody>
      </p:sp>
      <p:sp>
        <p:nvSpPr>
          <p:cNvPr id="50179" name="Rectangle 3">
            <a:extLst>
              <a:ext uri="{FF2B5EF4-FFF2-40B4-BE49-F238E27FC236}">
                <a16:creationId xmlns:a16="http://schemas.microsoft.com/office/drawing/2014/main" id="{4E46A577-D043-00C5-5579-5BE9C18FA166}"/>
              </a:ext>
            </a:extLst>
          </p:cNvPr>
          <p:cNvSpPr>
            <a:spLocks noGrp="1" noChangeArrowheads="1"/>
          </p:cNvSpPr>
          <p:nvPr>
            <p:ph idx="1"/>
          </p:nvPr>
        </p:nvSpPr>
        <p:spPr/>
        <p:txBody>
          <a:bodyPr/>
          <a:lstStyle/>
          <a:p>
            <a:pPr eaLnBrk="1" hangingPunct="1">
              <a:lnSpc>
                <a:spcPct val="90000"/>
              </a:lnSpc>
              <a:buFont typeface="Wingdings" pitchFamily="2" charset="2"/>
              <a:buNone/>
            </a:pPr>
            <a:r>
              <a:rPr lang="en-US" altLang="en-US">
                <a:ea typeface="ＭＳ Ｐゴシック" panose="020B0600070205080204" pitchFamily="34" charset="-128"/>
              </a:rPr>
              <a:t>Brunel, Pierre.  </a:t>
            </a:r>
            <a:r>
              <a:rPr lang="en-US" altLang="en-US" i="1">
                <a:ea typeface="ＭＳ Ｐゴシック" panose="020B0600070205080204" pitchFamily="34" charset="-128"/>
              </a:rPr>
              <a:t>Companion to Literary Myths, Heroes and Archetypes.  </a:t>
            </a:r>
            <a:r>
              <a:rPr lang="en-US" altLang="en-US">
                <a:ea typeface="ＭＳ Ｐゴシック" panose="020B0600070205080204" pitchFamily="34" charset="-128"/>
              </a:rPr>
              <a:t>New York: Routledge, 1992.</a:t>
            </a:r>
          </a:p>
          <a:p>
            <a:pPr eaLnBrk="1" hangingPunct="1">
              <a:lnSpc>
                <a:spcPct val="90000"/>
              </a:lnSpc>
              <a:buFont typeface="Wingdings" pitchFamily="2" charset="2"/>
              <a:buNone/>
            </a:pPr>
            <a:r>
              <a:rPr lang="en-US" altLang="en-US">
                <a:ea typeface="ＭＳ Ｐゴシック" panose="020B0600070205080204" pitchFamily="34" charset="-128"/>
              </a:rPr>
              <a:t>Franz, Marie-Louise von.  </a:t>
            </a:r>
            <a:r>
              <a:rPr lang="en-US" altLang="en-US" i="1">
                <a:ea typeface="ＭＳ Ｐゴシック" panose="020B0600070205080204" pitchFamily="34" charset="-128"/>
              </a:rPr>
              <a:t>Archetypal Patterns in Fairy Tales</a:t>
            </a:r>
            <a:r>
              <a:rPr lang="en-US" altLang="en-US">
                <a:ea typeface="ＭＳ Ｐゴシック" panose="020B0600070205080204" pitchFamily="34" charset="-128"/>
              </a:rPr>
              <a:t>.  Toronto: Inner City, 1997.</a:t>
            </a:r>
          </a:p>
          <a:p>
            <a:pPr eaLnBrk="1" hangingPunct="1">
              <a:lnSpc>
                <a:spcPct val="90000"/>
              </a:lnSpc>
              <a:buFont typeface="Wingdings" pitchFamily="2" charset="2"/>
              <a:buNone/>
            </a:pPr>
            <a:r>
              <a:rPr lang="en-US" altLang="en-US">
                <a:ea typeface="ＭＳ Ｐゴシック" panose="020B0600070205080204" pitchFamily="34" charset="-128"/>
              </a:rPr>
              <a:t>Herz, Sarah K., and Donald R. Gallo.  </a:t>
            </a:r>
            <a:r>
              <a:rPr lang="en-US" altLang="en-US" i="1">
                <a:ea typeface="ＭＳ Ｐゴシック" panose="020B0600070205080204" pitchFamily="34" charset="-128"/>
              </a:rPr>
              <a:t>From Hinton to Hamlet: Building Bridges Between Young Adult Literature and the Classics. </a:t>
            </a:r>
            <a:r>
              <a:rPr lang="en-US" altLang="en-US">
                <a:ea typeface="ＭＳ Ｐゴシック" panose="020B0600070205080204" pitchFamily="34" charset="-128"/>
              </a:rPr>
              <a:t>2</a:t>
            </a:r>
            <a:r>
              <a:rPr lang="en-US" altLang="en-US" baseline="30000">
                <a:ea typeface="ＭＳ Ｐゴシック" panose="020B0600070205080204" pitchFamily="34" charset="-128"/>
              </a:rPr>
              <a:t>nd</a:t>
            </a:r>
            <a:r>
              <a:rPr lang="en-US" altLang="en-US">
                <a:ea typeface="ＭＳ Ｐゴシック" panose="020B0600070205080204" pitchFamily="34" charset="-128"/>
              </a:rPr>
              <a:t> ed. Westport, CT: Greenwood, 2005.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D3521C9-5C06-DE20-75F2-9388DBB98824}"/>
              </a:ext>
            </a:extLst>
          </p:cNvPr>
          <p:cNvSpPr>
            <a:spLocks noGrp="1" noChangeArrowheads="1"/>
          </p:cNvSpPr>
          <p:nvPr>
            <p:ph type="ctrTitle"/>
          </p:nvPr>
        </p:nvSpPr>
        <p:spPr/>
        <p:txBody>
          <a:bodyPr>
            <a:normAutofit/>
          </a:bodyPr>
          <a:lstStyle/>
          <a:p>
            <a:pPr eaLnBrk="1" hangingPunct="1"/>
            <a:r>
              <a:rPr lang="en-US" altLang="en-US" sz="4000" b="1">
                <a:ea typeface="ＭＳ Ｐゴシック" panose="020B0600070205080204" pitchFamily="34" charset="-128"/>
              </a:rPr>
              <a:t>Archetypes as the Emergence of the Collective Unconscious</a:t>
            </a:r>
            <a:br>
              <a:rPr lang="en-US" altLang="en-US" sz="4000" b="1">
                <a:ea typeface="ＭＳ Ｐゴシック" panose="020B0600070205080204" pitchFamily="34" charset="-128"/>
              </a:rPr>
            </a:br>
            <a:endParaRPr lang="en-US" altLang="en-US" sz="4000">
              <a:ea typeface="ＭＳ Ｐゴシック" panose="020B0600070205080204" pitchFamily="34" charset="-128"/>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252" name="Picture 5" descr="oz_dorothy_witch_1">
            <a:extLst>
              <a:ext uri="{FF2B5EF4-FFF2-40B4-BE49-F238E27FC236}">
                <a16:creationId xmlns:a16="http://schemas.microsoft.com/office/drawing/2014/main" id="{AE80F12D-E71A-60A6-A500-E39270AB403D}"/>
              </a:ext>
            </a:extLst>
          </p:cNvPr>
          <p:cNvPicPr>
            <a:picLocks noGrp="1" noChangeAspect="1" noChangeArrowheads="1"/>
          </p:cNvPicPr>
          <p:nvPr>
            <p:ph sz="half" idx="2"/>
          </p:nvPr>
        </p:nvPicPr>
        <p:blipFill>
          <a:blip r:embed="rId2">
            <a:alphaModFix amt="40000"/>
            <a:extLst>
              <a:ext uri="{28A0092B-C50C-407E-A947-70E740481C1C}">
                <a14:useLocalDpi xmlns:a14="http://schemas.microsoft.com/office/drawing/2010/main" val="0"/>
              </a:ext>
            </a:extLst>
          </a:blip>
          <a:srcRect t="2347" b="20598"/>
          <a:stretch>
            <a:fillRect/>
          </a:stretch>
        </p:blipFill>
        <p:spPr>
          <a:xfrm>
            <a:off x="20" y="10"/>
            <a:ext cx="12191980" cy="6857990"/>
          </a:xfrm>
          <a:prstGeom prst="rect">
            <a:avLst/>
          </a:prstGeom>
          <a:noFill/>
        </p:spPr>
      </p:pic>
      <p:sp>
        <p:nvSpPr>
          <p:cNvPr id="53250" name="Rectangle 2">
            <a:extLst>
              <a:ext uri="{FF2B5EF4-FFF2-40B4-BE49-F238E27FC236}">
                <a16:creationId xmlns:a16="http://schemas.microsoft.com/office/drawing/2014/main" id="{D5BEDA3D-0526-9FFF-A257-E37BD1FB36DF}"/>
              </a:ext>
            </a:extLst>
          </p:cNvPr>
          <p:cNvSpPr>
            <a:spLocks noGrp="1" noChangeArrowheads="1"/>
          </p:cNvSpPr>
          <p:nvPr>
            <p:ph type="title"/>
          </p:nvPr>
        </p:nvSpPr>
        <p:spPr>
          <a:xfrm>
            <a:off x="965200" y="965200"/>
            <a:ext cx="10261600" cy="3564869"/>
          </a:xfrm>
        </p:spPr>
        <p:txBody>
          <a:bodyPr vert="horz" lIns="91440" tIns="45720" rIns="91440" bIns="45720" rtlCol="0" anchor="b">
            <a:normAutofit/>
          </a:bodyPr>
          <a:lstStyle/>
          <a:p>
            <a:r>
              <a:rPr lang="en-US" altLang="en-US" sz="11500">
                <a:ln w="22225">
                  <a:solidFill>
                    <a:schemeClr val="tx1"/>
                  </a:solidFill>
                  <a:miter lim="800000"/>
                </a:ln>
                <a:noFill/>
              </a:rPr>
              <a:t>Situational Archetypes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3250"/>
                                        </p:tgtEl>
                                        <p:attrNameLst>
                                          <p:attrName>style.visibility</p:attrName>
                                        </p:attrNameLst>
                                      </p:cBhvr>
                                      <p:to>
                                        <p:strVal val="visible"/>
                                      </p:to>
                                    </p:set>
                                    <p:animEffect transition="in" filter="fade">
                                      <p:cBhvr>
                                        <p:cTn id="7" dur="700"/>
                                        <p:tgtEl>
                                          <p:spTgt spid="53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33" name="Rectangle 522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5" name="Rectangle 5223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6" name="Rectangle 2">
            <a:extLst>
              <a:ext uri="{FF2B5EF4-FFF2-40B4-BE49-F238E27FC236}">
                <a16:creationId xmlns:a16="http://schemas.microsoft.com/office/drawing/2014/main" id="{3440133C-7657-9CD8-4B2B-058543252425}"/>
              </a:ext>
            </a:extLst>
          </p:cNvPr>
          <p:cNvSpPr>
            <a:spLocks noGrp="1" noChangeArrowheads="1"/>
          </p:cNvSpPr>
          <p:nvPr>
            <p:ph type="title"/>
          </p:nvPr>
        </p:nvSpPr>
        <p:spPr>
          <a:xfrm>
            <a:off x="6734650" y="637763"/>
            <a:ext cx="4310698" cy="1627274"/>
          </a:xfrm>
        </p:spPr>
        <p:txBody>
          <a:bodyPr vert="horz" lIns="91440" tIns="45720" rIns="91440" bIns="45720" rtlCol="0" anchor="t">
            <a:normAutofit/>
          </a:bodyPr>
          <a:lstStyle/>
          <a:p>
            <a:r>
              <a:rPr lang="en-US" altLang="en-US"/>
              <a:t>Situational Archetypes</a:t>
            </a:r>
          </a:p>
        </p:txBody>
      </p:sp>
      <p:pic>
        <p:nvPicPr>
          <p:cNvPr id="52228" name="Picture 5" descr="sleeping_beauty_3">
            <a:extLst>
              <a:ext uri="{FF2B5EF4-FFF2-40B4-BE49-F238E27FC236}">
                <a16:creationId xmlns:a16="http://schemas.microsoft.com/office/drawing/2014/main" id="{3E8FCB24-1ECC-79B3-9109-BA668D68E62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4153" r="-4" b="4150"/>
          <a:stretch>
            <a:fillRect/>
          </a:stretch>
        </p:blipFill>
        <p:spPr>
          <a:xfrm>
            <a:off x="1155547" y="637762"/>
            <a:ext cx="4284408" cy="5576770"/>
          </a:xfrm>
          <a:prstGeom prst="rect">
            <a:avLst/>
          </a:prstGeom>
          <a:noFill/>
        </p:spPr>
      </p:pic>
      <p:sp>
        <p:nvSpPr>
          <p:cNvPr id="52237" name="Rectangle 5223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234939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7" name="Rectangle 3">
            <a:extLst>
              <a:ext uri="{FF2B5EF4-FFF2-40B4-BE49-F238E27FC236}">
                <a16:creationId xmlns:a16="http://schemas.microsoft.com/office/drawing/2014/main" id="{1413DB63-4251-AA7B-0CC7-BBD49C07D889}"/>
              </a:ext>
            </a:extLst>
          </p:cNvPr>
          <p:cNvSpPr>
            <a:spLocks noGrp="1" noChangeArrowheads="1"/>
          </p:cNvSpPr>
          <p:nvPr>
            <p:ph type="body" sz="half" idx="1"/>
          </p:nvPr>
        </p:nvSpPr>
        <p:spPr>
          <a:xfrm>
            <a:off x="6734649" y="2555978"/>
            <a:ext cx="4310698" cy="3658554"/>
          </a:xfrm>
        </p:spPr>
        <p:txBody>
          <a:bodyPr vert="horz" lIns="91440" tIns="45720" rIns="91440" bIns="45720" rtlCol="0">
            <a:normAutofit/>
          </a:bodyPr>
          <a:lstStyle/>
          <a:p>
            <a:pPr marL="0" indent="0">
              <a:lnSpc>
                <a:spcPct val="150000"/>
              </a:lnSpc>
              <a:buNone/>
            </a:pPr>
            <a:r>
              <a:rPr lang="en-US" altLang="en-US" sz="2000" b="1" dirty="0"/>
              <a:t>Quest: search for someone or something which when brought back will restore health to the people or land</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81" name="Rectangle 54280">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3" name="Rectangle 54282">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2">
            <a:extLst>
              <a:ext uri="{FF2B5EF4-FFF2-40B4-BE49-F238E27FC236}">
                <a16:creationId xmlns:a16="http://schemas.microsoft.com/office/drawing/2014/main" id="{E71677B5-09C8-B306-7409-6B9767EE226C}"/>
              </a:ext>
            </a:extLst>
          </p:cNvPr>
          <p:cNvSpPr>
            <a:spLocks noGrp="1" noChangeArrowheads="1"/>
          </p:cNvSpPr>
          <p:nvPr>
            <p:ph type="title"/>
          </p:nvPr>
        </p:nvSpPr>
        <p:spPr>
          <a:xfrm>
            <a:off x="8115300" y="1562669"/>
            <a:ext cx="3389515" cy="2380681"/>
          </a:xfrm>
        </p:spPr>
        <p:txBody>
          <a:bodyPr vert="horz" lIns="91440" tIns="45720" rIns="91440" bIns="45720" rtlCol="0" anchor="b">
            <a:normAutofit/>
          </a:bodyPr>
          <a:lstStyle/>
          <a:p>
            <a:pPr algn="ctr"/>
            <a:r>
              <a:rPr lang="en-US" altLang="en-US" sz="3600">
                <a:solidFill>
                  <a:schemeClr val="tx1">
                    <a:lumMod val="85000"/>
                    <a:lumOff val="15000"/>
                  </a:schemeClr>
                </a:solidFill>
              </a:rPr>
              <a:t>Situational Archetypes</a:t>
            </a:r>
          </a:p>
        </p:txBody>
      </p:sp>
      <p:sp>
        <p:nvSpPr>
          <p:cNvPr id="54275" name="Rectangle 3">
            <a:extLst>
              <a:ext uri="{FF2B5EF4-FFF2-40B4-BE49-F238E27FC236}">
                <a16:creationId xmlns:a16="http://schemas.microsoft.com/office/drawing/2014/main" id="{AE5CC4B4-09C1-31DF-FFF1-4F6E35ACE9EC}"/>
              </a:ext>
            </a:extLst>
          </p:cNvPr>
          <p:cNvSpPr>
            <a:spLocks noGrp="1" noChangeArrowheads="1"/>
          </p:cNvSpPr>
          <p:nvPr>
            <p:ph type="body" sz="half" idx="1"/>
          </p:nvPr>
        </p:nvSpPr>
        <p:spPr>
          <a:xfrm>
            <a:off x="8362951" y="4216344"/>
            <a:ext cx="2895600" cy="1289676"/>
          </a:xfrm>
        </p:spPr>
        <p:txBody>
          <a:bodyPr vert="horz" lIns="91440" tIns="45720" rIns="91440" bIns="45720" rtlCol="0" anchor="t">
            <a:normAutofit/>
          </a:bodyPr>
          <a:lstStyle/>
          <a:p>
            <a:pPr marL="0" indent="0" algn="ctr">
              <a:buNone/>
            </a:pPr>
            <a:r>
              <a:rPr lang="en-US" altLang="en-US" sz="1600" b="1">
                <a:solidFill>
                  <a:schemeClr val="tx1">
                    <a:lumMod val="85000"/>
                    <a:lumOff val="15000"/>
                  </a:schemeClr>
                </a:solidFill>
              </a:rPr>
              <a:t>The Initiation: rite of passage to signify adulthood</a:t>
            </a:r>
          </a:p>
        </p:txBody>
      </p:sp>
      <p:pic>
        <p:nvPicPr>
          <p:cNvPr id="54276" name="Picture 5" descr="250502645">
            <a:extLst>
              <a:ext uri="{FF2B5EF4-FFF2-40B4-BE49-F238E27FC236}">
                <a16:creationId xmlns:a16="http://schemas.microsoft.com/office/drawing/2014/main" id="{1AC0CAA3-A56D-0D2D-2672-70F968FDE94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12083" b="12083"/>
          <a:stretch>
            <a:fillRect/>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4274"/>
                                        </p:tgtEl>
                                        <p:attrNameLst>
                                          <p:attrName>style.visibility</p:attrName>
                                        </p:attrNameLst>
                                      </p:cBhvr>
                                      <p:to>
                                        <p:strVal val="visible"/>
                                      </p:to>
                                    </p:set>
                                    <p:animEffect transition="in" filter="fade">
                                      <p:cBhvr>
                                        <p:cTn id="7" dur="400"/>
                                        <p:tgtEl>
                                          <p:spTgt spid="54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305" name="Rectangle 5530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307" name="Rectangle 5530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298" name="Rectangle 2">
            <a:extLst>
              <a:ext uri="{FF2B5EF4-FFF2-40B4-BE49-F238E27FC236}">
                <a16:creationId xmlns:a16="http://schemas.microsoft.com/office/drawing/2014/main" id="{9FDF3F37-B4EE-ECB6-5C41-8E85E32B58CB}"/>
              </a:ext>
            </a:extLst>
          </p:cNvPr>
          <p:cNvSpPr>
            <a:spLocks noGrp="1" noChangeArrowheads="1"/>
          </p:cNvSpPr>
          <p:nvPr>
            <p:ph type="title"/>
          </p:nvPr>
        </p:nvSpPr>
        <p:spPr>
          <a:xfrm>
            <a:off x="7320466" y="609600"/>
            <a:ext cx="4140014" cy="1330839"/>
          </a:xfrm>
        </p:spPr>
        <p:txBody>
          <a:bodyPr vert="horz" lIns="91440" tIns="45720" rIns="91440" bIns="45720" rtlCol="0" anchor="ctr">
            <a:normAutofit/>
          </a:bodyPr>
          <a:lstStyle/>
          <a:p>
            <a:r>
              <a:rPr lang="en-US" altLang="en-US"/>
              <a:t>Situational Archetypes</a:t>
            </a:r>
          </a:p>
        </p:txBody>
      </p:sp>
      <p:pic>
        <p:nvPicPr>
          <p:cNvPr id="55300" name="Picture 5" descr="newmediamarketingoz_yellowbrickroad">
            <a:extLst>
              <a:ext uri="{FF2B5EF4-FFF2-40B4-BE49-F238E27FC236}">
                <a16:creationId xmlns:a16="http://schemas.microsoft.com/office/drawing/2014/main" id="{FAACCD93-2C9A-1310-42EE-54707148923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633" r="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p:spPr>
      </p:pic>
      <p:sp>
        <p:nvSpPr>
          <p:cNvPr id="55299" name="Rectangle 3">
            <a:extLst>
              <a:ext uri="{FF2B5EF4-FFF2-40B4-BE49-F238E27FC236}">
                <a16:creationId xmlns:a16="http://schemas.microsoft.com/office/drawing/2014/main" id="{2623AF59-51D8-2EE2-7186-FC82F59306D8}"/>
              </a:ext>
            </a:extLst>
          </p:cNvPr>
          <p:cNvSpPr>
            <a:spLocks noGrp="1" noChangeArrowheads="1"/>
          </p:cNvSpPr>
          <p:nvPr>
            <p:ph type="body" sz="half" idx="1"/>
          </p:nvPr>
        </p:nvSpPr>
        <p:spPr>
          <a:xfrm>
            <a:off x="6901731" y="2194102"/>
            <a:ext cx="4558747" cy="3908586"/>
          </a:xfrm>
        </p:spPr>
        <p:txBody>
          <a:bodyPr vert="horz" lIns="91440" tIns="45720" rIns="91440" bIns="45720" rtlCol="0">
            <a:normAutofit/>
          </a:bodyPr>
          <a:lstStyle/>
          <a:p>
            <a:pPr marL="0" indent="0">
              <a:lnSpc>
                <a:spcPct val="150000"/>
              </a:lnSpc>
              <a:buNone/>
            </a:pPr>
            <a:r>
              <a:rPr lang="en-US" altLang="en-US" sz="2000" b="1" dirty="0"/>
              <a:t>The Journey: A hero goes in search of truth or information to save the people or land; usually he/she descends into a real or psychological hell to discover the truth</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29" name="Rectangle 5632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31" name="Rectangle 5633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Rectangle 2">
            <a:extLst>
              <a:ext uri="{FF2B5EF4-FFF2-40B4-BE49-F238E27FC236}">
                <a16:creationId xmlns:a16="http://schemas.microsoft.com/office/drawing/2014/main" id="{4B0D8D6C-1A45-8A93-5208-840E9017CB95}"/>
              </a:ext>
            </a:extLst>
          </p:cNvPr>
          <p:cNvSpPr>
            <a:spLocks noGrp="1" noChangeArrowheads="1"/>
          </p:cNvSpPr>
          <p:nvPr>
            <p:ph type="title"/>
          </p:nvPr>
        </p:nvSpPr>
        <p:spPr>
          <a:xfrm>
            <a:off x="7320466" y="609600"/>
            <a:ext cx="4140014" cy="1330839"/>
          </a:xfrm>
        </p:spPr>
        <p:txBody>
          <a:bodyPr vert="horz" lIns="91440" tIns="45720" rIns="91440" bIns="45720" rtlCol="0" anchor="ctr">
            <a:normAutofit/>
          </a:bodyPr>
          <a:lstStyle/>
          <a:p>
            <a:r>
              <a:rPr lang="en-US" altLang="en-US"/>
              <a:t>Situational Archetypes</a:t>
            </a:r>
          </a:p>
        </p:txBody>
      </p:sp>
      <p:pic>
        <p:nvPicPr>
          <p:cNvPr id="56324" name="Picture 5" descr="two-face-batman">
            <a:extLst>
              <a:ext uri="{FF2B5EF4-FFF2-40B4-BE49-F238E27FC236}">
                <a16:creationId xmlns:a16="http://schemas.microsoft.com/office/drawing/2014/main" id="{2A747553-7C85-FDD4-4A20-1895450814F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1427" r="1428"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p:spPr>
      </p:pic>
      <p:sp>
        <p:nvSpPr>
          <p:cNvPr id="56323" name="Rectangle 3">
            <a:extLst>
              <a:ext uri="{FF2B5EF4-FFF2-40B4-BE49-F238E27FC236}">
                <a16:creationId xmlns:a16="http://schemas.microsoft.com/office/drawing/2014/main" id="{A6E57819-3803-2B5F-34CA-D3EC885AEF56}"/>
              </a:ext>
            </a:extLst>
          </p:cNvPr>
          <p:cNvSpPr>
            <a:spLocks noGrp="1" noChangeArrowheads="1"/>
          </p:cNvSpPr>
          <p:nvPr>
            <p:ph type="body" sz="half" idx="1"/>
          </p:nvPr>
        </p:nvSpPr>
        <p:spPr>
          <a:xfrm>
            <a:off x="7320465" y="2194102"/>
            <a:ext cx="4140013" cy="3908586"/>
          </a:xfrm>
        </p:spPr>
        <p:txBody>
          <a:bodyPr vert="horz" lIns="91440" tIns="45720" rIns="91440" bIns="45720" rtlCol="0">
            <a:normAutofit/>
          </a:bodyPr>
          <a:lstStyle/>
          <a:p>
            <a:pPr marL="0" indent="0">
              <a:lnSpc>
                <a:spcPct val="150000"/>
              </a:lnSpc>
              <a:buNone/>
            </a:pPr>
            <a:r>
              <a:rPr lang="en-US" altLang="en-US" sz="2000" b="1" dirty="0"/>
              <a:t>The Fall: descent from a high to low state of being which involves a loss of innocence; often characters are rejected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353" name="Rectangle 5735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348" name="Picture 5" descr="snow-white-001-400">
            <a:extLst>
              <a:ext uri="{FF2B5EF4-FFF2-40B4-BE49-F238E27FC236}">
                <a16:creationId xmlns:a16="http://schemas.microsoft.com/office/drawing/2014/main" id="{C281452E-C60A-C155-B6A5-565ED37458B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2126" r="2" b="2"/>
          <a:stretch>
            <a:fillRect/>
          </a:stretch>
        </p:blipFill>
        <p:spPr>
          <a:xfrm>
            <a:off x="1" y="10"/>
            <a:ext cx="9669642" cy="6857990"/>
          </a:xfrm>
          <a:prstGeom prst="rect">
            <a:avLst/>
          </a:prstGeom>
          <a:noFill/>
        </p:spPr>
      </p:pic>
      <p:sp>
        <p:nvSpPr>
          <p:cNvPr id="57355" name="Rectangle 5735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346" name="Rectangle 2">
            <a:extLst>
              <a:ext uri="{FF2B5EF4-FFF2-40B4-BE49-F238E27FC236}">
                <a16:creationId xmlns:a16="http://schemas.microsoft.com/office/drawing/2014/main" id="{237BD0A6-90FC-5489-B426-390BECC683FF}"/>
              </a:ext>
            </a:extLst>
          </p:cNvPr>
          <p:cNvSpPr>
            <a:spLocks noGrp="1" noChangeArrowheads="1"/>
          </p:cNvSpPr>
          <p:nvPr>
            <p:ph type="title"/>
          </p:nvPr>
        </p:nvSpPr>
        <p:spPr>
          <a:xfrm>
            <a:off x="7935402" y="743447"/>
            <a:ext cx="3445765" cy="3692028"/>
          </a:xfrm>
          <a:noFill/>
        </p:spPr>
        <p:txBody>
          <a:bodyPr vert="horz" lIns="91440" tIns="45720" rIns="91440" bIns="45720" rtlCol="0" anchor="b">
            <a:normAutofit/>
          </a:bodyPr>
          <a:lstStyle/>
          <a:p>
            <a:r>
              <a:rPr lang="en-US" altLang="en-US" sz="5200"/>
              <a:t>Situational Archetypes</a:t>
            </a:r>
          </a:p>
        </p:txBody>
      </p:sp>
      <p:sp>
        <p:nvSpPr>
          <p:cNvPr id="57347" name="Rectangle 3">
            <a:extLst>
              <a:ext uri="{FF2B5EF4-FFF2-40B4-BE49-F238E27FC236}">
                <a16:creationId xmlns:a16="http://schemas.microsoft.com/office/drawing/2014/main" id="{29D915FF-7A89-FA25-3534-AA12E4FC85CE}"/>
              </a:ext>
            </a:extLst>
          </p:cNvPr>
          <p:cNvSpPr>
            <a:spLocks noGrp="1" noChangeArrowheads="1"/>
          </p:cNvSpPr>
          <p:nvPr>
            <p:ph type="body" sz="half" idx="1"/>
          </p:nvPr>
        </p:nvSpPr>
        <p:spPr>
          <a:xfrm>
            <a:off x="7935403" y="4629234"/>
            <a:ext cx="3445766" cy="1485319"/>
          </a:xfrm>
          <a:noFill/>
        </p:spPr>
        <p:txBody>
          <a:bodyPr vert="horz" lIns="91440" tIns="45720" rIns="91440" bIns="45720" rtlCol="0">
            <a:normAutofit/>
          </a:bodyPr>
          <a:lstStyle/>
          <a:p>
            <a:pPr marL="0" indent="0">
              <a:buNone/>
            </a:pPr>
            <a:r>
              <a:rPr lang="en-US" altLang="en-US" sz="2000" b="1"/>
              <a:t>Death and Rebirth: common to show the duality of the cycle of life and death, spring and winter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7346"/>
                                        </p:tgtEl>
                                        <p:attrNameLst>
                                          <p:attrName>style.visibility</p:attrName>
                                        </p:attrNameLst>
                                      </p:cBhvr>
                                      <p:to>
                                        <p:strVal val="visible"/>
                                      </p:to>
                                    </p:set>
                                    <p:animEffect transition="in" filter="fade">
                                      <p:cBhvr>
                                        <p:cTn id="7" dur="400"/>
                                        <p:tgtEl>
                                          <p:spTgt spid="57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BC2C3CCC-E34B-A89D-D872-4C96A11BD138}"/>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Situational Archetypes</a:t>
            </a:r>
          </a:p>
        </p:txBody>
      </p:sp>
      <p:sp>
        <p:nvSpPr>
          <p:cNvPr id="58371" name="Rectangle 3">
            <a:extLst>
              <a:ext uri="{FF2B5EF4-FFF2-40B4-BE49-F238E27FC236}">
                <a16:creationId xmlns:a16="http://schemas.microsoft.com/office/drawing/2014/main" id="{1D29EC19-0BE0-FCE2-5A4F-743CB0B9D33B}"/>
              </a:ext>
            </a:extLst>
          </p:cNvPr>
          <p:cNvSpPr>
            <a:spLocks noGrp="1" noChangeArrowheads="1"/>
          </p:cNvSpPr>
          <p:nvPr>
            <p:ph idx="1"/>
          </p:nvPr>
        </p:nvSpPr>
        <p:spPr/>
        <p:txBody>
          <a:bodyPr/>
          <a:lstStyle/>
          <a:p>
            <a:pPr marL="0" indent="0" eaLnBrk="1" hangingPunct="1">
              <a:lnSpc>
                <a:spcPct val="150000"/>
              </a:lnSpc>
              <a:buNone/>
            </a:pPr>
            <a:r>
              <a:rPr lang="en-US" altLang="en-US" b="1" dirty="0">
                <a:ea typeface="ＭＳ Ｐゴシック" panose="020B0600070205080204" pitchFamily="34" charset="-128"/>
              </a:rPr>
              <a:t>Nature vs. Mechanistic World: natural order or nature is good; technology separates people from nature and is bad</a:t>
            </a:r>
          </a:p>
        </p:txBody>
      </p:sp>
      <p:pic>
        <p:nvPicPr>
          <p:cNvPr id="58372" name="Picture 5" descr="pixar_walle">
            <a:extLst>
              <a:ext uri="{FF2B5EF4-FFF2-40B4-BE49-F238E27FC236}">
                <a16:creationId xmlns:a16="http://schemas.microsoft.com/office/drawing/2014/main" id="{D7C7F49E-5D84-8D39-2401-506D96F208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6201" y="3429000"/>
            <a:ext cx="4568825" cy="297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0894041A-ABFD-F209-8EE2-1EDF6DD63C40}"/>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Situational Archetypes</a:t>
            </a:r>
          </a:p>
        </p:txBody>
      </p:sp>
      <p:sp>
        <p:nvSpPr>
          <p:cNvPr id="59395" name="Rectangle 3">
            <a:extLst>
              <a:ext uri="{FF2B5EF4-FFF2-40B4-BE49-F238E27FC236}">
                <a16:creationId xmlns:a16="http://schemas.microsoft.com/office/drawing/2014/main" id="{6F7C8583-0D65-235B-BC5D-B90341BF8FD3}"/>
              </a:ext>
            </a:extLst>
          </p:cNvPr>
          <p:cNvSpPr>
            <a:spLocks noGrp="1" noChangeArrowheads="1"/>
          </p:cNvSpPr>
          <p:nvPr>
            <p:ph type="body" sz="half" idx="1"/>
          </p:nvPr>
        </p:nvSpPr>
        <p:spPr>
          <a:xfrm>
            <a:off x="609600" y="1600201"/>
            <a:ext cx="6694842" cy="4530725"/>
          </a:xfrm>
        </p:spPr>
        <p:txBody>
          <a:bodyPr/>
          <a:lstStyle/>
          <a:p>
            <a:pPr marL="0" indent="0" eaLnBrk="1" hangingPunct="1">
              <a:lnSpc>
                <a:spcPct val="150000"/>
              </a:lnSpc>
              <a:buNone/>
            </a:pPr>
            <a:r>
              <a:rPr lang="en-US" altLang="en-US" b="1" dirty="0">
                <a:ea typeface="ＭＳ Ｐゴシック" panose="020B0600070205080204" pitchFamily="34" charset="-128"/>
              </a:rPr>
              <a:t>Battle between Good and Evil: future of the world at stake as the two opposing forces battle</a:t>
            </a:r>
          </a:p>
        </p:txBody>
      </p:sp>
      <p:pic>
        <p:nvPicPr>
          <p:cNvPr id="59396" name="Picture 5" descr="Star-Wars-Darth-Vader---Luke-Skywalker-Lightsaber-Duel-65545">
            <a:extLst>
              <a:ext uri="{FF2B5EF4-FFF2-40B4-BE49-F238E27FC236}">
                <a16:creationId xmlns:a16="http://schemas.microsoft.com/office/drawing/2014/main" id="{F4AA70A2-1677-CA25-E6AE-C4390737E40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707854" y="2706894"/>
            <a:ext cx="4267200" cy="4054475"/>
          </a:xfrm>
          <a:noFill/>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9E0757D4-D219-A3B9-CA85-E634C2BC8AA9}"/>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Situational Archetypes</a:t>
            </a:r>
          </a:p>
        </p:txBody>
      </p:sp>
      <p:sp>
        <p:nvSpPr>
          <p:cNvPr id="60419" name="Rectangle 3">
            <a:extLst>
              <a:ext uri="{FF2B5EF4-FFF2-40B4-BE49-F238E27FC236}">
                <a16:creationId xmlns:a16="http://schemas.microsoft.com/office/drawing/2014/main" id="{56DE8E71-32A6-2866-A89F-62037A790ABC}"/>
              </a:ext>
            </a:extLst>
          </p:cNvPr>
          <p:cNvSpPr>
            <a:spLocks noGrp="1" noChangeArrowheads="1"/>
          </p:cNvSpPr>
          <p:nvPr>
            <p:ph type="body" sz="half" idx="1"/>
          </p:nvPr>
        </p:nvSpPr>
        <p:spPr/>
        <p:txBody>
          <a:bodyPr/>
          <a:lstStyle/>
          <a:p>
            <a:pPr marL="0" indent="0" eaLnBrk="1" hangingPunct="1">
              <a:lnSpc>
                <a:spcPct val="150000"/>
              </a:lnSpc>
              <a:buNone/>
            </a:pPr>
            <a:r>
              <a:rPr lang="en-US" altLang="en-US" b="1" dirty="0">
                <a:ea typeface="ＭＳ Ｐゴシック" panose="020B0600070205080204" pitchFamily="34" charset="-128"/>
              </a:rPr>
              <a:t>Unhealable Wound: either real or psychological that cannot fully heal. </a:t>
            </a:r>
          </a:p>
        </p:txBody>
      </p:sp>
      <p:pic>
        <p:nvPicPr>
          <p:cNvPr id="60420" name="Picture 5" descr="article-0-003FDD5300000258-371_224x376">
            <a:extLst>
              <a:ext uri="{FF2B5EF4-FFF2-40B4-BE49-F238E27FC236}">
                <a16:creationId xmlns:a16="http://schemas.microsoft.com/office/drawing/2014/main" id="{4338903E-9DF9-2477-E96D-69DE18DA7BB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4892" r="-24892"/>
          <a:stretch>
            <a:fillRect/>
          </a:stretch>
        </p:blipFill>
        <p:spPr>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50" name="Rectangle 6144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61452" name="Rectangle 6145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54" name="Rectangle 6145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56" name="Rectangle 6145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58" name="Rectangle 6145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42" name="Rectangle 2">
            <a:extLst>
              <a:ext uri="{FF2B5EF4-FFF2-40B4-BE49-F238E27FC236}">
                <a16:creationId xmlns:a16="http://schemas.microsoft.com/office/drawing/2014/main" id="{E307717B-FB7D-98E0-3484-A4DC8414E6AF}"/>
              </a:ext>
            </a:extLst>
          </p:cNvPr>
          <p:cNvSpPr>
            <a:spLocks noGrp="1" noChangeArrowheads="1"/>
          </p:cNvSpPr>
          <p:nvPr>
            <p:ph type="title"/>
          </p:nvPr>
        </p:nvSpPr>
        <p:spPr>
          <a:xfrm>
            <a:off x="699714" y="353160"/>
            <a:ext cx="7091300" cy="898581"/>
          </a:xfrm>
        </p:spPr>
        <p:txBody>
          <a:bodyPr vert="horz" lIns="91440" tIns="45720" rIns="91440" bIns="45720" rtlCol="0" anchor="ctr">
            <a:normAutofit/>
          </a:bodyPr>
          <a:lstStyle/>
          <a:p>
            <a:r>
              <a:rPr lang="en-US" altLang="en-US" sz="4000">
                <a:solidFill>
                  <a:srgbClr val="FFFFFF"/>
                </a:solidFill>
              </a:rPr>
              <a:t>Situational Archetype</a:t>
            </a:r>
          </a:p>
        </p:txBody>
      </p:sp>
      <p:sp>
        <p:nvSpPr>
          <p:cNvPr id="61443" name="Rectangle 3">
            <a:extLst>
              <a:ext uri="{FF2B5EF4-FFF2-40B4-BE49-F238E27FC236}">
                <a16:creationId xmlns:a16="http://schemas.microsoft.com/office/drawing/2014/main" id="{D395C0BD-A56F-3658-689E-6AD260C7E84B}"/>
              </a:ext>
            </a:extLst>
          </p:cNvPr>
          <p:cNvSpPr>
            <a:spLocks noGrp="1" noChangeArrowheads="1"/>
          </p:cNvSpPr>
          <p:nvPr>
            <p:ph type="body" sz="half" idx="1"/>
          </p:nvPr>
        </p:nvSpPr>
        <p:spPr>
          <a:xfrm>
            <a:off x="8571507" y="387224"/>
            <a:ext cx="3291839" cy="830453"/>
          </a:xfrm>
        </p:spPr>
        <p:txBody>
          <a:bodyPr vert="horz" lIns="91440" tIns="45720" rIns="91440" bIns="45720" rtlCol="0" anchor="ctr">
            <a:normAutofit/>
          </a:bodyPr>
          <a:lstStyle/>
          <a:p>
            <a:pPr marL="0" indent="0">
              <a:buNone/>
            </a:pPr>
            <a:r>
              <a:rPr lang="en-US" altLang="en-US" sz="1700" b="1">
                <a:solidFill>
                  <a:srgbClr val="FFFFFF"/>
                </a:solidFill>
              </a:rPr>
              <a:t>The Ritual: ceremonies that mark rite of passage (e.g. princess becomes a queen)</a:t>
            </a:r>
          </a:p>
        </p:txBody>
      </p:sp>
      <p:pic>
        <p:nvPicPr>
          <p:cNvPr id="61445" name="Picture 8" descr="Ariel - the-little-mermaid photo">
            <a:hlinkClick r:id="rId2"/>
            <a:extLst>
              <a:ext uri="{FF2B5EF4-FFF2-40B4-BE49-F238E27FC236}">
                <a16:creationId xmlns:a16="http://schemas.microsoft.com/office/drawing/2014/main" id="{338EE430-FB04-4A69-E837-E2667FFC21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9790" y="2181426"/>
            <a:ext cx="4997046" cy="3997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4" name="Picture 5" descr="Ariel-Princess2">
            <a:extLst>
              <a:ext uri="{FF2B5EF4-FFF2-40B4-BE49-F238E27FC236}">
                <a16:creationId xmlns:a16="http://schemas.microsoft.com/office/drawing/2014/main" id="{1FFBCABA-2EB8-30D5-2681-090EBA23F9DF}"/>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a:xfrm>
            <a:off x="6345165" y="2217815"/>
            <a:ext cx="2748508" cy="3997831"/>
          </a:xfrm>
          <a:prstGeom prst="rect">
            <a:avLst/>
          </a:prstGeom>
          <a:noFill/>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473" name="Rectangle 62472">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75" name="Rectangle 62474">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477" name="Rectangle 62476">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468" name="Picture 5" descr="ruby_slippers">
            <a:extLst>
              <a:ext uri="{FF2B5EF4-FFF2-40B4-BE49-F238E27FC236}">
                <a16:creationId xmlns:a16="http://schemas.microsoft.com/office/drawing/2014/main" id="{D014010B-4B82-11FC-6650-A5617E7A633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t="3375" r="1" b="1"/>
          <a:stretch>
            <a:fillRect/>
          </a:stretch>
        </p:blipFill>
        <p:spPr>
          <a:xfrm>
            <a:off x="4038599" y="10"/>
            <a:ext cx="8160026" cy="6875809"/>
          </a:xfrm>
          <a:prstGeom prst="rect">
            <a:avLst/>
          </a:prstGeom>
          <a:noFill/>
        </p:spPr>
      </p:pic>
      <p:sp>
        <p:nvSpPr>
          <p:cNvPr id="62479" name="Freeform: Shape 62478">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466" name="Rectangle 2">
            <a:extLst>
              <a:ext uri="{FF2B5EF4-FFF2-40B4-BE49-F238E27FC236}">
                <a16:creationId xmlns:a16="http://schemas.microsoft.com/office/drawing/2014/main" id="{8EC316D4-B89B-6168-7F23-3219D84E5908}"/>
              </a:ext>
            </a:extLst>
          </p:cNvPr>
          <p:cNvSpPr>
            <a:spLocks noGrp="1" noChangeArrowheads="1"/>
          </p:cNvSpPr>
          <p:nvPr>
            <p:ph type="title"/>
          </p:nvPr>
        </p:nvSpPr>
        <p:spPr>
          <a:xfrm>
            <a:off x="534473" y="2950387"/>
            <a:ext cx="3052293" cy="3531403"/>
          </a:xfrm>
        </p:spPr>
        <p:txBody>
          <a:bodyPr vert="horz" lIns="91440" tIns="45720" rIns="91440" bIns="45720" rtlCol="0" anchor="t">
            <a:normAutofit/>
          </a:bodyPr>
          <a:lstStyle/>
          <a:p>
            <a:pPr algn="r"/>
            <a:r>
              <a:rPr lang="en-US" altLang="en-US" sz="4000">
                <a:solidFill>
                  <a:srgbClr val="FFFFFF"/>
                </a:solidFill>
              </a:rPr>
              <a:t>Situational Archetypes</a:t>
            </a:r>
          </a:p>
        </p:txBody>
      </p:sp>
      <p:sp>
        <p:nvSpPr>
          <p:cNvPr id="62467" name="Rectangle 3">
            <a:extLst>
              <a:ext uri="{FF2B5EF4-FFF2-40B4-BE49-F238E27FC236}">
                <a16:creationId xmlns:a16="http://schemas.microsoft.com/office/drawing/2014/main" id="{C11D375C-FA37-FDE6-BCDB-A92D21542836}"/>
              </a:ext>
            </a:extLst>
          </p:cNvPr>
          <p:cNvSpPr>
            <a:spLocks noGrp="1" noChangeArrowheads="1"/>
          </p:cNvSpPr>
          <p:nvPr>
            <p:ph type="body" sz="half" idx="1"/>
          </p:nvPr>
        </p:nvSpPr>
        <p:spPr>
          <a:xfrm>
            <a:off x="777922" y="743803"/>
            <a:ext cx="2808844" cy="1382392"/>
          </a:xfrm>
        </p:spPr>
        <p:txBody>
          <a:bodyPr vert="horz" lIns="91440" tIns="45720" rIns="91440" bIns="45720" rtlCol="0" anchor="b">
            <a:normAutofit/>
          </a:bodyPr>
          <a:lstStyle/>
          <a:p>
            <a:pPr marL="0" indent="0" algn="r">
              <a:buNone/>
            </a:pPr>
            <a:r>
              <a:rPr lang="en-US" altLang="en-US" sz="1700" b="1">
                <a:solidFill>
                  <a:srgbClr val="FFFFFF"/>
                </a:solidFill>
              </a:rPr>
              <a:t>The Magic Weapon: symbolizes extraordinary quality of the hero, no one else can wield the weapon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2466"/>
                                        </p:tgtEl>
                                        <p:attrNameLst>
                                          <p:attrName>style.visibility</p:attrName>
                                        </p:attrNameLst>
                                      </p:cBhvr>
                                      <p:to>
                                        <p:strVal val="visible"/>
                                      </p:to>
                                    </p:set>
                                    <p:animEffect transition="in" filter="fade">
                                      <p:cBhvr>
                                        <p:cTn id="7" dur="700"/>
                                        <p:tgtEl>
                                          <p:spTgt spid="624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498" name="Rectangle 63497">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490" name="Rectangle 2">
            <a:extLst>
              <a:ext uri="{FF2B5EF4-FFF2-40B4-BE49-F238E27FC236}">
                <a16:creationId xmlns:a16="http://schemas.microsoft.com/office/drawing/2014/main" id="{DEAAC250-BBE5-D99C-E873-735D9B2D13BC}"/>
              </a:ext>
            </a:extLst>
          </p:cNvPr>
          <p:cNvSpPr>
            <a:spLocks noGrp="1" noChangeArrowheads="1"/>
          </p:cNvSpPr>
          <p:nvPr>
            <p:ph type="title"/>
          </p:nvPr>
        </p:nvSpPr>
        <p:spPr>
          <a:xfrm>
            <a:off x="1001684" y="170412"/>
            <a:ext cx="10178934" cy="1328730"/>
          </a:xfrm>
        </p:spPr>
        <p:txBody>
          <a:bodyPr vert="horz" lIns="91440" tIns="45720" rIns="91440" bIns="45720" rtlCol="0" anchor="b">
            <a:normAutofit/>
          </a:bodyPr>
          <a:lstStyle/>
          <a:p>
            <a:pPr algn="ctr"/>
            <a:r>
              <a:rPr lang="en-US" altLang="en-US" sz="5200" kern="1200">
                <a:solidFill>
                  <a:schemeClr val="tx1"/>
                </a:solidFill>
                <a:latin typeface="+mj-lt"/>
                <a:ea typeface="+mj-ea"/>
                <a:cs typeface="+mj-cs"/>
              </a:rPr>
              <a:t>Symbolic Archetypes</a:t>
            </a:r>
          </a:p>
        </p:txBody>
      </p:sp>
      <p:sp>
        <p:nvSpPr>
          <p:cNvPr id="63491" name="Rectangle 3">
            <a:extLst>
              <a:ext uri="{FF2B5EF4-FFF2-40B4-BE49-F238E27FC236}">
                <a16:creationId xmlns:a16="http://schemas.microsoft.com/office/drawing/2014/main" id="{DDA32CC2-B70A-A16C-180C-5EFE6958DEFC}"/>
              </a:ext>
            </a:extLst>
          </p:cNvPr>
          <p:cNvSpPr>
            <a:spLocks noGrp="1" noChangeArrowheads="1"/>
          </p:cNvSpPr>
          <p:nvPr>
            <p:ph idx="1"/>
          </p:nvPr>
        </p:nvSpPr>
        <p:spPr>
          <a:xfrm>
            <a:off x="1001684" y="1670857"/>
            <a:ext cx="10178934" cy="557901"/>
          </a:xfrm>
        </p:spPr>
        <p:txBody>
          <a:bodyPr vert="horz" lIns="91440" tIns="45720" rIns="91440" bIns="45720" rtlCol="0">
            <a:normAutofit/>
          </a:bodyPr>
          <a:lstStyle/>
          <a:p>
            <a:pPr marL="0" indent="0" algn="ctr">
              <a:buNone/>
            </a:pPr>
            <a:r>
              <a:rPr lang="en-US" altLang="en-US" sz="1700" b="1" kern="1200">
                <a:solidFill>
                  <a:schemeClr val="tx1"/>
                </a:solidFill>
                <a:latin typeface="+mn-lt"/>
                <a:ea typeface="+mn-ea"/>
                <a:cs typeface="+mn-cs"/>
              </a:rPr>
              <a:t>Light vs. Darkness: light usually means hope or renewal, while darkness is ignorance and despair</a:t>
            </a:r>
          </a:p>
        </p:txBody>
      </p:sp>
      <p:pic>
        <p:nvPicPr>
          <p:cNvPr id="63492" name="Picture 5" descr="_1277707690">
            <a:extLst>
              <a:ext uri="{FF2B5EF4-FFF2-40B4-BE49-F238E27FC236}">
                <a16:creationId xmlns:a16="http://schemas.microsoft.com/office/drawing/2014/main" id="{37E829DD-0D2F-67E0-A69B-06ED724710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8256"/>
          <a:stretch>
            <a:fillRect/>
          </a:stretch>
        </p:blipFill>
        <p:spPr bwMode="auto">
          <a:xfrm>
            <a:off x="198741" y="2410448"/>
            <a:ext cx="5803323" cy="38903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3" name="Picture 7" descr="File:Dumbledore and Elder Wand.JPG">
            <a:hlinkClick r:id="rId3"/>
            <a:extLst>
              <a:ext uri="{FF2B5EF4-FFF2-40B4-BE49-F238E27FC236}">
                <a16:creationId xmlns:a16="http://schemas.microsoft.com/office/drawing/2014/main" id="{AE675064-73B7-3F54-8F0B-654E4DEC3D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28" r="3" b="3"/>
          <a:stretch>
            <a:fillRect/>
          </a:stretch>
        </p:blipFill>
        <p:spPr bwMode="auto">
          <a:xfrm>
            <a:off x="6189934" y="2410448"/>
            <a:ext cx="5803323" cy="38903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3490"/>
                                        </p:tgtEl>
                                        <p:attrNameLst>
                                          <p:attrName>style.visibility</p:attrName>
                                        </p:attrNameLst>
                                      </p:cBhvr>
                                      <p:to>
                                        <p:strVal val="visible"/>
                                      </p:to>
                                    </p:set>
                                    <p:animEffect transition="in" filter="fade">
                                      <p:cBhvr>
                                        <p:cTn id="7" dur="400"/>
                                        <p:tgtEl>
                                          <p:spTgt spid="63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21" name="Rectangle 645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3" name="Rectangle 6452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5" name="Rectangle 6452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7" name="Rectangle 6452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14" name="Rectangle 2">
            <a:extLst>
              <a:ext uri="{FF2B5EF4-FFF2-40B4-BE49-F238E27FC236}">
                <a16:creationId xmlns:a16="http://schemas.microsoft.com/office/drawing/2014/main" id="{B547F190-CBBC-2B18-B47F-C629E595704F}"/>
              </a:ext>
            </a:extLst>
          </p:cNvPr>
          <p:cNvSpPr>
            <a:spLocks noGrp="1" noChangeArrowheads="1"/>
          </p:cNvSpPr>
          <p:nvPr>
            <p:ph type="title"/>
          </p:nvPr>
        </p:nvSpPr>
        <p:spPr>
          <a:xfrm>
            <a:off x="699713" y="248038"/>
            <a:ext cx="7063721" cy="1159200"/>
          </a:xfrm>
        </p:spPr>
        <p:txBody>
          <a:bodyPr vert="horz" lIns="91440" tIns="45720" rIns="91440" bIns="45720" rtlCol="0" anchor="ctr">
            <a:normAutofit/>
          </a:bodyPr>
          <a:lstStyle/>
          <a:p>
            <a:r>
              <a:rPr lang="en-US" altLang="en-US" sz="4000" kern="1200">
                <a:solidFill>
                  <a:srgbClr val="FFFFFF"/>
                </a:solidFill>
                <a:latin typeface="+mj-lt"/>
                <a:ea typeface="+mj-ea"/>
                <a:cs typeface="+mj-cs"/>
              </a:rPr>
              <a:t>Symbolic Archetypes</a:t>
            </a:r>
          </a:p>
        </p:txBody>
      </p:sp>
      <p:sp>
        <p:nvSpPr>
          <p:cNvPr id="64515" name="Rectangle 3">
            <a:extLst>
              <a:ext uri="{FF2B5EF4-FFF2-40B4-BE49-F238E27FC236}">
                <a16:creationId xmlns:a16="http://schemas.microsoft.com/office/drawing/2014/main" id="{D6EE71C8-C357-97E3-EB51-7C0D3FC4B12A}"/>
              </a:ext>
            </a:extLst>
          </p:cNvPr>
          <p:cNvSpPr>
            <a:spLocks noGrp="1" noChangeArrowheads="1"/>
          </p:cNvSpPr>
          <p:nvPr>
            <p:ph type="body" sz="half" idx="1"/>
          </p:nvPr>
        </p:nvSpPr>
        <p:spPr>
          <a:xfrm>
            <a:off x="8572499" y="390832"/>
            <a:ext cx="3233585" cy="873612"/>
          </a:xfrm>
        </p:spPr>
        <p:txBody>
          <a:bodyPr vert="horz" lIns="91440" tIns="45720" rIns="91440" bIns="45720" rtlCol="0" anchor="ctr">
            <a:normAutofit/>
          </a:bodyPr>
          <a:lstStyle/>
          <a:p>
            <a:pPr marL="0" indent="0">
              <a:buNone/>
            </a:pPr>
            <a:r>
              <a:rPr lang="en-US" altLang="en-US" sz="1700" b="1" kern="1200">
                <a:solidFill>
                  <a:srgbClr val="FFFFFF"/>
                </a:solidFill>
                <a:latin typeface="+mn-lt"/>
                <a:ea typeface="+mn-ea"/>
                <a:cs typeface="+mn-cs"/>
              </a:rPr>
              <a:t>Water vs. Desert: water is birth or cleansing, while desert is a place of exile</a:t>
            </a:r>
          </a:p>
        </p:txBody>
      </p:sp>
      <p:pic>
        <p:nvPicPr>
          <p:cNvPr id="64516" name="Picture 5" descr="Spaceballs-BH-03">
            <a:extLst>
              <a:ext uri="{FF2B5EF4-FFF2-40B4-BE49-F238E27FC236}">
                <a16:creationId xmlns:a16="http://schemas.microsoft.com/office/drawing/2014/main" id="{35CD872B-99D5-4348-00C2-8152183EAAD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2810273" y="1966293"/>
            <a:ext cx="6571453" cy="4452160"/>
          </a:xfrm>
          <a:prstGeom prst="rect">
            <a:avLst/>
          </a:prstGeom>
          <a:noFill/>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5" name="Rectangle 65544">
            <a:extLst>
              <a:ext uri="{FF2B5EF4-FFF2-40B4-BE49-F238E27FC236}">
                <a16:creationId xmlns:a16="http://schemas.microsoft.com/office/drawing/2014/main" id="{9B6A81E7-2A43-4366-8431-1FA7A780A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540" name="Picture 5" descr="File:William Blake 003.jpg">
            <a:hlinkClick r:id="rId2"/>
            <a:extLst>
              <a:ext uri="{FF2B5EF4-FFF2-40B4-BE49-F238E27FC236}">
                <a16:creationId xmlns:a16="http://schemas.microsoft.com/office/drawing/2014/main" id="{F24ED763-6FB1-3FCB-4648-B19C0A45A3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73" r="3495"/>
          <a:stretch>
            <a:fillRect/>
          </a:stretch>
        </p:blipFill>
        <p:spPr bwMode="auto">
          <a:xfrm>
            <a:off x="20" y="10"/>
            <a:ext cx="5409897"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7" name="Rectangle 65546">
            <a:extLst>
              <a:ext uri="{FF2B5EF4-FFF2-40B4-BE49-F238E27FC236}">
                <a16:creationId xmlns:a16="http://schemas.microsoft.com/office/drawing/2014/main" id="{D09B7001-6C15-47E8-8C3B-A6EB53C98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80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49" name="Rectangle 65548">
            <a:extLst>
              <a:ext uri="{FF2B5EF4-FFF2-40B4-BE49-F238E27FC236}">
                <a16:creationId xmlns:a16="http://schemas.microsoft.com/office/drawing/2014/main" id="{7D3D7337-C310-4B2B-BE2D-98E9D6EC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565" y="685800"/>
            <a:ext cx="54096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Rectangle 2">
            <a:extLst>
              <a:ext uri="{FF2B5EF4-FFF2-40B4-BE49-F238E27FC236}">
                <a16:creationId xmlns:a16="http://schemas.microsoft.com/office/drawing/2014/main" id="{C8326960-9EBA-DF70-E4AA-12E933828E01}"/>
              </a:ext>
            </a:extLst>
          </p:cNvPr>
          <p:cNvSpPr>
            <a:spLocks noGrp="1" noChangeArrowheads="1"/>
          </p:cNvSpPr>
          <p:nvPr>
            <p:ph type="title"/>
          </p:nvPr>
        </p:nvSpPr>
        <p:spPr>
          <a:xfrm>
            <a:off x="6746000" y="1253266"/>
            <a:ext cx="4110197" cy="907199"/>
          </a:xfrm>
        </p:spPr>
        <p:txBody>
          <a:bodyPr anchor="b">
            <a:normAutofit/>
          </a:bodyPr>
          <a:lstStyle/>
          <a:p>
            <a:pPr algn="ctr" eaLnBrk="1" hangingPunct="1"/>
            <a:r>
              <a:rPr lang="en-US" altLang="en-US" sz="3200">
                <a:solidFill>
                  <a:schemeClr val="tx1">
                    <a:lumMod val="65000"/>
                    <a:lumOff val="35000"/>
                  </a:schemeClr>
                </a:solidFill>
                <a:ea typeface="ＭＳ Ｐゴシック" panose="020B0600070205080204" pitchFamily="34" charset="-128"/>
              </a:rPr>
              <a:t>Symbolic Archetypes</a:t>
            </a:r>
          </a:p>
        </p:txBody>
      </p:sp>
      <p:sp>
        <p:nvSpPr>
          <p:cNvPr id="65539" name="Rectangle 3">
            <a:extLst>
              <a:ext uri="{FF2B5EF4-FFF2-40B4-BE49-F238E27FC236}">
                <a16:creationId xmlns:a16="http://schemas.microsoft.com/office/drawing/2014/main" id="{C486A749-7CA8-2B19-8F5F-F2620F163A55}"/>
              </a:ext>
            </a:extLst>
          </p:cNvPr>
          <p:cNvSpPr>
            <a:spLocks noGrp="1" noChangeArrowheads="1"/>
          </p:cNvSpPr>
          <p:nvPr>
            <p:ph idx="1"/>
          </p:nvPr>
        </p:nvSpPr>
        <p:spPr>
          <a:xfrm>
            <a:off x="6746001" y="2458095"/>
            <a:ext cx="4110198" cy="3075480"/>
          </a:xfrm>
        </p:spPr>
        <p:txBody>
          <a:bodyPr anchor="t">
            <a:normAutofit/>
          </a:bodyPr>
          <a:lstStyle/>
          <a:p>
            <a:pPr eaLnBrk="1" hangingPunct="1"/>
            <a:r>
              <a:rPr lang="en-US" altLang="en-US" sz="2000" b="1">
                <a:solidFill>
                  <a:schemeClr val="tx1">
                    <a:lumMod val="65000"/>
                    <a:lumOff val="35000"/>
                  </a:schemeClr>
                </a:solidFill>
                <a:ea typeface="ＭＳ Ｐゴシック" panose="020B0600070205080204" pitchFamily="34" charset="-128"/>
              </a:rPr>
              <a:t>Heaven vs. Hell: skies and mountains belong to the gods; the bowels and pits of the world hide evil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5538"/>
                                        </p:tgtEl>
                                        <p:attrNameLst>
                                          <p:attrName>style.visibility</p:attrName>
                                        </p:attrNameLst>
                                      </p:cBhvr>
                                      <p:to>
                                        <p:strVal val="visible"/>
                                      </p:to>
                                    </p:set>
                                    <p:animEffect transition="in" filter="fade">
                                      <p:cBhvr>
                                        <p:cTn id="7" dur="700"/>
                                        <p:tgtEl>
                                          <p:spTgt spid="65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569" name="Rectangle 66568">
            <a:extLst>
              <a:ext uri="{FF2B5EF4-FFF2-40B4-BE49-F238E27FC236}">
                <a16:creationId xmlns:a16="http://schemas.microsoft.com/office/drawing/2014/main" id="{9B6A81E7-2A43-4366-8431-1FA7A780A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564" name="Picture 5" descr="frodosam16">
            <a:extLst>
              <a:ext uri="{FF2B5EF4-FFF2-40B4-BE49-F238E27FC236}">
                <a16:creationId xmlns:a16="http://schemas.microsoft.com/office/drawing/2014/main" id="{AC68D3E8-45C9-BC66-9A83-517DBD702A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814" r="16472" b="1"/>
          <a:stretch>
            <a:fillRect/>
          </a:stretch>
        </p:blipFill>
        <p:spPr bwMode="auto">
          <a:xfrm>
            <a:off x="20" y="10"/>
            <a:ext cx="5409897"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71" name="Rectangle 66570">
            <a:extLst>
              <a:ext uri="{FF2B5EF4-FFF2-40B4-BE49-F238E27FC236}">
                <a16:creationId xmlns:a16="http://schemas.microsoft.com/office/drawing/2014/main" id="{D09B7001-6C15-47E8-8C3B-A6EB53C98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80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73" name="Rectangle 66572">
            <a:extLst>
              <a:ext uri="{FF2B5EF4-FFF2-40B4-BE49-F238E27FC236}">
                <a16:creationId xmlns:a16="http://schemas.microsoft.com/office/drawing/2014/main" id="{7D3D7337-C310-4B2B-BE2D-98E9D6EC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565" y="685800"/>
            <a:ext cx="54096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Rectangle 2">
            <a:extLst>
              <a:ext uri="{FF2B5EF4-FFF2-40B4-BE49-F238E27FC236}">
                <a16:creationId xmlns:a16="http://schemas.microsoft.com/office/drawing/2014/main" id="{C497F6EB-AD21-8C6B-B675-A4AC7C865C43}"/>
              </a:ext>
            </a:extLst>
          </p:cNvPr>
          <p:cNvSpPr>
            <a:spLocks noGrp="1" noChangeArrowheads="1"/>
          </p:cNvSpPr>
          <p:nvPr>
            <p:ph type="title"/>
          </p:nvPr>
        </p:nvSpPr>
        <p:spPr>
          <a:xfrm>
            <a:off x="6746000" y="1253266"/>
            <a:ext cx="4110197" cy="907199"/>
          </a:xfrm>
        </p:spPr>
        <p:txBody>
          <a:bodyPr anchor="b">
            <a:normAutofit/>
          </a:bodyPr>
          <a:lstStyle/>
          <a:p>
            <a:pPr algn="ctr" eaLnBrk="1" hangingPunct="1"/>
            <a:r>
              <a:rPr lang="en-US" altLang="en-US" sz="3200">
                <a:solidFill>
                  <a:schemeClr val="tx1">
                    <a:lumMod val="65000"/>
                    <a:lumOff val="35000"/>
                  </a:schemeClr>
                </a:solidFill>
                <a:ea typeface="ＭＳ Ｐゴシック" panose="020B0600070205080204" pitchFamily="34" charset="-128"/>
              </a:rPr>
              <a:t>Symbolic Archetypes</a:t>
            </a:r>
          </a:p>
        </p:txBody>
      </p:sp>
      <p:sp>
        <p:nvSpPr>
          <p:cNvPr id="66563" name="Rectangle 3">
            <a:extLst>
              <a:ext uri="{FF2B5EF4-FFF2-40B4-BE49-F238E27FC236}">
                <a16:creationId xmlns:a16="http://schemas.microsoft.com/office/drawing/2014/main" id="{50EFA6D6-5544-052D-8700-7CA37C3A0FE6}"/>
              </a:ext>
            </a:extLst>
          </p:cNvPr>
          <p:cNvSpPr>
            <a:spLocks noGrp="1" noChangeArrowheads="1"/>
          </p:cNvSpPr>
          <p:nvPr>
            <p:ph idx="1"/>
          </p:nvPr>
        </p:nvSpPr>
        <p:spPr>
          <a:xfrm>
            <a:off x="6746001" y="2458095"/>
            <a:ext cx="4110198" cy="3075480"/>
          </a:xfrm>
        </p:spPr>
        <p:txBody>
          <a:bodyPr anchor="t">
            <a:normAutofit/>
          </a:bodyPr>
          <a:lstStyle/>
          <a:p>
            <a:pPr eaLnBrk="1" hangingPunct="1"/>
            <a:r>
              <a:rPr lang="en-US" altLang="en-US" sz="2000" b="1">
                <a:solidFill>
                  <a:schemeClr val="tx1">
                    <a:lumMod val="65000"/>
                    <a:lumOff val="35000"/>
                  </a:schemeClr>
                </a:solidFill>
                <a:ea typeface="ＭＳ Ｐゴシック" panose="020B0600070205080204" pitchFamily="34" charset="-128"/>
              </a:rPr>
              <a:t>Innate Wisdom vs. Educated Stupidity: instinctive intelligence vs. book learned ignorance; book smarts vs. street smarts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593" name="Rectangle 6759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95" name="Rectangle 67594">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86" name="Rectangle 2">
            <a:extLst>
              <a:ext uri="{FF2B5EF4-FFF2-40B4-BE49-F238E27FC236}">
                <a16:creationId xmlns:a16="http://schemas.microsoft.com/office/drawing/2014/main" id="{BCD806D4-5CBF-21D8-616F-495AF581F785}"/>
              </a:ext>
            </a:extLst>
          </p:cNvPr>
          <p:cNvSpPr>
            <a:spLocks noGrp="1" noChangeArrowheads="1"/>
          </p:cNvSpPr>
          <p:nvPr>
            <p:ph type="title"/>
          </p:nvPr>
        </p:nvSpPr>
        <p:spPr>
          <a:xfrm>
            <a:off x="8115300" y="1562669"/>
            <a:ext cx="3389515" cy="2380681"/>
          </a:xfrm>
        </p:spPr>
        <p:txBody>
          <a:bodyPr vert="horz" lIns="91440" tIns="45720" rIns="91440" bIns="45720" rtlCol="0" anchor="b">
            <a:normAutofit/>
          </a:bodyPr>
          <a:lstStyle/>
          <a:p>
            <a:pPr algn="ctr"/>
            <a:r>
              <a:rPr lang="en-US" altLang="en-US" sz="3600">
                <a:solidFill>
                  <a:schemeClr val="tx1">
                    <a:lumMod val="85000"/>
                    <a:lumOff val="15000"/>
                  </a:schemeClr>
                </a:solidFill>
              </a:rPr>
              <a:t>Symbolic Archetypes</a:t>
            </a:r>
          </a:p>
        </p:txBody>
      </p:sp>
      <p:sp>
        <p:nvSpPr>
          <p:cNvPr id="67587" name="Rectangle 3">
            <a:extLst>
              <a:ext uri="{FF2B5EF4-FFF2-40B4-BE49-F238E27FC236}">
                <a16:creationId xmlns:a16="http://schemas.microsoft.com/office/drawing/2014/main" id="{58987B55-231B-1AA2-8091-B3FD8DD27F60}"/>
              </a:ext>
            </a:extLst>
          </p:cNvPr>
          <p:cNvSpPr>
            <a:spLocks noGrp="1" noChangeArrowheads="1"/>
          </p:cNvSpPr>
          <p:nvPr>
            <p:ph idx="1"/>
          </p:nvPr>
        </p:nvSpPr>
        <p:spPr>
          <a:xfrm>
            <a:off x="8362951" y="4216344"/>
            <a:ext cx="2895600" cy="1289676"/>
          </a:xfrm>
        </p:spPr>
        <p:txBody>
          <a:bodyPr vert="horz" lIns="91440" tIns="45720" rIns="91440" bIns="45720" rtlCol="0" anchor="t">
            <a:normAutofit/>
          </a:bodyPr>
          <a:lstStyle/>
          <a:p>
            <a:pPr marL="0" indent="0" algn="ctr">
              <a:buNone/>
            </a:pPr>
            <a:r>
              <a:rPr lang="en-US" altLang="en-US" sz="1600" b="1">
                <a:solidFill>
                  <a:schemeClr val="tx1">
                    <a:lumMod val="85000"/>
                    <a:lumOff val="15000"/>
                  </a:schemeClr>
                </a:solidFill>
              </a:rPr>
              <a:t>Haven vs. Wilderness: places of safety vs. dangerous wild places</a:t>
            </a:r>
          </a:p>
        </p:txBody>
      </p:sp>
      <p:pic>
        <p:nvPicPr>
          <p:cNvPr id="67588" name="Picture 5" descr="File:Biogradska suma.jpg">
            <a:hlinkClick r:id="rId2"/>
            <a:extLst>
              <a:ext uri="{FF2B5EF4-FFF2-40B4-BE49-F238E27FC236}">
                <a16:creationId xmlns:a16="http://schemas.microsoft.com/office/drawing/2014/main" id="{F03D6C89-A413-43AD-DD5E-3916A6052A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84" r="20332"/>
          <a:stretch>
            <a:fillRect/>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7586"/>
                                        </p:tgtEl>
                                        <p:attrNameLst>
                                          <p:attrName>style.visibility</p:attrName>
                                        </p:attrNameLst>
                                      </p:cBhvr>
                                      <p:to>
                                        <p:strVal val="visible"/>
                                      </p:to>
                                    </p:set>
                                    <p:animEffect transition="in" filter="fade">
                                      <p:cBhvr>
                                        <p:cTn id="7" dur="700"/>
                                        <p:tgtEl>
                                          <p:spTgt spid="675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617" name="Rectangle 68616">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9" name="Rectangle 68618">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0" name="Rectangle 2">
            <a:extLst>
              <a:ext uri="{FF2B5EF4-FFF2-40B4-BE49-F238E27FC236}">
                <a16:creationId xmlns:a16="http://schemas.microsoft.com/office/drawing/2014/main" id="{1FF3F3A4-E51F-2A16-5F6F-AD561B9EE980}"/>
              </a:ext>
            </a:extLst>
          </p:cNvPr>
          <p:cNvSpPr>
            <a:spLocks noGrp="1" noChangeArrowheads="1"/>
          </p:cNvSpPr>
          <p:nvPr>
            <p:ph type="title"/>
          </p:nvPr>
        </p:nvSpPr>
        <p:spPr>
          <a:xfrm>
            <a:off x="8115300" y="1562669"/>
            <a:ext cx="3389515" cy="2380681"/>
          </a:xfrm>
        </p:spPr>
        <p:txBody>
          <a:bodyPr vert="horz" lIns="91440" tIns="45720" rIns="91440" bIns="45720" rtlCol="0" anchor="b">
            <a:normAutofit/>
          </a:bodyPr>
          <a:lstStyle/>
          <a:p>
            <a:pPr algn="ctr"/>
            <a:r>
              <a:rPr lang="en-US" altLang="en-US" sz="3600">
                <a:solidFill>
                  <a:schemeClr val="tx1">
                    <a:lumMod val="85000"/>
                    <a:lumOff val="15000"/>
                  </a:schemeClr>
                </a:solidFill>
              </a:rPr>
              <a:t>Symbolic Archetypes</a:t>
            </a:r>
          </a:p>
        </p:txBody>
      </p:sp>
      <p:sp>
        <p:nvSpPr>
          <p:cNvPr id="68611" name="Rectangle 3">
            <a:extLst>
              <a:ext uri="{FF2B5EF4-FFF2-40B4-BE49-F238E27FC236}">
                <a16:creationId xmlns:a16="http://schemas.microsoft.com/office/drawing/2014/main" id="{18B41C41-014E-8389-047F-4CF2EEFBA9A6}"/>
              </a:ext>
            </a:extLst>
          </p:cNvPr>
          <p:cNvSpPr>
            <a:spLocks noGrp="1" noChangeArrowheads="1"/>
          </p:cNvSpPr>
          <p:nvPr>
            <p:ph idx="1"/>
          </p:nvPr>
        </p:nvSpPr>
        <p:spPr>
          <a:xfrm>
            <a:off x="8362951" y="4216344"/>
            <a:ext cx="2895600" cy="1289676"/>
          </a:xfrm>
        </p:spPr>
        <p:txBody>
          <a:bodyPr vert="horz" lIns="91440" tIns="45720" rIns="91440" bIns="45720" rtlCol="0" anchor="t">
            <a:normAutofit/>
          </a:bodyPr>
          <a:lstStyle/>
          <a:p>
            <a:pPr marL="0" indent="0" algn="ctr">
              <a:buNone/>
            </a:pPr>
            <a:r>
              <a:rPr lang="en-US" altLang="en-US" sz="1600" b="1">
                <a:solidFill>
                  <a:schemeClr val="tx1">
                    <a:lumMod val="85000"/>
                    <a:lumOff val="15000"/>
                  </a:schemeClr>
                </a:solidFill>
              </a:rPr>
              <a:t>Supernatural Intervention: gods intervene to help the hero</a:t>
            </a:r>
          </a:p>
        </p:txBody>
      </p:sp>
      <p:pic>
        <p:nvPicPr>
          <p:cNvPr id="68612" name="Picture 5" descr="1990">
            <a:extLst>
              <a:ext uri="{FF2B5EF4-FFF2-40B4-BE49-F238E27FC236}">
                <a16:creationId xmlns:a16="http://schemas.microsoft.com/office/drawing/2014/main" id="{8FE44D24-201F-7210-53E8-F6DCF1C403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356" r="1" b="25931"/>
          <a:stretch>
            <a:fillRect/>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8610"/>
                                        </p:tgtEl>
                                        <p:attrNameLst>
                                          <p:attrName>style.visibility</p:attrName>
                                        </p:attrNameLst>
                                      </p:cBhvr>
                                      <p:to>
                                        <p:strVal val="visible"/>
                                      </p:to>
                                    </p:set>
                                    <p:animEffect transition="in" filter="fade">
                                      <p:cBhvr>
                                        <p:cTn id="7" dur="400"/>
                                        <p:tgtEl>
                                          <p:spTgt spid="68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740800ED-4600-EDAD-C45F-3D44E528F9CB}"/>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Symbolic Archetypes</a:t>
            </a:r>
          </a:p>
        </p:txBody>
      </p:sp>
      <p:sp>
        <p:nvSpPr>
          <p:cNvPr id="69635" name="Rectangle 3">
            <a:extLst>
              <a:ext uri="{FF2B5EF4-FFF2-40B4-BE49-F238E27FC236}">
                <a16:creationId xmlns:a16="http://schemas.microsoft.com/office/drawing/2014/main" id="{3155E47B-7920-6A46-EDDA-67FFB06417E9}"/>
              </a:ext>
            </a:extLst>
          </p:cNvPr>
          <p:cNvSpPr>
            <a:spLocks noGrp="1" noChangeArrowheads="1"/>
          </p:cNvSpPr>
          <p:nvPr>
            <p:ph idx="1"/>
          </p:nvPr>
        </p:nvSpPr>
        <p:spPr>
          <a:xfrm>
            <a:off x="4343400" y="1447801"/>
            <a:ext cx="5867400" cy="4449763"/>
          </a:xfrm>
        </p:spPr>
        <p:txBody>
          <a:bodyPr/>
          <a:lstStyle/>
          <a:p>
            <a:pPr eaLnBrk="1" hangingPunct="1"/>
            <a:r>
              <a:rPr lang="en-US" altLang="en-US" b="1">
                <a:ea typeface="ＭＳ Ｐゴシック" panose="020B0600070205080204" pitchFamily="34" charset="-128"/>
              </a:rPr>
              <a:t>Fire vs. Ice: fire is light, rebirth, knowledge; ice is darkness, ignorance, death</a:t>
            </a:r>
          </a:p>
        </p:txBody>
      </p:sp>
      <p:pic>
        <p:nvPicPr>
          <p:cNvPr id="69636" name="Picture 5" descr="170px-Candleburning">
            <a:hlinkClick r:id="rId2"/>
            <a:extLst>
              <a:ext uri="{FF2B5EF4-FFF2-40B4-BE49-F238E27FC236}">
                <a16:creationId xmlns:a16="http://schemas.microsoft.com/office/drawing/2014/main" id="{9FB80DCE-BDBA-B9A2-F848-6CB50BF545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1524000"/>
            <a:ext cx="1619250"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9637" name="Picture 7" descr="File:Frozen Wappinger Creek.JPG">
            <a:hlinkClick r:id="rId4"/>
            <a:extLst>
              <a:ext uri="{FF2B5EF4-FFF2-40B4-BE49-F238E27FC236}">
                <a16:creationId xmlns:a16="http://schemas.microsoft.com/office/drawing/2014/main" id="{B63A85D1-74C2-7079-1518-179E1C569E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0" y="3236914"/>
            <a:ext cx="4267200" cy="285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8121" name="Rectangle 2181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116" name="Rectangle 4">
            <a:extLst>
              <a:ext uri="{FF2B5EF4-FFF2-40B4-BE49-F238E27FC236}">
                <a16:creationId xmlns:a16="http://schemas.microsoft.com/office/drawing/2014/main" id="{61631FE9-BB14-23BB-75D5-9F908B402B5F}"/>
              </a:ext>
            </a:extLst>
          </p:cNvPr>
          <p:cNvSpPr>
            <a:spLocks noChangeArrowheads="1"/>
          </p:cNvSpPr>
          <p:nvPr/>
        </p:nvSpPr>
        <p:spPr bwMode="auto">
          <a:xfrm>
            <a:off x="1156851" y="637762"/>
            <a:ext cx="9888496" cy="1520377"/>
          </a:xfrm>
          <a:prstGeom prst="rect">
            <a:avLst/>
          </a:prstGeom>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2700">
                <a:solidFill>
                  <a:srgbClr val="00FFCC"/>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a:solidFill>
                  <a:schemeClr val="bg1"/>
                </a:solidFill>
                <a:latin typeface="Arial" panose="020B0604020202020204" pitchFamily="34" charset="0"/>
              </a:defRPr>
            </a:lvl1pPr>
            <a:lvl2pPr marL="742950" indent="-285750">
              <a:defRPr>
                <a:solidFill>
                  <a:schemeClr val="bg1"/>
                </a:solidFill>
                <a:latin typeface="Arial" panose="020B0604020202020204" pitchFamily="34" charset="0"/>
              </a:defRPr>
            </a:lvl2pPr>
            <a:lvl3pPr marL="1143000" indent="-228600">
              <a:defRPr>
                <a:solidFill>
                  <a:schemeClr val="bg1"/>
                </a:solidFill>
                <a:latin typeface="Arial" panose="020B0604020202020204" pitchFamily="34" charset="0"/>
              </a:defRPr>
            </a:lvl3pPr>
            <a:lvl4pPr marL="1600200" indent="-228600">
              <a:defRPr>
                <a:solidFill>
                  <a:schemeClr val="bg1"/>
                </a:solidFill>
                <a:latin typeface="Arial" panose="020B0604020202020204" pitchFamily="34" charset="0"/>
              </a:defRPr>
            </a:lvl4pPr>
            <a:lvl5pPr marL="2057400" indent="-228600">
              <a:defRPr>
                <a:solidFill>
                  <a:schemeClr val="bg1"/>
                </a:solidFill>
                <a:latin typeface="Arial" panose="020B0604020202020204" pitchFamily="34" charset="0"/>
              </a:defRPr>
            </a:lvl5pPr>
            <a:lvl6pPr marL="2514600" indent="-228600" eaLnBrk="0" fontAlgn="base" hangingPunct="0">
              <a:spcBef>
                <a:spcPct val="0"/>
              </a:spcBef>
              <a:spcAft>
                <a:spcPct val="0"/>
              </a:spcAft>
              <a:defRPr>
                <a:solidFill>
                  <a:schemeClr val="bg1"/>
                </a:solidFill>
                <a:latin typeface="Arial" panose="020B0604020202020204" pitchFamily="34" charset="0"/>
              </a:defRPr>
            </a:lvl6pPr>
            <a:lvl7pPr marL="2971800" indent="-228600" eaLnBrk="0" fontAlgn="base" hangingPunct="0">
              <a:spcBef>
                <a:spcPct val="0"/>
              </a:spcBef>
              <a:spcAft>
                <a:spcPct val="0"/>
              </a:spcAft>
              <a:defRPr>
                <a:solidFill>
                  <a:schemeClr val="bg1"/>
                </a:solidFill>
                <a:latin typeface="Arial" panose="020B0604020202020204" pitchFamily="34" charset="0"/>
              </a:defRPr>
            </a:lvl7pPr>
            <a:lvl8pPr marL="3429000" indent="-228600" eaLnBrk="0" fontAlgn="base" hangingPunct="0">
              <a:spcBef>
                <a:spcPct val="0"/>
              </a:spcBef>
              <a:spcAft>
                <a:spcPct val="0"/>
              </a:spcAft>
              <a:defRPr>
                <a:solidFill>
                  <a:schemeClr val="bg1"/>
                </a:solidFill>
                <a:latin typeface="Arial" panose="020B0604020202020204" pitchFamily="34" charset="0"/>
              </a:defRPr>
            </a:lvl8pPr>
            <a:lvl9pPr marL="3886200" indent="-228600" eaLnBrk="0" fontAlgn="base" hangingPunct="0">
              <a:spcBef>
                <a:spcPct val="0"/>
              </a:spcBef>
              <a:spcAft>
                <a:spcPct val="0"/>
              </a:spcAft>
              <a:defRPr>
                <a:solidFill>
                  <a:schemeClr val="bg1"/>
                </a:solidFill>
                <a:latin typeface="Arial" panose="020B0604020202020204" pitchFamily="34" charset="0"/>
              </a:defRPr>
            </a:lvl9pPr>
          </a:lstStyle>
          <a:p>
            <a:pPr>
              <a:lnSpc>
                <a:spcPct val="90000"/>
              </a:lnSpc>
              <a:spcBef>
                <a:spcPct val="0"/>
              </a:spcBef>
              <a:spcAft>
                <a:spcPts val="600"/>
              </a:spcAft>
            </a:pPr>
            <a:r>
              <a:rPr lang="en-US" altLang="en-US" sz="4400" kern="1200">
                <a:latin typeface="+mj-lt"/>
                <a:ea typeface="+mj-ea"/>
                <a:cs typeface="+mj-cs"/>
              </a:rPr>
              <a:t>A BRIEF OVERVIEW OF BASIC JUNGIAN CONCEPTS</a:t>
            </a:r>
          </a:p>
        </p:txBody>
      </p:sp>
      <p:sp>
        <p:nvSpPr>
          <p:cNvPr id="218123" name="Rectangle 2181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125" name="Rectangle 2181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1">
            <a:extLst>
              <a:ext uri="{FF2B5EF4-FFF2-40B4-BE49-F238E27FC236}">
                <a16:creationId xmlns:a16="http://schemas.microsoft.com/office/drawing/2014/main" id="{FE882FEF-3EA8-68C1-4D59-72CE38345B7B}"/>
              </a:ext>
            </a:extLst>
          </p:cNvPr>
          <p:cNvSpPr>
            <a:spLocks noChangeArrowheads="1"/>
          </p:cNvSpPr>
          <p:nvPr/>
        </p:nvSpPr>
        <p:spPr bwMode="auto">
          <a:xfrm>
            <a:off x="1155559" y="3100283"/>
            <a:ext cx="9889788" cy="307667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1000"/>
              </a:spcBef>
              <a:buClr>
                <a:srgbClr val="8AD0D6"/>
              </a:buClr>
              <a:buSzPct val="80000"/>
              <a:buFont typeface="Wingdings 3" pitchFamily="2"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itchFamily="2"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itchFamily="2"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itchFamily="2"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itchFamily="2"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itchFamily="2"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itchFamily="2"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itchFamily="2"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itchFamily="2" charset="2"/>
              <a:buChar char=""/>
              <a:defRPr sz="1400">
                <a:solidFill>
                  <a:schemeClr val="tx1"/>
                </a:solidFill>
                <a:latin typeface="Century Gothic" panose="020B0502020202020204" pitchFamily="34" charset="0"/>
              </a:defRPr>
            </a:lvl9pPr>
          </a:lstStyle>
          <a:p>
            <a:pPr indent="-228600">
              <a:lnSpc>
                <a:spcPct val="90000"/>
              </a:lnSpc>
              <a:spcBef>
                <a:spcPct val="50000"/>
              </a:spcBef>
              <a:buClrTx/>
              <a:buSzTx/>
              <a:buFont typeface="Arial" panose="020B0604020202020204" pitchFamily="34" charset="0"/>
              <a:buChar char="•"/>
            </a:pPr>
            <a:r>
              <a:rPr lang="en-US" altLang="en-US" sz="2400" b="1">
                <a:latin typeface="+mn-lt"/>
              </a:rPr>
              <a:t>Art is kind of an innate drive that seizes a human being and makes him its instrument. The artist is not a person endowed with free will who seeks his own ends, but one who allows art to realize its purposes through him.</a:t>
            </a:r>
            <a:endParaRPr lang="en-US" altLang="en-US" sz="2400">
              <a:latin typeface="+mn-lt"/>
            </a:endParaRPr>
          </a:p>
          <a:p>
            <a:pPr indent="-228600">
              <a:lnSpc>
                <a:spcPct val="90000"/>
              </a:lnSpc>
              <a:spcBef>
                <a:spcPct val="50000"/>
              </a:spcBef>
              <a:buClrTx/>
              <a:buSzTx/>
              <a:buFont typeface="Arial" panose="020B0604020202020204" pitchFamily="34" charset="0"/>
              <a:buChar char="•"/>
            </a:pPr>
            <a:r>
              <a:rPr lang="en-US" altLang="en-US" sz="2400">
                <a:latin typeface="+mn-lt"/>
              </a:rPr>
              <a:t>Carl Jung, “Psychology and Literature,” </a:t>
            </a:r>
            <a:r>
              <a:rPr lang="en-US" altLang="en-US" sz="2400" i="1">
                <a:latin typeface="+mn-lt"/>
                <a:hlinkClick r:id="rId3"/>
              </a:rPr>
              <a:t>Modern Man in Search of a Soul</a:t>
            </a:r>
            <a:r>
              <a:rPr lang="en-US" altLang="en-US" sz="2400" i="1">
                <a:latin typeface="+mn-lt"/>
              </a:rPr>
              <a:t>, p. 169</a:t>
            </a:r>
            <a:endParaRPr lang="en-US" altLang="en-US" sz="2400">
              <a:latin typeface="+mn-lt"/>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56" name="Rectangle 30925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3" name="Rectangle 2">
            <a:extLst>
              <a:ext uri="{FF2B5EF4-FFF2-40B4-BE49-F238E27FC236}">
                <a16:creationId xmlns:a16="http://schemas.microsoft.com/office/drawing/2014/main" id="{F1AD237D-C3E2-5F6C-7E93-AA7A02AB080F}"/>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The Unconscious</a:t>
            </a:r>
          </a:p>
        </p:txBody>
      </p:sp>
      <p:sp>
        <p:nvSpPr>
          <p:cNvPr id="309258" name="Rectangle 30925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60" name="Rectangle 30925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51" name="Rectangle 3">
            <a:extLst>
              <a:ext uri="{FF2B5EF4-FFF2-40B4-BE49-F238E27FC236}">
                <a16:creationId xmlns:a16="http://schemas.microsoft.com/office/drawing/2014/main" id="{2295FD3A-C597-B17B-3BF1-21D99F99574C}"/>
              </a:ext>
            </a:extLst>
          </p:cNvPr>
          <p:cNvSpPr>
            <a:spLocks noGrp="1" noChangeArrowheads="1"/>
          </p:cNvSpPr>
          <p:nvPr>
            <p:ph idx="1"/>
          </p:nvPr>
        </p:nvSpPr>
        <p:spPr>
          <a:xfrm>
            <a:off x="1155548" y="2217343"/>
            <a:ext cx="9880893" cy="395961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700"/>
              <a:t>Personal Unconscious</a:t>
            </a:r>
          </a:p>
          <a:p>
            <a:pPr marL="742962" lvl="1" indent="-285755" defTabSz="457207">
              <a:buClr>
                <a:schemeClr val="bg2">
                  <a:lumMod val="40000"/>
                  <a:lumOff val="60000"/>
                </a:schemeClr>
              </a:buClr>
              <a:buFont typeface="Wingdings 3" charset="2"/>
              <a:buChar char=""/>
              <a:defRPr/>
            </a:pPr>
            <a:r>
              <a:rPr lang="en-US" altLang="en-US" sz="1700"/>
              <a:t>Freud vs. Jung</a:t>
            </a:r>
          </a:p>
          <a:p>
            <a:pPr marL="742962" lvl="1" indent="-285755" defTabSz="457207">
              <a:buClr>
                <a:schemeClr val="bg2">
                  <a:lumMod val="40000"/>
                  <a:lumOff val="60000"/>
                </a:schemeClr>
              </a:buClr>
              <a:buFont typeface="Wingdings 3" charset="2"/>
              <a:buChar char=""/>
              <a:defRPr/>
            </a:pPr>
            <a:r>
              <a:rPr lang="en-US" altLang="en-US" sz="1700"/>
              <a:t>The personal unconscious contains repressed memories, painful ideas, and subliminal perceptions from an individual's life.</a:t>
            </a:r>
          </a:p>
          <a:p>
            <a:pPr marL="342906" indent="-342906" defTabSz="457207">
              <a:buClr>
                <a:schemeClr val="bg2">
                  <a:lumMod val="40000"/>
                  <a:lumOff val="60000"/>
                </a:schemeClr>
              </a:buClr>
              <a:buFont typeface="Wingdings 3" charset="2"/>
              <a:buChar char=""/>
              <a:defRPr/>
            </a:pPr>
            <a:r>
              <a:rPr lang="en-US" altLang="en-US" sz="1700"/>
              <a:t>Collective Unconscious</a:t>
            </a:r>
          </a:p>
          <a:p>
            <a:pPr marL="742962" lvl="1" indent="-285755" defTabSz="457207">
              <a:buClr>
                <a:schemeClr val="bg2">
                  <a:lumMod val="40000"/>
                  <a:lumOff val="60000"/>
                </a:schemeClr>
              </a:buClr>
              <a:buFont typeface="Wingdings 3" charset="2"/>
              <a:buChar char=""/>
              <a:defRPr/>
            </a:pPr>
            <a:r>
              <a:rPr lang="en-US" altLang="en-US" sz="1700"/>
              <a:t>Just as animals are guided by instincts, Jung feels there are universal archetypal images which we are programmed to respond to.</a:t>
            </a:r>
          </a:p>
          <a:p>
            <a:pPr marL="742962" lvl="1" indent="-285755" defTabSz="457207">
              <a:buClr>
                <a:schemeClr val="bg2">
                  <a:lumMod val="40000"/>
                  <a:lumOff val="60000"/>
                </a:schemeClr>
              </a:buClr>
              <a:buFont typeface="Wingdings 3" charset="2"/>
              <a:buChar char=""/>
              <a:defRPr/>
            </a:pPr>
            <a:r>
              <a:rPr lang="en-US" altLang="en-US" sz="1700"/>
              <a:t>The collective unconscious is an impersonal or transpersonal unconscious.  The collective unconscious contains those elements common to the tribe, the family, the nation, the race. </a:t>
            </a:r>
          </a:p>
          <a:p>
            <a:pPr marL="742962" lvl="1" indent="-285755" defTabSz="457207">
              <a:buClr>
                <a:schemeClr val="bg2">
                  <a:lumMod val="40000"/>
                  <a:lumOff val="60000"/>
                </a:schemeClr>
              </a:buClr>
              <a:buFont typeface="Wingdings 3" charset="2"/>
              <a:buChar char=""/>
              <a:defRPr/>
            </a:pPr>
            <a:r>
              <a:rPr lang="en-US" altLang="en-US" sz="1700"/>
              <a:t>Jung noticed the similarities in the myths and fantasies of different times and places.  These concepts account for such similarities and for the fact that mythological elements crop up in dreams, psychotic fantasies, and so on in individuals who have not been exposed to these mythic ideas in their lives. guided by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9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092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092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0925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0925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0925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092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251" grpId="0" build="p" bldLvl="2" autoUpdateAnimBg="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6424" name="Rectangle 31642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1" name="Rectangle 2">
            <a:extLst>
              <a:ext uri="{FF2B5EF4-FFF2-40B4-BE49-F238E27FC236}">
                <a16:creationId xmlns:a16="http://schemas.microsoft.com/office/drawing/2014/main" id="{373986AE-428A-012C-562F-A164648F59C5}"/>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The Self</a:t>
            </a:r>
          </a:p>
        </p:txBody>
      </p:sp>
      <p:sp>
        <p:nvSpPr>
          <p:cNvPr id="316426" name="Rectangle 31642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6428" name="Rectangle 31642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6419" name="Rectangle 3">
            <a:extLst>
              <a:ext uri="{FF2B5EF4-FFF2-40B4-BE49-F238E27FC236}">
                <a16:creationId xmlns:a16="http://schemas.microsoft.com/office/drawing/2014/main" id="{7EFD45AD-CC54-0EAB-A48E-80EED57A9F0E}"/>
              </a:ext>
            </a:extLst>
          </p:cNvPr>
          <p:cNvSpPr>
            <a:spLocks noGrp="1" noChangeArrowheads="1"/>
          </p:cNvSpPr>
          <p:nvPr>
            <p:ph idx="1"/>
          </p:nvPr>
        </p:nvSpPr>
        <p:spPr>
          <a:xfrm>
            <a:off x="1155559" y="3100283"/>
            <a:ext cx="9889788" cy="3076679"/>
          </a:xfrm>
        </p:spPr>
        <p:txBody>
          <a:bodyPr>
            <a:normAutofit/>
          </a:bodyPr>
          <a:lstStyle/>
          <a:p>
            <a:pPr eaLnBrk="1" hangingPunct="1"/>
            <a:r>
              <a:rPr lang="en-US" altLang="en-US" sz="2400"/>
              <a:t>The little “s” self</a:t>
            </a:r>
          </a:p>
          <a:p>
            <a:pPr lvl="1" eaLnBrk="1" hangingPunct="1"/>
            <a:r>
              <a:rPr lang="en-US" altLang="en-US"/>
              <a:t>Ego has limited view</a:t>
            </a:r>
          </a:p>
          <a:p>
            <a:pPr lvl="1" eaLnBrk="1" hangingPunct="1"/>
            <a:r>
              <a:rPr lang="en-US" altLang="en-US"/>
              <a:t>Ego thinks it sees the big picture</a:t>
            </a:r>
          </a:p>
          <a:p>
            <a:pPr eaLnBrk="1" hangingPunct="1"/>
            <a:r>
              <a:rPr lang="en-US" altLang="en-US" sz="2400"/>
              <a:t>The big “S” Self</a:t>
            </a:r>
          </a:p>
          <a:p>
            <a:pPr lvl="1" eaLnBrk="1" hangingPunct="1"/>
            <a:r>
              <a:rPr lang="en-US" altLang="en-US"/>
              <a:t>The whole</a:t>
            </a:r>
          </a:p>
          <a:p>
            <a:pPr lvl="2" eaLnBrk="1" hangingPunct="1"/>
            <a:r>
              <a:rPr lang="en-US" altLang="en-US" sz="2400"/>
              <a:t>Includes both conscious and unconscious</a:t>
            </a:r>
          </a:p>
          <a:p>
            <a:pPr lvl="2" eaLnBrk="1" hangingPunct="1"/>
            <a:r>
              <a:rPr lang="en-US" altLang="en-US" sz="2400"/>
              <a:t>Personal and the collective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64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64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64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641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6419">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499"/>
                                          </p:stCondLst>
                                        </p:cTn>
                                        <p:tgtEl>
                                          <p:spTgt spid="316419">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3164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bldLvl="2"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5400" name="Rectangle 31539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49" name="Rectangle 2">
            <a:extLst>
              <a:ext uri="{FF2B5EF4-FFF2-40B4-BE49-F238E27FC236}">
                <a16:creationId xmlns:a16="http://schemas.microsoft.com/office/drawing/2014/main" id="{B5F88948-EEAC-028F-BDE1-D07A356093E2}"/>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Persona</a:t>
            </a:r>
          </a:p>
        </p:txBody>
      </p:sp>
      <p:sp>
        <p:nvSpPr>
          <p:cNvPr id="315402" name="Rectangle 31540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5404" name="Rectangle 31540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5395" name="Rectangle 3">
            <a:extLst>
              <a:ext uri="{FF2B5EF4-FFF2-40B4-BE49-F238E27FC236}">
                <a16:creationId xmlns:a16="http://schemas.microsoft.com/office/drawing/2014/main" id="{BF8F9808-364C-65DE-426A-7D2FF78C796A}"/>
              </a:ext>
            </a:extLst>
          </p:cNvPr>
          <p:cNvSpPr>
            <a:spLocks noGrp="1" noChangeArrowheads="1"/>
          </p:cNvSpPr>
          <p:nvPr>
            <p:ph idx="1"/>
          </p:nvPr>
        </p:nvSpPr>
        <p:spPr>
          <a:xfrm>
            <a:off x="1155548" y="2217343"/>
            <a:ext cx="9880893" cy="3959619"/>
          </a:xfrm>
        </p:spPr>
        <p:txBody>
          <a:bodyPr>
            <a:normAutofit fontScale="92500" lnSpcReduction="10000"/>
          </a:bodyPr>
          <a:lstStyle/>
          <a:p>
            <a:pPr eaLnBrk="1" hangingPunct="1">
              <a:lnSpc>
                <a:spcPct val="150000"/>
              </a:lnSpc>
            </a:pPr>
            <a:r>
              <a:rPr lang="en-US" altLang="en-US" sz="2400" dirty="0"/>
              <a:t>Face we present to the world</a:t>
            </a:r>
          </a:p>
          <a:p>
            <a:pPr eaLnBrk="1" hangingPunct="1">
              <a:lnSpc>
                <a:spcPct val="150000"/>
              </a:lnSpc>
            </a:pPr>
            <a:r>
              <a:rPr lang="en-US" altLang="en-US" sz="2400" dirty="0"/>
              <a:t>Mask from  Greek theater</a:t>
            </a:r>
          </a:p>
          <a:p>
            <a:pPr eaLnBrk="1" hangingPunct="1">
              <a:lnSpc>
                <a:spcPct val="150000"/>
              </a:lnSpc>
            </a:pPr>
            <a:r>
              <a:rPr lang="en-US" altLang="en-US" sz="2400" dirty="0"/>
              <a:t>Ego has limited grasp of whole Self</a:t>
            </a:r>
          </a:p>
          <a:p>
            <a:pPr lvl="1" eaLnBrk="1" hangingPunct="1">
              <a:lnSpc>
                <a:spcPct val="150000"/>
              </a:lnSpc>
            </a:pPr>
            <a:r>
              <a:rPr lang="en-US" altLang="en-US" dirty="0"/>
              <a:t>The psyche cannot be reduced to the ego. It embraces a much wider reality that Jung called the collective unconscious, and the lowest level of that unconscious is nature.</a:t>
            </a:r>
          </a:p>
          <a:p>
            <a:pPr eaLnBrk="1" hangingPunct="1">
              <a:lnSpc>
                <a:spcPct val="150000"/>
              </a:lnSpc>
            </a:pPr>
            <a:r>
              <a:rPr lang="en-US" altLang="en-US" sz="2400" dirty="0"/>
              <a:t>Dreams of nakedness, clothing, cosmetics, etc. may reflect persona issues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53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53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53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53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53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5395" grpId="0" build="p" bldLvl="2"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3358" name="Rectangle 31335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7" name="Rectangle 2">
            <a:extLst>
              <a:ext uri="{FF2B5EF4-FFF2-40B4-BE49-F238E27FC236}">
                <a16:creationId xmlns:a16="http://schemas.microsoft.com/office/drawing/2014/main" id="{2A855A79-A314-9D5B-056E-8B8A19B53C1B}"/>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The Shadow</a:t>
            </a:r>
          </a:p>
        </p:txBody>
      </p:sp>
      <p:sp>
        <p:nvSpPr>
          <p:cNvPr id="313359" name="Rectangle 31335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360" name="Rectangle 31335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347" name="Rectangle 3">
            <a:extLst>
              <a:ext uri="{FF2B5EF4-FFF2-40B4-BE49-F238E27FC236}">
                <a16:creationId xmlns:a16="http://schemas.microsoft.com/office/drawing/2014/main" id="{13D4F19A-14D7-CE67-6BA5-ABFD3B3FC578}"/>
              </a:ext>
            </a:extLst>
          </p:cNvPr>
          <p:cNvSpPr>
            <a:spLocks noGrp="1" noChangeArrowheads="1"/>
          </p:cNvSpPr>
          <p:nvPr>
            <p:ph idx="1"/>
          </p:nvPr>
        </p:nvSpPr>
        <p:spPr>
          <a:xfrm>
            <a:off x="1155548" y="2217343"/>
            <a:ext cx="9880893" cy="3959619"/>
          </a:xfrm>
        </p:spPr>
        <p:txBody>
          <a:bodyPr>
            <a:normAutofit/>
          </a:bodyPr>
          <a:lstStyle/>
          <a:p>
            <a:pPr eaLnBrk="1" hangingPunct="1"/>
            <a:r>
              <a:rPr lang="en-US" altLang="en-US" sz="2400"/>
              <a:t>Dark shadow</a:t>
            </a:r>
          </a:p>
          <a:p>
            <a:pPr lvl="2" eaLnBrk="1" hangingPunct="1"/>
            <a:r>
              <a:rPr lang="en-US" altLang="en-US" sz="2400"/>
              <a:t>The dark side of our nature… the part we disown and  tend to project onto others</a:t>
            </a:r>
          </a:p>
          <a:p>
            <a:pPr eaLnBrk="1" hangingPunct="1"/>
            <a:r>
              <a:rPr lang="en-US" altLang="en-US" sz="2400"/>
              <a:t>Bright shadow</a:t>
            </a:r>
          </a:p>
          <a:p>
            <a:pPr eaLnBrk="1" hangingPunct="1"/>
            <a:r>
              <a:rPr lang="en-US" altLang="en-US" sz="2400"/>
              <a:t>Personal and collective</a:t>
            </a:r>
          </a:p>
          <a:p>
            <a:pPr eaLnBrk="1" hangingPunct="1"/>
            <a:r>
              <a:rPr lang="en-US" altLang="en-US" sz="2400"/>
              <a:t>Dreams with negative, scary people of your same gender may express shadow issues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33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1334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313347">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31334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3133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3347" grpId="0" build="p" bldLvl="2"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2568" name="Rectangle 32256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5" name="Rectangle 2">
            <a:extLst>
              <a:ext uri="{FF2B5EF4-FFF2-40B4-BE49-F238E27FC236}">
                <a16:creationId xmlns:a16="http://schemas.microsoft.com/office/drawing/2014/main" id="{18A39585-B870-1919-EFCF-18618A661943}"/>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Relationship Between Persona and Shadow</a:t>
            </a:r>
          </a:p>
        </p:txBody>
      </p:sp>
      <p:sp>
        <p:nvSpPr>
          <p:cNvPr id="322570" name="Rectangle 32256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572" name="Rectangle 32257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563" name="Rectangle 3">
            <a:extLst>
              <a:ext uri="{FF2B5EF4-FFF2-40B4-BE49-F238E27FC236}">
                <a16:creationId xmlns:a16="http://schemas.microsoft.com/office/drawing/2014/main" id="{75E2C767-D4CF-74AA-A4AC-8CFBD4F8DF5C}"/>
              </a:ext>
            </a:extLst>
          </p:cNvPr>
          <p:cNvSpPr>
            <a:spLocks noGrp="1" noChangeArrowheads="1"/>
          </p:cNvSpPr>
          <p:nvPr>
            <p:ph idx="1"/>
          </p:nvPr>
        </p:nvSpPr>
        <p:spPr>
          <a:xfrm>
            <a:off x="1155559" y="3100283"/>
            <a:ext cx="9889788" cy="3076679"/>
          </a:xfrm>
        </p:spPr>
        <p:txBody>
          <a:bodyPr>
            <a:normAutofit/>
          </a:bodyPr>
          <a:lstStyle/>
          <a:p>
            <a:pPr eaLnBrk="1" hangingPunct="1"/>
            <a:r>
              <a:rPr lang="en-US" altLang="en-US" sz="2200" i="1">
                <a:latin typeface="Geneva" panose="020B0503030404040204" pitchFamily="34" charset="0"/>
              </a:rPr>
              <a:t>Persona refers to the outer mask of the personality-- that which a person wishes to show the world while the shadow represents those feared and unknown parts that the person chooses to hide both from self and others.  Both persona and shadow have collective and personal components.  </a:t>
            </a:r>
          </a:p>
          <a:p>
            <a:pPr eaLnBrk="1" hangingPunct="1"/>
            <a:r>
              <a:rPr lang="en-US" altLang="en-US" sz="2200" i="1">
                <a:latin typeface="Geneva" panose="020B0503030404040204" pitchFamily="34" charset="0"/>
              </a:rPr>
              <a:t>The persona is a compromise between the individual and society.  </a:t>
            </a:r>
          </a:p>
          <a:p>
            <a:pPr eaLnBrk="1" hangingPunct="1"/>
            <a:r>
              <a:rPr lang="en-US" altLang="en-US" sz="2200" i="1">
                <a:latin typeface="Geneva" panose="020B0503030404040204" pitchFamily="34" charset="0"/>
              </a:rPr>
              <a:t>The more rigid our persona, the darker our shadow.  </a:t>
            </a:r>
          </a:p>
          <a:p>
            <a:pPr eaLnBrk="1" hangingPunct="1"/>
            <a:r>
              <a:rPr lang="en-US" altLang="en-US" sz="2200" i="1">
                <a:latin typeface="Geneva" panose="020B0503030404040204" pitchFamily="34" charset="0"/>
              </a:rPr>
              <a:t>The shadow is a necessary aspect.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25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25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25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25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2563" grpId="0" build="p" bldLvl="2"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1304" name="Rectangle 31130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3" name="Rectangle 2">
            <a:extLst>
              <a:ext uri="{FF2B5EF4-FFF2-40B4-BE49-F238E27FC236}">
                <a16:creationId xmlns:a16="http://schemas.microsoft.com/office/drawing/2014/main" id="{92735078-455D-07F5-C905-E95F826D2933}"/>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Anima</a:t>
            </a:r>
          </a:p>
        </p:txBody>
      </p:sp>
      <p:sp>
        <p:nvSpPr>
          <p:cNvPr id="311306" name="Rectangle 31130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308" name="Rectangle 31130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299" name="Rectangle 3">
            <a:extLst>
              <a:ext uri="{FF2B5EF4-FFF2-40B4-BE49-F238E27FC236}">
                <a16:creationId xmlns:a16="http://schemas.microsoft.com/office/drawing/2014/main" id="{E4D732C9-6FA7-6C87-6BA5-DCF8E8615171}"/>
              </a:ext>
            </a:extLst>
          </p:cNvPr>
          <p:cNvSpPr>
            <a:spLocks noGrp="1" noChangeArrowheads="1"/>
          </p:cNvSpPr>
          <p:nvPr>
            <p:ph idx="1"/>
          </p:nvPr>
        </p:nvSpPr>
        <p:spPr>
          <a:xfrm>
            <a:off x="716692" y="2217343"/>
            <a:ext cx="10319749" cy="4002895"/>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700" dirty="0"/>
              <a:t>The mostly unconscious feminine aspect in men</a:t>
            </a:r>
          </a:p>
          <a:p>
            <a:pPr marL="742962" lvl="1" indent="-285755" defTabSz="457207">
              <a:lnSpc>
                <a:spcPct val="100000"/>
              </a:lnSpc>
              <a:buClr>
                <a:schemeClr val="bg2">
                  <a:lumMod val="40000"/>
                  <a:lumOff val="60000"/>
                </a:schemeClr>
              </a:buClr>
              <a:buFont typeface="Wingdings 3" charset="2"/>
              <a:buChar char=""/>
              <a:defRPr/>
            </a:pPr>
            <a:r>
              <a:rPr lang="en-US" altLang="en-US" sz="1700" dirty="0"/>
              <a:t>“The whole nature of man presupposes woman, both physically and spiritually. His system is tuned into woman from the start, just as it is prepared for a quite definite world where there is water, light, air, salt, carbohydrates etc..”</a:t>
            </a:r>
          </a:p>
          <a:p>
            <a:pPr marL="742962" lvl="1" indent="-285755" defTabSz="457207">
              <a:lnSpc>
                <a:spcPct val="100000"/>
              </a:lnSpc>
              <a:buClr>
                <a:schemeClr val="bg2">
                  <a:lumMod val="40000"/>
                  <a:lumOff val="60000"/>
                </a:schemeClr>
              </a:buClr>
              <a:buFont typeface="Wingdings 3" charset="2"/>
              <a:buChar char=""/>
              <a:defRPr/>
            </a:pPr>
            <a:r>
              <a:rPr lang="en-US" altLang="en-US" sz="1700" dirty="0"/>
              <a:t>“Every man carries within him the eternal image of woman, not the image of this or that particular woman, but a definite feminine image. This image is fundamentally unconscious, an hereditary factor of primordial origin engraved in the living organic system of the man, an imprint or "archetype" of all the ancestral experiences of the female, a deposit, as it were, of all the impressions ever made by woman-in short, an inherited system of psychic adaptation. Even if no women existed, it would still be possible, at any given time, to deduce from this unconscious image exactly how a woman would have to be constituted psychically. The same is true of the woman: she too has her inborn image of man.”</a:t>
            </a:r>
          </a:p>
          <a:p>
            <a:pPr marL="742962" lvl="1" indent="-285755" defTabSz="457207">
              <a:lnSpc>
                <a:spcPct val="100000"/>
              </a:lnSpc>
              <a:buClr>
                <a:schemeClr val="bg2">
                  <a:lumMod val="40000"/>
                  <a:lumOff val="60000"/>
                </a:schemeClr>
              </a:buClr>
              <a:buFont typeface="Wingdings 3" charset="2"/>
              <a:buChar char=""/>
              <a:defRPr/>
            </a:pPr>
            <a:r>
              <a:rPr lang="en-US" altLang="en-US" sz="1700" dirty="0"/>
              <a:t>“Woman always stands just where the man's shadow falls, so that he is only too liable to confuse the two. Then, when he tries to repair this misunderstanding, he overvalues her and believes her the most desirable thing in the world.”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12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12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12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12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299" grpId="0" build="p" bldLvl="2"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2328" name="Rectangle 31232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1" name="Rectangle 2">
            <a:extLst>
              <a:ext uri="{FF2B5EF4-FFF2-40B4-BE49-F238E27FC236}">
                <a16:creationId xmlns:a16="http://schemas.microsoft.com/office/drawing/2014/main" id="{C8246D72-7839-9A3D-8F64-9E73A5AC854A}"/>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Animus</a:t>
            </a:r>
          </a:p>
        </p:txBody>
      </p:sp>
      <p:sp>
        <p:nvSpPr>
          <p:cNvPr id="312330" name="Rectangle 31232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332" name="Rectangle 31233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323" name="Rectangle 3">
            <a:extLst>
              <a:ext uri="{FF2B5EF4-FFF2-40B4-BE49-F238E27FC236}">
                <a16:creationId xmlns:a16="http://schemas.microsoft.com/office/drawing/2014/main" id="{957FBC9F-D07B-BB20-2A78-38552025001B}"/>
              </a:ext>
            </a:extLst>
          </p:cNvPr>
          <p:cNvSpPr>
            <a:spLocks noGrp="1" noChangeArrowheads="1"/>
          </p:cNvSpPr>
          <p:nvPr>
            <p:ph idx="1"/>
          </p:nvPr>
        </p:nvSpPr>
        <p:spPr>
          <a:xfrm>
            <a:off x="1155548" y="2217343"/>
            <a:ext cx="9880893" cy="395961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900"/>
              <a:t>The mostly unconscious masculine aspect in women</a:t>
            </a:r>
          </a:p>
          <a:p>
            <a:pPr marL="742962" lvl="1" indent="-285755" defTabSz="457207">
              <a:buClr>
                <a:schemeClr val="bg2">
                  <a:lumMod val="40000"/>
                  <a:lumOff val="60000"/>
                </a:schemeClr>
              </a:buClr>
              <a:buFont typeface="Wingdings 3" charset="2"/>
              <a:buChar char=""/>
              <a:defRPr/>
            </a:pPr>
            <a:r>
              <a:rPr lang="en-US" altLang="en-US" sz="1900"/>
              <a:t>“The conscious side of woman corresponds to the emotional side of man, not to his ‘mind.’ Mind makes up the soul, or better, the ‘animus’ of woman, and just as the anima of a man consists of inferior relatedness, full of affect, so the animus of woman consists of inferior judgments, or better, opinions.”</a:t>
            </a:r>
          </a:p>
          <a:p>
            <a:pPr marL="742962" lvl="1" indent="-285755" defTabSz="457207">
              <a:buClr>
                <a:schemeClr val="bg2">
                  <a:lumMod val="40000"/>
                  <a:lumOff val="60000"/>
                </a:schemeClr>
              </a:buClr>
              <a:buFont typeface="Wingdings 3" charset="2"/>
              <a:buChar char=""/>
              <a:defRPr/>
            </a:pPr>
            <a:r>
              <a:rPr lang="en-US" altLang="en-US" sz="1900"/>
              <a:t>“For a woman, the typical danger emanating from the unconscious comes from above, from the ‘spiritual’ sphere personified by the animus, whereas for a man it comes from the chthonic realm of the ‘world and woman,’ i.e., the anima projected on to the world.”</a:t>
            </a:r>
          </a:p>
          <a:p>
            <a:pPr marL="742962" lvl="1" indent="-285755" defTabSz="457207">
              <a:buClr>
                <a:schemeClr val="bg2">
                  <a:lumMod val="40000"/>
                  <a:lumOff val="60000"/>
                </a:schemeClr>
              </a:buClr>
              <a:buFont typeface="Wingdings 3" charset="2"/>
              <a:buChar char=""/>
              <a:defRPr/>
            </a:pPr>
            <a:r>
              <a:rPr lang="en-US" altLang="en-US" sz="1900"/>
              <a:t>“Unconscious assumptions or opinions are the worst enemy of woman; they can even grow into a positively demonic passion that exasperates and disgusts men, and does the woman herself the greatest injury by gradually smothering the charm and meaning of her femininity and driving it into the background. Such a development naturally ends in profound psychological disunion, in short, in a neurosis.”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2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23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23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23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323" grpId="0" build="p" bldLvl="2"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08" name="Rectangle 30720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89" name="Rectangle 2">
            <a:extLst>
              <a:ext uri="{FF2B5EF4-FFF2-40B4-BE49-F238E27FC236}">
                <a16:creationId xmlns:a16="http://schemas.microsoft.com/office/drawing/2014/main" id="{BE0876C7-F959-5884-5387-F511116E281E}"/>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Archetypes</a:t>
            </a:r>
          </a:p>
        </p:txBody>
      </p:sp>
      <p:sp>
        <p:nvSpPr>
          <p:cNvPr id="307210" name="Rectangle 30720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12" name="Rectangle 3072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03" name="Rectangle 3">
            <a:extLst>
              <a:ext uri="{FF2B5EF4-FFF2-40B4-BE49-F238E27FC236}">
                <a16:creationId xmlns:a16="http://schemas.microsoft.com/office/drawing/2014/main" id="{1511AD5B-DF35-8B6E-8636-90857C31577E}"/>
              </a:ext>
            </a:extLst>
          </p:cNvPr>
          <p:cNvSpPr>
            <a:spLocks noGrp="1" noChangeArrowheads="1"/>
          </p:cNvSpPr>
          <p:nvPr>
            <p:ph idx="1"/>
          </p:nvPr>
        </p:nvSpPr>
        <p:spPr>
          <a:xfrm>
            <a:off x="1155559" y="3100283"/>
            <a:ext cx="9889788" cy="307667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300"/>
              <a:t>Notion similar to Platonic idealism</a:t>
            </a:r>
          </a:p>
          <a:p>
            <a:pPr marL="342906" indent="-342906" defTabSz="457207">
              <a:buClr>
                <a:schemeClr val="bg2">
                  <a:lumMod val="40000"/>
                  <a:lumOff val="60000"/>
                </a:schemeClr>
              </a:buClr>
              <a:buFont typeface="Wingdings 3" charset="2"/>
              <a:buChar char=""/>
              <a:defRPr/>
            </a:pPr>
            <a:r>
              <a:rPr lang="en-US" altLang="en-US" sz="1300"/>
              <a:t>The archetypes are certain regular motifs or consistently recurring types of situations or types of figures which arise from the collective experience and which can be found in mythology, e.g.</a:t>
            </a:r>
            <a:r>
              <a:rPr lang="en-US" altLang="en-US" sz="1300" i="1">
                <a:latin typeface="Geneva" charset="0"/>
              </a:rPr>
              <a:t> </a:t>
            </a:r>
          </a:p>
          <a:p>
            <a:pPr marL="742962" lvl="1" indent="-285755" defTabSz="457207">
              <a:buClr>
                <a:schemeClr val="bg2">
                  <a:lumMod val="40000"/>
                  <a:lumOff val="60000"/>
                </a:schemeClr>
              </a:buClr>
              <a:buFont typeface="Wingdings 3" charset="2"/>
              <a:buChar char=""/>
              <a:defRPr/>
            </a:pPr>
            <a:r>
              <a:rPr lang="en-US" altLang="en-US" sz="1300">
                <a:latin typeface="Geneva" charset="0"/>
              </a:rPr>
              <a:t>The wise old man or woman </a:t>
            </a:r>
          </a:p>
          <a:p>
            <a:pPr marL="742962" lvl="1" indent="-285755" defTabSz="457207">
              <a:buClr>
                <a:schemeClr val="bg2">
                  <a:lumMod val="40000"/>
                  <a:lumOff val="60000"/>
                </a:schemeClr>
              </a:buClr>
              <a:buFont typeface="Wingdings 3" charset="2"/>
              <a:buChar char=""/>
              <a:defRPr/>
            </a:pPr>
            <a:r>
              <a:rPr lang="en-US" altLang="en-US" sz="1300">
                <a:latin typeface="Geneva" charset="0"/>
              </a:rPr>
              <a:t>The Great Mother</a:t>
            </a:r>
          </a:p>
          <a:p>
            <a:pPr marL="742962" lvl="1" indent="-285755" defTabSz="457207">
              <a:buClr>
                <a:schemeClr val="bg2">
                  <a:lumMod val="40000"/>
                  <a:lumOff val="60000"/>
                </a:schemeClr>
              </a:buClr>
              <a:buFont typeface="Wingdings 3" charset="2"/>
              <a:buChar char=""/>
              <a:defRPr/>
            </a:pPr>
            <a:r>
              <a:rPr lang="en-US" altLang="en-US" sz="1300">
                <a:latin typeface="Geneva" charset="0"/>
              </a:rPr>
              <a:t>The Divine Child</a:t>
            </a:r>
          </a:p>
          <a:p>
            <a:pPr marL="742962" lvl="1" indent="-285755" defTabSz="457207">
              <a:buClr>
                <a:schemeClr val="bg2">
                  <a:lumMod val="40000"/>
                  <a:lumOff val="60000"/>
                </a:schemeClr>
              </a:buClr>
              <a:buFont typeface="Wingdings 3" charset="2"/>
              <a:buChar char=""/>
              <a:defRPr/>
            </a:pPr>
            <a:r>
              <a:rPr lang="en-US" altLang="en-US" sz="1300">
                <a:latin typeface="Geneva" charset="0"/>
              </a:rPr>
              <a:t>The Trickster </a:t>
            </a:r>
          </a:p>
          <a:p>
            <a:pPr marL="742962" lvl="1" indent="-285755" defTabSz="457207">
              <a:buClr>
                <a:schemeClr val="bg2">
                  <a:lumMod val="40000"/>
                  <a:lumOff val="60000"/>
                </a:schemeClr>
              </a:buClr>
              <a:buFont typeface="Wingdings 3" charset="2"/>
              <a:buChar char=""/>
              <a:defRPr/>
            </a:pPr>
            <a:r>
              <a:rPr lang="en-US" altLang="en-US" sz="1300">
                <a:latin typeface="Geneva" charset="0"/>
              </a:rPr>
              <a:t>The Hero</a:t>
            </a:r>
          </a:p>
          <a:p>
            <a:pPr marL="742962" lvl="1" indent="-285755" defTabSz="457207">
              <a:buClr>
                <a:schemeClr val="bg2">
                  <a:lumMod val="40000"/>
                  <a:lumOff val="60000"/>
                </a:schemeClr>
              </a:buClr>
              <a:buFont typeface="Wingdings 3" charset="2"/>
              <a:buChar char=""/>
              <a:defRPr/>
            </a:pPr>
            <a:r>
              <a:rPr lang="en-US" altLang="en-US" sz="1300">
                <a:latin typeface="Geneva" charset="0"/>
              </a:rPr>
              <a:t>The Fool</a:t>
            </a:r>
          </a:p>
          <a:p>
            <a:pPr marL="342906" indent="-342906" defTabSz="457207">
              <a:buClr>
                <a:schemeClr val="bg2">
                  <a:lumMod val="40000"/>
                  <a:lumOff val="60000"/>
                </a:schemeClr>
              </a:buClr>
              <a:buFont typeface="Wingdings 3" charset="2"/>
              <a:buChar char=""/>
              <a:defRPr/>
            </a:pPr>
            <a:r>
              <a:rPr lang="en-US" altLang="en-US" sz="1300"/>
              <a:t>To some extent, Jung regarded these as a priori and to some extent inherited.</a:t>
            </a:r>
            <a:r>
              <a:rPr lang="en-US" altLang="en-US" sz="1300" i="1">
                <a:latin typeface="Geneva" charset="0"/>
              </a:rPr>
              <a:t>  </a:t>
            </a:r>
          </a:p>
          <a:p>
            <a:pPr marL="342906" indent="-342906" defTabSz="457207">
              <a:buClr>
                <a:schemeClr val="bg2">
                  <a:lumMod val="40000"/>
                  <a:lumOff val="60000"/>
                </a:schemeClr>
              </a:buClr>
              <a:buFont typeface="Wingdings 3" charset="2"/>
              <a:buChar char=""/>
              <a:defRPr/>
            </a:pPr>
            <a:r>
              <a:rPr lang="en-US" altLang="en-US" sz="1300"/>
              <a:t>They give rise to our fantasy lives. </a:t>
            </a:r>
            <a:r>
              <a:rPr lang="en-US" altLang="en-US" sz="1300" i="1">
                <a:latin typeface="Geneva" charset="0"/>
              </a:rPr>
              <a:t>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72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072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072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072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0720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0720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0720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30720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30720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30720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03" grpId="0" build="p" bldLvl="2"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3592" name="Rectangle 32359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7" name="Rectangle 2">
            <a:extLst>
              <a:ext uri="{FF2B5EF4-FFF2-40B4-BE49-F238E27FC236}">
                <a16:creationId xmlns:a16="http://schemas.microsoft.com/office/drawing/2014/main" id="{4852B6C0-B046-3BA7-7499-17F464C15E8D}"/>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The Complex</a:t>
            </a:r>
          </a:p>
        </p:txBody>
      </p:sp>
      <p:sp>
        <p:nvSpPr>
          <p:cNvPr id="323594" name="Rectangle 32359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596" name="Rectangle 32359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3587" name="Rectangle 3">
            <a:extLst>
              <a:ext uri="{FF2B5EF4-FFF2-40B4-BE49-F238E27FC236}">
                <a16:creationId xmlns:a16="http://schemas.microsoft.com/office/drawing/2014/main" id="{0AC95533-4DAF-7317-BC17-C1537254D2D6}"/>
              </a:ext>
            </a:extLst>
          </p:cNvPr>
          <p:cNvSpPr>
            <a:spLocks noGrp="1" noChangeArrowheads="1"/>
          </p:cNvSpPr>
          <p:nvPr>
            <p:ph idx="1"/>
          </p:nvPr>
        </p:nvSpPr>
        <p:spPr>
          <a:xfrm>
            <a:off x="1155559" y="3100283"/>
            <a:ext cx="9889788" cy="3076679"/>
          </a:xfrm>
        </p:spPr>
        <p:txBody>
          <a:bodyPr>
            <a:normAutofit/>
          </a:bodyPr>
          <a:lstStyle/>
          <a:p>
            <a:pPr eaLnBrk="1" hangingPunct="1"/>
            <a:r>
              <a:rPr lang="en-US" altLang="en-US" sz="1100" i="1">
                <a:latin typeface="Geneva" panose="020B0503030404040204" pitchFamily="34" charset="0"/>
              </a:rPr>
              <a:t>Complexes are certain constellations of psychic elements (ideas, opinions, convictions, etc.) grouped around emotionally sensitive areas.  </a:t>
            </a:r>
          </a:p>
          <a:p>
            <a:pPr eaLnBrk="1" hangingPunct="1"/>
            <a:r>
              <a:rPr lang="en-US" altLang="en-US" sz="1100" i="1">
                <a:latin typeface="Geneva" panose="020B0503030404040204" pitchFamily="34" charset="0"/>
              </a:rPr>
              <a:t>There is a (1) nuclear element and (2) cluster of associations attached to the nucleus.  </a:t>
            </a:r>
          </a:p>
          <a:p>
            <a:pPr eaLnBrk="1" hangingPunct="1"/>
            <a:r>
              <a:rPr lang="en-US" altLang="en-US" sz="1100" i="1">
                <a:latin typeface="Geneva" panose="020B0503030404040204" pitchFamily="34" charset="0"/>
              </a:rPr>
              <a:t>Often the nucleus is a deep unconscious wound, deep enough to lay bare the archetype. Thus, an archetypal image often forms the nucleus of a complex. e.g. </a:t>
            </a:r>
          </a:p>
          <a:p>
            <a:pPr lvl="1" eaLnBrk="1" hangingPunct="1"/>
            <a:r>
              <a:rPr lang="en-US" altLang="en-US" sz="1100">
                <a:latin typeface="Geneva" panose="020B0503030404040204" pitchFamily="34" charset="0"/>
              </a:rPr>
              <a:t>Oedipus complex</a:t>
            </a:r>
          </a:p>
          <a:p>
            <a:pPr lvl="1" eaLnBrk="1" hangingPunct="1"/>
            <a:r>
              <a:rPr lang="en-US" altLang="en-US" sz="1100">
                <a:latin typeface="Geneva" panose="020B0503030404040204" pitchFamily="34" charset="0"/>
              </a:rPr>
              <a:t>Inferiority complex</a:t>
            </a:r>
          </a:p>
          <a:p>
            <a:pPr lvl="1" eaLnBrk="1" hangingPunct="1"/>
            <a:r>
              <a:rPr lang="en-US" altLang="en-US" sz="1100">
                <a:latin typeface="Geneva" panose="020B0503030404040204" pitchFamily="34" charset="0"/>
              </a:rPr>
              <a:t>Power complex </a:t>
            </a:r>
          </a:p>
          <a:p>
            <a:pPr lvl="1" eaLnBrk="1" hangingPunct="1"/>
            <a:r>
              <a:rPr lang="en-US" altLang="en-US" sz="1100">
                <a:latin typeface="Geneva" panose="020B0503030404040204" pitchFamily="34" charset="0"/>
              </a:rPr>
              <a:t>Savior complex</a:t>
            </a:r>
          </a:p>
          <a:p>
            <a:pPr lvl="1" eaLnBrk="1" hangingPunct="1"/>
            <a:r>
              <a:rPr lang="en-US" altLang="en-US" sz="1100">
                <a:latin typeface="Geneva" panose="020B0503030404040204" pitchFamily="34" charset="0"/>
              </a:rPr>
              <a:t>Healer complex</a:t>
            </a:r>
          </a:p>
          <a:p>
            <a:pPr lvl="1" eaLnBrk="1" hangingPunct="1"/>
            <a:r>
              <a:rPr lang="en-US" altLang="en-US" sz="1100">
                <a:latin typeface="Geneva" panose="020B0503030404040204" pitchFamily="34" charset="0"/>
              </a:rPr>
              <a:t>Mother complex </a:t>
            </a:r>
          </a:p>
          <a:p>
            <a:pPr lvl="1" eaLnBrk="1" hangingPunct="1"/>
            <a:r>
              <a:rPr lang="en-US" altLang="en-US" sz="1100">
                <a:latin typeface="Geneva" panose="020B0503030404040204" pitchFamily="34" charset="0"/>
              </a:rPr>
              <a:t>Ego complex</a:t>
            </a:r>
          </a:p>
          <a:p>
            <a:pPr eaLnBrk="1" hangingPunct="1"/>
            <a:r>
              <a:rPr lang="en-US" altLang="en-US" sz="1100" i="1">
                <a:latin typeface="Geneva" panose="020B0503030404040204" pitchFamily="34" charset="0"/>
              </a:rPr>
              <a:t>Dreams tell us about them</a:t>
            </a:r>
            <a:endParaRPr lang="en-US" altLang="en-US" sz="1100"/>
          </a:p>
          <a:p>
            <a:pPr eaLnBrk="1" hangingPunct="1">
              <a:buFont typeface="Times" charset="0"/>
              <a:buNone/>
            </a:pPr>
            <a:endParaRPr lang="en-US" altLang="en-US" sz="1100"/>
          </a:p>
          <a:p>
            <a:pPr eaLnBrk="1" hangingPunct="1"/>
            <a:endParaRPr lang="en-US" altLang="en-US" sz="11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35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35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35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35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358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358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2358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32358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323587">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323587">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3235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3587" grpId="0" build="p" bldLvl="2"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a:extLst>
              <a:ext uri="{FF2B5EF4-FFF2-40B4-BE49-F238E27FC236}">
                <a16:creationId xmlns:a16="http://schemas.microsoft.com/office/drawing/2014/main" id="{2EB122E9-6DD4-02BE-3DAB-30A4392406A2}"/>
              </a:ext>
            </a:extLst>
          </p:cNvPr>
          <p:cNvSpPr>
            <a:spLocks noGrp="1" noChangeArrowheads="1"/>
          </p:cNvSpPr>
          <p:nvPr>
            <p:ph type="title"/>
          </p:nvPr>
        </p:nvSpPr>
        <p:spPr/>
        <p:txBody>
          <a:bodyPr/>
          <a:lstStyle/>
          <a:p>
            <a:pPr eaLnBrk="1" hangingPunct="1"/>
            <a:r>
              <a:rPr lang="en-US" altLang="en-US"/>
              <a:t>Jung’s Typology</a:t>
            </a:r>
          </a:p>
        </p:txBody>
      </p:sp>
      <p:sp>
        <p:nvSpPr>
          <p:cNvPr id="314371" name="Rectangle 3">
            <a:extLst>
              <a:ext uri="{FF2B5EF4-FFF2-40B4-BE49-F238E27FC236}">
                <a16:creationId xmlns:a16="http://schemas.microsoft.com/office/drawing/2014/main" id="{58831488-651A-0EB6-6649-FFE2111B914E}"/>
              </a:ext>
            </a:extLst>
          </p:cNvPr>
          <p:cNvSpPr>
            <a:spLocks noGrp="1" noChangeArrowheads="1"/>
          </p:cNvSpPr>
          <p:nvPr>
            <p:ph idx="1"/>
          </p:nvPr>
        </p:nvSpPr>
        <p:spPr>
          <a:xfrm>
            <a:off x="1939926" y="1752601"/>
            <a:ext cx="3732213" cy="3019425"/>
          </a:xfrm>
        </p:spPr>
        <p:txBody>
          <a:bodyPr/>
          <a:lstStyle/>
          <a:p>
            <a:pPr eaLnBrk="1" hangingPunct="1"/>
            <a:r>
              <a:rPr lang="en-US" altLang="en-US"/>
              <a:t>Introversion</a:t>
            </a:r>
          </a:p>
          <a:p>
            <a:pPr lvl="1" eaLnBrk="1" hangingPunct="1"/>
            <a:r>
              <a:rPr lang="en-US" altLang="en-US"/>
              <a:t>Consciousness flows inward</a:t>
            </a:r>
          </a:p>
          <a:p>
            <a:pPr eaLnBrk="1" hangingPunct="1"/>
            <a:r>
              <a:rPr lang="en-US" altLang="en-US"/>
              <a:t>Extraversion</a:t>
            </a:r>
          </a:p>
          <a:p>
            <a:pPr lvl="1" eaLnBrk="1" hangingPunct="1"/>
            <a:r>
              <a:rPr lang="en-US" altLang="en-US"/>
              <a:t>Consciousness flows outward</a:t>
            </a:r>
          </a:p>
          <a:p>
            <a:pPr eaLnBrk="1" hangingPunct="1"/>
            <a:endParaRPr lang="en-US" altLang="en-US"/>
          </a:p>
        </p:txBody>
      </p:sp>
      <p:sp>
        <p:nvSpPr>
          <p:cNvPr id="314372" name="Rectangle 4">
            <a:extLst>
              <a:ext uri="{FF2B5EF4-FFF2-40B4-BE49-F238E27FC236}">
                <a16:creationId xmlns:a16="http://schemas.microsoft.com/office/drawing/2014/main" id="{9E5207A2-E50C-2EF0-3929-8F021577AD59}"/>
              </a:ext>
            </a:extLst>
          </p:cNvPr>
          <p:cNvSpPr>
            <a:spLocks noChangeArrowheads="1"/>
          </p:cNvSpPr>
          <p:nvPr/>
        </p:nvSpPr>
        <p:spPr bwMode="auto">
          <a:xfrm>
            <a:off x="6400800" y="2625079"/>
            <a:ext cx="5585253" cy="221599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2700">
                <a:solidFill>
                  <a:srgbClr val="00FFCC"/>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ctr">
            <a:spAutoFit/>
          </a:bodyPr>
          <a:lstStyle>
            <a:lvl1pPr>
              <a:defRPr>
                <a:solidFill>
                  <a:schemeClr val="bg1"/>
                </a:solidFill>
                <a:latin typeface="Arial" panose="020B0604020202020204" pitchFamily="34" charset="0"/>
              </a:defRPr>
            </a:lvl1pPr>
            <a:lvl2pPr marL="742950" indent="-285750">
              <a:defRPr>
                <a:solidFill>
                  <a:schemeClr val="bg1"/>
                </a:solidFill>
                <a:latin typeface="Arial" panose="020B0604020202020204" pitchFamily="34" charset="0"/>
              </a:defRPr>
            </a:lvl2pPr>
            <a:lvl3pPr marL="1143000" indent="-228600">
              <a:defRPr>
                <a:solidFill>
                  <a:schemeClr val="bg1"/>
                </a:solidFill>
                <a:latin typeface="Arial" panose="020B0604020202020204" pitchFamily="34" charset="0"/>
              </a:defRPr>
            </a:lvl3pPr>
            <a:lvl4pPr marL="1600200" indent="-228600">
              <a:defRPr>
                <a:solidFill>
                  <a:schemeClr val="bg1"/>
                </a:solidFill>
                <a:latin typeface="Arial" panose="020B0604020202020204" pitchFamily="34" charset="0"/>
              </a:defRPr>
            </a:lvl4pPr>
            <a:lvl5pPr marL="2057400" indent="-228600">
              <a:defRPr>
                <a:solidFill>
                  <a:schemeClr val="bg1"/>
                </a:solidFill>
                <a:latin typeface="Arial" panose="020B0604020202020204" pitchFamily="34" charset="0"/>
              </a:defRPr>
            </a:lvl5pPr>
            <a:lvl6pPr marL="2514600" indent="-228600" eaLnBrk="0" fontAlgn="base" hangingPunct="0">
              <a:spcBef>
                <a:spcPct val="0"/>
              </a:spcBef>
              <a:spcAft>
                <a:spcPct val="0"/>
              </a:spcAft>
              <a:defRPr>
                <a:solidFill>
                  <a:schemeClr val="bg1"/>
                </a:solidFill>
                <a:latin typeface="Arial" panose="020B0604020202020204" pitchFamily="34" charset="0"/>
              </a:defRPr>
            </a:lvl6pPr>
            <a:lvl7pPr marL="2971800" indent="-228600" eaLnBrk="0" fontAlgn="base" hangingPunct="0">
              <a:spcBef>
                <a:spcPct val="0"/>
              </a:spcBef>
              <a:spcAft>
                <a:spcPct val="0"/>
              </a:spcAft>
              <a:defRPr>
                <a:solidFill>
                  <a:schemeClr val="bg1"/>
                </a:solidFill>
                <a:latin typeface="Arial" panose="020B0604020202020204" pitchFamily="34" charset="0"/>
              </a:defRPr>
            </a:lvl7pPr>
            <a:lvl8pPr marL="3429000" indent="-228600" eaLnBrk="0" fontAlgn="base" hangingPunct="0">
              <a:spcBef>
                <a:spcPct val="0"/>
              </a:spcBef>
              <a:spcAft>
                <a:spcPct val="0"/>
              </a:spcAft>
              <a:defRPr>
                <a:solidFill>
                  <a:schemeClr val="bg1"/>
                </a:solidFill>
                <a:latin typeface="Arial" panose="020B0604020202020204" pitchFamily="34" charset="0"/>
              </a:defRPr>
            </a:lvl8pPr>
            <a:lvl9pPr marL="3886200" indent="-228600" eaLnBrk="0" fontAlgn="base" hangingPunct="0">
              <a:spcBef>
                <a:spcPct val="0"/>
              </a:spcBef>
              <a:spcAft>
                <a:spcPct val="0"/>
              </a:spcAft>
              <a:defRPr>
                <a:solidFill>
                  <a:schemeClr val="bg1"/>
                </a:solidFill>
                <a:latin typeface="Arial" panose="020B0604020202020204" pitchFamily="34" charset="0"/>
              </a:defRPr>
            </a:lvl9pPr>
          </a:lstStyle>
          <a:p>
            <a:endParaRPr lang="en-US" altLang="en-US" sz="2400" dirty="0">
              <a:solidFill>
                <a:schemeClr val="tx1"/>
              </a:solidFill>
            </a:endParaRPr>
          </a:p>
          <a:p>
            <a:r>
              <a:rPr lang="en-US" altLang="en-US" sz="2400" dirty="0">
                <a:solidFill>
                  <a:schemeClr val="tx1"/>
                </a:solidFill>
              </a:rPr>
              <a:t>                  Intuition</a:t>
            </a:r>
          </a:p>
          <a:p>
            <a:r>
              <a:rPr lang="en-US" altLang="en-US" sz="2400" dirty="0">
                <a:solidFill>
                  <a:schemeClr val="tx1"/>
                </a:solidFill>
              </a:rPr>
              <a:t>                      |</a:t>
            </a:r>
          </a:p>
          <a:p>
            <a:r>
              <a:rPr lang="en-US" altLang="en-US" sz="2400" dirty="0">
                <a:solidFill>
                  <a:schemeClr val="tx1"/>
                </a:solidFill>
              </a:rPr>
              <a:t>  Feeling ------|------  Thinking</a:t>
            </a:r>
          </a:p>
          <a:p>
            <a:r>
              <a:rPr lang="en-US" altLang="en-US" sz="2400" dirty="0">
                <a:solidFill>
                  <a:schemeClr val="tx1"/>
                </a:solidFill>
              </a:rPr>
              <a:t>                      |</a:t>
            </a:r>
          </a:p>
          <a:p>
            <a:r>
              <a:rPr lang="en-US" altLang="en-US" sz="2400" dirty="0">
                <a:solidFill>
                  <a:schemeClr val="tx1"/>
                </a:solidFill>
              </a:rPr>
              <a:t>                Sensation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43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43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43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43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4371" grpId="0" build="p" bldLvl="2"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8472" name="Rectangle 31847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3" name="Rectangle 2">
            <a:extLst>
              <a:ext uri="{FF2B5EF4-FFF2-40B4-BE49-F238E27FC236}">
                <a16:creationId xmlns:a16="http://schemas.microsoft.com/office/drawing/2014/main" id="{D8E030DD-30AA-E593-7C91-164D656BD104}"/>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Synchronicity</a:t>
            </a:r>
          </a:p>
        </p:txBody>
      </p:sp>
      <p:sp>
        <p:nvSpPr>
          <p:cNvPr id="318474" name="Rectangle 31847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8476" name="Rectangle 31847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8467" name="Rectangle 3">
            <a:extLst>
              <a:ext uri="{FF2B5EF4-FFF2-40B4-BE49-F238E27FC236}">
                <a16:creationId xmlns:a16="http://schemas.microsoft.com/office/drawing/2014/main" id="{5AFFDABF-ED50-6415-138F-A9587A2F2093}"/>
              </a:ext>
            </a:extLst>
          </p:cNvPr>
          <p:cNvSpPr>
            <a:spLocks noGrp="1" noChangeArrowheads="1"/>
          </p:cNvSpPr>
          <p:nvPr>
            <p:ph idx="1"/>
          </p:nvPr>
        </p:nvSpPr>
        <p:spPr>
          <a:xfrm>
            <a:off x="1155559" y="3100283"/>
            <a:ext cx="9889788" cy="3076679"/>
          </a:xfrm>
        </p:spPr>
        <p:txBody>
          <a:bodyPr>
            <a:normAutofit/>
          </a:bodyPr>
          <a:lstStyle/>
          <a:p>
            <a:pPr eaLnBrk="1" hangingPunct="1"/>
            <a:r>
              <a:rPr lang="en-US" altLang="en-US" sz="2200"/>
              <a:t>Meaningfully related coincidences</a:t>
            </a:r>
          </a:p>
          <a:p>
            <a:pPr eaLnBrk="1" hangingPunct="1"/>
            <a:r>
              <a:rPr lang="en-US" altLang="en-US" sz="2200"/>
              <a:t>Golden scarab dream of resistant patient</a:t>
            </a:r>
          </a:p>
          <a:p>
            <a:pPr eaLnBrk="1" hangingPunct="1"/>
            <a:r>
              <a:rPr lang="en-US" altLang="en-US" sz="2200"/>
              <a:t>Based on 1952 essay, "Synchronicity, An Acausal Connecting Principle”</a:t>
            </a:r>
          </a:p>
          <a:p>
            <a:pPr lvl="1" eaLnBrk="1" hangingPunct="1"/>
            <a:r>
              <a:rPr lang="en-US" altLang="en-US" sz="2200"/>
              <a:t>Corresponded with Einstein and others on quantum physics</a:t>
            </a:r>
          </a:p>
          <a:p>
            <a:pPr lvl="1" eaLnBrk="1" hangingPunct="1"/>
            <a:r>
              <a:rPr lang="en-US" altLang="en-US" sz="2200"/>
              <a:t>Also with J.B. Rhine, famous ESP researcher at Duke University</a:t>
            </a:r>
          </a:p>
          <a:p>
            <a:pPr eaLnBrk="1" hangingPunct="1"/>
            <a:r>
              <a:rPr lang="en-US" altLang="en-US" sz="2200"/>
              <a:t>"'Causality is only one principle and psychology essentially cannot be exhausted by causal methods only, because the mind (=psyche) lives by aims as well."'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84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84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84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846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846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84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467" grpId="0" build="p" bldLvl="2"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48" name="Rectangle 31744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1" name="Rectangle 2">
            <a:extLst>
              <a:ext uri="{FF2B5EF4-FFF2-40B4-BE49-F238E27FC236}">
                <a16:creationId xmlns:a16="http://schemas.microsoft.com/office/drawing/2014/main" id="{B7BF9B57-BD94-2B5A-BF0B-529AD037C99E}"/>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Individuation</a:t>
            </a:r>
          </a:p>
        </p:txBody>
      </p:sp>
      <p:sp>
        <p:nvSpPr>
          <p:cNvPr id="317450" name="Rectangle 31744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52" name="Rectangle 31745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43" name="Rectangle 3">
            <a:extLst>
              <a:ext uri="{FF2B5EF4-FFF2-40B4-BE49-F238E27FC236}">
                <a16:creationId xmlns:a16="http://schemas.microsoft.com/office/drawing/2014/main" id="{43898177-8AD8-6053-E166-FBF9301F57E6}"/>
              </a:ext>
            </a:extLst>
          </p:cNvPr>
          <p:cNvSpPr>
            <a:spLocks noGrp="1" noChangeArrowheads="1"/>
          </p:cNvSpPr>
          <p:nvPr>
            <p:ph idx="1"/>
          </p:nvPr>
        </p:nvSpPr>
        <p:spPr>
          <a:xfrm>
            <a:off x="1155559" y="3100283"/>
            <a:ext cx="9889788" cy="307667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300"/>
              <a:t>Maslow :  Self-Actualization</a:t>
            </a:r>
          </a:p>
          <a:p>
            <a:pPr marL="342906" indent="-342906" defTabSz="457207">
              <a:buClr>
                <a:schemeClr val="bg2">
                  <a:lumMod val="40000"/>
                  <a:lumOff val="60000"/>
                </a:schemeClr>
              </a:buClr>
              <a:buFont typeface="Wingdings 3" charset="2"/>
              <a:buChar char=""/>
              <a:defRPr/>
            </a:pPr>
            <a:r>
              <a:rPr lang="en-US" altLang="en-US" sz="1300"/>
              <a:t>Eastern spirituality: Enlightenment</a:t>
            </a:r>
          </a:p>
          <a:p>
            <a:pPr marL="342906" indent="-342906" defTabSz="457207">
              <a:buClr>
                <a:schemeClr val="bg2">
                  <a:lumMod val="40000"/>
                  <a:lumOff val="60000"/>
                </a:schemeClr>
              </a:buClr>
              <a:buFont typeface="Wingdings 3" charset="2"/>
              <a:buChar char=""/>
              <a:defRPr/>
            </a:pPr>
            <a:r>
              <a:rPr lang="en-US" altLang="en-US" sz="1300"/>
              <a:t>Process rather than end-state</a:t>
            </a:r>
          </a:p>
          <a:p>
            <a:pPr marL="742962" lvl="1" indent="-285755" defTabSz="457207">
              <a:buClr>
                <a:schemeClr val="bg2">
                  <a:lumMod val="40000"/>
                  <a:lumOff val="60000"/>
                </a:schemeClr>
              </a:buClr>
              <a:buFont typeface="Wingdings 3" charset="2"/>
              <a:buChar char=""/>
              <a:defRPr/>
            </a:pPr>
            <a:r>
              <a:rPr lang="en-US" altLang="en-US" sz="1300"/>
              <a:t>The development, unfolding, or maturation of the Self, particularly when this is consciously tracked  through introspection</a:t>
            </a:r>
          </a:p>
          <a:p>
            <a:pPr marL="342906" indent="-342906" defTabSz="457207">
              <a:buClr>
                <a:schemeClr val="bg2">
                  <a:lumMod val="40000"/>
                  <a:lumOff val="60000"/>
                </a:schemeClr>
              </a:buClr>
              <a:buFont typeface="Wingdings 3" charset="2"/>
              <a:buChar char=""/>
              <a:defRPr/>
            </a:pPr>
            <a:r>
              <a:rPr lang="en-US" altLang="en-US" sz="1300"/>
              <a:t>The Inner Marriage</a:t>
            </a:r>
          </a:p>
          <a:p>
            <a:pPr marL="742962" lvl="1" indent="-285755" defTabSz="457207">
              <a:buClr>
                <a:schemeClr val="bg2">
                  <a:lumMod val="40000"/>
                  <a:lumOff val="60000"/>
                </a:schemeClr>
              </a:buClr>
              <a:buFont typeface="Wingdings 3" charset="2"/>
              <a:buChar char=""/>
              <a:defRPr/>
            </a:pPr>
            <a:r>
              <a:rPr lang="en-US" altLang="en-US" sz="1300"/>
              <a:t>Refers to the coming to terms with inner male and female and generally signifies a coming to terms with opposites-- anima and animus-- the contra-sexual side is unconscious and needs to be integrated.</a:t>
            </a:r>
          </a:p>
          <a:p>
            <a:pPr marL="342906" indent="-342906" defTabSz="457207">
              <a:buClr>
                <a:schemeClr val="bg2">
                  <a:lumMod val="40000"/>
                  <a:lumOff val="60000"/>
                </a:schemeClr>
              </a:buClr>
              <a:buFont typeface="Wingdings 3" charset="2"/>
              <a:buChar char=""/>
              <a:defRPr/>
            </a:pPr>
            <a:r>
              <a:rPr lang="en-US" altLang="en-US" sz="1300"/>
              <a:t>Jung sees psyche as purposive</a:t>
            </a:r>
          </a:p>
          <a:p>
            <a:pPr marL="742962" lvl="1" indent="-285755" defTabSz="457207">
              <a:buClr>
                <a:schemeClr val="bg2">
                  <a:lumMod val="40000"/>
                  <a:lumOff val="60000"/>
                </a:schemeClr>
              </a:buClr>
              <a:buFont typeface="Wingdings 3" charset="2"/>
              <a:buChar char=""/>
              <a:defRPr/>
            </a:pPr>
            <a:r>
              <a:rPr lang="en-US" altLang="en-US" sz="1300"/>
              <a:t>i.e. not just driven by the past</a:t>
            </a:r>
          </a:p>
          <a:p>
            <a:pPr marL="742962" lvl="1" indent="-285755" defTabSz="457207">
              <a:buClr>
                <a:schemeClr val="bg2">
                  <a:lumMod val="40000"/>
                  <a:lumOff val="60000"/>
                </a:schemeClr>
              </a:buClr>
              <a:buFont typeface="Wingdings 3" charset="2"/>
              <a:buChar char=""/>
              <a:defRPr/>
            </a:pPr>
            <a:r>
              <a:rPr lang="en-US" altLang="en-US" sz="1300"/>
              <a:t>Tree/seed metaphor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4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4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4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1744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31744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3174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43" grpId="0" build="p" bldLvl="2"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0520" name="Rectangle 32051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29" name="Rectangle 2">
            <a:extLst>
              <a:ext uri="{FF2B5EF4-FFF2-40B4-BE49-F238E27FC236}">
                <a16:creationId xmlns:a16="http://schemas.microsoft.com/office/drawing/2014/main" id="{8B159A39-2B3A-D503-AE98-7C69023E571F}"/>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Symbols of Transcendence </a:t>
            </a:r>
          </a:p>
        </p:txBody>
      </p:sp>
      <p:sp>
        <p:nvSpPr>
          <p:cNvPr id="320522" name="Rectangle 3205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0524" name="Rectangle 3205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0515" name="Rectangle 3">
            <a:extLst>
              <a:ext uri="{FF2B5EF4-FFF2-40B4-BE49-F238E27FC236}">
                <a16:creationId xmlns:a16="http://schemas.microsoft.com/office/drawing/2014/main" id="{48BF43A0-2FAC-AD60-F4FC-4AFD50966976}"/>
              </a:ext>
            </a:extLst>
          </p:cNvPr>
          <p:cNvSpPr>
            <a:spLocks noGrp="1" noChangeArrowheads="1"/>
          </p:cNvSpPr>
          <p:nvPr>
            <p:ph idx="1"/>
          </p:nvPr>
        </p:nvSpPr>
        <p:spPr>
          <a:xfrm>
            <a:off x="1155559" y="3100283"/>
            <a:ext cx="9889788" cy="3076679"/>
          </a:xfrm>
        </p:spPr>
        <p:txBody>
          <a:bodyPr>
            <a:normAutofit/>
          </a:bodyPr>
          <a:lstStyle/>
          <a:p>
            <a:pPr eaLnBrk="1" hangingPunct="1"/>
            <a:r>
              <a:rPr lang="en-US" altLang="en-US" sz="2400"/>
              <a:t>In </a:t>
            </a:r>
            <a:r>
              <a:rPr lang="en-US" altLang="en-US" sz="2400" i="1"/>
              <a:t>Man &amp; His Symbols</a:t>
            </a:r>
            <a:r>
              <a:rPr lang="en-US" altLang="en-US" sz="2400"/>
              <a:t> by Jung </a:t>
            </a:r>
            <a:r>
              <a:rPr lang="en-US" altLang="en-US" sz="2400" i="1"/>
              <a:t>et al, </a:t>
            </a:r>
            <a:r>
              <a:rPr lang="en-US" altLang="en-US" sz="2400"/>
              <a:t>mention is made of a number of common symbols of transcendence</a:t>
            </a:r>
          </a:p>
          <a:p>
            <a:pPr eaLnBrk="1" hangingPunct="1"/>
            <a:r>
              <a:rPr lang="en-US" altLang="en-US" sz="2400"/>
              <a:t>They include:</a:t>
            </a:r>
          </a:p>
          <a:p>
            <a:pPr lvl="1" eaLnBrk="1" hangingPunct="1"/>
            <a:r>
              <a:rPr lang="en-US" altLang="en-US"/>
              <a:t>Trickster, shaman, bird, lonely journey or pilgrimage, an ancient  tree or plant, animals, rodents, lizards, snakes, ascending to a mountain top, winged horse or winged dragon, etc.</a:t>
            </a:r>
          </a:p>
          <a:p>
            <a:pPr lvl="1"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05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05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05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5" grpId="0" build="p" bldLvl="2" autoUpdateAnimBg="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83" name="Rectangle 5018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7" name="Rectangle 2">
            <a:extLst>
              <a:ext uri="{FF2B5EF4-FFF2-40B4-BE49-F238E27FC236}">
                <a16:creationId xmlns:a16="http://schemas.microsoft.com/office/drawing/2014/main" id="{908D699F-8D92-E8F8-911D-4A68E0FF0D2E}"/>
              </a:ext>
            </a:extLst>
          </p:cNvPr>
          <p:cNvSpPr>
            <a:spLocks noGrp="1" noChangeArrowheads="1"/>
          </p:cNvSpPr>
          <p:nvPr>
            <p:ph type="title"/>
          </p:nvPr>
        </p:nvSpPr>
        <p:spPr>
          <a:xfrm>
            <a:off x="1156851" y="637762"/>
            <a:ext cx="9888496" cy="1520377"/>
          </a:xfrm>
        </p:spPr>
        <p:txBody>
          <a:bodyPr anchor="ctr">
            <a:normAutofit/>
          </a:bodyPr>
          <a:lstStyle/>
          <a:p>
            <a:pPr eaLnBrk="1" hangingPunct="1"/>
            <a:r>
              <a:rPr lang="en-US" altLang="en-US">
                <a:solidFill>
                  <a:schemeClr val="bg1"/>
                </a:solidFill>
              </a:rPr>
              <a:t>Jung and Dreams</a:t>
            </a:r>
          </a:p>
        </p:txBody>
      </p:sp>
      <p:sp>
        <p:nvSpPr>
          <p:cNvPr id="50185" name="Rectangle 5018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7" name="Rectangle 5018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3">
            <a:extLst>
              <a:ext uri="{FF2B5EF4-FFF2-40B4-BE49-F238E27FC236}">
                <a16:creationId xmlns:a16="http://schemas.microsoft.com/office/drawing/2014/main" id="{14772D41-AAAE-464F-3975-F77E08B68129}"/>
              </a:ext>
            </a:extLst>
          </p:cNvPr>
          <p:cNvSpPr>
            <a:spLocks noGrp="1" noChangeArrowheads="1"/>
          </p:cNvSpPr>
          <p:nvPr>
            <p:ph idx="1"/>
          </p:nvPr>
        </p:nvSpPr>
        <p:spPr>
          <a:xfrm>
            <a:off x="1155559" y="3100283"/>
            <a:ext cx="9889788" cy="3076679"/>
          </a:xfrm>
        </p:spPr>
        <p:txBody>
          <a:bodyPr>
            <a:normAutofit/>
          </a:bodyPr>
          <a:lstStyle/>
          <a:p>
            <a:pPr eaLnBrk="1" hangingPunct="1"/>
            <a:r>
              <a:rPr lang="en-US" altLang="en-US" sz="2400"/>
              <a:t>Language of the dream</a:t>
            </a:r>
          </a:p>
          <a:p>
            <a:pPr eaLnBrk="1" hangingPunct="1"/>
            <a:r>
              <a:rPr lang="en-US" altLang="en-US" sz="2400"/>
              <a:t>Function of the dream</a:t>
            </a:r>
          </a:p>
          <a:p>
            <a:pPr eaLnBrk="1" hangingPunct="1"/>
            <a:r>
              <a:rPr lang="en-US" altLang="en-US" sz="2400"/>
              <a:t>Dream Interpretation</a:t>
            </a:r>
          </a:p>
          <a:p>
            <a:pPr eaLnBrk="1" hangingPunct="1">
              <a:buFont typeface="Times" charset="0"/>
              <a:buNone/>
            </a:pPr>
            <a:endParaRPr lang="en-US" altLang="en-US" sz="240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39976" name="Rectangle 33997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25" name="Rectangle 2">
            <a:extLst>
              <a:ext uri="{FF2B5EF4-FFF2-40B4-BE49-F238E27FC236}">
                <a16:creationId xmlns:a16="http://schemas.microsoft.com/office/drawing/2014/main" id="{59298A17-CD2C-1A84-64EF-A8E0158D4203}"/>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Language of The Dream</a:t>
            </a:r>
          </a:p>
        </p:txBody>
      </p:sp>
      <p:sp>
        <p:nvSpPr>
          <p:cNvPr id="339978" name="Rectangle 33997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9980" name="Rectangle 33997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9971" name="Rectangle 3">
            <a:extLst>
              <a:ext uri="{FF2B5EF4-FFF2-40B4-BE49-F238E27FC236}">
                <a16:creationId xmlns:a16="http://schemas.microsoft.com/office/drawing/2014/main" id="{5D2D98FA-553E-6C23-F492-38029C6AF364}"/>
              </a:ext>
            </a:extLst>
          </p:cNvPr>
          <p:cNvSpPr>
            <a:spLocks noGrp="1" noChangeArrowheads="1"/>
          </p:cNvSpPr>
          <p:nvPr>
            <p:ph idx="1"/>
          </p:nvPr>
        </p:nvSpPr>
        <p:spPr>
          <a:xfrm>
            <a:off x="1155548" y="2217343"/>
            <a:ext cx="9880893" cy="3959619"/>
          </a:xfrm>
        </p:spPr>
        <p:txBody>
          <a:bodyPr>
            <a:normAutofit/>
          </a:bodyPr>
          <a:lstStyle/>
          <a:p>
            <a:pPr eaLnBrk="1" hangingPunct="1"/>
            <a:r>
              <a:rPr lang="en-US" altLang="en-US" sz="2400"/>
              <a:t>Freud</a:t>
            </a:r>
          </a:p>
          <a:p>
            <a:pPr lvl="1" eaLnBrk="1" hangingPunct="1"/>
            <a:r>
              <a:rPr lang="en-US" altLang="en-US"/>
              <a:t>Censorship</a:t>
            </a:r>
          </a:p>
          <a:p>
            <a:pPr lvl="1" eaLnBrk="1" hangingPunct="1"/>
            <a:r>
              <a:rPr lang="en-US" altLang="en-US"/>
              <a:t>Primary process thinking</a:t>
            </a:r>
          </a:p>
          <a:p>
            <a:pPr eaLnBrk="1" hangingPunct="1"/>
            <a:r>
              <a:rPr lang="en-US" altLang="en-US" sz="2400"/>
              <a:t>Jung</a:t>
            </a:r>
          </a:p>
          <a:p>
            <a:pPr lvl="1" eaLnBrk="1" hangingPunct="1"/>
            <a:r>
              <a:rPr lang="en-US" altLang="en-US"/>
              <a:t>Dreams speak in language of metaphor</a:t>
            </a:r>
          </a:p>
          <a:p>
            <a:pPr lvl="1" eaLnBrk="1" hangingPunct="1"/>
            <a:r>
              <a:rPr lang="en-US" altLang="en-US"/>
              <a:t>It is a learnable language</a:t>
            </a:r>
          </a:p>
          <a:p>
            <a:pPr lvl="1" eaLnBrk="1" hangingPunct="1"/>
            <a:r>
              <a:rPr lang="en-US" altLang="en-US"/>
              <a:t>Dream seeks to reveal, rather than to conceal</a:t>
            </a:r>
          </a:p>
          <a:p>
            <a:pPr lvl="2" eaLnBrk="1" hangingPunct="1"/>
            <a:r>
              <a:rPr lang="en-US" altLang="en-US" sz="2400"/>
              <a:t>Not trying to hide its meaning</a:t>
            </a:r>
          </a:p>
          <a:p>
            <a:pPr lvl="2" eaLnBrk="1" hangingPunct="1"/>
            <a:r>
              <a:rPr lang="en-US" altLang="en-US" sz="2400"/>
              <a:t>Not trying to trick us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99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99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99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997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3997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3997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3997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339971">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339971">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39971">
                                            <p:txEl>
                                              <p:pRg st="0" end="0"/>
                                            </p:txEl>
                                          </p:spTgt>
                                        </p:tgtEl>
                                        <p:attrNameLst>
                                          <p:attrName>style.visibility</p:attrName>
                                        </p:attrNameLst>
                                      </p:cBhvr>
                                      <p:to>
                                        <p:strVal val="visible"/>
                                      </p:to>
                                    </p:set>
                                  </p:childTnLst>
                                </p:cTn>
                              </p:par>
                              <p:par>
                                <p:cTn id="43" presetID="1" presetClass="entr" presetSubtype="0" fill="hold" grpId="1" nodeType="withEffect">
                                  <p:stCondLst>
                                    <p:cond delay="0"/>
                                  </p:stCondLst>
                                  <p:childTnLst>
                                    <p:set>
                                      <p:cBhvr>
                                        <p:cTn id="44" dur="1" fill="hold">
                                          <p:stCondLst>
                                            <p:cond delay="0"/>
                                          </p:stCondLst>
                                        </p:cTn>
                                        <p:tgtEl>
                                          <p:spTgt spid="339971">
                                            <p:txEl>
                                              <p:pRg st="1" end="1"/>
                                            </p:txEl>
                                          </p:spTgt>
                                        </p:tgtEl>
                                        <p:attrNameLst>
                                          <p:attrName>style.visibility</p:attrName>
                                        </p:attrNameLst>
                                      </p:cBhvr>
                                      <p:to>
                                        <p:strVal val="visible"/>
                                      </p:to>
                                    </p:set>
                                  </p:childTnLst>
                                </p:cTn>
                              </p:par>
                              <p:par>
                                <p:cTn id="45" presetID="1" presetClass="entr" presetSubtype="0" fill="hold" grpId="1" nodeType="withEffect">
                                  <p:stCondLst>
                                    <p:cond delay="0"/>
                                  </p:stCondLst>
                                  <p:childTnLst>
                                    <p:set>
                                      <p:cBhvr>
                                        <p:cTn id="46" dur="1" fill="hold">
                                          <p:stCondLst>
                                            <p:cond delay="0"/>
                                          </p:stCondLst>
                                        </p:cTn>
                                        <p:tgtEl>
                                          <p:spTgt spid="339971">
                                            <p:txEl>
                                              <p:pRg st="2" end="2"/>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39971">
                                            <p:txEl>
                                              <p:pRg st="3" end="3"/>
                                            </p:txEl>
                                          </p:spTgt>
                                        </p:tgtEl>
                                        <p:attrNameLst>
                                          <p:attrName>style.visibility</p:attrName>
                                        </p:attrNameLst>
                                      </p:cBhvr>
                                      <p:to>
                                        <p:strVal val="visible"/>
                                      </p:to>
                                    </p:set>
                                  </p:childTnLst>
                                </p:cTn>
                              </p:par>
                              <p:par>
                                <p:cTn id="51" presetID="1" presetClass="entr" presetSubtype="0" fill="hold" grpId="1" nodeType="withEffect">
                                  <p:stCondLst>
                                    <p:cond delay="0"/>
                                  </p:stCondLst>
                                  <p:childTnLst>
                                    <p:set>
                                      <p:cBhvr>
                                        <p:cTn id="52" dur="1" fill="hold">
                                          <p:stCondLst>
                                            <p:cond delay="0"/>
                                          </p:stCondLst>
                                        </p:cTn>
                                        <p:tgtEl>
                                          <p:spTgt spid="339971">
                                            <p:txEl>
                                              <p:pRg st="4" end="4"/>
                                            </p:txEl>
                                          </p:spTgt>
                                        </p:tgtEl>
                                        <p:attrNameLst>
                                          <p:attrName>style.visibility</p:attrName>
                                        </p:attrNameLst>
                                      </p:cBhvr>
                                      <p:to>
                                        <p:strVal val="visible"/>
                                      </p:to>
                                    </p:set>
                                  </p:childTnLst>
                                </p:cTn>
                              </p:par>
                              <p:par>
                                <p:cTn id="53" presetID="1" presetClass="entr" presetSubtype="0" fill="hold" grpId="1" nodeType="withEffect">
                                  <p:stCondLst>
                                    <p:cond delay="0"/>
                                  </p:stCondLst>
                                  <p:childTnLst>
                                    <p:set>
                                      <p:cBhvr>
                                        <p:cTn id="54" dur="1" fill="hold">
                                          <p:stCondLst>
                                            <p:cond delay="0"/>
                                          </p:stCondLst>
                                        </p:cTn>
                                        <p:tgtEl>
                                          <p:spTgt spid="339971">
                                            <p:txEl>
                                              <p:pRg st="5" end="5"/>
                                            </p:txEl>
                                          </p:spTgt>
                                        </p:tgtEl>
                                        <p:attrNameLst>
                                          <p:attrName>style.visibility</p:attrName>
                                        </p:attrNameLst>
                                      </p:cBhvr>
                                      <p:to>
                                        <p:strVal val="visible"/>
                                      </p:to>
                                    </p:set>
                                  </p:childTnLst>
                                </p:cTn>
                              </p:par>
                              <p:par>
                                <p:cTn id="55" presetID="1" presetClass="entr" presetSubtype="0" fill="hold" grpId="1" nodeType="withEffect">
                                  <p:stCondLst>
                                    <p:cond delay="0"/>
                                  </p:stCondLst>
                                  <p:childTnLst>
                                    <p:set>
                                      <p:cBhvr>
                                        <p:cTn id="56" dur="1" fill="hold">
                                          <p:stCondLst>
                                            <p:cond delay="0"/>
                                          </p:stCondLst>
                                        </p:cTn>
                                        <p:tgtEl>
                                          <p:spTgt spid="339971">
                                            <p:txEl>
                                              <p:pRg st="6" end="6"/>
                                            </p:txEl>
                                          </p:spTgt>
                                        </p:tgtEl>
                                        <p:attrNameLst>
                                          <p:attrName>style.visibility</p:attrName>
                                        </p:attrNameLst>
                                      </p:cBhvr>
                                      <p:to>
                                        <p:strVal val="visible"/>
                                      </p:to>
                                    </p:set>
                                  </p:childTnLst>
                                </p:cTn>
                              </p:par>
                              <p:par>
                                <p:cTn id="57" presetID="1" presetClass="entr" presetSubtype="0" fill="hold" grpId="1" nodeType="withEffect">
                                  <p:stCondLst>
                                    <p:cond delay="0"/>
                                  </p:stCondLst>
                                  <p:childTnLst>
                                    <p:set>
                                      <p:cBhvr>
                                        <p:cTn id="58" dur="1" fill="hold">
                                          <p:stCondLst>
                                            <p:cond delay="0"/>
                                          </p:stCondLst>
                                        </p:cTn>
                                        <p:tgtEl>
                                          <p:spTgt spid="339971">
                                            <p:txEl>
                                              <p:pRg st="7" end="7"/>
                                            </p:txEl>
                                          </p:spTgt>
                                        </p:tgtEl>
                                        <p:attrNameLst>
                                          <p:attrName>style.visibility</p:attrName>
                                        </p:attrNameLst>
                                      </p:cBhvr>
                                      <p:to>
                                        <p:strVal val="visible"/>
                                      </p:to>
                                    </p:set>
                                  </p:childTnLst>
                                </p:cTn>
                              </p:par>
                              <p:par>
                                <p:cTn id="59" presetID="1" presetClass="entr" presetSubtype="0" fill="hold" grpId="1" nodeType="withEffect">
                                  <p:stCondLst>
                                    <p:cond delay="0"/>
                                  </p:stCondLst>
                                  <p:childTnLst>
                                    <p:set>
                                      <p:cBhvr>
                                        <p:cTn id="60" dur="1" fill="hold">
                                          <p:stCondLst>
                                            <p:cond delay="0"/>
                                          </p:stCondLst>
                                        </p:cTn>
                                        <p:tgtEl>
                                          <p:spTgt spid="33997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1" grpId="0" build="p" bldLvl="3" autoUpdateAnimBg="0"/>
      <p:bldP spid="339971" grpId="1" build="p"/>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3048" name="Rectangle 34304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3" name="Rectangle 2">
            <a:extLst>
              <a:ext uri="{FF2B5EF4-FFF2-40B4-BE49-F238E27FC236}">
                <a16:creationId xmlns:a16="http://schemas.microsoft.com/office/drawing/2014/main" id="{7E545FBA-B070-A431-A623-BBDC823200AD}"/>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Function of The Dream</a:t>
            </a:r>
          </a:p>
        </p:txBody>
      </p:sp>
      <p:sp>
        <p:nvSpPr>
          <p:cNvPr id="343050" name="Rectangle 34304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3052" name="Rectangle 34305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3043" name="Rectangle 3">
            <a:extLst>
              <a:ext uri="{FF2B5EF4-FFF2-40B4-BE49-F238E27FC236}">
                <a16:creationId xmlns:a16="http://schemas.microsoft.com/office/drawing/2014/main" id="{657A80DA-1ECF-AAE3-9779-10229F3E5FFC}"/>
              </a:ext>
            </a:extLst>
          </p:cNvPr>
          <p:cNvSpPr>
            <a:spLocks noGrp="1" noChangeArrowheads="1"/>
          </p:cNvSpPr>
          <p:nvPr>
            <p:ph idx="1"/>
          </p:nvPr>
        </p:nvSpPr>
        <p:spPr>
          <a:xfrm>
            <a:off x="1155548" y="2217343"/>
            <a:ext cx="9880893" cy="3959619"/>
          </a:xfrm>
        </p:spPr>
        <p:txBody>
          <a:bodyPr>
            <a:normAutofit/>
          </a:bodyPr>
          <a:lstStyle/>
          <a:p>
            <a:pPr eaLnBrk="1" hangingPunct="1"/>
            <a:r>
              <a:rPr lang="en-US" altLang="en-US" sz="2000"/>
              <a:t>Freud</a:t>
            </a:r>
          </a:p>
          <a:p>
            <a:pPr lvl="1" eaLnBrk="1" hangingPunct="1"/>
            <a:r>
              <a:rPr lang="en-US" altLang="en-US" sz="2000"/>
              <a:t>Wish fulfillment</a:t>
            </a:r>
          </a:p>
          <a:p>
            <a:pPr lvl="1" eaLnBrk="1" hangingPunct="1"/>
            <a:r>
              <a:rPr lang="en-US" altLang="en-US" sz="2000"/>
              <a:t>Protect sleep</a:t>
            </a:r>
          </a:p>
          <a:p>
            <a:pPr eaLnBrk="1" hangingPunct="1"/>
            <a:r>
              <a:rPr lang="en-US" altLang="en-US" sz="2000"/>
              <a:t>Jung</a:t>
            </a:r>
          </a:p>
          <a:p>
            <a:pPr lvl="1" eaLnBrk="1" hangingPunct="1"/>
            <a:r>
              <a:rPr lang="en-US" altLang="en-US" sz="2000"/>
              <a:t>Compensatory function</a:t>
            </a:r>
          </a:p>
          <a:p>
            <a:pPr lvl="2" eaLnBrk="1" hangingPunct="1"/>
            <a:r>
              <a:rPr lang="en-US" altLang="en-US"/>
              <a:t>Correcting biases of the conscious mind</a:t>
            </a:r>
          </a:p>
          <a:p>
            <a:pPr lvl="2" eaLnBrk="1" hangingPunct="1"/>
            <a:r>
              <a:rPr lang="en-US" altLang="en-US"/>
              <a:t>Jung’s “crick in the neck” dream</a:t>
            </a:r>
          </a:p>
          <a:p>
            <a:pPr lvl="1" eaLnBrk="1" hangingPunct="1"/>
            <a:r>
              <a:rPr lang="en-US" altLang="en-US" sz="2000"/>
              <a:t>Prospective function</a:t>
            </a:r>
          </a:p>
          <a:p>
            <a:pPr lvl="2" eaLnBrk="1" hangingPunct="1"/>
            <a:r>
              <a:rPr lang="en-US" altLang="en-US"/>
              <a:t>Agrees with Freud that dreams may look backward</a:t>
            </a:r>
          </a:p>
          <a:p>
            <a:pPr lvl="2" eaLnBrk="1" hangingPunct="1"/>
            <a:r>
              <a:rPr lang="en-US" altLang="en-US"/>
              <a:t>But they also may provide a vision of the future</a:t>
            </a:r>
          </a:p>
          <a:p>
            <a:pPr lvl="2" eaLnBrk="1" hangingPunct="1"/>
            <a:r>
              <a:rPr lang="en-US" altLang="en-US"/>
              <a:t>Jung’s dreams foreshadowing WW I </a:t>
            </a:r>
          </a:p>
          <a:p>
            <a:pPr lvl="1" eaLnBrk="1" hangingPunct="1"/>
            <a:endParaRPr lang="en-US"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30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30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30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304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304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304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304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304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4304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43043">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430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3043" grpId="0" build="p" bldLvl="3"/>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5096" name="Rectangle 34509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1" name="Rectangle 2">
            <a:extLst>
              <a:ext uri="{FF2B5EF4-FFF2-40B4-BE49-F238E27FC236}">
                <a16:creationId xmlns:a16="http://schemas.microsoft.com/office/drawing/2014/main" id="{CC0A9B94-F433-1CA0-CB83-34F98EBA75D1}"/>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Interpreting The Dream</a:t>
            </a:r>
          </a:p>
        </p:txBody>
      </p:sp>
      <p:sp>
        <p:nvSpPr>
          <p:cNvPr id="345098" name="Rectangle 34509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5100" name="Rectangle 34509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5091" name="Rectangle 3">
            <a:extLst>
              <a:ext uri="{FF2B5EF4-FFF2-40B4-BE49-F238E27FC236}">
                <a16:creationId xmlns:a16="http://schemas.microsoft.com/office/drawing/2014/main" id="{48632F52-6208-2F4E-F014-02F0016F0D32}"/>
              </a:ext>
            </a:extLst>
          </p:cNvPr>
          <p:cNvSpPr>
            <a:spLocks noGrp="1" noChangeArrowheads="1"/>
          </p:cNvSpPr>
          <p:nvPr>
            <p:ph idx="1"/>
          </p:nvPr>
        </p:nvSpPr>
        <p:spPr>
          <a:xfrm>
            <a:off x="1155548" y="2217343"/>
            <a:ext cx="9880893" cy="395961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700"/>
              <a:t>Freud</a:t>
            </a:r>
          </a:p>
          <a:p>
            <a:pPr marL="742962" lvl="1" indent="-285755" defTabSz="457207">
              <a:buClr>
                <a:schemeClr val="bg2">
                  <a:lumMod val="40000"/>
                  <a:lumOff val="60000"/>
                </a:schemeClr>
              </a:buClr>
              <a:buFont typeface="Wingdings 3" charset="2"/>
              <a:buChar char=""/>
              <a:defRPr/>
            </a:pPr>
            <a:r>
              <a:rPr lang="en-US" altLang="en-US" sz="1700"/>
              <a:t>Free association</a:t>
            </a:r>
          </a:p>
          <a:p>
            <a:pPr marL="342906" indent="-342906" defTabSz="457207">
              <a:buClr>
                <a:schemeClr val="bg2">
                  <a:lumMod val="40000"/>
                  <a:lumOff val="60000"/>
                </a:schemeClr>
              </a:buClr>
              <a:buFont typeface="Wingdings 3" charset="2"/>
              <a:buChar char=""/>
              <a:defRPr/>
            </a:pPr>
            <a:r>
              <a:rPr lang="en-US" altLang="en-US" sz="1700"/>
              <a:t>Jung</a:t>
            </a:r>
          </a:p>
          <a:p>
            <a:pPr marL="742962" lvl="1" indent="-285755" defTabSz="457207">
              <a:buClr>
                <a:schemeClr val="bg2">
                  <a:lumMod val="40000"/>
                  <a:lumOff val="60000"/>
                </a:schemeClr>
              </a:buClr>
              <a:buFont typeface="Wingdings 3" charset="2"/>
              <a:buChar char=""/>
              <a:defRPr/>
            </a:pPr>
            <a:r>
              <a:rPr lang="en-US" altLang="en-US" sz="1700"/>
              <a:t>Critical of free association</a:t>
            </a:r>
          </a:p>
          <a:p>
            <a:pPr marL="1143020" lvl="2" indent="-228604" defTabSz="457207">
              <a:buClr>
                <a:schemeClr val="bg2">
                  <a:lumMod val="40000"/>
                  <a:lumOff val="60000"/>
                </a:schemeClr>
              </a:buClr>
              <a:buFont typeface="Wingdings 3" charset="2"/>
              <a:buChar char=""/>
              <a:defRPr/>
            </a:pPr>
            <a:r>
              <a:rPr lang="en-US" altLang="en-US" sz="1700"/>
              <a:t>Always goes back to childhood</a:t>
            </a:r>
          </a:p>
          <a:p>
            <a:pPr marL="1143020" lvl="2" indent="-228604" defTabSz="457207">
              <a:buClr>
                <a:schemeClr val="bg2">
                  <a:lumMod val="40000"/>
                  <a:lumOff val="60000"/>
                </a:schemeClr>
              </a:buClr>
              <a:buFont typeface="Wingdings 3" charset="2"/>
              <a:buChar char=""/>
              <a:defRPr/>
            </a:pPr>
            <a:r>
              <a:rPr lang="en-US" altLang="en-US" sz="1700"/>
              <a:t>Always leads to neurotic “hang-ups” (i.e. complexes)</a:t>
            </a:r>
          </a:p>
          <a:p>
            <a:pPr marL="742962" lvl="1" indent="-285755" defTabSz="457207">
              <a:buClr>
                <a:schemeClr val="bg2">
                  <a:lumMod val="40000"/>
                  <a:lumOff val="60000"/>
                </a:schemeClr>
              </a:buClr>
              <a:buFont typeface="Wingdings 3" charset="2"/>
              <a:buChar char=""/>
              <a:defRPr/>
            </a:pPr>
            <a:r>
              <a:rPr lang="en-US" altLang="en-US" sz="1700"/>
              <a:t>Amplification</a:t>
            </a:r>
          </a:p>
          <a:p>
            <a:pPr marL="1143020" lvl="2" indent="-228604" defTabSz="457207">
              <a:buClr>
                <a:schemeClr val="bg2">
                  <a:lumMod val="40000"/>
                  <a:lumOff val="60000"/>
                </a:schemeClr>
              </a:buClr>
              <a:buFont typeface="Wingdings 3" charset="2"/>
              <a:buChar char=""/>
              <a:defRPr/>
            </a:pPr>
            <a:r>
              <a:rPr lang="en-US" altLang="en-US" sz="1700"/>
              <a:t>Must begin with an open mind, willingness to discover something new</a:t>
            </a:r>
          </a:p>
          <a:p>
            <a:pPr marL="1143020" lvl="2" indent="-228604" defTabSz="457207">
              <a:buClr>
                <a:schemeClr val="bg2">
                  <a:lumMod val="40000"/>
                  <a:lumOff val="60000"/>
                </a:schemeClr>
              </a:buClr>
              <a:buFont typeface="Wingdings 3" charset="2"/>
              <a:buChar char=""/>
              <a:defRPr/>
            </a:pPr>
            <a:r>
              <a:rPr lang="en-US" altLang="en-US" sz="1700"/>
              <a:t>Examine context of the dreamer’s life</a:t>
            </a:r>
          </a:p>
          <a:p>
            <a:pPr marL="1143020" lvl="2" indent="-228604" defTabSz="457207">
              <a:buClr>
                <a:schemeClr val="bg2">
                  <a:lumMod val="40000"/>
                  <a:lumOff val="60000"/>
                </a:schemeClr>
              </a:buClr>
              <a:buFont typeface="Wingdings 3" charset="2"/>
              <a:buChar char=""/>
              <a:defRPr/>
            </a:pPr>
            <a:r>
              <a:rPr lang="en-US" altLang="en-US" sz="1700"/>
              <a:t>Amplification keeps circling around the dream image</a:t>
            </a:r>
          </a:p>
          <a:p>
            <a:pPr marL="1600227" lvl="3" indent="-228604" defTabSz="457207">
              <a:buClr>
                <a:schemeClr val="bg2">
                  <a:lumMod val="40000"/>
                  <a:lumOff val="60000"/>
                </a:schemeClr>
              </a:buClr>
              <a:buFont typeface="Wingdings 3" charset="2"/>
              <a:buChar char=""/>
              <a:defRPr/>
            </a:pPr>
            <a:r>
              <a:rPr lang="en-US" altLang="en-US" sz="1700"/>
              <a:t>Personal associations</a:t>
            </a:r>
          </a:p>
          <a:p>
            <a:pPr marL="1600227" lvl="3" indent="-228604" defTabSz="457207">
              <a:buClr>
                <a:schemeClr val="bg2">
                  <a:lumMod val="40000"/>
                  <a:lumOff val="60000"/>
                </a:schemeClr>
              </a:buClr>
              <a:buFont typeface="Wingdings 3" charset="2"/>
              <a:buChar char=""/>
              <a:defRPr/>
            </a:pPr>
            <a:r>
              <a:rPr lang="en-US" altLang="en-US" sz="1700"/>
              <a:t>Functional associations</a:t>
            </a:r>
          </a:p>
          <a:p>
            <a:pPr marL="1600227" lvl="3" indent="-228604" defTabSz="457207">
              <a:buClr>
                <a:schemeClr val="bg2">
                  <a:lumMod val="40000"/>
                  <a:lumOff val="60000"/>
                </a:schemeClr>
              </a:buClr>
              <a:buFont typeface="Wingdings 3" charset="2"/>
              <a:buChar char=""/>
              <a:defRPr/>
            </a:pPr>
            <a:r>
              <a:rPr lang="en-US" altLang="en-US" sz="1700"/>
              <a:t>Mythical, archetypal, literary, anthropological, and historical associations</a:t>
            </a:r>
          </a:p>
          <a:p>
            <a:pPr marL="1143020" lvl="2" indent="-228604" defTabSz="457207">
              <a:buClr>
                <a:schemeClr val="bg2">
                  <a:lumMod val="40000"/>
                  <a:lumOff val="60000"/>
                </a:schemeClr>
              </a:buClr>
              <a:buFont typeface="Wingdings 3" charset="2"/>
              <a:buChar char=""/>
              <a:defRPr/>
            </a:pPr>
            <a:endParaRPr lang="en-US" altLang="en-US" sz="17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50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50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50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509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509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509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509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5091">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45091">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45091">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45091">
                                            <p:txEl>
                                              <p:pRg st="10" end="1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45091">
                                            <p:txEl>
                                              <p:pRg st="11" end="11"/>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4509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5091" grpId="0" build="p" bldLvl="4"/>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6120" name="Rectangle 34611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69" name="Rectangle 2">
            <a:extLst>
              <a:ext uri="{FF2B5EF4-FFF2-40B4-BE49-F238E27FC236}">
                <a16:creationId xmlns:a16="http://schemas.microsoft.com/office/drawing/2014/main" id="{0CE48E44-122C-8DE6-2BB2-6DB691EB0681}"/>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Interpreting The Dream, Cont.</a:t>
            </a:r>
          </a:p>
        </p:txBody>
      </p:sp>
      <p:sp>
        <p:nvSpPr>
          <p:cNvPr id="346122" name="Rectangle 3461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6124" name="Rectangle 3461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6115" name="Rectangle 3">
            <a:extLst>
              <a:ext uri="{FF2B5EF4-FFF2-40B4-BE49-F238E27FC236}">
                <a16:creationId xmlns:a16="http://schemas.microsoft.com/office/drawing/2014/main" id="{8C73CCED-B4EF-F326-5451-05FAB8E616A3}"/>
              </a:ext>
            </a:extLst>
          </p:cNvPr>
          <p:cNvSpPr>
            <a:spLocks noGrp="1" noChangeArrowheads="1"/>
          </p:cNvSpPr>
          <p:nvPr>
            <p:ph idx="1"/>
          </p:nvPr>
        </p:nvSpPr>
        <p:spPr>
          <a:xfrm>
            <a:off x="1155548" y="2217343"/>
            <a:ext cx="9880893" cy="395961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500"/>
              <a:t>Jung, Cont.</a:t>
            </a:r>
          </a:p>
          <a:p>
            <a:pPr marL="742962" lvl="1" indent="-285755" defTabSz="457207">
              <a:buClr>
                <a:schemeClr val="bg2">
                  <a:lumMod val="40000"/>
                  <a:lumOff val="60000"/>
                </a:schemeClr>
              </a:buClr>
              <a:buFont typeface="Wingdings 3" charset="2"/>
              <a:buChar char=""/>
              <a:defRPr/>
            </a:pPr>
            <a:r>
              <a:rPr lang="en-US" altLang="en-US" sz="1500"/>
              <a:t>Objective vs. Subjective level of meaning</a:t>
            </a:r>
          </a:p>
          <a:p>
            <a:pPr marL="1143020" lvl="2" indent="-228604" defTabSz="457207">
              <a:buClr>
                <a:schemeClr val="bg2">
                  <a:lumMod val="40000"/>
                  <a:lumOff val="60000"/>
                </a:schemeClr>
              </a:buClr>
              <a:buFont typeface="Wingdings 3" charset="2"/>
              <a:buChar char=""/>
              <a:defRPr/>
            </a:pPr>
            <a:r>
              <a:rPr lang="en-US" altLang="en-US" sz="1500"/>
              <a:t>The dream is a theater “in which the dreamer is himself the scene, the player, the promoter, the producer, the author, the public, and the critic…”</a:t>
            </a:r>
          </a:p>
          <a:p>
            <a:pPr marL="742962" lvl="1" indent="-285755" defTabSz="457207">
              <a:buClr>
                <a:schemeClr val="bg2">
                  <a:lumMod val="40000"/>
                  <a:lumOff val="60000"/>
                </a:schemeClr>
              </a:buClr>
              <a:buFont typeface="Wingdings 3" charset="2"/>
              <a:buChar char=""/>
              <a:defRPr/>
            </a:pPr>
            <a:r>
              <a:rPr lang="en-US" altLang="en-US" sz="1500"/>
              <a:t>Active Imagination</a:t>
            </a:r>
          </a:p>
          <a:p>
            <a:pPr marL="1143020" lvl="2" indent="-228604" defTabSz="457207">
              <a:buClr>
                <a:schemeClr val="bg2">
                  <a:lumMod val="40000"/>
                  <a:lumOff val="60000"/>
                </a:schemeClr>
              </a:buClr>
              <a:buFont typeface="Wingdings 3" charset="2"/>
              <a:buChar char=""/>
              <a:defRPr/>
            </a:pPr>
            <a:r>
              <a:rPr lang="en-US" altLang="en-US" sz="1500"/>
              <a:t>Dreaming the dream onward</a:t>
            </a:r>
          </a:p>
          <a:p>
            <a:pPr marL="1143020" lvl="2" indent="-228604" defTabSz="457207">
              <a:buClr>
                <a:schemeClr val="bg2">
                  <a:lumMod val="40000"/>
                  <a:lumOff val="60000"/>
                </a:schemeClr>
              </a:buClr>
              <a:buFont typeface="Wingdings 3" charset="2"/>
              <a:buChar char=""/>
              <a:defRPr/>
            </a:pPr>
            <a:r>
              <a:rPr lang="en-US" altLang="en-US" sz="1500"/>
              <a:t>Dialoguing with the dream and/or dream elements</a:t>
            </a:r>
          </a:p>
          <a:p>
            <a:pPr marL="1143020" lvl="2" indent="-228604" defTabSz="457207">
              <a:buClr>
                <a:schemeClr val="bg2">
                  <a:lumMod val="40000"/>
                  <a:lumOff val="60000"/>
                </a:schemeClr>
              </a:buClr>
              <a:buFont typeface="Wingdings 3" charset="2"/>
              <a:buChar char=""/>
              <a:defRPr/>
            </a:pPr>
            <a:r>
              <a:rPr lang="en-US" altLang="en-US" sz="1500"/>
              <a:t>Giving concrete expression to the dream, e.g. painting, poetry, dance, etc.</a:t>
            </a:r>
          </a:p>
          <a:p>
            <a:pPr marL="742962" lvl="1" indent="-285755" defTabSz="457207">
              <a:buClr>
                <a:schemeClr val="bg2">
                  <a:lumMod val="40000"/>
                  <a:lumOff val="60000"/>
                </a:schemeClr>
              </a:buClr>
              <a:buFont typeface="Wingdings 3" charset="2"/>
              <a:buChar char=""/>
              <a:defRPr/>
            </a:pPr>
            <a:r>
              <a:rPr lang="en-US" altLang="en-US" sz="1500"/>
              <a:t>Interpretation of archetypal symbols</a:t>
            </a:r>
          </a:p>
          <a:p>
            <a:pPr marL="1143020" lvl="2" indent="-228604" defTabSz="457207">
              <a:buClr>
                <a:schemeClr val="bg2">
                  <a:lumMod val="40000"/>
                  <a:lumOff val="60000"/>
                </a:schemeClr>
              </a:buClr>
              <a:buFont typeface="Wingdings 3" charset="2"/>
              <a:buChar char=""/>
              <a:defRPr/>
            </a:pPr>
            <a:r>
              <a:rPr lang="en-US" altLang="en-US" sz="1500"/>
              <a:t>No fixed meanings to symbols.  No “dream books.”</a:t>
            </a:r>
          </a:p>
          <a:p>
            <a:pPr marL="1143020" lvl="2" indent="-228604" defTabSz="457207">
              <a:buClr>
                <a:schemeClr val="bg2">
                  <a:lumMod val="40000"/>
                  <a:lumOff val="60000"/>
                </a:schemeClr>
              </a:buClr>
              <a:buFont typeface="Wingdings 3" charset="2"/>
              <a:buChar char=""/>
              <a:defRPr/>
            </a:pPr>
            <a:r>
              <a:rPr lang="en-US" altLang="en-US" sz="1500"/>
              <a:t>Archetypal symbols with universal meanings transcending individual’s consciousness</a:t>
            </a:r>
          </a:p>
          <a:p>
            <a:pPr marL="1143020" lvl="2" indent="-228604" defTabSz="457207">
              <a:buClr>
                <a:schemeClr val="bg2">
                  <a:lumMod val="40000"/>
                  <a:lumOff val="60000"/>
                </a:schemeClr>
              </a:buClr>
              <a:buFont typeface="Wingdings 3" charset="2"/>
              <a:buChar char=""/>
              <a:defRPr/>
            </a:pPr>
            <a:r>
              <a:rPr lang="en-US" altLang="en-US" sz="1500"/>
              <a:t>Archetypes not specific images but blueprints for images that are filled in with material from individual’s life</a:t>
            </a:r>
          </a:p>
          <a:p>
            <a:pPr marL="742962" lvl="1" indent="-285755" defTabSz="457207">
              <a:buClr>
                <a:schemeClr val="bg2">
                  <a:lumMod val="40000"/>
                  <a:lumOff val="60000"/>
                </a:schemeClr>
              </a:buClr>
              <a:buNone/>
              <a:defRPr/>
            </a:pPr>
            <a:r>
              <a:rPr lang="en-US" altLang="en-US" sz="1500"/>
              <a:t>	</a:t>
            </a:r>
          </a:p>
          <a:p>
            <a:pPr marL="1143020" lvl="2" indent="-228604" defTabSz="457207">
              <a:buClr>
                <a:schemeClr val="bg2">
                  <a:lumMod val="40000"/>
                  <a:lumOff val="60000"/>
                </a:schemeClr>
              </a:buClr>
              <a:buFont typeface="Wingdings 3" charset="2"/>
              <a:buChar char=""/>
              <a:defRPr/>
            </a:pPr>
            <a:endParaRPr lang="en-US" altLang="en-US" sz="15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61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61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61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611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611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611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611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611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46115">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46115">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46115">
                                            <p:txEl>
                                              <p:pRg st="10" end="1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4611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6115" grpId="0" build="p" bldLvl="4"/>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9192" name="Rectangle 34919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7" name="Rectangle 2">
            <a:extLst>
              <a:ext uri="{FF2B5EF4-FFF2-40B4-BE49-F238E27FC236}">
                <a16:creationId xmlns:a16="http://schemas.microsoft.com/office/drawing/2014/main" id="{0AA23E20-A2C2-449D-54B4-30ADCBE89A99}"/>
              </a:ext>
            </a:extLst>
          </p:cNvPr>
          <p:cNvSpPr>
            <a:spLocks noGrp="1" noChangeArrowheads="1"/>
          </p:cNvSpPr>
          <p:nvPr>
            <p:ph type="title"/>
          </p:nvPr>
        </p:nvSpPr>
        <p:spPr>
          <a:xfrm>
            <a:off x="1156851" y="637762"/>
            <a:ext cx="9888496" cy="900131"/>
          </a:xfrm>
        </p:spPr>
        <p:txBody>
          <a:bodyPr anchor="t">
            <a:normAutofit/>
          </a:bodyPr>
          <a:lstStyle/>
          <a:p>
            <a:pPr eaLnBrk="1" hangingPunct="1"/>
            <a:r>
              <a:rPr lang="en-US" altLang="en-US" sz="4000">
                <a:solidFill>
                  <a:schemeClr val="bg1"/>
                </a:solidFill>
              </a:rPr>
              <a:t>The Break Between Jung and Freud</a:t>
            </a:r>
          </a:p>
        </p:txBody>
      </p:sp>
      <p:sp>
        <p:nvSpPr>
          <p:cNvPr id="349194" name="Rectangle 34919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196" name="Rectangle 34919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187" name="Rectangle 3">
            <a:extLst>
              <a:ext uri="{FF2B5EF4-FFF2-40B4-BE49-F238E27FC236}">
                <a16:creationId xmlns:a16="http://schemas.microsoft.com/office/drawing/2014/main" id="{0E928CA7-7F3D-E6A1-FB5E-C5D4F8FE5A08}"/>
              </a:ext>
            </a:extLst>
          </p:cNvPr>
          <p:cNvSpPr>
            <a:spLocks noGrp="1" noChangeArrowheads="1"/>
          </p:cNvSpPr>
          <p:nvPr>
            <p:ph idx="1"/>
          </p:nvPr>
        </p:nvSpPr>
        <p:spPr>
          <a:xfrm>
            <a:off x="1155548" y="2217343"/>
            <a:ext cx="9880893" cy="3959619"/>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1700"/>
              <a:t>Breaking point was Jung’s belief in archetypal symbols </a:t>
            </a:r>
          </a:p>
          <a:p>
            <a:pPr marL="342906" indent="-342906" defTabSz="457207">
              <a:buClr>
                <a:schemeClr val="bg2">
                  <a:lumMod val="40000"/>
                  <a:lumOff val="60000"/>
                </a:schemeClr>
              </a:buClr>
              <a:buFont typeface="Wingdings 3" charset="2"/>
              <a:buChar char=""/>
              <a:defRPr/>
            </a:pPr>
            <a:r>
              <a:rPr lang="en-US" altLang="en-US" sz="1700"/>
              <a:t>1909 trip to Clark University in the U.S. to receive honorary degrees</a:t>
            </a:r>
          </a:p>
          <a:p>
            <a:pPr marL="342906" indent="-342906" defTabSz="457207">
              <a:buClr>
                <a:schemeClr val="bg2">
                  <a:lumMod val="40000"/>
                  <a:lumOff val="60000"/>
                </a:schemeClr>
              </a:buClr>
              <a:buFont typeface="Wingdings 3" charset="2"/>
              <a:buChar char=""/>
              <a:defRPr/>
            </a:pPr>
            <a:r>
              <a:rPr lang="en-US" altLang="en-US" sz="1700"/>
              <a:t>They share dreams on the steamship trip across the Atlantic</a:t>
            </a:r>
          </a:p>
          <a:p>
            <a:pPr marL="742962" lvl="1" indent="-285755" defTabSz="457207">
              <a:buClr>
                <a:schemeClr val="bg2">
                  <a:lumMod val="40000"/>
                  <a:lumOff val="60000"/>
                </a:schemeClr>
              </a:buClr>
              <a:buFont typeface="Wingdings 3" charset="2"/>
              <a:buChar char=""/>
              <a:defRPr/>
            </a:pPr>
            <a:r>
              <a:rPr lang="en-US" altLang="en-US" sz="1700"/>
              <a:t>Jung’s dream: Finds himself in second story of a house which he feels is his house; going down to ground floor, he sees medieval furniture and decora.,tions.  He then follows a stone stairway down to the cellar, which turns out to be from ancient Rome.  Finds a stone slab in the floor, opens it, and descends into a dark cave strewn with bones and the remains of a primitive culture.  On the dusty floor of the case, he sees two human skulls, very old and half disintegrated.</a:t>
            </a:r>
          </a:p>
          <a:p>
            <a:pPr marL="742962" lvl="1" indent="-285755" defTabSz="457207">
              <a:buClr>
                <a:schemeClr val="bg2">
                  <a:lumMod val="40000"/>
                  <a:lumOff val="60000"/>
                </a:schemeClr>
              </a:buClr>
              <a:buFont typeface="Wingdings 3" charset="2"/>
              <a:buChar char=""/>
              <a:defRPr/>
            </a:pPr>
            <a:r>
              <a:rPr lang="en-US" altLang="en-US" sz="1700"/>
              <a:t>Freud saw this dream as a primitive death wish against Jung’s parents</a:t>
            </a:r>
          </a:p>
          <a:p>
            <a:pPr marL="742962" lvl="1" indent="-285755" defTabSz="457207">
              <a:buClr>
                <a:schemeClr val="bg2">
                  <a:lumMod val="40000"/>
                  <a:lumOff val="60000"/>
                </a:schemeClr>
              </a:buClr>
              <a:buFont typeface="Wingdings 3" charset="2"/>
              <a:buChar char=""/>
              <a:defRPr/>
            </a:pPr>
            <a:r>
              <a:rPr lang="en-US" altLang="en-US" sz="1700"/>
              <a:t>Jung saw the dream as a structural diagram of the human psyche, showing a collective unconscious below the personal unconscious</a:t>
            </a:r>
          </a:p>
          <a:p>
            <a:pPr marL="742962" lvl="1" indent="-285755" defTabSz="457207">
              <a:buClr>
                <a:schemeClr val="bg2">
                  <a:lumMod val="40000"/>
                  <a:lumOff val="60000"/>
                </a:schemeClr>
              </a:buClr>
              <a:buNone/>
              <a:defRPr/>
            </a:pPr>
            <a:r>
              <a:rPr lang="en-US" altLang="en-US" sz="1700"/>
              <a:t>	</a:t>
            </a:r>
          </a:p>
          <a:p>
            <a:pPr marL="1143020" lvl="2" indent="-228604" defTabSz="457207">
              <a:buClr>
                <a:schemeClr val="bg2">
                  <a:lumMod val="40000"/>
                  <a:lumOff val="60000"/>
                </a:schemeClr>
              </a:buClr>
              <a:buFont typeface="Wingdings 3" charset="2"/>
              <a:buChar char=""/>
              <a:defRPr/>
            </a:pPr>
            <a:endParaRPr lang="en-US" altLang="en-US" sz="17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91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91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91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91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918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918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918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9187" grpId="0" build="p" bldLvl="4"/>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9" name="Rectangle 3">
            <a:extLst>
              <a:ext uri="{FF2B5EF4-FFF2-40B4-BE49-F238E27FC236}">
                <a16:creationId xmlns:a16="http://schemas.microsoft.com/office/drawing/2014/main" id="{794BD28E-AD5C-5E27-3A14-60C7250638B6}"/>
              </a:ext>
            </a:extLst>
          </p:cNvPr>
          <p:cNvSpPr>
            <a:spLocks noChangeArrowheads="1"/>
          </p:cNvSpPr>
          <p:nvPr/>
        </p:nvSpPr>
        <p:spPr bwMode="auto">
          <a:xfrm>
            <a:off x="4449763" y="2971801"/>
            <a:ext cx="3217862" cy="10779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2700">
                <a:solidFill>
                  <a:srgbClr val="00FFCC"/>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defRPr>
                <a:solidFill>
                  <a:schemeClr val="bg1"/>
                </a:solidFill>
                <a:latin typeface="Arial" panose="020B0604020202020204" pitchFamily="34" charset="0"/>
              </a:defRPr>
            </a:lvl1pPr>
            <a:lvl2pPr marL="742950" indent="-285750">
              <a:defRPr>
                <a:solidFill>
                  <a:schemeClr val="bg1"/>
                </a:solidFill>
                <a:latin typeface="Arial" panose="020B0604020202020204" pitchFamily="34" charset="0"/>
              </a:defRPr>
            </a:lvl2pPr>
            <a:lvl3pPr marL="1143000" indent="-228600">
              <a:defRPr>
                <a:solidFill>
                  <a:schemeClr val="bg1"/>
                </a:solidFill>
                <a:latin typeface="Arial" panose="020B0604020202020204" pitchFamily="34" charset="0"/>
              </a:defRPr>
            </a:lvl3pPr>
            <a:lvl4pPr marL="1600200" indent="-228600">
              <a:defRPr>
                <a:solidFill>
                  <a:schemeClr val="bg1"/>
                </a:solidFill>
                <a:latin typeface="Arial" panose="020B0604020202020204" pitchFamily="34" charset="0"/>
              </a:defRPr>
            </a:lvl4pPr>
            <a:lvl5pPr marL="2057400" indent="-228600">
              <a:defRPr>
                <a:solidFill>
                  <a:schemeClr val="bg1"/>
                </a:solidFill>
                <a:latin typeface="Arial" panose="020B0604020202020204" pitchFamily="34" charset="0"/>
              </a:defRPr>
            </a:lvl5pPr>
            <a:lvl6pPr marL="2514600" indent="-228600" eaLnBrk="0" fontAlgn="base" hangingPunct="0">
              <a:spcBef>
                <a:spcPct val="0"/>
              </a:spcBef>
              <a:spcAft>
                <a:spcPct val="0"/>
              </a:spcAft>
              <a:defRPr>
                <a:solidFill>
                  <a:schemeClr val="bg1"/>
                </a:solidFill>
                <a:latin typeface="Arial" panose="020B0604020202020204" pitchFamily="34" charset="0"/>
              </a:defRPr>
            </a:lvl6pPr>
            <a:lvl7pPr marL="2971800" indent="-228600" eaLnBrk="0" fontAlgn="base" hangingPunct="0">
              <a:spcBef>
                <a:spcPct val="0"/>
              </a:spcBef>
              <a:spcAft>
                <a:spcPct val="0"/>
              </a:spcAft>
              <a:defRPr>
                <a:solidFill>
                  <a:schemeClr val="bg1"/>
                </a:solidFill>
                <a:latin typeface="Arial" panose="020B0604020202020204" pitchFamily="34" charset="0"/>
              </a:defRPr>
            </a:lvl7pPr>
            <a:lvl8pPr marL="3429000" indent="-228600" eaLnBrk="0" fontAlgn="base" hangingPunct="0">
              <a:spcBef>
                <a:spcPct val="0"/>
              </a:spcBef>
              <a:spcAft>
                <a:spcPct val="0"/>
              </a:spcAft>
              <a:defRPr>
                <a:solidFill>
                  <a:schemeClr val="bg1"/>
                </a:solidFill>
                <a:latin typeface="Arial" panose="020B0604020202020204" pitchFamily="34" charset="0"/>
              </a:defRPr>
            </a:lvl8pPr>
            <a:lvl9pPr marL="3886200" indent="-228600" eaLnBrk="0" fontAlgn="base" hangingPunct="0">
              <a:spcBef>
                <a:spcPct val="0"/>
              </a:spcBef>
              <a:spcAft>
                <a:spcPct val="0"/>
              </a:spcAft>
              <a:defRPr>
                <a:solidFill>
                  <a:schemeClr val="bg1"/>
                </a:solidFill>
                <a:latin typeface="Arial" panose="020B0604020202020204" pitchFamily="34" charset="0"/>
              </a:defRPr>
            </a:lvl9pPr>
          </a:lstStyle>
          <a:p>
            <a:pPr algn="ctr">
              <a:spcBef>
                <a:spcPct val="50000"/>
              </a:spcBef>
            </a:pPr>
            <a:r>
              <a:rPr lang="en-US" altLang="en-US" sz="2800"/>
              <a:t>Next…</a:t>
            </a:r>
          </a:p>
          <a:p>
            <a:pPr algn="ctr">
              <a:spcBef>
                <a:spcPct val="50000"/>
              </a:spcBef>
            </a:pPr>
            <a:r>
              <a:rPr lang="en-US" altLang="en-US" sz="2800"/>
              <a:t>Research structures</a:t>
            </a:r>
            <a:endParaRPr lang="en-US" altLang="en-US" sz="3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TotalTime>
  <Words>4466</Words>
  <Application>Microsoft Macintosh PowerPoint</Application>
  <PresentationFormat>Widescreen</PresentationFormat>
  <Paragraphs>351</Paragraphs>
  <Slides>75</Slides>
  <Notes>22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75</vt:i4>
      </vt:variant>
    </vt:vector>
  </HeadingPairs>
  <TitlesOfParts>
    <vt:vector size="86" baseType="lpstr">
      <vt:lpstr>ＭＳ Ｐゴシック</vt:lpstr>
      <vt:lpstr>Aptos</vt:lpstr>
      <vt:lpstr>Aptos Display</vt:lpstr>
      <vt:lpstr>Arial</vt:lpstr>
      <vt:lpstr>Calibri</vt:lpstr>
      <vt:lpstr>Geneva</vt:lpstr>
      <vt:lpstr>Georgia</vt:lpstr>
      <vt:lpstr>Times</vt:lpstr>
      <vt:lpstr>Wingdings</vt:lpstr>
      <vt:lpstr>Wingdings 3</vt:lpstr>
      <vt:lpstr>Office Theme</vt:lpstr>
      <vt:lpstr>PowerPoint Presentation</vt:lpstr>
      <vt:lpstr>PowerPoint Presentation</vt:lpstr>
      <vt:lpstr>PowerPoint Presentation</vt:lpstr>
      <vt:lpstr>PowerPoint Presentation</vt:lpstr>
      <vt:lpstr>Definition of Archetype</vt:lpstr>
      <vt:lpstr>Definition of Motif…and its difference</vt:lpstr>
      <vt:lpstr>Examples of Archetypes</vt:lpstr>
      <vt:lpstr>Mother Figure</vt:lpstr>
      <vt:lpstr>Examples</vt:lpstr>
      <vt:lpstr>The Great Teacher/Mentor</vt:lpstr>
      <vt:lpstr>The Innocent</vt:lpstr>
      <vt:lpstr>Double</vt:lpstr>
      <vt:lpstr>The Sacrificial Redeemer</vt:lpstr>
      <vt:lpstr>Scapegoat/Sacrificial Victim</vt:lpstr>
      <vt:lpstr>Enchantress/Temptress</vt:lpstr>
      <vt:lpstr>Villain</vt:lpstr>
      <vt:lpstr>Trickster</vt:lpstr>
      <vt:lpstr>Evil Figure</vt:lpstr>
      <vt:lpstr>Settings</vt:lpstr>
      <vt:lpstr>Forest</vt:lpstr>
      <vt:lpstr>Tree</vt:lpstr>
      <vt:lpstr>Caves and Tunnels</vt:lpstr>
      <vt:lpstr>The River</vt:lpstr>
      <vt:lpstr>The Sea</vt:lpstr>
      <vt:lpstr>Fountain</vt:lpstr>
      <vt:lpstr>Islands</vt:lpstr>
      <vt:lpstr>Actions/Events</vt:lpstr>
      <vt:lpstr>Rites of Initiation</vt:lpstr>
      <vt:lpstr>Parental Conflict and Relationships</vt:lpstr>
      <vt:lpstr>Sacrificial Rites</vt:lpstr>
      <vt:lpstr>The Test or Trial</vt:lpstr>
      <vt:lpstr>Birth/Death and Rebirth</vt:lpstr>
      <vt:lpstr>The Fall: Expulsion from Eden</vt:lpstr>
      <vt:lpstr>Annihilation/Absurdity/Total Oblivion</vt:lpstr>
      <vt:lpstr>Works Cited</vt:lpstr>
      <vt:lpstr>Archetypes as the Emergence of the Collective Unconscious </vt:lpstr>
      <vt:lpstr>Situational Archetypes</vt:lpstr>
      <vt:lpstr>Situational Archetypes</vt:lpstr>
      <vt:lpstr>Situational Archetypes</vt:lpstr>
      <vt:lpstr>Situational Archetypes</vt:lpstr>
      <vt:lpstr>Situational Archetypes</vt:lpstr>
      <vt:lpstr>Situational Archetypes</vt:lpstr>
      <vt:lpstr>Situational Archetypes</vt:lpstr>
      <vt:lpstr>Situational Archetypes</vt:lpstr>
      <vt:lpstr>Situational Archetypes</vt:lpstr>
      <vt:lpstr>Situational Archetype</vt:lpstr>
      <vt:lpstr>Situational Archetypes</vt:lpstr>
      <vt:lpstr>Symbolic Archetypes</vt:lpstr>
      <vt:lpstr>Symbolic Archetypes</vt:lpstr>
      <vt:lpstr>Symbolic Archetypes</vt:lpstr>
      <vt:lpstr>Symbolic Archetypes</vt:lpstr>
      <vt:lpstr>Symbolic Archetypes</vt:lpstr>
      <vt:lpstr>Symbolic Archetypes</vt:lpstr>
      <vt:lpstr>Symbolic Archetypes</vt:lpstr>
      <vt:lpstr>PowerPoint Presentation</vt:lpstr>
      <vt:lpstr>The Unconscious</vt:lpstr>
      <vt:lpstr>The Self</vt:lpstr>
      <vt:lpstr>Persona</vt:lpstr>
      <vt:lpstr>The Shadow</vt:lpstr>
      <vt:lpstr>Relationship Between Persona and Shadow</vt:lpstr>
      <vt:lpstr>Anima</vt:lpstr>
      <vt:lpstr>Animus</vt:lpstr>
      <vt:lpstr>Archetypes</vt:lpstr>
      <vt:lpstr>The Complex</vt:lpstr>
      <vt:lpstr>Jung’s Typology</vt:lpstr>
      <vt:lpstr>Synchronicity</vt:lpstr>
      <vt:lpstr>Individuation</vt:lpstr>
      <vt:lpstr>Symbols of Transcendence </vt:lpstr>
      <vt:lpstr>Jung and Dreams</vt:lpstr>
      <vt:lpstr>Language of The Dream</vt:lpstr>
      <vt:lpstr>Function of The Dream</vt:lpstr>
      <vt:lpstr>Interpreting The Dream</vt:lpstr>
      <vt:lpstr>Interpreting The Dream, Cont.</vt:lpstr>
      <vt:lpstr>The Break Between Jung and Freud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Timi O'neill</dc:creator>
  <cp:lastModifiedBy>Timi O'neill</cp:lastModifiedBy>
  <cp:revision>12</cp:revision>
  <dcterms:created xsi:type="dcterms:W3CDTF">2026-02-10T10:15:52Z</dcterms:created>
  <dcterms:modified xsi:type="dcterms:W3CDTF">2026-02-10T12:08:53Z</dcterms:modified>
</cp:coreProperties>
</file>