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5D720C-C8B1-FE57-BCCA-5DD0256D1F73}" v="33" dt="2022-07-20T11:54:22.153"/>
    <p1510:client id="{84C881D3-1377-FAE8-ED93-A3899421EF12}" v="73" dt="2022-07-20T12:19:16.829"/>
    <p1510:client id="{A56B3163-C039-F897-9519-A4CD61172786}" v="260" dt="2022-07-22T11:38:10.016"/>
    <p1510:client id="{A5AC4E40-2215-8837-61B0-5A5248D7CF05}" v="7" dt="2022-07-20T12:13:24.785"/>
    <p1510:client id="{E77044DF-3106-97A1-1927-265684526CDB}" v="21" dt="2022-07-20T12:09:31.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A36F02-F2AD-4970-9580-2951EB66BCAB}" type="datetimeFigureOut">
              <a:t>7/22/2022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C3E061-D40E-4E6B-A54C-FA3F2B8A578D}" type="slidenum">
              <a:t>‹#›</a:t>
            </a:fld>
            <a:endParaRPr lang="en-US"/>
          </a:p>
        </p:txBody>
      </p:sp>
    </p:spTree>
    <p:extLst>
      <p:ext uri="{BB962C8B-B14F-4D97-AF65-F5344CB8AC3E}">
        <p14:creationId xmlns:p14="http://schemas.microsoft.com/office/powerpoint/2010/main" val="3910894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name of the business is Gem Star and the tag is ‘bring sparkle to everyday life’. The legal structure of the business is a general partnership (Al-Adeem, 2022). The </a:t>
            </a:r>
            <a:r>
              <a:rPr lang="en-US" err="1"/>
              <a:t>organisation</a:t>
            </a:r>
            <a:r>
              <a:rPr lang="en-US"/>
              <a:t> will make citrine bracelets (Emerald). The location of the business will be in the London Mall and it will open in December 2022. The mission of the brand will be to create a luxury </a:t>
            </a:r>
            <a:r>
              <a:rPr lang="en-US" err="1"/>
              <a:t>jewellery</a:t>
            </a:r>
            <a:r>
              <a:rPr lang="en-US"/>
              <a:t> brand. The vision of the company is to be </a:t>
            </a:r>
            <a:r>
              <a:rPr lang="en-US" err="1"/>
              <a:t>recognised</a:t>
            </a:r>
            <a:r>
              <a:rPr lang="en-US"/>
              <a:t> as a household </a:t>
            </a:r>
            <a:r>
              <a:rPr lang="en-US" err="1"/>
              <a:t>jewellery</a:t>
            </a:r>
            <a:r>
              <a:rPr lang="en-US"/>
              <a:t> brand name.</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3</a:t>
            </a:fld>
            <a:endParaRPr lang="en-US"/>
          </a:p>
        </p:txBody>
      </p:sp>
    </p:spTree>
    <p:extLst>
      <p:ext uri="{BB962C8B-B14F-4D97-AF65-F5344CB8AC3E}">
        <p14:creationId xmlns:p14="http://schemas.microsoft.com/office/powerpoint/2010/main" val="3631258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company will provide high-quality bracelets with great designs. The customers can </a:t>
            </a:r>
            <a:r>
              <a:rPr lang="en-US" err="1"/>
              <a:t>customise</a:t>
            </a:r>
            <a:r>
              <a:rPr lang="en-US"/>
              <a:t> their names or special dates with the </a:t>
            </a:r>
            <a:r>
              <a:rPr lang="en-US" err="1"/>
              <a:t>jewellery</a:t>
            </a:r>
            <a:r>
              <a:rPr lang="en-US"/>
              <a:t>. The business will provide one year warranty and a lifetime exchange policy (</a:t>
            </a:r>
            <a:r>
              <a:rPr lang="en-US" err="1"/>
              <a:t>Sadchenko</a:t>
            </a:r>
            <a:r>
              <a:rPr lang="en-US"/>
              <a:t> et al., 2020). The customers can buy </a:t>
            </a:r>
            <a:r>
              <a:rPr lang="en-US" err="1"/>
              <a:t>jewellery</a:t>
            </a:r>
            <a:r>
              <a:rPr lang="en-US"/>
              <a:t> with easy monthly payments. The business will provide servicing for the </a:t>
            </a:r>
            <a:r>
              <a:rPr lang="en-US" err="1"/>
              <a:t>jewellery</a:t>
            </a:r>
            <a:r>
              <a:rPr lang="en-US"/>
              <a:t> and the servicing cost is free in the first year. The customers can get customer service 24/7 and they can return their products within 15 days.</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4</a:t>
            </a:fld>
            <a:endParaRPr lang="en-US"/>
          </a:p>
        </p:txBody>
      </p:sp>
    </p:spTree>
    <p:extLst>
      <p:ext uri="{BB962C8B-B14F-4D97-AF65-F5344CB8AC3E}">
        <p14:creationId xmlns:p14="http://schemas.microsoft.com/office/powerpoint/2010/main" val="958678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It is crucial to use market auditing tools to </a:t>
            </a:r>
            <a:r>
              <a:rPr lang="en-US" err="1"/>
              <a:t>analyse</a:t>
            </a:r>
            <a:r>
              <a:rPr lang="en-US"/>
              <a:t> the market for the business. There are three most popular </a:t>
            </a:r>
            <a:r>
              <a:rPr lang="en-US" err="1"/>
              <a:t>jewellery</a:t>
            </a:r>
            <a:r>
              <a:rPr lang="en-US"/>
              <a:t> shops in London. The </a:t>
            </a:r>
            <a:r>
              <a:rPr lang="en-US" err="1"/>
              <a:t>jewellery</a:t>
            </a:r>
            <a:r>
              <a:rPr lang="en-US"/>
              <a:t> shops are Jessica de Lotz Jewelry, EC One and Maya Magal London. Each of the shops offers different types of service. It is important to </a:t>
            </a:r>
            <a:r>
              <a:rPr lang="en-US" err="1"/>
              <a:t>analyse</a:t>
            </a:r>
            <a:r>
              <a:rPr lang="en-US"/>
              <a:t> those businesses to compete with them.</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5</a:t>
            </a:fld>
            <a:endParaRPr lang="en-US"/>
          </a:p>
        </p:txBody>
      </p:sp>
    </p:spTree>
    <p:extLst>
      <p:ext uri="{BB962C8B-B14F-4D97-AF65-F5344CB8AC3E}">
        <p14:creationId xmlns:p14="http://schemas.microsoft.com/office/powerpoint/2010/main" val="789015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main strengths of the company are its high-quality and </a:t>
            </a:r>
            <a:r>
              <a:rPr lang="en-US" err="1"/>
              <a:t>customisable</a:t>
            </a:r>
            <a:r>
              <a:rPr lang="en-US"/>
              <a:t> bracelet collection. The weakness of the </a:t>
            </a:r>
            <a:r>
              <a:rPr lang="en-US" err="1"/>
              <a:t>organisation</a:t>
            </a:r>
            <a:r>
              <a:rPr lang="en-US"/>
              <a:t> is lack of experience as it is a new company. The opportunity for the </a:t>
            </a:r>
            <a:r>
              <a:rPr lang="en-US" err="1"/>
              <a:t>organisation</a:t>
            </a:r>
            <a:r>
              <a:rPr lang="en-US"/>
              <a:t> is the high demand for citrine </a:t>
            </a:r>
            <a:r>
              <a:rPr lang="en-US" err="1"/>
              <a:t>jewellery</a:t>
            </a:r>
            <a:r>
              <a:rPr lang="en-US"/>
              <a:t> (Ying et al., 2018). The threat to the company is a lot of competitors in the market.</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6</a:t>
            </a:fld>
            <a:endParaRPr lang="en-US"/>
          </a:p>
        </p:txBody>
      </p:sp>
    </p:spTree>
    <p:extLst>
      <p:ext uri="{BB962C8B-B14F-4D97-AF65-F5344CB8AC3E}">
        <p14:creationId xmlns:p14="http://schemas.microsoft.com/office/powerpoint/2010/main" val="484303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tax rate of the UK has been increased and it can affect business. The unemployment rate has surged after the Covid-19 pandemic. The trends and buying patterns of customers are changing frequently. There are several advanced technologies in the market and this business needs to adopt some. It is very important to source raw materials from ethical and sustainable sources. The laws of the UK are changing because of the changing government. These factors can hugely affect the business.</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7</a:t>
            </a:fld>
            <a:endParaRPr lang="en-US"/>
          </a:p>
        </p:txBody>
      </p:sp>
    </p:spTree>
    <p:extLst>
      <p:ext uri="{BB962C8B-B14F-4D97-AF65-F5344CB8AC3E}">
        <p14:creationId xmlns:p14="http://schemas.microsoft.com/office/powerpoint/2010/main" val="11523642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income of target customers need to be more than 4,000 pounds per month. The main target customers are female and the age should be between 25 to 35 years (Edirisinghe et al., 2020). The target customers should have stable professions and can have a family or not.</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8</a:t>
            </a:fld>
            <a:endParaRPr lang="en-US"/>
          </a:p>
        </p:txBody>
      </p:sp>
    </p:spTree>
    <p:extLst>
      <p:ext uri="{BB962C8B-B14F-4D97-AF65-F5344CB8AC3E}">
        <p14:creationId xmlns:p14="http://schemas.microsoft.com/office/powerpoint/2010/main" val="499308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t>
            </a:r>
            <a:r>
              <a:rPr lang="en-US" err="1"/>
              <a:t>jewellery</a:t>
            </a:r>
            <a:r>
              <a:rPr lang="en-US"/>
              <a:t> brand will research and communicate stories related to the </a:t>
            </a:r>
            <a:r>
              <a:rPr lang="en-US" err="1"/>
              <a:t>jewellery</a:t>
            </a:r>
            <a:r>
              <a:rPr lang="en-US"/>
              <a:t>, to attract more female consumers by offering discounts. The brand will understand the choices of the customers and will keep a database of the history of the consumer's purchase and also focus on the marketing in both retail stores and online platforms like </a:t>
            </a:r>
            <a:r>
              <a:rPr lang="en-US" err="1"/>
              <a:t>facebook</a:t>
            </a:r>
            <a:r>
              <a:rPr lang="en-US"/>
              <a:t>, </a:t>
            </a:r>
            <a:r>
              <a:rPr lang="en-US" err="1"/>
              <a:t>instagram</a:t>
            </a:r>
            <a:r>
              <a:rPr lang="en-US"/>
              <a:t>, </a:t>
            </a:r>
            <a:r>
              <a:rPr lang="en-US" err="1"/>
              <a:t>youtube</a:t>
            </a:r>
            <a:r>
              <a:rPr lang="en-US"/>
              <a:t> and twitter.</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9</a:t>
            </a:fld>
            <a:endParaRPr lang="en-US"/>
          </a:p>
        </p:txBody>
      </p:sp>
    </p:spTree>
    <p:extLst>
      <p:ext uri="{BB962C8B-B14F-4D97-AF65-F5344CB8AC3E}">
        <p14:creationId xmlns:p14="http://schemas.microsoft.com/office/powerpoint/2010/main" val="21789420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specific team will give proper training to the employees, a team of </a:t>
            </a:r>
            <a:r>
              <a:rPr lang="en-US" err="1"/>
              <a:t>organisers</a:t>
            </a:r>
            <a:r>
              <a:rPr lang="en-US"/>
              <a:t> will arrange for various cultural and promotional events (Ismailova, </a:t>
            </a:r>
            <a:r>
              <a:rPr lang="en-US" err="1"/>
              <a:t>Abisheva</a:t>
            </a:r>
            <a:r>
              <a:rPr lang="en-US"/>
              <a:t> and Ismailova, 2019). The management team will also focus on raising the brand value. </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10</a:t>
            </a:fld>
            <a:endParaRPr lang="en-US"/>
          </a:p>
        </p:txBody>
      </p:sp>
    </p:spTree>
    <p:extLst>
      <p:ext uri="{BB962C8B-B14F-4D97-AF65-F5344CB8AC3E}">
        <p14:creationId xmlns:p14="http://schemas.microsoft.com/office/powerpoint/2010/main" val="4150983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000000"/>
                </a:solidFill>
                <a:effectLst/>
                <a:latin typeface="Times New Roman" panose="02020603050405020304" pitchFamily="18" charset="0"/>
                <a:ea typeface="Times New Roman" panose="02020603050405020304" pitchFamily="18" charset="0"/>
              </a:rPr>
              <a:t>A financial plan is a process that formats the long-term financial goals of a company and strategies are created. It actually talks about the affordability of a business to achieve its goals and objectives. Financial plan has various types such as cash flow planning, insurance planning, retirement planning, investment planning, tax planning, real estate planning etc. A financial plan aims at availability of sufficient fund in the company for different objectives like acquire of long-term assets, meeting day-to-day expenditures etc. In short, a financial plan helps a company to use its money and other assets properly (</a:t>
            </a:r>
            <a:r>
              <a:rPr lang="en-GB" sz="1800">
                <a:solidFill>
                  <a:srgbClr val="000000"/>
                </a:solidFill>
                <a:effectLst/>
                <a:latin typeface="Times New Roman" panose="02020603050405020304" pitchFamily="18" charset="0"/>
                <a:ea typeface="Arial" panose="020B0604020202020204" pitchFamily="34" charset="0"/>
              </a:rPr>
              <a:t>The Balance, 2022)</a:t>
            </a:r>
            <a:r>
              <a:rPr lang="en-GB" sz="1800">
                <a:solidFill>
                  <a:srgbClr val="000000"/>
                </a:solidFill>
                <a:effectLst/>
                <a:latin typeface="Times New Roman" panose="02020603050405020304" pitchFamily="18" charset="0"/>
                <a:ea typeface="Times New Roman" panose="02020603050405020304" pitchFamily="18" charset="0"/>
              </a:rPr>
              <a:t>.</a:t>
            </a:r>
            <a:endParaRPr lang="en-IN" sz="1800">
              <a:effectLst/>
              <a:latin typeface="Arial" panose="020B0604020202020204" pitchFamily="34" charset="0"/>
              <a:ea typeface="Arial" panose="020B0604020202020204" pitchFamily="34" charset="0"/>
            </a:endParaRPr>
          </a:p>
          <a:p>
            <a:endParaRPr lang="en-IN"/>
          </a:p>
        </p:txBody>
      </p:sp>
      <p:sp>
        <p:nvSpPr>
          <p:cNvPr id="4" name="Slide Number Placeholder 3"/>
          <p:cNvSpPr>
            <a:spLocks noGrp="1"/>
          </p:cNvSpPr>
          <p:nvPr>
            <p:ph type="sldNum" sz="quarter" idx="5"/>
          </p:nvPr>
        </p:nvSpPr>
        <p:spPr/>
        <p:txBody>
          <a:bodyPr/>
          <a:lstStyle/>
          <a:p>
            <a:fld id="{035D72E0-E308-4A7D-BABD-4B9A2A9561E6}" type="slidenum">
              <a:rPr lang="en-US" smtClean="0"/>
              <a:t>11</a:t>
            </a:fld>
            <a:endParaRPr lang="en-US"/>
          </a:p>
        </p:txBody>
      </p:sp>
    </p:spTree>
    <p:extLst>
      <p:ext uri="{BB962C8B-B14F-4D97-AF65-F5344CB8AC3E}">
        <p14:creationId xmlns:p14="http://schemas.microsoft.com/office/powerpoint/2010/main" val="2533410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A balance sheet is one type of a financial plan that presents the assets and liabilities of a company. The financing of the assets either through debt or through equity are referred in a balance sheet. A balance sheet is constructed on the basis of following fundamental equations-</a:t>
            </a:r>
          </a:p>
          <a:p>
            <a:pPr algn="just"/>
            <a:r>
              <a:rPr lang="en-US"/>
              <a:t>Assets= Equity+ Liabilities</a:t>
            </a:r>
            <a:endParaRPr lang="en-US">
              <a:cs typeface="Calibri"/>
            </a:endParaRPr>
          </a:p>
          <a:p>
            <a:pPr algn="just"/>
            <a:r>
              <a:rPr lang="en-US"/>
              <a:t>Total assets= Current+ non-current assets </a:t>
            </a:r>
            <a:endParaRPr lang="en-US">
              <a:cs typeface="Calibri"/>
            </a:endParaRPr>
          </a:p>
          <a:p>
            <a:pPr algn="just"/>
            <a:r>
              <a:rPr lang="en-US"/>
              <a:t>Total liabilities= Current+ non-current liabilities</a:t>
            </a:r>
            <a:endParaRPr lang="en-US">
              <a:cs typeface="Calibri"/>
            </a:endParaRPr>
          </a:p>
          <a:p>
            <a:pPr algn="just"/>
            <a:r>
              <a:rPr lang="en-US"/>
              <a:t>Total equity of shareholders= Share capital+ Retained earnings (Corporate Finance Institute, 2022).</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12</a:t>
            </a:fld>
            <a:endParaRPr lang="en-US"/>
          </a:p>
        </p:txBody>
      </p:sp>
    </p:spTree>
    <p:extLst>
      <p:ext uri="{BB962C8B-B14F-4D97-AF65-F5344CB8AC3E}">
        <p14:creationId xmlns:p14="http://schemas.microsoft.com/office/powerpoint/2010/main" val="220828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it can be said that the brand Gem Star has made an almost proper business plan that can be beneficial for them to make potential growth in their business. The brand is initially starting with the UK market but has the vision to deal in the global market as well. The market plan they have adopted and the proper modification of this market plan will help them to achieve their dream market. The only thing they have to keep in mind is to maintain the proper business ethics and non-violation of the customers' trust.   </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13</a:t>
            </a:fld>
            <a:endParaRPr lang="en-US"/>
          </a:p>
        </p:txBody>
      </p:sp>
    </p:spTree>
    <p:extLst>
      <p:ext uri="{BB962C8B-B14F-4D97-AF65-F5344CB8AC3E}">
        <p14:creationId xmlns:p14="http://schemas.microsoft.com/office/powerpoint/2010/main" val="429209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0664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0260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933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8291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89235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29069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70096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71889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6848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8282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001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7/22/2022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705537272"/>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958506" y="800392"/>
            <a:ext cx="10264697" cy="1212102"/>
          </a:xfrm>
        </p:spPr>
        <p:txBody>
          <a:bodyPr vert="horz" lIns="91440" tIns="45720" rIns="91440" bIns="45720" rtlCol="0" anchor="ctr">
            <a:normAutofit/>
          </a:bodyPr>
          <a:lstStyle/>
          <a:p>
            <a:pPr algn="l"/>
            <a:r>
              <a:rPr lang="en-US" sz="4000" kern="1200">
                <a:solidFill>
                  <a:srgbClr val="FFFFFF"/>
                </a:solidFill>
                <a:latin typeface="+mj-lt"/>
                <a:ea typeface="+mj-ea"/>
                <a:cs typeface="+mj-cs"/>
              </a:rPr>
              <a:t>Task 2-Group presentation</a:t>
            </a:r>
          </a:p>
        </p:txBody>
      </p:sp>
      <p:sp>
        <p:nvSpPr>
          <p:cNvPr id="3" name="Subtitle 2"/>
          <p:cNvSpPr>
            <a:spLocks noGrp="1"/>
          </p:cNvSpPr>
          <p:nvPr>
            <p:ph type="subTitle" idx="1"/>
          </p:nvPr>
        </p:nvSpPr>
        <p:spPr>
          <a:xfrm>
            <a:off x="1367624" y="2490436"/>
            <a:ext cx="9708995" cy="3567173"/>
          </a:xfrm>
        </p:spPr>
        <p:txBody>
          <a:bodyPr vert="horz" lIns="91440" tIns="45720" rIns="91440" bIns="45720" rtlCol="0" anchor="ctr">
            <a:normAutofit/>
          </a:bodyPr>
          <a:lstStyle/>
          <a:p>
            <a:pPr indent="-228600" algn="l">
              <a:buFont typeface="Arial" panose="020B0604020202020204" pitchFamily="34" charset="0"/>
              <a:buChar char="•"/>
            </a:pPr>
            <a:r>
              <a:rPr lang="en-US" sz="2200"/>
              <a:t>Managing Enterprise in the 21st Century</a:t>
            </a:r>
          </a:p>
          <a:p>
            <a:pPr indent="-228600" algn="l">
              <a:buFont typeface="Arial" panose="020B0604020202020204" pitchFamily="34" charset="0"/>
              <a:buChar char="•"/>
            </a:pPr>
            <a:r>
              <a:rPr lang="en-US" sz="2200"/>
              <a:t>Lecturer name:Dr Oluwaseun Adegbite</a:t>
            </a:r>
          </a:p>
          <a:p>
            <a:pPr indent="-228600" algn="l">
              <a:buFont typeface="Arial" panose="020B0604020202020204" pitchFamily="34" charset="0"/>
              <a:buChar char="•"/>
            </a:pPr>
            <a:r>
              <a:rPr lang="en-US" sz="2200"/>
              <a:t>Group:Florina Madalina Gugoi 2111163 </a:t>
            </a:r>
          </a:p>
          <a:p>
            <a:pPr indent="-228600" algn="l">
              <a:buFont typeface="Arial" panose="020B0604020202020204" pitchFamily="34" charset="0"/>
              <a:buChar char="•"/>
            </a:pPr>
            <a:r>
              <a:rPr lang="en-US" sz="2200"/>
              <a:t>            Ion –Sotir Gugoi              2113008</a:t>
            </a:r>
          </a:p>
          <a:p>
            <a:pPr indent="-228600" algn="l">
              <a:buFont typeface="Arial" panose="020B0604020202020204" pitchFamily="34" charset="0"/>
              <a:buChar char="•"/>
            </a:pPr>
            <a:r>
              <a:rPr lang="en-US" sz="2200"/>
              <a:t>           Salah Mheidean               2109425</a:t>
            </a:r>
          </a:p>
          <a:p>
            <a:pPr indent="-228600" algn="l">
              <a:buFont typeface="Arial" panose="020B0604020202020204" pitchFamily="34" charset="0"/>
              <a:buChar char="•"/>
            </a:pPr>
            <a:r>
              <a:rPr lang="en-US" sz="2200"/>
              <a:t>           Addis Gebresilasie           2112297</a:t>
            </a:r>
          </a:p>
          <a:p>
            <a:pPr indent="-228600" algn="l">
              <a:buFont typeface="Arial" panose="020B0604020202020204" pitchFamily="34" charset="0"/>
              <a:buChar char="•"/>
            </a:pPr>
            <a:r>
              <a:rPr lang="en-US" sz="2200"/>
              <a:t>          Venetia Francis                 2108963</a:t>
            </a:r>
          </a:p>
          <a:p>
            <a:pPr algn="l"/>
            <a:r>
              <a:rPr lang="en-US" sz="2200"/>
              <a:t>          </a:t>
            </a:r>
            <a:endParaRPr lang="en-US" sz="2200">
              <a:cs typeface="Calibri" panose="020F0502020204030204"/>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4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4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2000"/>
                                  </p:stCondLst>
                                  <p:iterate type="lt">
                                    <p:tmPct val="10000"/>
                                  </p:iterate>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4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2000"/>
                                  </p:stCondLst>
                                  <p:iterate type="lt">
                                    <p:tmPct val="10000"/>
                                  </p:iterate>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400"/>
                                        <p:tgtEl>
                                          <p:spTgt spid="3">
                                            <p:txEl>
                                              <p:pRg st="7" end="7"/>
                                            </p:txEl>
                                          </p:spTgt>
                                        </p:tgtEl>
                                      </p:cBhvr>
                                    </p:animEffect>
                                  </p:childTnLst>
                                </p:cTn>
                              </p:par>
                              <p:par>
                                <p:cTn id="43" presetID="10" presetClass="entr" presetSubtype="0" fill="hold" grpId="0" nodeType="withEffect">
                                  <p:stCondLst>
                                    <p:cond delay="1000"/>
                                  </p:stCondLst>
                                  <p:iterate type="lt">
                                    <p:tmPct val="10000"/>
                                  </p:iterate>
                                  <p:childTnLst>
                                    <p:set>
                                      <p:cBhvr>
                                        <p:cTn id="44" dur="1" fill="hold">
                                          <p:stCondLst>
                                            <p:cond delay="0"/>
                                          </p:stCondLst>
                                        </p:cTn>
                                        <p:tgtEl>
                                          <p:spTgt spid="2"/>
                                        </p:tgtEl>
                                        <p:attrNameLst>
                                          <p:attrName>style.visibility</p:attrName>
                                        </p:attrNameLst>
                                      </p:cBhvr>
                                      <p:to>
                                        <p:strVal val="visible"/>
                                      </p:to>
                                    </p:set>
                                    <p:animEffect transition="in" filter="fade">
                                      <p:cBhvr>
                                        <p:cTn id="4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A4AA8F1C-8102-B6BA-B5B1-965CFA9720AE}"/>
              </a:ext>
            </a:extLst>
          </p:cNvPr>
          <p:cNvPicPr>
            <a:picLocks noGrp="1" noChangeAspect="1"/>
          </p:cNvPicPr>
          <p:nvPr>
            <p:ph idx="1"/>
          </p:nvPr>
        </p:nvPicPr>
        <p:blipFill>
          <a:blip r:embed="rId2"/>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1079243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230763FD-94B4-65B6-5F7C-E544AB84FEAC}"/>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2587075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Word&#10;&#10;Description automatically generated">
            <a:extLst>
              <a:ext uri="{FF2B5EF4-FFF2-40B4-BE49-F238E27FC236}">
                <a16:creationId xmlns:a16="http://schemas.microsoft.com/office/drawing/2014/main" id="{216671A3-2381-1DB6-D574-FF4D75550B9B}"/>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966840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Chart, bubble chart&#10;&#10;Description automatically generated">
            <a:extLst>
              <a:ext uri="{FF2B5EF4-FFF2-40B4-BE49-F238E27FC236}">
                <a16:creationId xmlns:a16="http://schemas.microsoft.com/office/drawing/2014/main" id="{56A5A30F-1A32-BA88-41E6-9F50C4E1AB1C}"/>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448238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C85ED886-FA82-D826-F417-DBB468491E4E}"/>
              </a:ext>
            </a:extLst>
          </p:cNvPr>
          <p:cNvPicPr>
            <a:picLocks noGrp="1" noChangeAspect="1"/>
          </p:cNvPicPr>
          <p:nvPr>
            <p:ph idx="1"/>
          </p:nvPr>
        </p:nvPicPr>
        <p:blipFill>
          <a:blip r:embed="rId3"/>
          <a:stretch>
            <a:fillRect/>
          </a:stretch>
        </p:blipFill>
        <p:spPr>
          <a:xfrm>
            <a:off x="1549442" y="643468"/>
            <a:ext cx="7428088" cy="5571066"/>
          </a:xfrm>
          <a:prstGeom prst="rect">
            <a:avLst/>
          </a:prstGeom>
        </p:spPr>
      </p:pic>
    </p:spTree>
    <p:extLst>
      <p:ext uri="{BB962C8B-B14F-4D97-AF65-F5344CB8AC3E}">
        <p14:creationId xmlns:p14="http://schemas.microsoft.com/office/powerpoint/2010/main" val="3302377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able&#10;&#10;Description automatically generated">
            <a:extLst>
              <a:ext uri="{FF2B5EF4-FFF2-40B4-BE49-F238E27FC236}">
                <a16:creationId xmlns:a16="http://schemas.microsoft.com/office/drawing/2014/main" id="{66DFF499-7EE0-81F5-9E95-BB9AEC839A84}"/>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557265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226D3F0-422D-5483-2E27-5297842D5353}"/>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079926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A6A36B35-0C86-BD7F-AE32-63316F7423E3}"/>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2898174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11E793F3-413B-207D-CDA5-7149FC52C56D}"/>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1100754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E9B19CC-AE20-BFD0-2DA2-9D55EB0948DE}"/>
              </a:ext>
            </a:extLst>
          </p:cNvPr>
          <p:cNvSpPr>
            <a:spLocks noGrp="1"/>
          </p:cNvSpPr>
          <p:nvPr>
            <p:ph type="title"/>
          </p:nvPr>
        </p:nvSpPr>
        <p:spPr>
          <a:xfrm>
            <a:off x="1981200" y="274638"/>
            <a:ext cx="8229600" cy="1020762"/>
          </a:xfrm>
        </p:spPr>
        <p:txBody>
          <a:bodyPr>
            <a:normAutofit/>
          </a:bodyPr>
          <a:lstStyle/>
          <a:p>
            <a:r>
              <a:rPr lang="en-IN" sz="2800">
                <a:solidFill>
                  <a:srgbClr val="FFFF00"/>
                </a:solidFill>
              </a:rPr>
              <a:t>Financial Plan- Balance Sheet</a:t>
            </a:r>
          </a:p>
        </p:txBody>
      </p:sp>
      <p:sp>
        <p:nvSpPr>
          <p:cNvPr id="2" name="Content Placeholder 1">
            <a:extLst>
              <a:ext uri="{FF2B5EF4-FFF2-40B4-BE49-F238E27FC236}">
                <a16:creationId xmlns:a16="http://schemas.microsoft.com/office/drawing/2014/main" id="{8E4A814F-35B7-FBDC-5332-021BB93286B6}"/>
              </a:ext>
            </a:extLst>
          </p:cNvPr>
          <p:cNvSpPr>
            <a:spLocks noGrp="1"/>
          </p:cNvSpPr>
          <p:nvPr>
            <p:ph sz="half" idx="1"/>
          </p:nvPr>
        </p:nvSpPr>
        <p:spPr/>
        <p:txBody>
          <a:bodyPr/>
          <a:lstStyle/>
          <a:p>
            <a:r>
              <a:rPr lang="en-GB" sz="1800">
                <a:latin typeface="Times New Roman" panose="02020603050405020304" pitchFamily="18" charset="0"/>
                <a:ea typeface="Times New Roman" panose="02020603050405020304" pitchFamily="18" charset="0"/>
              </a:rPr>
              <a:t>A financial plan is a process that formats the long-term financial goals of a company and strategies are created</a:t>
            </a:r>
          </a:p>
          <a:p>
            <a:r>
              <a:rPr lang="en-GB" sz="1800">
                <a:latin typeface="Times New Roman" panose="02020603050405020304" pitchFamily="18" charset="0"/>
              </a:rPr>
              <a:t>Balance Sheet is a type of financial plan</a:t>
            </a:r>
          </a:p>
          <a:p>
            <a:r>
              <a:rPr lang="en-GB" sz="1800">
                <a:latin typeface="Times New Roman" panose="02020603050405020304" pitchFamily="18" charset="0"/>
              </a:rPr>
              <a:t>A Balance sheet shows the assets of liabilities of a company</a:t>
            </a:r>
          </a:p>
          <a:p>
            <a:r>
              <a:rPr lang="en-GB" sz="1800">
                <a:latin typeface="Times New Roman" panose="02020603050405020304" pitchFamily="18" charset="0"/>
              </a:rPr>
              <a:t>Here, the part of assets are mentioned</a:t>
            </a:r>
          </a:p>
          <a:p>
            <a:pPr algn="just">
              <a:lnSpc>
                <a:spcPct val="150000"/>
              </a:lnSpc>
            </a:pPr>
            <a:r>
              <a:rPr lang="en-GB" sz="1800">
                <a:latin typeface="Times New Roman" panose="02020603050405020304" pitchFamily="18" charset="0"/>
                <a:ea typeface="Times New Roman" panose="02020603050405020304" pitchFamily="18" charset="0"/>
              </a:rPr>
              <a:t>Assets= Equity+ Liabilities</a:t>
            </a:r>
            <a:endParaRPr lang="en-IN" sz="1800">
              <a:latin typeface="Arial" panose="020B0604020202020204" pitchFamily="34" charset="0"/>
              <a:ea typeface="Arial" panose="020B0604020202020204" pitchFamily="34" charset="0"/>
            </a:endParaRPr>
          </a:p>
          <a:p>
            <a:pPr algn="just">
              <a:lnSpc>
                <a:spcPct val="150000"/>
              </a:lnSpc>
            </a:pPr>
            <a:r>
              <a:rPr lang="en-GB" sz="1800">
                <a:latin typeface="Times New Roman" panose="02020603050405020304" pitchFamily="18" charset="0"/>
                <a:ea typeface="Times New Roman" panose="02020603050405020304" pitchFamily="18" charset="0"/>
              </a:rPr>
              <a:t>Total assets= Current+ non-current assets </a:t>
            </a:r>
            <a:endParaRPr lang="en-IN" sz="1800">
              <a:latin typeface="Arial" panose="020B0604020202020204" pitchFamily="34" charset="0"/>
              <a:ea typeface="Arial" panose="020B0604020202020204" pitchFamily="34" charset="0"/>
            </a:endParaRPr>
          </a:p>
          <a:p>
            <a:endParaRPr lang="en-IN"/>
          </a:p>
        </p:txBody>
      </p:sp>
      <p:graphicFrame>
        <p:nvGraphicFramePr>
          <p:cNvPr id="5" name="Content Placeholder 4">
            <a:extLst>
              <a:ext uri="{FF2B5EF4-FFF2-40B4-BE49-F238E27FC236}">
                <a16:creationId xmlns:a16="http://schemas.microsoft.com/office/drawing/2014/main" id="{A98D83AA-BAEC-E2C0-DC63-D09344567A40}"/>
              </a:ext>
            </a:extLst>
          </p:cNvPr>
          <p:cNvGraphicFramePr>
            <a:graphicFrameLocks noGrp="1"/>
          </p:cNvGraphicFramePr>
          <p:nvPr>
            <p:ph sz="half" idx="2"/>
            <p:extLst>
              <p:ext uri="{D42A27DB-BD31-4B8C-83A1-F6EECF244321}">
                <p14:modId xmlns:p14="http://schemas.microsoft.com/office/powerpoint/2010/main" val="1311804979"/>
              </p:ext>
            </p:extLst>
          </p:nvPr>
        </p:nvGraphicFramePr>
        <p:xfrm>
          <a:off x="6019801" y="1143000"/>
          <a:ext cx="4495801" cy="5257802"/>
        </p:xfrm>
        <a:graphic>
          <a:graphicData uri="http://schemas.openxmlformats.org/drawingml/2006/table">
            <a:tbl>
              <a:tblPr firstRow="1" firstCol="1" bandRow="1">
                <a:tableStyleId>{5C22544A-7EE6-4342-B048-85BDC9FD1C3A}</a:tableStyleId>
              </a:tblPr>
              <a:tblGrid>
                <a:gridCol w="1494450">
                  <a:extLst>
                    <a:ext uri="{9D8B030D-6E8A-4147-A177-3AD203B41FA5}">
                      <a16:colId xmlns:a16="http://schemas.microsoft.com/office/drawing/2014/main" val="202113715"/>
                    </a:ext>
                  </a:extLst>
                </a:gridCol>
                <a:gridCol w="1008910">
                  <a:extLst>
                    <a:ext uri="{9D8B030D-6E8A-4147-A177-3AD203B41FA5}">
                      <a16:colId xmlns:a16="http://schemas.microsoft.com/office/drawing/2014/main" val="3650416608"/>
                    </a:ext>
                  </a:extLst>
                </a:gridCol>
                <a:gridCol w="1008910">
                  <a:extLst>
                    <a:ext uri="{9D8B030D-6E8A-4147-A177-3AD203B41FA5}">
                      <a16:colId xmlns:a16="http://schemas.microsoft.com/office/drawing/2014/main" val="1358825377"/>
                    </a:ext>
                  </a:extLst>
                </a:gridCol>
                <a:gridCol w="983531">
                  <a:extLst>
                    <a:ext uri="{9D8B030D-6E8A-4147-A177-3AD203B41FA5}">
                      <a16:colId xmlns:a16="http://schemas.microsoft.com/office/drawing/2014/main" val="916929160"/>
                    </a:ext>
                  </a:extLst>
                </a:gridCol>
              </a:tblGrid>
              <a:tr h="370302">
                <a:tc gridSpan="4">
                  <a:txBody>
                    <a:bodyPr/>
                    <a:lstStyle/>
                    <a:p>
                      <a:pPr algn="ctr">
                        <a:lnSpc>
                          <a:spcPct val="150000"/>
                        </a:lnSpc>
                        <a:spcBef>
                          <a:spcPts val="300"/>
                        </a:spcBef>
                        <a:spcAft>
                          <a:spcPts val="2250"/>
                        </a:spcAft>
                      </a:pPr>
                      <a:r>
                        <a:rPr lang="en-IN" sz="800">
                          <a:effectLst/>
                        </a:rPr>
                        <a:t>Balance sheet of a company</a:t>
                      </a:r>
                      <a:endParaRPr lang="en-IN" sz="700">
                        <a:effectLst/>
                        <a:latin typeface="Arial" panose="020B0604020202020204" pitchFamily="34" charset="0"/>
                        <a:ea typeface="Arial" panose="020B0604020202020204" pitchFamily="34" charset="0"/>
                      </a:endParaRPr>
                    </a:p>
                  </a:txBody>
                  <a:tcPr marL="24304" marR="24304" marT="24304" marB="24304"/>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3334771831"/>
                  </a:ext>
                </a:extLst>
              </a:tr>
              <a:tr h="370302">
                <a:tc>
                  <a:txBody>
                    <a:bodyPr/>
                    <a:lstStyle/>
                    <a:p>
                      <a:pPr algn="just">
                        <a:lnSpc>
                          <a:spcPct val="150000"/>
                        </a:lnSpc>
                        <a:spcBef>
                          <a:spcPts val="300"/>
                        </a:spcBef>
                        <a:spcAft>
                          <a:spcPts val="2250"/>
                        </a:spcAft>
                      </a:pPr>
                      <a:r>
                        <a:rPr lang="en-IN" sz="800">
                          <a:effectLst/>
                        </a:rPr>
                        <a:t>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988935320"/>
                  </a:ext>
                </a:extLst>
              </a:tr>
              <a:tr h="184131">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3902830830"/>
                  </a:ext>
                </a:extLst>
              </a:tr>
              <a:tr h="370302">
                <a:tc>
                  <a:txBody>
                    <a:bodyPr/>
                    <a:lstStyle/>
                    <a:p>
                      <a:pPr algn="just">
                        <a:lnSpc>
                          <a:spcPct val="150000"/>
                        </a:lnSpc>
                        <a:spcBef>
                          <a:spcPts val="300"/>
                        </a:spcBef>
                        <a:spcAft>
                          <a:spcPts val="2250"/>
                        </a:spcAft>
                      </a:pPr>
                      <a:r>
                        <a:rPr lang="en-IN" sz="800">
                          <a:effectLst/>
                        </a:rPr>
                        <a:t>Current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2931358650"/>
                  </a:ext>
                </a:extLst>
              </a:tr>
              <a:tr h="370302">
                <a:tc>
                  <a:txBody>
                    <a:bodyPr/>
                    <a:lstStyle/>
                    <a:p>
                      <a:pPr algn="just">
                        <a:lnSpc>
                          <a:spcPct val="150000"/>
                        </a:lnSpc>
                        <a:spcBef>
                          <a:spcPts val="300"/>
                        </a:spcBef>
                        <a:spcAft>
                          <a:spcPts val="2250"/>
                        </a:spcAft>
                      </a:pPr>
                      <a:r>
                        <a:rPr lang="en-IN" sz="800">
                          <a:effectLst/>
                        </a:rPr>
                        <a:t>Cash</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£3,429</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£8,843</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£24,802</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1673609363"/>
                  </a:ext>
                </a:extLst>
              </a:tr>
              <a:tr h="365210">
                <a:tc>
                  <a:txBody>
                    <a:bodyPr/>
                    <a:lstStyle/>
                    <a:p>
                      <a:pPr algn="just">
                        <a:lnSpc>
                          <a:spcPct val="150000"/>
                        </a:lnSpc>
                        <a:spcBef>
                          <a:spcPts val="300"/>
                        </a:spcBef>
                        <a:spcAft>
                          <a:spcPts val="2250"/>
                        </a:spcAft>
                      </a:pPr>
                      <a:r>
                        <a:rPr lang="en-IN" sz="800">
                          <a:effectLst/>
                        </a:rPr>
                        <a:t>Accounts Receivable</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£6,596</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£10,477</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£12,699</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1047333273"/>
                  </a:ext>
                </a:extLst>
              </a:tr>
              <a:tr h="370302">
                <a:tc>
                  <a:txBody>
                    <a:bodyPr/>
                    <a:lstStyle/>
                    <a:p>
                      <a:pPr algn="just">
                        <a:lnSpc>
                          <a:spcPct val="150000"/>
                        </a:lnSpc>
                        <a:spcBef>
                          <a:spcPts val="300"/>
                        </a:spcBef>
                        <a:spcAft>
                          <a:spcPts val="2250"/>
                        </a:spcAft>
                      </a:pPr>
                      <a:r>
                        <a:rPr lang="en-IN" sz="800">
                          <a:effectLst/>
                        </a:rPr>
                        <a:t>Inventory</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£1,105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£1,755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£2,127</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79821053"/>
                  </a:ext>
                </a:extLst>
              </a:tr>
              <a:tr h="370302">
                <a:tc>
                  <a:txBody>
                    <a:bodyPr/>
                    <a:lstStyle/>
                    <a:p>
                      <a:pPr algn="just">
                        <a:lnSpc>
                          <a:spcPct val="150000"/>
                        </a:lnSpc>
                        <a:spcBef>
                          <a:spcPts val="300"/>
                        </a:spcBef>
                        <a:spcAft>
                          <a:spcPts val="2250"/>
                        </a:spcAft>
                      </a:pPr>
                      <a:r>
                        <a:rPr lang="en-IN" sz="800">
                          <a:effectLst/>
                        </a:rPr>
                        <a:t>Other Current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2071517308"/>
                  </a:ext>
                </a:extLst>
              </a:tr>
              <a:tr h="370302">
                <a:tc>
                  <a:txBody>
                    <a:bodyPr/>
                    <a:lstStyle/>
                    <a:p>
                      <a:pPr algn="just">
                        <a:lnSpc>
                          <a:spcPct val="150000"/>
                        </a:lnSpc>
                        <a:spcBef>
                          <a:spcPts val="300"/>
                        </a:spcBef>
                        <a:spcAft>
                          <a:spcPts val="2250"/>
                        </a:spcAft>
                      </a:pPr>
                      <a:r>
                        <a:rPr lang="en-IN" sz="800">
                          <a:effectLst/>
                        </a:rPr>
                        <a:t>Total Current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£11,131</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£21,075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£39,628</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420109768"/>
                  </a:ext>
                </a:extLst>
              </a:tr>
              <a:tr h="184131">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1422295885"/>
                  </a:ext>
                </a:extLst>
              </a:tr>
              <a:tr h="370302">
                <a:tc>
                  <a:txBody>
                    <a:bodyPr/>
                    <a:lstStyle/>
                    <a:p>
                      <a:pPr algn="just">
                        <a:lnSpc>
                          <a:spcPct val="150000"/>
                        </a:lnSpc>
                        <a:spcBef>
                          <a:spcPts val="300"/>
                        </a:spcBef>
                        <a:spcAft>
                          <a:spcPts val="2250"/>
                        </a:spcAft>
                      </a:pPr>
                      <a:r>
                        <a:rPr lang="en-IN" sz="800">
                          <a:effectLst/>
                        </a:rPr>
                        <a:t>Long-term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3270173608"/>
                  </a:ext>
                </a:extLst>
              </a:tr>
              <a:tr h="370302">
                <a:tc>
                  <a:txBody>
                    <a:bodyPr/>
                    <a:lstStyle/>
                    <a:p>
                      <a:pPr algn="just">
                        <a:lnSpc>
                          <a:spcPct val="150000"/>
                        </a:lnSpc>
                        <a:spcBef>
                          <a:spcPts val="300"/>
                        </a:spcBef>
                        <a:spcAft>
                          <a:spcPts val="2250"/>
                        </a:spcAft>
                      </a:pPr>
                      <a:r>
                        <a:rPr lang="en-IN" sz="800">
                          <a:effectLst/>
                        </a:rPr>
                        <a:t>Long-term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2975143947"/>
                  </a:ext>
                </a:extLst>
              </a:tr>
              <a:tr h="456100">
                <a:tc>
                  <a:txBody>
                    <a:bodyPr/>
                    <a:lstStyle/>
                    <a:p>
                      <a:pPr algn="just">
                        <a:lnSpc>
                          <a:spcPct val="150000"/>
                        </a:lnSpc>
                        <a:spcBef>
                          <a:spcPts val="300"/>
                        </a:spcBef>
                        <a:spcAft>
                          <a:spcPts val="2250"/>
                        </a:spcAft>
                      </a:pPr>
                      <a:r>
                        <a:rPr lang="en-IN" sz="800">
                          <a:effectLst/>
                        </a:rPr>
                        <a:t>Accumulated Depreciation</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£936</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£1,872</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1103547607"/>
                  </a:ext>
                </a:extLst>
              </a:tr>
              <a:tr h="370302">
                <a:tc>
                  <a:txBody>
                    <a:bodyPr/>
                    <a:lstStyle/>
                    <a:p>
                      <a:pPr algn="just">
                        <a:lnSpc>
                          <a:spcPct val="150000"/>
                        </a:lnSpc>
                        <a:spcBef>
                          <a:spcPts val="300"/>
                        </a:spcBef>
                        <a:spcAft>
                          <a:spcPts val="2250"/>
                        </a:spcAft>
                      </a:pPr>
                      <a:r>
                        <a:rPr lang="en-IN" sz="800">
                          <a:effectLst/>
                        </a:rPr>
                        <a:t>Total Long-term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£1,864</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£928</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037504672"/>
                  </a:ext>
                </a:extLst>
              </a:tr>
              <a:tr h="365210">
                <a:tc>
                  <a:txBody>
                    <a:bodyPr/>
                    <a:lstStyle/>
                    <a:p>
                      <a:pPr algn="just">
                        <a:lnSpc>
                          <a:spcPct val="150000"/>
                        </a:lnSpc>
                        <a:spcBef>
                          <a:spcPts val="300"/>
                        </a:spcBef>
                        <a:spcAft>
                          <a:spcPts val="2250"/>
                        </a:spcAft>
                      </a:pPr>
                      <a:r>
                        <a:rPr lang="en-IN" sz="800">
                          <a:effectLst/>
                        </a:rPr>
                        <a:t>Total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£12,995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£22,003</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£39,628</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790626514"/>
                  </a:ext>
                </a:extLst>
              </a:tr>
            </a:tbl>
          </a:graphicData>
        </a:graphic>
      </p:graphicFrame>
    </p:spTree>
    <p:extLst>
      <p:ext uri="{BB962C8B-B14F-4D97-AF65-F5344CB8AC3E}">
        <p14:creationId xmlns:p14="http://schemas.microsoft.com/office/powerpoint/2010/main" val="3873205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917358E7-34DB-8300-52D4-931675BCD88F}"/>
              </a:ext>
            </a:extLst>
          </p:cNvPr>
          <p:cNvPicPr>
            <a:picLocks noGrp="1" noChangeAspect="1"/>
          </p:cNvPicPr>
          <p:nvPr>
            <p:ph sz="half"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2214876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Text&#10;&#10;Description automatically generated">
            <a:extLst>
              <a:ext uri="{FF2B5EF4-FFF2-40B4-BE49-F238E27FC236}">
                <a16:creationId xmlns:a16="http://schemas.microsoft.com/office/drawing/2014/main" id="{46DC5E6F-41DA-A16B-57F5-908606A5D91D}"/>
              </a:ext>
            </a:extLst>
          </p:cNvPr>
          <p:cNvPicPr>
            <a:picLocks noGrp="1" noChangeAspect="1"/>
          </p:cNvPicPr>
          <p:nvPr>
            <p:ph sz="half"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167707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picture containing timeline&#10;&#10;Description automatically generated">
            <a:extLst>
              <a:ext uri="{FF2B5EF4-FFF2-40B4-BE49-F238E27FC236}">
                <a16:creationId xmlns:a16="http://schemas.microsoft.com/office/drawing/2014/main" id="{B145496E-7E36-331F-1E2D-CAD27D704807}"/>
              </a:ext>
            </a:extLst>
          </p:cNvPr>
          <p:cNvPicPr>
            <a:picLocks noGrp="1" noChangeAspect="1"/>
          </p:cNvPicPr>
          <p:nvPr>
            <p:ph sz="half" idx="1"/>
          </p:nvPr>
        </p:nvPicPr>
        <p:blipFill>
          <a:blip r:embed="rId2"/>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1962482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11</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Task 2-Group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Financial Plan- Balance Sheet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2022-03-03T23:02:53Z</dcterms:created>
  <dcterms:modified xsi:type="dcterms:W3CDTF">2022-07-23T05:49:24Z</dcterms:modified>
</cp:coreProperties>
</file>