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notesMasterIdLst>
    <p:notesMasterId r:id="rId29"/>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33"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This session sits alongside the ideation deck. Where that one helps you find an idea, this one is about using AI honestly and sensibly while you do it. Everything is tied to CW1 and its generative AI rules, so you leave knowing exactly what you may do, what you may not, and how to declare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orientation. CW1 has three tasks. Today is about the thinking behind Task 1, especially Q2 where you document several project ideas and pick one, and Q3 where you research sources and ethical and legal considerations. Notice the practical details too: IEEE referencing, third person, OneNote exported as a PDF, and the 6 November deadline at 2 PM.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straight from the assessment specification. Using generative AI is optional. Research and proofreading are allowed. Structure, writing, creative material and programming are not. That matters for ideation, because it means the ideas and the words must be yours. AI can help you look around and check your work, but it cannot be the author.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non-negotiables. One: never use AI output verbatim, because the brief treats that as academic misconduct. Two: if you use AI, cite it once per question as a personal communication in IEEE, using the full name of the tool. Three: ownership. If you cannot explain and defend an idea without the tool open, it is not yet your idea.</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studies worth knowing. Doshi and Hauser found that stories written with AI help were rated as more creative individually, but as a group they became more alike. Anderson and colleagues saw the same sameness in ideation, and participants felt less responsible for ideas the tool gave them. Girotra and colleagues found AI can generate ideas quickly and cheaply, which is exactly why the pull to outsource is strong. The sketch on the right is conceptual, not real data. The takeaway: if everyone asks the same tool for ideas, everyone gets the same ideas.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Jobin, Ienca and Vayena reviewed AI ethics guidelines from around the world and found convergence on five principles: transparency, justice and fairness, non-maleficence, responsibility and privacy. Here they are translated into things you actually do while ideating. UNESCO's global Recommendation on the Ethics of AI also puts human oversight and human rights at the centre, which is the same message from another angle.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whole workflow on one page. You start alone, using the three Ps from the ideation session: passion, problem solving and personal need. AI comes in twice, once to widen your research and once to challenge your choice. In between you decide, and at the end you verify and declare. Notice that the human steps are the ones that make the choices.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is research, which the brief allows. Red is anything the brief rules out, plus things that are simply unwise, like pasting personal data. Amber is the honest grey zone. Asking a tool to challenge an idea you already wrote sits between research and creative help, and the brief does not spell it out. My advice: if you do it, declare it, and if you are unsure, ask me first.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prompts ask the tool to widen or challenge, never to decide. Notice the pattern: I ask for existing solutions, affected groups and options with sources I can check. In the weak prompts the tool is being asked to be the author, or to produce references, which is where made-up citations come from. Try swapping your own topic into the square brackets.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six are examples I made up to show how the method works across different parts of the programme. They are not a menu. Your CW1 ideas need to come from your own interests, as the brief says. Over the next six slides I will show for each one what AI can usefully help you explore, what has to stay human, and what to watch out for.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one. The idea is a scheduler that nudges non-urgent cloud work to greener hours. AI helps you map the landscape and spot weaknesses, but you check every tool and data source yourself. Note the sustainability irony: AI prompts have an energy cost too, so be deliberate. Never quote a carbon saving figure that came from a chatbot.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two. Accessibility is a great fit for ethical ideation because it forces you to talk to real people. AI can point you to the WCAG criteria and existing checkers, but it must not stand in for disabled users. Invented "synthetic users" are not evidence. Plan consent and agree your approach with your tutor before you ask anyone for feedback.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three. This is a data project, so the biggest risk is made-up data or statistics. AI can suggest where to look and what could bias a model, but you find and read the real datasets. If volunteers or recipients are involved, you are dealing with personal data and need consent and care.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four. A local, cultural project. AI can compare technology options and surface common user complaints, but the stories, the translations and the assets must be yours or properly licensed. Machine translation of Welsh can be awkward or wrong, so a fluent speaker should check it. Generated images are not allowed under this brief.</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five. Sensors in someone's home generate personal data, so consent and privacy come first. AI can help you find official guidance and datasheets to read. Under this brief you write and test your own code. Be careful not to present readings as medical advice.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six. A cyber project with a dual-use risk: do not ask a tool to write convincing real scams or malware. Write clearly labelled fake examples yourself. If you want to test with real people, you need consent and a plan agreed with your tutor first.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shows the shape of a Q2 answer using example one. On the left, several ideas from your own interests. In the middle, the one you select. On the right, the pieces Q2 asks for: a title of fifteen words or fewer, a single aim, several objectives and a brief description. This is format only. Your wording has to be your own, and AI helped at most with the research behind it, never the choice or the sentences.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Q3 you need to research ethical and legal considerations, including those linked to getting feedback from others. AI can help you generate a checklist of areas to look into, but the actual law and guidance must be read at the source and cited. These five areas cover most computing projects. The last one, feedback from others, is explicitly in the brief, so plan consent and anonymity early and follow the university procedures your tutor points you to.</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models can sound completely confident while being wrong, including inventing references that look perfect. Ji and colleagues survey this problem, called hallucination. Dell'Acqua and colleagues found AI performance is uneven, helpful on some tasks and misleading on others, which is why you cannot guess where it will fail. So treat every claim as a lead. Find the primary source, read it, check it is credible and recent, and cite that, not the chatbot. The brief also asks for around ten credible sources, mostly from the last five years or so.</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accuracy there are three costs that are easy to miss. Bias: Buolamwini and Gebru found commercial gender classification systems had error rates of 34.7 percent for darker-skinned women against 0.8 percent for lighter-skinned men, a reminder that tools trained on skewed data can overlook some of your users. Privacy: anything you paste into a tool may leave your control, so keep personal and confidential material out. Footprint: the IEA estimates data centres used around 1.5 percent of global electricity in 2024, so be deliberate with prompts rather than wasteful.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left is what a declared use looks like on a OneNote page: an in-text citation that says what the AI output suggested, and an IEEE reference entry that treats it as a personal communication. On the right is a simple log you can keep for yourself. It is not a submission requirement in the brief, but it helps you remember what you asked, what you checked and what you changed, which makes the citation honest and helps if anyone asks about your process. Keep the log in your own words and do not paste outputs into your submission.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through this before you export your OneNote notebook. If any box is a no, fix it first. The last one is the real test: could you explain every idea and choice in a conversation with me without the tool open? If so, the ideas are yours.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practise the loop. First, three minutes alone and without AI, listing five ideas from passion, a problem or a personal need. Then pick the one you would be happy to work on for ten weeks. Then use AI for research only, using the prompts from earlier. Compare what it added, what it missed and what looked suspicious, log it, and tell your neighbour one thing you will verify. This is practice, not assessed work.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remember nothing else: your idea comes first and AI second. Use AI to widen your research and to challenge you, not to decide. Verify, then cite the real source. Protect people with privacy, fairness and consent. And declare your use, once per question, in IEEE as a personal communication. Then get started: choose your idea and begin your log.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are in IEEE style, in order of first citation, matching the numbers on the slides. Please check each against the UWTSD referencing guide before you rely on it. Some entries are starting points that you should verify and, where possible, replace with the exact page you used.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that in your own CW1 the AI tool itself is cited as a personal communication, and appears alongside your real sources.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Your next step: choose your idea from your own interests, start your short AI use log, and bring your questions about what is and is not allowed to the next session.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Slide-1-image-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image" Target="../media/image-9-9.png"/><Relationship Id="rId10" Type="http://schemas.openxmlformats.org/officeDocument/2006/relationships/image" Target="../media/image-9-10.png"/><Relationship Id="rId11" Type="http://schemas.openxmlformats.org/officeDocument/2006/relationships/image" Target="../media/image-9-11.png"/><Relationship Id="rId12" Type="http://schemas.openxmlformats.org/officeDocument/2006/relationships/slideLayout" Target="../slideLayouts/slideLayout1.xml"/><Relationship Id="rId1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slideLayout" Target="../slideLayouts/slideLayout1.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image" Target="../media/image-20-4.png"/><Relationship Id="rId5" Type="http://schemas.openxmlformats.org/officeDocument/2006/relationships/slideLayout" Target="../slideLayouts/slideLayout1.xml"/><Relationship Id="rId6"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1.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slideLayout" Target="../slideLayouts/slideLayout1.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image" Target="../media/image-23-2.png"/><Relationship Id="rId3" Type="http://schemas.openxmlformats.org/officeDocument/2006/relationships/image" Target="../media/image-23-3.png"/><Relationship Id="rId4" Type="http://schemas.openxmlformats.org/officeDocument/2006/relationships/image" Target="../media/image-23-4.png"/><Relationship Id="rId5" Type="http://schemas.openxmlformats.org/officeDocument/2006/relationships/image" Target="../media/image-23-5.png"/><Relationship Id="rId6" Type="http://schemas.openxmlformats.org/officeDocument/2006/relationships/image" Target="../media/image-23-6.png"/><Relationship Id="rId7" Type="http://schemas.openxmlformats.org/officeDocument/2006/relationships/slideLayout" Target="../slideLayouts/slideLayout1.xml"/><Relationship Id="rId8"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image" Target="../media/image-24-2.png"/><Relationship Id="rId3" Type="http://schemas.openxmlformats.org/officeDocument/2006/relationships/image" Target="../media/image-24-3.png"/><Relationship Id="rId4" Type="http://schemas.openxmlformats.org/officeDocument/2006/relationships/image" Target="../media/image-24-4.png"/><Relationship Id="rId5" Type="http://schemas.openxmlformats.org/officeDocument/2006/relationships/image" Target="../media/image-24-5.png"/><Relationship Id="rId6" Type="http://schemas.openxmlformats.org/officeDocument/2006/relationships/image" Target="../media/image-24-6.png"/><Relationship Id="rId7" Type="http://schemas.openxmlformats.org/officeDocument/2006/relationships/slideLayout" Target="../slideLayouts/slideLayout1.xml"/><Relationship Id="rId8"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slideLayout" Target="../slideLayouts/slideLayout1.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1.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Slide-27-image-1.png"/><Relationship Id="rId2" Type="http://schemas.openxmlformats.org/officeDocument/2006/relationships/image" Target="../media/image-27-2.png"/><Relationship Id="rId3" Type="http://schemas.openxmlformats.org/officeDocument/2006/relationships/slideLayout" Target="../slideLayouts/slideLayout1.xml"/><Relationship Id="rId4" Type="http://schemas.openxmlformats.org/officeDocument/2006/relationships/notesSlide" Target="../notesSlides/notesSlide2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pic>
        <p:nvPicPr>
          <p:cNvPr id="3" name="Image 0" descr="/home/claude/build/assets/logo_white.png">    </p:cNvPr>
          <p:cNvPicPr>
            <a:picLocks noChangeAspect="1"/>
          </p:cNvPicPr>
          <p:nvPr/>
        </p:nvPicPr>
        <p:blipFill>
          <a:blip r:embed="rId2"/>
          <a:stretch>
            <a:fillRect/>
          </a:stretch>
        </p:blipFill>
        <p:spPr>
          <a:xfrm>
            <a:off x="502920" y="411480"/>
            <a:ext cx="2103120" cy="786384"/>
          </a:xfrm>
          <a:prstGeom prst="rect">
            <a:avLst/>
          </a:prstGeom>
        </p:spPr>
      </p:pic>
      <p:sp>
        <p:nvSpPr>
          <p:cNvPr id="4" name="Text 0"/>
          <p:cNvSpPr/>
          <p:nvPr/>
        </p:nvSpPr>
        <p:spPr>
          <a:xfrm>
            <a:off x="548640" y="2331720"/>
            <a:ext cx="7315200" cy="274320"/>
          </a:xfrm>
          <a:prstGeom prst="rect">
            <a:avLst/>
          </a:prstGeom>
          <a:noFill/>
          <a:ln/>
        </p:spPr>
        <p:txBody>
          <a:bodyPr wrap="square" lIns="0" tIns="0" rIns="0" bIns="0" rtlCol="0" anchor="t"/>
          <a:lstStyle/>
          <a:p>
            <a:pPr indent="0" marL="0">
              <a:buNone/>
            </a:pPr>
            <a:r>
              <a:rPr lang="en-US" sz="1100" b="1" spc="300" kern="0" dirty="0">
                <a:solidFill>
                  <a:srgbClr val="26B9DA"/>
                </a:solidFill>
                <a:latin typeface="Calibri" pitchFamily="34" charset="0"/>
                <a:ea typeface="Calibri" pitchFamily="34" charset="-122"/>
                <a:cs typeface="Calibri" pitchFamily="34" charset="-120"/>
              </a:rPr>
              <a:t>ACCA5033 CHANGEMAKERS: CREATIVITY AND VALUE CREATION  |  WEEK 2</a:t>
            </a:r>
            <a:endParaRPr lang="en-US" sz="1100" dirty="0"/>
          </a:p>
        </p:txBody>
      </p:sp>
      <p:sp>
        <p:nvSpPr>
          <p:cNvPr id="5" name="Text 1"/>
          <p:cNvSpPr/>
          <p:nvPr/>
        </p:nvSpPr>
        <p:spPr>
          <a:xfrm>
            <a:off x="548640" y="2697480"/>
            <a:ext cx="7863840" cy="1188720"/>
          </a:xfrm>
          <a:prstGeom prst="rect">
            <a:avLst/>
          </a:prstGeom>
          <a:noFill/>
          <a:ln/>
        </p:spPr>
        <p:txBody>
          <a:bodyPr wrap="square" lIns="0" tIns="0" rIns="0" bIns="0" rtlCol="0" anchor="t"/>
          <a:lstStyle/>
          <a:p>
            <a:pPr indent="0" marL="0">
              <a:buNone/>
            </a:pPr>
            <a:r>
              <a:rPr lang="en-US" sz="4400" b="1" dirty="0">
                <a:solidFill>
                  <a:srgbClr val="FFFFFF"/>
                </a:solidFill>
                <a:latin typeface="Cambria" pitchFamily="34" charset="0"/>
                <a:ea typeface="Cambria" pitchFamily="34" charset="-122"/>
                <a:cs typeface="Cambria" pitchFamily="34" charset="-120"/>
              </a:rPr>
              <a:t>Ideating with AI, responsibly</a:t>
            </a:r>
            <a:endParaRPr lang="en-US" sz="4400" dirty="0"/>
          </a:p>
        </p:txBody>
      </p:sp>
      <p:sp>
        <p:nvSpPr>
          <p:cNvPr id="6" name="Text 2"/>
          <p:cNvSpPr/>
          <p:nvPr/>
        </p:nvSpPr>
        <p:spPr>
          <a:xfrm>
            <a:off x="548640" y="3977640"/>
            <a:ext cx="6949440" cy="822960"/>
          </a:xfrm>
          <a:prstGeom prst="rect">
            <a:avLst/>
          </a:prstGeom>
          <a:noFill/>
          <a:ln/>
        </p:spPr>
        <p:txBody>
          <a:bodyPr wrap="square" lIns="0" tIns="0" rIns="0" bIns="0" rtlCol="0" anchor="t"/>
          <a:lstStyle/>
          <a:p>
            <a:pPr indent="0" marL="0">
              <a:buNone/>
            </a:pPr>
            <a:r>
              <a:rPr lang="en-US" sz="2000" dirty="0">
                <a:solidFill>
                  <a:srgbClr val="D6EEF6"/>
                </a:solidFill>
                <a:latin typeface="Calibri" pitchFamily="34" charset="0"/>
                <a:ea typeface="Calibri" pitchFamily="34" charset="-122"/>
                <a:cs typeface="Calibri" pitchFamily="34" charset="-120"/>
              </a:rPr>
              <a:t>How to use AI ethically while you shape your CW1 project idea, with worked examples</a:t>
            </a:r>
            <a:endParaRPr lang="en-US" sz="2000" dirty="0"/>
          </a:p>
        </p:txBody>
      </p:sp>
      <p:sp>
        <p:nvSpPr>
          <p:cNvPr id="7" name="Text 3"/>
          <p:cNvSpPr/>
          <p:nvPr/>
        </p:nvSpPr>
        <p:spPr>
          <a:xfrm>
            <a:off x="548640" y="5120640"/>
            <a:ext cx="7315200" cy="274320"/>
          </a:xfrm>
          <a:prstGeom prst="rect">
            <a:avLst/>
          </a:prstGeom>
          <a:noFill/>
          <a:ln/>
        </p:spPr>
        <p:txBody>
          <a:bodyPr wrap="square" lIns="0" tIns="0" rIns="0" bIns="0" rtlCol="0" anchor="t"/>
          <a:lstStyle/>
          <a:p>
            <a:pPr indent="0" marL="0">
              <a:buNone/>
            </a:pPr>
            <a:r>
              <a:rPr lang="en-US" sz="1400" b="1" dirty="0">
                <a:solidFill>
                  <a:srgbClr val="F1C46B"/>
                </a:solidFill>
                <a:latin typeface="Calibri" pitchFamily="34" charset="0"/>
                <a:ea typeface="Calibri" pitchFamily="34" charset="-122"/>
                <a:cs typeface="Calibri" pitchFamily="34" charset="-120"/>
              </a:rPr>
              <a:t>Dr Fahad Ahmed  |  BSc Applied Computing</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THE ASSESSMENT</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Where this fits in CW1</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Source: CW1 assessment specification [1].</a:t>
            </a:r>
            <a:endParaRPr lang="en-US" sz="900" dirty="0"/>
          </a:p>
        </p:txBody>
      </p:sp>
      <p:sp>
        <p:nvSpPr>
          <p:cNvPr id="9" name="Shape 5"/>
          <p:cNvSpPr/>
          <p:nvPr/>
        </p:nvSpPr>
        <p:spPr>
          <a:xfrm>
            <a:off x="548640" y="1463040"/>
            <a:ext cx="2331720" cy="868680"/>
          </a:xfrm>
          <a:prstGeom prst="homePlate">
            <a:avLst/>
          </a:prstGeom>
          <a:solidFill>
            <a:srgbClr val="023B5B"/>
          </a:solidFill>
          <a:ln w="12700">
            <a:solidFill>
              <a:srgbClr val="023B5B"/>
            </a:solidFill>
            <a:prstDash val="solid"/>
          </a:ln>
        </p:spPr>
      </p:sp>
      <p:sp>
        <p:nvSpPr>
          <p:cNvPr id="10" name="Text 6"/>
          <p:cNvSpPr/>
          <p:nvPr/>
        </p:nvSpPr>
        <p:spPr>
          <a:xfrm>
            <a:off x="731520" y="1536192"/>
            <a:ext cx="1737360" cy="228600"/>
          </a:xfrm>
          <a:prstGeom prst="rect">
            <a:avLst/>
          </a:prstGeom>
          <a:noFill/>
          <a:ln/>
        </p:spPr>
        <p:txBody>
          <a:bodyPr wrap="square" lIns="0" tIns="0" rIns="0" bIns="0" rtlCol="0" anchor="t"/>
          <a:lstStyle/>
          <a:p>
            <a:pPr indent="0" marL="0">
              <a:buNone/>
            </a:pPr>
            <a:r>
              <a:rPr lang="en-US" sz="1000" b="1" spc="200" kern="0" dirty="0">
                <a:solidFill>
                  <a:srgbClr val="26B9DA"/>
                </a:solidFill>
                <a:latin typeface="Calibri" pitchFamily="34" charset="0"/>
                <a:ea typeface="Calibri" pitchFamily="34" charset="-122"/>
                <a:cs typeface="Calibri" pitchFamily="34" charset="-120"/>
              </a:rPr>
              <a:t>Task 1</a:t>
            </a:r>
            <a:endParaRPr lang="en-US" sz="1000" dirty="0"/>
          </a:p>
        </p:txBody>
      </p:sp>
      <p:sp>
        <p:nvSpPr>
          <p:cNvPr id="11" name="Text 7"/>
          <p:cNvSpPr/>
          <p:nvPr/>
        </p:nvSpPr>
        <p:spPr>
          <a:xfrm>
            <a:off x="731520" y="1764792"/>
            <a:ext cx="1783080" cy="502920"/>
          </a:xfrm>
          <a:prstGeom prst="rect">
            <a:avLst/>
          </a:prstGeom>
          <a:noFill/>
          <a:ln/>
        </p:spPr>
        <p:txBody>
          <a:bodyPr wrap="square" lIns="0" tIns="0" rIns="0" bIns="0" rtlCol="0" anchor="t"/>
          <a:lstStyle/>
          <a:p>
            <a:pPr indent="0" marL="0">
              <a:buNone/>
            </a:pPr>
            <a:r>
              <a:rPr lang="en-US" sz="1300" b="1" dirty="0">
                <a:solidFill>
                  <a:srgbClr val="FFFFFF"/>
                </a:solidFill>
                <a:latin typeface="Cambria" pitchFamily="34" charset="0"/>
                <a:ea typeface="Cambria" pitchFamily="34" charset="-122"/>
                <a:cs typeface="Cambria" pitchFamily="34" charset="-120"/>
              </a:rPr>
              <a:t>Ideation and Innovation</a:t>
            </a:r>
            <a:endParaRPr lang="en-US" sz="1300" dirty="0"/>
          </a:p>
        </p:txBody>
      </p:sp>
      <p:sp>
        <p:nvSpPr>
          <p:cNvPr id="12" name="Shape 8"/>
          <p:cNvSpPr/>
          <p:nvPr/>
        </p:nvSpPr>
        <p:spPr>
          <a:xfrm>
            <a:off x="2944368" y="1463040"/>
            <a:ext cx="2331720" cy="868680"/>
          </a:xfrm>
          <a:prstGeom prst="homePlate">
            <a:avLst/>
          </a:prstGeom>
          <a:solidFill>
            <a:srgbClr val="C9D6DF"/>
          </a:solidFill>
          <a:ln w="12700">
            <a:solidFill>
              <a:srgbClr val="C9D6DF"/>
            </a:solidFill>
            <a:prstDash val="solid"/>
          </a:ln>
        </p:spPr>
      </p:sp>
      <p:sp>
        <p:nvSpPr>
          <p:cNvPr id="13" name="Text 9"/>
          <p:cNvSpPr/>
          <p:nvPr/>
        </p:nvSpPr>
        <p:spPr>
          <a:xfrm>
            <a:off x="3127248" y="1536192"/>
            <a:ext cx="1737360" cy="228600"/>
          </a:xfrm>
          <a:prstGeom prst="rect">
            <a:avLst/>
          </a:prstGeom>
          <a:noFill/>
          <a:ln/>
        </p:spPr>
        <p:txBody>
          <a:bodyPr wrap="square" lIns="0" tIns="0" rIns="0" bIns="0" rtlCol="0" anchor="t"/>
          <a:lstStyle/>
          <a:p>
            <a:pPr indent="0" marL="0">
              <a:buNone/>
            </a:pPr>
            <a:r>
              <a:rPr lang="en-US" sz="1000" b="1" spc="200" kern="0" dirty="0">
                <a:solidFill>
                  <a:srgbClr val="5B6B7B"/>
                </a:solidFill>
                <a:latin typeface="Calibri" pitchFamily="34" charset="0"/>
                <a:ea typeface="Calibri" pitchFamily="34" charset="-122"/>
                <a:cs typeface="Calibri" pitchFamily="34" charset="-120"/>
              </a:rPr>
              <a:t>Task 2</a:t>
            </a:r>
            <a:endParaRPr lang="en-US" sz="1000" dirty="0"/>
          </a:p>
        </p:txBody>
      </p:sp>
      <p:sp>
        <p:nvSpPr>
          <p:cNvPr id="14" name="Text 10"/>
          <p:cNvSpPr/>
          <p:nvPr/>
        </p:nvSpPr>
        <p:spPr>
          <a:xfrm>
            <a:off x="3127248" y="1764792"/>
            <a:ext cx="1783080" cy="502920"/>
          </a:xfrm>
          <a:prstGeom prst="rect">
            <a:avLst/>
          </a:prstGeom>
          <a:noFill/>
          <a:ln/>
        </p:spPr>
        <p:txBody>
          <a:bodyPr wrap="square" lIns="0" tIns="0" rIns="0" bIns="0" rtlCol="0" anchor="t"/>
          <a:lstStyle/>
          <a:p>
            <a:pPr indent="0" marL="0">
              <a:buNone/>
            </a:pPr>
            <a:r>
              <a:rPr lang="en-US" sz="1300" b="1" dirty="0">
                <a:solidFill>
                  <a:srgbClr val="5B6B7B"/>
                </a:solidFill>
                <a:latin typeface="Cambria" pitchFamily="34" charset="0"/>
                <a:ea typeface="Cambria" pitchFamily="34" charset="-122"/>
                <a:cs typeface="Cambria" pitchFamily="34" charset="-120"/>
              </a:rPr>
              <a:t>Project Management</a:t>
            </a:r>
            <a:endParaRPr lang="en-US" sz="1300" dirty="0"/>
          </a:p>
        </p:txBody>
      </p:sp>
      <p:sp>
        <p:nvSpPr>
          <p:cNvPr id="15" name="Shape 11"/>
          <p:cNvSpPr/>
          <p:nvPr/>
        </p:nvSpPr>
        <p:spPr>
          <a:xfrm>
            <a:off x="5340096" y="1463040"/>
            <a:ext cx="2331720" cy="868680"/>
          </a:xfrm>
          <a:prstGeom prst="homePlate">
            <a:avLst/>
          </a:prstGeom>
          <a:solidFill>
            <a:srgbClr val="C9D6DF"/>
          </a:solidFill>
          <a:ln w="12700">
            <a:solidFill>
              <a:srgbClr val="C9D6DF"/>
            </a:solidFill>
            <a:prstDash val="solid"/>
          </a:ln>
        </p:spPr>
      </p:sp>
      <p:sp>
        <p:nvSpPr>
          <p:cNvPr id="16" name="Text 12"/>
          <p:cNvSpPr/>
          <p:nvPr/>
        </p:nvSpPr>
        <p:spPr>
          <a:xfrm>
            <a:off x="5522976" y="1536192"/>
            <a:ext cx="1737360" cy="228600"/>
          </a:xfrm>
          <a:prstGeom prst="rect">
            <a:avLst/>
          </a:prstGeom>
          <a:noFill/>
          <a:ln/>
        </p:spPr>
        <p:txBody>
          <a:bodyPr wrap="square" lIns="0" tIns="0" rIns="0" bIns="0" rtlCol="0" anchor="t"/>
          <a:lstStyle/>
          <a:p>
            <a:pPr indent="0" marL="0">
              <a:buNone/>
            </a:pPr>
            <a:r>
              <a:rPr lang="en-US" sz="1000" b="1" spc="200" kern="0" dirty="0">
                <a:solidFill>
                  <a:srgbClr val="5B6B7B"/>
                </a:solidFill>
                <a:latin typeface="Calibri" pitchFamily="34" charset="0"/>
                <a:ea typeface="Calibri" pitchFamily="34" charset="-122"/>
                <a:cs typeface="Calibri" pitchFamily="34" charset="-120"/>
              </a:rPr>
              <a:t>Task 3</a:t>
            </a:r>
            <a:endParaRPr lang="en-US" sz="1000" dirty="0"/>
          </a:p>
        </p:txBody>
      </p:sp>
      <p:sp>
        <p:nvSpPr>
          <p:cNvPr id="17" name="Text 13"/>
          <p:cNvSpPr/>
          <p:nvPr/>
        </p:nvSpPr>
        <p:spPr>
          <a:xfrm>
            <a:off x="5522976" y="1764792"/>
            <a:ext cx="1783080" cy="502920"/>
          </a:xfrm>
          <a:prstGeom prst="rect">
            <a:avLst/>
          </a:prstGeom>
          <a:noFill/>
          <a:ln/>
        </p:spPr>
        <p:txBody>
          <a:bodyPr wrap="square" lIns="0" tIns="0" rIns="0" bIns="0" rtlCol="0" anchor="t"/>
          <a:lstStyle/>
          <a:p>
            <a:pPr indent="0" marL="0">
              <a:buNone/>
            </a:pPr>
            <a:r>
              <a:rPr lang="en-US" sz="1300" b="1" dirty="0">
                <a:solidFill>
                  <a:srgbClr val="5B6B7B"/>
                </a:solidFill>
                <a:latin typeface="Cambria" pitchFamily="34" charset="0"/>
                <a:ea typeface="Cambria" pitchFamily="34" charset="-122"/>
                <a:cs typeface="Cambria" pitchFamily="34" charset="-120"/>
              </a:rPr>
              <a:t>Development method and design work</a:t>
            </a:r>
            <a:endParaRPr lang="en-US" sz="1300" dirty="0"/>
          </a:p>
        </p:txBody>
      </p:sp>
      <p:sp>
        <p:nvSpPr>
          <p:cNvPr id="18" name="Text 14"/>
          <p:cNvSpPr/>
          <p:nvPr/>
        </p:nvSpPr>
        <p:spPr>
          <a:xfrm>
            <a:off x="548640" y="2423160"/>
            <a:ext cx="7132320" cy="274320"/>
          </a:xfrm>
          <a:prstGeom prst="rect">
            <a:avLst/>
          </a:prstGeom>
          <a:noFill/>
          <a:ln/>
        </p:spPr>
        <p:txBody>
          <a:bodyPr wrap="square" lIns="0" tIns="0" rIns="0" bIns="0" rtlCol="0" anchor="t"/>
          <a:lstStyle/>
          <a:p>
            <a:pPr indent="0" marL="0">
              <a:buNone/>
            </a:pPr>
            <a:r>
              <a:rPr lang="en-US" sz="1100" i="1" dirty="0">
                <a:solidFill>
                  <a:srgbClr val="2D9AB9"/>
                </a:solidFill>
                <a:latin typeface="Calibri" pitchFamily="34" charset="0"/>
                <a:ea typeface="Calibri" pitchFamily="34" charset="-122"/>
                <a:cs typeface="Calibri" pitchFamily="34" charset="-120"/>
              </a:rPr>
              <a:t>This session focuses on Task 1</a:t>
            </a:r>
            <a:endParaRPr lang="en-US" sz="1100" dirty="0"/>
          </a:p>
        </p:txBody>
      </p:sp>
      <p:sp>
        <p:nvSpPr>
          <p:cNvPr id="19" name="Shape 15"/>
          <p:cNvSpPr/>
          <p:nvPr/>
        </p:nvSpPr>
        <p:spPr>
          <a:xfrm>
            <a:off x="548640" y="2788920"/>
            <a:ext cx="7178040" cy="960120"/>
          </a:xfrm>
          <a:prstGeom prst="roundRect">
            <a:avLst>
              <a:gd name="adj" fmla="val 5714"/>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0" name="Shape 16"/>
          <p:cNvSpPr/>
          <p:nvPr/>
        </p:nvSpPr>
        <p:spPr>
          <a:xfrm>
            <a:off x="713232" y="2971800"/>
            <a:ext cx="594360" cy="594360"/>
          </a:xfrm>
          <a:prstGeom prst="ellipse">
            <a:avLst/>
          </a:prstGeom>
          <a:solidFill>
            <a:srgbClr val="9FB2BF"/>
          </a:solidFill>
          <a:ln w="12700">
            <a:solidFill>
              <a:srgbClr val="9FB2BF"/>
            </a:solidFill>
            <a:prstDash val="solid"/>
          </a:ln>
        </p:spPr>
      </p:sp>
      <p:pic>
        <p:nvPicPr>
          <p:cNvPr id="21" name="Image 1" descr="preencoded.png">    </p:cNvPr>
          <p:cNvPicPr>
            <a:picLocks noChangeAspect="1"/>
          </p:cNvPicPr>
          <p:nvPr/>
        </p:nvPicPr>
        <p:blipFill>
          <a:blip r:embed="rId2"/>
          <a:stretch>
            <a:fillRect/>
          </a:stretch>
        </p:blipFill>
        <p:spPr>
          <a:xfrm>
            <a:off x="867766" y="3126334"/>
            <a:ext cx="285293" cy="285293"/>
          </a:xfrm>
          <a:prstGeom prst="rect">
            <a:avLst/>
          </a:prstGeom>
        </p:spPr>
      </p:pic>
      <p:sp>
        <p:nvSpPr>
          <p:cNvPr id="22" name="Text 17"/>
          <p:cNvSpPr/>
          <p:nvPr/>
        </p:nvSpPr>
        <p:spPr>
          <a:xfrm>
            <a:off x="1508760" y="2880360"/>
            <a:ext cx="6035040" cy="274320"/>
          </a:xfrm>
          <a:prstGeom prst="rect">
            <a:avLst/>
          </a:prstGeom>
          <a:noFill/>
          <a:ln/>
        </p:spPr>
        <p:txBody>
          <a:bodyPr wrap="square" lIns="0" tIns="0" rIns="0" bIns="0" rtlCol="0" anchor="t"/>
          <a:lstStyle/>
          <a:p>
            <a:pPr indent="0" marL="0">
              <a:buNone/>
            </a:pPr>
            <a:r>
              <a:rPr lang="en-US" sz="1500" b="1" dirty="0">
                <a:solidFill>
                  <a:srgbClr val="2D9AB9"/>
                </a:solidFill>
                <a:latin typeface="Cambria" pitchFamily="34" charset="0"/>
                <a:ea typeface="Cambria" pitchFamily="34" charset="-122"/>
                <a:cs typeface="Cambria" pitchFamily="34" charset="-120"/>
              </a:rPr>
              <a:t>Q1  </a:t>
            </a:r>
            <a:pPr indent="0" marL="0">
              <a:buNone/>
            </a:pPr>
            <a:r>
              <a:rPr lang="en-US" sz="1500" b="1" dirty="0">
                <a:solidFill>
                  <a:srgbClr val="023B5B"/>
                </a:solidFill>
                <a:latin typeface="Cambria" pitchFamily="34" charset="0"/>
                <a:ea typeface="Cambria" pitchFamily="34" charset="-122"/>
                <a:cs typeface="Cambria" pitchFamily="34" charset="-120"/>
              </a:rPr>
              <a:t>Innovation</a:t>
            </a:r>
            <a:endParaRPr lang="en-US" sz="1500" dirty="0"/>
          </a:p>
        </p:txBody>
      </p:sp>
      <p:sp>
        <p:nvSpPr>
          <p:cNvPr id="23" name="Text 18"/>
          <p:cNvSpPr/>
          <p:nvPr/>
        </p:nvSpPr>
        <p:spPr>
          <a:xfrm>
            <a:off x="1508760" y="3172968"/>
            <a:ext cx="6080760" cy="548640"/>
          </a:xfrm>
          <a:prstGeom prst="rect">
            <a:avLst/>
          </a:prstGeom>
          <a:noFill/>
          <a:ln/>
        </p:spPr>
        <p:txBody>
          <a:bodyPr wrap="square" lIns="0" tIns="0" rIns="0" bIns="0" rtlCol="0" anchor="t"/>
          <a:lstStyle/>
          <a:p>
            <a:pPr indent="0" marL="0">
              <a:buNone/>
            </a:pPr>
            <a:r>
              <a:rPr lang="en-US" sz="1200" dirty="0">
                <a:solidFill>
                  <a:srgbClr val="1E2B37"/>
                </a:solidFill>
                <a:latin typeface="Calibri" pitchFamily="34" charset="0"/>
                <a:ea typeface="Calibri" pitchFamily="34" charset="-122"/>
                <a:cs typeface="Calibri" pitchFamily="34" charset="-120"/>
              </a:rPr>
              <a:t>Summarise areas from Unit 1 Topic 1: how innovation shapes the world.</a:t>
            </a:r>
            <a:endParaRPr lang="en-US" sz="1200" dirty="0"/>
          </a:p>
        </p:txBody>
      </p:sp>
      <p:sp>
        <p:nvSpPr>
          <p:cNvPr id="24" name="Shape 19"/>
          <p:cNvSpPr/>
          <p:nvPr/>
        </p:nvSpPr>
        <p:spPr>
          <a:xfrm>
            <a:off x="548640" y="3867912"/>
            <a:ext cx="7178040" cy="960120"/>
          </a:xfrm>
          <a:prstGeom prst="roundRect">
            <a:avLst>
              <a:gd name="adj" fmla="val 5714"/>
            </a:avLst>
          </a:prstGeom>
          <a:solidFill>
            <a:srgbClr val="FFFFFF"/>
          </a:solidFill>
          <a:ln w="25400">
            <a:solidFill>
              <a:srgbClr val="26B9DA"/>
            </a:solidFill>
            <a:prstDash val="solid"/>
          </a:ln>
          <a:effectLst>
            <a:outerShdw sx="100000" sy="100000" kx="0" ky="0" algn="bl" rotWithShape="0" blurRad="76200" dist="25400" dir="5400000">
              <a:srgbClr val="000000">
                <a:alpha val="12000"/>
              </a:srgbClr>
            </a:outerShdw>
          </a:effectLst>
        </p:spPr>
      </p:sp>
      <p:sp>
        <p:nvSpPr>
          <p:cNvPr id="25" name="Shape 20"/>
          <p:cNvSpPr/>
          <p:nvPr/>
        </p:nvSpPr>
        <p:spPr>
          <a:xfrm>
            <a:off x="713232" y="4050792"/>
            <a:ext cx="594360" cy="594360"/>
          </a:xfrm>
          <a:prstGeom prst="ellipse">
            <a:avLst/>
          </a:prstGeom>
          <a:solidFill>
            <a:srgbClr val="2D9AB9"/>
          </a:solidFill>
          <a:ln w="12700">
            <a:solidFill>
              <a:srgbClr val="2D9AB9"/>
            </a:solidFill>
            <a:prstDash val="solid"/>
          </a:ln>
        </p:spPr>
      </p:sp>
      <p:pic>
        <p:nvPicPr>
          <p:cNvPr id="26" name="Image 2" descr="preencoded.png">    </p:cNvPr>
          <p:cNvPicPr>
            <a:picLocks noChangeAspect="1"/>
          </p:cNvPicPr>
          <p:nvPr/>
        </p:nvPicPr>
        <p:blipFill>
          <a:blip r:embed="rId3"/>
          <a:stretch>
            <a:fillRect/>
          </a:stretch>
        </p:blipFill>
        <p:spPr>
          <a:xfrm>
            <a:off x="867766" y="4205326"/>
            <a:ext cx="285293" cy="285293"/>
          </a:xfrm>
          <a:prstGeom prst="rect">
            <a:avLst/>
          </a:prstGeom>
        </p:spPr>
      </p:pic>
      <p:sp>
        <p:nvSpPr>
          <p:cNvPr id="27" name="Text 21"/>
          <p:cNvSpPr/>
          <p:nvPr/>
        </p:nvSpPr>
        <p:spPr>
          <a:xfrm>
            <a:off x="1508760" y="3959352"/>
            <a:ext cx="6035040" cy="274320"/>
          </a:xfrm>
          <a:prstGeom prst="rect">
            <a:avLst/>
          </a:prstGeom>
          <a:noFill/>
          <a:ln/>
        </p:spPr>
        <p:txBody>
          <a:bodyPr wrap="square" lIns="0" tIns="0" rIns="0" bIns="0" rtlCol="0" anchor="t"/>
          <a:lstStyle/>
          <a:p>
            <a:pPr indent="0" marL="0">
              <a:buNone/>
            </a:pPr>
            <a:r>
              <a:rPr lang="en-US" sz="1500" b="1" dirty="0">
                <a:solidFill>
                  <a:srgbClr val="2D9AB9"/>
                </a:solidFill>
                <a:latin typeface="Cambria" pitchFamily="34" charset="0"/>
                <a:ea typeface="Cambria" pitchFamily="34" charset="-122"/>
                <a:cs typeface="Cambria" pitchFamily="34" charset="-120"/>
              </a:rPr>
              <a:t>Q2  </a:t>
            </a:r>
            <a:pPr indent="0" marL="0">
              <a:buNone/>
            </a:pPr>
            <a:r>
              <a:rPr lang="en-US" sz="1500" b="1" dirty="0">
                <a:solidFill>
                  <a:srgbClr val="023B5B"/>
                </a:solidFill>
                <a:latin typeface="Cambria" pitchFamily="34" charset="0"/>
                <a:ea typeface="Cambria" pitchFamily="34" charset="-122"/>
                <a:cs typeface="Cambria" pitchFamily="34" charset="-120"/>
              </a:rPr>
              <a:t>Ideation</a:t>
            </a:r>
            <a:endParaRPr lang="en-US" sz="1500" dirty="0"/>
          </a:p>
        </p:txBody>
      </p:sp>
      <p:sp>
        <p:nvSpPr>
          <p:cNvPr id="28" name="Text 22"/>
          <p:cNvSpPr/>
          <p:nvPr/>
        </p:nvSpPr>
        <p:spPr>
          <a:xfrm>
            <a:off x="1508760" y="4251960"/>
            <a:ext cx="6080760" cy="548640"/>
          </a:xfrm>
          <a:prstGeom prst="rect">
            <a:avLst/>
          </a:prstGeom>
          <a:noFill/>
          <a:ln/>
        </p:spPr>
        <p:txBody>
          <a:bodyPr wrap="square" lIns="0" tIns="0" rIns="0" bIns="0" rtlCol="0" anchor="t"/>
          <a:lstStyle/>
          <a:p>
            <a:pPr indent="0" marL="0">
              <a:buNone/>
            </a:pPr>
            <a:r>
              <a:rPr lang="en-US" sz="1200" dirty="0">
                <a:solidFill>
                  <a:srgbClr val="1E2B37"/>
                </a:solidFill>
                <a:latin typeface="Calibri" pitchFamily="34" charset="0"/>
                <a:ea typeface="Calibri" pitchFamily="34" charset="-122"/>
                <a:cs typeface="Calibri" pitchFamily="34" charset="-120"/>
              </a:rPr>
              <a:t>Document several project ideas from your own interests, then select one. Give a title (15 words or fewer), one Aim, several Objectives and a brief description.</a:t>
            </a:r>
            <a:endParaRPr lang="en-US" sz="1200" dirty="0"/>
          </a:p>
        </p:txBody>
      </p:sp>
      <p:sp>
        <p:nvSpPr>
          <p:cNvPr id="29" name="Shape 23"/>
          <p:cNvSpPr/>
          <p:nvPr/>
        </p:nvSpPr>
        <p:spPr>
          <a:xfrm>
            <a:off x="548640" y="4946904"/>
            <a:ext cx="7178040" cy="960120"/>
          </a:xfrm>
          <a:prstGeom prst="roundRect">
            <a:avLst>
              <a:gd name="adj" fmla="val 5714"/>
            </a:avLst>
          </a:prstGeom>
          <a:solidFill>
            <a:srgbClr val="FFFFFF"/>
          </a:solidFill>
          <a:ln w="25400">
            <a:solidFill>
              <a:srgbClr val="26B9DA"/>
            </a:solidFill>
            <a:prstDash val="solid"/>
          </a:ln>
          <a:effectLst>
            <a:outerShdw sx="100000" sy="100000" kx="0" ky="0" algn="bl" rotWithShape="0" blurRad="76200" dist="25400" dir="5400000">
              <a:srgbClr val="000000">
                <a:alpha val="12000"/>
              </a:srgbClr>
            </a:outerShdw>
          </a:effectLst>
        </p:spPr>
      </p:sp>
      <p:sp>
        <p:nvSpPr>
          <p:cNvPr id="30" name="Shape 24"/>
          <p:cNvSpPr/>
          <p:nvPr/>
        </p:nvSpPr>
        <p:spPr>
          <a:xfrm>
            <a:off x="713232" y="5129784"/>
            <a:ext cx="594360" cy="594360"/>
          </a:xfrm>
          <a:prstGeom prst="ellipse">
            <a:avLst/>
          </a:prstGeom>
          <a:solidFill>
            <a:srgbClr val="2D9AB9"/>
          </a:solidFill>
          <a:ln w="12700">
            <a:solidFill>
              <a:srgbClr val="2D9AB9"/>
            </a:solidFill>
            <a:prstDash val="solid"/>
          </a:ln>
        </p:spPr>
      </p:sp>
      <p:pic>
        <p:nvPicPr>
          <p:cNvPr id="31" name="Image 3" descr="preencoded.png">    </p:cNvPr>
          <p:cNvPicPr>
            <a:picLocks noChangeAspect="1"/>
          </p:cNvPicPr>
          <p:nvPr/>
        </p:nvPicPr>
        <p:blipFill>
          <a:blip r:embed="rId4"/>
          <a:stretch>
            <a:fillRect/>
          </a:stretch>
        </p:blipFill>
        <p:spPr>
          <a:xfrm>
            <a:off x="867766" y="5284318"/>
            <a:ext cx="285293" cy="285293"/>
          </a:xfrm>
          <a:prstGeom prst="rect">
            <a:avLst/>
          </a:prstGeom>
        </p:spPr>
      </p:pic>
      <p:sp>
        <p:nvSpPr>
          <p:cNvPr id="32" name="Text 25"/>
          <p:cNvSpPr/>
          <p:nvPr/>
        </p:nvSpPr>
        <p:spPr>
          <a:xfrm>
            <a:off x="1508760" y="5038344"/>
            <a:ext cx="6035040" cy="274320"/>
          </a:xfrm>
          <a:prstGeom prst="rect">
            <a:avLst/>
          </a:prstGeom>
          <a:noFill/>
          <a:ln/>
        </p:spPr>
        <p:txBody>
          <a:bodyPr wrap="square" lIns="0" tIns="0" rIns="0" bIns="0" rtlCol="0" anchor="t"/>
          <a:lstStyle/>
          <a:p>
            <a:pPr indent="0" marL="0">
              <a:buNone/>
            </a:pPr>
            <a:r>
              <a:rPr lang="en-US" sz="1500" b="1" dirty="0">
                <a:solidFill>
                  <a:srgbClr val="2D9AB9"/>
                </a:solidFill>
                <a:latin typeface="Cambria" pitchFamily="34" charset="0"/>
                <a:ea typeface="Cambria" pitchFamily="34" charset="-122"/>
                <a:cs typeface="Cambria" pitchFamily="34" charset="-120"/>
              </a:rPr>
              <a:t>Q3  </a:t>
            </a:r>
            <a:pPr indent="0" marL="0">
              <a:buNone/>
            </a:pPr>
            <a:r>
              <a:rPr lang="en-US" sz="1500" b="1" dirty="0">
                <a:solidFill>
                  <a:srgbClr val="023B5B"/>
                </a:solidFill>
                <a:latin typeface="Cambria" pitchFamily="34" charset="0"/>
                <a:ea typeface="Cambria" pitchFamily="34" charset="-122"/>
                <a:cs typeface="Cambria" pitchFamily="34" charset="-120"/>
              </a:rPr>
              <a:t>Research and ethics</a:t>
            </a:r>
            <a:endParaRPr lang="en-US" sz="1500" dirty="0"/>
          </a:p>
        </p:txBody>
      </p:sp>
      <p:sp>
        <p:nvSpPr>
          <p:cNvPr id="33" name="Text 26"/>
          <p:cNvSpPr/>
          <p:nvPr/>
        </p:nvSpPr>
        <p:spPr>
          <a:xfrm>
            <a:off x="1508760" y="5330952"/>
            <a:ext cx="6080760" cy="548640"/>
          </a:xfrm>
          <a:prstGeom prst="rect">
            <a:avLst/>
          </a:prstGeom>
          <a:noFill/>
          <a:ln/>
        </p:spPr>
        <p:txBody>
          <a:bodyPr wrap="square" lIns="0" tIns="0" rIns="0" bIns="0" rtlCol="0" anchor="t"/>
          <a:lstStyle/>
          <a:p>
            <a:pPr indent="0" marL="0">
              <a:buNone/>
            </a:pPr>
            <a:r>
              <a:rPr lang="en-US" sz="1200" dirty="0">
                <a:solidFill>
                  <a:srgbClr val="1E2B37"/>
                </a:solidFill>
                <a:latin typeface="Calibri" pitchFamily="34" charset="0"/>
                <a:ea typeface="Calibri" pitchFamily="34" charset="-122"/>
                <a:cs typeface="Calibri" pitchFamily="34" charset="-120"/>
              </a:rPr>
              <a:t>Find 3 to 5 key courses and sources. Research ethical and legal considerations, including those linked to getting feedback from others.</a:t>
            </a:r>
            <a:endParaRPr lang="en-US" sz="1200" dirty="0"/>
          </a:p>
        </p:txBody>
      </p:sp>
      <p:sp>
        <p:nvSpPr>
          <p:cNvPr id="34" name="Shape 27"/>
          <p:cNvSpPr/>
          <p:nvPr/>
        </p:nvSpPr>
        <p:spPr>
          <a:xfrm>
            <a:off x="8046720" y="1463040"/>
            <a:ext cx="3593592" cy="4526280"/>
          </a:xfrm>
          <a:prstGeom prst="roundRect">
            <a:avLst>
              <a:gd name="adj" fmla="val 1527"/>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35" name="Text 28"/>
          <p:cNvSpPr/>
          <p:nvPr/>
        </p:nvSpPr>
        <p:spPr>
          <a:xfrm>
            <a:off x="8321040" y="1645920"/>
            <a:ext cx="3108960" cy="320040"/>
          </a:xfrm>
          <a:prstGeom prst="rect">
            <a:avLst/>
          </a:prstGeom>
          <a:noFill/>
          <a:ln/>
        </p:spPr>
        <p:txBody>
          <a:bodyPr wrap="square" lIns="0" tIns="0" rIns="0" bIns="0" rtlCol="0" anchor="t"/>
          <a:lstStyle/>
          <a:p>
            <a:pPr indent="0" marL="0">
              <a:buNone/>
            </a:pPr>
            <a:r>
              <a:rPr lang="en-US" sz="1800" b="1" dirty="0">
                <a:solidFill>
                  <a:srgbClr val="F1C46B"/>
                </a:solidFill>
                <a:latin typeface="Cambria" pitchFamily="34" charset="0"/>
                <a:ea typeface="Cambria" pitchFamily="34" charset="-122"/>
                <a:cs typeface="Cambria" pitchFamily="34" charset="-120"/>
              </a:rPr>
              <a:t>Key facts</a:t>
            </a:r>
            <a:endParaRPr lang="en-US" sz="1800" dirty="0"/>
          </a:p>
        </p:txBody>
      </p:sp>
      <p:sp>
        <p:nvSpPr>
          <p:cNvPr id="36" name="Text 29"/>
          <p:cNvSpPr/>
          <p:nvPr/>
        </p:nvSpPr>
        <p:spPr>
          <a:xfrm>
            <a:off x="8321040" y="2103120"/>
            <a:ext cx="3108960" cy="182880"/>
          </a:xfrm>
          <a:prstGeom prst="rect">
            <a:avLst/>
          </a:prstGeom>
          <a:noFill/>
          <a:ln/>
        </p:spPr>
        <p:txBody>
          <a:bodyPr wrap="square" lIns="0" tIns="0" rIns="0" bIns="0" rtlCol="0" anchor="t"/>
          <a:lstStyle/>
          <a:p>
            <a:pPr indent="0" marL="0">
              <a:buNone/>
            </a:pPr>
            <a:r>
              <a:rPr lang="en-US" sz="900" b="1" spc="200" kern="0" dirty="0">
                <a:solidFill>
                  <a:srgbClr val="26B9DA"/>
                </a:solidFill>
                <a:latin typeface="Calibri" pitchFamily="34" charset="0"/>
                <a:ea typeface="Calibri" pitchFamily="34" charset="-122"/>
                <a:cs typeface="Calibri" pitchFamily="34" charset="-120"/>
              </a:rPr>
              <a:t>DEADLINE</a:t>
            </a:r>
            <a:endParaRPr lang="en-US" sz="900" dirty="0"/>
          </a:p>
        </p:txBody>
      </p:sp>
      <p:sp>
        <p:nvSpPr>
          <p:cNvPr id="37" name="Text 30"/>
          <p:cNvSpPr/>
          <p:nvPr/>
        </p:nvSpPr>
        <p:spPr>
          <a:xfrm>
            <a:off x="8321040" y="2295144"/>
            <a:ext cx="3154680" cy="347472"/>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6 Nov 2026, 2 PM, via Turnitin</a:t>
            </a:r>
            <a:endParaRPr lang="en-US" sz="1300" dirty="0"/>
          </a:p>
        </p:txBody>
      </p:sp>
      <p:sp>
        <p:nvSpPr>
          <p:cNvPr id="38" name="Text 31"/>
          <p:cNvSpPr/>
          <p:nvPr/>
        </p:nvSpPr>
        <p:spPr>
          <a:xfrm>
            <a:off x="8321040" y="2743200"/>
            <a:ext cx="3108960" cy="182880"/>
          </a:xfrm>
          <a:prstGeom prst="rect">
            <a:avLst/>
          </a:prstGeom>
          <a:noFill/>
          <a:ln/>
        </p:spPr>
        <p:txBody>
          <a:bodyPr wrap="square" lIns="0" tIns="0" rIns="0" bIns="0" rtlCol="0" anchor="t"/>
          <a:lstStyle/>
          <a:p>
            <a:pPr indent="0" marL="0">
              <a:buNone/>
            </a:pPr>
            <a:r>
              <a:rPr lang="en-US" sz="900" b="1" spc="200" kern="0" dirty="0">
                <a:solidFill>
                  <a:srgbClr val="26B9DA"/>
                </a:solidFill>
                <a:latin typeface="Calibri" pitchFamily="34" charset="0"/>
                <a:ea typeface="Calibri" pitchFamily="34" charset="-122"/>
                <a:cs typeface="Calibri" pitchFamily="34" charset="-120"/>
              </a:rPr>
              <a:t>WEIGHT</a:t>
            </a:r>
            <a:endParaRPr lang="en-US" sz="900" dirty="0"/>
          </a:p>
        </p:txBody>
      </p:sp>
      <p:sp>
        <p:nvSpPr>
          <p:cNvPr id="39" name="Text 32"/>
          <p:cNvSpPr/>
          <p:nvPr/>
        </p:nvSpPr>
        <p:spPr>
          <a:xfrm>
            <a:off x="8321040" y="2935224"/>
            <a:ext cx="3154680" cy="347472"/>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50% of the module</a:t>
            </a:r>
            <a:endParaRPr lang="en-US" sz="1300" dirty="0"/>
          </a:p>
        </p:txBody>
      </p:sp>
      <p:sp>
        <p:nvSpPr>
          <p:cNvPr id="40" name="Text 33"/>
          <p:cNvSpPr/>
          <p:nvPr/>
        </p:nvSpPr>
        <p:spPr>
          <a:xfrm>
            <a:off x="8321040" y="3383280"/>
            <a:ext cx="3108960" cy="182880"/>
          </a:xfrm>
          <a:prstGeom prst="rect">
            <a:avLst/>
          </a:prstGeom>
          <a:noFill/>
          <a:ln/>
        </p:spPr>
        <p:txBody>
          <a:bodyPr wrap="square" lIns="0" tIns="0" rIns="0" bIns="0" rtlCol="0" anchor="t"/>
          <a:lstStyle/>
          <a:p>
            <a:pPr indent="0" marL="0">
              <a:buNone/>
            </a:pPr>
            <a:r>
              <a:rPr lang="en-US" sz="900" b="1" spc="200" kern="0" dirty="0">
                <a:solidFill>
                  <a:srgbClr val="26B9DA"/>
                </a:solidFill>
                <a:latin typeface="Calibri" pitchFamily="34" charset="0"/>
                <a:ea typeface="Calibri" pitchFamily="34" charset="-122"/>
                <a:cs typeface="Calibri" pitchFamily="34" charset="-120"/>
              </a:rPr>
              <a:t>LENGTH</a:t>
            </a:r>
            <a:endParaRPr lang="en-US" sz="900" dirty="0"/>
          </a:p>
        </p:txBody>
      </p:sp>
      <p:sp>
        <p:nvSpPr>
          <p:cNvPr id="41" name="Text 34"/>
          <p:cNvSpPr/>
          <p:nvPr/>
        </p:nvSpPr>
        <p:spPr>
          <a:xfrm>
            <a:off x="8321040" y="3575304"/>
            <a:ext cx="3154680" cy="347472"/>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About 600 to 700 words per task</a:t>
            </a:r>
            <a:endParaRPr lang="en-US" sz="1300" dirty="0"/>
          </a:p>
        </p:txBody>
      </p:sp>
      <p:sp>
        <p:nvSpPr>
          <p:cNvPr id="42" name="Text 35"/>
          <p:cNvSpPr/>
          <p:nvPr/>
        </p:nvSpPr>
        <p:spPr>
          <a:xfrm>
            <a:off x="8321040" y="4023360"/>
            <a:ext cx="3108960" cy="182880"/>
          </a:xfrm>
          <a:prstGeom prst="rect">
            <a:avLst/>
          </a:prstGeom>
          <a:noFill/>
          <a:ln/>
        </p:spPr>
        <p:txBody>
          <a:bodyPr wrap="square" lIns="0" tIns="0" rIns="0" bIns="0" rtlCol="0" anchor="t"/>
          <a:lstStyle/>
          <a:p>
            <a:pPr indent="0" marL="0">
              <a:buNone/>
            </a:pPr>
            <a:r>
              <a:rPr lang="en-US" sz="900" b="1" spc="200" kern="0" dirty="0">
                <a:solidFill>
                  <a:srgbClr val="26B9DA"/>
                </a:solidFill>
                <a:latin typeface="Calibri" pitchFamily="34" charset="0"/>
                <a:ea typeface="Calibri" pitchFamily="34" charset="-122"/>
                <a:cs typeface="Calibri" pitchFamily="34" charset="-120"/>
              </a:rPr>
              <a:t>SOURCES</a:t>
            </a:r>
            <a:endParaRPr lang="en-US" sz="900" dirty="0"/>
          </a:p>
        </p:txBody>
      </p:sp>
      <p:sp>
        <p:nvSpPr>
          <p:cNvPr id="43" name="Text 36"/>
          <p:cNvSpPr/>
          <p:nvPr/>
        </p:nvSpPr>
        <p:spPr>
          <a:xfrm>
            <a:off x="8321040" y="4215384"/>
            <a:ext cx="3154680" cy="347472"/>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IEEE, roughly 10 to 15 references</a:t>
            </a:r>
            <a:endParaRPr lang="en-US" sz="1300" dirty="0"/>
          </a:p>
        </p:txBody>
      </p:sp>
      <p:sp>
        <p:nvSpPr>
          <p:cNvPr id="44" name="Text 37"/>
          <p:cNvSpPr/>
          <p:nvPr/>
        </p:nvSpPr>
        <p:spPr>
          <a:xfrm>
            <a:off x="8321040" y="4663440"/>
            <a:ext cx="3108960" cy="182880"/>
          </a:xfrm>
          <a:prstGeom prst="rect">
            <a:avLst/>
          </a:prstGeom>
          <a:noFill/>
          <a:ln/>
        </p:spPr>
        <p:txBody>
          <a:bodyPr wrap="square" lIns="0" tIns="0" rIns="0" bIns="0" rtlCol="0" anchor="t"/>
          <a:lstStyle/>
          <a:p>
            <a:pPr indent="0" marL="0">
              <a:buNone/>
            </a:pPr>
            <a:r>
              <a:rPr lang="en-US" sz="900" b="1" spc="200" kern="0" dirty="0">
                <a:solidFill>
                  <a:srgbClr val="26B9DA"/>
                </a:solidFill>
                <a:latin typeface="Calibri" pitchFamily="34" charset="0"/>
                <a:ea typeface="Calibri" pitchFamily="34" charset="-122"/>
                <a:cs typeface="Calibri" pitchFamily="34" charset="-120"/>
              </a:rPr>
              <a:t>VOICE</a:t>
            </a:r>
            <a:endParaRPr lang="en-US" sz="900" dirty="0"/>
          </a:p>
        </p:txBody>
      </p:sp>
      <p:sp>
        <p:nvSpPr>
          <p:cNvPr id="45" name="Text 38"/>
          <p:cNvSpPr/>
          <p:nvPr/>
        </p:nvSpPr>
        <p:spPr>
          <a:xfrm>
            <a:off x="8321040" y="4855464"/>
            <a:ext cx="3154680" cy="347472"/>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Third person, UK English</a:t>
            </a:r>
            <a:endParaRPr lang="en-US" sz="1300" dirty="0"/>
          </a:p>
        </p:txBody>
      </p:sp>
      <p:sp>
        <p:nvSpPr>
          <p:cNvPr id="46" name="Text 39"/>
          <p:cNvSpPr/>
          <p:nvPr/>
        </p:nvSpPr>
        <p:spPr>
          <a:xfrm>
            <a:off x="8321040" y="5303520"/>
            <a:ext cx="3108960" cy="182880"/>
          </a:xfrm>
          <a:prstGeom prst="rect">
            <a:avLst/>
          </a:prstGeom>
          <a:noFill/>
          <a:ln/>
        </p:spPr>
        <p:txBody>
          <a:bodyPr wrap="square" lIns="0" tIns="0" rIns="0" bIns="0" rtlCol="0" anchor="t"/>
          <a:lstStyle/>
          <a:p>
            <a:pPr indent="0" marL="0">
              <a:buNone/>
            </a:pPr>
            <a:r>
              <a:rPr lang="en-US" sz="900" b="1" spc="200" kern="0" dirty="0">
                <a:solidFill>
                  <a:srgbClr val="26B9DA"/>
                </a:solidFill>
                <a:latin typeface="Calibri" pitchFamily="34" charset="0"/>
                <a:ea typeface="Calibri" pitchFamily="34" charset="-122"/>
                <a:cs typeface="Calibri" pitchFamily="34" charset="-120"/>
              </a:rPr>
              <a:t>FORMAT</a:t>
            </a:r>
            <a:endParaRPr lang="en-US" sz="900" dirty="0"/>
          </a:p>
        </p:txBody>
      </p:sp>
      <p:sp>
        <p:nvSpPr>
          <p:cNvPr id="47" name="Text 40"/>
          <p:cNvSpPr/>
          <p:nvPr/>
        </p:nvSpPr>
        <p:spPr>
          <a:xfrm>
            <a:off x="8321040" y="5495544"/>
            <a:ext cx="3154680" cy="347472"/>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OneNote notebook exported as PDF</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THE RULES</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What the brief says about generative AI</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3</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Source: CW1 assessment specification, "Use of Generative AI in Assessment" [1]. Use of AI is optional.</a:t>
            </a:r>
            <a:endParaRPr lang="en-US" sz="900" dirty="0"/>
          </a:p>
        </p:txBody>
      </p:sp>
      <p:sp>
        <p:nvSpPr>
          <p:cNvPr id="9" name="Shape 5"/>
          <p:cNvSpPr/>
          <p:nvPr/>
        </p:nvSpPr>
        <p:spPr>
          <a:xfrm>
            <a:off x="548640" y="1508760"/>
            <a:ext cx="3566160" cy="1920240"/>
          </a:xfrm>
          <a:prstGeom prst="roundRect">
            <a:avLst>
              <a:gd name="adj" fmla="val 2857"/>
            </a:avLst>
          </a:prstGeom>
          <a:solidFill>
            <a:srgbClr val="E6F5EE"/>
          </a:solidFill>
          <a:ln w="15875">
            <a:solidFill>
              <a:srgbClr val="2E9E6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737360"/>
            <a:ext cx="640080" cy="640080"/>
          </a:xfrm>
          <a:prstGeom prst="ellipse">
            <a:avLst/>
          </a:prstGeom>
          <a:solidFill>
            <a:srgbClr val="2E9E6B"/>
          </a:solidFill>
          <a:ln w="12700">
            <a:solidFill>
              <a:srgbClr val="2E9E6B"/>
            </a:solidFill>
            <a:prstDash val="solid"/>
          </a:ln>
        </p:spPr>
      </p:sp>
      <p:pic>
        <p:nvPicPr>
          <p:cNvPr id="11" name="Image 1" descr="preencoded.png">    </p:cNvPr>
          <p:cNvPicPr>
            <a:picLocks noChangeAspect="1"/>
          </p:cNvPicPr>
          <p:nvPr/>
        </p:nvPicPr>
        <p:blipFill>
          <a:blip r:embed="rId2"/>
          <a:stretch>
            <a:fillRect/>
          </a:stretch>
        </p:blipFill>
        <p:spPr>
          <a:xfrm>
            <a:off x="943661" y="1903781"/>
            <a:ext cx="307238" cy="307238"/>
          </a:xfrm>
          <a:prstGeom prst="rect">
            <a:avLst/>
          </a:prstGeom>
        </p:spPr>
      </p:pic>
      <p:sp>
        <p:nvSpPr>
          <p:cNvPr id="12" name="Text 7"/>
          <p:cNvSpPr/>
          <p:nvPr/>
        </p:nvSpPr>
        <p:spPr>
          <a:xfrm>
            <a:off x="1554480" y="1755648"/>
            <a:ext cx="2468880" cy="365760"/>
          </a:xfrm>
          <a:prstGeom prst="rect">
            <a:avLst/>
          </a:prstGeom>
          <a:noFill/>
          <a:ln/>
        </p:spPr>
        <p:txBody>
          <a:bodyPr wrap="square" lIns="0" tIns="0" rIns="0" bIns="0" rtlCol="0" anchor="t"/>
          <a:lstStyle/>
          <a:p>
            <a:pPr indent="0" marL="0">
              <a:buNone/>
            </a:pPr>
            <a:r>
              <a:rPr lang="en-US" sz="1900" b="1" dirty="0">
                <a:solidFill>
                  <a:srgbClr val="023B5B"/>
                </a:solidFill>
                <a:latin typeface="Cambria" pitchFamily="34" charset="0"/>
                <a:ea typeface="Cambria" pitchFamily="34" charset="-122"/>
                <a:cs typeface="Cambria" pitchFamily="34" charset="-120"/>
              </a:rPr>
              <a:t>Research</a:t>
            </a:r>
            <a:endParaRPr lang="en-US" sz="1900" dirty="0"/>
          </a:p>
        </p:txBody>
      </p:sp>
      <p:sp>
        <p:nvSpPr>
          <p:cNvPr id="13" name="Shape 8"/>
          <p:cNvSpPr/>
          <p:nvPr/>
        </p:nvSpPr>
        <p:spPr>
          <a:xfrm>
            <a:off x="1554480" y="2167128"/>
            <a:ext cx="914400" cy="256032"/>
          </a:xfrm>
          <a:prstGeom prst="roundRect">
            <a:avLst>
              <a:gd name="adj" fmla="val 50000"/>
            </a:avLst>
          </a:prstGeom>
          <a:solidFill>
            <a:srgbClr val="2E9E6B"/>
          </a:solidFill>
          <a:ln w="12700">
            <a:solidFill>
              <a:srgbClr val="2E9E6B"/>
            </a:solidFill>
            <a:prstDash val="solid"/>
          </a:ln>
        </p:spPr>
      </p:sp>
      <p:sp>
        <p:nvSpPr>
          <p:cNvPr id="14" name="Text 9"/>
          <p:cNvSpPr/>
          <p:nvPr/>
        </p:nvSpPr>
        <p:spPr>
          <a:xfrm>
            <a:off x="1554480" y="2167128"/>
            <a:ext cx="914400" cy="256032"/>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ALLOWED</a:t>
            </a:r>
            <a:endParaRPr lang="en-US" sz="900" dirty="0"/>
          </a:p>
        </p:txBody>
      </p:sp>
      <p:sp>
        <p:nvSpPr>
          <p:cNvPr id="15" name="Text 10"/>
          <p:cNvSpPr/>
          <p:nvPr/>
        </p:nvSpPr>
        <p:spPr>
          <a:xfrm>
            <a:off x="777240" y="2606040"/>
            <a:ext cx="3108960" cy="7315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Search for bibliography, summarise, compare and interrogate materials.</a:t>
            </a:r>
            <a:endParaRPr lang="en-US" sz="1250" dirty="0"/>
          </a:p>
        </p:txBody>
      </p:sp>
      <p:sp>
        <p:nvSpPr>
          <p:cNvPr id="16" name="Shape 11"/>
          <p:cNvSpPr/>
          <p:nvPr/>
        </p:nvSpPr>
        <p:spPr>
          <a:xfrm>
            <a:off x="4297680" y="1508760"/>
            <a:ext cx="3566160" cy="1920240"/>
          </a:xfrm>
          <a:prstGeom prst="roundRect">
            <a:avLst>
              <a:gd name="adj" fmla="val 2857"/>
            </a:avLst>
          </a:prstGeom>
          <a:solidFill>
            <a:srgbClr val="E6F5EE"/>
          </a:solidFill>
          <a:ln w="15875">
            <a:solidFill>
              <a:srgbClr val="2E9E6B"/>
            </a:solidFill>
            <a:prstDash val="solid"/>
          </a:ln>
          <a:effectLst>
            <a:outerShdw sx="100000" sy="100000" kx="0" ky="0" algn="bl" rotWithShape="0" blurRad="76200" dist="25400" dir="5400000">
              <a:srgbClr val="000000">
                <a:alpha val="12000"/>
              </a:srgbClr>
            </a:outerShdw>
          </a:effectLst>
        </p:spPr>
      </p:sp>
      <p:sp>
        <p:nvSpPr>
          <p:cNvPr id="17" name="Shape 12"/>
          <p:cNvSpPr/>
          <p:nvPr/>
        </p:nvSpPr>
        <p:spPr>
          <a:xfrm>
            <a:off x="4526280" y="1737360"/>
            <a:ext cx="640080" cy="640080"/>
          </a:xfrm>
          <a:prstGeom prst="ellipse">
            <a:avLst/>
          </a:prstGeom>
          <a:solidFill>
            <a:srgbClr val="2E9E6B"/>
          </a:solidFill>
          <a:ln w="12700">
            <a:solidFill>
              <a:srgbClr val="2E9E6B"/>
            </a:solidFill>
            <a:prstDash val="solid"/>
          </a:ln>
        </p:spPr>
      </p:sp>
      <p:pic>
        <p:nvPicPr>
          <p:cNvPr id="18" name="Image 2" descr="preencoded.png">    </p:cNvPr>
          <p:cNvPicPr>
            <a:picLocks noChangeAspect="1"/>
          </p:cNvPicPr>
          <p:nvPr/>
        </p:nvPicPr>
        <p:blipFill>
          <a:blip r:embed="rId3"/>
          <a:stretch>
            <a:fillRect/>
          </a:stretch>
        </p:blipFill>
        <p:spPr>
          <a:xfrm>
            <a:off x="4692701" y="1903781"/>
            <a:ext cx="307238" cy="307238"/>
          </a:xfrm>
          <a:prstGeom prst="rect">
            <a:avLst/>
          </a:prstGeom>
        </p:spPr>
      </p:pic>
      <p:sp>
        <p:nvSpPr>
          <p:cNvPr id="19" name="Text 13"/>
          <p:cNvSpPr/>
          <p:nvPr/>
        </p:nvSpPr>
        <p:spPr>
          <a:xfrm>
            <a:off x="5303520" y="1755648"/>
            <a:ext cx="2468880" cy="365760"/>
          </a:xfrm>
          <a:prstGeom prst="rect">
            <a:avLst/>
          </a:prstGeom>
          <a:noFill/>
          <a:ln/>
        </p:spPr>
        <p:txBody>
          <a:bodyPr wrap="square" lIns="0" tIns="0" rIns="0" bIns="0" rtlCol="0" anchor="t"/>
          <a:lstStyle/>
          <a:p>
            <a:pPr indent="0" marL="0">
              <a:buNone/>
            </a:pPr>
            <a:r>
              <a:rPr lang="en-US" sz="1900" b="1" dirty="0">
                <a:solidFill>
                  <a:srgbClr val="023B5B"/>
                </a:solidFill>
                <a:latin typeface="Cambria" pitchFamily="34" charset="0"/>
                <a:ea typeface="Cambria" pitchFamily="34" charset="-122"/>
                <a:cs typeface="Cambria" pitchFamily="34" charset="-120"/>
              </a:rPr>
              <a:t>Proofreading</a:t>
            </a:r>
            <a:endParaRPr lang="en-US" sz="1900" dirty="0"/>
          </a:p>
        </p:txBody>
      </p:sp>
      <p:sp>
        <p:nvSpPr>
          <p:cNvPr id="20" name="Shape 14"/>
          <p:cNvSpPr/>
          <p:nvPr/>
        </p:nvSpPr>
        <p:spPr>
          <a:xfrm>
            <a:off x="5303520" y="2167128"/>
            <a:ext cx="914400" cy="256032"/>
          </a:xfrm>
          <a:prstGeom prst="roundRect">
            <a:avLst>
              <a:gd name="adj" fmla="val 50000"/>
            </a:avLst>
          </a:prstGeom>
          <a:solidFill>
            <a:srgbClr val="2E9E6B"/>
          </a:solidFill>
          <a:ln w="12700">
            <a:solidFill>
              <a:srgbClr val="2E9E6B"/>
            </a:solidFill>
            <a:prstDash val="solid"/>
          </a:ln>
        </p:spPr>
      </p:sp>
      <p:sp>
        <p:nvSpPr>
          <p:cNvPr id="21" name="Text 15"/>
          <p:cNvSpPr/>
          <p:nvPr/>
        </p:nvSpPr>
        <p:spPr>
          <a:xfrm>
            <a:off x="5303520" y="2167128"/>
            <a:ext cx="914400" cy="256032"/>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ALLOWED</a:t>
            </a:r>
            <a:endParaRPr lang="en-US" sz="900" dirty="0"/>
          </a:p>
        </p:txBody>
      </p:sp>
      <p:sp>
        <p:nvSpPr>
          <p:cNvPr id="22" name="Text 16"/>
          <p:cNvSpPr/>
          <p:nvPr/>
        </p:nvSpPr>
        <p:spPr>
          <a:xfrm>
            <a:off x="4526280" y="2606040"/>
            <a:ext cx="3108960" cy="7315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Check your own text for grammar and syntax, or rephrase your own work within standards.</a:t>
            </a:r>
            <a:endParaRPr lang="en-US" sz="1250" dirty="0"/>
          </a:p>
        </p:txBody>
      </p:sp>
      <p:sp>
        <p:nvSpPr>
          <p:cNvPr id="23" name="Shape 17"/>
          <p:cNvSpPr/>
          <p:nvPr/>
        </p:nvSpPr>
        <p:spPr>
          <a:xfrm>
            <a:off x="8046720" y="1508760"/>
            <a:ext cx="3566160" cy="1920240"/>
          </a:xfrm>
          <a:prstGeom prst="roundRect">
            <a:avLst>
              <a:gd name="adj" fmla="val 2857"/>
            </a:avLst>
          </a:prstGeom>
          <a:solidFill>
            <a:srgbClr val="FBE9E7"/>
          </a:solidFill>
          <a:ln w="15875">
            <a:solidFill>
              <a:srgbClr val="D2493F"/>
            </a:solidFill>
            <a:prstDash val="solid"/>
          </a:ln>
          <a:effectLst>
            <a:outerShdw sx="100000" sy="100000" kx="0" ky="0" algn="bl" rotWithShape="0" blurRad="76200" dist="25400" dir="5400000">
              <a:srgbClr val="000000">
                <a:alpha val="12000"/>
              </a:srgbClr>
            </a:outerShdw>
          </a:effectLst>
        </p:spPr>
      </p:sp>
      <p:sp>
        <p:nvSpPr>
          <p:cNvPr id="24" name="Shape 18"/>
          <p:cNvSpPr/>
          <p:nvPr/>
        </p:nvSpPr>
        <p:spPr>
          <a:xfrm>
            <a:off x="8275320" y="1737360"/>
            <a:ext cx="640080" cy="640080"/>
          </a:xfrm>
          <a:prstGeom prst="ellipse">
            <a:avLst/>
          </a:prstGeom>
          <a:solidFill>
            <a:srgbClr val="D2493F"/>
          </a:solidFill>
          <a:ln w="12700">
            <a:solidFill>
              <a:srgbClr val="D2493F"/>
            </a:solidFill>
            <a:prstDash val="solid"/>
          </a:ln>
        </p:spPr>
      </p:sp>
      <p:pic>
        <p:nvPicPr>
          <p:cNvPr id="25" name="Image 3" descr="preencoded.png">    </p:cNvPr>
          <p:cNvPicPr>
            <a:picLocks noChangeAspect="1"/>
          </p:cNvPicPr>
          <p:nvPr/>
        </p:nvPicPr>
        <p:blipFill>
          <a:blip r:embed="rId4"/>
          <a:stretch>
            <a:fillRect/>
          </a:stretch>
        </p:blipFill>
        <p:spPr>
          <a:xfrm>
            <a:off x="8441741" y="1903781"/>
            <a:ext cx="307238" cy="307238"/>
          </a:xfrm>
          <a:prstGeom prst="rect">
            <a:avLst/>
          </a:prstGeom>
        </p:spPr>
      </p:pic>
      <p:sp>
        <p:nvSpPr>
          <p:cNvPr id="26" name="Text 19"/>
          <p:cNvSpPr/>
          <p:nvPr/>
        </p:nvSpPr>
        <p:spPr>
          <a:xfrm>
            <a:off x="9052560" y="1755648"/>
            <a:ext cx="2468880" cy="365760"/>
          </a:xfrm>
          <a:prstGeom prst="rect">
            <a:avLst/>
          </a:prstGeom>
          <a:noFill/>
          <a:ln/>
        </p:spPr>
        <p:txBody>
          <a:bodyPr wrap="square" lIns="0" tIns="0" rIns="0" bIns="0" rtlCol="0" anchor="t"/>
          <a:lstStyle/>
          <a:p>
            <a:pPr indent="0" marL="0">
              <a:buNone/>
            </a:pPr>
            <a:r>
              <a:rPr lang="en-US" sz="1900" b="1" dirty="0">
                <a:solidFill>
                  <a:srgbClr val="023B5B"/>
                </a:solidFill>
                <a:latin typeface="Cambria" pitchFamily="34" charset="0"/>
                <a:ea typeface="Cambria" pitchFamily="34" charset="-122"/>
                <a:cs typeface="Cambria" pitchFamily="34" charset="-120"/>
              </a:rPr>
              <a:t>Structure</a:t>
            </a:r>
            <a:endParaRPr lang="en-US" sz="1900" dirty="0"/>
          </a:p>
        </p:txBody>
      </p:sp>
      <p:sp>
        <p:nvSpPr>
          <p:cNvPr id="27" name="Shape 20"/>
          <p:cNvSpPr/>
          <p:nvPr/>
        </p:nvSpPr>
        <p:spPr>
          <a:xfrm>
            <a:off x="9052560" y="2167128"/>
            <a:ext cx="1280160" cy="256032"/>
          </a:xfrm>
          <a:prstGeom prst="roundRect">
            <a:avLst>
              <a:gd name="adj" fmla="val 50000"/>
            </a:avLst>
          </a:prstGeom>
          <a:solidFill>
            <a:srgbClr val="D2493F"/>
          </a:solidFill>
          <a:ln w="12700">
            <a:solidFill>
              <a:srgbClr val="D2493F"/>
            </a:solidFill>
            <a:prstDash val="solid"/>
          </a:ln>
        </p:spPr>
      </p:sp>
      <p:sp>
        <p:nvSpPr>
          <p:cNvPr id="28" name="Text 21"/>
          <p:cNvSpPr/>
          <p:nvPr/>
        </p:nvSpPr>
        <p:spPr>
          <a:xfrm>
            <a:off x="9052560" y="2167128"/>
            <a:ext cx="1280160" cy="256032"/>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NOT ALLOWED</a:t>
            </a:r>
            <a:endParaRPr lang="en-US" sz="900" dirty="0"/>
          </a:p>
        </p:txBody>
      </p:sp>
      <p:sp>
        <p:nvSpPr>
          <p:cNvPr id="29" name="Text 22"/>
          <p:cNvSpPr/>
          <p:nvPr/>
        </p:nvSpPr>
        <p:spPr>
          <a:xfrm>
            <a:off x="8275320" y="2606040"/>
            <a:ext cx="3108960" cy="7315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Drafting an argument structure, identifying parts and headings.</a:t>
            </a:r>
            <a:endParaRPr lang="en-US" sz="1250" dirty="0"/>
          </a:p>
        </p:txBody>
      </p:sp>
      <p:sp>
        <p:nvSpPr>
          <p:cNvPr id="30" name="Shape 23"/>
          <p:cNvSpPr/>
          <p:nvPr/>
        </p:nvSpPr>
        <p:spPr>
          <a:xfrm>
            <a:off x="548640" y="3611880"/>
            <a:ext cx="3566160" cy="1920240"/>
          </a:xfrm>
          <a:prstGeom prst="roundRect">
            <a:avLst>
              <a:gd name="adj" fmla="val 2857"/>
            </a:avLst>
          </a:prstGeom>
          <a:solidFill>
            <a:srgbClr val="FBE9E7"/>
          </a:solidFill>
          <a:ln w="15875">
            <a:solidFill>
              <a:srgbClr val="D2493F"/>
            </a:solidFill>
            <a:prstDash val="solid"/>
          </a:ln>
          <a:effectLst>
            <a:outerShdw sx="100000" sy="100000" kx="0" ky="0" algn="bl" rotWithShape="0" blurRad="76200" dist="25400" dir="5400000">
              <a:srgbClr val="000000">
                <a:alpha val="12000"/>
              </a:srgbClr>
            </a:outerShdw>
          </a:effectLst>
        </p:spPr>
      </p:sp>
      <p:sp>
        <p:nvSpPr>
          <p:cNvPr id="31" name="Shape 24"/>
          <p:cNvSpPr/>
          <p:nvPr/>
        </p:nvSpPr>
        <p:spPr>
          <a:xfrm>
            <a:off x="777240" y="3840480"/>
            <a:ext cx="640080" cy="640080"/>
          </a:xfrm>
          <a:prstGeom prst="ellipse">
            <a:avLst/>
          </a:prstGeom>
          <a:solidFill>
            <a:srgbClr val="D2493F"/>
          </a:solidFill>
          <a:ln w="12700">
            <a:solidFill>
              <a:srgbClr val="D2493F"/>
            </a:solidFill>
            <a:prstDash val="solid"/>
          </a:ln>
        </p:spPr>
      </p:sp>
      <p:pic>
        <p:nvPicPr>
          <p:cNvPr id="32" name="Image 4" descr="preencoded.png">    </p:cNvPr>
          <p:cNvPicPr>
            <a:picLocks noChangeAspect="1"/>
          </p:cNvPicPr>
          <p:nvPr/>
        </p:nvPicPr>
        <p:blipFill>
          <a:blip r:embed="rId5"/>
          <a:stretch>
            <a:fillRect/>
          </a:stretch>
        </p:blipFill>
        <p:spPr>
          <a:xfrm>
            <a:off x="943661" y="4006901"/>
            <a:ext cx="307238" cy="307238"/>
          </a:xfrm>
          <a:prstGeom prst="rect">
            <a:avLst/>
          </a:prstGeom>
        </p:spPr>
      </p:pic>
      <p:sp>
        <p:nvSpPr>
          <p:cNvPr id="33" name="Text 25"/>
          <p:cNvSpPr/>
          <p:nvPr/>
        </p:nvSpPr>
        <p:spPr>
          <a:xfrm>
            <a:off x="1554480" y="3858768"/>
            <a:ext cx="2468880" cy="365760"/>
          </a:xfrm>
          <a:prstGeom prst="rect">
            <a:avLst/>
          </a:prstGeom>
          <a:noFill/>
          <a:ln/>
        </p:spPr>
        <p:txBody>
          <a:bodyPr wrap="square" lIns="0" tIns="0" rIns="0" bIns="0" rtlCol="0" anchor="t"/>
          <a:lstStyle/>
          <a:p>
            <a:pPr indent="0" marL="0">
              <a:buNone/>
            </a:pPr>
            <a:r>
              <a:rPr lang="en-US" sz="1900" b="1" dirty="0">
                <a:solidFill>
                  <a:srgbClr val="023B5B"/>
                </a:solidFill>
                <a:latin typeface="Cambria" pitchFamily="34" charset="0"/>
                <a:ea typeface="Cambria" pitchFamily="34" charset="-122"/>
                <a:cs typeface="Cambria" pitchFamily="34" charset="-120"/>
              </a:rPr>
              <a:t>Writing</a:t>
            </a:r>
            <a:endParaRPr lang="en-US" sz="1900" dirty="0"/>
          </a:p>
        </p:txBody>
      </p:sp>
      <p:sp>
        <p:nvSpPr>
          <p:cNvPr id="34" name="Shape 26"/>
          <p:cNvSpPr/>
          <p:nvPr/>
        </p:nvSpPr>
        <p:spPr>
          <a:xfrm>
            <a:off x="1554480" y="4270248"/>
            <a:ext cx="1280160" cy="256032"/>
          </a:xfrm>
          <a:prstGeom prst="roundRect">
            <a:avLst>
              <a:gd name="adj" fmla="val 50000"/>
            </a:avLst>
          </a:prstGeom>
          <a:solidFill>
            <a:srgbClr val="D2493F"/>
          </a:solidFill>
          <a:ln w="12700">
            <a:solidFill>
              <a:srgbClr val="D2493F"/>
            </a:solidFill>
            <a:prstDash val="solid"/>
          </a:ln>
        </p:spPr>
      </p:sp>
      <p:sp>
        <p:nvSpPr>
          <p:cNvPr id="35" name="Text 27"/>
          <p:cNvSpPr/>
          <p:nvPr/>
        </p:nvSpPr>
        <p:spPr>
          <a:xfrm>
            <a:off x="1554480" y="4270248"/>
            <a:ext cx="1280160" cy="256032"/>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NOT ALLOWED</a:t>
            </a:r>
            <a:endParaRPr lang="en-US" sz="900" dirty="0"/>
          </a:p>
        </p:txBody>
      </p:sp>
      <p:sp>
        <p:nvSpPr>
          <p:cNvPr id="36" name="Text 28"/>
          <p:cNvSpPr/>
          <p:nvPr/>
        </p:nvSpPr>
        <p:spPr>
          <a:xfrm>
            <a:off x="777240" y="4709160"/>
            <a:ext cx="3108960" cy="7315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Creating text for submission.</a:t>
            </a:r>
            <a:endParaRPr lang="en-US" sz="1250" dirty="0"/>
          </a:p>
        </p:txBody>
      </p:sp>
      <p:sp>
        <p:nvSpPr>
          <p:cNvPr id="37" name="Shape 29"/>
          <p:cNvSpPr/>
          <p:nvPr/>
        </p:nvSpPr>
        <p:spPr>
          <a:xfrm>
            <a:off x="4297680" y="3611880"/>
            <a:ext cx="3566160" cy="1920240"/>
          </a:xfrm>
          <a:prstGeom prst="roundRect">
            <a:avLst>
              <a:gd name="adj" fmla="val 2857"/>
            </a:avLst>
          </a:prstGeom>
          <a:solidFill>
            <a:srgbClr val="FBE9E7"/>
          </a:solidFill>
          <a:ln w="15875">
            <a:solidFill>
              <a:srgbClr val="D2493F"/>
            </a:solidFill>
            <a:prstDash val="solid"/>
          </a:ln>
          <a:effectLst>
            <a:outerShdw sx="100000" sy="100000" kx="0" ky="0" algn="bl" rotWithShape="0" blurRad="76200" dist="25400" dir="5400000">
              <a:srgbClr val="000000">
                <a:alpha val="12000"/>
              </a:srgbClr>
            </a:outerShdw>
          </a:effectLst>
        </p:spPr>
      </p:sp>
      <p:sp>
        <p:nvSpPr>
          <p:cNvPr id="38" name="Shape 30"/>
          <p:cNvSpPr/>
          <p:nvPr/>
        </p:nvSpPr>
        <p:spPr>
          <a:xfrm>
            <a:off x="4526280" y="3840480"/>
            <a:ext cx="640080" cy="640080"/>
          </a:xfrm>
          <a:prstGeom prst="ellipse">
            <a:avLst/>
          </a:prstGeom>
          <a:solidFill>
            <a:srgbClr val="D2493F"/>
          </a:solidFill>
          <a:ln w="12700">
            <a:solidFill>
              <a:srgbClr val="D2493F"/>
            </a:solidFill>
            <a:prstDash val="solid"/>
          </a:ln>
        </p:spPr>
      </p:sp>
      <p:pic>
        <p:nvPicPr>
          <p:cNvPr id="39" name="Image 5" descr="preencoded.png">    </p:cNvPr>
          <p:cNvPicPr>
            <a:picLocks noChangeAspect="1"/>
          </p:cNvPicPr>
          <p:nvPr/>
        </p:nvPicPr>
        <p:blipFill>
          <a:blip r:embed="rId6"/>
          <a:stretch>
            <a:fillRect/>
          </a:stretch>
        </p:blipFill>
        <p:spPr>
          <a:xfrm>
            <a:off x="4692701" y="4006901"/>
            <a:ext cx="307238" cy="307238"/>
          </a:xfrm>
          <a:prstGeom prst="rect">
            <a:avLst/>
          </a:prstGeom>
        </p:spPr>
      </p:pic>
      <p:sp>
        <p:nvSpPr>
          <p:cNvPr id="40" name="Text 31"/>
          <p:cNvSpPr/>
          <p:nvPr/>
        </p:nvSpPr>
        <p:spPr>
          <a:xfrm>
            <a:off x="5303520" y="3858768"/>
            <a:ext cx="2468880" cy="365760"/>
          </a:xfrm>
          <a:prstGeom prst="rect">
            <a:avLst/>
          </a:prstGeom>
          <a:noFill/>
          <a:ln/>
        </p:spPr>
        <p:txBody>
          <a:bodyPr wrap="square" lIns="0" tIns="0" rIns="0" bIns="0" rtlCol="0" anchor="t"/>
          <a:lstStyle/>
          <a:p>
            <a:pPr indent="0" marL="0">
              <a:buNone/>
            </a:pPr>
            <a:r>
              <a:rPr lang="en-US" sz="1900" b="1" dirty="0">
                <a:solidFill>
                  <a:srgbClr val="023B5B"/>
                </a:solidFill>
                <a:latin typeface="Cambria" pitchFamily="34" charset="0"/>
                <a:ea typeface="Cambria" pitchFamily="34" charset="-122"/>
                <a:cs typeface="Cambria" pitchFamily="34" charset="-120"/>
              </a:rPr>
              <a:t>Creative</a:t>
            </a:r>
            <a:endParaRPr lang="en-US" sz="1900" dirty="0"/>
          </a:p>
        </p:txBody>
      </p:sp>
      <p:sp>
        <p:nvSpPr>
          <p:cNvPr id="41" name="Shape 32"/>
          <p:cNvSpPr/>
          <p:nvPr/>
        </p:nvSpPr>
        <p:spPr>
          <a:xfrm>
            <a:off x="5303520" y="4270248"/>
            <a:ext cx="1280160" cy="256032"/>
          </a:xfrm>
          <a:prstGeom prst="roundRect">
            <a:avLst>
              <a:gd name="adj" fmla="val 50000"/>
            </a:avLst>
          </a:prstGeom>
          <a:solidFill>
            <a:srgbClr val="D2493F"/>
          </a:solidFill>
          <a:ln w="12700">
            <a:solidFill>
              <a:srgbClr val="D2493F"/>
            </a:solidFill>
            <a:prstDash val="solid"/>
          </a:ln>
        </p:spPr>
      </p:sp>
      <p:sp>
        <p:nvSpPr>
          <p:cNvPr id="42" name="Text 33"/>
          <p:cNvSpPr/>
          <p:nvPr/>
        </p:nvSpPr>
        <p:spPr>
          <a:xfrm>
            <a:off x="5303520" y="4270248"/>
            <a:ext cx="1280160" cy="256032"/>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NOT ALLOWED</a:t>
            </a:r>
            <a:endParaRPr lang="en-US" sz="900" dirty="0"/>
          </a:p>
        </p:txBody>
      </p:sp>
      <p:sp>
        <p:nvSpPr>
          <p:cNvPr id="43" name="Text 34"/>
          <p:cNvSpPr/>
          <p:nvPr/>
        </p:nvSpPr>
        <p:spPr>
          <a:xfrm>
            <a:off x="4526280" y="4709160"/>
            <a:ext cx="3108960" cy="7315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Creating creative materials such as images.</a:t>
            </a:r>
            <a:endParaRPr lang="en-US" sz="1250" dirty="0"/>
          </a:p>
        </p:txBody>
      </p:sp>
      <p:sp>
        <p:nvSpPr>
          <p:cNvPr id="44" name="Shape 35"/>
          <p:cNvSpPr/>
          <p:nvPr/>
        </p:nvSpPr>
        <p:spPr>
          <a:xfrm>
            <a:off x="8046720" y="3611880"/>
            <a:ext cx="3566160" cy="1920240"/>
          </a:xfrm>
          <a:prstGeom prst="roundRect">
            <a:avLst>
              <a:gd name="adj" fmla="val 2857"/>
            </a:avLst>
          </a:prstGeom>
          <a:solidFill>
            <a:srgbClr val="FBE9E7"/>
          </a:solidFill>
          <a:ln w="15875">
            <a:solidFill>
              <a:srgbClr val="D2493F"/>
            </a:solidFill>
            <a:prstDash val="solid"/>
          </a:ln>
          <a:effectLst>
            <a:outerShdw sx="100000" sy="100000" kx="0" ky="0" algn="bl" rotWithShape="0" blurRad="76200" dist="25400" dir="5400000">
              <a:srgbClr val="000000">
                <a:alpha val="12000"/>
              </a:srgbClr>
            </a:outerShdw>
          </a:effectLst>
        </p:spPr>
      </p:sp>
      <p:sp>
        <p:nvSpPr>
          <p:cNvPr id="45" name="Shape 36"/>
          <p:cNvSpPr/>
          <p:nvPr/>
        </p:nvSpPr>
        <p:spPr>
          <a:xfrm>
            <a:off x="8275320" y="3840480"/>
            <a:ext cx="640080" cy="640080"/>
          </a:xfrm>
          <a:prstGeom prst="ellipse">
            <a:avLst/>
          </a:prstGeom>
          <a:solidFill>
            <a:srgbClr val="D2493F"/>
          </a:solidFill>
          <a:ln w="12700">
            <a:solidFill>
              <a:srgbClr val="D2493F"/>
            </a:solidFill>
            <a:prstDash val="solid"/>
          </a:ln>
        </p:spPr>
      </p:sp>
      <p:pic>
        <p:nvPicPr>
          <p:cNvPr id="46" name="Image 6" descr="preencoded.png">    </p:cNvPr>
          <p:cNvPicPr>
            <a:picLocks noChangeAspect="1"/>
          </p:cNvPicPr>
          <p:nvPr/>
        </p:nvPicPr>
        <p:blipFill>
          <a:blip r:embed="rId7"/>
          <a:stretch>
            <a:fillRect/>
          </a:stretch>
        </p:blipFill>
        <p:spPr>
          <a:xfrm>
            <a:off x="8441741" y="4006901"/>
            <a:ext cx="307238" cy="307238"/>
          </a:xfrm>
          <a:prstGeom prst="rect">
            <a:avLst/>
          </a:prstGeom>
        </p:spPr>
      </p:pic>
      <p:sp>
        <p:nvSpPr>
          <p:cNvPr id="47" name="Text 37"/>
          <p:cNvSpPr/>
          <p:nvPr/>
        </p:nvSpPr>
        <p:spPr>
          <a:xfrm>
            <a:off x="9052560" y="3858768"/>
            <a:ext cx="2468880" cy="365760"/>
          </a:xfrm>
          <a:prstGeom prst="rect">
            <a:avLst/>
          </a:prstGeom>
          <a:noFill/>
          <a:ln/>
        </p:spPr>
        <p:txBody>
          <a:bodyPr wrap="square" lIns="0" tIns="0" rIns="0" bIns="0" rtlCol="0" anchor="t"/>
          <a:lstStyle/>
          <a:p>
            <a:pPr indent="0" marL="0">
              <a:buNone/>
            </a:pPr>
            <a:r>
              <a:rPr lang="en-US" sz="1900" b="1" dirty="0">
                <a:solidFill>
                  <a:srgbClr val="023B5B"/>
                </a:solidFill>
                <a:latin typeface="Cambria" pitchFamily="34" charset="0"/>
                <a:ea typeface="Cambria" pitchFamily="34" charset="-122"/>
                <a:cs typeface="Cambria" pitchFamily="34" charset="-120"/>
              </a:rPr>
              <a:t>Programming</a:t>
            </a:r>
            <a:endParaRPr lang="en-US" sz="1900" dirty="0"/>
          </a:p>
        </p:txBody>
      </p:sp>
      <p:sp>
        <p:nvSpPr>
          <p:cNvPr id="48" name="Shape 38"/>
          <p:cNvSpPr/>
          <p:nvPr/>
        </p:nvSpPr>
        <p:spPr>
          <a:xfrm>
            <a:off x="9052560" y="4270248"/>
            <a:ext cx="1280160" cy="256032"/>
          </a:xfrm>
          <a:prstGeom prst="roundRect">
            <a:avLst>
              <a:gd name="adj" fmla="val 50000"/>
            </a:avLst>
          </a:prstGeom>
          <a:solidFill>
            <a:srgbClr val="D2493F"/>
          </a:solidFill>
          <a:ln w="12700">
            <a:solidFill>
              <a:srgbClr val="D2493F"/>
            </a:solidFill>
            <a:prstDash val="solid"/>
          </a:ln>
        </p:spPr>
      </p:sp>
      <p:sp>
        <p:nvSpPr>
          <p:cNvPr id="49" name="Text 39"/>
          <p:cNvSpPr/>
          <p:nvPr/>
        </p:nvSpPr>
        <p:spPr>
          <a:xfrm>
            <a:off x="9052560" y="4270248"/>
            <a:ext cx="1280160" cy="256032"/>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NOT ALLOWED</a:t>
            </a:r>
            <a:endParaRPr lang="en-US" sz="900" dirty="0"/>
          </a:p>
        </p:txBody>
      </p:sp>
      <p:sp>
        <p:nvSpPr>
          <p:cNvPr id="50" name="Text 40"/>
          <p:cNvSpPr/>
          <p:nvPr/>
        </p:nvSpPr>
        <p:spPr>
          <a:xfrm>
            <a:off x="8275320" y="4709160"/>
            <a:ext cx="3108960" cy="7315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Creating and checking code.</a:t>
            </a:r>
            <a:endParaRPr lang="en-US" sz="1250" dirty="0"/>
          </a:p>
        </p:txBody>
      </p:sp>
      <p:sp>
        <p:nvSpPr>
          <p:cNvPr id="51" name="Text 41"/>
          <p:cNvSpPr/>
          <p:nvPr/>
        </p:nvSpPr>
        <p:spPr>
          <a:xfrm>
            <a:off x="548640" y="5760720"/>
            <a:ext cx="11064240" cy="274320"/>
          </a:xfrm>
          <a:prstGeom prst="rect">
            <a:avLst/>
          </a:prstGeom>
          <a:noFill/>
          <a:ln/>
        </p:spPr>
        <p:txBody>
          <a:bodyPr wrap="square" lIns="0" tIns="0" rIns="0" bIns="0" rtlCol="0" anchor="t"/>
          <a:lstStyle/>
          <a:p>
            <a:pPr algn="ctr" indent="0" marL="0">
              <a:buNone/>
            </a:pPr>
            <a:r>
              <a:rPr lang="en-US" sz="1300" b="1" dirty="0">
                <a:solidFill>
                  <a:srgbClr val="023B5B"/>
                </a:solidFill>
                <a:latin typeface="Calibri" pitchFamily="34" charset="0"/>
                <a:ea typeface="Calibri" pitchFamily="34" charset="-122"/>
                <a:cs typeface="Calibri" pitchFamily="34" charset="-120"/>
              </a:rPr>
              <a:t>Where AI helps most in ideation: research and checking. Where it cannot go: choosing, writing and creating for you.</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THE RULES</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Three rules you cannot break</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4</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Source: CW1 assessment specification [1]. The example entry follows the format shown in the brief.</a:t>
            </a:r>
            <a:endParaRPr lang="en-US" sz="900" dirty="0"/>
          </a:p>
        </p:txBody>
      </p:sp>
      <p:sp>
        <p:nvSpPr>
          <p:cNvPr id="9" name="Shape 5"/>
          <p:cNvSpPr/>
          <p:nvPr/>
        </p:nvSpPr>
        <p:spPr>
          <a:xfrm>
            <a:off x="548640" y="1463040"/>
            <a:ext cx="3566160" cy="2606040"/>
          </a:xfrm>
          <a:prstGeom prst="roundRect">
            <a:avLst>
              <a:gd name="adj" fmla="val 210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548640" y="1463040"/>
            <a:ext cx="3566160" cy="82296"/>
          </a:xfrm>
          <a:prstGeom prst="rect">
            <a:avLst/>
          </a:prstGeom>
          <a:solidFill>
            <a:srgbClr val="D2493F"/>
          </a:solidFill>
          <a:ln w="12700">
            <a:solidFill>
              <a:srgbClr val="D2493F"/>
            </a:solidFill>
            <a:prstDash val="solid"/>
          </a:ln>
        </p:spPr>
      </p:sp>
      <p:sp>
        <p:nvSpPr>
          <p:cNvPr id="11" name="Shape 7"/>
          <p:cNvSpPr/>
          <p:nvPr/>
        </p:nvSpPr>
        <p:spPr>
          <a:xfrm>
            <a:off x="822960" y="1783080"/>
            <a:ext cx="685800" cy="685800"/>
          </a:xfrm>
          <a:prstGeom prst="ellipse">
            <a:avLst/>
          </a:prstGeom>
          <a:solidFill>
            <a:srgbClr val="D2493F"/>
          </a:solidFill>
          <a:ln w="12700">
            <a:solidFill>
              <a:srgbClr val="D2493F"/>
            </a:solidFill>
            <a:prstDash val="solid"/>
          </a:ln>
        </p:spPr>
      </p:sp>
      <p:pic>
        <p:nvPicPr>
          <p:cNvPr id="12" name="Image 1" descr="preencoded.png">    </p:cNvPr>
          <p:cNvPicPr>
            <a:picLocks noChangeAspect="1"/>
          </p:cNvPicPr>
          <p:nvPr/>
        </p:nvPicPr>
        <p:blipFill>
          <a:blip r:embed="rId2"/>
          <a:stretch>
            <a:fillRect/>
          </a:stretch>
        </p:blipFill>
        <p:spPr>
          <a:xfrm>
            <a:off x="1001268" y="1961388"/>
            <a:ext cx="329184" cy="329184"/>
          </a:xfrm>
          <a:prstGeom prst="rect">
            <a:avLst/>
          </a:prstGeom>
        </p:spPr>
      </p:pic>
      <p:sp>
        <p:nvSpPr>
          <p:cNvPr id="13" name="Shape 8"/>
          <p:cNvSpPr/>
          <p:nvPr/>
        </p:nvSpPr>
        <p:spPr>
          <a:xfrm>
            <a:off x="3474720" y="1783080"/>
            <a:ext cx="411480" cy="411480"/>
          </a:xfrm>
          <a:prstGeom prst="ellipse">
            <a:avLst/>
          </a:prstGeom>
          <a:solidFill>
            <a:srgbClr val="C4861C"/>
          </a:solidFill>
          <a:ln w="12700">
            <a:solidFill>
              <a:srgbClr val="C4861C"/>
            </a:solidFill>
            <a:prstDash val="solid"/>
          </a:ln>
        </p:spPr>
      </p:sp>
      <p:sp>
        <p:nvSpPr>
          <p:cNvPr id="14" name="Text 9"/>
          <p:cNvSpPr/>
          <p:nvPr/>
        </p:nvSpPr>
        <p:spPr>
          <a:xfrm>
            <a:off x="3474720" y="1783080"/>
            <a:ext cx="411480" cy="411480"/>
          </a:xfrm>
          <a:prstGeom prst="rect">
            <a:avLst/>
          </a:prstGeom>
          <a:noFill/>
          <a:ln/>
        </p:spPr>
        <p:txBody>
          <a:bodyPr wrap="square" lIns="0" tIns="0" rIns="0" bIns="0" rtlCol="0" anchor="ctr"/>
          <a:lstStyle/>
          <a:p>
            <a:pPr algn="ctr" indent="0" marL="0">
              <a:buNone/>
            </a:pPr>
            <a:r>
              <a:rPr lang="en-US" sz="1500" b="1" dirty="0">
                <a:solidFill>
                  <a:srgbClr val="FFFFFF"/>
                </a:solidFill>
                <a:latin typeface="Cambria" pitchFamily="34" charset="0"/>
                <a:ea typeface="Cambria" pitchFamily="34" charset="-122"/>
                <a:cs typeface="Cambria" pitchFamily="34" charset="-120"/>
              </a:rPr>
              <a:t>1</a:t>
            </a:r>
            <a:endParaRPr lang="en-US" sz="1500" dirty="0"/>
          </a:p>
        </p:txBody>
      </p:sp>
      <p:sp>
        <p:nvSpPr>
          <p:cNvPr id="15" name="Text 10"/>
          <p:cNvSpPr/>
          <p:nvPr/>
        </p:nvSpPr>
        <p:spPr>
          <a:xfrm>
            <a:off x="822960" y="2651760"/>
            <a:ext cx="3017520" cy="365760"/>
          </a:xfrm>
          <a:prstGeom prst="rect">
            <a:avLst/>
          </a:prstGeom>
          <a:noFill/>
          <a:ln/>
        </p:spPr>
        <p:txBody>
          <a:bodyPr wrap="square" lIns="0" tIns="0" rIns="0" bIns="0" rtlCol="0" anchor="t"/>
          <a:lstStyle/>
          <a:p>
            <a:pPr indent="0" marL="0">
              <a:buNone/>
            </a:pPr>
            <a:r>
              <a:rPr lang="en-US" sz="1800" b="1" dirty="0">
                <a:solidFill>
                  <a:srgbClr val="023B5B"/>
                </a:solidFill>
                <a:latin typeface="Cambria" pitchFamily="34" charset="0"/>
                <a:ea typeface="Cambria" pitchFamily="34" charset="-122"/>
                <a:cs typeface="Cambria" pitchFamily="34" charset="-120"/>
              </a:rPr>
              <a:t>Never copy AI output</a:t>
            </a:r>
            <a:endParaRPr lang="en-US" sz="1800" dirty="0"/>
          </a:p>
        </p:txBody>
      </p:sp>
      <p:sp>
        <p:nvSpPr>
          <p:cNvPr id="16" name="Text 11"/>
          <p:cNvSpPr/>
          <p:nvPr/>
        </p:nvSpPr>
        <p:spPr>
          <a:xfrm>
            <a:off x="822960" y="3063240"/>
            <a:ext cx="3063240" cy="9601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Using the same words the tool generated is academic misconduct and is penalised. Paraphrase or quote, as you would with any source.</a:t>
            </a:r>
            <a:endParaRPr lang="en-US" sz="1250" dirty="0"/>
          </a:p>
        </p:txBody>
      </p:sp>
      <p:sp>
        <p:nvSpPr>
          <p:cNvPr id="17" name="Shape 12"/>
          <p:cNvSpPr/>
          <p:nvPr/>
        </p:nvSpPr>
        <p:spPr>
          <a:xfrm>
            <a:off x="4297680" y="1463040"/>
            <a:ext cx="3566160" cy="2606040"/>
          </a:xfrm>
          <a:prstGeom prst="roundRect">
            <a:avLst>
              <a:gd name="adj" fmla="val 210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8" name="Shape 13"/>
          <p:cNvSpPr/>
          <p:nvPr/>
        </p:nvSpPr>
        <p:spPr>
          <a:xfrm>
            <a:off x="4297680" y="1463040"/>
            <a:ext cx="3566160" cy="82296"/>
          </a:xfrm>
          <a:prstGeom prst="rect">
            <a:avLst/>
          </a:prstGeom>
          <a:solidFill>
            <a:srgbClr val="2D9AB9"/>
          </a:solidFill>
          <a:ln w="12700">
            <a:solidFill>
              <a:srgbClr val="2D9AB9"/>
            </a:solidFill>
            <a:prstDash val="solid"/>
          </a:ln>
        </p:spPr>
      </p:sp>
      <p:sp>
        <p:nvSpPr>
          <p:cNvPr id="19" name="Shape 14"/>
          <p:cNvSpPr/>
          <p:nvPr/>
        </p:nvSpPr>
        <p:spPr>
          <a:xfrm>
            <a:off x="4572000" y="1783080"/>
            <a:ext cx="685800" cy="685800"/>
          </a:xfrm>
          <a:prstGeom prst="ellipse">
            <a:avLst/>
          </a:prstGeom>
          <a:solidFill>
            <a:srgbClr val="2D9AB9"/>
          </a:solidFill>
          <a:ln w="12700">
            <a:solidFill>
              <a:srgbClr val="2D9AB9"/>
            </a:solidFill>
            <a:prstDash val="solid"/>
          </a:ln>
        </p:spPr>
      </p:sp>
      <p:pic>
        <p:nvPicPr>
          <p:cNvPr id="20" name="Image 2" descr="preencoded.png">    </p:cNvPr>
          <p:cNvPicPr>
            <a:picLocks noChangeAspect="1"/>
          </p:cNvPicPr>
          <p:nvPr/>
        </p:nvPicPr>
        <p:blipFill>
          <a:blip r:embed="rId3"/>
          <a:stretch>
            <a:fillRect/>
          </a:stretch>
        </p:blipFill>
        <p:spPr>
          <a:xfrm>
            <a:off x="4750308" y="1961388"/>
            <a:ext cx="329184" cy="329184"/>
          </a:xfrm>
          <a:prstGeom prst="rect">
            <a:avLst/>
          </a:prstGeom>
        </p:spPr>
      </p:pic>
      <p:sp>
        <p:nvSpPr>
          <p:cNvPr id="21" name="Shape 15"/>
          <p:cNvSpPr/>
          <p:nvPr/>
        </p:nvSpPr>
        <p:spPr>
          <a:xfrm>
            <a:off x="7223760" y="1783080"/>
            <a:ext cx="411480" cy="411480"/>
          </a:xfrm>
          <a:prstGeom prst="ellipse">
            <a:avLst/>
          </a:prstGeom>
          <a:solidFill>
            <a:srgbClr val="C4861C"/>
          </a:solidFill>
          <a:ln w="12700">
            <a:solidFill>
              <a:srgbClr val="C4861C"/>
            </a:solidFill>
            <a:prstDash val="solid"/>
          </a:ln>
        </p:spPr>
      </p:sp>
      <p:sp>
        <p:nvSpPr>
          <p:cNvPr id="22" name="Text 16"/>
          <p:cNvSpPr/>
          <p:nvPr/>
        </p:nvSpPr>
        <p:spPr>
          <a:xfrm>
            <a:off x="7223760" y="1783080"/>
            <a:ext cx="411480" cy="411480"/>
          </a:xfrm>
          <a:prstGeom prst="rect">
            <a:avLst/>
          </a:prstGeom>
          <a:noFill/>
          <a:ln/>
        </p:spPr>
        <p:txBody>
          <a:bodyPr wrap="square" lIns="0" tIns="0" rIns="0" bIns="0" rtlCol="0" anchor="ctr"/>
          <a:lstStyle/>
          <a:p>
            <a:pPr algn="ctr" indent="0" marL="0">
              <a:buNone/>
            </a:pPr>
            <a:r>
              <a:rPr lang="en-US" sz="1500" b="1" dirty="0">
                <a:solidFill>
                  <a:srgbClr val="FFFFFF"/>
                </a:solidFill>
                <a:latin typeface="Cambria" pitchFamily="34" charset="0"/>
                <a:ea typeface="Cambria" pitchFamily="34" charset="-122"/>
                <a:cs typeface="Cambria" pitchFamily="34" charset="-120"/>
              </a:rPr>
              <a:t>2</a:t>
            </a:r>
            <a:endParaRPr lang="en-US" sz="1500" dirty="0"/>
          </a:p>
        </p:txBody>
      </p:sp>
      <p:sp>
        <p:nvSpPr>
          <p:cNvPr id="23" name="Text 17"/>
          <p:cNvSpPr/>
          <p:nvPr/>
        </p:nvSpPr>
        <p:spPr>
          <a:xfrm>
            <a:off x="4572000" y="2651760"/>
            <a:ext cx="3017520" cy="365760"/>
          </a:xfrm>
          <a:prstGeom prst="rect">
            <a:avLst/>
          </a:prstGeom>
          <a:noFill/>
          <a:ln/>
        </p:spPr>
        <p:txBody>
          <a:bodyPr wrap="square" lIns="0" tIns="0" rIns="0" bIns="0" rtlCol="0" anchor="t"/>
          <a:lstStyle/>
          <a:p>
            <a:pPr indent="0" marL="0">
              <a:buNone/>
            </a:pPr>
            <a:r>
              <a:rPr lang="en-US" sz="1800" b="1" dirty="0">
                <a:solidFill>
                  <a:srgbClr val="023B5B"/>
                </a:solidFill>
                <a:latin typeface="Cambria" pitchFamily="34" charset="0"/>
                <a:ea typeface="Cambria" pitchFamily="34" charset="-122"/>
                <a:cs typeface="Cambria" pitchFamily="34" charset="-120"/>
              </a:rPr>
              <a:t>Cite it, once per question</a:t>
            </a:r>
            <a:endParaRPr lang="en-US" sz="1800" dirty="0"/>
          </a:p>
        </p:txBody>
      </p:sp>
      <p:sp>
        <p:nvSpPr>
          <p:cNvPr id="24" name="Text 18"/>
          <p:cNvSpPr/>
          <p:nvPr/>
        </p:nvSpPr>
        <p:spPr>
          <a:xfrm>
            <a:off x="4572000" y="3063240"/>
            <a:ext cx="3063240" cy="9601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AI sits alongside your other sources, with a maximum of one AI reference per question. It is cited as a personal communication.</a:t>
            </a:r>
            <a:endParaRPr lang="en-US" sz="1250" dirty="0"/>
          </a:p>
        </p:txBody>
      </p:sp>
      <p:sp>
        <p:nvSpPr>
          <p:cNvPr id="25" name="Shape 19"/>
          <p:cNvSpPr/>
          <p:nvPr/>
        </p:nvSpPr>
        <p:spPr>
          <a:xfrm>
            <a:off x="8046720" y="1463040"/>
            <a:ext cx="3566160" cy="2606040"/>
          </a:xfrm>
          <a:prstGeom prst="roundRect">
            <a:avLst>
              <a:gd name="adj" fmla="val 210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Shape 20"/>
          <p:cNvSpPr/>
          <p:nvPr/>
        </p:nvSpPr>
        <p:spPr>
          <a:xfrm>
            <a:off x="8046720" y="1463040"/>
            <a:ext cx="3566160" cy="82296"/>
          </a:xfrm>
          <a:prstGeom prst="rect">
            <a:avLst/>
          </a:prstGeom>
          <a:solidFill>
            <a:srgbClr val="023B5B"/>
          </a:solidFill>
          <a:ln w="12700">
            <a:solidFill>
              <a:srgbClr val="023B5B"/>
            </a:solidFill>
            <a:prstDash val="solid"/>
          </a:ln>
        </p:spPr>
      </p:sp>
      <p:sp>
        <p:nvSpPr>
          <p:cNvPr id="27" name="Shape 21"/>
          <p:cNvSpPr/>
          <p:nvPr/>
        </p:nvSpPr>
        <p:spPr>
          <a:xfrm>
            <a:off x="8321040" y="1783080"/>
            <a:ext cx="685800" cy="685800"/>
          </a:xfrm>
          <a:prstGeom prst="ellipse">
            <a:avLst/>
          </a:prstGeom>
          <a:solidFill>
            <a:srgbClr val="023B5B"/>
          </a:solidFill>
          <a:ln w="12700">
            <a:solidFill>
              <a:srgbClr val="023B5B"/>
            </a:solidFill>
            <a:prstDash val="solid"/>
          </a:ln>
        </p:spPr>
      </p:sp>
      <p:pic>
        <p:nvPicPr>
          <p:cNvPr id="28" name="Image 3" descr="preencoded.png">    </p:cNvPr>
          <p:cNvPicPr>
            <a:picLocks noChangeAspect="1"/>
          </p:cNvPicPr>
          <p:nvPr/>
        </p:nvPicPr>
        <p:blipFill>
          <a:blip r:embed="rId4"/>
          <a:stretch>
            <a:fillRect/>
          </a:stretch>
        </p:blipFill>
        <p:spPr>
          <a:xfrm>
            <a:off x="8499348" y="1961388"/>
            <a:ext cx="329184" cy="329184"/>
          </a:xfrm>
          <a:prstGeom prst="rect">
            <a:avLst/>
          </a:prstGeom>
        </p:spPr>
      </p:pic>
      <p:sp>
        <p:nvSpPr>
          <p:cNvPr id="29" name="Shape 22"/>
          <p:cNvSpPr/>
          <p:nvPr/>
        </p:nvSpPr>
        <p:spPr>
          <a:xfrm>
            <a:off x="10972800" y="1783080"/>
            <a:ext cx="411480" cy="411480"/>
          </a:xfrm>
          <a:prstGeom prst="ellipse">
            <a:avLst/>
          </a:prstGeom>
          <a:solidFill>
            <a:srgbClr val="C4861C"/>
          </a:solidFill>
          <a:ln w="12700">
            <a:solidFill>
              <a:srgbClr val="C4861C"/>
            </a:solidFill>
            <a:prstDash val="solid"/>
          </a:ln>
        </p:spPr>
      </p:sp>
      <p:sp>
        <p:nvSpPr>
          <p:cNvPr id="30" name="Text 23"/>
          <p:cNvSpPr/>
          <p:nvPr/>
        </p:nvSpPr>
        <p:spPr>
          <a:xfrm>
            <a:off x="10972800" y="1783080"/>
            <a:ext cx="411480" cy="411480"/>
          </a:xfrm>
          <a:prstGeom prst="rect">
            <a:avLst/>
          </a:prstGeom>
          <a:noFill/>
          <a:ln/>
        </p:spPr>
        <p:txBody>
          <a:bodyPr wrap="square" lIns="0" tIns="0" rIns="0" bIns="0" rtlCol="0" anchor="ctr"/>
          <a:lstStyle/>
          <a:p>
            <a:pPr algn="ctr" indent="0" marL="0">
              <a:buNone/>
            </a:pPr>
            <a:r>
              <a:rPr lang="en-US" sz="1500" b="1" dirty="0">
                <a:solidFill>
                  <a:srgbClr val="FFFFFF"/>
                </a:solidFill>
                <a:latin typeface="Cambria" pitchFamily="34" charset="0"/>
                <a:ea typeface="Cambria" pitchFamily="34" charset="-122"/>
                <a:cs typeface="Cambria" pitchFamily="34" charset="-120"/>
              </a:rPr>
              <a:t>3</a:t>
            </a:r>
            <a:endParaRPr lang="en-US" sz="1500" dirty="0"/>
          </a:p>
        </p:txBody>
      </p:sp>
      <p:sp>
        <p:nvSpPr>
          <p:cNvPr id="31" name="Text 24"/>
          <p:cNvSpPr/>
          <p:nvPr/>
        </p:nvSpPr>
        <p:spPr>
          <a:xfrm>
            <a:off x="8321040" y="2651760"/>
            <a:ext cx="3017520" cy="365760"/>
          </a:xfrm>
          <a:prstGeom prst="rect">
            <a:avLst/>
          </a:prstGeom>
          <a:noFill/>
          <a:ln/>
        </p:spPr>
        <p:txBody>
          <a:bodyPr wrap="square" lIns="0" tIns="0" rIns="0" bIns="0" rtlCol="0" anchor="t"/>
          <a:lstStyle/>
          <a:p>
            <a:pPr indent="0" marL="0">
              <a:buNone/>
            </a:pPr>
            <a:r>
              <a:rPr lang="en-US" sz="1800" b="1" dirty="0">
                <a:solidFill>
                  <a:srgbClr val="023B5B"/>
                </a:solidFill>
                <a:latin typeface="Cambria" pitchFamily="34" charset="0"/>
                <a:ea typeface="Cambria" pitchFamily="34" charset="-122"/>
                <a:cs typeface="Cambria" pitchFamily="34" charset="-120"/>
              </a:rPr>
              <a:t>Own your ideas</a:t>
            </a:r>
            <a:endParaRPr lang="en-US" sz="1800" dirty="0"/>
          </a:p>
        </p:txBody>
      </p:sp>
      <p:sp>
        <p:nvSpPr>
          <p:cNvPr id="32" name="Text 25"/>
          <p:cNvSpPr/>
          <p:nvPr/>
        </p:nvSpPr>
        <p:spPr>
          <a:xfrm>
            <a:off x="8321040" y="3063240"/>
            <a:ext cx="3063240" cy="96012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Your project ideas, title, aim and objectives come from you. You should be able to explain every choice without the tool.</a:t>
            </a:r>
            <a:endParaRPr lang="en-US" sz="1250" dirty="0"/>
          </a:p>
        </p:txBody>
      </p:sp>
      <p:sp>
        <p:nvSpPr>
          <p:cNvPr id="33" name="Shape 26"/>
          <p:cNvSpPr/>
          <p:nvPr/>
        </p:nvSpPr>
        <p:spPr>
          <a:xfrm>
            <a:off x="548640" y="4297680"/>
            <a:ext cx="11091672" cy="1691640"/>
          </a:xfrm>
          <a:prstGeom prst="roundRect">
            <a:avLst>
              <a:gd name="adj" fmla="val 3243"/>
            </a:avLst>
          </a:prstGeom>
          <a:solidFill>
            <a:srgbClr val="F3F7FA"/>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4" name="Text 27"/>
          <p:cNvSpPr/>
          <p:nvPr/>
        </p:nvSpPr>
        <p:spPr>
          <a:xfrm>
            <a:off x="822960" y="4434840"/>
            <a:ext cx="5486400" cy="201168"/>
          </a:xfrm>
          <a:prstGeom prst="rect">
            <a:avLst/>
          </a:prstGeom>
          <a:noFill/>
          <a:ln/>
        </p:spPr>
        <p:txBody>
          <a:bodyPr wrap="square" lIns="0" tIns="0" rIns="0" bIns="0" rtlCol="0" anchor="t"/>
          <a:lstStyle/>
          <a:p>
            <a:pPr indent="0" marL="0">
              <a:buNone/>
            </a:pPr>
            <a:r>
              <a:rPr lang="en-US" sz="950" b="1" spc="200" kern="0" dirty="0">
                <a:solidFill>
                  <a:srgbClr val="2D9AB9"/>
                </a:solidFill>
                <a:latin typeface="Calibri" pitchFamily="34" charset="0"/>
                <a:ea typeface="Calibri" pitchFamily="34" charset="-122"/>
                <a:cs typeface="Calibri" pitchFamily="34" charset="-120"/>
              </a:rPr>
              <a:t>WHAT A DECLARED USE LOOKS LIKE IN IEEE</a:t>
            </a:r>
            <a:endParaRPr lang="en-US" sz="950" dirty="0"/>
          </a:p>
        </p:txBody>
      </p:sp>
      <p:sp>
        <p:nvSpPr>
          <p:cNvPr id="35" name="Text 28"/>
          <p:cNvSpPr/>
          <p:nvPr/>
        </p:nvSpPr>
        <p:spPr>
          <a:xfrm>
            <a:off x="822960" y="4754880"/>
            <a:ext cx="1463040" cy="274320"/>
          </a:xfrm>
          <a:prstGeom prst="rect">
            <a:avLst/>
          </a:prstGeom>
          <a:noFill/>
          <a:ln/>
        </p:spPr>
        <p:txBody>
          <a:bodyPr wrap="square" lIns="0" tIns="0" rIns="0" bIns="0" rtlCol="0" anchor="t"/>
          <a:lstStyle/>
          <a:p>
            <a:pPr indent="0" marL="0">
              <a:buNone/>
            </a:pPr>
            <a:r>
              <a:rPr lang="en-US" sz="1200" b="1" dirty="0">
                <a:solidFill>
                  <a:srgbClr val="023B5B"/>
                </a:solidFill>
                <a:latin typeface="Calibri" pitchFamily="34" charset="0"/>
                <a:ea typeface="Calibri" pitchFamily="34" charset="-122"/>
                <a:cs typeface="Calibri" pitchFamily="34" charset="-120"/>
              </a:rPr>
              <a:t>In the text</a:t>
            </a:r>
            <a:endParaRPr lang="en-US" sz="1200" dirty="0"/>
          </a:p>
        </p:txBody>
      </p:sp>
      <p:sp>
        <p:nvSpPr>
          <p:cNvPr id="36" name="Text 29"/>
          <p:cNvSpPr/>
          <p:nvPr/>
        </p:nvSpPr>
        <p:spPr>
          <a:xfrm>
            <a:off x="2286000" y="4754880"/>
            <a:ext cx="9144000" cy="457200"/>
          </a:xfrm>
          <a:prstGeom prst="rect">
            <a:avLst/>
          </a:prstGeom>
          <a:noFill/>
          <a:ln/>
        </p:spPr>
        <p:txBody>
          <a:bodyPr wrap="square" lIns="0" tIns="0" rIns="0" bIns="0" rtlCol="0" anchor="t"/>
          <a:lstStyle/>
          <a:p>
            <a:pPr indent="0" marL="0">
              <a:buNone/>
            </a:pPr>
            <a:r>
              <a:rPr lang="en-US" sz="1300" i="1" dirty="0">
                <a:solidFill>
                  <a:srgbClr val="1E2B37"/>
                </a:solidFill>
                <a:latin typeface="Cambria" pitchFamily="34" charset="0"/>
                <a:ea typeface="Cambria" pitchFamily="34" charset="-122"/>
                <a:cs typeface="Cambria" pitchFamily="34" charset="-120"/>
              </a:rPr>
              <a:t>GAI output from [3] suggests that several carbon-aware scheduling tools already exist; these were then checked against their own documentation [4].</a:t>
            </a:r>
            <a:endParaRPr lang="en-US" sz="1300" dirty="0"/>
          </a:p>
        </p:txBody>
      </p:sp>
      <p:sp>
        <p:nvSpPr>
          <p:cNvPr id="37" name="Text 30"/>
          <p:cNvSpPr/>
          <p:nvPr/>
        </p:nvSpPr>
        <p:spPr>
          <a:xfrm>
            <a:off x="822960" y="5349240"/>
            <a:ext cx="1463040" cy="274320"/>
          </a:xfrm>
          <a:prstGeom prst="rect">
            <a:avLst/>
          </a:prstGeom>
          <a:noFill/>
          <a:ln/>
        </p:spPr>
        <p:txBody>
          <a:bodyPr wrap="square" lIns="0" tIns="0" rIns="0" bIns="0" rtlCol="0" anchor="t"/>
          <a:lstStyle/>
          <a:p>
            <a:pPr indent="0" marL="0">
              <a:buNone/>
            </a:pPr>
            <a:r>
              <a:rPr lang="en-US" sz="1200" b="1" dirty="0">
                <a:solidFill>
                  <a:srgbClr val="023B5B"/>
                </a:solidFill>
                <a:latin typeface="Calibri" pitchFamily="34" charset="0"/>
                <a:ea typeface="Calibri" pitchFamily="34" charset="-122"/>
                <a:cs typeface="Calibri" pitchFamily="34" charset="-120"/>
              </a:rPr>
              <a:t>In the reference list</a:t>
            </a:r>
            <a:endParaRPr lang="en-US" sz="1200" dirty="0"/>
          </a:p>
        </p:txBody>
      </p:sp>
      <p:sp>
        <p:nvSpPr>
          <p:cNvPr id="38" name="Text 31"/>
          <p:cNvSpPr/>
          <p:nvPr/>
        </p:nvSpPr>
        <p:spPr>
          <a:xfrm>
            <a:off x="2286000" y="5349240"/>
            <a:ext cx="9144000" cy="320040"/>
          </a:xfrm>
          <a:prstGeom prst="rect">
            <a:avLst/>
          </a:prstGeom>
          <a:noFill/>
          <a:ln/>
        </p:spPr>
        <p:txBody>
          <a:bodyPr wrap="square" lIns="0" tIns="0" rIns="0" bIns="0" rtlCol="0" anchor="t"/>
          <a:lstStyle/>
          <a:p>
            <a:pPr indent="0" marL="0">
              <a:buNone/>
            </a:pPr>
            <a:r>
              <a:rPr lang="en-US" sz="1300" dirty="0">
                <a:solidFill>
                  <a:srgbClr val="1E2B37"/>
                </a:solidFill>
                <a:latin typeface="Cambria" pitchFamily="34" charset="0"/>
                <a:ea typeface="Cambria" pitchFamily="34" charset="-122"/>
                <a:cs typeface="Cambria" pitchFamily="34" charset="-120"/>
              </a:rPr>
              <a:t>[3] OpenAI's ChatGPT, private communication, Oct. 2026.</a:t>
            </a:r>
            <a:endParaRPr lang="en-US" sz="1300" dirty="0"/>
          </a:p>
        </p:txBody>
      </p:sp>
      <p:sp>
        <p:nvSpPr>
          <p:cNvPr id="39" name="Text 32"/>
          <p:cNvSpPr/>
          <p:nvPr/>
        </p:nvSpPr>
        <p:spPr>
          <a:xfrm>
            <a:off x="2286000" y="5669280"/>
            <a:ext cx="9144000" cy="228600"/>
          </a:xfrm>
          <a:prstGeom prst="rect">
            <a:avLst/>
          </a:prstGeom>
          <a:noFill/>
          <a:ln/>
        </p:spPr>
        <p:txBody>
          <a:bodyPr wrap="square" lIns="0" tIns="0" rIns="0" bIns="0" rtlCol="0" anchor="t"/>
          <a:lstStyle/>
          <a:p>
            <a:pPr indent="0" marL="0">
              <a:buNone/>
            </a:pPr>
            <a:r>
              <a:rPr lang="en-US" sz="1000" i="1" dirty="0">
                <a:solidFill>
                  <a:srgbClr val="5B6B7B"/>
                </a:solidFill>
                <a:latin typeface="Calibri" pitchFamily="34" charset="0"/>
                <a:ea typeface="Calibri" pitchFamily="34" charset="-122"/>
                <a:cs typeface="Calibri" pitchFamily="34" charset="-120"/>
              </a:rPr>
              <a:t>Use the full name of the tool you actually used. Citation numbers here are examples only, and no tool is being recommended.</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WHY IT MATTERS</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Why the idea stage needs care</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5</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Findings from [2], [3] and [4]. Sketch is conceptual, after [2], and is not real data.</a:t>
            </a:r>
            <a:endParaRPr lang="en-US" sz="900" dirty="0"/>
          </a:p>
        </p:txBody>
      </p:sp>
      <p:sp>
        <p:nvSpPr>
          <p:cNvPr id="9" name="Shape 5"/>
          <p:cNvSpPr/>
          <p:nvPr/>
        </p:nvSpPr>
        <p:spPr>
          <a:xfrm>
            <a:off x="548640" y="1463040"/>
            <a:ext cx="5760720" cy="1417320"/>
          </a:xfrm>
          <a:prstGeom prst="roundRect">
            <a:avLst>
              <a:gd name="adj" fmla="val 3871"/>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31520" y="1828800"/>
            <a:ext cx="685800" cy="685800"/>
          </a:xfrm>
          <a:prstGeom prst="ellipse">
            <a:avLst/>
          </a:prstGeom>
          <a:solidFill>
            <a:srgbClr val="2D9AB9"/>
          </a:solidFill>
          <a:ln w="12700">
            <a:solidFill>
              <a:srgbClr val="2D9AB9"/>
            </a:solidFill>
            <a:prstDash val="solid"/>
          </a:ln>
        </p:spPr>
      </p:sp>
      <p:pic>
        <p:nvPicPr>
          <p:cNvPr id="11" name="Image 1" descr="preencoded.png">    </p:cNvPr>
          <p:cNvPicPr>
            <a:picLocks noChangeAspect="1"/>
          </p:cNvPicPr>
          <p:nvPr/>
        </p:nvPicPr>
        <p:blipFill>
          <a:blip r:embed="rId2"/>
          <a:stretch>
            <a:fillRect/>
          </a:stretch>
        </p:blipFill>
        <p:spPr>
          <a:xfrm>
            <a:off x="909828" y="2007108"/>
            <a:ext cx="329184" cy="329184"/>
          </a:xfrm>
          <a:prstGeom prst="rect">
            <a:avLst/>
          </a:prstGeom>
        </p:spPr>
      </p:pic>
      <p:sp>
        <p:nvSpPr>
          <p:cNvPr id="12" name="Text 7"/>
          <p:cNvSpPr/>
          <p:nvPr/>
        </p:nvSpPr>
        <p:spPr>
          <a:xfrm>
            <a:off x="1645920" y="1600200"/>
            <a:ext cx="4480560" cy="320040"/>
          </a:xfrm>
          <a:prstGeom prst="rect">
            <a:avLst/>
          </a:prstGeom>
          <a:noFill/>
          <a:ln/>
        </p:spPr>
        <p:txBody>
          <a:bodyPr wrap="square" lIns="0" tIns="0" rIns="0" bIns="0" rtlCol="0" anchor="t"/>
          <a:lstStyle/>
          <a:p>
            <a:pPr indent="0" marL="0">
              <a:buNone/>
            </a:pPr>
            <a:r>
              <a:rPr lang="en-US" sz="1500" b="1" dirty="0">
                <a:solidFill>
                  <a:srgbClr val="023B5B"/>
                </a:solidFill>
                <a:latin typeface="Cambria" pitchFamily="34" charset="0"/>
                <a:ea typeface="Cambria" pitchFamily="34" charset="-122"/>
                <a:cs typeface="Cambria" pitchFamily="34" charset="-120"/>
              </a:rPr>
              <a:t>Individually better, collectively similar</a:t>
            </a:r>
            <a:endParaRPr lang="en-US" sz="1500" dirty="0"/>
          </a:p>
        </p:txBody>
      </p:sp>
      <p:sp>
        <p:nvSpPr>
          <p:cNvPr id="13" name="Text 8"/>
          <p:cNvSpPr/>
          <p:nvPr/>
        </p:nvSpPr>
        <p:spPr>
          <a:xfrm>
            <a:off x="1645920" y="1965960"/>
            <a:ext cx="4526280" cy="86868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Writers with AI help were rated more creative, yet their stories were more alike as a group [2].</a:t>
            </a:r>
            <a:endParaRPr lang="en-US" sz="1250" dirty="0"/>
          </a:p>
        </p:txBody>
      </p:sp>
      <p:sp>
        <p:nvSpPr>
          <p:cNvPr id="14" name="Shape 9"/>
          <p:cNvSpPr/>
          <p:nvPr/>
        </p:nvSpPr>
        <p:spPr>
          <a:xfrm>
            <a:off x="548640" y="3017520"/>
            <a:ext cx="5760720" cy="1417320"/>
          </a:xfrm>
          <a:prstGeom prst="roundRect">
            <a:avLst>
              <a:gd name="adj" fmla="val 3871"/>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5" name="Shape 10"/>
          <p:cNvSpPr/>
          <p:nvPr/>
        </p:nvSpPr>
        <p:spPr>
          <a:xfrm>
            <a:off x="731520" y="3383280"/>
            <a:ext cx="685800" cy="685800"/>
          </a:xfrm>
          <a:prstGeom prst="ellipse">
            <a:avLst/>
          </a:prstGeom>
          <a:solidFill>
            <a:srgbClr val="023B5B"/>
          </a:solidFill>
          <a:ln w="12700">
            <a:solidFill>
              <a:srgbClr val="023B5B"/>
            </a:solidFill>
            <a:prstDash val="solid"/>
          </a:ln>
        </p:spPr>
      </p:sp>
      <p:pic>
        <p:nvPicPr>
          <p:cNvPr id="16" name="Image 2" descr="preencoded.png">    </p:cNvPr>
          <p:cNvPicPr>
            <a:picLocks noChangeAspect="1"/>
          </p:cNvPicPr>
          <p:nvPr/>
        </p:nvPicPr>
        <p:blipFill>
          <a:blip r:embed="rId3"/>
          <a:stretch>
            <a:fillRect/>
          </a:stretch>
        </p:blipFill>
        <p:spPr>
          <a:xfrm>
            <a:off x="909828" y="3561588"/>
            <a:ext cx="329184" cy="329184"/>
          </a:xfrm>
          <a:prstGeom prst="rect">
            <a:avLst/>
          </a:prstGeom>
        </p:spPr>
      </p:pic>
      <p:sp>
        <p:nvSpPr>
          <p:cNvPr id="17" name="Text 11"/>
          <p:cNvSpPr/>
          <p:nvPr/>
        </p:nvSpPr>
        <p:spPr>
          <a:xfrm>
            <a:off x="1645920" y="3154680"/>
            <a:ext cx="4480560" cy="320040"/>
          </a:xfrm>
          <a:prstGeom prst="rect">
            <a:avLst/>
          </a:prstGeom>
          <a:noFill/>
          <a:ln/>
        </p:spPr>
        <p:txBody>
          <a:bodyPr wrap="square" lIns="0" tIns="0" rIns="0" bIns="0" rtlCol="0" anchor="t"/>
          <a:lstStyle/>
          <a:p>
            <a:pPr indent="0" marL="0">
              <a:buNone/>
            </a:pPr>
            <a:r>
              <a:rPr lang="en-US" sz="1500" b="1" dirty="0">
                <a:solidFill>
                  <a:srgbClr val="023B5B"/>
                </a:solidFill>
                <a:latin typeface="Cambria" pitchFamily="34" charset="0"/>
                <a:ea typeface="Cambria" pitchFamily="34" charset="-122"/>
                <a:cs typeface="Cambria" pitchFamily="34" charset="-120"/>
              </a:rPr>
              <a:t>Less distinct, less owned</a:t>
            </a:r>
            <a:endParaRPr lang="en-US" sz="1500" dirty="0"/>
          </a:p>
        </p:txBody>
      </p:sp>
      <p:sp>
        <p:nvSpPr>
          <p:cNvPr id="18" name="Text 12"/>
          <p:cNvSpPr/>
          <p:nvPr/>
        </p:nvSpPr>
        <p:spPr>
          <a:xfrm>
            <a:off x="1645920" y="3520440"/>
            <a:ext cx="4526280" cy="86868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ChatGPT users produced less semantically distinct ideas and reported feeling less responsible for them [3].</a:t>
            </a:r>
            <a:endParaRPr lang="en-US" sz="1250" dirty="0"/>
          </a:p>
        </p:txBody>
      </p:sp>
      <p:sp>
        <p:nvSpPr>
          <p:cNvPr id="19" name="Shape 13"/>
          <p:cNvSpPr/>
          <p:nvPr/>
        </p:nvSpPr>
        <p:spPr>
          <a:xfrm>
            <a:off x="548640" y="4572000"/>
            <a:ext cx="5760720" cy="1417320"/>
          </a:xfrm>
          <a:prstGeom prst="roundRect">
            <a:avLst>
              <a:gd name="adj" fmla="val 3871"/>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0" name="Shape 14"/>
          <p:cNvSpPr/>
          <p:nvPr/>
        </p:nvSpPr>
        <p:spPr>
          <a:xfrm>
            <a:off x="731520" y="4937760"/>
            <a:ext cx="685800" cy="685800"/>
          </a:xfrm>
          <a:prstGeom prst="ellipse">
            <a:avLst/>
          </a:prstGeom>
          <a:solidFill>
            <a:srgbClr val="C4861C"/>
          </a:solidFill>
          <a:ln w="12700">
            <a:solidFill>
              <a:srgbClr val="C4861C"/>
            </a:solidFill>
            <a:prstDash val="solid"/>
          </a:ln>
        </p:spPr>
      </p:sp>
      <p:pic>
        <p:nvPicPr>
          <p:cNvPr id="21" name="Image 3" descr="preencoded.png">    </p:cNvPr>
          <p:cNvPicPr>
            <a:picLocks noChangeAspect="1"/>
          </p:cNvPicPr>
          <p:nvPr/>
        </p:nvPicPr>
        <p:blipFill>
          <a:blip r:embed="rId4"/>
          <a:stretch>
            <a:fillRect/>
          </a:stretch>
        </p:blipFill>
        <p:spPr>
          <a:xfrm>
            <a:off x="909828" y="5116068"/>
            <a:ext cx="329184" cy="329184"/>
          </a:xfrm>
          <a:prstGeom prst="rect">
            <a:avLst/>
          </a:prstGeom>
        </p:spPr>
      </p:pic>
      <p:sp>
        <p:nvSpPr>
          <p:cNvPr id="22" name="Text 15"/>
          <p:cNvSpPr/>
          <p:nvPr/>
        </p:nvSpPr>
        <p:spPr>
          <a:xfrm>
            <a:off x="1645920" y="4709160"/>
            <a:ext cx="4480560" cy="320040"/>
          </a:xfrm>
          <a:prstGeom prst="rect">
            <a:avLst/>
          </a:prstGeom>
          <a:noFill/>
          <a:ln/>
        </p:spPr>
        <p:txBody>
          <a:bodyPr wrap="square" lIns="0" tIns="0" rIns="0" bIns="0" rtlCol="0" anchor="t"/>
          <a:lstStyle/>
          <a:p>
            <a:pPr indent="0" marL="0">
              <a:buNone/>
            </a:pPr>
            <a:r>
              <a:rPr lang="en-US" sz="1500" b="1" dirty="0">
                <a:solidFill>
                  <a:srgbClr val="023B5B"/>
                </a:solidFill>
                <a:latin typeface="Cambria" pitchFamily="34" charset="0"/>
                <a:ea typeface="Cambria" pitchFamily="34" charset="-122"/>
                <a:cs typeface="Cambria" pitchFamily="34" charset="-120"/>
              </a:rPr>
              <a:t>Fast and cheap, so tempting</a:t>
            </a:r>
            <a:endParaRPr lang="en-US" sz="1500" dirty="0"/>
          </a:p>
        </p:txBody>
      </p:sp>
      <p:sp>
        <p:nvSpPr>
          <p:cNvPr id="23" name="Text 16"/>
          <p:cNvSpPr/>
          <p:nvPr/>
        </p:nvSpPr>
        <p:spPr>
          <a:xfrm>
            <a:off x="1645920" y="5074920"/>
            <a:ext cx="4526280" cy="868680"/>
          </a:xfrm>
          <a:prstGeom prst="rect">
            <a:avLst/>
          </a:prstGeom>
          <a:noFill/>
          <a:ln/>
        </p:spPr>
        <p:txBody>
          <a:bodyPr wrap="square" lIns="0" tIns="0" rIns="0" bIns="0" rtlCol="0" anchor="t"/>
          <a:lstStyle/>
          <a:p>
            <a:pPr indent="0" marL="0">
              <a:buNone/>
            </a:pPr>
            <a:r>
              <a:rPr lang="en-US" sz="1250" dirty="0">
                <a:solidFill>
                  <a:srgbClr val="1E2B37"/>
                </a:solidFill>
                <a:latin typeface="Calibri" pitchFamily="34" charset="0"/>
                <a:ea typeface="Calibri" pitchFamily="34" charset="-122"/>
                <a:cs typeface="Calibri" pitchFamily="34" charset="-120"/>
              </a:rPr>
              <a:t>A large language model generated ideas faster and more cheaply than MBA students, with higher average rated quality [4].</a:t>
            </a:r>
            <a:endParaRPr lang="en-US" sz="1250" dirty="0"/>
          </a:p>
        </p:txBody>
      </p:sp>
      <p:sp>
        <p:nvSpPr>
          <p:cNvPr id="24" name="Shape 17"/>
          <p:cNvSpPr/>
          <p:nvPr/>
        </p:nvSpPr>
        <p:spPr>
          <a:xfrm>
            <a:off x="6583680" y="1737360"/>
            <a:ext cx="2514600" cy="3108960"/>
          </a:xfrm>
          <a:prstGeom prst="roundRect">
            <a:avLst>
              <a:gd name="adj" fmla="val 2182"/>
            </a:avLst>
          </a:prstGeom>
          <a:solidFill>
            <a:srgbClr val="F3F7FA"/>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5" name="Text 18"/>
          <p:cNvSpPr/>
          <p:nvPr/>
        </p:nvSpPr>
        <p:spPr>
          <a:xfrm>
            <a:off x="6583680" y="1417320"/>
            <a:ext cx="2514600" cy="274320"/>
          </a:xfrm>
          <a:prstGeom prst="rect">
            <a:avLst/>
          </a:prstGeom>
          <a:noFill/>
          <a:ln/>
        </p:spPr>
        <p:txBody>
          <a:bodyPr wrap="square" lIns="0" tIns="0" rIns="0" bIns="0" rtlCol="0" anchor="t"/>
          <a:lstStyle/>
          <a:p>
            <a:pPr algn="ctr" indent="0" marL="0">
              <a:buNone/>
            </a:pPr>
            <a:r>
              <a:rPr lang="en-US" sz="1200" b="1" dirty="0">
                <a:solidFill>
                  <a:srgbClr val="023B5B"/>
                </a:solidFill>
                <a:latin typeface="Calibri" pitchFamily="34" charset="0"/>
                <a:ea typeface="Calibri" pitchFamily="34" charset="-122"/>
                <a:cs typeface="Calibri" pitchFamily="34" charset="-120"/>
              </a:rPr>
              <a:t>12 students, alone</a:t>
            </a:r>
            <a:endParaRPr lang="en-US" sz="1200" dirty="0"/>
          </a:p>
        </p:txBody>
      </p:sp>
      <p:sp>
        <p:nvSpPr>
          <p:cNvPr id="26" name="Shape 19"/>
          <p:cNvSpPr/>
          <p:nvPr/>
        </p:nvSpPr>
        <p:spPr>
          <a:xfrm>
            <a:off x="7002475" y="2304288"/>
            <a:ext cx="182880" cy="182880"/>
          </a:xfrm>
          <a:prstGeom prst="ellipse">
            <a:avLst/>
          </a:prstGeom>
          <a:solidFill>
            <a:srgbClr val="26B9DA"/>
          </a:solidFill>
          <a:ln w="12700">
            <a:solidFill>
              <a:srgbClr val="FFFFFF"/>
            </a:solidFill>
            <a:prstDash val="solid"/>
          </a:ln>
        </p:spPr>
      </p:sp>
      <p:sp>
        <p:nvSpPr>
          <p:cNvPr id="27" name="Shape 20"/>
          <p:cNvSpPr/>
          <p:nvPr/>
        </p:nvSpPr>
        <p:spPr>
          <a:xfrm>
            <a:off x="7651242" y="2125066"/>
            <a:ext cx="182880" cy="182880"/>
          </a:xfrm>
          <a:prstGeom prst="ellipse">
            <a:avLst/>
          </a:prstGeom>
          <a:solidFill>
            <a:srgbClr val="023B5B"/>
          </a:solidFill>
          <a:ln w="12700">
            <a:solidFill>
              <a:srgbClr val="FFFFFF"/>
            </a:solidFill>
            <a:prstDash val="solid"/>
          </a:ln>
        </p:spPr>
      </p:sp>
      <p:sp>
        <p:nvSpPr>
          <p:cNvPr id="28" name="Shape 21"/>
          <p:cNvSpPr/>
          <p:nvPr/>
        </p:nvSpPr>
        <p:spPr>
          <a:xfrm>
            <a:off x="8339328" y="2432304"/>
            <a:ext cx="182880" cy="182880"/>
          </a:xfrm>
          <a:prstGeom prst="ellipse">
            <a:avLst/>
          </a:prstGeom>
          <a:solidFill>
            <a:srgbClr val="C4861C"/>
          </a:solidFill>
          <a:ln w="12700">
            <a:solidFill>
              <a:srgbClr val="FFFFFF"/>
            </a:solidFill>
            <a:prstDash val="solid"/>
          </a:ln>
        </p:spPr>
      </p:sp>
      <p:sp>
        <p:nvSpPr>
          <p:cNvPr id="29" name="Shape 22"/>
          <p:cNvSpPr/>
          <p:nvPr/>
        </p:nvSpPr>
        <p:spPr>
          <a:xfrm>
            <a:off x="7258050" y="2944368"/>
            <a:ext cx="182880" cy="182880"/>
          </a:xfrm>
          <a:prstGeom prst="ellipse">
            <a:avLst/>
          </a:prstGeom>
          <a:solidFill>
            <a:srgbClr val="D2493F"/>
          </a:solidFill>
          <a:ln w="12700">
            <a:solidFill>
              <a:srgbClr val="FFFFFF"/>
            </a:solidFill>
            <a:prstDash val="solid"/>
          </a:ln>
        </p:spPr>
      </p:sp>
      <p:sp>
        <p:nvSpPr>
          <p:cNvPr id="30" name="Shape 23"/>
          <p:cNvSpPr/>
          <p:nvPr/>
        </p:nvSpPr>
        <p:spPr>
          <a:xfrm>
            <a:off x="7985455" y="2816352"/>
            <a:ext cx="182880" cy="182880"/>
          </a:xfrm>
          <a:prstGeom prst="ellipse">
            <a:avLst/>
          </a:prstGeom>
          <a:solidFill>
            <a:srgbClr val="2E9E6B"/>
          </a:solidFill>
          <a:ln w="12700">
            <a:solidFill>
              <a:srgbClr val="FFFFFF"/>
            </a:solidFill>
            <a:prstDash val="solid"/>
          </a:ln>
        </p:spPr>
      </p:sp>
      <p:sp>
        <p:nvSpPr>
          <p:cNvPr id="31" name="Shape 24"/>
          <p:cNvSpPr/>
          <p:nvPr/>
        </p:nvSpPr>
        <p:spPr>
          <a:xfrm>
            <a:off x="8535924" y="3200400"/>
            <a:ext cx="182880" cy="182880"/>
          </a:xfrm>
          <a:prstGeom prst="ellipse">
            <a:avLst/>
          </a:prstGeom>
          <a:solidFill>
            <a:srgbClr val="2D9AB9"/>
          </a:solidFill>
          <a:ln w="12700">
            <a:solidFill>
              <a:srgbClr val="FFFFFF"/>
            </a:solidFill>
            <a:prstDash val="solid"/>
          </a:ln>
        </p:spPr>
      </p:sp>
      <p:sp>
        <p:nvSpPr>
          <p:cNvPr id="32" name="Shape 25"/>
          <p:cNvSpPr/>
          <p:nvPr/>
        </p:nvSpPr>
        <p:spPr>
          <a:xfrm>
            <a:off x="6963156" y="3584448"/>
            <a:ext cx="182880" cy="182880"/>
          </a:xfrm>
          <a:prstGeom prst="ellipse">
            <a:avLst/>
          </a:prstGeom>
          <a:solidFill>
            <a:srgbClr val="A06CD5"/>
          </a:solidFill>
          <a:ln w="12700">
            <a:solidFill>
              <a:srgbClr val="FFFFFF"/>
            </a:solidFill>
            <a:prstDash val="solid"/>
          </a:ln>
        </p:spPr>
      </p:sp>
      <p:sp>
        <p:nvSpPr>
          <p:cNvPr id="33" name="Shape 26"/>
          <p:cNvSpPr/>
          <p:nvPr/>
        </p:nvSpPr>
        <p:spPr>
          <a:xfrm>
            <a:off x="7552944" y="3456432"/>
            <a:ext cx="182880" cy="182880"/>
          </a:xfrm>
          <a:prstGeom prst="ellipse">
            <a:avLst/>
          </a:prstGeom>
          <a:solidFill>
            <a:srgbClr val="E07B39"/>
          </a:solidFill>
          <a:ln w="12700">
            <a:solidFill>
              <a:srgbClr val="FFFFFF"/>
            </a:solidFill>
            <a:prstDash val="solid"/>
          </a:ln>
        </p:spPr>
      </p:sp>
      <p:sp>
        <p:nvSpPr>
          <p:cNvPr id="34" name="Shape 27"/>
          <p:cNvSpPr/>
          <p:nvPr/>
        </p:nvSpPr>
        <p:spPr>
          <a:xfrm>
            <a:off x="8142732" y="3712464"/>
            <a:ext cx="182880" cy="182880"/>
          </a:xfrm>
          <a:prstGeom prst="ellipse">
            <a:avLst/>
          </a:prstGeom>
          <a:solidFill>
            <a:srgbClr val="3C6E9B"/>
          </a:solidFill>
          <a:ln w="12700">
            <a:solidFill>
              <a:srgbClr val="FFFFFF"/>
            </a:solidFill>
            <a:prstDash val="solid"/>
          </a:ln>
        </p:spPr>
      </p:sp>
      <p:sp>
        <p:nvSpPr>
          <p:cNvPr id="35" name="Shape 28"/>
          <p:cNvSpPr/>
          <p:nvPr/>
        </p:nvSpPr>
        <p:spPr>
          <a:xfrm>
            <a:off x="7159752" y="4173322"/>
            <a:ext cx="182880" cy="182880"/>
          </a:xfrm>
          <a:prstGeom prst="ellipse">
            <a:avLst/>
          </a:prstGeom>
          <a:solidFill>
            <a:srgbClr val="D44D8C"/>
          </a:solidFill>
          <a:ln w="12700">
            <a:solidFill>
              <a:srgbClr val="FFFFFF"/>
            </a:solidFill>
            <a:prstDash val="solid"/>
          </a:ln>
        </p:spPr>
      </p:sp>
      <p:sp>
        <p:nvSpPr>
          <p:cNvPr id="36" name="Shape 29"/>
          <p:cNvSpPr/>
          <p:nvPr/>
        </p:nvSpPr>
        <p:spPr>
          <a:xfrm>
            <a:off x="7847838" y="4224528"/>
            <a:ext cx="182880" cy="182880"/>
          </a:xfrm>
          <a:prstGeom prst="ellipse">
            <a:avLst/>
          </a:prstGeom>
          <a:solidFill>
            <a:srgbClr val="7DB04B"/>
          </a:solidFill>
          <a:ln w="12700">
            <a:solidFill>
              <a:srgbClr val="FFFFFF"/>
            </a:solidFill>
            <a:prstDash val="solid"/>
          </a:ln>
        </p:spPr>
      </p:sp>
      <p:sp>
        <p:nvSpPr>
          <p:cNvPr id="37" name="Shape 30"/>
          <p:cNvSpPr/>
          <p:nvPr/>
        </p:nvSpPr>
        <p:spPr>
          <a:xfrm>
            <a:off x="8437626" y="4173322"/>
            <a:ext cx="182880" cy="182880"/>
          </a:xfrm>
          <a:prstGeom prst="ellipse">
            <a:avLst/>
          </a:prstGeom>
          <a:solidFill>
            <a:srgbClr val="8A8F94"/>
          </a:solidFill>
          <a:ln w="12700">
            <a:solidFill>
              <a:srgbClr val="FFFFFF"/>
            </a:solidFill>
            <a:prstDash val="solid"/>
          </a:ln>
        </p:spPr>
      </p:sp>
      <p:sp>
        <p:nvSpPr>
          <p:cNvPr id="38" name="Text 31"/>
          <p:cNvSpPr/>
          <p:nvPr/>
        </p:nvSpPr>
        <p:spPr>
          <a:xfrm>
            <a:off x="6583680" y="4937760"/>
            <a:ext cx="2514600" cy="274320"/>
          </a:xfrm>
          <a:prstGeom prst="rect">
            <a:avLst/>
          </a:prstGeom>
          <a:noFill/>
          <a:ln/>
        </p:spPr>
        <p:txBody>
          <a:bodyPr wrap="square" lIns="0" tIns="0" rIns="0" bIns="0" rtlCol="0" anchor="t"/>
          <a:lstStyle/>
          <a:p>
            <a:pPr algn="ctr" indent="0" marL="0">
              <a:buNone/>
            </a:pPr>
            <a:r>
              <a:rPr lang="en-US" sz="1200" i="1" dirty="0">
                <a:solidFill>
                  <a:srgbClr val="5B6B7B"/>
                </a:solidFill>
                <a:latin typeface="Calibri" pitchFamily="34" charset="0"/>
                <a:ea typeface="Calibri" pitchFamily="34" charset="-122"/>
                <a:cs typeface="Calibri" pitchFamily="34" charset="-120"/>
              </a:rPr>
              <a:t>Varied ideas</a:t>
            </a:r>
            <a:endParaRPr lang="en-US" sz="1200" dirty="0"/>
          </a:p>
        </p:txBody>
      </p:sp>
      <p:sp>
        <p:nvSpPr>
          <p:cNvPr id="39" name="Shape 32"/>
          <p:cNvSpPr/>
          <p:nvPr/>
        </p:nvSpPr>
        <p:spPr>
          <a:xfrm>
            <a:off x="9189720" y="1737360"/>
            <a:ext cx="2514600" cy="3108960"/>
          </a:xfrm>
          <a:prstGeom prst="roundRect">
            <a:avLst>
              <a:gd name="adj" fmla="val 2182"/>
            </a:avLst>
          </a:prstGeom>
          <a:solidFill>
            <a:srgbClr val="F3F7FA"/>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40" name="Text 33"/>
          <p:cNvSpPr/>
          <p:nvPr/>
        </p:nvSpPr>
        <p:spPr>
          <a:xfrm>
            <a:off x="9189720" y="1417320"/>
            <a:ext cx="2514600" cy="274320"/>
          </a:xfrm>
          <a:prstGeom prst="rect">
            <a:avLst/>
          </a:prstGeom>
          <a:noFill/>
          <a:ln/>
        </p:spPr>
        <p:txBody>
          <a:bodyPr wrap="square" lIns="0" tIns="0" rIns="0" bIns="0" rtlCol="0" anchor="t"/>
          <a:lstStyle/>
          <a:p>
            <a:pPr algn="ctr" indent="0" marL="0">
              <a:buNone/>
            </a:pPr>
            <a:r>
              <a:rPr lang="en-US" sz="1200" b="1" dirty="0">
                <a:solidFill>
                  <a:srgbClr val="023B5B"/>
                </a:solidFill>
                <a:latin typeface="Calibri" pitchFamily="34" charset="0"/>
                <a:ea typeface="Calibri" pitchFamily="34" charset="-122"/>
                <a:cs typeface="Calibri" pitchFamily="34" charset="-120"/>
              </a:rPr>
              <a:t>12 students, same prompt</a:t>
            </a:r>
            <a:endParaRPr lang="en-US" sz="1200" dirty="0"/>
          </a:p>
        </p:txBody>
      </p:sp>
      <p:sp>
        <p:nvSpPr>
          <p:cNvPr id="41" name="Shape 34"/>
          <p:cNvSpPr/>
          <p:nvPr/>
        </p:nvSpPr>
        <p:spPr>
          <a:xfrm>
            <a:off x="10276942" y="3072384"/>
            <a:ext cx="182880" cy="182880"/>
          </a:xfrm>
          <a:prstGeom prst="ellipse">
            <a:avLst/>
          </a:prstGeom>
          <a:solidFill>
            <a:srgbClr val="26B9DA"/>
          </a:solidFill>
          <a:ln w="12700">
            <a:solidFill>
              <a:srgbClr val="FFFFFF"/>
            </a:solidFill>
            <a:prstDash val="solid"/>
          </a:ln>
        </p:spPr>
      </p:sp>
      <p:sp>
        <p:nvSpPr>
          <p:cNvPr id="42" name="Shape 35"/>
          <p:cNvSpPr/>
          <p:nvPr/>
        </p:nvSpPr>
        <p:spPr>
          <a:xfrm>
            <a:off x="10394899" y="2995574"/>
            <a:ext cx="182880" cy="182880"/>
          </a:xfrm>
          <a:prstGeom prst="ellipse">
            <a:avLst/>
          </a:prstGeom>
          <a:solidFill>
            <a:srgbClr val="26B9DA"/>
          </a:solidFill>
          <a:ln w="12700">
            <a:solidFill>
              <a:srgbClr val="FFFFFF"/>
            </a:solidFill>
            <a:prstDash val="solid"/>
          </a:ln>
        </p:spPr>
      </p:sp>
      <p:sp>
        <p:nvSpPr>
          <p:cNvPr id="43" name="Shape 36"/>
          <p:cNvSpPr/>
          <p:nvPr/>
        </p:nvSpPr>
        <p:spPr>
          <a:xfrm>
            <a:off x="10335920" y="3251606"/>
            <a:ext cx="182880" cy="182880"/>
          </a:xfrm>
          <a:prstGeom prst="ellipse">
            <a:avLst/>
          </a:prstGeom>
          <a:solidFill>
            <a:srgbClr val="26B9DA"/>
          </a:solidFill>
          <a:ln w="12700">
            <a:solidFill>
              <a:srgbClr val="FFFFFF"/>
            </a:solidFill>
            <a:prstDash val="solid"/>
          </a:ln>
        </p:spPr>
      </p:sp>
      <p:sp>
        <p:nvSpPr>
          <p:cNvPr id="44" name="Shape 37"/>
          <p:cNvSpPr/>
          <p:nvPr/>
        </p:nvSpPr>
        <p:spPr>
          <a:xfrm>
            <a:off x="10217963" y="3200400"/>
            <a:ext cx="182880" cy="182880"/>
          </a:xfrm>
          <a:prstGeom prst="ellipse">
            <a:avLst/>
          </a:prstGeom>
          <a:solidFill>
            <a:srgbClr val="26B9DA"/>
          </a:solidFill>
          <a:ln w="12700">
            <a:solidFill>
              <a:srgbClr val="FFFFFF"/>
            </a:solidFill>
            <a:prstDash val="solid"/>
          </a:ln>
        </p:spPr>
      </p:sp>
      <p:sp>
        <p:nvSpPr>
          <p:cNvPr id="45" name="Shape 38"/>
          <p:cNvSpPr/>
          <p:nvPr/>
        </p:nvSpPr>
        <p:spPr>
          <a:xfrm>
            <a:off x="10453878" y="3200400"/>
            <a:ext cx="182880" cy="182880"/>
          </a:xfrm>
          <a:prstGeom prst="ellipse">
            <a:avLst/>
          </a:prstGeom>
          <a:solidFill>
            <a:srgbClr val="26B9DA"/>
          </a:solidFill>
          <a:ln w="12700">
            <a:solidFill>
              <a:srgbClr val="FFFFFF"/>
            </a:solidFill>
            <a:prstDash val="solid"/>
          </a:ln>
        </p:spPr>
      </p:sp>
      <p:sp>
        <p:nvSpPr>
          <p:cNvPr id="46" name="Shape 39"/>
          <p:cNvSpPr/>
          <p:nvPr/>
        </p:nvSpPr>
        <p:spPr>
          <a:xfrm>
            <a:off x="10355580" y="2893162"/>
            <a:ext cx="182880" cy="182880"/>
          </a:xfrm>
          <a:prstGeom prst="ellipse">
            <a:avLst/>
          </a:prstGeom>
          <a:solidFill>
            <a:srgbClr val="26B9DA"/>
          </a:solidFill>
          <a:ln w="12700">
            <a:solidFill>
              <a:srgbClr val="FFFFFF"/>
            </a:solidFill>
            <a:prstDash val="solid"/>
          </a:ln>
        </p:spPr>
      </p:sp>
      <p:sp>
        <p:nvSpPr>
          <p:cNvPr id="47" name="Shape 40"/>
          <p:cNvSpPr/>
          <p:nvPr/>
        </p:nvSpPr>
        <p:spPr>
          <a:xfrm>
            <a:off x="10296601" y="3405226"/>
            <a:ext cx="182880" cy="182880"/>
          </a:xfrm>
          <a:prstGeom prst="ellipse">
            <a:avLst/>
          </a:prstGeom>
          <a:solidFill>
            <a:srgbClr val="26B9DA"/>
          </a:solidFill>
          <a:ln w="12700">
            <a:solidFill>
              <a:srgbClr val="FFFFFF"/>
            </a:solidFill>
            <a:prstDash val="solid"/>
          </a:ln>
        </p:spPr>
      </p:sp>
      <p:sp>
        <p:nvSpPr>
          <p:cNvPr id="48" name="Shape 41"/>
          <p:cNvSpPr/>
          <p:nvPr/>
        </p:nvSpPr>
        <p:spPr>
          <a:xfrm>
            <a:off x="10493197" y="3046781"/>
            <a:ext cx="182880" cy="182880"/>
          </a:xfrm>
          <a:prstGeom prst="ellipse">
            <a:avLst/>
          </a:prstGeom>
          <a:solidFill>
            <a:srgbClr val="26B9DA"/>
          </a:solidFill>
          <a:ln w="12700">
            <a:solidFill>
              <a:srgbClr val="FFFFFF"/>
            </a:solidFill>
            <a:prstDash val="solid"/>
          </a:ln>
        </p:spPr>
      </p:sp>
      <p:sp>
        <p:nvSpPr>
          <p:cNvPr id="49" name="Shape 42"/>
          <p:cNvSpPr/>
          <p:nvPr/>
        </p:nvSpPr>
        <p:spPr>
          <a:xfrm>
            <a:off x="10178644" y="3021178"/>
            <a:ext cx="182880" cy="182880"/>
          </a:xfrm>
          <a:prstGeom prst="ellipse">
            <a:avLst/>
          </a:prstGeom>
          <a:solidFill>
            <a:srgbClr val="26B9DA"/>
          </a:solidFill>
          <a:ln w="12700">
            <a:solidFill>
              <a:srgbClr val="FFFFFF"/>
            </a:solidFill>
            <a:prstDash val="solid"/>
          </a:ln>
        </p:spPr>
      </p:sp>
      <p:sp>
        <p:nvSpPr>
          <p:cNvPr id="50" name="Shape 43"/>
          <p:cNvSpPr/>
          <p:nvPr/>
        </p:nvSpPr>
        <p:spPr>
          <a:xfrm>
            <a:off x="10414559" y="3354019"/>
            <a:ext cx="182880" cy="182880"/>
          </a:xfrm>
          <a:prstGeom prst="ellipse">
            <a:avLst/>
          </a:prstGeom>
          <a:solidFill>
            <a:srgbClr val="26B9DA"/>
          </a:solidFill>
          <a:ln w="12700">
            <a:solidFill>
              <a:srgbClr val="FFFFFF"/>
            </a:solidFill>
            <a:prstDash val="solid"/>
          </a:ln>
        </p:spPr>
      </p:sp>
      <p:sp>
        <p:nvSpPr>
          <p:cNvPr id="51" name="Shape 44"/>
          <p:cNvSpPr/>
          <p:nvPr/>
        </p:nvSpPr>
        <p:spPr>
          <a:xfrm>
            <a:off x="10355580" y="3123590"/>
            <a:ext cx="182880" cy="182880"/>
          </a:xfrm>
          <a:prstGeom prst="ellipse">
            <a:avLst/>
          </a:prstGeom>
          <a:solidFill>
            <a:srgbClr val="26B9DA"/>
          </a:solidFill>
          <a:ln w="12700">
            <a:solidFill>
              <a:srgbClr val="FFFFFF"/>
            </a:solidFill>
            <a:prstDash val="solid"/>
          </a:ln>
        </p:spPr>
      </p:sp>
      <p:sp>
        <p:nvSpPr>
          <p:cNvPr id="52" name="Shape 45"/>
          <p:cNvSpPr/>
          <p:nvPr/>
        </p:nvSpPr>
        <p:spPr>
          <a:xfrm>
            <a:off x="10257282" y="3277210"/>
            <a:ext cx="182880" cy="182880"/>
          </a:xfrm>
          <a:prstGeom prst="ellipse">
            <a:avLst/>
          </a:prstGeom>
          <a:solidFill>
            <a:srgbClr val="26B9DA"/>
          </a:solidFill>
          <a:ln w="12700">
            <a:solidFill>
              <a:srgbClr val="FFFFFF"/>
            </a:solidFill>
            <a:prstDash val="solid"/>
          </a:ln>
        </p:spPr>
      </p:sp>
      <p:sp>
        <p:nvSpPr>
          <p:cNvPr id="53" name="Text 46"/>
          <p:cNvSpPr/>
          <p:nvPr/>
        </p:nvSpPr>
        <p:spPr>
          <a:xfrm>
            <a:off x="9189720" y="4937760"/>
            <a:ext cx="2514600" cy="274320"/>
          </a:xfrm>
          <a:prstGeom prst="rect">
            <a:avLst/>
          </a:prstGeom>
          <a:noFill/>
          <a:ln/>
        </p:spPr>
        <p:txBody>
          <a:bodyPr wrap="square" lIns="0" tIns="0" rIns="0" bIns="0" rtlCol="0" anchor="t"/>
          <a:lstStyle/>
          <a:p>
            <a:pPr algn="ctr" indent="0" marL="0">
              <a:buNone/>
            </a:pPr>
            <a:r>
              <a:rPr lang="en-US" sz="1200" i="1" dirty="0">
                <a:solidFill>
                  <a:srgbClr val="5B6B7B"/>
                </a:solidFill>
                <a:latin typeface="Calibri" pitchFamily="34" charset="0"/>
                <a:ea typeface="Calibri" pitchFamily="34" charset="-122"/>
                <a:cs typeface="Calibri" pitchFamily="34" charset="-120"/>
              </a:rPr>
              <a:t>Ideas converge</a:t>
            </a:r>
            <a:endParaRPr lang="en-US" sz="1200" dirty="0"/>
          </a:p>
        </p:txBody>
      </p:sp>
      <p:sp>
        <p:nvSpPr>
          <p:cNvPr id="54" name="Text 47"/>
          <p:cNvSpPr/>
          <p:nvPr/>
        </p:nvSpPr>
        <p:spPr>
          <a:xfrm>
            <a:off x="6583680" y="5669280"/>
            <a:ext cx="5120640" cy="274320"/>
          </a:xfrm>
          <a:prstGeom prst="rect">
            <a:avLst/>
          </a:prstGeom>
          <a:noFill/>
          <a:ln/>
        </p:spPr>
        <p:txBody>
          <a:bodyPr wrap="square" lIns="0" tIns="0" rIns="0" bIns="0" rtlCol="0" anchor="t"/>
          <a:lstStyle/>
          <a:p>
            <a:pPr algn="ctr" indent="0" marL="0">
              <a:buNone/>
            </a:pPr>
            <a:r>
              <a:rPr lang="en-US" sz="1000" i="1" dirty="0">
                <a:solidFill>
                  <a:srgbClr val="5B6B7B"/>
                </a:solidFill>
                <a:latin typeface="Calibri" pitchFamily="34" charset="0"/>
                <a:ea typeface="Calibri" pitchFamily="34" charset="-122"/>
                <a:cs typeface="Calibri" pitchFamily="34" charset="-120"/>
              </a:rPr>
              <a:t>Conceptual sketch</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ETHICS, MADE PRACTICAL</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Five principles, applied to ideation</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6</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Principles from [5]. Ideation behaviours are the author's application. See also [6].</a:t>
            </a:r>
            <a:endParaRPr lang="en-US" sz="900" dirty="0"/>
          </a:p>
        </p:txBody>
      </p:sp>
      <p:sp>
        <p:nvSpPr>
          <p:cNvPr id="9" name="Shape 5"/>
          <p:cNvSpPr/>
          <p:nvPr/>
        </p:nvSpPr>
        <p:spPr>
          <a:xfrm>
            <a:off x="548640" y="1508760"/>
            <a:ext cx="2103120" cy="384048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548640" y="1508760"/>
            <a:ext cx="2103120" cy="82296"/>
          </a:xfrm>
          <a:prstGeom prst="rect">
            <a:avLst/>
          </a:prstGeom>
          <a:solidFill>
            <a:srgbClr val="2D9AB9"/>
          </a:solidFill>
          <a:ln w="12700">
            <a:solidFill>
              <a:srgbClr val="2D9AB9"/>
            </a:solidFill>
            <a:prstDash val="solid"/>
          </a:ln>
        </p:spPr>
      </p:sp>
      <p:sp>
        <p:nvSpPr>
          <p:cNvPr id="11" name="Shape 7"/>
          <p:cNvSpPr/>
          <p:nvPr/>
        </p:nvSpPr>
        <p:spPr>
          <a:xfrm>
            <a:off x="1188720" y="1828800"/>
            <a:ext cx="822960" cy="822960"/>
          </a:xfrm>
          <a:prstGeom prst="ellipse">
            <a:avLst/>
          </a:prstGeom>
          <a:solidFill>
            <a:srgbClr val="2D9AB9"/>
          </a:solidFill>
          <a:ln w="12700">
            <a:solidFill>
              <a:srgbClr val="2D9AB9"/>
            </a:solidFill>
            <a:prstDash val="solid"/>
          </a:ln>
        </p:spPr>
      </p:sp>
      <p:pic>
        <p:nvPicPr>
          <p:cNvPr id="12" name="Image 1" descr="preencoded.png">    </p:cNvPr>
          <p:cNvPicPr>
            <a:picLocks noChangeAspect="1"/>
          </p:cNvPicPr>
          <p:nvPr/>
        </p:nvPicPr>
        <p:blipFill>
          <a:blip r:embed="rId2"/>
          <a:stretch>
            <a:fillRect/>
          </a:stretch>
        </p:blipFill>
        <p:spPr>
          <a:xfrm>
            <a:off x="1402690" y="2042770"/>
            <a:ext cx="395021" cy="395021"/>
          </a:xfrm>
          <a:prstGeom prst="rect">
            <a:avLst/>
          </a:prstGeom>
        </p:spPr>
      </p:pic>
      <p:sp>
        <p:nvSpPr>
          <p:cNvPr id="13" name="Text 8"/>
          <p:cNvSpPr/>
          <p:nvPr/>
        </p:nvSpPr>
        <p:spPr>
          <a:xfrm>
            <a:off x="685800" y="2834640"/>
            <a:ext cx="1828800" cy="640080"/>
          </a:xfrm>
          <a:prstGeom prst="rect">
            <a:avLst/>
          </a:prstGeom>
          <a:noFill/>
          <a:ln/>
        </p:spPr>
        <p:txBody>
          <a:bodyPr wrap="square" lIns="0" tIns="0" rIns="0" bIns="0" rtlCol="0" anchor="ctr"/>
          <a:lstStyle/>
          <a:p>
            <a:pPr algn="ctr" indent="0" marL="0">
              <a:buNone/>
            </a:pPr>
            <a:r>
              <a:rPr lang="en-US" sz="1600" b="1" dirty="0">
                <a:solidFill>
                  <a:srgbClr val="023B5B"/>
                </a:solidFill>
                <a:latin typeface="Cambria" pitchFamily="34" charset="0"/>
                <a:ea typeface="Cambria" pitchFamily="34" charset="-122"/>
                <a:cs typeface="Cambria" pitchFamily="34" charset="-120"/>
              </a:rPr>
              <a:t>Transparency</a:t>
            </a:r>
            <a:endParaRPr lang="en-US" sz="1600" dirty="0"/>
          </a:p>
        </p:txBody>
      </p:sp>
      <p:sp>
        <p:nvSpPr>
          <p:cNvPr id="14" name="Text 9"/>
          <p:cNvSpPr/>
          <p:nvPr/>
        </p:nvSpPr>
        <p:spPr>
          <a:xfrm>
            <a:off x="731520" y="3520440"/>
            <a:ext cx="1783080" cy="1737360"/>
          </a:xfrm>
          <a:prstGeom prst="rect">
            <a:avLst/>
          </a:prstGeom>
          <a:noFill/>
          <a:ln/>
        </p:spPr>
        <p:txBody>
          <a:bodyPr wrap="square" lIns="0" tIns="0" rIns="0" bIns="0" rtlCol="0" anchor="t"/>
          <a:lstStyle/>
          <a:p>
            <a:pPr algn="ctr" indent="0" marL="0">
              <a:buNone/>
            </a:pPr>
            <a:r>
              <a:rPr lang="en-US" sz="1350" dirty="0">
                <a:solidFill>
                  <a:srgbClr val="1E2B37"/>
                </a:solidFill>
                <a:latin typeface="Calibri" pitchFamily="34" charset="0"/>
                <a:ea typeface="Calibri" pitchFamily="34" charset="-122"/>
                <a:cs typeface="Calibri" pitchFamily="34" charset="-120"/>
              </a:rPr>
              <a:t>Declare every use of AI and keep a short log of what you asked.</a:t>
            </a:r>
            <a:endParaRPr lang="en-US" sz="1350" dirty="0"/>
          </a:p>
        </p:txBody>
      </p:sp>
      <p:sp>
        <p:nvSpPr>
          <p:cNvPr id="15" name="Shape 10"/>
          <p:cNvSpPr/>
          <p:nvPr/>
        </p:nvSpPr>
        <p:spPr>
          <a:xfrm>
            <a:off x="2788920" y="1508760"/>
            <a:ext cx="2103120" cy="384048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6" name="Shape 11"/>
          <p:cNvSpPr/>
          <p:nvPr/>
        </p:nvSpPr>
        <p:spPr>
          <a:xfrm>
            <a:off x="2788920" y="1508760"/>
            <a:ext cx="2103120" cy="82296"/>
          </a:xfrm>
          <a:prstGeom prst="rect">
            <a:avLst/>
          </a:prstGeom>
          <a:solidFill>
            <a:srgbClr val="023B5B"/>
          </a:solidFill>
          <a:ln w="12700">
            <a:solidFill>
              <a:srgbClr val="023B5B"/>
            </a:solidFill>
            <a:prstDash val="solid"/>
          </a:ln>
        </p:spPr>
      </p:sp>
      <p:sp>
        <p:nvSpPr>
          <p:cNvPr id="17" name="Shape 12"/>
          <p:cNvSpPr/>
          <p:nvPr/>
        </p:nvSpPr>
        <p:spPr>
          <a:xfrm>
            <a:off x="3429000" y="1828800"/>
            <a:ext cx="822960" cy="822960"/>
          </a:xfrm>
          <a:prstGeom prst="ellipse">
            <a:avLst/>
          </a:prstGeom>
          <a:solidFill>
            <a:srgbClr val="023B5B"/>
          </a:solidFill>
          <a:ln w="12700">
            <a:solidFill>
              <a:srgbClr val="023B5B"/>
            </a:solidFill>
            <a:prstDash val="solid"/>
          </a:ln>
        </p:spPr>
      </p:sp>
      <p:pic>
        <p:nvPicPr>
          <p:cNvPr id="18" name="Image 2" descr="preencoded.png">    </p:cNvPr>
          <p:cNvPicPr>
            <a:picLocks noChangeAspect="1"/>
          </p:cNvPicPr>
          <p:nvPr/>
        </p:nvPicPr>
        <p:blipFill>
          <a:blip r:embed="rId3"/>
          <a:stretch>
            <a:fillRect/>
          </a:stretch>
        </p:blipFill>
        <p:spPr>
          <a:xfrm>
            <a:off x="3642970" y="2042770"/>
            <a:ext cx="395021" cy="395021"/>
          </a:xfrm>
          <a:prstGeom prst="rect">
            <a:avLst/>
          </a:prstGeom>
        </p:spPr>
      </p:pic>
      <p:sp>
        <p:nvSpPr>
          <p:cNvPr id="19" name="Text 13"/>
          <p:cNvSpPr/>
          <p:nvPr/>
        </p:nvSpPr>
        <p:spPr>
          <a:xfrm>
            <a:off x="2926080" y="2834640"/>
            <a:ext cx="1828800" cy="640080"/>
          </a:xfrm>
          <a:prstGeom prst="rect">
            <a:avLst/>
          </a:prstGeom>
          <a:noFill/>
          <a:ln/>
        </p:spPr>
        <p:txBody>
          <a:bodyPr wrap="square" lIns="0" tIns="0" rIns="0" bIns="0" rtlCol="0" anchor="ctr"/>
          <a:lstStyle/>
          <a:p>
            <a:pPr algn="ctr" indent="0" marL="0">
              <a:buNone/>
            </a:pPr>
            <a:r>
              <a:rPr lang="en-US" sz="1600" b="1" dirty="0">
                <a:solidFill>
                  <a:srgbClr val="023B5B"/>
                </a:solidFill>
                <a:latin typeface="Cambria" pitchFamily="34" charset="0"/>
                <a:ea typeface="Cambria" pitchFamily="34" charset="-122"/>
                <a:cs typeface="Cambria" pitchFamily="34" charset="-120"/>
              </a:rPr>
              <a:t>Justice and fairness</a:t>
            </a:r>
            <a:endParaRPr lang="en-US" sz="1600" dirty="0"/>
          </a:p>
        </p:txBody>
      </p:sp>
      <p:sp>
        <p:nvSpPr>
          <p:cNvPr id="20" name="Text 14"/>
          <p:cNvSpPr/>
          <p:nvPr/>
        </p:nvSpPr>
        <p:spPr>
          <a:xfrm>
            <a:off x="2971800" y="3520440"/>
            <a:ext cx="1783080" cy="1737360"/>
          </a:xfrm>
          <a:prstGeom prst="rect">
            <a:avLst/>
          </a:prstGeom>
          <a:noFill/>
          <a:ln/>
        </p:spPr>
        <p:txBody>
          <a:bodyPr wrap="square" lIns="0" tIns="0" rIns="0" bIns="0" rtlCol="0" anchor="t"/>
          <a:lstStyle/>
          <a:p>
            <a:pPr algn="ctr" indent="0" marL="0">
              <a:buNone/>
            </a:pPr>
            <a:r>
              <a:rPr lang="en-US" sz="1350" dirty="0">
                <a:solidFill>
                  <a:srgbClr val="1E2B37"/>
                </a:solidFill>
                <a:latin typeface="Calibri" pitchFamily="34" charset="0"/>
                <a:ea typeface="Calibri" pitchFamily="34" charset="-122"/>
                <a:cs typeface="Calibri" pitchFamily="34" charset="-120"/>
              </a:rPr>
              <a:t>Ask whose needs your idea ignores, and whose data the tool may under-represent.</a:t>
            </a:r>
            <a:endParaRPr lang="en-US" sz="1350" dirty="0"/>
          </a:p>
        </p:txBody>
      </p:sp>
      <p:sp>
        <p:nvSpPr>
          <p:cNvPr id="21" name="Shape 15"/>
          <p:cNvSpPr/>
          <p:nvPr/>
        </p:nvSpPr>
        <p:spPr>
          <a:xfrm>
            <a:off x="5029200" y="1508760"/>
            <a:ext cx="2103120" cy="384048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2" name="Shape 16"/>
          <p:cNvSpPr/>
          <p:nvPr/>
        </p:nvSpPr>
        <p:spPr>
          <a:xfrm>
            <a:off x="5029200" y="1508760"/>
            <a:ext cx="2103120" cy="82296"/>
          </a:xfrm>
          <a:prstGeom prst="rect">
            <a:avLst/>
          </a:prstGeom>
          <a:solidFill>
            <a:srgbClr val="C4861C"/>
          </a:solidFill>
          <a:ln w="12700">
            <a:solidFill>
              <a:srgbClr val="C4861C"/>
            </a:solidFill>
            <a:prstDash val="solid"/>
          </a:ln>
        </p:spPr>
      </p:sp>
      <p:sp>
        <p:nvSpPr>
          <p:cNvPr id="23" name="Shape 17"/>
          <p:cNvSpPr/>
          <p:nvPr/>
        </p:nvSpPr>
        <p:spPr>
          <a:xfrm>
            <a:off x="5669280" y="1828800"/>
            <a:ext cx="822960" cy="822960"/>
          </a:xfrm>
          <a:prstGeom prst="ellipse">
            <a:avLst/>
          </a:prstGeom>
          <a:solidFill>
            <a:srgbClr val="C4861C"/>
          </a:solidFill>
          <a:ln w="12700">
            <a:solidFill>
              <a:srgbClr val="C4861C"/>
            </a:solidFill>
            <a:prstDash val="solid"/>
          </a:ln>
        </p:spPr>
      </p:sp>
      <p:pic>
        <p:nvPicPr>
          <p:cNvPr id="24" name="Image 3" descr="preencoded.png">    </p:cNvPr>
          <p:cNvPicPr>
            <a:picLocks noChangeAspect="1"/>
          </p:cNvPicPr>
          <p:nvPr/>
        </p:nvPicPr>
        <p:blipFill>
          <a:blip r:embed="rId4"/>
          <a:stretch>
            <a:fillRect/>
          </a:stretch>
        </p:blipFill>
        <p:spPr>
          <a:xfrm>
            <a:off x="5883250" y="2042770"/>
            <a:ext cx="395021" cy="395021"/>
          </a:xfrm>
          <a:prstGeom prst="rect">
            <a:avLst/>
          </a:prstGeom>
        </p:spPr>
      </p:pic>
      <p:sp>
        <p:nvSpPr>
          <p:cNvPr id="25" name="Text 18"/>
          <p:cNvSpPr/>
          <p:nvPr/>
        </p:nvSpPr>
        <p:spPr>
          <a:xfrm>
            <a:off x="5166360" y="2834640"/>
            <a:ext cx="1828800" cy="640080"/>
          </a:xfrm>
          <a:prstGeom prst="rect">
            <a:avLst/>
          </a:prstGeom>
          <a:noFill/>
          <a:ln/>
        </p:spPr>
        <p:txBody>
          <a:bodyPr wrap="square" lIns="0" tIns="0" rIns="0" bIns="0" rtlCol="0" anchor="ctr"/>
          <a:lstStyle/>
          <a:p>
            <a:pPr algn="ctr" indent="0" marL="0">
              <a:buNone/>
            </a:pPr>
            <a:r>
              <a:rPr lang="en-US" sz="1600" b="1" dirty="0">
                <a:solidFill>
                  <a:srgbClr val="023B5B"/>
                </a:solidFill>
                <a:latin typeface="Cambria" pitchFamily="34" charset="0"/>
                <a:ea typeface="Cambria" pitchFamily="34" charset="-122"/>
                <a:cs typeface="Cambria" pitchFamily="34" charset="-120"/>
              </a:rPr>
              <a:t>Non-maleficence</a:t>
            </a:r>
            <a:endParaRPr lang="en-US" sz="1600" dirty="0"/>
          </a:p>
        </p:txBody>
      </p:sp>
      <p:sp>
        <p:nvSpPr>
          <p:cNvPr id="26" name="Text 19"/>
          <p:cNvSpPr/>
          <p:nvPr/>
        </p:nvSpPr>
        <p:spPr>
          <a:xfrm>
            <a:off x="5212080" y="3520440"/>
            <a:ext cx="1783080" cy="1737360"/>
          </a:xfrm>
          <a:prstGeom prst="rect">
            <a:avLst/>
          </a:prstGeom>
          <a:noFill/>
          <a:ln/>
        </p:spPr>
        <p:txBody>
          <a:bodyPr wrap="square" lIns="0" tIns="0" rIns="0" bIns="0" rtlCol="0" anchor="t"/>
          <a:lstStyle/>
          <a:p>
            <a:pPr algn="ctr" indent="0" marL="0">
              <a:buNone/>
            </a:pPr>
            <a:r>
              <a:rPr lang="en-US" sz="1350" dirty="0">
                <a:solidFill>
                  <a:srgbClr val="1E2B37"/>
                </a:solidFill>
                <a:latin typeface="Calibri" pitchFamily="34" charset="0"/>
                <a:ea typeface="Calibri" pitchFamily="34" charset="-122"/>
                <a:cs typeface="Calibri" pitchFamily="34" charset="-120"/>
              </a:rPr>
              <a:t>Ask who could be harmed by your idea, or by how you test it.</a:t>
            </a:r>
            <a:endParaRPr lang="en-US" sz="1350" dirty="0"/>
          </a:p>
        </p:txBody>
      </p:sp>
      <p:sp>
        <p:nvSpPr>
          <p:cNvPr id="27" name="Shape 20"/>
          <p:cNvSpPr/>
          <p:nvPr/>
        </p:nvSpPr>
        <p:spPr>
          <a:xfrm>
            <a:off x="7269480" y="1508760"/>
            <a:ext cx="2103120" cy="384048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8" name="Shape 21"/>
          <p:cNvSpPr/>
          <p:nvPr/>
        </p:nvSpPr>
        <p:spPr>
          <a:xfrm>
            <a:off x="7269480" y="1508760"/>
            <a:ext cx="2103120" cy="82296"/>
          </a:xfrm>
          <a:prstGeom prst="rect">
            <a:avLst/>
          </a:prstGeom>
          <a:solidFill>
            <a:srgbClr val="2E9E6B"/>
          </a:solidFill>
          <a:ln w="12700">
            <a:solidFill>
              <a:srgbClr val="2E9E6B"/>
            </a:solidFill>
            <a:prstDash val="solid"/>
          </a:ln>
        </p:spPr>
      </p:sp>
      <p:sp>
        <p:nvSpPr>
          <p:cNvPr id="29" name="Shape 22"/>
          <p:cNvSpPr/>
          <p:nvPr/>
        </p:nvSpPr>
        <p:spPr>
          <a:xfrm>
            <a:off x="7909560" y="1828800"/>
            <a:ext cx="822960" cy="822960"/>
          </a:xfrm>
          <a:prstGeom prst="ellipse">
            <a:avLst/>
          </a:prstGeom>
          <a:solidFill>
            <a:srgbClr val="2E9E6B"/>
          </a:solidFill>
          <a:ln w="12700">
            <a:solidFill>
              <a:srgbClr val="2E9E6B"/>
            </a:solidFill>
            <a:prstDash val="solid"/>
          </a:ln>
        </p:spPr>
      </p:sp>
      <p:pic>
        <p:nvPicPr>
          <p:cNvPr id="30" name="Image 4" descr="preencoded.png">    </p:cNvPr>
          <p:cNvPicPr>
            <a:picLocks noChangeAspect="1"/>
          </p:cNvPicPr>
          <p:nvPr/>
        </p:nvPicPr>
        <p:blipFill>
          <a:blip r:embed="rId5"/>
          <a:stretch>
            <a:fillRect/>
          </a:stretch>
        </p:blipFill>
        <p:spPr>
          <a:xfrm>
            <a:off x="8123530" y="2042770"/>
            <a:ext cx="395021" cy="395021"/>
          </a:xfrm>
          <a:prstGeom prst="rect">
            <a:avLst/>
          </a:prstGeom>
        </p:spPr>
      </p:pic>
      <p:sp>
        <p:nvSpPr>
          <p:cNvPr id="31" name="Text 23"/>
          <p:cNvSpPr/>
          <p:nvPr/>
        </p:nvSpPr>
        <p:spPr>
          <a:xfrm>
            <a:off x="7406640" y="2834640"/>
            <a:ext cx="1828800" cy="640080"/>
          </a:xfrm>
          <a:prstGeom prst="rect">
            <a:avLst/>
          </a:prstGeom>
          <a:noFill/>
          <a:ln/>
        </p:spPr>
        <p:txBody>
          <a:bodyPr wrap="square" lIns="0" tIns="0" rIns="0" bIns="0" rtlCol="0" anchor="ctr"/>
          <a:lstStyle/>
          <a:p>
            <a:pPr algn="ctr" indent="0" marL="0">
              <a:buNone/>
            </a:pPr>
            <a:r>
              <a:rPr lang="en-US" sz="1600" b="1" dirty="0">
                <a:solidFill>
                  <a:srgbClr val="023B5B"/>
                </a:solidFill>
                <a:latin typeface="Cambria" pitchFamily="34" charset="0"/>
                <a:ea typeface="Cambria" pitchFamily="34" charset="-122"/>
                <a:cs typeface="Cambria" pitchFamily="34" charset="-120"/>
              </a:rPr>
              <a:t>Responsibility</a:t>
            </a:r>
            <a:endParaRPr lang="en-US" sz="1600" dirty="0"/>
          </a:p>
        </p:txBody>
      </p:sp>
      <p:sp>
        <p:nvSpPr>
          <p:cNvPr id="32" name="Text 24"/>
          <p:cNvSpPr/>
          <p:nvPr/>
        </p:nvSpPr>
        <p:spPr>
          <a:xfrm>
            <a:off x="7452360" y="3520440"/>
            <a:ext cx="1783080" cy="1737360"/>
          </a:xfrm>
          <a:prstGeom prst="rect">
            <a:avLst/>
          </a:prstGeom>
          <a:noFill/>
          <a:ln/>
        </p:spPr>
        <p:txBody>
          <a:bodyPr wrap="square" lIns="0" tIns="0" rIns="0" bIns="0" rtlCol="0" anchor="t"/>
          <a:lstStyle/>
          <a:p>
            <a:pPr algn="ctr" indent="0" marL="0">
              <a:buNone/>
            </a:pPr>
            <a:r>
              <a:rPr lang="en-US" sz="1350" dirty="0">
                <a:solidFill>
                  <a:srgbClr val="1E2B37"/>
                </a:solidFill>
                <a:latin typeface="Calibri" pitchFamily="34" charset="0"/>
                <a:ea typeface="Calibri" pitchFamily="34" charset="-122"/>
                <a:cs typeface="Calibri" pitchFamily="34" charset="-120"/>
              </a:rPr>
              <a:t>You own the idea, the claims and the consequences. The tool does not.</a:t>
            </a:r>
            <a:endParaRPr lang="en-US" sz="1350" dirty="0"/>
          </a:p>
        </p:txBody>
      </p:sp>
      <p:sp>
        <p:nvSpPr>
          <p:cNvPr id="33" name="Shape 25"/>
          <p:cNvSpPr/>
          <p:nvPr/>
        </p:nvSpPr>
        <p:spPr>
          <a:xfrm>
            <a:off x="9509760" y="1508760"/>
            <a:ext cx="2103120" cy="384048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4" name="Shape 26"/>
          <p:cNvSpPr/>
          <p:nvPr/>
        </p:nvSpPr>
        <p:spPr>
          <a:xfrm>
            <a:off x="9509760" y="1508760"/>
            <a:ext cx="2103120" cy="82296"/>
          </a:xfrm>
          <a:prstGeom prst="rect">
            <a:avLst/>
          </a:prstGeom>
          <a:solidFill>
            <a:srgbClr val="D2493F"/>
          </a:solidFill>
          <a:ln w="12700">
            <a:solidFill>
              <a:srgbClr val="D2493F"/>
            </a:solidFill>
            <a:prstDash val="solid"/>
          </a:ln>
        </p:spPr>
      </p:sp>
      <p:sp>
        <p:nvSpPr>
          <p:cNvPr id="35" name="Shape 27"/>
          <p:cNvSpPr/>
          <p:nvPr/>
        </p:nvSpPr>
        <p:spPr>
          <a:xfrm>
            <a:off x="10149840" y="1828800"/>
            <a:ext cx="822960" cy="822960"/>
          </a:xfrm>
          <a:prstGeom prst="ellipse">
            <a:avLst/>
          </a:prstGeom>
          <a:solidFill>
            <a:srgbClr val="D2493F"/>
          </a:solidFill>
          <a:ln w="12700">
            <a:solidFill>
              <a:srgbClr val="D2493F"/>
            </a:solidFill>
            <a:prstDash val="solid"/>
          </a:ln>
        </p:spPr>
      </p:sp>
      <p:pic>
        <p:nvPicPr>
          <p:cNvPr id="36" name="Image 5" descr="preencoded.png">    </p:cNvPr>
          <p:cNvPicPr>
            <a:picLocks noChangeAspect="1"/>
          </p:cNvPicPr>
          <p:nvPr/>
        </p:nvPicPr>
        <p:blipFill>
          <a:blip r:embed="rId6"/>
          <a:stretch>
            <a:fillRect/>
          </a:stretch>
        </p:blipFill>
        <p:spPr>
          <a:xfrm>
            <a:off x="10363810" y="2042770"/>
            <a:ext cx="395021" cy="395021"/>
          </a:xfrm>
          <a:prstGeom prst="rect">
            <a:avLst/>
          </a:prstGeom>
        </p:spPr>
      </p:pic>
      <p:sp>
        <p:nvSpPr>
          <p:cNvPr id="37" name="Text 28"/>
          <p:cNvSpPr/>
          <p:nvPr/>
        </p:nvSpPr>
        <p:spPr>
          <a:xfrm>
            <a:off x="9646920" y="2834640"/>
            <a:ext cx="1828800" cy="640080"/>
          </a:xfrm>
          <a:prstGeom prst="rect">
            <a:avLst/>
          </a:prstGeom>
          <a:noFill/>
          <a:ln/>
        </p:spPr>
        <p:txBody>
          <a:bodyPr wrap="square" lIns="0" tIns="0" rIns="0" bIns="0" rtlCol="0" anchor="ctr"/>
          <a:lstStyle/>
          <a:p>
            <a:pPr algn="ctr" indent="0" marL="0">
              <a:buNone/>
            </a:pPr>
            <a:r>
              <a:rPr lang="en-US" sz="1600" b="1" dirty="0">
                <a:solidFill>
                  <a:srgbClr val="023B5B"/>
                </a:solidFill>
                <a:latin typeface="Cambria" pitchFamily="34" charset="0"/>
                <a:ea typeface="Cambria" pitchFamily="34" charset="-122"/>
                <a:cs typeface="Cambria" pitchFamily="34" charset="-120"/>
              </a:rPr>
              <a:t>Privacy</a:t>
            </a:r>
            <a:endParaRPr lang="en-US" sz="1600" dirty="0"/>
          </a:p>
        </p:txBody>
      </p:sp>
      <p:sp>
        <p:nvSpPr>
          <p:cNvPr id="38" name="Text 29"/>
          <p:cNvSpPr/>
          <p:nvPr/>
        </p:nvSpPr>
        <p:spPr>
          <a:xfrm>
            <a:off x="9692640" y="3520440"/>
            <a:ext cx="1783080" cy="1737360"/>
          </a:xfrm>
          <a:prstGeom prst="rect">
            <a:avLst/>
          </a:prstGeom>
          <a:noFill/>
          <a:ln/>
        </p:spPr>
        <p:txBody>
          <a:bodyPr wrap="square" lIns="0" tIns="0" rIns="0" bIns="0" rtlCol="0" anchor="t"/>
          <a:lstStyle/>
          <a:p>
            <a:pPr algn="ctr" indent="0" marL="0">
              <a:buNone/>
            </a:pPr>
            <a:r>
              <a:rPr lang="en-US" sz="1350" dirty="0">
                <a:solidFill>
                  <a:srgbClr val="1E2B37"/>
                </a:solidFill>
                <a:latin typeface="Calibri" pitchFamily="34" charset="0"/>
                <a:ea typeface="Calibri" pitchFamily="34" charset="-122"/>
                <a:cs typeface="Calibri" pitchFamily="34" charset="-120"/>
              </a:rPr>
              <a:t>Never paste personal, confidential or third-party data into a tool.</a:t>
            </a:r>
            <a:endParaRPr lang="en-US" sz="1350" dirty="0"/>
          </a:p>
        </p:txBody>
      </p:sp>
      <p:sp>
        <p:nvSpPr>
          <p:cNvPr id="39" name="Text 30"/>
          <p:cNvSpPr/>
          <p:nvPr/>
        </p:nvSpPr>
        <p:spPr>
          <a:xfrm>
            <a:off x="548640" y="5532120"/>
            <a:ext cx="11064240" cy="320040"/>
          </a:xfrm>
          <a:prstGeom prst="rect">
            <a:avLst/>
          </a:prstGeom>
          <a:noFill/>
          <a:ln/>
        </p:spPr>
        <p:txBody>
          <a:bodyPr wrap="square" lIns="0" tIns="0" rIns="0" bIns="0" rtlCol="0" anchor="t"/>
          <a:lstStyle/>
          <a:p>
            <a:pPr algn="ctr" indent="0" marL="0">
              <a:buNone/>
            </a:pPr>
            <a:r>
              <a:rPr lang="en-US" sz="1300" i="1" dirty="0">
                <a:solidFill>
                  <a:srgbClr val="023B5B"/>
                </a:solidFill>
                <a:latin typeface="Calibri" pitchFamily="34" charset="0"/>
                <a:ea typeface="Calibri" pitchFamily="34" charset="-122"/>
                <a:cs typeface="Calibri" pitchFamily="34" charset="-120"/>
              </a:rPr>
              <a:t>Different organisations word these differently, but the same five ideas keep appearing.</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HOW TO DO IT</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A human and AI ideation loop</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7</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Workflow designed by the author for CW1. Three Ps from the Week 2 ideation session. Brief rules from [1].</a:t>
            </a:r>
            <a:endParaRPr lang="en-US" sz="900" dirty="0"/>
          </a:p>
        </p:txBody>
      </p:sp>
      <p:sp>
        <p:nvSpPr>
          <p:cNvPr id="9" name="Shape 5"/>
          <p:cNvSpPr/>
          <p:nvPr/>
        </p:nvSpPr>
        <p:spPr>
          <a:xfrm>
            <a:off x="548640" y="1371600"/>
            <a:ext cx="11091672" cy="2057400"/>
          </a:xfrm>
          <a:prstGeom prst="rect">
            <a:avLst/>
          </a:prstGeom>
          <a:solidFill>
            <a:srgbClr val="E8F0F5"/>
          </a:solidFill>
          <a:ln w="12700">
            <a:solidFill>
              <a:srgbClr val="E8F0F5"/>
            </a:solidFill>
            <a:prstDash val="solid"/>
          </a:ln>
        </p:spPr>
      </p:sp>
      <p:sp>
        <p:nvSpPr>
          <p:cNvPr id="10" name="Shape 6"/>
          <p:cNvSpPr/>
          <p:nvPr/>
        </p:nvSpPr>
        <p:spPr>
          <a:xfrm>
            <a:off x="548640" y="3566160"/>
            <a:ext cx="11091672" cy="2057400"/>
          </a:xfrm>
          <a:prstGeom prst="rect">
            <a:avLst/>
          </a:prstGeom>
          <a:solidFill>
            <a:srgbClr val="E3F6FB"/>
          </a:solidFill>
          <a:ln w="12700">
            <a:solidFill>
              <a:srgbClr val="E3F6FB"/>
            </a:solidFill>
            <a:prstDash val="solid"/>
          </a:ln>
        </p:spPr>
      </p:sp>
      <p:sp>
        <p:nvSpPr>
          <p:cNvPr id="11" name="Text 7"/>
          <p:cNvSpPr/>
          <p:nvPr/>
        </p:nvSpPr>
        <p:spPr>
          <a:xfrm>
            <a:off x="685800" y="1444752"/>
            <a:ext cx="1828800" cy="201168"/>
          </a:xfrm>
          <a:prstGeom prst="rect">
            <a:avLst/>
          </a:prstGeom>
          <a:noFill/>
          <a:ln/>
        </p:spPr>
        <p:txBody>
          <a:bodyPr wrap="square" lIns="0" tIns="0" rIns="0" bIns="0" rtlCol="0" anchor="t"/>
          <a:lstStyle/>
          <a:p>
            <a:pPr indent="0" marL="0">
              <a:buNone/>
            </a:pPr>
            <a:r>
              <a:rPr lang="en-US" sz="1000" b="1" spc="300" kern="0" dirty="0">
                <a:solidFill>
                  <a:srgbClr val="023B5B"/>
                </a:solidFill>
                <a:latin typeface="Calibri" pitchFamily="34" charset="0"/>
                <a:ea typeface="Calibri" pitchFamily="34" charset="-122"/>
                <a:cs typeface="Calibri" pitchFamily="34" charset="-120"/>
              </a:rPr>
              <a:t>YOU</a:t>
            </a:r>
            <a:endParaRPr lang="en-US" sz="1000" dirty="0"/>
          </a:p>
        </p:txBody>
      </p:sp>
      <p:sp>
        <p:nvSpPr>
          <p:cNvPr id="12" name="Text 8"/>
          <p:cNvSpPr/>
          <p:nvPr/>
        </p:nvSpPr>
        <p:spPr>
          <a:xfrm>
            <a:off x="7315200" y="5349240"/>
            <a:ext cx="4206240" cy="201168"/>
          </a:xfrm>
          <a:prstGeom prst="rect">
            <a:avLst/>
          </a:prstGeom>
          <a:noFill/>
          <a:ln/>
        </p:spPr>
        <p:txBody>
          <a:bodyPr wrap="square" lIns="0" tIns="0" rIns="0" bIns="0" rtlCol="0" anchor="t"/>
          <a:lstStyle/>
          <a:p>
            <a:pPr algn="r" indent="0" marL="0">
              <a:buNone/>
            </a:pPr>
            <a:r>
              <a:rPr lang="en-US" sz="1000" b="1" spc="300" kern="0" dirty="0">
                <a:solidFill>
                  <a:srgbClr val="2D9AB9"/>
                </a:solidFill>
                <a:latin typeface="Calibri" pitchFamily="34" charset="0"/>
                <a:ea typeface="Calibri" pitchFamily="34" charset="-122"/>
                <a:cs typeface="Calibri" pitchFamily="34" charset="-120"/>
              </a:rPr>
              <a:t>AI AS RESEARCH ASSISTANT AND CRITIC</a:t>
            </a:r>
            <a:endParaRPr lang="en-US" sz="1000" dirty="0"/>
          </a:p>
        </p:txBody>
      </p:sp>
      <p:sp>
        <p:nvSpPr>
          <p:cNvPr id="13" name="Shape 9"/>
          <p:cNvSpPr/>
          <p:nvPr/>
        </p:nvSpPr>
        <p:spPr>
          <a:xfrm>
            <a:off x="685800" y="1783080"/>
            <a:ext cx="1645920" cy="1463040"/>
          </a:xfrm>
          <a:prstGeom prst="roundRect">
            <a:avLst>
              <a:gd name="adj" fmla="val 3750"/>
            </a:avLst>
          </a:prstGeom>
          <a:solidFill>
            <a:srgbClr val="FFFFFF"/>
          </a:solidFill>
          <a:ln w="19050">
            <a:solidFill>
              <a:srgbClr val="023B5B"/>
            </a:solidFill>
            <a:prstDash val="solid"/>
          </a:ln>
          <a:effectLst>
            <a:outerShdw sx="100000" sy="100000" kx="0" ky="0" algn="bl" rotWithShape="0" blurRad="76200" dist="25400" dir="5400000">
              <a:srgbClr val="000000">
                <a:alpha val="12000"/>
              </a:srgbClr>
            </a:outerShdw>
          </a:effectLst>
        </p:spPr>
      </p:sp>
      <p:sp>
        <p:nvSpPr>
          <p:cNvPr id="14" name="Shape 10"/>
          <p:cNvSpPr/>
          <p:nvPr/>
        </p:nvSpPr>
        <p:spPr>
          <a:xfrm>
            <a:off x="777240" y="1874520"/>
            <a:ext cx="329184" cy="329184"/>
          </a:xfrm>
          <a:prstGeom prst="ellipse">
            <a:avLst/>
          </a:prstGeom>
          <a:solidFill>
            <a:srgbClr val="023B5B"/>
          </a:solidFill>
          <a:ln w="12700">
            <a:solidFill>
              <a:srgbClr val="023B5B"/>
            </a:solidFill>
            <a:prstDash val="solid"/>
          </a:ln>
        </p:spPr>
      </p:sp>
      <p:sp>
        <p:nvSpPr>
          <p:cNvPr id="15" name="Text 11"/>
          <p:cNvSpPr/>
          <p:nvPr/>
        </p:nvSpPr>
        <p:spPr>
          <a:xfrm>
            <a:off x="777240" y="1874520"/>
            <a:ext cx="329184" cy="329184"/>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1</a:t>
            </a:r>
            <a:endParaRPr lang="en-US" sz="1200" dirty="0"/>
          </a:p>
        </p:txBody>
      </p:sp>
      <p:sp>
        <p:nvSpPr>
          <p:cNvPr id="16" name="Text 12"/>
          <p:cNvSpPr/>
          <p:nvPr/>
        </p:nvSpPr>
        <p:spPr>
          <a:xfrm>
            <a:off x="1161288" y="1874520"/>
            <a:ext cx="1097280" cy="365760"/>
          </a:xfrm>
          <a:prstGeom prst="rect">
            <a:avLst/>
          </a:prstGeom>
          <a:noFill/>
          <a:ln/>
        </p:spPr>
        <p:txBody>
          <a:bodyPr wrap="square" lIns="0" tIns="0" rIns="0" bIns="0" rtlCol="0" anchor="ctr"/>
          <a:lstStyle/>
          <a:p>
            <a:pPr indent="0" marL="0">
              <a:buNone/>
            </a:pPr>
            <a:r>
              <a:rPr lang="en-US" sz="1250" b="1" dirty="0">
                <a:solidFill>
                  <a:srgbClr val="023B5B"/>
                </a:solidFill>
                <a:latin typeface="Cambria" pitchFamily="34" charset="0"/>
                <a:ea typeface="Cambria" pitchFamily="34" charset="-122"/>
                <a:cs typeface="Cambria" pitchFamily="34" charset="-120"/>
              </a:rPr>
              <a:t>Diverge alone</a:t>
            </a:r>
            <a:endParaRPr lang="en-US" sz="1250" dirty="0"/>
          </a:p>
        </p:txBody>
      </p:sp>
      <p:sp>
        <p:nvSpPr>
          <p:cNvPr id="17" name="Text 13"/>
          <p:cNvSpPr/>
          <p:nvPr/>
        </p:nvSpPr>
        <p:spPr>
          <a:xfrm>
            <a:off x="795528" y="2331720"/>
            <a:ext cx="1444752" cy="868680"/>
          </a:xfrm>
          <a:prstGeom prst="rect">
            <a:avLst/>
          </a:prstGeom>
          <a:noFill/>
          <a:ln/>
        </p:spPr>
        <p:txBody>
          <a:bodyPr wrap="square" lIns="0" tIns="0" rIns="0" bIns="0" rtlCol="0" anchor="t"/>
          <a:lstStyle/>
          <a:p>
            <a:pPr indent="0" marL="0">
              <a:buNone/>
            </a:pPr>
            <a:r>
              <a:rPr lang="en-US" sz="1100" dirty="0">
                <a:solidFill>
                  <a:srgbClr val="1E2B37"/>
                </a:solidFill>
                <a:latin typeface="Calibri" pitchFamily="34" charset="0"/>
                <a:ea typeface="Calibri" pitchFamily="34" charset="-122"/>
                <a:cs typeface="Calibri" pitchFamily="34" charset="-120"/>
              </a:rPr>
              <a:t>List 8 to 10 ideas from passion, problems and personal need.</a:t>
            </a:r>
            <a:endParaRPr lang="en-US" sz="1100" dirty="0"/>
          </a:p>
        </p:txBody>
      </p:sp>
      <p:sp>
        <p:nvSpPr>
          <p:cNvPr id="18" name="Shape 14"/>
          <p:cNvSpPr/>
          <p:nvPr/>
        </p:nvSpPr>
        <p:spPr>
          <a:xfrm>
            <a:off x="2574950" y="3931920"/>
            <a:ext cx="1645920" cy="1463040"/>
          </a:xfrm>
          <a:prstGeom prst="roundRect">
            <a:avLst>
              <a:gd name="adj" fmla="val 3750"/>
            </a:avLst>
          </a:prstGeom>
          <a:solidFill>
            <a:srgbClr val="FFFFFF"/>
          </a:solidFill>
          <a:ln w="19050">
            <a:solidFill>
              <a:srgbClr val="2D9AB9"/>
            </a:solidFill>
            <a:prstDash val="solid"/>
          </a:ln>
          <a:effectLst>
            <a:outerShdw sx="100000" sy="100000" kx="0" ky="0" algn="bl" rotWithShape="0" blurRad="76200" dist="25400" dir="5400000">
              <a:srgbClr val="000000">
                <a:alpha val="12000"/>
              </a:srgbClr>
            </a:outerShdw>
          </a:effectLst>
        </p:spPr>
      </p:sp>
      <p:sp>
        <p:nvSpPr>
          <p:cNvPr id="19" name="Shape 15"/>
          <p:cNvSpPr/>
          <p:nvPr/>
        </p:nvSpPr>
        <p:spPr>
          <a:xfrm>
            <a:off x="2666390" y="4023360"/>
            <a:ext cx="329184" cy="329184"/>
          </a:xfrm>
          <a:prstGeom prst="ellipse">
            <a:avLst/>
          </a:prstGeom>
          <a:solidFill>
            <a:srgbClr val="2D9AB9"/>
          </a:solidFill>
          <a:ln w="12700">
            <a:solidFill>
              <a:srgbClr val="2D9AB9"/>
            </a:solidFill>
            <a:prstDash val="solid"/>
          </a:ln>
        </p:spPr>
      </p:sp>
      <p:sp>
        <p:nvSpPr>
          <p:cNvPr id="20" name="Text 16"/>
          <p:cNvSpPr/>
          <p:nvPr/>
        </p:nvSpPr>
        <p:spPr>
          <a:xfrm>
            <a:off x="2666390" y="4023360"/>
            <a:ext cx="329184" cy="329184"/>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2</a:t>
            </a:r>
            <a:endParaRPr lang="en-US" sz="1200" dirty="0"/>
          </a:p>
        </p:txBody>
      </p:sp>
      <p:sp>
        <p:nvSpPr>
          <p:cNvPr id="21" name="Text 17"/>
          <p:cNvSpPr/>
          <p:nvPr/>
        </p:nvSpPr>
        <p:spPr>
          <a:xfrm>
            <a:off x="3050438" y="4023360"/>
            <a:ext cx="1097280" cy="365760"/>
          </a:xfrm>
          <a:prstGeom prst="rect">
            <a:avLst/>
          </a:prstGeom>
          <a:noFill/>
          <a:ln/>
        </p:spPr>
        <p:txBody>
          <a:bodyPr wrap="square" lIns="0" tIns="0" rIns="0" bIns="0" rtlCol="0" anchor="ctr"/>
          <a:lstStyle/>
          <a:p>
            <a:pPr indent="0" marL="0">
              <a:buNone/>
            </a:pPr>
            <a:r>
              <a:rPr lang="en-US" sz="1250" b="1" dirty="0">
                <a:solidFill>
                  <a:srgbClr val="023B5B"/>
                </a:solidFill>
                <a:latin typeface="Cambria" pitchFamily="34" charset="0"/>
                <a:ea typeface="Cambria" pitchFamily="34" charset="-122"/>
                <a:cs typeface="Cambria" pitchFamily="34" charset="-120"/>
              </a:rPr>
              <a:t>Research with AI</a:t>
            </a:r>
            <a:endParaRPr lang="en-US" sz="1250" dirty="0"/>
          </a:p>
        </p:txBody>
      </p:sp>
      <p:sp>
        <p:nvSpPr>
          <p:cNvPr id="22" name="Text 18"/>
          <p:cNvSpPr/>
          <p:nvPr/>
        </p:nvSpPr>
        <p:spPr>
          <a:xfrm>
            <a:off x="2684678" y="4480560"/>
            <a:ext cx="1444752" cy="868680"/>
          </a:xfrm>
          <a:prstGeom prst="rect">
            <a:avLst/>
          </a:prstGeom>
          <a:noFill/>
          <a:ln/>
        </p:spPr>
        <p:txBody>
          <a:bodyPr wrap="square" lIns="0" tIns="0" rIns="0" bIns="0" rtlCol="0" anchor="t"/>
          <a:lstStyle/>
          <a:p>
            <a:pPr indent="0" marL="0">
              <a:buNone/>
            </a:pPr>
            <a:r>
              <a:rPr lang="en-US" sz="1100" dirty="0">
                <a:solidFill>
                  <a:srgbClr val="1E2B37"/>
                </a:solidFill>
                <a:latin typeface="Calibri" pitchFamily="34" charset="0"/>
                <a:ea typeface="Calibri" pitchFamily="34" charset="-122"/>
                <a:cs typeface="Calibri" pitchFamily="34" charset="-120"/>
              </a:rPr>
              <a:t>Map the problem: existing solutions, users, technologies.</a:t>
            </a:r>
            <a:endParaRPr lang="en-US" sz="1100" dirty="0"/>
          </a:p>
        </p:txBody>
      </p:sp>
      <p:sp>
        <p:nvSpPr>
          <p:cNvPr id="23" name="Shape 19"/>
          <p:cNvSpPr/>
          <p:nvPr/>
        </p:nvSpPr>
        <p:spPr>
          <a:xfrm>
            <a:off x="4464101" y="1783080"/>
            <a:ext cx="1645920" cy="1463040"/>
          </a:xfrm>
          <a:prstGeom prst="roundRect">
            <a:avLst>
              <a:gd name="adj" fmla="val 3750"/>
            </a:avLst>
          </a:prstGeom>
          <a:solidFill>
            <a:srgbClr val="FFFFFF"/>
          </a:solidFill>
          <a:ln w="19050">
            <a:solidFill>
              <a:srgbClr val="023B5B"/>
            </a:solidFill>
            <a:prstDash val="solid"/>
          </a:ln>
          <a:effectLst>
            <a:outerShdw sx="100000" sy="100000" kx="0" ky="0" algn="bl" rotWithShape="0" blurRad="76200" dist="25400" dir="5400000">
              <a:srgbClr val="000000">
                <a:alpha val="12000"/>
              </a:srgbClr>
            </a:outerShdw>
          </a:effectLst>
        </p:spPr>
      </p:sp>
      <p:sp>
        <p:nvSpPr>
          <p:cNvPr id="24" name="Shape 20"/>
          <p:cNvSpPr/>
          <p:nvPr/>
        </p:nvSpPr>
        <p:spPr>
          <a:xfrm>
            <a:off x="4555541" y="1874520"/>
            <a:ext cx="329184" cy="329184"/>
          </a:xfrm>
          <a:prstGeom prst="ellipse">
            <a:avLst/>
          </a:prstGeom>
          <a:solidFill>
            <a:srgbClr val="023B5B"/>
          </a:solidFill>
          <a:ln w="12700">
            <a:solidFill>
              <a:srgbClr val="023B5B"/>
            </a:solidFill>
            <a:prstDash val="solid"/>
          </a:ln>
        </p:spPr>
      </p:sp>
      <p:sp>
        <p:nvSpPr>
          <p:cNvPr id="25" name="Text 21"/>
          <p:cNvSpPr/>
          <p:nvPr/>
        </p:nvSpPr>
        <p:spPr>
          <a:xfrm>
            <a:off x="4555541" y="1874520"/>
            <a:ext cx="329184" cy="329184"/>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3</a:t>
            </a:r>
            <a:endParaRPr lang="en-US" sz="1200" dirty="0"/>
          </a:p>
        </p:txBody>
      </p:sp>
      <p:sp>
        <p:nvSpPr>
          <p:cNvPr id="26" name="Text 22"/>
          <p:cNvSpPr/>
          <p:nvPr/>
        </p:nvSpPr>
        <p:spPr>
          <a:xfrm>
            <a:off x="4939589" y="1874520"/>
            <a:ext cx="1097280" cy="365760"/>
          </a:xfrm>
          <a:prstGeom prst="rect">
            <a:avLst/>
          </a:prstGeom>
          <a:noFill/>
          <a:ln/>
        </p:spPr>
        <p:txBody>
          <a:bodyPr wrap="square" lIns="0" tIns="0" rIns="0" bIns="0" rtlCol="0" anchor="ctr"/>
          <a:lstStyle/>
          <a:p>
            <a:pPr indent="0" marL="0">
              <a:buNone/>
            </a:pPr>
            <a:r>
              <a:rPr lang="en-US" sz="1250" b="1" dirty="0">
                <a:solidFill>
                  <a:srgbClr val="023B5B"/>
                </a:solidFill>
                <a:latin typeface="Cambria" pitchFamily="34" charset="0"/>
                <a:ea typeface="Cambria" pitchFamily="34" charset="-122"/>
                <a:cs typeface="Cambria" pitchFamily="34" charset="-120"/>
              </a:rPr>
              <a:t>Choose</a:t>
            </a:r>
            <a:endParaRPr lang="en-US" sz="1250" dirty="0"/>
          </a:p>
        </p:txBody>
      </p:sp>
      <p:sp>
        <p:nvSpPr>
          <p:cNvPr id="27" name="Text 23"/>
          <p:cNvSpPr/>
          <p:nvPr/>
        </p:nvSpPr>
        <p:spPr>
          <a:xfrm>
            <a:off x="4573829" y="2331720"/>
            <a:ext cx="1444752" cy="868680"/>
          </a:xfrm>
          <a:prstGeom prst="rect">
            <a:avLst/>
          </a:prstGeom>
          <a:noFill/>
          <a:ln/>
        </p:spPr>
        <p:txBody>
          <a:bodyPr wrap="square" lIns="0" tIns="0" rIns="0" bIns="0" rtlCol="0" anchor="t"/>
          <a:lstStyle/>
          <a:p>
            <a:pPr indent="0" marL="0">
              <a:buNone/>
            </a:pPr>
            <a:r>
              <a:rPr lang="en-US" sz="1100" dirty="0">
                <a:solidFill>
                  <a:srgbClr val="1E2B37"/>
                </a:solidFill>
                <a:latin typeface="Calibri" pitchFamily="34" charset="0"/>
                <a:ea typeface="Calibri" pitchFamily="34" charset="-122"/>
                <a:cs typeface="Calibri" pitchFamily="34" charset="-120"/>
              </a:rPr>
              <a:t>Narrow to one idea using your own criteria.</a:t>
            </a:r>
            <a:endParaRPr lang="en-US" sz="1100" dirty="0"/>
          </a:p>
        </p:txBody>
      </p:sp>
      <p:sp>
        <p:nvSpPr>
          <p:cNvPr id="28" name="Shape 24"/>
          <p:cNvSpPr/>
          <p:nvPr/>
        </p:nvSpPr>
        <p:spPr>
          <a:xfrm>
            <a:off x="6353251" y="3931920"/>
            <a:ext cx="1645920" cy="1463040"/>
          </a:xfrm>
          <a:prstGeom prst="roundRect">
            <a:avLst>
              <a:gd name="adj" fmla="val 3750"/>
            </a:avLst>
          </a:prstGeom>
          <a:solidFill>
            <a:srgbClr val="FFFFFF"/>
          </a:solidFill>
          <a:ln w="19050">
            <a:solidFill>
              <a:srgbClr val="2D9AB9"/>
            </a:solidFill>
            <a:prstDash val="solid"/>
          </a:ln>
          <a:effectLst>
            <a:outerShdw sx="100000" sy="100000" kx="0" ky="0" algn="bl" rotWithShape="0" blurRad="76200" dist="25400" dir="5400000">
              <a:srgbClr val="000000">
                <a:alpha val="12000"/>
              </a:srgbClr>
            </a:outerShdw>
          </a:effectLst>
        </p:spPr>
      </p:sp>
      <p:sp>
        <p:nvSpPr>
          <p:cNvPr id="29" name="Shape 25"/>
          <p:cNvSpPr/>
          <p:nvPr/>
        </p:nvSpPr>
        <p:spPr>
          <a:xfrm>
            <a:off x="6444691" y="4023360"/>
            <a:ext cx="329184" cy="329184"/>
          </a:xfrm>
          <a:prstGeom prst="ellipse">
            <a:avLst/>
          </a:prstGeom>
          <a:solidFill>
            <a:srgbClr val="2D9AB9"/>
          </a:solidFill>
          <a:ln w="12700">
            <a:solidFill>
              <a:srgbClr val="2D9AB9"/>
            </a:solidFill>
            <a:prstDash val="solid"/>
          </a:ln>
        </p:spPr>
      </p:sp>
      <p:sp>
        <p:nvSpPr>
          <p:cNvPr id="30" name="Text 26"/>
          <p:cNvSpPr/>
          <p:nvPr/>
        </p:nvSpPr>
        <p:spPr>
          <a:xfrm>
            <a:off x="6444691" y="4023360"/>
            <a:ext cx="329184" cy="329184"/>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4</a:t>
            </a:r>
            <a:endParaRPr lang="en-US" sz="1200" dirty="0"/>
          </a:p>
        </p:txBody>
      </p:sp>
      <p:sp>
        <p:nvSpPr>
          <p:cNvPr id="31" name="Text 27"/>
          <p:cNvSpPr/>
          <p:nvPr/>
        </p:nvSpPr>
        <p:spPr>
          <a:xfrm>
            <a:off x="6828739" y="4023360"/>
            <a:ext cx="1097280" cy="365760"/>
          </a:xfrm>
          <a:prstGeom prst="rect">
            <a:avLst/>
          </a:prstGeom>
          <a:noFill/>
          <a:ln/>
        </p:spPr>
        <p:txBody>
          <a:bodyPr wrap="square" lIns="0" tIns="0" rIns="0" bIns="0" rtlCol="0" anchor="ctr"/>
          <a:lstStyle/>
          <a:p>
            <a:pPr indent="0" marL="0">
              <a:buNone/>
            </a:pPr>
            <a:r>
              <a:rPr lang="en-US" sz="1250" b="1" dirty="0">
                <a:solidFill>
                  <a:srgbClr val="023B5B"/>
                </a:solidFill>
                <a:latin typeface="Cambria" pitchFamily="34" charset="0"/>
                <a:ea typeface="Cambria" pitchFamily="34" charset="-122"/>
                <a:cs typeface="Cambria" pitchFamily="34" charset="-120"/>
              </a:rPr>
              <a:t>Challenge with AI</a:t>
            </a:r>
            <a:endParaRPr lang="en-US" sz="1250" dirty="0"/>
          </a:p>
        </p:txBody>
      </p:sp>
      <p:sp>
        <p:nvSpPr>
          <p:cNvPr id="32" name="Text 28"/>
          <p:cNvSpPr/>
          <p:nvPr/>
        </p:nvSpPr>
        <p:spPr>
          <a:xfrm>
            <a:off x="6462979" y="4480560"/>
            <a:ext cx="1444752" cy="868680"/>
          </a:xfrm>
          <a:prstGeom prst="rect">
            <a:avLst/>
          </a:prstGeom>
          <a:noFill/>
          <a:ln/>
        </p:spPr>
        <p:txBody>
          <a:bodyPr wrap="square" lIns="0" tIns="0" rIns="0" bIns="0" rtlCol="0" anchor="t"/>
          <a:lstStyle/>
          <a:p>
            <a:pPr indent="0" marL="0">
              <a:buNone/>
            </a:pPr>
            <a:r>
              <a:rPr lang="en-US" sz="1100" dirty="0">
                <a:solidFill>
                  <a:srgbClr val="1E2B37"/>
                </a:solidFill>
                <a:latin typeface="Calibri" pitchFamily="34" charset="0"/>
                <a:ea typeface="Calibri" pitchFamily="34" charset="-122"/>
                <a:cs typeface="Calibri" pitchFamily="34" charset="-120"/>
              </a:rPr>
              <a:t>Ask for objections, risks and who is left out.</a:t>
            </a:r>
            <a:endParaRPr lang="en-US" sz="1100" dirty="0"/>
          </a:p>
        </p:txBody>
      </p:sp>
      <p:sp>
        <p:nvSpPr>
          <p:cNvPr id="33" name="Shape 29"/>
          <p:cNvSpPr/>
          <p:nvPr/>
        </p:nvSpPr>
        <p:spPr>
          <a:xfrm>
            <a:off x="8242402" y="1783080"/>
            <a:ext cx="1645920" cy="1463040"/>
          </a:xfrm>
          <a:prstGeom prst="roundRect">
            <a:avLst>
              <a:gd name="adj" fmla="val 3750"/>
            </a:avLst>
          </a:prstGeom>
          <a:solidFill>
            <a:srgbClr val="FFFFFF"/>
          </a:solidFill>
          <a:ln w="19050">
            <a:solidFill>
              <a:srgbClr val="023B5B"/>
            </a:solidFill>
            <a:prstDash val="solid"/>
          </a:ln>
          <a:effectLst>
            <a:outerShdw sx="100000" sy="100000" kx="0" ky="0" algn="bl" rotWithShape="0" blurRad="76200" dist="25400" dir="5400000">
              <a:srgbClr val="000000">
                <a:alpha val="12000"/>
              </a:srgbClr>
            </a:outerShdw>
          </a:effectLst>
        </p:spPr>
      </p:sp>
      <p:sp>
        <p:nvSpPr>
          <p:cNvPr id="34" name="Shape 30"/>
          <p:cNvSpPr/>
          <p:nvPr/>
        </p:nvSpPr>
        <p:spPr>
          <a:xfrm>
            <a:off x="8333842" y="1874520"/>
            <a:ext cx="329184" cy="329184"/>
          </a:xfrm>
          <a:prstGeom prst="ellipse">
            <a:avLst/>
          </a:prstGeom>
          <a:solidFill>
            <a:srgbClr val="023B5B"/>
          </a:solidFill>
          <a:ln w="12700">
            <a:solidFill>
              <a:srgbClr val="023B5B"/>
            </a:solidFill>
            <a:prstDash val="solid"/>
          </a:ln>
        </p:spPr>
      </p:sp>
      <p:sp>
        <p:nvSpPr>
          <p:cNvPr id="35" name="Text 31"/>
          <p:cNvSpPr/>
          <p:nvPr/>
        </p:nvSpPr>
        <p:spPr>
          <a:xfrm>
            <a:off x="8333842" y="1874520"/>
            <a:ext cx="329184" cy="329184"/>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5</a:t>
            </a:r>
            <a:endParaRPr lang="en-US" sz="1200" dirty="0"/>
          </a:p>
        </p:txBody>
      </p:sp>
      <p:sp>
        <p:nvSpPr>
          <p:cNvPr id="36" name="Text 32"/>
          <p:cNvSpPr/>
          <p:nvPr/>
        </p:nvSpPr>
        <p:spPr>
          <a:xfrm>
            <a:off x="8717890" y="1874520"/>
            <a:ext cx="1097280" cy="365760"/>
          </a:xfrm>
          <a:prstGeom prst="rect">
            <a:avLst/>
          </a:prstGeom>
          <a:noFill/>
          <a:ln/>
        </p:spPr>
        <p:txBody>
          <a:bodyPr wrap="square" lIns="0" tIns="0" rIns="0" bIns="0" rtlCol="0" anchor="ctr"/>
          <a:lstStyle/>
          <a:p>
            <a:pPr indent="0" marL="0">
              <a:buNone/>
            </a:pPr>
            <a:r>
              <a:rPr lang="en-US" sz="1250" b="1" dirty="0">
                <a:solidFill>
                  <a:srgbClr val="023B5B"/>
                </a:solidFill>
                <a:latin typeface="Cambria" pitchFamily="34" charset="0"/>
                <a:ea typeface="Cambria" pitchFamily="34" charset="-122"/>
                <a:cs typeface="Cambria" pitchFamily="34" charset="-120"/>
              </a:rPr>
              <a:t>Verify</a:t>
            </a:r>
            <a:endParaRPr lang="en-US" sz="1250" dirty="0"/>
          </a:p>
        </p:txBody>
      </p:sp>
      <p:sp>
        <p:nvSpPr>
          <p:cNvPr id="37" name="Text 33"/>
          <p:cNvSpPr/>
          <p:nvPr/>
        </p:nvSpPr>
        <p:spPr>
          <a:xfrm>
            <a:off x="8352130" y="2331720"/>
            <a:ext cx="1444752" cy="868680"/>
          </a:xfrm>
          <a:prstGeom prst="rect">
            <a:avLst/>
          </a:prstGeom>
          <a:noFill/>
          <a:ln/>
        </p:spPr>
        <p:txBody>
          <a:bodyPr wrap="square" lIns="0" tIns="0" rIns="0" bIns="0" rtlCol="0" anchor="t"/>
          <a:lstStyle/>
          <a:p>
            <a:pPr indent="0" marL="0">
              <a:buNone/>
            </a:pPr>
            <a:r>
              <a:rPr lang="en-US" sz="1100" dirty="0">
                <a:solidFill>
                  <a:srgbClr val="1E2B37"/>
                </a:solidFill>
                <a:latin typeface="Calibri" pitchFamily="34" charset="0"/>
                <a:ea typeface="Calibri" pitchFamily="34" charset="-122"/>
                <a:cs typeface="Calibri" pitchFamily="34" charset="-120"/>
              </a:rPr>
              <a:t>Check claims at the source. Talk to real people.</a:t>
            </a:r>
            <a:endParaRPr lang="en-US" sz="1100" dirty="0"/>
          </a:p>
        </p:txBody>
      </p:sp>
      <p:sp>
        <p:nvSpPr>
          <p:cNvPr id="38" name="Shape 34"/>
          <p:cNvSpPr/>
          <p:nvPr/>
        </p:nvSpPr>
        <p:spPr>
          <a:xfrm>
            <a:off x="10131552" y="1783080"/>
            <a:ext cx="1645920" cy="1463040"/>
          </a:xfrm>
          <a:prstGeom prst="roundRect">
            <a:avLst>
              <a:gd name="adj" fmla="val 3750"/>
            </a:avLst>
          </a:prstGeom>
          <a:solidFill>
            <a:srgbClr val="FFFFFF"/>
          </a:solidFill>
          <a:ln w="19050">
            <a:solidFill>
              <a:srgbClr val="023B5B"/>
            </a:solidFill>
            <a:prstDash val="solid"/>
          </a:ln>
          <a:effectLst>
            <a:outerShdw sx="100000" sy="100000" kx="0" ky="0" algn="bl" rotWithShape="0" blurRad="76200" dist="25400" dir="5400000">
              <a:srgbClr val="000000">
                <a:alpha val="12000"/>
              </a:srgbClr>
            </a:outerShdw>
          </a:effectLst>
        </p:spPr>
      </p:sp>
      <p:sp>
        <p:nvSpPr>
          <p:cNvPr id="39" name="Shape 35"/>
          <p:cNvSpPr/>
          <p:nvPr/>
        </p:nvSpPr>
        <p:spPr>
          <a:xfrm>
            <a:off x="10222992" y="1874520"/>
            <a:ext cx="329184" cy="329184"/>
          </a:xfrm>
          <a:prstGeom prst="ellipse">
            <a:avLst/>
          </a:prstGeom>
          <a:solidFill>
            <a:srgbClr val="023B5B"/>
          </a:solidFill>
          <a:ln w="12700">
            <a:solidFill>
              <a:srgbClr val="023B5B"/>
            </a:solidFill>
            <a:prstDash val="solid"/>
          </a:ln>
        </p:spPr>
      </p:sp>
      <p:sp>
        <p:nvSpPr>
          <p:cNvPr id="40" name="Text 36"/>
          <p:cNvSpPr/>
          <p:nvPr/>
        </p:nvSpPr>
        <p:spPr>
          <a:xfrm>
            <a:off x="10222992" y="1874520"/>
            <a:ext cx="329184" cy="329184"/>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6</a:t>
            </a:r>
            <a:endParaRPr lang="en-US" sz="1200" dirty="0"/>
          </a:p>
        </p:txBody>
      </p:sp>
      <p:sp>
        <p:nvSpPr>
          <p:cNvPr id="41" name="Text 37"/>
          <p:cNvSpPr/>
          <p:nvPr/>
        </p:nvSpPr>
        <p:spPr>
          <a:xfrm>
            <a:off x="10607040" y="1874520"/>
            <a:ext cx="1097280" cy="365760"/>
          </a:xfrm>
          <a:prstGeom prst="rect">
            <a:avLst/>
          </a:prstGeom>
          <a:noFill/>
          <a:ln/>
        </p:spPr>
        <p:txBody>
          <a:bodyPr wrap="square" lIns="0" tIns="0" rIns="0" bIns="0" rtlCol="0" anchor="ctr"/>
          <a:lstStyle/>
          <a:p>
            <a:pPr indent="0" marL="0">
              <a:buNone/>
            </a:pPr>
            <a:r>
              <a:rPr lang="en-US" sz="1250" b="1" dirty="0">
                <a:solidFill>
                  <a:srgbClr val="023B5B"/>
                </a:solidFill>
                <a:latin typeface="Cambria" pitchFamily="34" charset="0"/>
                <a:ea typeface="Cambria" pitchFamily="34" charset="-122"/>
                <a:cs typeface="Cambria" pitchFamily="34" charset="-120"/>
              </a:rPr>
              <a:t>Declare</a:t>
            </a:r>
            <a:endParaRPr lang="en-US" sz="1250" dirty="0"/>
          </a:p>
        </p:txBody>
      </p:sp>
      <p:sp>
        <p:nvSpPr>
          <p:cNvPr id="42" name="Text 38"/>
          <p:cNvSpPr/>
          <p:nvPr/>
        </p:nvSpPr>
        <p:spPr>
          <a:xfrm>
            <a:off x="10241280" y="2331720"/>
            <a:ext cx="1444752" cy="868680"/>
          </a:xfrm>
          <a:prstGeom prst="rect">
            <a:avLst/>
          </a:prstGeom>
          <a:noFill/>
          <a:ln/>
        </p:spPr>
        <p:txBody>
          <a:bodyPr wrap="square" lIns="0" tIns="0" rIns="0" bIns="0" rtlCol="0" anchor="t"/>
          <a:lstStyle/>
          <a:p>
            <a:pPr indent="0" marL="0">
              <a:buNone/>
            </a:pPr>
            <a:r>
              <a:rPr lang="en-US" sz="1100" dirty="0">
                <a:solidFill>
                  <a:srgbClr val="1E2B37"/>
                </a:solidFill>
                <a:latin typeface="Calibri" pitchFamily="34" charset="0"/>
                <a:ea typeface="Calibri" pitchFamily="34" charset="-122"/>
                <a:cs typeface="Calibri" pitchFamily="34" charset="-120"/>
              </a:rPr>
              <a:t>Write in your words. Cite AI once per question. Log it.</a:t>
            </a:r>
            <a:endParaRPr lang="en-US" sz="1100" dirty="0"/>
          </a:p>
        </p:txBody>
      </p:sp>
      <p:sp>
        <p:nvSpPr>
          <p:cNvPr id="43" name="Shape 39"/>
          <p:cNvSpPr/>
          <p:nvPr/>
        </p:nvSpPr>
        <p:spPr>
          <a:xfrm>
            <a:off x="2331720" y="2514600"/>
            <a:ext cx="243230" cy="2148840"/>
          </a:xfrm>
          <a:prstGeom prst="line">
            <a:avLst/>
          </a:prstGeom>
          <a:noFill/>
          <a:ln w="19050">
            <a:solidFill>
              <a:srgbClr val="5B6B7B"/>
            </a:solidFill>
            <a:prstDash val="solid"/>
            <a:tailEnd type="triangle"/>
          </a:ln>
        </p:spPr>
      </p:sp>
      <p:sp>
        <p:nvSpPr>
          <p:cNvPr id="44" name="Shape 40"/>
          <p:cNvSpPr/>
          <p:nvPr/>
        </p:nvSpPr>
        <p:spPr>
          <a:xfrm flipV="1">
            <a:off x="4220870" y="2514600"/>
            <a:ext cx="243230" cy="2148840"/>
          </a:xfrm>
          <a:prstGeom prst="line">
            <a:avLst/>
          </a:prstGeom>
          <a:noFill/>
          <a:ln w="19050">
            <a:solidFill>
              <a:srgbClr val="5B6B7B"/>
            </a:solidFill>
            <a:prstDash val="solid"/>
            <a:tailEnd type="triangle"/>
          </a:ln>
        </p:spPr>
      </p:sp>
      <p:sp>
        <p:nvSpPr>
          <p:cNvPr id="45" name="Shape 41"/>
          <p:cNvSpPr/>
          <p:nvPr/>
        </p:nvSpPr>
        <p:spPr>
          <a:xfrm>
            <a:off x="6110021" y="2514600"/>
            <a:ext cx="243230" cy="2148840"/>
          </a:xfrm>
          <a:prstGeom prst="line">
            <a:avLst/>
          </a:prstGeom>
          <a:noFill/>
          <a:ln w="19050">
            <a:solidFill>
              <a:srgbClr val="5B6B7B"/>
            </a:solidFill>
            <a:prstDash val="solid"/>
            <a:tailEnd type="triangle"/>
          </a:ln>
        </p:spPr>
      </p:sp>
      <p:sp>
        <p:nvSpPr>
          <p:cNvPr id="46" name="Shape 42"/>
          <p:cNvSpPr/>
          <p:nvPr/>
        </p:nvSpPr>
        <p:spPr>
          <a:xfrm flipV="1">
            <a:off x="7999171" y="2514600"/>
            <a:ext cx="243230" cy="2148840"/>
          </a:xfrm>
          <a:prstGeom prst="line">
            <a:avLst/>
          </a:prstGeom>
          <a:noFill/>
          <a:ln w="19050">
            <a:solidFill>
              <a:srgbClr val="5B6B7B"/>
            </a:solidFill>
            <a:prstDash val="solid"/>
            <a:tailEnd type="triangle"/>
          </a:ln>
        </p:spPr>
      </p:sp>
      <p:sp>
        <p:nvSpPr>
          <p:cNvPr id="47" name="Shape 43"/>
          <p:cNvSpPr/>
          <p:nvPr/>
        </p:nvSpPr>
        <p:spPr>
          <a:xfrm>
            <a:off x="9888322" y="2514600"/>
            <a:ext cx="243230" cy="0"/>
          </a:xfrm>
          <a:prstGeom prst="line">
            <a:avLst/>
          </a:prstGeom>
          <a:noFill/>
          <a:ln w="19050">
            <a:solidFill>
              <a:srgbClr val="5B6B7B"/>
            </a:solidFill>
            <a:prstDash val="solid"/>
            <a:tailEnd type="triangle"/>
          </a:ln>
        </p:spPr>
      </p:sp>
      <p:sp>
        <p:nvSpPr>
          <p:cNvPr id="48" name="Text 44"/>
          <p:cNvSpPr/>
          <p:nvPr/>
        </p:nvSpPr>
        <p:spPr>
          <a:xfrm>
            <a:off x="548640" y="5742432"/>
            <a:ext cx="11064240" cy="320040"/>
          </a:xfrm>
          <a:prstGeom prst="rect">
            <a:avLst/>
          </a:prstGeom>
          <a:noFill/>
          <a:ln/>
        </p:spPr>
        <p:txBody>
          <a:bodyPr wrap="square" lIns="0" tIns="0" rIns="0" bIns="0" rtlCol="0" anchor="t"/>
          <a:lstStyle/>
          <a:p>
            <a:pPr algn="ctr" indent="0" marL="0">
              <a:buNone/>
            </a:pPr>
            <a:r>
              <a:rPr lang="en-US" sz="1400" b="1" dirty="0">
                <a:solidFill>
                  <a:srgbClr val="023B5B"/>
                </a:solidFill>
                <a:latin typeface="Calibri" pitchFamily="34" charset="0"/>
                <a:ea typeface="Calibri" pitchFamily="34" charset="-122"/>
                <a:cs typeface="Calibri" pitchFamily="34" charset="-120"/>
              </a:rPr>
              <a:t>Rule of thumb: AI widens your view and challenges you. You decide.</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HOW TO DO IT</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A traffic light for AI during ideation</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8</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Green and red items follow [1]. Amber items sit between "research" and "creative" in the brief: ask your lecturer if unsure.</a:t>
            </a:r>
            <a:endParaRPr lang="en-US" sz="900" dirty="0"/>
          </a:p>
        </p:txBody>
      </p:sp>
      <p:sp>
        <p:nvSpPr>
          <p:cNvPr id="9" name="Shape 5"/>
          <p:cNvSpPr/>
          <p:nvPr/>
        </p:nvSpPr>
        <p:spPr>
          <a:xfrm>
            <a:off x="548640" y="1417320"/>
            <a:ext cx="3566160" cy="4160520"/>
          </a:xfrm>
          <a:prstGeom prst="roundRect">
            <a:avLst>
              <a:gd name="adj" fmla="val 1538"/>
            </a:avLst>
          </a:prstGeom>
          <a:solidFill>
            <a:srgbClr val="E6F5EE"/>
          </a:solidFill>
          <a:ln w="19050">
            <a:solidFill>
              <a:srgbClr val="2E9E6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548640" y="1417320"/>
            <a:ext cx="3566160" cy="868680"/>
          </a:xfrm>
          <a:prstGeom prst="rect">
            <a:avLst/>
          </a:prstGeom>
          <a:solidFill>
            <a:srgbClr val="2E9E6B"/>
          </a:solidFill>
          <a:ln w="12700">
            <a:solidFill>
              <a:srgbClr val="2E9E6B"/>
            </a:solidFill>
            <a:prstDash val="solid"/>
          </a:ln>
        </p:spPr>
      </p:sp>
      <p:pic>
        <p:nvPicPr>
          <p:cNvPr id="11" name="Image 1" descr="preencoded.png">    </p:cNvPr>
          <p:cNvPicPr>
            <a:picLocks noChangeAspect="1"/>
          </p:cNvPicPr>
          <p:nvPr/>
        </p:nvPicPr>
        <p:blipFill>
          <a:blip r:embed="rId2"/>
          <a:stretch>
            <a:fillRect/>
          </a:stretch>
        </p:blipFill>
        <p:spPr>
          <a:xfrm>
            <a:off x="777240" y="1572768"/>
            <a:ext cx="548640" cy="548640"/>
          </a:xfrm>
          <a:prstGeom prst="rect">
            <a:avLst/>
          </a:prstGeom>
        </p:spPr>
      </p:pic>
      <p:sp>
        <p:nvSpPr>
          <p:cNvPr id="12" name="Text 7"/>
          <p:cNvSpPr/>
          <p:nvPr/>
        </p:nvSpPr>
        <p:spPr>
          <a:xfrm>
            <a:off x="1463040" y="1508760"/>
            <a:ext cx="2468880" cy="274320"/>
          </a:xfrm>
          <a:prstGeom prst="rect">
            <a:avLst/>
          </a:prstGeom>
          <a:noFill/>
          <a:ln/>
        </p:spPr>
        <p:txBody>
          <a:bodyPr wrap="square" lIns="0" tIns="0" rIns="0" bIns="0" rtlCol="0" anchor="t"/>
          <a:lstStyle/>
          <a:p>
            <a:pPr indent="0" marL="0">
              <a:buNone/>
            </a:pPr>
            <a:r>
              <a:rPr lang="en-US" sz="1100" b="1" spc="300" kern="0" dirty="0">
                <a:solidFill>
                  <a:srgbClr val="FFFFFF"/>
                </a:solidFill>
                <a:latin typeface="Calibri" pitchFamily="34" charset="0"/>
                <a:ea typeface="Calibri" pitchFamily="34" charset="-122"/>
                <a:cs typeface="Calibri" pitchFamily="34" charset="-120"/>
              </a:rPr>
              <a:t>GO</a:t>
            </a:r>
            <a:endParaRPr lang="en-US" sz="1100" dirty="0"/>
          </a:p>
        </p:txBody>
      </p:sp>
      <p:sp>
        <p:nvSpPr>
          <p:cNvPr id="13" name="Text 8"/>
          <p:cNvSpPr/>
          <p:nvPr/>
        </p:nvSpPr>
        <p:spPr>
          <a:xfrm>
            <a:off x="1463040" y="1783080"/>
            <a:ext cx="2560320" cy="411480"/>
          </a:xfrm>
          <a:prstGeom prst="rect">
            <a:avLst/>
          </a:prstGeom>
          <a:noFill/>
          <a:ln/>
        </p:spPr>
        <p:txBody>
          <a:bodyPr wrap="square" lIns="0" tIns="0" rIns="0" bIns="0" rtlCol="0" anchor="t"/>
          <a:lstStyle/>
          <a:p>
            <a:pPr indent="0" marL="0">
              <a:buNone/>
            </a:pPr>
            <a:r>
              <a:rPr lang="en-US" sz="1550" b="1" dirty="0">
                <a:solidFill>
                  <a:srgbClr val="FFFFFF"/>
                </a:solidFill>
                <a:latin typeface="Cambria" pitchFamily="34" charset="0"/>
                <a:ea typeface="Cambria" pitchFamily="34" charset="-122"/>
                <a:cs typeface="Cambria" pitchFamily="34" charset="-120"/>
              </a:rPr>
              <a:t>Research and checking</a:t>
            </a:r>
            <a:endParaRPr lang="en-US" sz="1550" dirty="0"/>
          </a:p>
        </p:txBody>
      </p:sp>
      <p:sp>
        <p:nvSpPr>
          <p:cNvPr id="14" name="Text 9"/>
          <p:cNvSpPr/>
          <p:nvPr/>
        </p:nvSpPr>
        <p:spPr>
          <a:xfrm>
            <a:off x="777240" y="2514600"/>
            <a:ext cx="3154680" cy="3291840"/>
          </a:xfrm>
          <a:prstGeom prst="rect">
            <a:avLst/>
          </a:prstGeom>
          <a:noFill/>
          <a:ln/>
        </p:spPr>
        <p:txBody>
          <a:bodyPr wrap="square" lIns="0" tIns="0" rIns="0" bIns="0" rtlCol="0" anchor="t"/>
          <a:lstStyle/>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Explore the problem area and who is affected</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List existing solutions for you to look up</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Find tools, standards, courses and sources to read</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Summarise material you then read yourself</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Proofread your own finished text</a:t>
            </a:r>
            <a:endParaRPr lang="en-US" sz="1300" dirty="0"/>
          </a:p>
        </p:txBody>
      </p:sp>
      <p:sp>
        <p:nvSpPr>
          <p:cNvPr id="15" name="Shape 10"/>
          <p:cNvSpPr/>
          <p:nvPr/>
        </p:nvSpPr>
        <p:spPr>
          <a:xfrm>
            <a:off x="4297680" y="1417320"/>
            <a:ext cx="3566160" cy="4160520"/>
          </a:xfrm>
          <a:prstGeom prst="roundRect">
            <a:avLst>
              <a:gd name="adj" fmla="val 1538"/>
            </a:avLst>
          </a:prstGeom>
          <a:solidFill>
            <a:srgbClr val="FDF3DC"/>
          </a:solidFill>
          <a:ln w="19050">
            <a:solidFill>
              <a:srgbClr val="E0A12B"/>
            </a:solidFill>
            <a:prstDash val="solid"/>
          </a:ln>
          <a:effectLst>
            <a:outerShdw sx="100000" sy="100000" kx="0" ky="0" algn="bl" rotWithShape="0" blurRad="76200" dist="25400" dir="5400000">
              <a:srgbClr val="000000">
                <a:alpha val="12000"/>
              </a:srgbClr>
            </a:outerShdw>
          </a:effectLst>
        </p:spPr>
      </p:sp>
      <p:sp>
        <p:nvSpPr>
          <p:cNvPr id="16" name="Shape 11"/>
          <p:cNvSpPr/>
          <p:nvPr/>
        </p:nvSpPr>
        <p:spPr>
          <a:xfrm>
            <a:off x="4297680" y="1417320"/>
            <a:ext cx="3566160" cy="868680"/>
          </a:xfrm>
          <a:prstGeom prst="rect">
            <a:avLst/>
          </a:prstGeom>
          <a:solidFill>
            <a:srgbClr val="E0A12B"/>
          </a:solidFill>
          <a:ln w="12700">
            <a:solidFill>
              <a:srgbClr val="E0A12B"/>
            </a:solidFill>
            <a:prstDash val="solid"/>
          </a:ln>
        </p:spPr>
      </p:sp>
      <p:pic>
        <p:nvPicPr>
          <p:cNvPr id="17" name="Image 2" descr="preencoded.png">    </p:cNvPr>
          <p:cNvPicPr>
            <a:picLocks noChangeAspect="1"/>
          </p:cNvPicPr>
          <p:nvPr/>
        </p:nvPicPr>
        <p:blipFill>
          <a:blip r:embed="rId3"/>
          <a:stretch>
            <a:fillRect/>
          </a:stretch>
        </p:blipFill>
        <p:spPr>
          <a:xfrm>
            <a:off x="4526280" y="1572768"/>
            <a:ext cx="548640" cy="548640"/>
          </a:xfrm>
          <a:prstGeom prst="rect">
            <a:avLst/>
          </a:prstGeom>
        </p:spPr>
      </p:pic>
      <p:sp>
        <p:nvSpPr>
          <p:cNvPr id="18" name="Text 12"/>
          <p:cNvSpPr/>
          <p:nvPr/>
        </p:nvSpPr>
        <p:spPr>
          <a:xfrm>
            <a:off x="5212080" y="1508760"/>
            <a:ext cx="2468880" cy="274320"/>
          </a:xfrm>
          <a:prstGeom prst="rect">
            <a:avLst/>
          </a:prstGeom>
          <a:noFill/>
          <a:ln/>
        </p:spPr>
        <p:txBody>
          <a:bodyPr wrap="square" lIns="0" tIns="0" rIns="0" bIns="0" rtlCol="0" anchor="t"/>
          <a:lstStyle/>
          <a:p>
            <a:pPr indent="0" marL="0">
              <a:buNone/>
            </a:pPr>
            <a:r>
              <a:rPr lang="en-US" sz="1100" b="1" spc="300" kern="0" dirty="0">
                <a:solidFill>
                  <a:srgbClr val="FFFFFF"/>
                </a:solidFill>
                <a:latin typeface="Calibri" pitchFamily="34" charset="0"/>
                <a:ea typeface="Calibri" pitchFamily="34" charset="-122"/>
                <a:cs typeface="Calibri" pitchFamily="34" charset="-120"/>
              </a:rPr>
              <a:t>SLOW DOWN</a:t>
            </a:r>
            <a:endParaRPr lang="en-US" sz="1100" dirty="0"/>
          </a:p>
        </p:txBody>
      </p:sp>
      <p:sp>
        <p:nvSpPr>
          <p:cNvPr id="19" name="Text 13"/>
          <p:cNvSpPr/>
          <p:nvPr/>
        </p:nvSpPr>
        <p:spPr>
          <a:xfrm>
            <a:off x="5212080" y="1783080"/>
            <a:ext cx="2560320" cy="411480"/>
          </a:xfrm>
          <a:prstGeom prst="rect">
            <a:avLst/>
          </a:prstGeom>
          <a:noFill/>
          <a:ln/>
        </p:spPr>
        <p:txBody>
          <a:bodyPr wrap="square" lIns="0" tIns="0" rIns="0" bIns="0" rtlCol="0" anchor="t"/>
          <a:lstStyle/>
          <a:p>
            <a:pPr indent="0" marL="0">
              <a:buNone/>
            </a:pPr>
            <a:r>
              <a:rPr lang="en-US" sz="1550" b="1" dirty="0">
                <a:solidFill>
                  <a:srgbClr val="FFFFFF"/>
                </a:solidFill>
                <a:latin typeface="Cambria" pitchFamily="34" charset="0"/>
                <a:ea typeface="Cambria" pitchFamily="34" charset="-122"/>
                <a:cs typeface="Cambria" pitchFamily="34" charset="-120"/>
              </a:rPr>
              <a:t>Declare it and be careful</a:t>
            </a:r>
            <a:endParaRPr lang="en-US" sz="1550" dirty="0"/>
          </a:p>
        </p:txBody>
      </p:sp>
      <p:sp>
        <p:nvSpPr>
          <p:cNvPr id="20" name="Text 14"/>
          <p:cNvSpPr/>
          <p:nvPr/>
        </p:nvSpPr>
        <p:spPr>
          <a:xfrm>
            <a:off x="4526280" y="2514600"/>
            <a:ext cx="3154680" cy="3291840"/>
          </a:xfrm>
          <a:prstGeom prst="rect">
            <a:avLst/>
          </a:prstGeom>
          <a:noFill/>
          <a:ln/>
        </p:spPr>
        <p:txBody>
          <a:bodyPr wrap="square" lIns="0" tIns="0" rIns="0" bIns="0" rtlCol="0" anchor="t"/>
          <a:lstStyle/>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Ask for objections to an idea you already wrote</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Ask it to question you so your aim is clearer</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Compare options you have already created</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Ask what you may have overlooked</a:t>
            </a:r>
            <a:endParaRPr lang="en-US" sz="1300" dirty="0"/>
          </a:p>
        </p:txBody>
      </p:sp>
      <p:sp>
        <p:nvSpPr>
          <p:cNvPr id="21" name="Shape 15"/>
          <p:cNvSpPr/>
          <p:nvPr/>
        </p:nvSpPr>
        <p:spPr>
          <a:xfrm>
            <a:off x="8046720" y="1417320"/>
            <a:ext cx="3566160" cy="4160520"/>
          </a:xfrm>
          <a:prstGeom prst="roundRect">
            <a:avLst>
              <a:gd name="adj" fmla="val 1538"/>
            </a:avLst>
          </a:prstGeom>
          <a:solidFill>
            <a:srgbClr val="FBE9E7"/>
          </a:solidFill>
          <a:ln w="19050">
            <a:solidFill>
              <a:srgbClr val="D2493F"/>
            </a:solidFill>
            <a:prstDash val="solid"/>
          </a:ln>
          <a:effectLst>
            <a:outerShdw sx="100000" sy="100000" kx="0" ky="0" algn="bl" rotWithShape="0" blurRad="76200" dist="25400" dir="5400000">
              <a:srgbClr val="000000">
                <a:alpha val="12000"/>
              </a:srgbClr>
            </a:outerShdw>
          </a:effectLst>
        </p:spPr>
      </p:sp>
      <p:sp>
        <p:nvSpPr>
          <p:cNvPr id="22" name="Shape 16"/>
          <p:cNvSpPr/>
          <p:nvPr/>
        </p:nvSpPr>
        <p:spPr>
          <a:xfrm>
            <a:off x="8046720" y="1417320"/>
            <a:ext cx="3566160" cy="868680"/>
          </a:xfrm>
          <a:prstGeom prst="rect">
            <a:avLst/>
          </a:prstGeom>
          <a:solidFill>
            <a:srgbClr val="D2493F"/>
          </a:solidFill>
          <a:ln w="12700">
            <a:solidFill>
              <a:srgbClr val="D2493F"/>
            </a:solidFill>
            <a:prstDash val="solid"/>
          </a:ln>
        </p:spPr>
      </p:sp>
      <p:pic>
        <p:nvPicPr>
          <p:cNvPr id="23" name="Image 3" descr="preencoded.png">    </p:cNvPr>
          <p:cNvPicPr>
            <a:picLocks noChangeAspect="1"/>
          </p:cNvPicPr>
          <p:nvPr/>
        </p:nvPicPr>
        <p:blipFill>
          <a:blip r:embed="rId4"/>
          <a:stretch>
            <a:fillRect/>
          </a:stretch>
        </p:blipFill>
        <p:spPr>
          <a:xfrm>
            <a:off x="8275320" y="1572768"/>
            <a:ext cx="548640" cy="548640"/>
          </a:xfrm>
          <a:prstGeom prst="rect">
            <a:avLst/>
          </a:prstGeom>
        </p:spPr>
      </p:pic>
      <p:sp>
        <p:nvSpPr>
          <p:cNvPr id="24" name="Text 17"/>
          <p:cNvSpPr/>
          <p:nvPr/>
        </p:nvSpPr>
        <p:spPr>
          <a:xfrm>
            <a:off x="8961120" y="1508760"/>
            <a:ext cx="2468880" cy="274320"/>
          </a:xfrm>
          <a:prstGeom prst="rect">
            <a:avLst/>
          </a:prstGeom>
          <a:noFill/>
          <a:ln/>
        </p:spPr>
        <p:txBody>
          <a:bodyPr wrap="square" lIns="0" tIns="0" rIns="0" bIns="0" rtlCol="0" anchor="t"/>
          <a:lstStyle/>
          <a:p>
            <a:pPr indent="0" marL="0">
              <a:buNone/>
            </a:pPr>
            <a:r>
              <a:rPr lang="en-US" sz="1100" b="1" spc="300" kern="0" dirty="0">
                <a:solidFill>
                  <a:srgbClr val="FFFFFF"/>
                </a:solidFill>
                <a:latin typeface="Calibri" pitchFamily="34" charset="0"/>
                <a:ea typeface="Calibri" pitchFamily="34" charset="-122"/>
                <a:cs typeface="Calibri" pitchFamily="34" charset="-120"/>
              </a:rPr>
              <a:t>STOP</a:t>
            </a:r>
            <a:endParaRPr lang="en-US" sz="1100" dirty="0"/>
          </a:p>
        </p:txBody>
      </p:sp>
      <p:sp>
        <p:nvSpPr>
          <p:cNvPr id="25" name="Text 18"/>
          <p:cNvSpPr/>
          <p:nvPr/>
        </p:nvSpPr>
        <p:spPr>
          <a:xfrm>
            <a:off x="8961120" y="1783080"/>
            <a:ext cx="2560320" cy="411480"/>
          </a:xfrm>
          <a:prstGeom prst="rect">
            <a:avLst/>
          </a:prstGeom>
          <a:noFill/>
          <a:ln/>
        </p:spPr>
        <p:txBody>
          <a:bodyPr wrap="square" lIns="0" tIns="0" rIns="0" bIns="0" rtlCol="0" anchor="t"/>
          <a:lstStyle/>
          <a:p>
            <a:pPr indent="0" marL="0">
              <a:buNone/>
            </a:pPr>
            <a:r>
              <a:rPr lang="en-US" sz="1550" b="1" dirty="0">
                <a:solidFill>
                  <a:srgbClr val="FFFFFF"/>
                </a:solidFill>
                <a:latin typeface="Cambria" pitchFamily="34" charset="0"/>
                <a:ea typeface="Cambria" pitchFamily="34" charset="-122"/>
                <a:cs typeface="Cambria" pitchFamily="34" charset="-120"/>
              </a:rPr>
              <a:t>Not allowed, or not wise</a:t>
            </a:r>
            <a:endParaRPr lang="en-US" sz="1550" dirty="0"/>
          </a:p>
        </p:txBody>
      </p:sp>
      <p:sp>
        <p:nvSpPr>
          <p:cNvPr id="26" name="Text 19"/>
          <p:cNvSpPr/>
          <p:nvPr/>
        </p:nvSpPr>
        <p:spPr>
          <a:xfrm>
            <a:off x="8275320" y="2514600"/>
            <a:ext cx="3154680" cy="3291840"/>
          </a:xfrm>
          <a:prstGeom prst="rect">
            <a:avLst/>
          </a:prstGeom>
          <a:noFill/>
          <a:ln/>
        </p:spPr>
        <p:txBody>
          <a:bodyPr wrap="square" lIns="0" tIns="0" rIns="0" bIns="0" rtlCol="0" anchor="t"/>
          <a:lstStyle/>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Asking it to invent your project ideas</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Having it write the title, aim or objectives</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Structuring or drafting your answers</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Making images, logos or mockups; writing code</a:t>
            </a:r>
            <a:endParaRPr lang="en-US" sz="1300" dirty="0"/>
          </a:p>
          <a:p>
            <a:pPr marL="177800" indent="-177800">
              <a:spcAft>
                <a:spcPts val="700"/>
              </a:spcAft>
              <a:buSzPct val="100000"/>
              <a:buChar char="•"/>
            </a:pPr>
            <a:r>
              <a:rPr lang="en-US" sz="1300" dirty="0">
                <a:solidFill>
                  <a:srgbClr val="1E2B37"/>
                </a:solidFill>
                <a:latin typeface="Calibri" pitchFamily="34" charset="0"/>
                <a:ea typeface="Calibri" pitchFamily="34" charset="-122"/>
                <a:cs typeface="Calibri" pitchFamily="34" charset="-120"/>
              </a:rPr>
              <a:t>Pasting personal or confidential data</a:t>
            </a:r>
            <a:endParaRPr lang="en-US" sz="1300" dirty="0"/>
          </a:p>
        </p:txBody>
      </p:sp>
      <p:sp>
        <p:nvSpPr>
          <p:cNvPr id="27" name="Text 20"/>
          <p:cNvSpPr/>
          <p:nvPr/>
        </p:nvSpPr>
        <p:spPr>
          <a:xfrm>
            <a:off x="548640" y="5742432"/>
            <a:ext cx="11064240" cy="274320"/>
          </a:xfrm>
          <a:prstGeom prst="rect">
            <a:avLst/>
          </a:prstGeom>
          <a:noFill/>
          <a:ln/>
        </p:spPr>
        <p:txBody>
          <a:bodyPr wrap="square" lIns="0" tIns="0" rIns="0" bIns="0" rtlCol="0" anchor="t"/>
          <a:lstStyle/>
          <a:p>
            <a:pPr algn="ctr" indent="0" marL="0">
              <a:buNone/>
            </a:pPr>
            <a:r>
              <a:rPr lang="en-US" sz="1150" i="1" dirty="0">
                <a:solidFill>
                  <a:srgbClr val="5B6B7B"/>
                </a:solidFill>
                <a:latin typeface="Calibri" pitchFamily="34" charset="0"/>
                <a:ea typeface="Calibri" pitchFamily="34" charset="-122"/>
                <a:cs typeface="Calibri" pitchFamily="34" charset="-120"/>
              </a:rPr>
              <a:t>Amber sits between "research" and "creative" in the brief. If you are unsure, ask your lecturer before you do it.</a:t>
            </a:r>
            <a:endParaRPr lang="en-US" sz="1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HOW TO DO IT</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Prompts that keep you in charge</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9</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Prompt patterns designed by the author. Hallucinated references are a known failure of language models [7].</a:t>
            </a:r>
            <a:endParaRPr lang="en-US" sz="900" dirty="0"/>
          </a:p>
        </p:txBody>
      </p:sp>
      <p:sp>
        <p:nvSpPr>
          <p:cNvPr id="9" name="Text 5"/>
          <p:cNvSpPr/>
          <p:nvPr/>
        </p:nvSpPr>
        <p:spPr>
          <a:xfrm>
            <a:off x="548640" y="1417320"/>
            <a:ext cx="3657600" cy="228600"/>
          </a:xfrm>
          <a:prstGeom prst="rect">
            <a:avLst/>
          </a:prstGeom>
          <a:noFill/>
          <a:ln/>
        </p:spPr>
        <p:txBody>
          <a:bodyPr wrap="square" lIns="0" tIns="0" rIns="0" bIns="0" rtlCol="0" anchor="t"/>
          <a:lstStyle/>
          <a:p>
            <a:pPr indent="0" marL="0">
              <a:buNone/>
            </a:pPr>
            <a:r>
              <a:rPr lang="en-US" sz="1100" b="1" spc="300" kern="0" dirty="0">
                <a:solidFill>
                  <a:srgbClr val="2E9E6B"/>
                </a:solidFill>
                <a:latin typeface="Calibri" pitchFamily="34" charset="0"/>
                <a:ea typeface="Calibri" pitchFamily="34" charset="-122"/>
                <a:cs typeface="Calibri" pitchFamily="34" charset="-120"/>
              </a:rPr>
              <a:t>ASK LIKE THIS</a:t>
            </a:r>
            <a:endParaRPr lang="en-US" sz="1100" dirty="0"/>
          </a:p>
        </p:txBody>
      </p:sp>
      <p:sp>
        <p:nvSpPr>
          <p:cNvPr id="10" name="Shape 6"/>
          <p:cNvSpPr/>
          <p:nvPr/>
        </p:nvSpPr>
        <p:spPr>
          <a:xfrm>
            <a:off x="548640" y="1737360"/>
            <a:ext cx="6766560" cy="621792"/>
          </a:xfrm>
          <a:prstGeom prst="roundRect">
            <a:avLst>
              <a:gd name="adj" fmla="val 8824"/>
            </a:avLst>
          </a:prstGeom>
          <a:solidFill>
            <a:srgbClr val="E6F5EE"/>
          </a:solidFill>
          <a:ln w="9525">
            <a:solidFill>
              <a:srgbClr val="BFE3D1"/>
            </a:solidFill>
            <a:prstDash val="solid"/>
          </a:ln>
        </p:spPr>
      </p:sp>
      <p:pic>
        <p:nvPicPr>
          <p:cNvPr id="11" name="Image 1" descr="preencoded.png">    </p:cNvPr>
          <p:cNvPicPr>
            <a:picLocks noChangeAspect="1"/>
          </p:cNvPicPr>
          <p:nvPr/>
        </p:nvPicPr>
        <p:blipFill>
          <a:blip r:embed="rId2"/>
          <a:stretch>
            <a:fillRect/>
          </a:stretch>
        </p:blipFill>
        <p:spPr>
          <a:xfrm>
            <a:off x="685800" y="1911096"/>
            <a:ext cx="274320" cy="274320"/>
          </a:xfrm>
          <a:prstGeom prst="rect">
            <a:avLst/>
          </a:prstGeom>
        </p:spPr>
      </p:pic>
      <p:sp>
        <p:nvSpPr>
          <p:cNvPr id="12" name="Text 7"/>
          <p:cNvSpPr/>
          <p:nvPr/>
        </p:nvSpPr>
        <p:spPr>
          <a:xfrm>
            <a:off x="1097280" y="1773936"/>
            <a:ext cx="6126480" cy="54864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What existing apps or projects tackle [problem]? What do users say is missing?</a:t>
            </a:r>
            <a:endParaRPr lang="en-US" sz="1200" dirty="0"/>
          </a:p>
        </p:txBody>
      </p:sp>
      <p:sp>
        <p:nvSpPr>
          <p:cNvPr id="13" name="Shape 8"/>
          <p:cNvSpPr/>
          <p:nvPr/>
        </p:nvSpPr>
        <p:spPr>
          <a:xfrm>
            <a:off x="548640" y="2441448"/>
            <a:ext cx="6766560" cy="621792"/>
          </a:xfrm>
          <a:prstGeom prst="roundRect">
            <a:avLst>
              <a:gd name="adj" fmla="val 8824"/>
            </a:avLst>
          </a:prstGeom>
          <a:solidFill>
            <a:srgbClr val="E6F5EE"/>
          </a:solidFill>
          <a:ln w="9525">
            <a:solidFill>
              <a:srgbClr val="BFE3D1"/>
            </a:solidFill>
            <a:prstDash val="solid"/>
          </a:ln>
        </p:spPr>
      </p:sp>
      <p:pic>
        <p:nvPicPr>
          <p:cNvPr id="14" name="Image 2" descr="preencoded.png">    </p:cNvPr>
          <p:cNvPicPr>
            <a:picLocks noChangeAspect="1"/>
          </p:cNvPicPr>
          <p:nvPr/>
        </p:nvPicPr>
        <p:blipFill>
          <a:blip r:embed="rId3"/>
          <a:stretch>
            <a:fillRect/>
          </a:stretch>
        </p:blipFill>
        <p:spPr>
          <a:xfrm>
            <a:off x="685800" y="2615184"/>
            <a:ext cx="274320" cy="274320"/>
          </a:xfrm>
          <a:prstGeom prst="rect">
            <a:avLst/>
          </a:prstGeom>
        </p:spPr>
      </p:pic>
      <p:sp>
        <p:nvSpPr>
          <p:cNvPr id="15" name="Text 9"/>
          <p:cNvSpPr/>
          <p:nvPr/>
        </p:nvSpPr>
        <p:spPr>
          <a:xfrm>
            <a:off x="1097280" y="2478024"/>
            <a:ext cx="6126480" cy="54864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Which groups are affected by [problem]? Who is easy to overlook?</a:t>
            </a:r>
            <a:endParaRPr lang="en-US" sz="1200" dirty="0"/>
          </a:p>
        </p:txBody>
      </p:sp>
      <p:sp>
        <p:nvSpPr>
          <p:cNvPr id="16" name="Shape 10"/>
          <p:cNvSpPr/>
          <p:nvPr/>
        </p:nvSpPr>
        <p:spPr>
          <a:xfrm>
            <a:off x="548640" y="3145536"/>
            <a:ext cx="6766560" cy="621792"/>
          </a:xfrm>
          <a:prstGeom prst="roundRect">
            <a:avLst>
              <a:gd name="adj" fmla="val 8824"/>
            </a:avLst>
          </a:prstGeom>
          <a:solidFill>
            <a:srgbClr val="E6F5EE"/>
          </a:solidFill>
          <a:ln w="9525">
            <a:solidFill>
              <a:srgbClr val="BFE3D1"/>
            </a:solidFill>
            <a:prstDash val="solid"/>
          </a:ln>
        </p:spPr>
      </p:sp>
      <p:pic>
        <p:nvPicPr>
          <p:cNvPr id="17" name="Image 3" descr="preencoded.png">    </p:cNvPr>
          <p:cNvPicPr>
            <a:picLocks noChangeAspect="1"/>
          </p:cNvPicPr>
          <p:nvPr/>
        </p:nvPicPr>
        <p:blipFill>
          <a:blip r:embed="rId4"/>
          <a:stretch>
            <a:fillRect/>
          </a:stretch>
        </p:blipFill>
        <p:spPr>
          <a:xfrm>
            <a:off x="685800" y="3319272"/>
            <a:ext cx="274320" cy="274320"/>
          </a:xfrm>
          <a:prstGeom prst="rect">
            <a:avLst/>
          </a:prstGeom>
        </p:spPr>
      </p:pic>
      <p:sp>
        <p:nvSpPr>
          <p:cNvPr id="18" name="Text 11"/>
          <p:cNvSpPr/>
          <p:nvPr/>
        </p:nvSpPr>
        <p:spPr>
          <a:xfrm>
            <a:off x="1097280" y="3182112"/>
            <a:ext cx="6126480" cy="54864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What technologies could support [idea]? Give pros and cons, and point me to sources I can check.</a:t>
            </a:r>
            <a:endParaRPr lang="en-US" sz="1200" dirty="0"/>
          </a:p>
        </p:txBody>
      </p:sp>
      <p:sp>
        <p:nvSpPr>
          <p:cNvPr id="19" name="Shape 12"/>
          <p:cNvSpPr/>
          <p:nvPr/>
        </p:nvSpPr>
        <p:spPr>
          <a:xfrm>
            <a:off x="548640" y="3849624"/>
            <a:ext cx="6766560" cy="621792"/>
          </a:xfrm>
          <a:prstGeom prst="roundRect">
            <a:avLst>
              <a:gd name="adj" fmla="val 8824"/>
            </a:avLst>
          </a:prstGeom>
          <a:solidFill>
            <a:srgbClr val="E6F5EE"/>
          </a:solidFill>
          <a:ln w="9525">
            <a:solidFill>
              <a:srgbClr val="BFE3D1"/>
            </a:solidFill>
            <a:prstDash val="solid"/>
          </a:ln>
        </p:spPr>
      </p:sp>
      <p:pic>
        <p:nvPicPr>
          <p:cNvPr id="20" name="Image 4" descr="preencoded.png">    </p:cNvPr>
          <p:cNvPicPr>
            <a:picLocks noChangeAspect="1"/>
          </p:cNvPicPr>
          <p:nvPr/>
        </p:nvPicPr>
        <p:blipFill>
          <a:blip r:embed="rId5"/>
          <a:stretch>
            <a:fillRect/>
          </a:stretch>
        </p:blipFill>
        <p:spPr>
          <a:xfrm>
            <a:off x="685800" y="4023360"/>
            <a:ext cx="274320" cy="274320"/>
          </a:xfrm>
          <a:prstGeom prst="rect">
            <a:avLst/>
          </a:prstGeom>
        </p:spPr>
      </p:pic>
      <p:sp>
        <p:nvSpPr>
          <p:cNvPr id="21" name="Text 13"/>
          <p:cNvSpPr/>
          <p:nvPr/>
        </p:nvSpPr>
        <p:spPr>
          <a:xfrm>
            <a:off x="1097280" y="3886200"/>
            <a:ext cx="6126480" cy="54864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Act as a sceptical reviewer. What are the three weakest points in my idea? [your own idea]</a:t>
            </a:r>
            <a:endParaRPr lang="en-US" sz="1200" dirty="0"/>
          </a:p>
        </p:txBody>
      </p:sp>
      <p:sp>
        <p:nvSpPr>
          <p:cNvPr id="22" name="Shape 14"/>
          <p:cNvSpPr/>
          <p:nvPr/>
        </p:nvSpPr>
        <p:spPr>
          <a:xfrm>
            <a:off x="548640" y="4553712"/>
            <a:ext cx="6766560" cy="621792"/>
          </a:xfrm>
          <a:prstGeom prst="roundRect">
            <a:avLst>
              <a:gd name="adj" fmla="val 8824"/>
            </a:avLst>
          </a:prstGeom>
          <a:solidFill>
            <a:srgbClr val="E6F5EE"/>
          </a:solidFill>
          <a:ln w="9525">
            <a:solidFill>
              <a:srgbClr val="BFE3D1"/>
            </a:solidFill>
            <a:prstDash val="solid"/>
          </a:ln>
        </p:spPr>
      </p:sp>
      <p:pic>
        <p:nvPicPr>
          <p:cNvPr id="23" name="Image 5" descr="preencoded.png">    </p:cNvPr>
          <p:cNvPicPr>
            <a:picLocks noChangeAspect="1"/>
          </p:cNvPicPr>
          <p:nvPr/>
        </p:nvPicPr>
        <p:blipFill>
          <a:blip r:embed="rId6"/>
          <a:stretch>
            <a:fillRect/>
          </a:stretch>
        </p:blipFill>
        <p:spPr>
          <a:xfrm>
            <a:off x="685800" y="4727448"/>
            <a:ext cx="274320" cy="274320"/>
          </a:xfrm>
          <a:prstGeom prst="rect">
            <a:avLst/>
          </a:prstGeom>
        </p:spPr>
      </p:pic>
      <p:sp>
        <p:nvSpPr>
          <p:cNvPr id="24" name="Text 15"/>
          <p:cNvSpPr/>
          <p:nvPr/>
        </p:nvSpPr>
        <p:spPr>
          <a:xfrm>
            <a:off x="1097280" y="4590288"/>
            <a:ext cx="6126480" cy="54864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Ask me five questions that would make my aim clearer.</a:t>
            </a:r>
            <a:endParaRPr lang="en-US" sz="1200" dirty="0"/>
          </a:p>
        </p:txBody>
      </p:sp>
      <p:sp>
        <p:nvSpPr>
          <p:cNvPr id="25" name="Shape 16"/>
          <p:cNvSpPr/>
          <p:nvPr/>
        </p:nvSpPr>
        <p:spPr>
          <a:xfrm>
            <a:off x="548640" y="5257800"/>
            <a:ext cx="6766560" cy="621792"/>
          </a:xfrm>
          <a:prstGeom prst="roundRect">
            <a:avLst>
              <a:gd name="adj" fmla="val 8824"/>
            </a:avLst>
          </a:prstGeom>
          <a:solidFill>
            <a:srgbClr val="E6F5EE"/>
          </a:solidFill>
          <a:ln w="9525">
            <a:solidFill>
              <a:srgbClr val="BFE3D1"/>
            </a:solidFill>
            <a:prstDash val="solid"/>
          </a:ln>
        </p:spPr>
      </p:sp>
      <p:pic>
        <p:nvPicPr>
          <p:cNvPr id="26" name="Image 6" descr="preencoded.png">    </p:cNvPr>
          <p:cNvPicPr>
            <a:picLocks noChangeAspect="1"/>
          </p:cNvPicPr>
          <p:nvPr/>
        </p:nvPicPr>
        <p:blipFill>
          <a:blip r:embed="rId7"/>
          <a:stretch>
            <a:fillRect/>
          </a:stretch>
        </p:blipFill>
        <p:spPr>
          <a:xfrm>
            <a:off x="685800" y="5431536"/>
            <a:ext cx="274320" cy="274320"/>
          </a:xfrm>
          <a:prstGeom prst="rect">
            <a:avLst/>
          </a:prstGeom>
        </p:spPr>
      </p:pic>
      <p:sp>
        <p:nvSpPr>
          <p:cNvPr id="27" name="Text 17"/>
          <p:cNvSpPr/>
          <p:nvPr/>
        </p:nvSpPr>
        <p:spPr>
          <a:xfrm>
            <a:off x="1097280" y="5294376"/>
            <a:ext cx="6126480" cy="54864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Which UK laws or guidance might apply to [idea]? I will check each at the source.</a:t>
            </a:r>
            <a:endParaRPr lang="en-US" sz="1200" dirty="0"/>
          </a:p>
        </p:txBody>
      </p:sp>
      <p:sp>
        <p:nvSpPr>
          <p:cNvPr id="28" name="Text 18"/>
          <p:cNvSpPr/>
          <p:nvPr/>
        </p:nvSpPr>
        <p:spPr>
          <a:xfrm>
            <a:off x="7680960" y="1417320"/>
            <a:ext cx="3657600" cy="228600"/>
          </a:xfrm>
          <a:prstGeom prst="rect">
            <a:avLst/>
          </a:prstGeom>
          <a:noFill/>
          <a:ln/>
        </p:spPr>
        <p:txBody>
          <a:bodyPr wrap="square" lIns="0" tIns="0" rIns="0" bIns="0" rtlCol="0" anchor="t"/>
          <a:lstStyle/>
          <a:p>
            <a:pPr indent="0" marL="0">
              <a:buNone/>
            </a:pPr>
            <a:r>
              <a:rPr lang="en-US" sz="1100" b="1" spc="300" kern="0" dirty="0">
                <a:solidFill>
                  <a:srgbClr val="D2493F"/>
                </a:solidFill>
                <a:latin typeface="Calibri" pitchFamily="34" charset="0"/>
                <a:ea typeface="Calibri" pitchFamily="34" charset="-122"/>
                <a:cs typeface="Calibri" pitchFamily="34" charset="-120"/>
              </a:rPr>
              <a:t>NOT LIKE THIS</a:t>
            </a:r>
            <a:endParaRPr lang="en-US" sz="1100" dirty="0"/>
          </a:p>
        </p:txBody>
      </p:sp>
      <p:sp>
        <p:nvSpPr>
          <p:cNvPr id="29" name="Shape 19"/>
          <p:cNvSpPr/>
          <p:nvPr/>
        </p:nvSpPr>
        <p:spPr>
          <a:xfrm>
            <a:off x="7680960" y="1737360"/>
            <a:ext cx="3959352" cy="932688"/>
          </a:xfrm>
          <a:prstGeom prst="roundRect">
            <a:avLst>
              <a:gd name="adj" fmla="val 5882"/>
            </a:avLst>
          </a:prstGeom>
          <a:solidFill>
            <a:srgbClr val="FBE9E7"/>
          </a:solidFill>
          <a:ln w="9525">
            <a:solidFill>
              <a:srgbClr val="F0C3BE"/>
            </a:solidFill>
            <a:prstDash val="solid"/>
          </a:ln>
        </p:spPr>
      </p:sp>
      <p:pic>
        <p:nvPicPr>
          <p:cNvPr id="30" name="Image 7" descr="preencoded.png">    </p:cNvPr>
          <p:cNvPicPr>
            <a:picLocks noChangeAspect="1"/>
          </p:cNvPicPr>
          <p:nvPr/>
        </p:nvPicPr>
        <p:blipFill>
          <a:blip r:embed="rId8"/>
          <a:stretch>
            <a:fillRect/>
          </a:stretch>
        </p:blipFill>
        <p:spPr>
          <a:xfrm>
            <a:off x="7818120" y="1865376"/>
            <a:ext cx="274320" cy="274320"/>
          </a:xfrm>
          <a:prstGeom prst="rect">
            <a:avLst/>
          </a:prstGeom>
        </p:spPr>
      </p:pic>
      <p:sp>
        <p:nvSpPr>
          <p:cNvPr id="31" name="Text 20"/>
          <p:cNvSpPr/>
          <p:nvPr/>
        </p:nvSpPr>
        <p:spPr>
          <a:xfrm>
            <a:off x="8229600" y="1810512"/>
            <a:ext cx="3291840" cy="45720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Give me five project ideas for my CW1.</a:t>
            </a:r>
            <a:endParaRPr lang="en-US" sz="1200" dirty="0"/>
          </a:p>
        </p:txBody>
      </p:sp>
      <p:sp>
        <p:nvSpPr>
          <p:cNvPr id="32" name="Text 21"/>
          <p:cNvSpPr/>
          <p:nvPr/>
        </p:nvSpPr>
        <p:spPr>
          <a:xfrm>
            <a:off x="8229600" y="2286000"/>
            <a:ext cx="3291840" cy="274320"/>
          </a:xfrm>
          <a:prstGeom prst="rect">
            <a:avLst/>
          </a:prstGeom>
          <a:noFill/>
          <a:ln/>
        </p:spPr>
        <p:txBody>
          <a:bodyPr wrap="square" lIns="0" tIns="0" rIns="0" bIns="0" rtlCol="0" anchor="t"/>
          <a:lstStyle/>
          <a:p>
            <a:pPr indent="0" marL="0">
              <a:buNone/>
            </a:pPr>
            <a:r>
              <a:rPr lang="en-US" sz="1100" b="1" dirty="0">
                <a:solidFill>
                  <a:srgbClr val="D2493F"/>
                </a:solidFill>
                <a:latin typeface="Calibri" pitchFamily="34" charset="0"/>
                <a:ea typeface="Calibri" pitchFamily="34" charset="-122"/>
                <a:cs typeface="Calibri" pitchFamily="34" charset="-120"/>
              </a:rPr>
              <a:t>Hands over the thinking</a:t>
            </a:r>
            <a:endParaRPr lang="en-US" sz="1100" dirty="0"/>
          </a:p>
        </p:txBody>
      </p:sp>
      <p:sp>
        <p:nvSpPr>
          <p:cNvPr id="33" name="Shape 22"/>
          <p:cNvSpPr/>
          <p:nvPr/>
        </p:nvSpPr>
        <p:spPr>
          <a:xfrm>
            <a:off x="7680960" y="2788920"/>
            <a:ext cx="3959352" cy="932688"/>
          </a:xfrm>
          <a:prstGeom prst="roundRect">
            <a:avLst>
              <a:gd name="adj" fmla="val 5882"/>
            </a:avLst>
          </a:prstGeom>
          <a:solidFill>
            <a:srgbClr val="FBE9E7"/>
          </a:solidFill>
          <a:ln w="9525">
            <a:solidFill>
              <a:srgbClr val="F0C3BE"/>
            </a:solidFill>
            <a:prstDash val="solid"/>
          </a:ln>
        </p:spPr>
      </p:sp>
      <p:pic>
        <p:nvPicPr>
          <p:cNvPr id="34" name="Image 8" descr="preencoded.png">    </p:cNvPr>
          <p:cNvPicPr>
            <a:picLocks noChangeAspect="1"/>
          </p:cNvPicPr>
          <p:nvPr/>
        </p:nvPicPr>
        <p:blipFill>
          <a:blip r:embed="rId9"/>
          <a:stretch>
            <a:fillRect/>
          </a:stretch>
        </p:blipFill>
        <p:spPr>
          <a:xfrm>
            <a:off x="7818120" y="2916936"/>
            <a:ext cx="274320" cy="274320"/>
          </a:xfrm>
          <a:prstGeom prst="rect">
            <a:avLst/>
          </a:prstGeom>
        </p:spPr>
      </p:pic>
      <p:sp>
        <p:nvSpPr>
          <p:cNvPr id="35" name="Text 23"/>
          <p:cNvSpPr/>
          <p:nvPr/>
        </p:nvSpPr>
        <p:spPr>
          <a:xfrm>
            <a:off x="8229600" y="2862072"/>
            <a:ext cx="3291840" cy="45720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Write my aim and objectives.</a:t>
            </a:r>
            <a:endParaRPr lang="en-US" sz="1200" dirty="0"/>
          </a:p>
        </p:txBody>
      </p:sp>
      <p:sp>
        <p:nvSpPr>
          <p:cNvPr id="36" name="Text 24"/>
          <p:cNvSpPr/>
          <p:nvPr/>
        </p:nvSpPr>
        <p:spPr>
          <a:xfrm>
            <a:off x="8229600" y="3337560"/>
            <a:ext cx="3291840" cy="274320"/>
          </a:xfrm>
          <a:prstGeom prst="rect">
            <a:avLst/>
          </a:prstGeom>
          <a:noFill/>
          <a:ln/>
        </p:spPr>
        <p:txBody>
          <a:bodyPr wrap="square" lIns="0" tIns="0" rIns="0" bIns="0" rtlCol="0" anchor="t"/>
          <a:lstStyle/>
          <a:p>
            <a:pPr indent="0" marL="0">
              <a:buNone/>
            </a:pPr>
            <a:r>
              <a:rPr lang="en-US" sz="1100" b="1" dirty="0">
                <a:solidFill>
                  <a:srgbClr val="D2493F"/>
                </a:solidFill>
                <a:latin typeface="Calibri" pitchFamily="34" charset="0"/>
                <a:ea typeface="Calibri" pitchFamily="34" charset="-122"/>
                <a:cs typeface="Calibri" pitchFamily="34" charset="-120"/>
              </a:rPr>
              <a:t>Writing, and not your own words</a:t>
            </a:r>
            <a:endParaRPr lang="en-US" sz="1100" dirty="0"/>
          </a:p>
        </p:txBody>
      </p:sp>
      <p:sp>
        <p:nvSpPr>
          <p:cNvPr id="37" name="Shape 25"/>
          <p:cNvSpPr/>
          <p:nvPr/>
        </p:nvSpPr>
        <p:spPr>
          <a:xfrm>
            <a:off x="7680960" y="3840480"/>
            <a:ext cx="3959352" cy="932688"/>
          </a:xfrm>
          <a:prstGeom prst="roundRect">
            <a:avLst>
              <a:gd name="adj" fmla="val 5882"/>
            </a:avLst>
          </a:prstGeom>
          <a:solidFill>
            <a:srgbClr val="FBE9E7"/>
          </a:solidFill>
          <a:ln w="9525">
            <a:solidFill>
              <a:srgbClr val="F0C3BE"/>
            </a:solidFill>
            <a:prstDash val="solid"/>
          </a:ln>
        </p:spPr>
      </p:sp>
      <p:pic>
        <p:nvPicPr>
          <p:cNvPr id="38" name="Image 9" descr="preencoded.png">    </p:cNvPr>
          <p:cNvPicPr>
            <a:picLocks noChangeAspect="1"/>
          </p:cNvPicPr>
          <p:nvPr/>
        </p:nvPicPr>
        <p:blipFill>
          <a:blip r:embed="rId10"/>
          <a:stretch>
            <a:fillRect/>
          </a:stretch>
        </p:blipFill>
        <p:spPr>
          <a:xfrm>
            <a:off x="7818120" y="3968496"/>
            <a:ext cx="274320" cy="274320"/>
          </a:xfrm>
          <a:prstGeom prst="rect">
            <a:avLst/>
          </a:prstGeom>
        </p:spPr>
      </p:pic>
      <p:sp>
        <p:nvSpPr>
          <p:cNvPr id="39" name="Text 26"/>
          <p:cNvSpPr/>
          <p:nvPr/>
        </p:nvSpPr>
        <p:spPr>
          <a:xfrm>
            <a:off x="8229600" y="3913632"/>
            <a:ext cx="3291840" cy="45720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Make this sound like a first-class answer.</a:t>
            </a:r>
            <a:endParaRPr lang="en-US" sz="1200" dirty="0"/>
          </a:p>
        </p:txBody>
      </p:sp>
      <p:sp>
        <p:nvSpPr>
          <p:cNvPr id="40" name="Text 27"/>
          <p:cNvSpPr/>
          <p:nvPr/>
        </p:nvSpPr>
        <p:spPr>
          <a:xfrm>
            <a:off x="8229600" y="4389120"/>
            <a:ext cx="3291840" cy="274320"/>
          </a:xfrm>
          <a:prstGeom prst="rect">
            <a:avLst/>
          </a:prstGeom>
          <a:noFill/>
          <a:ln/>
        </p:spPr>
        <p:txBody>
          <a:bodyPr wrap="square" lIns="0" tIns="0" rIns="0" bIns="0" rtlCol="0" anchor="t"/>
          <a:lstStyle/>
          <a:p>
            <a:pPr indent="0" marL="0">
              <a:buNone/>
            </a:pPr>
            <a:r>
              <a:rPr lang="en-US" sz="1100" b="1" dirty="0">
                <a:solidFill>
                  <a:srgbClr val="D2493F"/>
                </a:solidFill>
                <a:latin typeface="Calibri" pitchFamily="34" charset="0"/>
                <a:ea typeface="Calibri" pitchFamily="34" charset="-122"/>
                <a:cs typeface="Calibri" pitchFamily="34" charset="-120"/>
              </a:rPr>
              <a:t>Hides who wrote what</a:t>
            </a:r>
            <a:endParaRPr lang="en-US" sz="1100" dirty="0"/>
          </a:p>
        </p:txBody>
      </p:sp>
      <p:sp>
        <p:nvSpPr>
          <p:cNvPr id="41" name="Shape 28"/>
          <p:cNvSpPr/>
          <p:nvPr/>
        </p:nvSpPr>
        <p:spPr>
          <a:xfrm>
            <a:off x="7680960" y="4892040"/>
            <a:ext cx="3959352" cy="932688"/>
          </a:xfrm>
          <a:prstGeom prst="roundRect">
            <a:avLst>
              <a:gd name="adj" fmla="val 5882"/>
            </a:avLst>
          </a:prstGeom>
          <a:solidFill>
            <a:srgbClr val="FBE9E7"/>
          </a:solidFill>
          <a:ln w="9525">
            <a:solidFill>
              <a:srgbClr val="F0C3BE"/>
            </a:solidFill>
            <a:prstDash val="solid"/>
          </a:ln>
        </p:spPr>
      </p:sp>
      <p:pic>
        <p:nvPicPr>
          <p:cNvPr id="42" name="Image 10" descr="preencoded.png">    </p:cNvPr>
          <p:cNvPicPr>
            <a:picLocks noChangeAspect="1"/>
          </p:cNvPicPr>
          <p:nvPr/>
        </p:nvPicPr>
        <p:blipFill>
          <a:blip r:embed="rId11"/>
          <a:stretch>
            <a:fillRect/>
          </a:stretch>
        </p:blipFill>
        <p:spPr>
          <a:xfrm>
            <a:off x="7818120" y="5020056"/>
            <a:ext cx="274320" cy="274320"/>
          </a:xfrm>
          <a:prstGeom prst="rect">
            <a:avLst/>
          </a:prstGeom>
        </p:spPr>
      </p:pic>
      <p:sp>
        <p:nvSpPr>
          <p:cNvPr id="43" name="Text 29"/>
          <p:cNvSpPr/>
          <p:nvPr/>
        </p:nvSpPr>
        <p:spPr>
          <a:xfrm>
            <a:off x="8229600" y="4965192"/>
            <a:ext cx="3291840" cy="457200"/>
          </a:xfrm>
          <a:prstGeom prst="rect">
            <a:avLst/>
          </a:prstGeom>
          <a:noFill/>
          <a:ln/>
        </p:spPr>
        <p:txBody>
          <a:bodyPr wrap="square" lIns="0" tIns="0" rIns="0" bIns="0" rtlCol="0" anchor="ctr"/>
          <a:lstStyle/>
          <a:p>
            <a:pPr indent="0" marL="0">
              <a:buNone/>
            </a:pPr>
            <a:r>
              <a:rPr lang="en-US" sz="1200" i="1" dirty="0">
                <a:solidFill>
                  <a:srgbClr val="1E2B37"/>
                </a:solidFill>
                <a:latin typeface="Calibri" pitchFamily="34" charset="0"/>
                <a:ea typeface="Calibri" pitchFamily="34" charset="-122"/>
                <a:cs typeface="Calibri" pitchFamily="34" charset="-120"/>
              </a:rPr>
              <a:t>Add references for this paragraph.</a:t>
            </a:r>
            <a:endParaRPr lang="en-US" sz="1200" dirty="0"/>
          </a:p>
        </p:txBody>
      </p:sp>
      <p:sp>
        <p:nvSpPr>
          <p:cNvPr id="44" name="Text 30"/>
          <p:cNvSpPr/>
          <p:nvPr/>
        </p:nvSpPr>
        <p:spPr>
          <a:xfrm>
            <a:off x="8229600" y="5440680"/>
            <a:ext cx="3291840" cy="274320"/>
          </a:xfrm>
          <a:prstGeom prst="rect">
            <a:avLst/>
          </a:prstGeom>
          <a:noFill/>
          <a:ln/>
        </p:spPr>
        <p:txBody>
          <a:bodyPr wrap="square" lIns="0" tIns="0" rIns="0" bIns="0" rtlCol="0" anchor="t"/>
          <a:lstStyle/>
          <a:p>
            <a:pPr indent="0" marL="0">
              <a:buNone/>
            </a:pPr>
            <a:r>
              <a:rPr lang="en-US" sz="1100" b="1" dirty="0">
                <a:solidFill>
                  <a:srgbClr val="D2493F"/>
                </a:solidFill>
                <a:latin typeface="Calibri" pitchFamily="34" charset="0"/>
                <a:ea typeface="Calibri" pitchFamily="34" charset="-122"/>
                <a:cs typeface="Calibri" pitchFamily="34" charset="-120"/>
              </a:rPr>
              <a:t>Invites made-up citations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PROJECT EXAMPLES</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Six example projects to show the method</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10</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Example ideas created by the author for teaching. Choose your own ideas from your own interests.</a:t>
            </a:r>
            <a:endParaRPr lang="en-US" sz="900" dirty="0"/>
          </a:p>
        </p:txBody>
      </p:sp>
      <p:sp>
        <p:nvSpPr>
          <p:cNvPr id="9" name="Shape 5"/>
          <p:cNvSpPr/>
          <p:nvPr/>
        </p:nvSpPr>
        <p:spPr>
          <a:xfrm>
            <a:off x="548640" y="1417320"/>
            <a:ext cx="3566160" cy="2194560"/>
          </a:xfrm>
          <a:prstGeom prst="roundRect">
            <a:avLst>
              <a:gd name="adj" fmla="val 2500"/>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548640" y="1417320"/>
            <a:ext cx="91440" cy="2194560"/>
          </a:xfrm>
          <a:prstGeom prst="rect">
            <a:avLst/>
          </a:prstGeom>
          <a:solidFill>
            <a:srgbClr val="2E9E6B"/>
          </a:solidFill>
          <a:ln w="12700">
            <a:solidFill>
              <a:srgbClr val="2E9E6B"/>
            </a:solidFill>
            <a:prstDash val="solid"/>
          </a:ln>
        </p:spPr>
      </p:sp>
      <p:sp>
        <p:nvSpPr>
          <p:cNvPr id="11" name="Shape 7"/>
          <p:cNvSpPr/>
          <p:nvPr/>
        </p:nvSpPr>
        <p:spPr>
          <a:xfrm>
            <a:off x="822960" y="1600200"/>
            <a:ext cx="566928" cy="566928"/>
          </a:xfrm>
          <a:prstGeom prst="ellipse">
            <a:avLst/>
          </a:prstGeom>
          <a:solidFill>
            <a:srgbClr val="2E9E6B"/>
          </a:solidFill>
          <a:ln w="12700">
            <a:solidFill>
              <a:srgbClr val="2E9E6B"/>
            </a:solidFill>
            <a:prstDash val="solid"/>
          </a:ln>
        </p:spPr>
      </p:sp>
      <p:pic>
        <p:nvPicPr>
          <p:cNvPr id="12" name="Image 1" descr="preencoded.png">    </p:cNvPr>
          <p:cNvPicPr>
            <a:picLocks noChangeAspect="1"/>
          </p:cNvPicPr>
          <p:nvPr/>
        </p:nvPicPr>
        <p:blipFill>
          <a:blip r:embed="rId2"/>
          <a:stretch>
            <a:fillRect/>
          </a:stretch>
        </p:blipFill>
        <p:spPr>
          <a:xfrm>
            <a:off x="970361" y="1747601"/>
            <a:ext cx="272125" cy="272125"/>
          </a:xfrm>
          <a:prstGeom prst="rect">
            <a:avLst/>
          </a:prstGeom>
        </p:spPr>
      </p:pic>
      <p:sp>
        <p:nvSpPr>
          <p:cNvPr id="13" name="Text 8"/>
          <p:cNvSpPr/>
          <p:nvPr/>
        </p:nvSpPr>
        <p:spPr>
          <a:xfrm>
            <a:off x="1508760" y="1618488"/>
            <a:ext cx="2468880" cy="228600"/>
          </a:xfrm>
          <a:prstGeom prst="rect">
            <a:avLst/>
          </a:prstGeom>
          <a:noFill/>
          <a:ln/>
        </p:spPr>
        <p:txBody>
          <a:bodyPr wrap="square" lIns="0" tIns="0" rIns="0" bIns="0" rtlCol="0" anchor="t"/>
          <a:lstStyle/>
          <a:p>
            <a:pPr indent="0" marL="0">
              <a:buNone/>
            </a:pPr>
            <a:r>
              <a:rPr lang="en-US" sz="900" b="1" spc="200" kern="0" dirty="0">
                <a:solidFill>
                  <a:srgbClr val="2E9E6B"/>
                </a:solidFill>
                <a:latin typeface="Calibri" pitchFamily="34" charset="0"/>
                <a:ea typeface="Calibri" pitchFamily="34" charset="-122"/>
                <a:cs typeface="Calibri" pitchFamily="34" charset="-120"/>
              </a:rPr>
              <a:t>CLOUD AND SUSTAINABILITY</a:t>
            </a:r>
            <a:endParaRPr lang="en-US" sz="900" dirty="0"/>
          </a:p>
        </p:txBody>
      </p:sp>
      <p:sp>
        <p:nvSpPr>
          <p:cNvPr id="14" name="Text 9"/>
          <p:cNvSpPr/>
          <p:nvPr/>
        </p:nvSpPr>
        <p:spPr>
          <a:xfrm>
            <a:off x="3657600" y="1554480"/>
            <a:ext cx="320040" cy="274320"/>
          </a:xfrm>
          <a:prstGeom prst="rect">
            <a:avLst/>
          </a:prstGeom>
          <a:noFill/>
          <a:ln/>
        </p:spPr>
        <p:txBody>
          <a:bodyPr wrap="square" lIns="0" tIns="0" rIns="0" bIns="0" rtlCol="0" anchor="t"/>
          <a:lstStyle/>
          <a:p>
            <a:pPr algn="r" indent="0" marL="0">
              <a:buNone/>
            </a:pPr>
            <a:r>
              <a:rPr lang="en-US" sz="1600" b="1" dirty="0">
                <a:solidFill>
                  <a:srgbClr val="B9C6D0"/>
                </a:solidFill>
                <a:latin typeface="Cambria" pitchFamily="34" charset="0"/>
                <a:ea typeface="Cambria" pitchFamily="34" charset="-122"/>
                <a:cs typeface="Cambria" pitchFamily="34" charset="-120"/>
              </a:rPr>
              <a:t>1</a:t>
            </a:r>
            <a:endParaRPr lang="en-US" sz="1600" dirty="0"/>
          </a:p>
        </p:txBody>
      </p:sp>
      <p:sp>
        <p:nvSpPr>
          <p:cNvPr id="15" name="Text 10"/>
          <p:cNvSpPr/>
          <p:nvPr/>
        </p:nvSpPr>
        <p:spPr>
          <a:xfrm>
            <a:off x="822960" y="2286000"/>
            <a:ext cx="3108960" cy="59436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Carbon-aware cloud scheduling for small charities</a:t>
            </a:r>
            <a:endParaRPr lang="en-US" sz="1400" dirty="0"/>
          </a:p>
        </p:txBody>
      </p:sp>
      <p:sp>
        <p:nvSpPr>
          <p:cNvPr id="16" name="Text 11"/>
          <p:cNvSpPr/>
          <p:nvPr/>
        </p:nvSpPr>
        <p:spPr>
          <a:xfrm>
            <a:off x="822960" y="2926080"/>
            <a:ext cx="3108960" cy="548640"/>
          </a:xfrm>
          <a:prstGeom prst="rect">
            <a:avLst/>
          </a:prstGeom>
          <a:noFill/>
          <a:ln/>
        </p:spPr>
        <p:txBody>
          <a:bodyPr wrap="square" lIns="0" tIns="0" rIns="0" bIns="0" rtlCol="0" anchor="t"/>
          <a:lstStyle/>
          <a:p>
            <a:pPr indent="0" marL="0">
              <a:buNone/>
            </a:pPr>
            <a:r>
              <a:rPr lang="en-US" sz="1150" i="1" dirty="0">
                <a:solidFill>
                  <a:srgbClr val="5B6B7B"/>
                </a:solidFill>
                <a:latin typeface="Calibri" pitchFamily="34" charset="0"/>
                <a:ea typeface="Calibri" pitchFamily="34" charset="-122"/>
                <a:cs typeface="Calibri" pitchFamily="34" charset="-120"/>
              </a:rPr>
              <a:t>Lower emissions and cloud bills for charities.</a:t>
            </a:r>
            <a:endParaRPr lang="en-US" sz="1150" dirty="0"/>
          </a:p>
        </p:txBody>
      </p:sp>
      <p:sp>
        <p:nvSpPr>
          <p:cNvPr id="17" name="Shape 12"/>
          <p:cNvSpPr/>
          <p:nvPr/>
        </p:nvSpPr>
        <p:spPr>
          <a:xfrm>
            <a:off x="4297680" y="1417320"/>
            <a:ext cx="3566160" cy="2194560"/>
          </a:xfrm>
          <a:prstGeom prst="roundRect">
            <a:avLst>
              <a:gd name="adj" fmla="val 2500"/>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8" name="Shape 13"/>
          <p:cNvSpPr/>
          <p:nvPr/>
        </p:nvSpPr>
        <p:spPr>
          <a:xfrm>
            <a:off x="4297680" y="1417320"/>
            <a:ext cx="91440" cy="2194560"/>
          </a:xfrm>
          <a:prstGeom prst="rect">
            <a:avLst/>
          </a:prstGeom>
          <a:solidFill>
            <a:srgbClr val="2D9AB9"/>
          </a:solidFill>
          <a:ln w="12700">
            <a:solidFill>
              <a:srgbClr val="2D9AB9"/>
            </a:solidFill>
            <a:prstDash val="solid"/>
          </a:ln>
        </p:spPr>
      </p:sp>
      <p:sp>
        <p:nvSpPr>
          <p:cNvPr id="19" name="Shape 14"/>
          <p:cNvSpPr/>
          <p:nvPr/>
        </p:nvSpPr>
        <p:spPr>
          <a:xfrm>
            <a:off x="4572000" y="1600200"/>
            <a:ext cx="566928" cy="566928"/>
          </a:xfrm>
          <a:prstGeom prst="ellipse">
            <a:avLst/>
          </a:prstGeom>
          <a:solidFill>
            <a:srgbClr val="2D9AB9"/>
          </a:solidFill>
          <a:ln w="12700">
            <a:solidFill>
              <a:srgbClr val="2D9AB9"/>
            </a:solidFill>
            <a:prstDash val="solid"/>
          </a:ln>
        </p:spPr>
      </p:sp>
      <p:pic>
        <p:nvPicPr>
          <p:cNvPr id="20" name="Image 2" descr="preencoded.png">    </p:cNvPr>
          <p:cNvPicPr>
            <a:picLocks noChangeAspect="1"/>
          </p:cNvPicPr>
          <p:nvPr/>
        </p:nvPicPr>
        <p:blipFill>
          <a:blip r:embed="rId3"/>
          <a:stretch>
            <a:fillRect/>
          </a:stretch>
        </p:blipFill>
        <p:spPr>
          <a:xfrm>
            <a:off x="4719401" y="1747601"/>
            <a:ext cx="272125" cy="272125"/>
          </a:xfrm>
          <a:prstGeom prst="rect">
            <a:avLst/>
          </a:prstGeom>
        </p:spPr>
      </p:pic>
      <p:sp>
        <p:nvSpPr>
          <p:cNvPr id="21" name="Text 15"/>
          <p:cNvSpPr/>
          <p:nvPr/>
        </p:nvSpPr>
        <p:spPr>
          <a:xfrm>
            <a:off x="5257800" y="1618488"/>
            <a:ext cx="2468880" cy="228600"/>
          </a:xfrm>
          <a:prstGeom prst="rect">
            <a:avLst/>
          </a:prstGeom>
          <a:noFill/>
          <a:ln/>
        </p:spPr>
        <p:txBody>
          <a:bodyPr wrap="square" lIns="0" tIns="0" rIns="0" bIns="0" rtlCol="0" anchor="t"/>
          <a:lstStyle/>
          <a:p>
            <a:pPr indent="0" marL="0">
              <a:buNone/>
            </a:pPr>
            <a:r>
              <a:rPr lang="en-US" sz="900" b="1" spc="200" kern="0" dirty="0">
                <a:solidFill>
                  <a:srgbClr val="2D9AB9"/>
                </a:solidFill>
                <a:latin typeface="Calibri" pitchFamily="34" charset="0"/>
                <a:ea typeface="Calibri" pitchFamily="34" charset="-122"/>
                <a:cs typeface="Calibri" pitchFamily="34" charset="-120"/>
              </a:rPr>
              <a:t>WEB AND ACCESSIBILITY</a:t>
            </a:r>
            <a:endParaRPr lang="en-US" sz="900" dirty="0"/>
          </a:p>
        </p:txBody>
      </p:sp>
      <p:sp>
        <p:nvSpPr>
          <p:cNvPr id="22" name="Text 16"/>
          <p:cNvSpPr/>
          <p:nvPr/>
        </p:nvSpPr>
        <p:spPr>
          <a:xfrm>
            <a:off x="7406640" y="1554480"/>
            <a:ext cx="320040" cy="274320"/>
          </a:xfrm>
          <a:prstGeom prst="rect">
            <a:avLst/>
          </a:prstGeom>
          <a:noFill/>
          <a:ln/>
        </p:spPr>
        <p:txBody>
          <a:bodyPr wrap="square" lIns="0" tIns="0" rIns="0" bIns="0" rtlCol="0" anchor="t"/>
          <a:lstStyle/>
          <a:p>
            <a:pPr algn="r" indent="0" marL="0">
              <a:buNone/>
            </a:pPr>
            <a:r>
              <a:rPr lang="en-US" sz="1600" b="1" dirty="0">
                <a:solidFill>
                  <a:srgbClr val="B9C6D0"/>
                </a:solidFill>
                <a:latin typeface="Cambria" pitchFamily="34" charset="0"/>
                <a:ea typeface="Cambria" pitchFamily="34" charset="-122"/>
                <a:cs typeface="Cambria" pitchFamily="34" charset="-120"/>
              </a:rPr>
              <a:t>2</a:t>
            </a:r>
            <a:endParaRPr lang="en-US" sz="1600" dirty="0"/>
          </a:p>
        </p:txBody>
      </p:sp>
      <p:sp>
        <p:nvSpPr>
          <p:cNvPr id="23" name="Text 17"/>
          <p:cNvSpPr/>
          <p:nvPr/>
        </p:nvSpPr>
        <p:spPr>
          <a:xfrm>
            <a:off x="4572000" y="2286000"/>
            <a:ext cx="3108960" cy="59436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Accessibility checker for student society websites</a:t>
            </a:r>
            <a:endParaRPr lang="en-US" sz="1400" dirty="0"/>
          </a:p>
        </p:txBody>
      </p:sp>
      <p:sp>
        <p:nvSpPr>
          <p:cNvPr id="24" name="Text 18"/>
          <p:cNvSpPr/>
          <p:nvPr/>
        </p:nvSpPr>
        <p:spPr>
          <a:xfrm>
            <a:off x="4572000" y="2926080"/>
            <a:ext cx="3108960" cy="548640"/>
          </a:xfrm>
          <a:prstGeom prst="rect">
            <a:avLst/>
          </a:prstGeom>
          <a:noFill/>
          <a:ln/>
        </p:spPr>
        <p:txBody>
          <a:bodyPr wrap="square" lIns="0" tIns="0" rIns="0" bIns="0" rtlCol="0" anchor="t"/>
          <a:lstStyle/>
          <a:p>
            <a:pPr indent="0" marL="0">
              <a:buNone/>
            </a:pPr>
            <a:r>
              <a:rPr lang="en-US" sz="1150" i="1" dirty="0">
                <a:solidFill>
                  <a:srgbClr val="5B6B7B"/>
                </a:solidFill>
                <a:latin typeface="Calibri" pitchFamily="34" charset="0"/>
                <a:ea typeface="Calibri" pitchFamily="34" charset="-122"/>
                <a:cs typeface="Calibri" pitchFamily="34" charset="-120"/>
              </a:rPr>
              <a:t>Disabled students can take part in society life.</a:t>
            </a:r>
            <a:endParaRPr lang="en-US" sz="1150" dirty="0"/>
          </a:p>
        </p:txBody>
      </p:sp>
      <p:sp>
        <p:nvSpPr>
          <p:cNvPr id="25" name="Shape 19"/>
          <p:cNvSpPr/>
          <p:nvPr/>
        </p:nvSpPr>
        <p:spPr>
          <a:xfrm>
            <a:off x="8046720" y="1417320"/>
            <a:ext cx="3566160" cy="2194560"/>
          </a:xfrm>
          <a:prstGeom prst="roundRect">
            <a:avLst>
              <a:gd name="adj" fmla="val 2500"/>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Shape 20"/>
          <p:cNvSpPr/>
          <p:nvPr/>
        </p:nvSpPr>
        <p:spPr>
          <a:xfrm>
            <a:off x="8046720" y="1417320"/>
            <a:ext cx="91440" cy="2194560"/>
          </a:xfrm>
          <a:prstGeom prst="rect">
            <a:avLst/>
          </a:prstGeom>
          <a:solidFill>
            <a:srgbClr val="C4861C"/>
          </a:solidFill>
          <a:ln w="12700">
            <a:solidFill>
              <a:srgbClr val="C4861C"/>
            </a:solidFill>
            <a:prstDash val="solid"/>
          </a:ln>
        </p:spPr>
      </p:sp>
      <p:sp>
        <p:nvSpPr>
          <p:cNvPr id="27" name="Shape 21"/>
          <p:cNvSpPr/>
          <p:nvPr/>
        </p:nvSpPr>
        <p:spPr>
          <a:xfrm>
            <a:off x="8321040" y="1600200"/>
            <a:ext cx="566928" cy="566928"/>
          </a:xfrm>
          <a:prstGeom prst="ellipse">
            <a:avLst/>
          </a:prstGeom>
          <a:solidFill>
            <a:srgbClr val="C4861C"/>
          </a:solidFill>
          <a:ln w="12700">
            <a:solidFill>
              <a:srgbClr val="C4861C"/>
            </a:solidFill>
            <a:prstDash val="solid"/>
          </a:ln>
        </p:spPr>
      </p:sp>
      <p:pic>
        <p:nvPicPr>
          <p:cNvPr id="28" name="Image 3" descr="preencoded.png">    </p:cNvPr>
          <p:cNvPicPr>
            <a:picLocks noChangeAspect="1"/>
          </p:cNvPicPr>
          <p:nvPr/>
        </p:nvPicPr>
        <p:blipFill>
          <a:blip r:embed="rId4"/>
          <a:stretch>
            <a:fillRect/>
          </a:stretch>
        </p:blipFill>
        <p:spPr>
          <a:xfrm>
            <a:off x="8468441" y="1747601"/>
            <a:ext cx="272125" cy="272125"/>
          </a:xfrm>
          <a:prstGeom prst="rect">
            <a:avLst/>
          </a:prstGeom>
        </p:spPr>
      </p:pic>
      <p:sp>
        <p:nvSpPr>
          <p:cNvPr id="29" name="Text 22"/>
          <p:cNvSpPr/>
          <p:nvPr/>
        </p:nvSpPr>
        <p:spPr>
          <a:xfrm>
            <a:off x="9006840" y="1618488"/>
            <a:ext cx="2468880" cy="228600"/>
          </a:xfrm>
          <a:prstGeom prst="rect">
            <a:avLst/>
          </a:prstGeom>
          <a:noFill/>
          <a:ln/>
        </p:spPr>
        <p:txBody>
          <a:bodyPr wrap="square" lIns="0" tIns="0" rIns="0" bIns="0" rtlCol="0" anchor="t"/>
          <a:lstStyle/>
          <a:p>
            <a:pPr indent="0" marL="0">
              <a:buNone/>
            </a:pPr>
            <a:r>
              <a:rPr lang="en-US" sz="900" b="1" spc="200" kern="0" dirty="0">
                <a:solidFill>
                  <a:srgbClr val="C4861C"/>
                </a:solidFill>
                <a:latin typeface="Calibri" pitchFamily="34" charset="0"/>
                <a:ea typeface="Calibri" pitchFamily="34" charset="-122"/>
                <a:cs typeface="Calibri" pitchFamily="34" charset="-120"/>
              </a:rPr>
              <a:t>DATA AND MACHINE LEARNING</a:t>
            </a:r>
            <a:endParaRPr lang="en-US" sz="900" dirty="0"/>
          </a:p>
        </p:txBody>
      </p:sp>
      <p:sp>
        <p:nvSpPr>
          <p:cNvPr id="30" name="Text 23"/>
          <p:cNvSpPr/>
          <p:nvPr/>
        </p:nvSpPr>
        <p:spPr>
          <a:xfrm>
            <a:off x="11155680" y="1554480"/>
            <a:ext cx="320040" cy="274320"/>
          </a:xfrm>
          <a:prstGeom prst="rect">
            <a:avLst/>
          </a:prstGeom>
          <a:noFill/>
          <a:ln/>
        </p:spPr>
        <p:txBody>
          <a:bodyPr wrap="square" lIns="0" tIns="0" rIns="0" bIns="0" rtlCol="0" anchor="t"/>
          <a:lstStyle/>
          <a:p>
            <a:pPr algn="r" indent="0" marL="0">
              <a:buNone/>
            </a:pPr>
            <a:r>
              <a:rPr lang="en-US" sz="1600" b="1" dirty="0">
                <a:solidFill>
                  <a:srgbClr val="B9C6D0"/>
                </a:solidFill>
                <a:latin typeface="Cambria" pitchFamily="34" charset="0"/>
                <a:ea typeface="Cambria" pitchFamily="34" charset="-122"/>
                <a:cs typeface="Cambria" pitchFamily="34" charset="-120"/>
              </a:rPr>
              <a:t>3</a:t>
            </a:r>
            <a:endParaRPr lang="en-US" sz="1600" dirty="0"/>
          </a:p>
        </p:txBody>
      </p:sp>
      <p:sp>
        <p:nvSpPr>
          <p:cNvPr id="31" name="Text 24"/>
          <p:cNvSpPr/>
          <p:nvPr/>
        </p:nvSpPr>
        <p:spPr>
          <a:xfrm>
            <a:off x="8321040" y="2286000"/>
            <a:ext cx="3108960" cy="59436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Surplus food predictor for community fridges</a:t>
            </a:r>
            <a:endParaRPr lang="en-US" sz="1400" dirty="0"/>
          </a:p>
        </p:txBody>
      </p:sp>
      <p:sp>
        <p:nvSpPr>
          <p:cNvPr id="32" name="Text 25"/>
          <p:cNvSpPr/>
          <p:nvPr/>
        </p:nvSpPr>
        <p:spPr>
          <a:xfrm>
            <a:off x="8321040" y="2926080"/>
            <a:ext cx="3108960" cy="548640"/>
          </a:xfrm>
          <a:prstGeom prst="rect">
            <a:avLst/>
          </a:prstGeom>
          <a:noFill/>
          <a:ln/>
        </p:spPr>
        <p:txBody>
          <a:bodyPr wrap="square" lIns="0" tIns="0" rIns="0" bIns="0" rtlCol="0" anchor="t"/>
          <a:lstStyle/>
          <a:p>
            <a:pPr indent="0" marL="0">
              <a:buNone/>
            </a:pPr>
            <a:r>
              <a:rPr lang="en-US" sz="1150" i="1" dirty="0">
                <a:solidFill>
                  <a:srgbClr val="5B6B7B"/>
                </a:solidFill>
                <a:latin typeface="Calibri" pitchFamily="34" charset="0"/>
                <a:ea typeface="Calibri" pitchFamily="34" charset="-122"/>
                <a:cs typeface="Calibri" pitchFamily="34" charset="-120"/>
              </a:rPr>
              <a:t>Less food waste and more support for local families.</a:t>
            </a:r>
            <a:endParaRPr lang="en-US" sz="1150" dirty="0"/>
          </a:p>
        </p:txBody>
      </p:sp>
      <p:sp>
        <p:nvSpPr>
          <p:cNvPr id="33" name="Shape 26"/>
          <p:cNvSpPr/>
          <p:nvPr/>
        </p:nvSpPr>
        <p:spPr>
          <a:xfrm>
            <a:off x="548640" y="3794760"/>
            <a:ext cx="3566160" cy="2194560"/>
          </a:xfrm>
          <a:prstGeom prst="roundRect">
            <a:avLst>
              <a:gd name="adj" fmla="val 2500"/>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4" name="Shape 27"/>
          <p:cNvSpPr/>
          <p:nvPr/>
        </p:nvSpPr>
        <p:spPr>
          <a:xfrm>
            <a:off x="548640" y="3794760"/>
            <a:ext cx="91440" cy="2194560"/>
          </a:xfrm>
          <a:prstGeom prst="rect">
            <a:avLst/>
          </a:prstGeom>
          <a:solidFill>
            <a:srgbClr val="A06CD5"/>
          </a:solidFill>
          <a:ln w="12700">
            <a:solidFill>
              <a:srgbClr val="A06CD5"/>
            </a:solidFill>
            <a:prstDash val="solid"/>
          </a:ln>
        </p:spPr>
      </p:sp>
      <p:sp>
        <p:nvSpPr>
          <p:cNvPr id="35" name="Shape 28"/>
          <p:cNvSpPr/>
          <p:nvPr/>
        </p:nvSpPr>
        <p:spPr>
          <a:xfrm>
            <a:off x="822960" y="3977640"/>
            <a:ext cx="566928" cy="566928"/>
          </a:xfrm>
          <a:prstGeom prst="ellipse">
            <a:avLst/>
          </a:prstGeom>
          <a:solidFill>
            <a:srgbClr val="A06CD5"/>
          </a:solidFill>
          <a:ln w="12700">
            <a:solidFill>
              <a:srgbClr val="A06CD5"/>
            </a:solidFill>
            <a:prstDash val="solid"/>
          </a:ln>
        </p:spPr>
      </p:sp>
      <p:pic>
        <p:nvPicPr>
          <p:cNvPr id="36" name="Image 4" descr="preencoded.png">    </p:cNvPr>
          <p:cNvPicPr>
            <a:picLocks noChangeAspect="1"/>
          </p:cNvPicPr>
          <p:nvPr/>
        </p:nvPicPr>
        <p:blipFill>
          <a:blip r:embed="rId5"/>
          <a:stretch>
            <a:fillRect/>
          </a:stretch>
        </p:blipFill>
        <p:spPr>
          <a:xfrm>
            <a:off x="970361" y="4125041"/>
            <a:ext cx="272125" cy="272125"/>
          </a:xfrm>
          <a:prstGeom prst="rect">
            <a:avLst/>
          </a:prstGeom>
        </p:spPr>
      </p:pic>
      <p:sp>
        <p:nvSpPr>
          <p:cNvPr id="37" name="Text 29"/>
          <p:cNvSpPr/>
          <p:nvPr/>
        </p:nvSpPr>
        <p:spPr>
          <a:xfrm>
            <a:off x="1508760" y="3995928"/>
            <a:ext cx="2468880" cy="228600"/>
          </a:xfrm>
          <a:prstGeom prst="rect">
            <a:avLst/>
          </a:prstGeom>
          <a:noFill/>
          <a:ln/>
        </p:spPr>
        <p:txBody>
          <a:bodyPr wrap="square" lIns="0" tIns="0" rIns="0" bIns="0" rtlCol="0" anchor="t"/>
          <a:lstStyle/>
          <a:p>
            <a:pPr indent="0" marL="0">
              <a:buNone/>
            </a:pPr>
            <a:r>
              <a:rPr lang="en-US" sz="900" b="1" spc="200" kern="0" dirty="0">
                <a:solidFill>
                  <a:srgbClr val="A06CD5"/>
                </a:solidFill>
                <a:latin typeface="Calibri" pitchFamily="34" charset="0"/>
                <a:ea typeface="Calibri" pitchFamily="34" charset="-122"/>
                <a:cs typeface="Calibri" pitchFamily="34" charset="-120"/>
              </a:rPr>
              <a:t>AR AND VR</a:t>
            </a:r>
            <a:endParaRPr lang="en-US" sz="900" dirty="0"/>
          </a:p>
        </p:txBody>
      </p:sp>
      <p:sp>
        <p:nvSpPr>
          <p:cNvPr id="38" name="Text 30"/>
          <p:cNvSpPr/>
          <p:nvPr/>
        </p:nvSpPr>
        <p:spPr>
          <a:xfrm>
            <a:off x="3657600" y="3931920"/>
            <a:ext cx="320040" cy="274320"/>
          </a:xfrm>
          <a:prstGeom prst="rect">
            <a:avLst/>
          </a:prstGeom>
          <a:noFill/>
          <a:ln/>
        </p:spPr>
        <p:txBody>
          <a:bodyPr wrap="square" lIns="0" tIns="0" rIns="0" bIns="0" rtlCol="0" anchor="t"/>
          <a:lstStyle/>
          <a:p>
            <a:pPr algn="r" indent="0" marL="0">
              <a:buNone/>
            </a:pPr>
            <a:r>
              <a:rPr lang="en-US" sz="1600" b="1" dirty="0">
                <a:solidFill>
                  <a:srgbClr val="B9C6D0"/>
                </a:solidFill>
                <a:latin typeface="Cambria" pitchFamily="34" charset="0"/>
                <a:ea typeface="Cambria" pitchFamily="34" charset="-122"/>
                <a:cs typeface="Cambria" pitchFamily="34" charset="-120"/>
              </a:rPr>
              <a:t>4</a:t>
            </a:r>
            <a:endParaRPr lang="en-US" sz="1600" dirty="0"/>
          </a:p>
        </p:txBody>
      </p:sp>
      <p:sp>
        <p:nvSpPr>
          <p:cNvPr id="39" name="Text 31"/>
          <p:cNvSpPr/>
          <p:nvPr/>
        </p:nvSpPr>
        <p:spPr>
          <a:xfrm>
            <a:off x="822960" y="4663440"/>
            <a:ext cx="3108960" cy="59436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Welsh and English AR heritage trail for a local town</a:t>
            </a:r>
            <a:endParaRPr lang="en-US" sz="1400" dirty="0"/>
          </a:p>
        </p:txBody>
      </p:sp>
      <p:sp>
        <p:nvSpPr>
          <p:cNvPr id="40" name="Text 32"/>
          <p:cNvSpPr/>
          <p:nvPr/>
        </p:nvSpPr>
        <p:spPr>
          <a:xfrm>
            <a:off x="822960" y="5303520"/>
            <a:ext cx="3108960" cy="548640"/>
          </a:xfrm>
          <a:prstGeom prst="rect">
            <a:avLst/>
          </a:prstGeom>
          <a:noFill/>
          <a:ln/>
        </p:spPr>
        <p:txBody>
          <a:bodyPr wrap="square" lIns="0" tIns="0" rIns="0" bIns="0" rtlCol="0" anchor="t"/>
          <a:lstStyle/>
          <a:p>
            <a:pPr indent="0" marL="0">
              <a:buNone/>
            </a:pPr>
            <a:r>
              <a:rPr lang="en-US" sz="1150" i="1" dirty="0">
                <a:solidFill>
                  <a:srgbClr val="5B6B7B"/>
                </a:solidFill>
                <a:latin typeface="Calibri" pitchFamily="34" charset="0"/>
                <a:ea typeface="Calibri" pitchFamily="34" charset="-122"/>
                <a:cs typeface="Calibri" pitchFamily="34" charset="-120"/>
              </a:rPr>
              <a:t>Promotes local heritage and the Welsh language.</a:t>
            </a:r>
            <a:endParaRPr lang="en-US" sz="1150" dirty="0"/>
          </a:p>
        </p:txBody>
      </p:sp>
      <p:sp>
        <p:nvSpPr>
          <p:cNvPr id="41" name="Shape 33"/>
          <p:cNvSpPr/>
          <p:nvPr/>
        </p:nvSpPr>
        <p:spPr>
          <a:xfrm>
            <a:off x="4297680" y="3794760"/>
            <a:ext cx="3566160" cy="2194560"/>
          </a:xfrm>
          <a:prstGeom prst="roundRect">
            <a:avLst>
              <a:gd name="adj" fmla="val 2500"/>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42" name="Shape 34"/>
          <p:cNvSpPr/>
          <p:nvPr/>
        </p:nvSpPr>
        <p:spPr>
          <a:xfrm>
            <a:off x="4297680" y="3794760"/>
            <a:ext cx="91440" cy="2194560"/>
          </a:xfrm>
          <a:prstGeom prst="rect">
            <a:avLst/>
          </a:prstGeom>
          <a:solidFill>
            <a:srgbClr val="D2493F"/>
          </a:solidFill>
          <a:ln w="12700">
            <a:solidFill>
              <a:srgbClr val="D2493F"/>
            </a:solidFill>
            <a:prstDash val="solid"/>
          </a:ln>
        </p:spPr>
      </p:sp>
      <p:sp>
        <p:nvSpPr>
          <p:cNvPr id="43" name="Shape 35"/>
          <p:cNvSpPr/>
          <p:nvPr/>
        </p:nvSpPr>
        <p:spPr>
          <a:xfrm>
            <a:off x="4572000" y="3977640"/>
            <a:ext cx="566928" cy="566928"/>
          </a:xfrm>
          <a:prstGeom prst="ellipse">
            <a:avLst/>
          </a:prstGeom>
          <a:solidFill>
            <a:srgbClr val="D2493F"/>
          </a:solidFill>
          <a:ln w="12700">
            <a:solidFill>
              <a:srgbClr val="D2493F"/>
            </a:solidFill>
            <a:prstDash val="solid"/>
          </a:ln>
        </p:spPr>
      </p:sp>
      <p:pic>
        <p:nvPicPr>
          <p:cNvPr id="44" name="Image 5" descr="preencoded.png">    </p:cNvPr>
          <p:cNvPicPr>
            <a:picLocks noChangeAspect="1"/>
          </p:cNvPicPr>
          <p:nvPr/>
        </p:nvPicPr>
        <p:blipFill>
          <a:blip r:embed="rId6"/>
          <a:stretch>
            <a:fillRect/>
          </a:stretch>
        </p:blipFill>
        <p:spPr>
          <a:xfrm>
            <a:off x="4719401" y="4125041"/>
            <a:ext cx="272125" cy="272125"/>
          </a:xfrm>
          <a:prstGeom prst="rect">
            <a:avLst/>
          </a:prstGeom>
        </p:spPr>
      </p:pic>
      <p:sp>
        <p:nvSpPr>
          <p:cNvPr id="45" name="Text 36"/>
          <p:cNvSpPr/>
          <p:nvPr/>
        </p:nvSpPr>
        <p:spPr>
          <a:xfrm>
            <a:off x="5257800" y="3995928"/>
            <a:ext cx="2468880" cy="228600"/>
          </a:xfrm>
          <a:prstGeom prst="rect">
            <a:avLst/>
          </a:prstGeom>
          <a:noFill/>
          <a:ln/>
        </p:spPr>
        <p:txBody>
          <a:bodyPr wrap="square" lIns="0" tIns="0" rIns="0" bIns="0" rtlCol="0" anchor="t"/>
          <a:lstStyle/>
          <a:p>
            <a:pPr indent="0" marL="0">
              <a:buNone/>
            </a:pPr>
            <a:r>
              <a:rPr lang="en-US" sz="900" b="1" spc="200" kern="0" dirty="0">
                <a:solidFill>
                  <a:srgbClr val="D2493F"/>
                </a:solidFill>
                <a:latin typeface="Calibri" pitchFamily="34" charset="0"/>
                <a:ea typeface="Calibri" pitchFamily="34" charset="-122"/>
                <a:cs typeface="Calibri" pitchFamily="34" charset="-120"/>
              </a:rPr>
              <a:t>IOT AND HARDWARE</a:t>
            </a:r>
            <a:endParaRPr lang="en-US" sz="900" dirty="0"/>
          </a:p>
        </p:txBody>
      </p:sp>
      <p:sp>
        <p:nvSpPr>
          <p:cNvPr id="46" name="Text 37"/>
          <p:cNvSpPr/>
          <p:nvPr/>
        </p:nvSpPr>
        <p:spPr>
          <a:xfrm>
            <a:off x="7406640" y="3931920"/>
            <a:ext cx="320040" cy="274320"/>
          </a:xfrm>
          <a:prstGeom prst="rect">
            <a:avLst/>
          </a:prstGeom>
          <a:noFill/>
          <a:ln/>
        </p:spPr>
        <p:txBody>
          <a:bodyPr wrap="square" lIns="0" tIns="0" rIns="0" bIns="0" rtlCol="0" anchor="t"/>
          <a:lstStyle/>
          <a:p>
            <a:pPr algn="r" indent="0" marL="0">
              <a:buNone/>
            </a:pPr>
            <a:r>
              <a:rPr lang="en-US" sz="1600" b="1" dirty="0">
                <a:solidFill>
                  <a:srgbClr val="B9C6D0"/>
                </a:solidFill>
                <a:latin typeface="Cambria" pitchFamily="34" charset="0"/>
                <a:ea typeface="Cambria" pitchFamily="34" charset="-122"/>
                <a:cs typeface="Cambria" pitchFamily="34" charset="-120"/>
              </a:rPr>
              <a:t>5</a:t>
            </a:r>
            <a:endParaRPr lang="en-US" sz="1600" dirty="0"/>
          </a:p>
        </p:txBody>
      </p:sp>
      <p:sp>
        <p:nvSpPr>
          <p:cNvPr id="47" name="Text 38"/>
          <p:cNvSpPr/>
          <p:nvPr/>
        </p:nvSpPr>
        <p:spPr>
          <a:xfrm>
            <a:off x="4572000" y="4663440"/>
            <a:ext cx="3108960" cy="59436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Low-cost damp and mould sensor for rented homes</a:t>
            </a:r>
            <a:endParaRPr lang="en-US" sz="1400" dirty="0"/>
          </a:p>
        </p:txBody>
      </p:sp>
      <p:sp>
        <p:nvSpPr>
          <p:cNvPr id="48" name="Text 39"/>
          <p:cNvSpPr/>
          <p:nvPr/>
        </p:nvSpPr>
        <p:spPr>
          <a:xfrm>
            <a:off x="4572000" y="5303520"/>
            <a:ext cx="3108960" cy="548640"/>
          </a:xfrm>
          <a:prstGeom prst="rect">
            <a:avLst/>
          </a:prstGeom>
          <a:noFill/>
          <a:ln/>
        </p:spPr>
        <p:txBody>
          <a:bodyPr wrap="square" lIns="0" tIns="0" rIns="0" bIns="0" rtlCol="0" anchor="t"/>
          <a:lstStyle/>
          <a:p>
            <a:pPr indent="0" marL="0">
              <a:buNone/>
            </a:pPr>
            <a:r>
              <a:rPr lang="en-US" sz="1150" i="1" dirty="0">
                <a:solidFill>
                  <a:srgbClr val="5B6B7B"/>
                </a:solidFill>
                <a:latin typeface="Calibri" pitchFamily="34" charset="0"/>
                <a:ea typeface="Calibri" pitchFamily="34" charset="-122"/>
                <a:cs typeface="Calibri" pitchFamily="34" charset="-120"/>
              </a:rPr>
              <a:t>Healthier homes and clearer evidence for tenants.</a:t>
            </a:r>
            <a:endParaRPr lang="en-US" sz="1150" dirty="0"/>
          </a:p>
        </p:txBody>
      </p:sp>
      <p:sp>
        <p:nvSpPr>
          <p:cNvPr id="49" name="Shape 40"/>
          <p:cNvSpPr/>
          <p:nvPr/>
        </p:nvSpPr>
        <p:spPr>
          <a:xfrm>
            <a:off x="8046720" y="3794760"/>
            <a:ext cx="3566160" cy="2194560"/>
          </a:xfrm>
          <a:prstGeom prst="roundRect">
            <a:avLst>
              <a:gd name="adj" fmla="val 2500"/>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50" name="Shape 41"/>
          <p:cNvSpPr/>
          <p:nvPr/>
        </p:nvSpPr>
        <p:spPr>
          <a:xfrm>
            <a:off x="8046720" y="3794760"/>
            <a:ext cx="91440" cy="2194560"/>
          </a:xfrm>
          <a:prstGeom prst="rect">
            <a:avLst/>
          </a:prstGeom>
          <a:solidFill>
            <a:srgbClr val="023B5B"/>
          </a:solidFill>
          <a:ln w="12700">
            <a:solidFill>
              <a:srgbClr val="023B5B"/>
            </a:solidFill>
            <a:prstDash val="solid"/>
          </a:ln>
        </p:spPr>
      </p:sp>
      <p:sp>
        <p:nvSpPr>
          <p:cNvPr id="51" name="Shape 42"/>
          <p:cNvSpPr/>
          <p:nvPr/>
        </p:nvSpPr>
        <p:spPr>
          <a:xfrm>
            <a:off x="8321040" y="3977640"/>
            <a:ext cx="566928" cy="566928"/>
          </a:xfrm>
          <a:prstGeom prst="ellipse">
            <a:avLst/>
          </a:prstGeom>
          <a:solidFill>
            <a:srgbClr val="023B5B"/>
          </a:solidFill>
          <a:ln w="12700">
            <a:solidFill>
              <a:srgbClr val="023B5B"/>
            </a:solidFill>
            <a:prstDash val="solid"/>
          </a:ln>
        </p:spPr>
      </p:sp>
      <p:pic>
        <p:nvPicPr>
          <p:cNvPr id="52" name="Image 6" descr="preencoded.png">    </p:cNvPr>
          <p:cNvPicPr>
            <a:picLocks noChangeAspect="1"/>
          </p:cNvPicPr>
          <p:nvPr/>
        </p:nvPicPr>
        <p:blipFill>
          <a:blip r:embed="rId7"/>
          <a:stretch>
            <a:fillRect/>
          </a:stretch>
        </p:blipFill>
        <p:spPr>
          <a:xfrm>
            <a:off x="8468441" y="4125041"/>
            <a:ext cx="272125" cy="272125"/>
          </a:xfrm>
          <a:prstGeom prst="rect">
            <a:avLst/>
          </a:prstGeom>
        </p:spPr>
      </p:pic>
      <p:sp>
        <p:nvSpPr>
          <p:cNvPr id="53" name="Text 43"/>
          <p:cNvSpPr/>
          <p:nvPr/>
        </p:nvSpPr>
        <p:spPr>
          <a:xfrm>
            <a:off x="9006840" y="3995928"/>
            <a:ext cx="2468880" cy="228600"/>
          </a:xfrm>
          <a:prstGeom prst="rect">
            <a:avLst/>
          </a:prstGeom>
          <a:noFill/>
          <a:ln/>
        </p:spPr>
        <p:txBody>
          <a:bodyPr wrap="square" lIns="0" tIns="0" rIns="0" bIns="0" rtlCol="0" anchor="t"/>
          <a:lstStyle/>
          <a:p>
            <a:pPr indent="0" marL="0">
              <a:buNone/>
            </a:pPr>
            <a:r>
              <a:rPr lang="en-US" sz="900" b="1" spc="200" kern="0" dirty="0">
                <a:solidFill>
                  <a:srgbClr val="023B5B"/>
                </a:solidFill>
                <a:latin typeface="Calibri" pitchFamily="34" charset="0"/>
                <a:ea typeface="Calibri" pitchFamily="34" charset="-122"/>
                <a:cs typeface="Calibri" pitchFamily="34" charset="-120"/>
              </a:rPr>
              <a:t>CYBERSECURITY</a:t>
            </a:r>
            <a:endParaRPr lang="en-US" sz="900" dirty="0"/>
          </a:p>
        </p:txBody>
      </p:sp>
      <p:sp>
        <p:nvSpPr>
          <p:cNvPr id="54" name="Text 44"/>
          <p:cNvSpPr/>
          <p:nvPr/>
        </p:nvSpPr>
        <p:spPr>
          <a:xfrm>
            <a:off x="11155680" y="3931920"/>
            <a:ext cx="320040" cy="274320"/>
          </a:xfrm>
          <a:prstGeom prst="rect">
            <a:avLst/>
          </a:prstGeom>
          <a:noFill/>
          <a:ln/>
        </p:spPr>
        <p:txBody>
          <a:bodyPr wrap="square" lIns="0" tIns="0" rIns="0" bIns="0" rtlCol="0" anchor="t"/>
          <a:lstStyle/>
          <a:p>
            <a:pPr algn="r" indent="0" marL="0">
              <a:buNone/>
            </a:pPr>
            <a:r>
              <a:rPr lang="en-US" sz="1600" b="1" dirty="0">
                <a:solidFill>
                  <a:srgbClr val="B9C6D0"/>
                </a:solidFill>
                <a:latin typeface="Cambria" pitchFamily="34" charset="0"/>
                <a:ea typeface="Cambria" pitchFamily="34" charset="-122"/>
                <a:cs typeface="Cambria" pitchFamily="34" charset="-120"/>
              </a:rPr>
              <a:t>6</a:t>
            </a:r>
            <a:endParaRPr lang="en-US" sz="1600" dirty="0"/>
          </a:p>
        </p:txBody>
      </p:sp>
      <p:sp>
        <p:nvSpPr>
          <p:cNvPr id="55" name="Text 45"/>
          <p:cNvSpPr/>
          <p:nvPr/>
        </p:nvSpPr>
        <p:spPr>
          <a:xfrm>
            <a:off x="8321040" y="4663440"/>
            <a:ext cx="3108960" cy="59436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Scam-spotting trainer for older adults and small businesses</a:t>
            </a:r>
            <a:endParaRPr lang="en-US" sz="1400" dirty="0"/>
          </a:p>
        </p:txBody>
      </p:sp>
      <p:sp>
        <p:nvSpPr>
          <p:cNvPr id="56" name="Text 46"/>
          <p:cNvSpPr/>
          <p:nvPr/>
        </p:nvSpPr>
        <p:spPr>
          <a:xfrm>
            <a:off x="8321040" y="5303520"/>
            <a:ext cx="3108960" cy="548640"/>
          </a:xfrm>
          <a:prstGeom prst="rect">
            <a:avLst/>
          </a:prstGeom>
          <a:noFill/>
          <a:ln/>
        </p:spPr>
        <p:txBody>
          <a:bodyPr wrap="square" lIns="0" tIns="0" rIns="0" bIns="0" rtlCol="0" anchor="t"/>
          <a:lstStyle/>
          <a:p>
            <a:pPr indent="0" marL="0">
              <a:buNone/>
            </a:pPr>
            <a:r>
              <a:rPr lang="en-US" sz="1150" i="1" dirty="0">
                <a:solidFill>
                  <a:srgbClr val="5B6B7B"/>
                </a:solidFill>
                <a:latin typeface="Calibri" pitchFamily="34" charset="0"/>
                <a:ea typeface="Calibri" pitchFamily="34" charset="-122"/>
                <a:cs typeface="Calibri" pitchFamily="34" charset="-120"/>
              </a:rPr>
              <a:t>Fewer people caught out by online scams.</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PROJECT EXAMPLE 1 OF 6</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Carbon-aware cloud scheduling for small charities</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11</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Example idea by the author. Starting points to check: [8], [9]. AI answers are leads, never sources.</a:t>
            </a:r>
            <a:endParaRPr lang="en-US" sz="900" dirty="0"/>
          </a:p>
        </p:txBody>
      </p:sp>
      <p:sp>
        <p:nvSpPr>
          <p:cNvPr id="9" name="Shape 5"/>
          <p:cNvSpPr/>
          <p:nvPr/>
        </p:nvSpPr>
        <p:spPr>
          <a:xfrm>
            <a:off x="548640" y="1371600"/>
            <a:ext cx="3520440" cy="4663440"/>
          </a:xfrm>
          <a:prstGeom prst="roundRect">
            <a:avLst>
              <a:gd name="adj" fmla="val 1558"/>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572768"/>
            <a:ext cx="640080" cy="640080"/>
          </a:xfrm>
          <a:prstGeom prst="ellipse">
            <a:avLst/>
          </a:prstGeom>
          <a:solidFill>
            <a:srgbClr val="2E9E6B"/>
          </a:solidFill>
          <a:ln w="12700">
            <a:solidFill>
              <a:srgbClr val="2E9E6B"/>
            </a:solidFill>
            <a:prstDash val="solid"/>
          </a:ln>
        </p:spPr>
      </p:sp>
      <p:pic>
        <p:nvPicPr>
          <p:cNvPr id="11" name="Image 1" descr="preencoded.png">    </p:cNvPr>
          <p:cNvPicPr>
            <a:picLocks noChangeAspect="1"/>
          </p:cNvPicPr>
          <p:nvPr/>
        </p:nvPicPr>
        <p:blipFill>
          <a:blip r:embed="rId2"/>
          <a:stretch>
            <a:fillRect/>
          </a:stretch>
        </p:blipFill>
        <p:spPr>
          <a:xfrm>
            <a:off x="943661" y="1739189"/>
            <a:ext cx="307238" cy="307238"/>
          </a:xfrm>
          <a:prstGeom prst="rect">
            <a:avLst/>
          </a:prstGeom>
        </p:spPr>
      </p:pic>
      <p:sp>
        <p:nvSpPr>
          <p:cNvPr id="12" name="Text 7"/>
          <p:cNvSpPr/>
          <p:nvPr/>
        </p:nvSpPr>
        <p:spPr>
          <a:xfrm>
            <a:off x="1554480" y="1691640"/>
            <a:ext cx="2377440" cy="411480"/>
          </a:xfrm>
          <a:prstGeom prst="rect">
            <a:avLst/>
          </a:prstGeom>
          <a:noFill/>
          <a:ln/>
        </p:spPr>
        <p:txBody>
          <a:bodyPr wrap="square" lIns="0" tIns="0" rIns="0" bIns="0" rtlCol="0" anchor="ctr"/>
          <a:lstStyle/>
          <a:p>
            <a:pPr indent="0" marL="0">
              <a:buNone/>
            </a:pPr>
            <a:r>
              <a:rPr lang="en-US" sz="950" b="1" spc="200" kern="0" dirty="0">
                <a:solidFill>
                  <a:srgbClr val="26B9DA"/>
                </a:solidFill>
                <a:latin typeface="Calibri" pitchFamily="34" charset="0"/>
                <a:ea typeface="Calibri" pitchFamily="34" charset="-122"/>
                <a:cs typeface="Calibri" pitchFamily="34" charset="-120"/>
              </a:rPr>
              <a:t>CLOUD AND SUSTAINABILITY</a:t>
            </a:r>
            <a:endParaRPr lang="en-US" sz="950" dirty="0"/>
          </a:p>
        </p:txBody>
      </p:sp>
      <p:sp>
        <p:nvSpPr>
          <p:cNvPr id="13" name="Text 8"/>
          <p:cNvSpPr/>
          <p:nvPr/>
        </p:nvSpPr>
        <p:spPr>
          <a:xfrm>
            <a:off x="777240" y="242316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THE IDEA</a:t>
            </a:r>
            <a:endParaRPr lang="en-US" sz="950" dirty="0"/>
          </a:p>
        </p:txBody>
      </p:sp>
      <p:sp>
        <p:nvSpPr>
          <p:cNvPr id="14" name="Text 9"/>
          <p:cNvSpPr/>
          <p:nvPr/>
        </p:nvSpPr>
        <p:spPr>
          <a:xfrm>
            <a:off x="777240" y="2651760"/>
            <a:ext cx="3108960" cy="114300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A dashboard that shows the greenest time window to run non-urgent cloud jobs such as backups and reports.</a:t>
            </a:r>
            <a:endParaRPr lang="en-US" sz="1300" dirty="0"/>
          </a:p>
        </p:txBody>
      </p:sp>
      <p:sp>
        <p:nvSpPr>
          <p:cNvPr id="15" name="Text 10"/>
          <p:cNvSpPr/>
          <p:nvPr/>
        </p:nvSpPr>
        <p:spPr>
          <a:xfrm>
            <a:off x="777240" y="388620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WHO BENEFITS</a:t>
            </a:r>
            <a:endParaRPr lang="en-US" sz="950" dirty="0"/>
          </a:p>
        </p:txBody>
      </p:sp>
      <p:sp>
        <p:nvSpPr>
          <p:cNvPr id="16" name="Text 11"/>
          <p:cNvSpPr/>
          <p:nvPr/>
        </p:nvSpPr>
        <p:spPr>
          <a:xfrm>
            <a:off x="777240" y="4114800"/>
            <a:ext cx="3108960" cy="59436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Lower emissions and cloud bills for charities.</a:t>
            </a:r>
            <a:endParaRPr lang="en-US" sz="1300" dirty="0"/>
          </a:p>
        </p:txBody>
      </p:sp>
      <p:sp>
        <p:nvSpPr>
          <p:cNvPr id="17" name="Text 12"/>
          <p:cNvSpPr/>
          <p:nvPr/>
        </p:nvSpPr>
        <p:spPr>
          <a:xfrm>
            <a:off x="777240" y="484632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TYPICAL TECH</a:t>
            </a:r>
            <a:endParaRPr lang="en-US" sz="950" dirty="0"/>
          </a:p>
        </p:txBody>
      </p:sp>
      <p:sp>
        <p:nvSpPr>
          <p:cNvPr id="18" name="Shape 13"/>
          <p:cNvSpPr/>
          <p:nvPr/>
        </p:nvSpPr>
        <p:spPr>
          <a:xfrm>
            <a:off x="777240" y="5120640"/>
            <a:ext cx="640080" cy="274320"/>
          </a:xfrm>
          <a:prstGeom prst="roundRect">
            <a:avLst>
              <a:gd name="adj" fmla="val 50000"/>
            </a:avLst>
          </a:prstGeom>
          <a:solidFill>
            <a:srgbClr val="2D9AB9"/>
          </a:solidFill>
          <a:ln w="12700">
            <a:solidFill>
              <a:srgbClr val="2D9AB9"/>
            </a:solidFill>
            <a:prstDash val="solid"/>
          </a:ln>
        </p:spPr>
      </p:sp>
      <p:sp>
        <p:nvSpPr>
          <p:cNvPr id="19" name="Text 14"/>
          <p:cNvSpPr/>
          <p:nvPr/>
        </p:nvSpPr>
        <p:spPr>
          <a:xfrm>
            <a:off x="777240" y="5120640"/>
            <a:ext cx="64008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Python</a:t>
            </a:r>
            <a:endParaRPr lang="en-US" sz="950" dirty="0"/>
          </a:p>
        </p:txBody>
      </p:sp>
      <p:sp>
        <p:nvSpPr>
          <p:cNvPr id="20" name="Shape 15"/>
          <p:cNvSpPr/>
          <p:nvPr/>
        </p:nvSpPr>
        <p:spPr>
          <a:xfrm>
            <a:off x="1508760" y="5120640"/>
            <a:ext cx="1051560" cy="274320"/>
          </a:xfrm>
          <a:prstGeom prst="roundRect">
            <a:avLst>
              <a:gd name="adj" fmla="val 50000"/>
            </a:avLst>
          </a:prstGeom>
          <a:solidFill>
            <a:srgbClr val="2D9AB9"/>
          </a:solidFill>
          <a:ln w="12700">
            <a:solidFill>
              <a:srgbClr val="2D9AB9"/>
            </a:solidFill>
            <a:prstDash val="solid"/>
          </a:ln>
        </p:spPr>
      </p:sp>
      <p:sp>
        <p:nvSpPr>
          <p:cNvPr id="21" name="Text 16"/>
          <p:cNvSpPr/>
          <p:nvPr/>
        </p:nvSpPr>
        <p:spPr>
          <a:xfrm>
            <a:off x="1508760" y="5120640"/>
            <a:ext cx="105156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Azure or AWS</a:t>
            </a:r>
            <a:endParaRPr lang="en-US" sz="950" dirty="0"/>
          </a:p>
        </p:txBody>
      </p:sp>
      <p:sp>
        <p:nvSpPr>
          <p:cNvPr id="22" name="Shape 17"/>
          <p:cNvSpPr/>
          <p:nvPr/>
        </p:nvSpPr>
        <p:spPr>
          <a:xfrm>
            <a:off x="2651760" y="5120640"/>
            <a:ext cx="571500" cy="274320"/>
          </a:xfrm>
          <a:prstGeom prst="roundRect">
            <a:avLst>
              <a:gd name="adj" fmla="val 50000"/>
            </a:avLst>
          </a:prstGeom>
          <a:solidFill>
            <a:srgbClr val="2D9AB9"/>
          </a:solidFill>
          <a:ln w="12700">
            <a:solidFill>
              <a:srgbClr val="2D9AB9"/>
            </a:solidFill>
            <a:prstDash val="solid"/>
          </a:ln>
        </p:spPr>
      </p:sp>
      <p:sp>
        <p:nvSpPr>
          <p:cNvPr id="23" name="Text 18"/>
          <p:cNvSpPr/>
          <p:nvPr/>
        </p:nvSpPr>
        <p:spPr>
          <a:xfrm>
            <a:off x="2651760" y="5120640"/>
            <a:ext cx="57150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React</a:t>
            </a:r>
            <a:endParaRPr lang="en-US" sz="950" dirty="0"/>
          </a:p>
        </p:txBody>
      </p:sp>
      <p:sp>
        <p:nvSpPr>
          <p:cNvPr id="24" name="Text 19"/>
          <p:cNvSpPr/>
          <p:nvPr/>
        </p:nvSpPr>
        <p:spPr>
          <a:xfrm>
            <a:off x="777240" y="5532120"/>
            <a:ext cx="3108960" cy="411480"/>
          </a:xfrm>
          <a:prstGeom prst="rect">
            <a:avLst/>
          </a:prstGeom>
          <a:noFill/>
          <a:ln/>
        </p:spPr>
        <p:txBody>
          <a:bodyPr wrap="square" lIns="0" tIns="0" rIns="0" bIns="0" rtlCol="0" anchor="t"/>
          <a:lstStyle/>
          <a:p>
            <a:pPr indent="0" marL="0">
              <a:buNone/>
            </a:pPr>
            <a:r>
              <a:rPr lang="en-US" sz="1000" i="1" dirty="0">
                <a:solidFill>
                  <a:srgbClr val="C9E7F1"/>
                </a:solidFill>
                <a:latin typeface="Calibri" pitchFamily="34" charset="0"/>
                <a:ea typeface="Calibri" pitchFamily="34" charset="-122"/>
                <a:cs typeface="Calibri" pitchFamily="34" charset="-120"/>
              </a:rPr>
              <a:t>Q3 sources: grid carbon-intensity data, green software courses</a:t>
            </a:r>
            <a:endParaRPr lang="en-US" sz="1000" dirty="0"/>
          </a:p>
        </p:txBody>
      </p:sp>
      <p:sp>
        <p:nvSpPr>
          <p:cNvPr id="25" name="Shape 20"/>
          <p:cNvSpPr/>
          <p:nvPr/>
        </p:nvSpPr>
        <p:spPr>
          <a:xfrm>
            <a:off x="4251960" y="1371600"/>
            <a:ext cx="4297680" cy="4663440"/>
          </a:xfrm>
          <a:prstGeom prst="roundRect">
            <a:avLst>
              <a:gd name="adj" fmla="val 127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Text 21"/>
          <p:cNvSpPr/>
          <p:nvPr/>
        </p:nvSpPr>
        <p:spPr>
          <a:xfrm>
            <a:off x="4480560" y="1508760"/>
            <a:ext cx="3840480" cy="228600"/>
          </a:xfrm>
          <a:prstGeom prst="rect">
            <a:avLst/>
          </a:prstGeom>
          <a:noFill/>
          <a:ln/>
        </p:spPr>
        <p:txBody>
          <a:bodyPr wrap="square" lIns="0" tIns="0" rIns="0" bIns="0" rtlCol="0" anchor="t"/>
          <a:lstStyle/>
          <a:p>
            <a:pPr indent="0" marL="0">
              <a:buNone/>
            </a:pPr>
            <a:r>
              <a:rPr lang="en-US" sz="1050" b="1" spc="300" kern="0" dirty="0">
                <a:solidFill>
                  <a:srgbClr val="2D9AB9"/>
                </a:solidFill>
                <a:latin typeface="Calibri" pitchFamily="34" charset="0"/>
                <a:ea typeface="Calibri" pitchFamily="34" charset="-122"/>
                <a:cs typeface="Calibri" pitchFamily="34" charset="-120"/>
              </a:rPr>
              <a:t>USE AI TO EXPLORE</a:t>
            </a:r>
            <a:endParaRPr lang="en-US" sz="1050" dirty="0"/>
          </a:p>
        </p:txBody>
      </p:sp>
      <p:sp>
        <p:nvSpPr>
          <p:cNvPr id="27" name="Shape 22"/>
          <p:cNvSpPr/>
          <p:nvPr/>
        </p:nvSpPr>
        <p:spPr>
          <a:xfrm>
            <a:off x="4480560" y="1874520"/>
            <a:ext cx="347472" cy="347472"/>
          </a:xfrm>
          <a:prstGeom prst="ellipse">
            <a:avLst/>
          </a:prstGeom>
          <a:solidFill>
            <a:srgbClr val="2D9AB9"/>
          </a:solidFill>
          <a:ln w="12700">
            <a:solidFill>
              <a:srgbClr val="2D9AB9"/>
            </a:solidFill>
            <a:prstDash val="solid"/>
          </a:ln>
        </p:spPr>
      </p:sp>
      <p:sp>
        <p:nvSpPr>
          <p:cNvPr id="28" name="Text 23"/>
          <p:cNvSpPr/>
          <p:nvPr/>
        </p:nvSpPr>
        <p:spPr>
          <a:xfrm>
            <a:off x="4480560" y="18745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1</a:t>
            </a:r>
            <a:endParaRPr lang="en-US" sz="1200" dirty="0"/>
          </a:p>
        </p:txBody>
      </p:sp>
      <p:sp>
        <p:nvSpPr>
          <p:cNvPr id="29" name="Text 24"/>
          <p:cNvSpPr/>
          <p:nvPr/>
        </p:nvSpPr>
        <p:spPr>
          <a:xfrm>
            <a:off x="4983480" y="18288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"Summarise how carbon-aware computing works and list the tools and standards I should look up."</a:t>
            </a:r>
            <a:endParaRPr lang="en-US" sz="1200" dirty="0"/>
          </a:p>
        </p:txBody>
      </p:sp>
      <p:sp>
        <p:nvSpPr>
          <p:cNvPr id="30" name="Text 25"/>
          <p:cNvSpPr/>
          <p:nvPr/>
        </p:nvSpPr>
        <p:spPr>
          <a:xfrm>
            <a:off x="4983480" y="25786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Read the official documentation of each tool you find.</a:t>
            </a:r>
            <a:endParaRPr lang="en-US" sz="1150" dirty="0"/>
          </a:p>
        </p:txBody>
      </p:sp>
      <p:sp>
        <p:nvSpPr>
          <p:cNvPr id="31" name="Shape 26"/>
          <p:cNvSpPr/>
          <p:nvPr/>
        </p:nvSpPr>
        <p:spPr>
          <a:xfrm>
            <a:off x="4480560" y="3246120"/>
            <a:ext cx="347472" cy="347472"/>
          </a:xfrm>
          <a:prstGeom prst="ellipse">
            <a:avLst/>
          </a:prstGeom>
          <a:solidFill>
            <a:srgbClr val="2D9AB9"/>
          </a:solidFill>
          <a:ln w="12700">
            <a:solidFill>
              <a:srgbClr val="2D9AB9"/>
            </a:solidFill>
            <a:prstDash val="solid"/>
          </a:ln>
        </p:spPr>
      </p:sp>
      <p:sp>
        <p:nvSpPr>
          <p:cNvPr id="32" name="Text 27"/>
          <p:cNvSpPr/>
          <p:nvPr/>
        </p:nvSpPr>
        <p:spPr>
          <a:xfrm>
            <a:off x="4480560" y="32461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2</a:t>
            </a:r>
            <a:endParaRPr lang="en-US" sz="1200" dirty="0"/>
          </a:p>
        </p:txBody>
      </p:sp>
      <p:sp>
        <p:nvSpPr>
          <p:cNvPr id="33" name="Text 28"/>
          <p:cNvSpPr/>
          <p:nvPr/>
        </p:nvSpPr>
        <p:spPr>
          <a:xfrm>
            <a:off x="4983480" y="32004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do small charities typically run in the cloud, and which jobs could safely wait?"</a:t>
            </a:r>
            <a:endParaRPr lang="en-US" sz="1200" dirty="0"/>
          </a:p>
        </p:txBody>
      </p:sp>
      <p:sp>
        <p:nvSpPr>
          <p:cNvPr id="34" name="Text 29"/>
          <p:cNvSpPr/>
          <p:nvPr/>
        </p:nvSpPr>
        <p:spPr>
          <a:xfrm>
            <a:off x="4983480" y="39502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Ask a charity volunteer or IT lead (with consent).</a:t>
            </a:r>
            <a:endParaRPr lang="en-US" sz="1150" dirty="0"/>
          </a:p>
        </p:txBody>
      </p:sp>
      <p:sp>
        <p:nvSpPr>
          <p:cNvPr id="35" name="Shape 30"/>
          <p:cNvSpPr/>
          <p:nvPr/>
        </p:nvSpPr>
        <p:spPr>
          <a:xfrm>
            <a:off x="4480560" y="4617720"/>
            <a:ext cx="347472" cy="347472"/>
          </a:xfrm>
          <a:prstGeom prst="ellipse">
            <a:avLst/>
          </a:prstGeom>
          <a:solidFill>
            <a:srgbClr val="2D9AB9"/>
          </a:solidFill>
          <a:ln w="12700">
            <a:solidFill>
              <a:srgbClr val="2D9AB9"/>
            </a:solidFill>
            <a:prstDash val="solid"/>
          </a:ln>
        </p:spPr>
      </p:sp>
      <p:sp>
        <p:nvSpPr>
          <p:cNvPr id="36" name="Text 31"/>
          <p:cNvSpPr/>
          <p:nvPr/>
        </p:nvSpPr>
        <p:spPr>
          <a:xfrm>
            <a:off x="4480560" y="46177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3</a:t>
            </a:r>
            <a:endParaRPr lang="en-US" sz="1200" dirty="0"/>
          </a:p>
        </p:txBody>
      </p:sp>
      <p:sp>
        <p:nvSpPr>
          <p:cNvPr id="37" name="Text 32"/>
          <p:cNvSpPr/>
          <p:nvPr/>
        </p:nvSpPr>
        <p:spPr>
          <a:xfrm>
            <a:off x="4983480" y="45720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"Where could carbon-aware scheduling mislead, for example through greenwashing or poor data?"</a:t>
            </a:r>
            <a:endParaRPr lang="en-US" sz="1200" dirty="0"/>
          </a:p>
        </p:txBody>
      </p:sp>
      <p:sp>
        <p:nvSpPr>
          <p:cNvPr id="38" name="Text 33"/>
          <p:cNvSpPr/>
          <p:nvPr/>
        </p:nvSpPr>
        <p:spPr>
          <a:xfrm>
            <a:off x="4983480" y="53218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Check data quality at the data provider.</a:t>
            </a:r>
            <a:endParaRPr lang="en-US" sz="1150" dirty="0"/>
          </a:p>
        </p:txBody>
      </p:sp>
      <p:sp>
        <p:nvSpPr>
          <p:cNvPr id="39" name="Shape 34"/>
          <p:cNvSpPr/>
          <p:nvPr/>
        </p:nvSpPr>
        <p:spPr>
          <a:xfrm>
            <a:off x="8732520" y="1371600"/>
            <a:ext cx="2907792" cy="2240280"/>
          </a:xfrm>
          <a:prstGeom prst="roundRect">
            <a:avLst>
              <a:gd name="adj" fmla="val 2449"/>
            </a:avLst>
          </a:prstGeom>
          <a:solidFill>
            <a:srgbClr val="E6F5EE"/>
          </a:solidFill>
          <a:ln w="12700">
            <a:solidFill>
              <a:srgbClr val="2E9E6B"/>
            </a:solidFill>
            <a:prstDash val="solid"/>
          </a:ln>
          <a:effectLst>
            <a:outerShdw sx="100000" sy="100000" kx="0" ky="0" algn="bl" rotWithShape="0" blurRad="76200" dist="25400" dir="5400000">
              <a:srgbClr val="000000">
                <a:alpha val="12000"/>
              </a:srgbClr>
            </a:outerShdw>
          </a:effectLst>
        </p:spPr>
      </p:sp>
      <p:pic>
        <p:nvPicPr>
          <p:cNvPr id="40" name="Image 2" descr="preencoded.png">    </p:cNvPr>
          <p:cNvPicPr>
            <a:picLocks noChangeAspect="1"/>
          </p:cNvPicPr>
          <p:nvPr/>
        </p:nvPicPr>
        <p:blipFill>
          <a:blip r:embed="rId3"/>
          <a:stretch>
            <a:fillRect/>
          </a:stretch>
        </p:blipFill>
        <p:spPr>
          <a:xfrm>
            <a:off x="8915400" y="1508760"/>
            <a:ext cx="274320" cy="274320"/>
          </a:xfrm>
          <a:prstGeom prst="rect">
            <a:avLst/>
          </a:prstGeom>
        </p:spPr>
      </p:pic>
      <p:sp>
        <p:nvSpPr>
          <p:cNvPr id="41" name="Text 35"/>
          <p:cNvSpPr/>
          <p:nvPr/>
        </p:nvSpPr>
        <p:spPr>
          <a:xfrm>
            <a:off x="9281160" y="150876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Keep this human</a:t>
            </a:r>
            <a:endParaRPr lang="en-US" sz="1400" dirty="0"/>
          </a:p>
        </p:txBody>
      </p:sp>
      <p:sp>
        <p:nvSpPr>
          <p:cNvPr id="42" name="Text 36"/>
          <p:cNvSpPr/>
          <p:nvPr/>
        </p:nvSpPr>
        <p:spPr>
          <a:xfrm>
            <a:off x="8915400" y="192024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Choosing who you want to help and why</a:t>
            </a:r>
            <a:endParaRPr lang="en-US" sz="1350" dirty="0"/>
          </a:p>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Measuring any saving with your own test</a:t>
            </a:r>
            <a:endParaRPr lang="en-US" sz="1350" dirty="0"/>
          </a:p>
        </p:txBody>
      </p:sp>
      <p:sp>
        <p:nvSpPr>
          <p:cNvPr id="43" name="Shape 37"/>
          <p:cNvSpPr/>
          <p:nvPr/>
        </p:nvSpPr>
        <p:spPr>
          <a:xfrm>
            <a:off x="8732520" y="3794760"/>
            <a:ext cx="2907792" cy="2240280"/>
          </a:xfrm>
          <a:prstGeom prst="roundRect">
            <a:avLst>
              <a:gd name="adj" fmla="val 2449"/>
            </a:avLst>
          </a:prstGeom>
          <a:solidFill>
            <a:srgbClr val="FDF3DC"/>
          </a:solidFill>
          <a:ln w="12700">
            <a:solidFill>
              <a:srgbClr val="E0A12B"/>
            </a:solidFill>
            <a:prstDash val="solid"/>
          </a:ln>
          <a:effectLst>
            <a:outerShdw sx="100000" sy="100000" kx="0" ky="0" algn="bl" rotWithShape="0" blurRad="76200" dist="25400" dir="5400000">
              <a:srgbClr val="000000">
                <a:alpha val="12000"/>
              </a:srgbClr>
            </a:outerShdw>
          </a:effectLst>
        </p:spPr>
      </p:sp>
      <p:pic>
        <p:nvPicPr>
          <p:cNvPr id="44" name="Image 3" descr="preencoded.png">    </p:cNvPr>
          <p:cNvPicPr>
            <a:picLocks noChangeAspect="1"/>
          </p:cNvPicPr>
          <p:nvPr/>
        </p:nvPicPr>
        <p:blipFill>
          <a:blip r:embed="rId4"/>
          <a:stretch>
            <a:fillRect/>
          </a:stretch>
        </p:blipFill>
        <p:spPr>
          <a:xfrm>
            <a:off x="8915400" y="3931920"/>
            <a:ext cx="274320" cy="274320"/>
          </a:xfrm>
          <a:prstGeom prst="rect">
            <a:avLst/>
          </a:prstGeom>
        </p:spPr>
      </p:pic>
      <p:sp>
        <p:nvSpPr>
          <p:cNvPr id="45" name="Text 38"/>
          <p:cNvSpPr/>
          <p:nvPr/>
        </p:nvSpPr>
        <p:spPr>
          <a:xfrm>
            <a:off x="9281160" y="393192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Watch out</a:t>
            </a:r>
            <a:endParaRPr lang="en-US" sz="1400" dirty="0"/>
          </a:p>
        </p:txBody>
      </p:sp>
      <p:sp>
        <p:nvSpPr>
          <p:cNvPr id="46" name="Text 39"/>
          <p:cNvSpPr/>
          <p:nvPr/>
        </p:nvSpPr>
        <p:spPr>
          <a:xfrm>
            <a:off x="8915400" y="434340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Do not quote carbon-saving figures from a chatbot</a:t>
            </a:r>
            <a:endParaRPr lang="en-US" sz="1300" dirty="0"/>
          </a:p>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Prompts use energy too, so be deliberate</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PROJECT EXAMPLE 2 OF 6</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Accessibility checker for student society websites</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12</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Example idea by the author. Starting points to check: [10], [11]. AI answers are leads, never sources.</a:t>
            </a:r>
            <a:endParaRPr lang="en-US" sz="900" dirty="0"/>
          </a:p>
        </p:txBody>
      </p:sp>
      <p:sp>
        <p:nvSpPr>
          <p:cNvPr id="9" name="Shape 5"/>
          <p:cNvSpPr/>
          <p:nvPr/>
        </p:nvSpPr>
        <p:spPr>
          <a:xfrm>
            <a:off x="548640" y="1371600"/>
            <a:ext cx="3520440" cy="4663440"/>
          </a:xfrm>
          <a:prstGeom prst="roundRect">
            <a:avLst>
              <a:gd name="adj" fmla="val 1558"/>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572768"/>
            <a:ext cx="640080" cy="640080"/>
          </a:xfrm>
          <a:prstGeom prst="ellipse">
            <a:avLst/>
          </a:prstGeom>
          <a:solidFill>
            <a:srgbClr val="2D9AB9"/>
          </a:solidFill>
          <a:ln w="12700">
            <a:solidFill>
              <a:srgbClr val="2D9AB9"/>
            </a:solidFill>
            <a:prstDash val="solid"/>
          </a:ln>
        </p:spPr>
      </p:sp>
      <p:pic>
        <p:nvPicPr>
          <p:cNvPr id="11" name="Image 1" descr="preencoded.png">    </p:cNvPr>
          <p:cNvPicPr>
            <a:picLocks noChangeAspect="1"/>
          </p:cNvPicPr>
          <p:nvPr/>
        </p:nvPicPr>
        <p:blipFill>
          <a:blip r:embed="rId2"/>
          <a:stretch>
            <a:fillRect/>
          </a:stretch>
        </p:blipFill>
        <p:spPr>
          <a:xfrm>
            <a:off x="943661" y="1739189"/>
            <a:ext cx="307238" cy="307238"/>
          </a:xfrm>
          <a:prstGeom prst="rect">
            <a:avLst/>
          </a:prstGeom>
        </p:spPr>
      </p:pic>
      <p:sp>
        <p:nvSpPr>
          <p:cNvPr id="12" name="Text 7"/>
          <p:cNvSpPr/>
          <p:nvPr/>
        </p:nvSpPr>
        <p:spPr>
          <a:xfrm>
            <a:off x="1554480" y="1691640"/>
            <a:ext cx="2377440" cy="411480"/>
          </a:xfrm>
          <a:prstGeom prst="rect">
            <a:avLst/>
          </a:prstGeom>
          <a:noFill/>
          <a:ln/>
        </p:spPr>
        <p:txBody>
          <a:bodyPr wrap="square" lIns="0" tIns="0" rIns="0" bIns="0" rtlCol="0" anchor="ctr"/>
          <a:lstStyle/>
          <a:p>
            <a:pPr indent="0" marL="0">
              <a:buNone/>
            </a:pPr>
            <a:r>
              <a:rPr lang="en-US" sz="950" b="1" spc="200" kern="0" dirty="0">
                <a:solidFill>
                  <a:srgbClr val="26B9DA"/>
                </a:solidFill>
                <a:latin typeface="Calibri" pitchFamily="34" charset="0"/>
                <a:ea typeface="Calibri" pitchFamily="34" charset="-122"/>
                <a:cs typeface="Calibri" pitchFamily="34" charset="-120"/>
              </a:rPr>
              <a:t>WEB AND ACCESSIBILITY</a:t>
            </a:r>
            <a:endParaRPr lang="en-US" sz="950" dirty="0"/>
          </a:p>
        </p:txBody>
      </p:sp>
      <p:sp>
        <p:nvSpPr>
          <p:cNvPr id="13" name="Text 8"/>
          <p:cNvSpPr/>
          <p:nvPr/>
        </p:nvSpPr>
        <p:spPr>
          <a:xfrm>
            <a:off x="777240" y="242316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THE IDEA</a:t>
            </a:r>
            <a:endParaRPr lang="en-US" sz="950" dirty="0"/>
          </a:p>
        </p:txBody>
      </p:sp>
      <p:sp>
        <p:nvSpPr>
          <p:cNvPr id="14" name="Text 9"/>
          <p:cNvSpPr/>
          <p:nvPr/>
        </p:nvSpPr>
        <p:spPr>
          <a:xfrm>
            <a:off x="777240" y="2651760"/>
            <a:ext cx="3108960" cy="114300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A browser tool that checks a society page against WCAG 2.2 and explains each fix in plain English.</a:t>
            </a:r>
            <a:endParaRPr lang="en-US" sz="1300" dirty="0"/>
          </a:p>
        </p:txBody>
      </p:sp>
      <p:sp>
        <p:nvSpPr>
          <p:cNvPr id="15" name="Text 10"/>
          <p:cNvSpPr/>
          <p:nvPr/>
        </p:nvSpPr>
        <p:spPr>
          <a:xfrm>
            <a:off x="777240" y="388620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WHO BENEFITS</a:t>
            </a:r>
            <a:endParaRPr lang="en-US" sz="950" dirty="0"/>
          </a:p>
        </p:txBody>
      </p:sp>
      <p:sp>
        <p:nvSpPr>
          <p:cNvPr id="16" name="Text 11"/>
          <p:cNvSpPr/>
          <p:nvPr/>
        </p:nvSpPr>
        <p:spPr>
          <a:xfrm>
            <a:off x="777240" y="4114800"/>
            <a:ext cx="3108960" cy="59436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Disabled students can take part in society life.</a:t>
            </a:r>
            <a:endParaRPr lang="en-US" sz="1300" dirty="0"/>
          </a:p>
        </p:txBody>
      </p:sp>
      <p:sp>
        <p:nvSpPr>
          <p:cNvPr id="17" name="Text 12"/>
          <p:cNvSpPr/>
          <p:nvPr/>
        </p:nvSpPr>
        <p:spPr>
          <a:xfrm>
            <a:off x="777240" y="484632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TYPICAL TECH</a:t>
            </a:r>
            <a:endParaRPr lang="en-US" sz="950" dirty="0"/>
          </a:p>
        </p:txBody>
      </p:sp>
      <p:sp>
        <p:nvSpPr>
          <p:cNvPr id="18" name="Shape 13"/>
          <p:cNvSpPr/>
          <p:nvPr/>
        </p:nvSpPr>
        <p:spPr>
          <a:xfrm>
            <a:off x="777240" y="5120640"/>
            <a:ext cx="914400" cy="274320"/>
          </a:xfrm>
          <a:prstGeom prst="roundRect">
            <a:avLst>
              <a:gd name="adj" fmla="val 50000"/>
            </a:avLst>
          </a:prstGeom>
          <a:solidFill>
            <a:srgbClr val="2D9AB9"/>
          </a:solidFill>
          <a:ln w="12700">
            <a:solidFill>
              <a:srgbClr val="2D9AB9"/>
            </a:solidFill>
            <a:prstDash val="solid"/>
          </a:ln>
        </p:spPr>
      </p:sp>
      <p:sp>
        <p:nvSpPr>
          <p:cNvPr id="19" name="Text 14"/>
          <p:cNvSpPr/>
          <p:nvPr/>
        </p:nvSpPr>
        <p:spPr>
          <a:xfrm>
            <a:off x="777240" y="5120640"/>
            <a:ext cx="91440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JavaScript</a:t>
            </a:r>
            <a:endParaRPr lang="en-US" sz="950" dirty="0"/>
          </a:p>
        </p:txBody>
      </p:sp>
      <p:sp>
        <p:nvSpPr>
          <p:cNvPr id="20" name="Shape 15"/>
          <p:cNvSpPr/>
          <p:nvPr/>
        </p:nvSpPr>
        <p:spPr>
          <a:xfrm>
            <a:off x="1783080" y="5120640"/>
            <a:ext cx="845820" cy="274320"/>
          </a:xfrm>
          <a:prstGeom prst="roundRect">
            <a:avLst>
              <a:gd name="adj" fmla="val 50000"/>
            </a:avLst>
          </a:prstGeom>
          <a:solidFill>
            <a:srgbClr val="2D9AB9"/>
          </a:solidFill>
          <a:ln w="12700">
            <a:solidFill>
              <a:srgbClr val="2D9AB9"/>
            </a:solidFill>
            <a:prstDash val="solid"/>
          </a:ln>
        </p:spPr>
      </p:sp>
      <p:sp>
        <p:nvSpPr>
          <p:cNvPr id="21" name="Text 16"/>
          <p:cNvSpPr/>
          <p:nvPr/>
        </p:nvSpPr>
        <p:spPr>
          <a:xfrm>
            <a:off x="1783080" y="5120640"/>
            <a:ext cx="84582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Extension</a:t>
            </a:r>
            <a:endParaRPr lang="en-US" sz="950" dirty="0"/>
          </a:p>
        </p:txBody>
      </p:sp>
      <p:sp>
        <p:nvSpPr>
          <p:cNvPr id="22" name="Shape 17"/>
          <p:cNvSpPr/>
          <p:nvPr/>
        </p:nvSpPr>
        <p:spPr>
          <a:xfrm>
            <a:off x="2720340" y="5120640"/>
            <a:ext cx="777240" cy="274320"/>
          </a:xfrm>
          <a:prstGeom prst="roundRect">
            <a:avLst>
              <a:gd name="adj" fmla="val 50000"/>
            </a:avLst>
          </a:prstGeom>
          <a:solidFill>
            <a:srgbClr val="2D9AB9"/>
          </a:solidFill>
          <a:ln w="12700">
            <a:solidFill>
              <a:srgbClr val="2D9AB9"/>
            </a:solidFill>
            <a:prstDash val="solid"/>
          </a:ln>
        </p:spPr>
      </p:sp>
      <p:sp>
        <p:nvSpPr>
          <p:cNvPr id="23" name="Text 18"/>
          <p:cNvSpPr/>
          <p:nvPr/>
        </p:nvSpPr>
        <p:spPr>
          <a:xfrm>
            <a:off x="2720340" y="5120640"/>
            <a:ext cx="77724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axe-core</a:t>
            </a:r>
            <a:endParaRPr lang="en-US" sz="950" dirty="0"/>
          </a:p>
        </p:txBody>
      </p:sp>
      <p:sp>
        <p:nvSpPr>
          <p:cNvPr id="24" name="Text 19"/>
          <p:cNvSpPr/>
          <p:nvPr/>
        </p:nvSpPr>
        <p:spPr>
          <a:xfrm>
            <a:off x="777240" y="5532120"/>
            <a:ext cx="3108960" cy="411480"/>
          </a:xfrm>
          <a:prstGeom prst="rect">
            <a:avLst/>
          </a:prstGeom>
          <a:noFill/>
          <a:ln/>
        </p:spPr>
        <p:txBody>
          <a:bodyPr wrap="square" lIns="0" tIns="0" rIns="0" bIns="0" rtlCol="0" anchor="t"/>
          <a:lstStyle/>
          <a:p>
            <a:pPr indent="0" marL="0">
              <a:buNone/>
            </a:pPr>
            <a:r>
              <a:rPr lang="en-US" sz="1000" i="1" dirty="0">
                <a:solidFill>
                  <a:srgbClr val="C9E7F1"/>
                </a:solidFill>
                <a:latin typeface="Calibri" pitchFamily="34" charset="0"/>
                <a:ea typeface="Calibri" pitchFamily="34" charset="-122"/>
                <a:cs typeface="Calibri" pitchFamily="34" charset="-120"/>
              </a:rPr>
              <a:t>Q3 sources: WCAG 2.2, Equality Act 2010, user feedback ethics</a:t>
            </a:r>
            <a:endParaRPr lang="en-US" sz="1000" dirty="0"/>
          </a:p>
        </p:txBody>
      </p:sp>
      <p:sp>
        <p:nvSpPr>
          <p:cNvPr id="25" name="Shape 20"/>
          <p:cNvSpPr/>
          <p:nvPr/>
        </p:nvSpPr>
        <p:spPr>
          <a:xfrm>
            <a:off x="4251960" y="1371600"/>
            <a:ext cx="4297680" cy="4663440"/>
          </a:xfrm>
          <a:prstGeom prst="roundRect">
            <a:avLst>
              <a:gd name="adj" fmla="val 127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Text 21"/>
          <p:cNvSpPr/>
          <p:nvPr/>
        </p:nvSpPr>
        <p:spPr>
          <a:xfrm>
            <a:off x="4480560" y="1508760"/>
            <a:ext cx="3840480" cy="228600"/>
          </a:xfrm>
          <a:prstGeom prst="rect">
            <a:avLst/>
          </a:prstGeom>
          <a:noFill/>
          <a:ln/>
        </p:spPr>
        <p:txBody>
          <a:bodyPr wrap="square" lIns="0" tIns="0" rIns="0" bIns="0" rtlCol="0" anchor="t"/>
          <a:lstStyle/>
          <a:p>
            <a:pPr indent="0" marL="0">
              <a:buNone/>
            </a:pPr>
            <a:r>
              <a:rPr lang="en-US" sz="1050" b="1" spc="300" kern="0" dirty="0">
                <a:solidFill>
                  <a:srgbClr val="2D9AB9"/>
                </a:solidFill>
                <a:latin typeface="Calibri" pitchFamily="34" charset="0"/>
                <a:ea typeface="Calibri" pitchFamily="34" charset="-122"/>
                <a:cs typeface="Calibri" pitchFamily="34" charset="-120"/>
              </a:rPr>
              <a:t>USE AI TO EXPLORE</a:t>
            </a:r>
            <a:endParaRPr lang="en-US" sz="1050" dirty="0"/>
          </a:p>
        </p:txBody>
      </p:sp>
      <p:sp>
        <p:nvSpPr>
          <p:cNvPr id="27" name="Shape 22"/>
          <p:cNvSpPr/>
          <p:nvPr/>
        </p:nvSpPr>
        <p:spPr>
          <a:xfrm>
            <a:off x="4480560" y="1874520"/>
            <a:ext cx="347472" cy="347472"/>
          </a:xfrm>
          <a:prstGeom prst="ellipse">
            <a:avLst/>
          </a:prstGeom>
          <a:solidFill>
            <a:srgbClr val="2D9AB9"/>
          </a:solidFill>
          <a:ln w="12700">
            <a:solidFill>
              <a:srgbClr val="2D9AB9"/>
            </a:solidFill>
            <a:prstDash val="solid"/>
          </a:ln>
        </p:spPr>
      </p:sp>
      <p:sp>
        <p:nvSpPr>
          <p:cNvPr id="28" name="Text 23"/>
          <p:cNvSpPr/>
          <p:nvPr/>
        </p:nvSpPr>
        <p:spPr>
          <a:xfrm>
            <a:off x="4480560" y="18745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1</a:t>
            </a:r>
            <a:endParaRPr lang="en-US" sz="1200" dirty="0"/>
          </a:p>
        </p:txBody>
      </p:sp>
      <p:sp>
        <p:nvSpPr>
          <p:cNvPr id="29" name="Text 24"/>
          <p:cNvSpPr/>
          <p:nvPr/>
        </p:nvSpPr>
        <p:spPr>
          <a:xfrm>
            <a:off x="4983480" y="18288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"Which WCAG 2.2 success criteria are most often failed on small websites?"</a:t>
            </a:r>
            <a:endParaRPr lang="en-US" sz="1200" dirty="0"/>
          </a:p>
        </p:txBody>
      </p:sp>
      <p:sp>
        <p:nvSpPr>
          <p:cNvPr id="30" name="Text 25"/>
          <p:cNvSpPr/>
          <p:nvPr/>
        </p:nvSpPr>
        <p:spPr>
          <a:xfrm>
            <a:off x="4983480" y="25786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Read the criteria in the W3C text itself.</a:t>
            </a:r>
            <a:endParaRPr lang="en-US" sz="1150" dirty="0"/>
          </a:p>
        </p:txBody>
      </p:sp>
      <p:sp>
        <p:nvSpPr>
          <p:cNvPr id="31" name="Shape 26"/>
          <p:cNvSpPr/>
          <p:nvPr/>
        </p:nvSpPr>
        <p:spPr>
          <a:xfrm>
            <a:off x="4480560" y="3246120"/>
            <a:ext cx="347472" cy="347472"/>
          </a:xfrm>
          <a:prstGeom prst="ellipse">
            <a:avLst/>
          </a:prstGeom>
          <a:solidFill>
            <a:srgbClr val="2D9AB9"/>
          </a:solidFill>
          <a:ln w="12700">
            <a:solidFill>
              <a:srgbClr val="2D9AB9"/>
            </a:solidFill>
            <a:prstDash val="solid"/>
          </a:ln>
        </p:spPr>
      </p:sp>
      <p:sp>
        <p:nvSpPr>
          <p:cNvPr id="32" name="Text 27"/>
          <p:cNvSpPr/>
          <p:nvPr/>
        </p:nvSpPr>
        <p:spPr>
          <a:xfrm>
            <a:off x="4480560" y="32461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2</a:t>
            </a:r>
            <a:endParaRPr lang="en-US" sz="1200" dirty="0"/>
          </a:p>
        </p:txBody>
      </p:sp>
      <p:sp>
        <p:nvSpPr>
          <p:cNvPr id="33" name="Text 28"/>
          <p:cNvSpPr/>
          <p:nvPr/>
        </p:nvSpPr>
        <p:spPr>
          <a:xfrm>
            <a:off x="4983480" y="32004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accessibility checkers already exist, and what do they tend to miss?"</a:t>
            </a:r>
            <a:endParaRPr lang="en-US" sz="1200" dirty="0"/>
          </a:p>
        </p:txBody>
      </p:sp>
      <p:sp>
        <p:nvSpPr>
          <p:cNvPr id="34" name="Text 29"/>
          <p:cNvSpPr/>
          <p:nvPr/>
        </p:nvSpPr>
        <p:spPr>
          <a:xfrm>
            <a:off x="4983480" y="39502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Try two of them on a real page.</a:t>
            </a:r>
            <a:endParaRPr lang="en-US" sz="1150" dirty="0"/>
          </a:p>
        </p:txBody>
      </p:sp>
      <p:sp>
        <p:nvSpPr>
          <p:cNvPr id="35" name="Shape 30"/>
          <p:cNvSpPr/>
          <p:nvPr/>
        </p:nvSpPr>
        <p:spPr>
          <a:xfrm>
            <a:off x="4480560" y="4617720"/>
            <a:ext cx="347472" cy="347472"/>
          </a:xfrm>
          <a:prstGeom prst="ellipse">
            <a:avLst/>
          </a:prstGeom>
          <a:solidFill>
            <a:srgbClr val="2D9AB9"/>
          </a:solidFill>
          <a:ln w="12700">
            <a:solidFill>
              <a:srgbClr val="2D9AB9"/>
            </a:solidFill>
            <a:prstDash val="solid"/>
          </a:ln>
        </p:spPr>
      </p:sp>
      <p:sp>
        <p:nvSpPr>
          <p:cNvPr id="36" name="Text 31"/>
          <p:cNvSpPr/>
          <p:nvPr/>
        </p:nvSpPr>
        <p:spPr>
          <a:xfrm>
            <a:off x="4480560" y="46177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3</a:t>
            </a:r>
            <a:endParaRPr lang="en-US" sz="1200" dirty="0"/>
          </a:p>
        </p:txBody>
      </p:sp>
      <p:sp>
        <p:nvSpPr>
          <p:cNvPr id="37" name="Text 32"/>
          <p:cNvSpPr/>
          <p:nvPr/>
        </p:nvSpPr>
        <p:spPr>
          <a:xfrm>
            <a:off x="4983480" y="45720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should I ask disabled students so that I do not assume their needs?"</a:t>
            </a:r>
            <a:endParaRPr lang="en-US" sz="1200" dirty="0"/>
          </a:p>
        </p:txBody>
      </p:sp>
      <p:sp>
        <p:nvSpPr>
          <p:cNvPr id="38" name="Text 33"/>
          <p:cNvSpPr/>
          <p:nvPr/>
        </p:nvSpPr>
        <p:spPr>
          <a:xfrm>
            <a:off x="4983480" y="53218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Agree questions and consent with your tutor first.</a:t>
            </a:r>
            <a:endParaRPr lang="en-US" sz="1150" dirty="0"/>
          </a:p>
        </p:txBody>
      </p:sp>
      <p:sp>
        <p:nvSpPr>
          <p:cNvPr id="39" name="Shape 34"/>
          <p:cNvSpPr/>
          <p:nvPr/>
        </p:nvSpPr>
        <p:spPr>
          <a:xfrm>
            <a:off x="8732520" y="1371600"/>
            <a:ext cx="2907792" cy="2240280"/>
          </a:xfrm>
          <a:prstGeom prst="roundRect">
            <a:avLst>
              <a:gd name="adj" fmla="val 2449"/>
            </a:avLst>
          </a:prstGeom>
          <a:solidFill>
            <a:srgbClr val="E6F5EE"/>
          </a:solidFill>
          <a:ln w="12700">
            <a:solidFill>
              <a:srgbClr val="2E9E6B"/>
            </a:solidFill>
            <a:prstDash val="solid"/>
          </a:ln>
          <a:effectLst>
            <a:outerShdw sx="100000" sy="100000" kx="0" ky="0" algn="bl" rotWithShape="0" blurRad="76200" dist="25400" dir="5400000">
              <a:srgbClr val="000000">
                <a:alpha val="12000"/>
              </a:srgbClr>
            </a:outerShdw>
          </a:effectLst>
        </p:spPr>
      </p:sp>
      <p:pic>
        <p:nvPicPr>
          <p:cNvPr id="40" name="Image 2" descr="preencoded.png">    </p:cNvPr>
          <p:cNvPicPr>
            <a:picLocks noChangeAspect="1"/>
          </p:cNvPicPr>
          <p:nvPr/>
        </p:nvPicPr>
        <p:blipFill>
          <a:blip r:embed="rId3"/>
          <a:stretch>
            <a:fillRect/>
          </a:stretch>
        </p:blipFill>
        <p:spPr>
          <a:xfrm>
            <a:off x="8915400" y="1508760"/>
            <a:ext cx="274320" cy="274320"/>
          </a:xfrm>
          <a:prstGeom prst="rect">
            <a:avLst/>
          </a:prstGeom>
        </p:spPr>
      </p:pic>
      <p:sp>
        <p:nvSpPr>
          <p:cNvPr id="41" name="Text 35"/>
          <p:cNvSpPr/>
          <p:nvPr/>
        </p:nvSpPr>
        <p:spPr>
          <a:xfrm>
            <a:off x="9281160" y="150876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Keep this human</a:t>
            </a:r>
            <a:endParaRPr lang="en-US" sz="1400" dirty="0"/>
          </a:p>
        </p:txBody>
      </p:sp>
      <p:sp>
        <p:nvSpPr>
          <p:cNvPr id="42" name="Text 36"/>
          <p:cNvSpPr/>
          <p:nvPr/>
        </p:nvSpPr>
        <p:spPr>
          <a:xfrm>
            <a:off x="8915400" y="192024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Talking to real disabled users, with consent</a:t>
            </a:r>
            <a:endParaRPr lang="en-US" sz="1350" dirty="0"/>
          </a:p>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Deciding which fixes matter most</a:t>
            </a:r>
            <a:endParaRPr lang="en-US" sz="1350" dirty="0"/>
          </a:p>
        </p:txBody>
      </p:sp>
      <p:sp>
        <p:nvSpPr>
          <p:cNvPr id="43" name="Shape 37"/>
          <p:cNvSpPr/>
          <p:nvPr/>
        </p:nvSpPr>
        <p:spPr>
          <a:xfrm>
            <a:off x="8732520" y="3794760"/>
            <a:ext cx="2907792" cy="2240280"/>
          </a:xfrm>
          <a:prstGeom prst="roundRect">
            <a:avLst>
              <a:gd name="adj" fmla="val 2449"/>
            </a:avLst>
          </a:prstGeom>
          <a:solidFill>
            <a:srgbClr val="FDF3DC"/>
          </a:solidFill>
          <a:ln w="12700">
            <a:solidFill>
              <a:srgbClr val="E0A12B"/>
            </a:solidFill>
            <a:prstDash val="solid"/>
          </a:ln>
          <a:effectLst>
            <a:outerShdw sx="100000" sy="100000" kx="0" ky="0" algn="bl" rotWithShape="0" blurRad="76200" dist="25400" dir="5400000">
              <a:srgbClr val="000000">
                <a:alpha val="12000"/>
              </a:srgbClr>
            </a:outerShdw>
          </a:effectLst>
        </p:spPr>
      </p:sp>
      <p:pic>
        <p:nvPicPr>
          <p:cNvPr id="44" name="Image 3" descr="preencoded.png">    </p:cNvPr>
          <p:cNvPicPr>
            <a:picLocks noChangeAspect="1"/>
          </p:cNvPicPr>
          <p:nvPr/>
        </p:nvPicPr>
        <p:blipFill>
          <a:blip r:embed="rId4"/>
          <a:stretch>
            <a:fillRect/>
          </a:stretch>
        </p:blipFill>
        <p:spPr>
          <a:xfrm>
            <a:off x="8915400" y="3931920"/>
            <a:ext cx="274320" cy="274320"/>
          </a:xfrm>
          <a:prstGeom prst="rect">
            <a:avLst/>
          </a:prstGeom>
        </p:spPr>
      </p:pic>
      <p:sp>
        <p:nvSpPr>
          <p:cNvPr id="45" name="Text 38"/>
          <p:cNvSpPr/>
          <p:nvPr/>
        </p:nvSpPr>
        <p:spPr>
          <a:xfrm>
            <a:off x="9281160" y="393192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Watch out</a:t>
            </a:r>
            <a:endParaRPr lang="en-US" sz="1400" dirty="0"/>
          </a:p>
        </p:txBody>
      </p:sp>
      <p:sp>
        <p:nvSpPr>
          <p:cNvPr id="46" name="Text 39"/>
          <p:cNvSpPr/>
          <p:nvPr/>
        </p:nvSpPr>
        <p:spPr>
          <a:xfrm>
            <a:off x="8915400" y="434340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Never use AI "synthetic users" as evidence</a:t>
            </a:r>
            <a:endParaRPr lang="en-US" sz="1300" dirty="0"/>
          </a:p>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Equality Act 2010 duties and consent apply</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PROJECT EXAMPLE 3 OF 6</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Surplus food predictor for community fridges</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13</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Example idea by the author. Starting points to check: [7], [12]. AI answers are leads, never sources.</a:t>
            </a:r>
            <a:endParaRPr lang="en-US" sz="900" dirty="0"/>
          </a:p>
        </p:txBody>
      </p:sp>
      <p:sp>
        <p:nvSpPr>
          <p:cNvPr id="9" name="Shape 5"/>
          <p:cNvSpPr/>
          <p:nvPr/>
        </p:nvSpPr>
        <p:spPr>
          <a:xfrm>
            <a:off x="548640" y="1371600"/>
            <a:ext cx="3520440" cy="4663440"/>
          </a:xfrm>
          <a:prstGeom prst="roundRect">
            <a:avLst>
              <a:gd name="adj" fmla="val 1558"/>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572768"/>
            <a:ext cx="640080" cy="640080"/>
          </a:xfrm>
          <a:prstGeom prst="ellipse">
            <a:avLst/>
          </a:prstGeom>
          <a:solidFill>
            <a:srgbClr val="C4861C"/>
          </a:solidFill>
          <a:ln w="12700">
            <a:solidFill>
              <a:srgbClr val="C4861C"/>
            </a:solidFill>
            <a:prstDash val="solid"/>
          </a:ln>
        </p:spPr>
      </p:sp>
      <p:pic>
        <p:nvPicPr>
          <p:cNvPr id="11" name="Image 1" descr="preencoded.png">    </p:cNvPr>
          <p:cNvPicPr>
            <a:picLocks noChangeAspect="1"/>
          </p:cNvPicPr>
          <p:nvPr/>
        </p:nvPicPr>
        <p:blipFill>
          <a:blip r:embed="rId2"/>
          <a:stretch>
            <a:fillRect/>
          </a:stretch>
        </p:blipFill>
        <p:spPr>
          <a:xfrm>
            <a:off x="943661" y="1739189"/>
            <a:ext cx="307238" cy="307238"/>
          </a:xfrm>
          <a:prstGeom prst="rect">
            <a:avLst/>
          </a:prstGeom>
        </p:spPr>
      </p:pic>
      <p:sp>
        <p:nvSpPr>
          <p:cNvPr id="12" name="Text 7"/>
          <p:cNvSpPr/>
          <p:nvPr/>
        </p:nvSpPr>
        <p:spPr>
          <a:xfrm>
            <a:off x="1554480" y="1691640"/>
            <a:ext cx="2377440" cy="411480"/>
          </a:xfrm>
          <a:prstGeom prst="rect">
            <a:avLst/>
          </a:prstGeom>
          <a:noFill/>
          <a:ln/>
        </p:spPr>
        <p:txBody>
          <a:bodyPr wrap="square" lIns="0" tIns="0" rIns="0" bIns="0" rtlCol="0" anchor="ctr"/>
          <a:lstStyle/>
          <a:p>
            <a:pPr indent="0" marL="0">
              <a:buNone/>
            </a:pPr>
            <a:r>
              <a:rPr lang="en-US" sz="950" b="1" spc="200" kern="0" dirty="0">
                <a:solidFill>
                  <a:srgbClr val="26B9DA"/>
                </a:solidFill>
                <a:latin typeface="Calibri" pitchFamily="34" charset="0"/>
                <a:ea typeface="Calibri" pitchFamily="34" charset="-122"/>
                <a:cs typeface="Calibri" pitchFamily="34" charset="-120"/>
              </a:rPr>
              <a:t>DATA AND MACHINE LEARNING</a:t>
            </a:r>
            <a:endParaRPr lang="en-US" sz="950" dirty="0"/>
          </a:p>
        </p:txBody>
      </p:sp>
      <p:sp>
        <p:nvSpPr>
          <p:cNvPr id="13" name="Text 8"/>
          <p:cNvSpPr/>
          <p:nvPr/>
        </p:nvSpPr>
        <p:spPr>
          <a:xfrm>
            <a:off x="777240" y="242316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THE IDEA</a:t>
            </a:r>
            <a:endParaRPr lang="en-US" sz="950" dirty="0"/>
          </a:p>
        </p:txBody>
      </p:sp>
      <p:sp>
        <p:nvSpPr>
          <p:cNvPr id="14" name="Text 9"/>
          <p:cNvSpPr/>
          <p:nvPr/>
        </p:nvSpPr>
        <p:spPr>
          <a:xfrm>
            <a:off x="777240" y="2651760"/>
            <a:ext cx="3108960" cy="114300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A model that predicts which items a community fridge will have in surplus, so volunteers can plan collections.</a:t>
            </a:r>
            <a:endParaRPr lang="en-US" sz="1300" dirty="0"/>
          </a:p>
        </p:txBody>
      </p:sp>
      <p:sp>
        <p:nvSpPr>
          <p:cNvPr id="15" name="Text 10"/>
          <p:cNvSpPr/>
          <p:nvPr/>
        </p:nvSpPr>
        <p:spPr>
          <a:xfrm>
            <a:off x="777240" y="388620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WHO BENEFITS</a:t>
            </a:r>
            <a:endParaRPr lang="en-US" sz="950" dirty="0"/>
          </a:p>
        </p:txBody>
      </p:sp>
      <p:sp>
        <p:nvSpPr>
          <p:cNvPr id="16" name="Text 11"/>
          <p:cNvSpPr/>
          <p:nvPr/>
        </p:nvSpPr>
        <p:spPr>
          <a:xfrm>
            <a:off x="777240" y="4114800"/>
            <a:ext cx="3108960" cy="59436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Less food waste and more support for local families.</a:t>
            </a:r>
            <a:endParaRPr lang="en-US" sz="1300" dirty="0"/>
          </a:p>
        </p:txBody>
      </p:sp>
      <p:sp>
        <p:nvSpPr>
          <p:cNvPr id="17" name="Text 12"/>
          <p:cNvSpPr/>
          <p:nvPr/>
        </p:nvSpPr>
        <p:spPr>
          <a:xfrm>
            <a:off x="777240" y="484632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TYPICAL TECH</a:t>
            </a:r>
            <a:endParaRPr lang="en-US" sz="950" dirty="0"/>
          </a:p>
        </p:txBody>
      </p:sp>
      <p:sp>
        <p:nvSpPr>
          <p:cNvPr id="18" name="Shape 13"/>
          <p:cNvSpPr/>
          <p:nvPr/>
        </p:nvSpPr>
        <p:spPr>
          <a:xfrm>
            <a:off x="777240" y="5120640"/>
            <a:ext cx="640080" cy="274320"/>
          </a:xfrm>
          <a:prstGeom prst="roundRect">
            <a:avLst>
              <a:gd name="adj" fmla="val 50000"/>
            </a:avLst>
          </a:prstGeom>
          <a:solidFill>
            <a:srgbClr val="2D9AB9"/>
          </a:solidFill>
          <a:ln w="12700">
            <a:solidFill>
              <a:srgbClr val="2D9AB9"/>
            </a:solidFill>
            <a:prstDash val="solid"/>
          </a:ln>
        </p:spPr>
      </p:sp>
      <p:sp>
        <p:nvSpPr>
          <p:cNvPr id="19" name="Text 14"/>
          <p:cNvSpPr/>
          <p:nvPr/>
        </p:nvSpPr>
        <p:spPr>
          <a:xfrm>
            <a:off x="777240" y="5120640"/>
            <a:ext cx="64008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Python</a:t>
            </a:r>
            <a:endParaRPr lang="en-US" sz="950" dirty="0"/>
          </a:p>
        </p:txBody>
      </p:sp>
      <p:sp>
        <p:nvSpPr>
          <p:cNvPr id="20" name="Shape 15"/>
          <p:cNvSpPr/>
          <p:nvPr/>
        </p:nvSpPr>
        <p:spPr>
          <a:xfrm>
            <a:off x="1508760" y="5120640"/>
            <a:ext cx="640080" cy="274320"/>
          </a:xfrm>
          <a:prstGeom prst="roundRect">
            <a:avLst>
              <a:gd name="adj" fmla="val 50000"/>
            </a:avLst>
          </a:prstGeom>
          <a:solidFill>
            <a:srgbClr val="2D9AB9"/>
          </a:solidFill>
          <a:ln w="12700">
            <a:solidFill>
              <a:srgbClr val="2D9AB9"/>
            </a:solidFill>
            <a:prstDash val="solid"/>
          </a:ln>
        </p:spPr>
      </p:sp>
      <p:sp>
        <p:nvSpPr>
          <p:cNvPr id="21" name="Text 16"/>
          <p:cNvSpPr/>
          <p:nvPr/>
        </p:nvSpPr>
        <p:spPr>
          <a:xfrm>
            <a:off x="1508760" y="5120640"/>
            <a:ext cx="64008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pandas</a:t>
            </a:r>
            <a:endParaRPr lang="en-US" sz="950" dirty="0"/>
          </a:p>
        </p:txBody>
      </p:sp>
      <p:sp>
        <p:nvSpPr>
          <p:cNvPr id="22" name="Shape 17"/>
          <p:cNvSpPr/>
          <p:nvPr/>
        </p:nvSpPr>
        <p:spPr>
          <a:xfrm>
            <a:off x="2240280" y="5120640"/>
            <a:ext cx="1051560" cy="274320"/>
          </a:xfrm>
          <a:prstGeom prst="roundRect">
            <a:avLst>
              <a:gd name="adj" fmla="val 50000"/>
            </a:avLst>
          </a:prstGeom>
          <a:solidFill>
            <a:srgbClr val="2D9AB9"/>
          </a:solidFill>
          <a:ln w="12700">
            <a:solidFill>
              <a:srgbClr val="2D9AB9"/>
            </a:solidFill>
            <a:prstDash val="solid"/>
          </a:ln>
        </p:spPr>
      </p:sp>
      <p:sp>
        <p:nvSpPr>
          <p:cNvPr id="23" name="Text 18"/>
          <p:cNvSpPr/>
          <p:nvPr/>
        </p:nvSpPr>
        <p:spPr>
          <a:xfrm>
            <a:off x="2240280" y="5120640"/>
            <a:ext cx="105156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scikit-learn</a:t>
            </a:r>
            <a:endParaRPr lang="en-US" sz="950" dirty="0"/>
          </a:p>
        </p:txBody>
      </p:sp>
      <p:sp>
        <p:nvSpPr>
          <p:cNvPr id="24" name="Text 19"/>
          <p:cNvSpPr/>
          <p:nvPr/>
        </p:nvSpPr>
        <p:spPr>
          <a:xfrm>
            <a:off x="777240" y="5532120"/>
            <a:ext cx="3108960" cy="411480"/>
          </a:xfrm>
          <a:prstGeom prst="rect">
            <a:avLst/>
          </a:prstGeom>
          <a:noFill/>
          <a:ln/>
        </p:spPr>
        <p:txBody>
          <a:bodyPr wrap="square" lIns="0" tIns="0" rIns="0" bIns="0" rtlCol="0" anchor="t"/>
          <a:lstStyle/>
          <a:p>
            <a:pPr indent="0" marL="0">
              <a:buNone/>
            </a:pPr>
            <a:r>
              <a:rPr lang="en-US" sz="1000" i="1" dirty="0">
                <a:solidFill>
                  <a:srgbClr val="C9E7F1"/>
                </a:solidFill>
                <a:latin typeface="Calibri" pitchFamily="34" charset="0"/>
                <a:ea typeface="Calibri" pitchFamily="34" charset="-122"/>
                <a:cs typeface="Calibri" pitchFamily="34" charset="-120"/>
              </a:rPr>
              <a:t>Q3 sources: open food-waste data, ML and data ethics courses</a:t>
            </a:r>
            <a:endParaRPr lang="en-US" sz="1000" dirty="0"/>
          </a:p>
        </p:txBody>
      </p:sp>
      <p:sp>
        <p:nvSpPr>
          <p:cNvPr id="25" name="Shape 20"/>
          <p:cNvSpPr/>
          <p:nvPr/>
        </p:nvSpPr>
        <p:spPr>
          <a:xfrm>
            <a:off x="4251960" y="1371600"/>
            <a:ext cx="4297680" cy="4663440"/>
          </a:xfrm>
          <a:prstGeom prst="roundRect">
            <a:avLst>
              <a:gd name="adj" fmla="val 127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Text 21"/>
          <p:cNvSpPr/>
          <p:nvPr/>
        </p:nvSpPr>
        <p:spPr>
          <a:xfrm>
            <a:off x="4480560" y="1508760"/>
            <a:ext cx="3840480" cy="228600"/>
          </a:xfrm>
          <a:prstGeom prst="rect">
            <a:avLst/>
          </a:prstGeom>
          <a:noFill/>
          <a:ln/>
        </p:spPr>
        <p:txBody>
          <a:bodyPr wrap="square" lIns="0" tIns="0" rIns="0" bIns="0" rtlCol="0" anchor="t"/>
          <a:lstStyle/>
          <a:p>
            <a:pPr indent="0" marL="0">
              <a:buNone/>
            </a:pPr>
            <a:r>
              <a:rPr lang="en-US" sz="1050" b="1" spc="300" kern="0" dirty="0">
                <a:solidFill>
                  <a:srgbClr val="2D9AB9"/>
                </a:solidFill>
                <a:latin typeface="Calibri" pitchFamily="34" charset="0"/>
                <a:ea typeface="Calibri" pitchFamily="34" charset="-122"/>
                <a:cs typeface="Calibri" pitchFamily="34" charset="-120"/>
              </a:rPr>
              <a:t>USE AI TO EXPLORE</a:t>
            </a:r>
            <a:endParaRPr lang="en-US" sz="1050" dirty="0"/>
          </a:p>
        </p:txBody>
      </p:sp>
      <p:sp>
        <p:nvSpPr>
          <p:cNvPr id="27" name="Shape 22"/>
          <p:cNvSpPr/>
          <p:nvPr/>
        </p:nvSpPr>
        <p:spPr>
          <a:xfrm>
            <a:off x="4480560" y="1874520"/>
            <a:ext cx="347472" cy="347472"/>
          </a:xfrm>
          <a:prstGeom prst="ellipse">
            <a:avLst/>
          </a:prstGeom>
          <a:solidFill>
            <a:srgbClr val="2D9AB9"/>
          </a:solidFill>
          <a:ln w="12700">
            <a:solidFill>
              <a:srgbClr val="2D9AB9"/>
            </a:solidFill>
            <a:prstDash val="solid"/>
          </a:ln>
        </p:spPr>
      </p:sp>
      <p:sp>
        <p:nvSpPr>
          <p:cNvPr id="28" name="Text 23"/>
          <p:cNvSpPr/>
          <p:nvPr/>
        </p:nvSpPr>
        <p:spPr>
          <a:xfrm>
            <a:off x="4480560" y="18745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1</a:t>
            </a:r>
            <a:endParaRPr lang="en-US" sz="1200" dirty="0"/>
          </a:p>
        </p:txBody>
      </p:sp>
      <p:sp>
        <p:nvSpPr>
          <p:cNvPr id="29" name="Text 24"/>
          <p:cNvSpPr/>
          <p:nvPr/>
        </p:nvSpPr>
        <p:spPr>
          <a:xfrm>
            <a:off x="4983480" y="18288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open datasets and published studies exist on food-waste forecasting? Suggest search terms and organisations."</a:t>
            </a:r>
            <a:endParaRPr lang="en-US" sz="1200" dirty="0"/>
          </a:p>
        </p:txBody>
      </p:sp>
      <p:sp>
        <p:nvSpPr>
          <p:cNvPr id="30" name="Text 25"/>
          <p:cNvSpPr/>
          <p:nvPr/>
        </p:nvSpPr>
        <p:spPr>
          <a:xfrm>
            <a:off x="4983480" y="25786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Find and read the real datasets and papers.</a:t>
            </a:r>
            <a:endParaRPr lang="en-US" sz="1150" dirty="0"/>
          </a:p>
        </p:txBody>
      </p:sp>
      <p:sp>
        <p:nvSpPr>
          <p:cNvPr id="31" name="Shape 26"/>
          <p:cNvSpPr/>
          <p:nvPr/>
        </p:nvSpPr>
        <p:spPr>
          <a:xfrm>
            <a:off x="4480560" y="3246120"/>
            <a:ext cx="347472" cy="347472"/>
          </a:xfrm>
          <a:prstGeom prst="ellipse">
            <a:avLst/>
          </a:prstGeom>
          <a:solidFill>
            <a:srgbClr val="2D9AB9"/>
          </a:solidFill>
          <a:ln w="12700">
            <a:solidFill>
              <a:srgbClr val="2D9AB9"/>
            </a:solidFill>
            <a:prstDash val="solid"/>
          </a:ln>
        </p:spPr>
      </p:sp>
      <p:sp>
        <p:nvSpPr>
          <p:cNvPr id="32" name="Text 27"/>
          <p:cNvSpPr/>
          <p:nvPr/>
        </p:nvSpPr>
        <p:spPr>
          <a:xfrm>
            <a:off x="4480560" y="32461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2</a:t>
            </a:r>
            <a:endParaRPr lang="en-US" sz="1200" dirty="0"/>
          </a:p>
        </p:txBody>
      </p:sp>
      <p:sp>
        <p:nvSpPr>
          <p:cNvPr id="33" name="Text 28"/>
          <p:cNvSpPr/>
          <p:nvPr/>
        </p:nvSpPr>
        <p:spPr>
          <a:xfrm>
            <a:off x="4983480" y="32004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features might predict surplus, and what could bias the model against some areas?"</a:t>
            </a:r>
            <a:endParaRPr lang="en-US" sz="1200" dirty="0"/>
          </a:p>
        </p:txBody>
      </p:sp>
      <p:sp>
        <p:nvSpPr>
          <p:cNvPr id="34" name="Text 29"/>
          <p:cNvSpPr/>
          <p:nvPr/>
        </p:nvSpPr>
        <p:spPr>
          <a:xfrm>
            <a:off x="4983480" y="39502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Test for bias on your own data.</a:t>
            </a:r>
            <a:endParaRPr lang="en-US" sz="1150" dirty="0"/>
          </a:p>
        </p:txBody>
      </p:sp>
      <p:sp>
        <p:nvSpPr>
          <p:cNvPr id="35" name="Shape 30"/>
          <p:cNvSpPr/>
          <p:nvPr/>
        </p:nvSpPr>
        <p:spPr>
          <a:xfrm>
            <a:off x="4480560" y="4617720"/>
            <a:ext cx="347472" cy="347472"/>
          </a:xfrm>
          <a:prstGeom prst="ellipse">
            <a:avLst/>
          </a:prstGeom>
          <a:solidFill>
            <a:srgbClr val="2D9AB9"/>
          </a:solidFill>
          <a:ln w="12700">
            <a:solidFill>
              <a:srgbClr val="2D9AB9"/>
            </a:solidFill>
            <a:prstDash val="solid"/>
          </a:ln>
        </p:spPr>
      </p:sp>
      <p:sp>
        <p:nvSpPr>
          <p:cNvPr id="36" name="Text 31"/>
          <p:cNvSpPr/>
          <p:nvPr/>
        </p:nvSpPr>
        <p:spPr>
          <a:xfrm>
            <a:off x="4480560" y="46177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3</a:t>
            </a:r>
            <a:endParaRPr lang="en-US" sz="1200" dirty="0"/>
          </a:p>
        </p:txBody>
      </p:sp>
      <p:sp>
        <p:nvSpPr>
          <p:cNvPr id="37" name="Text 32"/>
          <p:cNvSpPr/>
          <p:nvPr/>
        </p:nvSpPr>
        <p:spPr>
          <a:xfrm>
            <a:off x="4983480" y="45720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would a fair success measure look like for volunteers, beyond accuracy?"</a:t>
            </a:r>
            <a:endParaRPr lang="en-US" sz="1200" dirty="0"/>
          </a:p>
        </p:txBody>
      </p:sp>
      <p:sp>
        <p:nvSpPr>
          <p:cNvPr id="38" name="Text 33"/>
          <p:cNvSpPr/>
          <p:nvPr/>
        </p:nvSpPr>
        <p:spPr>
          <a:xfrm>
            <a:off x="4983480" y="53218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Ask volunteers what useful means to them.</a:t>
            </a:r>
            <a:endParaRPr lang="en-US" sz="1150" dirty="0"/>
          </a:p>
        </p:txBody>
      </p:sp>
      <p:sp>
        <p:nvSpPr>
          <p:cNvPr id="39" name="Shape 34"/>
          <p:cNvSpPr/>
          <p:nvPr/>
        </p:nvSpPr>
        <p:spPr>
          <a:xfrm>
            <a:off x="8732520" y="1371600"/>
            <a:ext cx="2907792" cy="2240280"/>
          </a:xfrm>
          <a:prstGeom prst="roundRect">
            <a:avLst>
              <a:gd name="adj" fmla="val 2449"/>
            </a:avLst>
          </a:prstGeom>
          <a:solidFill>
            <a:srgbClr val="E6F5EE"/>
          </a:solidFill>
          <a:ln w="12700">
            <a:solidFill>
              <a:srgbClr val="2E9E6B"/>
            </a:solidFill>
            <a:prstDash val="solid"/>
          </a:ln>
          <a:effectLst>
            <a:outerShdw sx="100000" sy="100000" kx="0" ky="0" algn="bl" rotWithShape="0" blurRad="76200" dist="25400" dir="5400000">
              <a:srgbClr val="000000">
                <a:alpha val="12000"/>
              </a:srgbClr>
            </a:outerShdw>
          </a:effectLst>
        </p:spPr>
      </p:sp>
      <p:pic>
        <p:nvPicPr>
          <p:cNvPr id="40" name="Image 2" descr="preencoded.png">    </p:cNvPr>
          <p:cNvPicPr>
            <a:picLocks noChangeAspect="1"/>
          </p:cNvPicPr>
          <p:nvPr/>
        </p:nvPicPr>
        <p:blipFill>
          <a:blip r:embed="rId3"/>
          <a:stretch>
            <a:fillRect/>
          </a:stretch>
        </p:blipFill>
        <p:spPr>
          <a:xfrm>
            <a:off x="8915400" y="1508760"/>
            <a:ext cx="274320" cy="274320"/>
          </a:xfrm>
          <a:prstGeom prst="rect">
            <a:avLst/>
          </a:prstGeom>
        </p:spPr>
      </p:pic>
      <p:sp>
        <p:nvSpPr>
          <p:cNvPr id="41" name="Text 35"/>
          <p:cNvSpPr/>
          <p:nvPr/>
        </p:nvSpPr>
        <p:spPr>
          <a:xfrm>
            <a:off x="9281160" y="150876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Keep this human</a:t>
            </a:r>
            <a:endParaRPr lang="en-US" sz="1400" dirty="0"/>
          </a:p>
        </p:txBody>
      </p:sp>
      <p:sp>
        <p:nvSpPr>
          <p:cNvPr id="42" name="Text 36"/>
          <p:cNvSpPr/>
          <p:nvPr/>
        </p:nvSpPr>
        <p:spPr>
          <a:xfrm>
            <a:off x="8915400" y="192024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Collecting real data with permission</a:t>
            </a:r>
            <a:endParaRPr lang="en-US" sz="1350" dirty="0"/>
          </a:p>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Building, testing and explaining the model</a:t>
            </a:r>
            <a:endParaRPr lang="en-US" sz="1350" dirty="0"/>
          </a:p>
        </p:txBody>
      </p:sp>
      <p:sp>
        <p:nvSpPr>
          <p:cNvPr id="43" name="Shape 37"/>
          <p:cNvSpPr/>
          <p:nvPr/>
        </p:nvSpPr>
        <p:spPr>
          <a:xfrm>
            <a:off x="8732520" y="3794760"/>
            <a:ext cx="2907792" cy="2240280"/>
          </a:xfrm>
          <a:prstGeom prst="roundRect">
            <a:avLst>
              <a:gd name="adj" fmla="val 2449"/>
            </a:avLst>
          </a:prstGeom>
          <a:solidFill>
            <a:srgbClr val="FDF3DC"/>
          </a:solidFill>
          <a:ln w="12700">
            <a:solidFill>
              <a:srgbClr val="E0A12B"/>
            </a:solidFill>
            <a:prstDash val="solid"/>
          </a:ln>
          <a:effectLst>
            <a:outerShdw sx="100000" sy="100000" kx="0" ky="0" algn="bl" rotWithShape="0" blurRad="76200" dist="25400" dir="5400000">
              <a:srgbClr val="000000">
                <a:alpha val="12000"/>
              </a:srgbClr>
            </a:outerShdw>
          </a:effectLst>
        </p:spPr>
      </p:sp>
      <p:pic>
        <p:nvPicPr>
          <p:cNvPr id="44" name="Image 3" descr="preencoded.png">    </p:cNvPr>
          <p:cNvPicPr>
            <a:picLocks noChangeAspect="1"/>
          </p:cNvPicPr>
          <p:nvPr/>
        </p:nvPicPr>
        <p:blipFill>
          <a:blip r:embed="rId4"/>
          <a:stretch>
            <a:fillRect/>
          </a:stretch>
        </p:blipFill>
        <p:spPr>
          <a:xfrm>
            <a:off x="8915400" y="3931920"/>
            <a:ext cx="274320" cy="274320"/>
          </a:xfrm>
          <a:prstGeom prst="rect">
            <a:avLst/>
          </a:prstGeom>
        </p:spPr>
      </p:pic>
      <p:sp>
        <p:nvSpPr>
          <p:cNvPr id="45" name="Text 38"/>
          <p:cNvSpPr/>
          <p:nvPr/>
        </p:nvSpPr>
        <p:spPr>
          <a:xfrm>
            <a:off x="9281160" y="393192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Watch out</a:t>
            </a:r>
            <a:endParaRPr lang="en-US" sz="1400" dirty="0"/>
          </a:p>
        </p:txBody>
      </p:sp>
      <p:sp>
        <p:nvSpPr>
          <p:cNvPr id="46" name="Text 39"/>
          <p:cNvSpPr/>
          <p:nvPr/>
        </p:nvSpPr>
        <p:spPr>
          <a:xfrm>
            <a:off x="8915400" y="434340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AI can invent datasets and statistics</a:t>
            </a:r>
            <a:endParaRPr lang="en-US" sz="1300" dirty="0"/>
          </a:p>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Donor or recipient data is personal data</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PROJECT EXAMPLE 4 OF 6</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Welsh and English AR heritage trail for a local town</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14</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Example idea by the author. Starting points to check: [13], [12]. AI answers are leads, never sources.</a:t>
            </a:r>
            <a:endParaRPr lang="en-US" sz="900" dirty="0"/>
          </a:p>
        </p:txBody>
      </p:sp>
      <p:sp>
        <p:nvSpPr>
          <p:cNvPr id="9" name="Shape 5"/>
          <p:cNvSpPr/>
          <p:nvPr/>
        </p:nvSpPr>
        <p:spPr>
          <a:xfrm>
            <a:off x="548640" y="1371600"/>
            <a:ext cx="3520440" cy="4663440"/>
          </a:xfrm>
          <a:prstGeom prst="roundRect">
            <a:avLst>
              <a:gd name="adj" fmla="val 1558"/>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572768"/>
            <a:ext cx="640080" cy="640080"/>
          </a:xfrm>
          <a:prstGeom prst="ellipse">
            <a:avLst/>
          </a:prstGeom>
          <a:solidFill>
            <a:srgbClr val="A06CD5"/>
          </a:solidFill>
          <a:ln w="12700">
            <a:solidFill>
              <a:srgbClr val="A06CD5"/>
            </a:solidFill>
            <a:prstDash val="solid"/>
          </a:ln>
        </p:spPr>
      </p:sp>
      <p:pic>
        <p:nvPicPr>
          <p:cNvPr id="11" name="Image 1" descr="preencoded.png">    </p:cNvPr>
          <p:cNvPicPr>
            <a:picLocks noChangeAspect="1"/>
          </p:cNvPicPr>
          <p:nvPr/>
        </p:nvPicPr>
        <p:blipFill>
          <a:blip r:embed="rId2"/>
          <a:stretch>
            <a:fillRect/>
          </a:stretch>
        </p:blipFill>
        <p:spPr>
          <a:xfrm>
            <a:off x="943661" y="1739189"/>
            <a:ext cx="307238" cy="307238"/>
          </a:xfrm>
          <a:prstGeom prst="rect">
            <a:avLst/>
          </a:prstGeom>
        </p:spPr>
      </p:pic>
      <p:sp>
        <p:nvSpPr>
          <p:cNvPr id="12" name="Text 7"/>
          <p:cNvSpPr/>
          <p:nvPr/>
        </p:nvSpPr>
        <p:spPr>
          <a:xfrm>
            <a:off x="1554480" y="1691640"/>
            <a:ext cx="2377440" cy="411480"/>
          </a:xfrm>
          <a:prstGeom prst="rect">
            <a:avLst/>
          </a:prstGeom>
          <a:noFill/>
          <a:ln/>
        </p:spPr>
        <p:txBody>
          <a:bodyPr wrap="square" lIns="0" tIns="0" rIns="0" bIns="0" rtlCol="0" anchor="ctr"/>
          <a:lstStyle/>
          <a:p>
            <a:pPr indent="0" marL="0">
              <a:buNone/>
            </a:pPr>
            <a:r>
              <a:rPr lang="en-US" sz="950" b="1" spc="200" kern="0" dirty="0">
                <a:solidFill>
                  <a:srgbClr val="26B9DA"/>
                </a:solidFill>
                <a:latin typeface="Calibri" pitchFamily="34" charset="0"/>
                <a:ea typeface="Calibri" pitchFamily="34" charset="-122"/>
                <a:cs typeface="Calibri" pitchFamily="34" charset="-120"/>
              </a:rPr>
              <a:t>AR AND VR</a:t>
            </a:r>
            <a:endParaRPr lang="en-US" sz="950" dirty="0"/>
          </a:p>
        </p:txBody>
      </p:sp>
      <p:sp>
        <p:nvSpPr>
          <p:cNvPr id="13" name="Text 8"/>
          <p:cNvSpPr/>
          <p:nvPr/>
        </p:nvSpPr>
        <p:spPr>
          <a:xfrm>
            <a:off x="777240" y="242316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THE IDEA</a:t>
            </a:r>
            <a:endParaRPr lang="en-US" sz="950" dirty="0"/>
          </a:p>
        </p:txBody>
      </p:sp>
      <p:sp>
        <p:nvSpPr>
          <p:cNvPr id="14" name="Text 9"/>
          <p:cNvSpPr/>
          <p:nvPr/>
        </p:nvSpPr>
        <p:spPr>
          <a:xfrm>
            <a:off x="777240" y="2651760"/>
            <a:ext cx="3108960" cy="114300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A WebXR trail that overlays local history in Welsh and English as visitors walk around the town.</a:t>
            </a:r>
            <a:endParaRPr lang="en-US" sz="1300" dirty="0"/>
          </a:p>
        </p:txBody>
      </p:sp>
      <p:sp>
        <p:nvSpPr>
          <p:cNvPr id="15" name="Text 10"/>
          <p:cNvSpPr/>
          <p:nvPr/>
        </p:nvSpPr>
        <p:spPr>
          <a:xfrm>
            <a:off x="777240" y="388620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WHO BENEFITS</a:t>
            </a:r>
            <a:endParaRPr lang="en-US" sz="950" dirty="0"/>
          </a:p>
        </p:txBody>
      </p:sp>
      <p:sp>
        <p:nvSpPr>
          <p:cNvPr id="16" name="Text 11"/>
          <p:cNvSpPr/>
          <p:nvPr/>
        </p:nvSpPr>
        <p:spPr>
          <a:xfrm>
            <a:off x="777240" y="4114800"/>
            <a:ext cx="3108960" cy="59436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Promotes local heritage and the Welsh language.</a:t>
            </a:r>
            <a:endParaRPr lang="en-US" sz="1300" dirty="0"/>
          </a:p>
        </p:txBody>
      </p:sp>
      <p:sp>
        <p:nvSpPr>
          <p:cNvPr id="17" name="Text 12"/>
          <p:cNvSpPr/>
          <p:nvPr/>
        </p:nvSpPr>
        <p:spPr>
          <a:xfrm>
            <a:off x="777240" y="484632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TYPICAL TECH</a:t>
            </a:r>
            <a:endParaRPr lang="en-US" sz="950" dirty="0"/>
          </a:p>
        </p:txBody>
      </p:sp>
      <p:sp>
        <p:nvSpPr>
          <p:cNvPr id="18" name="Shape 13"/>
          <p:cNvSpPr/>
          <p:nvPr/>
        </p:nvSpPr>
        <p:spPr>
          <a:xfrm>
            <a:off x="777240" y="5120640"/>
            <a:ext cx="571500" cy="274320"/>
          </a:xfrm>
          <a:prstGeom prst="roundRect">
            <a:avLst>
              <a:gd name="adj" fmla="val 50000"/>
            </a:avLst>
          </a:prstGeom>
          <a:solidFill>
            <a:srgbClr val="2D9AB9"/>
          </a:solidFill>
          <a:ln w="12700">
            <a:solidFill>
              <a:srgbClr val="2D9AB9"/>
            </a:solidFill>
            <a:prstDash val="solid"/>
          </a:ln>
        </p:spPr>
      </p:sp>
      <p:sp>
        <p:nvSpPr>
          <p:cNvPr id="19" name="Text 14"/>
          <p:cNvSpPr/>
          <p:nvPr/>
        </p:nvSpPr>
        <p:spPr>
          <a:xfrm>
            <a:off x="777240" y="5120640"/>
            <a:ext cx="57150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WebXR</a:t>
            </a:r>
            <a:endParaRPr lang="en-US" sz="950" dirty="0"/>
          </a:p>
        </p:txBody>
      </p:sp>
      <p:sp>
        <p:nvSpPr>
          <p:cNvPr id="20" name="Shape 15"/>
          <p:cNvSpPr/>
          <p:nvPr/>
        </p:nvSpPr>
        <p:spPr>
          <a:xfrm>
            <a:off x="1440180" y="5120640"/>
            <a:ext cx="708660" cy="274320"/>
          </a:xfrm>
          <a:prstGeom prst="roundRect">
            <a:avLst>
              <a:gd name="adj" fmla="val 50000"/>
            </a:avLst>
          </a:prstGeom>
          <a:solidFill>
            <a:srgbClr val="2D9AB9"/>
          </a:solidFill>
          <a:ln w="12700">
            <a:solidFill>
              <a:srgbClr val="2D9AB9"/>
            </a:solidFill>
            <a:prstDash val="solid"/>
          </a:ln>
        </p:spPr>
      </p:sp>
      <p:sp>
        <p:nvSpPr>
          <p:cNvPr id="21" name="Text 16"/>
          <p:cNvSpPr/>
          <p:nvPr/>
        </p:nvSpPr>
        <p:spPr>
          <a:xfrm>
            <a:off x="1440180" y="5120640"/>
            <a:ext cx="70866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A-Frame</a:t>
            </a:r>
            <a:endParaRPr lang="en-US" sz="950" dirty="0"/>
          </a:p>
        </p:txBody>
      </p:sp>
      <p:sp>
        <p:nvSpPr>
          <p:cNvPr id="22" name="Shape 17"/>
          <p:cNvSpPr/>
          <p:nvPr/>
        </p:nvSpPr>
        <p:spPr>
          <a:xfrm>
            <a:off x="2240280" y="5120640"/>
            <a:ext cx="708660" cy="274320"/>
          </a:xfrm>
          <a:prstGeom prst="roundRect">
            <a:avLst>
              <a:gd name="adj" fmla="val 50000"/>
            </a:avLst>
          </a:prstGeom>
          <a:solidFill>
            <a:srgbClr val="2D9AB9"/>
          </a:solidFill>
          <a:ln w="12700">
            <a:solidFill>
              <a:srgbClr val="2D9AB9"/>
            </a:solidFill>
            <a:prstDash val="solid"/>
          </a:ln>
        </p:spPr>
      </p:sp>
      <p:sp>
        <p:nvSpPr>
          <p:cNvPr id="23" name="Text 18"/>
          <p:cNvSpPr/>
          <p:nvPr/>
        </p:nvSpPr>
        <p:spPr>
          <a:xfrm>
            <a:off x="2240280" y="5120640"/>
            <a:ext cx="70866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GPS API</a:t>
            </a:r>
            <a:endParaRPr lang="en-US" sz="950" dirty="0"/>
          </a:p>
        </p:txBody>
      </p:sp>
      <p:sp>
        <p:nvSpPr>
          <p:cNvPr id="24" name="Text 19"/>
          <p:cNvSpPr/>
          <p:nvPr/>
        </p:nvSpPr>
        <p:spPr>
          <a:xfrm>
            <a:off x="777240" y="5532120"/>
            <a:ext cx="3108960" cy="411480"/>
          </a:xfrm>
          <a:prstGeom prst="rect">
            <a:avLst/>
          </a:prstGeom>
          <a:noFill/>
          <a:ln/>
        </p:spPr>
        <p:txBody>
          <a:bodyPr wrap="square" lIns="0" tIns="0" rIns="0" bIns="0" rtlCol="0" anchor="t"/>
          <a:lstStyle/>
          <a:p>
            <a:pPr indent="0" marL="0">
              <a:buNone/>
            </a:pPr>
            <a:r>
              <a:rPr lang="en-US" sz="1000" i="1" dirty="0">
                <a:solidFill>
                  <a:srgbClr val="C9E7F1"/>
                </a:solidFill>
                <a:latin typeface="Calibri" pitchFamily="34" charset="0"/>
                <a:ea typeface="Calibri" pitchFamily="34" charset="-122"/>
                <a:cs typeface="Calibri" pitchFamily="34" charset="-120"/>
              </a:rPr>
              <a:t>Q3 sources: WebXR docs, heritage and copyright guidance</a:t>
            </a:r>
            <a:endParaRPr lang="en-US" sz="1000" dirty="0"/>
          </a:p>
        </p:txBody>
      </p:sp>
      <p:sp>
        <p:nvSpPr>
          <p:cNvPr id="25" name="Shape 20"/>
          <p:cNvSpPr/>
          <p:nvPr/>
        </p:nvSpPr>
        <p:spPr>
          <a:xfrm>
            <a:off x="4251960" y="1371600"/>
            <a:ext cx="4297680" cy="4663440"/>
          </a:xfrm>
          <a:prstGeom prst="roundRect">
            <a:avLst>
              <a:gd name="adj" fmla="val 127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Text 21"/>
          <p:cNvSpPr/>
          <p:nvPr/>
        </p:nvSpPr>
        <p:spPr>
          <a:xfrm>
            <a:off x="4480560" y="1508760"/>
            <a:ext cx="3840480" cy="228600"/>
          </a:xfrm>
          <a:prstGeom prst="rect">
            <a:avLst/>
          </a:prstGeom>
          <a:noFill/>
          <a:ln/>
        </p:spPr>
        <p:txBody>
          <a:bodyPr wrap="square" lIns="0" tIns="0" rIns="0" bIns="0" rtlCol="0" anchor="t"/>
          <a:lstStyle/>
          <a:p>
            <a:pPr indent="0" marL="0">
              <a:buNone/>
            </a:pPr>
            <a:r>
              <a:rPr lang="en-US" sz="1050" b="1" spc="300" kern="0" dirty="0">
                <a:solidFill>
                  <a:srgbClr val="2D9AB9"/>
                </a:solidFill>
                <a:latin typeface="Calibri" pitchFamily="34" charset="0"/>
                <a:ea typeface="Calibri" pitchFamily="34" charset="-122"/>
                <a:cs typeface="Calibri" pitchFamily="34" charset="-120"/>
              </a:rPr>
              <a:t>USE AI TO EXPLORE</a:t>
            </a:r>
            <a:endParaRPr lang="en-US" sz="1050" dirty="0"/>
          </a:p>
        </p:txBody>
      </p:sp>
      <p:sp>
        <p:nvSpPr>
          <p:cNvPr id="27" name="Shape 22"/>
          <p:cNvSpPr/>
          <p:nvPr/>
        </p:nvSpPr>
        <p:spPr>
          <a:xfrm>
            <a:off x="4480560" y="1874520"/>
            <a:ext cx="347472" cy="347472"/>
          </a:xfrm>
          <a:prstGeom prst="ellipse">
            <a:avLst/>
          </a:prstGeom>
          <a:solidFill>
            <a:srgbClr val="2D9AB9"/>
          </a:solidFill>
          <a:ln w="12700">
            <a:solidFill>
              <a:srgbClr val="2D9AB9"/>
            </a:solidFill>
            <a:prstDash val="solid"/>
          </a:ln>
        </p:spPr>
      </p:sp>
      <p:sp>
        <p:nvSpPr>
          <p:cNvPr id="28" name="Text 23"/>
          <p:cNvSpPr/>
          <p:nvPr/>
        </p:nvSpPr>
        <p:spPr>
          <a:xfrm>
            <a:off x="4480560" y="18745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1</a:t>
            </a:r>
            <a:endParaRPr lang="en-US" sz="1200" dirty="0"/>
          </a:p>
        </p:txBody>
      </p:sp>
      <p:sp>
        <p:nvSpPr>
          <p:cNvPr id="29" name="Text 24"/>
          <p:cNvSpPr/>
          <p:nvPr/>
        </p:nvSpPr>
        <p:spPr>
          <a:xfrm>
            <a:off x="4983480" y="18288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AR heritage apps exist, and what do users complain about?"</a:t>
            </a:r>
            <a:endParaRPr lang="en-US" sz="1200" dirty="0"/>
          </a:p>
        </p:txBody>
      </p:sp>
      <p:sp>
        <p:nvSpPr>
          <p:cNvPr id="30" name="Text 25"/>
          <p:cNvSpPr/>
          <p:nvPr/>
        </p:nvSpPr>
        <p:spPr>
          <a:xfrm>
            <a:off x="4983480" y="25786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Read real reviews and any published evaluations.</a:t>
            </a:r>
            <a:endParaRPr lang="en-US" sz="1150" dirty="0"/>
          </a:p>
        </p:txBody>
      </p:sp>
      <p:sp>
        <p:nvSpPr>
          <p:cNvPr id="31" name="Shape 26"/>
          <p:cNvSpPr/>
          <p:nvPr/>
        </p:nvSpPr>
        <p:spPr>
          <a:xfrm>
            <a:off x="4480560" y="3246120"/>
            <a:ext cx="347472" cy="347472"/>
          </a:xfrm>
          <a:prstGeom prst="ellipse">
            <a:avLst/>
          </a:prstGeom>
          <a:solidFill>
            <a:srgbClr val="2D9AB9"/>
          </a:solidFill>
          <a:ln w="12700">
            <a:solidFill>
              <a:srgbClr val="2D9AB9"/>
            </a:solidFill>
            <a:prstDash val="solid"/>
          </a:ln>
        </p:spPr>
      </p:sp>
      <p:sp>
        <p:nvSpPr>
          <p:cNvPr id="32" name="Text 27"/>
          <p:cNvSpPr/>
          <p:nvPr/>
        </p:nvSpPr>
        <p:spPr>
          <a:xfrm>
            <a:off x="4480560" y="32461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2</a:t>
            </a:r>
            <a:endParaRPr lang="en-US" sz="1200" dirty="0"/>
          </a:p>
        </p:txBody>
      </p:sp>
      <p:sp>
        <p:nvSpPr>
          <p:cNvPr id="33" name="Text 28"/>
          <p:cNvSpPr/>
          <p:nvPr/>
        </p:nvSpPr>
        <p:spPr>
          <a:xfrm>
            <a:off x="4983480" y="32004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"Which options work in a phone browser without an app download? Compare their trade-offs."</a:t>
            </a:r>
            <a:endParaRPr lang="en-US" sz="1200" dirty="0"/>
          </a:p>
        </p:txBody>
      </p:sp>
      <p:sp>
        <p:nvSpPr>
          <p:cNvPr id="34" name="Text 29"/>
          <p:cNvSpPr/>
          <p:nvPr/>
        </p:nvSpPr>
        <p:spPr>
          <a:xfrm>
            <a:off x="4983480" y="39502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Build a tiny test of each yourself.</a:t>
            </a:r>
            <a:endParaRPr lang="en-US" sz="1150" dirty="0"/>
          </a:p>
        </p:txBody>
      </p:sp>
      <p:sp>
        <p:nvSpPr>
          <p:cNvPr id="35" name="Shape 30"/>
          <p:cNvSpPr/>
          <p:nvPr/>
        </p:nvSpPr>
        <p:spPr>
          <a:xfrm>
            <a:off x="4480560" y="4617720"/>
            <a:ext cx="347472" cy="347472"/>
          </a:xfrm>
          <a:prstGeom prst="ellipse">
            <a:avLst/>
          </a:prstGeom>
          <a:solidFill>
            <a:srgbClr val="2D9AB9"/>
          </a:solidFill>
          <a:ln w="12700">
            <a:solidFill>
              <a:srgbClr val="2D9AB9"/>
            </a:solidFill>
            <a:prstDash val="solid"/>
          </a:ln>
        </p:spPr>
      </p:sp>
      <p:sp>
        <p:nvSpPr>
          <p:cNvPr id="36" name="Text 31"/>
          <p:cNvSpPr/>
          <p:nvPr/>
        </p:nvSpPr>
        <p:spPr>
          <a:xfrm>
            <a:off x="4480560" y="46177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3</a:t>
            </a:r>
            <a:endParaRPr lang="en-US" sz="1200" dirty="0"/>
          </a:p>
        </p:txBody>
      </p:sp>
      <p:sp>
        <p:nvSpPr>
          <p:cNvPr id="37" name="Text 32"/>
          <p:cNvSpPr/>
          <p:nvPr/>
        </p:nvSpPr>
        <p:spPr>
          <a:xfrm>
            <a:off x="4983480" y="45720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cultural or community issues arise when presenting local history, and who should I consult?"</a:t>
            </a:r>
            <a:endParaRPr lang="en-US" sz="1200" dirty="0"/>
          </a:p>
        </p:txBody>
      </p:sp>
      <p:sp>
        <p:nvSpPr>
          <p:cNvPr id="38" name="Text 33"/>
          <p:cNvSpPr/>
          <p:nvPr/>
        </p:nvSpPr>
        <p:spPr>
          <a:xfrm>
            <a:off x="4983480" y="53218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Contact a local historian or society.</a:t>
            </a:r>
            <a:endParaRPr lang="en-US" sz="1150" dirty="0"/>
          </a:p>
        </p:txBody>
      </p:sp>
      <p:sp>
        <p:nvSpPr>
          <p:cNvPr id="39" name="Shape 34"/>
          <p:cNvSpPr/>
          <p:nvPr/>
        </p:nvSpPr>
        <p:spPr>
          <a:xfrm>
            <a:off x="8732520" y="1371600"/>
            <a:ext cx="2907792" cy="2240280"/>
          </a:xfrm>
          <a:prstGeom prst="roundRect">
            <a:avLst>
              <a:gd name="adj" fmla="val 2449"/>
            </a:avLst>
          </a:prstGeom>
          <a:solidFill>
            <a:srgbClr val="E6F5EE"/>
          </a:solidFill>
          <a:ln w="12700">
            <a:solidFill>
              <a:srgbClr val="2E9E6B"/>
            </a:solidFill>
            <a:prstDash val="solid"/>
          </a:ln>
          <a:effectLst>
            <a:outerShdw sx="100000" sy="100000" kx="0" ky="0" algn="bl" rotWithShape="0" blurRad="76200" dist="25400" dir="5400000">
              <a:srgbClr val="000000">
                <a:alpha val="12000"/>
              </a:srgbClr>
            </a:outerShdw>
          </a:effectLst>
        </p:spPr>
      </p:sp>
      <p:pic>
        <p:nvPicPr>
          <p:cNvPr id="40" name="Image 2" descr="preencoded.png">    </p:cNvPr>
          <p:cNvPicPr>
            <a:picLocks noChangeAspect="1"/>
          </p:cNvPicPr>
          <p:nvPr/>
        </p:nvPicPr>
        <p:blipFill>
          <a:blip r:embed="rId3"/>
          <a:stretch>
            <a:fillRect/>
          </a:stretch>
        </p:blipFill>
        <p:spPr>
          <a:xfrm>
            <a:off x="8915400" y="1508760"/>
            <a:ext cx="274320" cy="274320"/>
          </a:xfrm>
          <a:prstGeom prst="rect">
            <a:avLst/>
          </a:prstGeom>
        </p:spPr>
      </p:pic>
      <p:sp>
        <p:nvSpPr>
          <p:cNvPr id="41" name="Text 35"/>
          <p:cNvSpPr/>
          <p:nvPr/>
        </p:nvSpPr>
        <p:spPr>
          <a:xfrm>
            <a:off x="9281160" y="150876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Keep this human</a:t>
            </a:r>
            <a:endParaRPr lang="en-US" sz="1400" dirty="0"/>
          </a:p>
        </p:txBody>
      </p:sp>
      <p:sp>
        <p:nvSpPr>
          <p:cNvPr id="42" name="Text 36"/>
          <p:cNvSpPr/>
          <p:nvPr/>
        </p:nvSpPr>
        <p:spPr>
          <a:xfrm>
            <a:off x="8915400" y="192024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Researching and writing the stories</a:t>
            </a:r>
            <a:endParaRPr lang="en-US" sz="1350" dirty="0"/>
          </a:p>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Using your own or openly licensed assets</a:t>
            </a:r>
            <a:endParaRPr lang="en-US" sz="1350" dirty="0"/>
          </a:p>
        </p:txBody>
      </p:sp>
      <p:sp>
        <p:nvSpPr>
          <p:cNvPr id="43" name="Shape 37"/>
          <p:cNvSpPr/>
          <p:nvPr/>
        </p:nvSpPr>
        <p:spPr>
          <a:xfrm>
            <a:off x="8732520" y="3794760"/>
            <a:ext cx="2907792" cy="2240280"/>
          </a:xfrm>
          <a:prstGeom prst="roundRect">
            <a:avLst>
              <a:gd name="adj" fmla="val 2449"/>
            </a:avLst>
          </a:prstGeom>
          <a:solidFill>
            <a:srgbClr val="FDF3DC"/>
          </a:solidFill>
          <a:ln w="12700">
            <a:solidFill>
              <a:srgbClr val="E0A12B"/>
            </a:solidFill>
            <a:prstDash val="solid"/>
          </a:ln>
          <a:effectLst>
            <a:outerShdw sx="100000" sy="100000" kx="0" ky="0" algn="bl" rotWithShape="0" blurRad="76200" dist="25400" dir="5400000">
              <a:srgbClr val="000000">
                <a:alpha val="12000"/>
              </a:srgbClr>
            </a:outerShdw>
          </a:effectLst>
        </p:spPr>
      </p:sp>
      <p:pic>
        <p:nvPicPr>
          <p:cNvPr id="44" name="Image 3" descr="preencoded.png">    </p:cNvPr>
          <p:cNvPicPr>
            <a:picLocks noChangeAspect="1"/>
          </p:cNvPicPr>
          <p:nvPr/>
        </p:nvPicPr>
        <p:blipFill>
          <a:blip r:embed="rId4"/>
          <a:stretch>
            <a:fillRect/>
          </a:stretch>
        </p:blipFill>
        <p:spPr>
          <a:xfrm>
            <a:off x="8915400" y="3931920"/>
            <a:ext cx="274320" cy="274320"/>
          </a:xfrm>
          <a:prstGeom prst="rect">
            <a:avLst/>
          </a:prstGeom>
        </p:spPr>
      </p:pic>
      <p:sp>
        <p:nvSpPr>
          <p:cNvPr id="45" name="Text 38"/>
          <p:cNvSpPr/>
          <p:nvPr/>
        </p:nvSpPr>
        <p:spPr>
          <a:xfrm>
            <a:off x="9281160" y="393192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Watch out</a:t>
            </a:r>
            <a:endParaRPr lang="en-US" sz="1400" dirty="0"/>
          </a:p>
        </p:txBody>
      </p:sp>
      <p:sp>
        <p:nvSpPr>
          <p:cNvPr id="46" name="Text 39"/>
          <p:cNvSpPr/>
          <p:nvPr/>
        </p:nvSpPr>
        <p:spPr>
          <a:xfrm>
            <a:off x="8915400" y="434340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Machine translation of Welsh needs a fluent speaker to check it</a:t>
            </a:r>
            <a:endParaRPr lang="en-US" sz="1300" dirty="0"/>
          </a:p>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AI images are not allowed; check licences for old photos</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PROJECT EXAMPLE 5 OF 6</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Low-cost damp and mould sensor for rented homes</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15</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Example idea by the author. Starting points to check: [14], [12]. AI answers are leads, never sources.</a:t>
            </a:r>
            <a:endParaRPr lang="en-US" sz="900" dirty="0"/>
          </a:p>
        </p:txBody>
      </p:sp>
      <p:sp>
        <p:nvSpPr>
          <p:cNvPr id="9" name="Shape 5"/>
          <p:cNvSpPr/>
          <p:nvPr/>
        </p:nvSpPr>
        <p:spPr>
          <a:xfrm>
            <a:off x="548640" y="1371600"/>
            <a:ext cx="3520440" cy="4663440"/>
          </a:xfrm>
          <a:prstGeom prst="roundRect">
            <a:avLst>
              <a:gd name="adj" fmla="val 1558"/>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572768"/>
            <a:ext cx="640080" cy="640080"/>
          </a:xfrm>
          <a:prstGeom prst="ellipse">
            <a:avLst/>
          </a:prstGeom>
          <a:solidFill>
            <a:srgbClr val="D2493F"/>
          </a:solidFill>
          <a:ln w="12700">
            <a:solidFill>
              <a:srgbClr val="D2493F"/>
            </a:solidFill>
            <a:prstDash val="solid"/>
          </a:ln>
        </p:spPr>
      </p:sp>
      <p:pic>
        <p:nvPicPr>
          <p:cNvPr id="11" name="Image 1" descr="preencoded.png">    </p:cNvPr>
          <p:cNvPicPr>
            <a:picLocks noChangeAspect="1"/>
          </p:cNvPicPr>
          <p:nvPr/>
        </p:nvPicPr>
        <p:blipFill>
          <a:blip r:embed="rId2"/>
          <a:stretch>
            <a:fillRect/>
          </a:stretch>
        </p:blipFill>
        <p:spPr>
          <a:xfrm>
            <a:off x="943661" y="1739189"/>
            <a:ext cx="307238" cy="307238"/>
          </a:xfrm>
          <a:prstGeom prst="rect">
            <a:avLst/>
          </a:prstGeom>
        </p:spPr>
      </p:pic>
      <p:sp>
        <p:nvSpPr>
          <p:cNvPr id="12" name="Text 7"/>
          <p:cNvSpPr/>
          <p:nvPr/>
        </p:nvSpPr>
        <p:spPr>
          <a:xfrm>
            <a:off x="1554480" y="1691640"/>
            <a:ext cx="2377440" cy="411480"/>
          </a:xfrm>
          <a:prstGeom prst="rect">
            <a:avLst/>
          </a:prstGeom>
          <a:noFill/>
          <a:ln/>
        </p:spPr>
        <p:txBody>
          <a:bodyPr wrap="square" lIns="0" tIns="0" rIns="0" bIns="0" rtlCol="0" anchor="ctr"/>
          <a:lstStyle/>
          <a:p>
            <a:pPr indent="0" marL="0">
              <a:buNone/>
            </a:pPr>
            <a:r>
              <a:rPr lang="en-US" sz="950" b="1" spc="200" kern="0" dirty="0">
                <a:solidFill>
                  <a:srgbClr val="26B9DA"/>
                </a:solidFill>
                <a:latin typeface="Calibri" pitchFamily="34" charset="0"/>
                <a:ea typeface="Calibri" pitchFamily="34" charset="-122"/>
                <a:cs typeface="Calibri" pitchFamily="34" charset="-120"/>
              </a:rPr>
              <a:t>IOT AND HARDWARE</a:t>
            </a:r>
            <a:endParaRPr lang="en-US" sz="950" dirty="0"/>
          </a:p>
        </p:txBody>
      </p:sp>
      <p:sp>
        <p:nvSpPr>
          <p:cNvPr id="13" name="Text 8"/>
          <p:cNvSpPr/>
          <p:nvPr/>
        </p:nvSpPr>
        <p:spPr>
          <a:xfrm>
            <a:off x="777240" y="242316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THE IDEA</a:t>
            </a:r>
            <a:endParaRPr lang="en-US" sz="950" dirty="0"/>
          </a:p>
        </p:txBody>
      </p:sp>
      <p:sp>
        <p:nvSpPr>
          <p:cNvPr id="14" name="Text 9"/>
          <p:cNvSpPr/>
          <p:nvPr/>
        </p:nvSpPr>
        <p:spPr>
          <a:xfrm>
            <a:off x="777240" y="2651760"/>
            <a:ext cx="3108960" cy="114300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A Raspberry Pi sensor that warns tenants of damp risk and keeps a time-stamped record they can share.</a:t>
            </a:r>
            <a:endParaRPr lang="en-US" sz="1300" dirty="0"/>
          </a:p>
        </p:txBody>
      </p:sp>
      <p:sp>
        <p:nvSpPr>
          <p:cNvPr id="15" name="Text 10"/>
          <p:cNvSpPr/>
          <p:nvPr/>
        </p:nvSpPr>
        <p:spPr>
          <a:xfrm>
            <a:off x="777240" y="388620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WHO BENEFITS</a:t>
            </a:r>
            <a:endParaRPr lang="en-US" sz="950" dirty="0"/>
          </a:p>
        </p:txBody>
      </p:sp>
      <p:sp>
        <p:nvSpPr>
          <p:cNvPr id="16" name="Text 11"/>
          <p:cNvSpPr/>
          <p:nvPr/>
        </p:nvSpPr>
        <p:spPr>
          <a:xfrm>
            <a:off x="777240" y="4114800"/>
            <a:ext cx="3108960" cy="59436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Healthier homes and clearer evidence for tenants.</a:t>
            </a:r>
            <a:endParaRPr lang="en-US" sz="1300" dirty="0"/>
          </a:p>
        </p:txBody>
      </p:sp>
      <p:sp>
        <p:nvSpPr>
          <p:cNvPr id="17" name="Text 12"/>
          <p:cNvSpPr/>
          <p:nvPr/>
        </p:nvSpPr>
        <p:spPr>
          <a:xfrm>
            <a:off x="777240" y="484632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TYPICAL TECH</a:t>
            </a:r>
            <a:endParaRPr lang="en-US" sz="950" dirty="0"/>
          </a:p>
        </p:txBody>
      </p:sp>
      <p:sp>
        <p:nvSpPr>
          <p:cNvPr id="18" name="Shape 13"/>
          <p:cNvSpPr/>
          <p:nvPr/>
        </p:nvSpPr>
        <p:spPr>
          <a:xfrm>
            <a:off x="777240" y="5120640"/>
            <a:ext cx="1051560" cy="274320"/>
          </a:xfrm>
          <a:prstGeom prst="roundRect">
            <a:avLst>
              <a:gd name="adj" fmla="val 50000"/>
            </a:avLst>
          </a:prstGeom>
          <a:solidFill>
            <a:srgbClr val="2D9AB9"/>
          </a:solidFill>
          <a:ln w="12700">
            <a:solidFill>
              <a:srgbClr val="2D9AB9"/>
            </a:solidFill>
            <a:prstDash val="solid"/>
          </a:ln>
        </p:spPr>
      </p:sp>
      <p:sp>
        <p:nvSpPr>
          <p:cNvPr id="19" name="Text 14"/>
          <p:cNvSpPr/>
          <p:nvPr/>
        </p:nvSpPr>
        <p:spPr>
          <a:xfrm>
            <a:off x="777240" y="5120640"/>
            <a:ext cx="105156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Raspberry Pi</a:t>
            </a:r>
            <a:endParaRPr lang="en-US" sz="950" dirty="0"/>
          </a:p>
        </p:txBody>
      </p:sp>
      <p:sp>
        <p:nvSpPr>
          <p:cNvPr id="20" name="Shape 15"/>
          <p:cNvSpPr/>
          <p:nvPr/>
        </p:nvSpPr>
        <p:spPr>
          <a:xfrm>
            <a:off x="1920240" y="5120640"/>
            <a:ext cx="708660" cy="274320"/>
          </a:xfrm>
          <a:prstGeom prst="roundRect">
            <a:avLst>
              <a:gd name="adj" fmla="val 50000"/>
            </a:avLst>
          </a:prstGeom>
          <a:solidFill>
            <a:srgbClr val="2D9AB9"/>
          </a:solidFill>
          <a:ln w="12700">
            <a:solidFill>
              <a:srgbClr val="2D9AB9"/>
            </a:solidFill>
            <a:prstDash val="solid"/>
          </a:ln>
        </p:spPr>
      </p:sp>
      <p:sp>
        <p:nvSpPr>
          <p:cNvPr id="21" name="Text 16"/>
          <p:cNvSpPr/>
          <p:nvPr/>
        </p:nvSpPr>
        <p:spPr>
          <a:xfrm>
            <a:off x="1920240" y="5120640"/>
            <a:ext cx="70866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Sensors</a:t>
            </a:r>
            <a:endParaRPr lang="en-US" sz="950" dirty="0"/>
          </a:p>
        </p:txBody>
      </p:sp>
      <p:sp>
        <p:nvSpPr>
          <p:cNvPr id="22" name="Shape 17"/>
          <p:cNvSpPr/>
          <p:nvPr/>
        </p:nvSpPr>
        <p:spPr>
          <a:xfrm>
            <a:off x="2720340" y="5120640"/>
            <a:ext cx="502920" cy="274320"/>
          </a:xfrm>
          <a:prstGeom prst="roundRect">
            <a:avLst>
              <a:gd name="adj" fmla="val 50000"/>
            </a:avLst>
          </a:prstGeom>
          <a:solidFill>
            <a:srgbClr val="2D9AB9"/>
          </a:solidFill>
          <a:ln w="12700">
            <a:solidFill>
              <a:srgbClr val="2D9AB9"/>
            </a:solidFill>
            <a:prstDash val="solid"/>
          </a:ln>
        </p:spPr>
      </p:sp>
      <p:sp>
        <p:nvSpPr>
          <p:cNvPr id="23" name="Text 18"/>
          <p:cNvSpPr/>
          <p:nvPr/>
        </p:nvSpPr>
        <p:spPr>
          <a:xfrm>
            <a:off x="2720340" y="5120640"/>
            <a:ext cx="50292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MQTT</a:t>
            </a:r>
            <a:endParaRPr lang="en-US" sz="950" dirty="0"/>
          </a:p>
        </p:txBody>
      </p:sp>
      <p:sp>
        <p:nvSpPr>
          <p:cNvPr id="24" name="Text 19"/>
          <p:cNvSpPr/>
          <p:nvPr/>
        </p:nvSpPr>
        <p:spPr>
          <a:xfrm>
            <a:off x="777240" y="5532120"/>
            <a:ext cx="3108960" cy="411480"/>
          </a:xfrm>
          <a:prstGeom prst="rect">
            <a:avLst/>
          </a:prstGeom>
          <a:noFill/>
          <a:ln/>
        </p:spPr>
        <p:txBody>
          <a:bodyPr wrap="square" lIns="0" tIns="0" rIns="0" bIns="0" rtlCol="0" anchor="t"/>
          <a:lstStyle/>
          <a:p>
            <a:pPr indent="0" marL="0">
              <a:buNone/>
            </a:pPr>
            <a:r>
              <a:rPr lang="en-US" sz="1000" i="1" dirty="0">
                <a:solidFill>
                  <a:srgbClr val="C9E7F1"/>
                </a:solidFill>
                <a:latin typeface="Calibri" pitchFamily="34" charset="0"/>
                <a:ea typeface="Calibri" pitchFamily="34" charset="-122"/>
                <a:cs typeface="Calibri" pitchFamily="34" charset="-120"/>
              </a:rPr>
              <a:t>Q3 sources: sensor datasheets, housing guidance, GDPR</a:t>
            </a:r>
            <a:endParaRPr lang="en-US" sz="1000" dirty="0"/>
          </a:p>
        </p:txBody>
      </p:sp>
      <p:sp>
        <p:nvSpPr>
          <p:cNvPr id="25" name="Shape 20"/>
          <p:cNvSpPr/>
          <p:nvPr/>
        </p:nvSpPr>
        <p:spPr>
          <a:xfrm>
            <a:off x="4251960" y="1371600"/>
            <a:ext cx="4297680" cy="4663440"/>
          </a:xfrm>
          <a:prstGeom prst="roundRect">
            <a:avLst>
              <a:gd name="adj" fmla="val 127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Text 21"/>
          <p:cNvSpPr/>
          <p:nvPr/>
        </p:nvSpPr>
        <p:spPr>
          <a:xfrm>
            <a:off x="4480560" y="1508760"/>
            <a:ext cx="3840480" cy="228600"/>
          </a:xfrm>
          <a:prstGeom prst="rect">
            <a:avLst/>
          </a:prstGeom>
          <a:noFill/>
          <a:ln/>
        </p:spPr>
        <p:txBody>
          <a:bodyPr wrap="square" lIns="0" tIns="0" rIns="0" bIns="0" rtlCol="0" anchor="t"/>
          <a:lstStyle/>
          <a:p>
            <a:pPr indent="0" marL="0">
              <a:buNone/>
            </a:pPr>
            <a:r>
              <a:rPr lang="en-US" sz="1050" b="1" spc="300" kern="0" dirty="0">
                <a:solidFill>
                  <a:srgbClr val="2D9AB9"/>
                </a:solidFill>
                <a:latin typeface="Calibri" pitchFamily="34" charset="0"/>
                <a:ea typeface="Calibri" pitchFamily="34" charset="-122"/>
                <a:cs typeface="Calibri" pitchFamily="34" charset="-120"/>
              </a:rPr>
              <a:t>USE AI TO EXPLORE</a:t>
            </a:r>
            <a:endParaRPr lang="en-US" sz="1050" dirty="0"/>
          </a:p>
        </p:txBody>
      </p:sp>
      <p:sp>
        <p:nvSpPr>
          <p:cNvPr id="27" name="Shape 22"/>
          <p:cNvSpPr/>
          <p:nvPr/>
        </p:nvSpPr>
        <p:spPr>
          <a:xfrm>
            <a:off x="4480560" y="1874520"/>
            <a:ext cx="347472" cy="347472"/>
          </a:xfrm>
          <a:prstGeom prst="ellipse">
            <a:avLst/>
          </a:prstGeom>
          <a:solidFill>
            <a:srgbClr val="2D9AB9"/>
          </a:solidFill>
          <a:ln w="12700">
            <a:solidFill>
              <a:srgbClr val="2D9AB9"/>
            </a:solidFill>
            <a:prstDash val="solid"/>
          </a:ln>
        </p:spPr>
      </p:sp>
      <p:sp>
        <p:nvSpPr>
          <p:cNvPr id="28" name="Text 23"/>
          <p:cNvSpPr/>
          <p:nvPr/>
        </p:nvSpPr>
        <p:spPr>
          <a:xfrm>
            <a:off x="4480560" y="18745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1</a:t>
            </a:r>
            <a:endParaRPr lang="en-US" sz="1200" dirty="0"/>
          </a:p>
        </p:txBody>
      </p:sp>
      <p:sp>
        <p:nvSpPr>
          <p:cNvPr id="29" name="Text 24"/>
          <p:cNvSpPr/>
          <p:nvPr/>
        </p:nvSpPr>
        <p:spPr>
          <a:xfrm>
            <a:off x="4983480" y="18288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causes damp and mould, and what humidity levels count as risky? Point me to official guidance."</a:t>
            </a:r>
            <a:endParaRPr lang="en-US" sz="1200" dirty="0"/>
          </a:p>
        </p:txBody>
      </p:sp>
      <p:sp>
        <p:nvSpPr>
          <p:cNvPr id="30" name="Text 25"/>
          <p:cNvSpPr/>
          <p:nvPr/>
        </p:nvSpPr>
        <p:spPr>
          <a:xfrm>
            <a:off x="4983480" y="25786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Read the official guidance directly.</a:t>
            </a:r>
            <a:endParaRPr lang="en-US" sz="1150" dirty="0"/>
          </a:p>
        </p:txBody>
      </p:sp>
      <p:sp>
        <p:nvSpPr>
          <p:cNvPr id="31" name="Shape 26"/>
          <p:cNvSpPr/>
          <p:nvPr/>
        </p:nvSpPr>
        <p:spPr>
          <a:xfrm>
            <a:off x="4480560" y="3246120"/>
            <a:ext cx="347472" cy="347472"/>
          </a:xfrm>
          <a:prstGeom prst="ellipse">
            <a:avLst/>
          </a:prstGeom>
          <a:solidFill>
            <a:srgbClr val="2D9AB9"/>
          </a:solidFill>
          <a:ln w="12700">
            <a:solidFill>
              <a:srgbClr val="2D9AB9"/>
            </a:solidFill>
            <a:prstDash val="solid"/>
          </a:ln>
        </p:spPr>
      </p:sp>
      <p:sp>
        <p:nvSpPr>
          <p:cNvPr id="32" name="Text 27"/>
          <p:cNvSpPr/>
          <p:nvPr/>
        </p:nvSpPr>
        <p:spPr>
          <a:xfrm>
            <a:off x="4480560" y="32461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2</a:t>
            </a:r>
            <a:endParaRPr lang="en-US" sz="1200" dirty="0"/>
          </a:p>
        </p:txBody>
      </p:sp>
      <p:sp>
        <p:nvSpPr>
          <p:cNvPr id="33" name="Text 28"/>
          <p:cNvSpPr/>
          <p:nvPr/>
        </p:nvSpPr>
        <p:spPr>
          <a:xfrm>
            <a:off x="4983480" y="32004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low-cost sensors exist, and what are their accuracy limits?"</a:t>
            </a:r>
            <a:endParaRPr lang="en-US" sz="1200" dirty="0"/>
          </a:p>
        </p:txBody>
      </p:sp>
      <p:sp>
        <p:nvSpPr>
          <p:cNvPr id="34" name="Text 29"/>
          <p:cNvSpPr/>
          <p:nvPr/>
        </p:nvSpPr>
        <p:spPr>
          <a:xfrm>
            <a:off x="4983480" y="39502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Check manufacturer datasheets.</a:t>
            </a:r>
            <a:endParaRPr lang="en-US" sz="1150" dirty="0"/>
          </a:p>
        </p:txBody>
      </p:sp>
      <p:sp>
        <p:nvSpPr>
          <p:cNvPr id="35" name="Shape 30"/>
          <p:cNvSpPr/>
          <p:nvPr/>
        </p:nvSpPr>
        <p:spPr>
          <a:xfrm>
            <a:off x="4480560" y="4617720"/>
            <a:ext cx="347472" cy="347472"/>
          </a:xfrm>
          <a:prstGeom prst="ellipse">
            <a:avLst/>
          </a:prstGeom>
          <a:solidFill>
            <a:srgbClr val="2D9AB9"/>
          </a:solidFill>
          <a:ln w="12700">
            <a:solidFill>
              <a:srgbClr val="2D9AB9"/>
            </a:solidFill>
            <a:prstDash val="solid"/>
          </a:ln>
        </p:spPr>
      </p:sp>
      <p:sp>
        <p:nvSpPr>
          <p:cNvPr id="36" name="Text 31"/>
          <p:cNvSpPr/>
          <p:nvPr/>
        </p:nvSpPr>
        <p:spPr>
          <a:xfrm>
            <a:off x="4480560" y="46177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3</a:t>
            </a:r>
            <a:endParaRPr lang="en-US" sz="1200" dirty="0"/>
          </a:p>
        </p:txBody>
      </p:sp>
      <p:sp>
        <p:nvSpPr>
          <p:cNvPr id="37" name="Text 32"/>
          <p:cNvSpPr/>
          <p:nvPr/>
        </p:nvSpPr>
        <p:spPr>
          <a:xfrm>
            <a:off x="4983480" y="45720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privacy risks come with putting sensors in someone's home?"</a:t>
            </a:r>
            <a:endParaRPr lang="en-US" sz="1200" dirty="0"/>
          </a:p>
        </p:txBody>
      </p:sp>
      <p:sp>
        <p:nvSpPr>
          <p:cNvPr id="38" name="Text 33"/>
          <p:cNvSpPr/>
          <p:nvPr/>
        </p:nvSpPr>
        <p:spPr>
          <a:xfrm>
            <a:off x="4983480" y="53218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Check ICO guidance on personal data.</a:t>
            </a:r>
            <a:endParaRPr lang="en-US" sz="1150" dirty="0"/>
          </a:p>
        </p:txBody>
      </p:sp>
      <p:sp>
        <p:nvSpPr>
          <p:cNvPr id="39" name="Shape 34"/>
          <p:cNvSpPr/>
          <p:nvPr/>
        </p:nvSpPr>
        <p:spPr>
          <a:xfrm>
            <a:off x="8732520" y="1371600"/>
            <a:ext cx="2907792" cy="2240280"/>
          </a:xfrm>
          <a:prstGeom prst="roundRect">
            <a:avLst>
              <a:gd name="adj" fmla="val 2449"/>
            </a:avLst>
          </a:prstGeom>
          <a:solidFill>
            <a:srgbClr val="E6F5EE"/>
          </a:solidFill>
          <a:ln w="12700">
            <a:solidFill>
              <a:srgbClr val="2E9E6B"/>
            </a:solidFill>
            <a:prstDash val="solid"/>
          </a:ln>
          <a:effectLst>
            <a:outerShdw sx="100000" sy="100000" kx="0" ky="0" algn="bl" rotWithShape="0" blurRad="76200" dist="25400" dir="5400000">
              <a:srgbClr val="000000">
                <a:alpha val="12000"/>
              </a:srgbClr>
            </a:outerShdw>
          </a:effectLst>
        </p:spPr>
      </p:sp>
      <p:pic>
        <p:nvPicPr>
          <p:cNvPr id="40" name="Image 2" descr="preencoded.png">    </p:cNvPr>
          <p:cNvPicPr>
            <a:picLocks noChangeAspect="1"/>
          </p:cNvPicPr>
          <p:nvPr/>
        </p:nvPicPr>
        <p:blipFill>
          <a:blip r:embed="rId3"/>
          <a:stretch>
            <a:fillRect/>
          </a:stretch>
        </p:blipFill>
        <p:spPr>
          <a:xfrm>
            <a:off x="8915400" y="1508760"/>
            <a:ext cx="274320" cy="274320"/>
          </a:xfrm>
          <a:prstGeom prst="rect">
            <a:avLst/>
          </a:prstGeom>
        </p:spPr>
      </p:pic>
      <p:sp>
        <p:nvSpPr>
          <p:cNvPr id="41" name="Text 35"/>
          <p:cNvSpPr/>
          <p:nvPr/>
        </p:nvSpPr>
        <p:spPr>
          <a:xfrm>
            <a:off x="9281160" y="150876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Keep this human</a:t>
            </a:r>
            <a:endParaRPr lang="en-US" sz="1400" dirty="0"/>
          </a:p>
        </p:txBody>
      </p:sp>
      <p:sp>
        <p:nvSpPr>
          <p:cNvPr id="42" name="Text 36"/>
          <p:cNvSpPr/>
          <p:nvPr/>
        </p:nvSpPr>
        <p:spPr>
          <a:xfrm>
            <a:off x="8915400" y="192024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Building and testing the device</a:t>
            </a:r>
            <a:endParaRPr lang="en-US" sz="1350" dirty="0"/>
          </a:p>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Writing and checking all code yourself</a:t>
            </a:r>
            <a:endParaRPr lang="en-US" sz="1350" dirty="0"/>
          </a:p>
        </p:txBody>
      </p:sp>
      <p:sp>
        <p:nvSpPr>
          <p:cNvPr id="43" name="Shape 37"/>
          <p:cNvSpPr/>
          <p:nvPr/>
        </p:nvSpPr>
        <p:spPr>
          <a:xfrm>
            <a:off x="8732520" y="3794760"/>
            <a:ext cx="2907792" cy="2240280"/>
          </a:xfrm>
          <a:prstGeom prst="roundRect">
            <a:avLst>
              <a:gd name="adj" fmla="val 2449"/>
            </a:avLst>
          </a:prstGeom>
          <a:solidFill>
            <a:srgbClr val="FDF3DC"/>
          </a:solidFill>
          <a:ln w="12700">
            <a:solidFill>
              <a:srgbClr val="E0A12B"/>
            </a:solidFill>
            <a:prstDash val="solid"/>
          </a:ln>
          <a:effectLst>
            <a:outerShdw sx="100000" sy="100000" kx="0" ky="0" algn="bl" rotWithShape="0" blurRad="76200" dist="25400" dir="5400000">
              <a:srgbClr val="000000">
                <a:alpha val="12000"/>
              </a:srgbClr>
            </a:outerShdw>
          </a:effectLst>
        </p:spPr>
      </p:sp>
      <p:pic>
        <p:nvPicPr>
          <p:cNvPr id="44" name="Image 3" descr="preencoded.png">    </p:cNvPr>
          <p:cNvPicPr>
            <a:picLocks noChangeAspect="1"/>
          </p:cNvPicPr>
          <p:nvPr/>
        </p:nvPicPr>
        <p:blipFill>
          <a:blip r:embed="rId4"/>
          <a:stretch>
            <a:fillRect/>
          </a:stretch>
        </p:blipFill>
        <p:spPr>
          <a:xfrm>
            <a:off x="8915400" y="3931920"/>
            <a:ext cx="274320" cy="274320"/>
          </a:xfrm>
          <a:prstGeom prst="rect">
            <a:avLst/>
          </a:prstGeom>
        </p:spPr>
      </p:pic>
      <p:sp>
        <p:nvSpPr>
          <p:cNvPr id="45" name="Text 38"/>
          <p:cNvSpPr/>
          <p:nvPr/>
        </p:nvSpPr>
        <p:spPr>
          <a:xfrm>
            <a:off x="9281160" y="393192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Watch out</a:t>
            </a:r>
            <a:endParaRPr lang="en-US" sz="1400" dirty="0"/>
          </a:p>
        </p:txBody>
      </p:sp>
      <p:sp>
        <p:nvSpPr>
          <p:cNvPr id="46" name="Text 39"/>
          <p:cNvSpPr/>
          <p:nvPr/>
        </p:nvSpPr>
        <p:spPr>
          <a:xfrm>
            <a:off x="8915400" y="434340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Home data is personal data: consent first</a:t>
            </a:r>
            <a:endParaRPr lang="en-US" sz="1300" dirty="0"/>
          </a:p>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Do not present readings as medical advice</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PROJECT EXAMPLE 6 OF 6</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Scam-spotting trainer for older adults and small businesses</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16</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Example idea by the author. Starting points to check: [15], [16]. AI answers are leads, never sources.</a:t>
            </a:r>
            <a:endParaRPr lang="en-US" sz="900" dirty="0"/>
          </a:p>
        </p:txBody>
      </p:sp>
      <p:sp>
        <p:nvSpPr>
          <p:cNvPr id="9" name="Shape 5"/>
          <p:cNvSpPr/>
          <p:nvPr/>
        </p:nvSpPr>
        <p:spPr>
          <a:xfrm>
            <a:off x="548640" y="1371600"/>
            <a:ext cx="3520440" cy="4663440"/>
          </a:xfrm>
          <a:prstGeom prst="roundRect">
            <a:avLst>
              <a:gd name="adj" fmla="val 1558"/>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572768"/>
            <a:ext cx="640080" cy="640080"/>
          </a:xfrm>
          <a:prstGeom prst="ellipse">
            <a:avLst/>
          </a:prstGeom>
          <a:solidFill>
            <a:srgbClr val="2D9AB9"/>
          </a:solidFill>
          <a:ln w="12700">
            <a:solidFill>
              <a:srgbClr val="2D9AB9"/>
            </a:solidFill>
            <a:prstDash val="solid"/>
          </a:ln>
        </p:spPr>
      </p:sp>
      <p:pic>
        <p:nvPicPr>
          <p:cNvPr id="11" name="Image 1" descr="preencoded.png">    </p:cNvPr>
          <p:cNvPicPr>
            <a:picLocks noChangeAspect="1"/>
          </p:cNvPicPr>
          <p:nvPr/>
        </p:nvPicPr>
        <p:blipFill>
          <a:blip r:embed="rId2"/>
          <a:stretch>
            <a:fillRect/>
          </a:stretch>
        </p:blipFill>
        <p:spPr>
          <a:xfrm>
            <a:off x="943661" y="1739189"/>
            <a:ext cx="307238" cy="307238"/>
          </a:xfrm>
          <a:prstGeom prst="rect">
            <a:avLst/>
          </a:prstGeom>
        </p:spPr>
      </p:pic>
      <p:sp>
        <p:nvSpPr>
          <p:cNvPr id="12" name="Text 7"/>
          <p:cNvSpPr/>
          <p:nvPr/>
        </p:nvSpPr>
        <p:spPr>
          <a:xfrm>
            <a:off x="1554480" y="1691640"/>
            <a:ext cx="2377440" cy="411480"/>
          </a:xfrm>
          <a:prstGeom prst="rect">
            <a:avLst/>
          </a:prstGeom>
          <a:noFill/>
          <a:ln/>
        </p:spPr>
        <p:txBody>
          <a:bodyPr wrap="square" lIns="0" tIns="0" rIns="0" bIns="0" rtlCol="0" anchor="ctr"/>
          <a:lstStyle/>
          <a:p>
            <a:pPr indent="0" marL="0">
              <a:buNone/>
            </a:pPr>
            <a:r>
              <a:rPr lang="en-US" sz="950" b="1" spc="200" kern="0" dirty="0">
                <a:solidFill>
                  <a:srgbClr val="26B9DA"/>
                </a:solidFill>
                <a:latin typeface="Calibri" pitchFamily="34" charset="0"/>
                <a:ea typeface="Calibri" pitchFamily="34" charset="-122"/>
                <a:cs typeface="Calibri" pitchFamily="34" charset="-120"/>
              </a:rPr>
              <a:t>CYBERSECURITY</a:t>
            </a:r>
            <a:endParaRPr lang="en-US" sz="950" dirty="0"/>
          </a:p>
        </p:txBody>
      </p:sp>
      <p:sp>
        <p:nvSpPr>
          <p:cNvPr id="13" name="Text 8"/>
          <p:cNvSpPr/>
          <p:nvPr/>
        </p:nvSpPr>
        <p:spPr>
          <a:xfrm>
            <a:off x="777240" y="242316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THE IDEA</a:t>
            </a:r>
            <a:endParaRPr lang="en-US" sz="950" dirty="0"/>
          </a:p>
        </p:txBody>
      </p:sp>
      <p:sp>
        <p:nvSpPr>
          <p:cNvPr id="14" name="Text 9"/>
          <p:cNvSpPr/>
          <p:nvPr/>
        </p:nvSpPr>
        <p:spPr>
          <a:xfrm>
            <a:off x="777240" y="2651760"/>
            <a:ext cx="3108960" cy="114300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Short interactive quizzes that teach people to spot suspicious messages, using fake examples you design.</a:t>
            </a:r>
            <a:endParaRPr lang="en-US" sz="1300" dirty="0"/>
          </a:p>
        </p:txBody>
      </p:sp>
      <p:sp>
        <p:nvSpPr>
          <p:cNvPr id="15" name="Text 10"/>
          <p:cNvSpPr/>
          <p:nvPr/>
        </p:nvSpPr>
        <p:spPr>
          <a:xfrm>
            <a:off x="777240" y="388620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WHO BENEFITS</a:t>
            </a:r>
            <a:endParaRPr lang="en-US" sz="950" dirty="0"/>
          </a:p>
        </p:txBody>
      </p:sp>
      <p:sp>
        <p:nvSpPr>
          <p:cNvPr id="16" name="Text 11"/>
          <p:cNvSpPr/>
          <p:nvPr/>
        </p:nvSpPr>
        <p:spPr>
          <a:xfrm>
            <a:off x="777240" y="4114800"/>
            <a:ext cx="3108960" cy="594360"/>
          </a:xfrm>
          <a:prstGeom prst="rect">
            <a:avLst/>
          </a:prstGeom>
          <a:noFill/>
          <a:ln/>
        </p:spPr>
        <p:txBody>
          <a:bodyPr wrap="square" lIns="0" tIns="0" rIns="0" bIns="0" rtlCol="0" anchor="t"/>
          <a:lstStyle/>
          <a:p>
            <a:pPr indent="0" marL="0">
              <a:buNone/>
            </a:pPr>
            <a:r>
              <a:rPr lang="en-US" sz="1300" dirty="0">
                <a:solidFill>
                  <a:srgbClr val="FFFFFF"/>
                </a:solidFill>
                <a:latin typeface="Calibri" pitchFamily="34" charset="0"/>
                <a:ea typeface="Calibri" pitchFamily="34" charset="-122"/>
                <a:cs typeface="Calibri" pitchFamily="34" charset="-120"/>
              </a:rPr>
              <a:t>Fewer people caught out by online scams.</a:t>
            </a:r>
            <a:endParaRPr lang="en-US" sz="1300" dirty="0"/>
          </a:p>
        </p:txBody>
      </p:sp>
      <p:sp>
        <p:nvSpPr>
          <p:cNvPr id="17" name="Text 12"/>
          <p:cNvSpPr/>
          <p:nvPr/>
        </p:nvSpPr>
        <p:spPr>
          <a:xfrm>
            <a:off x="777240" y="4846320"/>
            <a:ext cx="3017520" cy="201168"/>
          </a:xfrm>
          <a:prstGeom prst="rect">
            <a:avLst/>
          </a:prstGeom>
          <a:noFill/>
          <a:ln/>
        </p:spPr>
        <p:txBody>
          <a:bodyPr wrap="square" lIns="0" tIns="0" rIns="0" bIns="0" rtlCol="0" anchor="t"/>
          <a:lstStyle/>
          <a:p>
            <a:pPr indent="0" marL="0">
              <a:buNone/>
            </a:pPr>
            <a:r>
              <a:rPr lang="en-US" sz="950" b="1" spc="200" kern="0" dirty="0">
                <a:solidFill>
                  <a:srgbClr val="F1C46B"/>
                </a:solidFill>
                <a:latin typeface="Calibri" pitchFamily="34" charset="0"/>
                <a:ea typeface="Calibri" pitchFamily="34" charset="-122"/>
                <a:cs typeface="Calibri" pitchFamily="34" charset="-120"/>
              </a:rPr>
              <a:t>TYPICAL TECH</a:t>
            </a:r>
            <a:endParaRPr lang="en-US" sz="950" dirty="0"/>
          </a:p>
        </p:txBody>
      </p:sp>
      <p:sp>
        <p:nvSpPr>
          <p:cNvPr id="18" name="Shape 13"/>
          <p:cNvSpPr/>
          <p:nvPr/>
        </p:nvSpPr>
        <p:spPr>
          <a:xfrm>
            <a:off x="777240" y="5120640"/>
            <a:ext cx="708660" cy="274320"/>
          </a:xfrm>
          <a:prstGeom prst="roundRect">
            <a:avLst>
              <a:gd name="adj" fmla="val 50000"/>
            </a:avLst>
          </a:prstGeom>
          <a:solidFill>
            <a:srgbClr val="2D9AB9"/>
          </a:solidFill>
          <a:ln w="12700">
            <a:solidFill>
              <a:srgbClr val="2D9AB9"/>
            </a:solidFill>
            <a:prstDash val="solid"/>
          </a:ln>
        </p:spPr>
      </p:sp>
      <p:sp>
        <p:nvSpPr>
          <p:cNvPr id="19" name="Text 14"/>
          <p:cNvSpPr/>
          <p:nvPr/>
        </p:nvSpPr>
        <p:spPr>
          <a:xfrm>
            <a:off x="777240" y="5120640"/>
            <a:ext cx="70866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Web app</a:t>
            </a:r>
            <a:endParaRPr lang="en-US" sz="950" dirty="0"/>
          </a:p>
        </p:txBody>
      </p:sp>
      <p:sp>
        <p:nvSpPr>
          <p:cNvPr id="20" name="Shape 15"/>
          <p:cNvSpPr/>
          <p:nvPr/>
        </p:nvSpPr>
        <p:spPr>
          <a:xfrm>
            <a:off x="1577340" y="5120640"/>
            <a:ext cx="982980" cy="274320"/>
          </a:xfrm>
          <a:prstGeom prst="roundRect">
            <a:avLst>
              <a:gd name="adj" fmla="val 50000"/>
            </a:avLst>
          </a:prstGeom>
          <a:solidFill>
            <a:srgbClr val="2D9AB9"/>
          </a:solidFill>
          <a:ln w="12700">
            <a:solidFill>
              <a:srgbClr val="2D9AB9"/>
            </a:solidFill>
            <a:prstDash val="solid"/>
          </a:ln>
        </p:spPr>
      </p:sp>
      <p:sp>
        <p:nvSpPr>
          <p:cNvPr id="21" name="Text 16"/>
          <p:cNvSpPr/>
          <p:nvPr/>
        </p:nvSpPr>
        <p:spPr>
          <a:xfrm>
            <a:off x="1577340" y="5120640"/>
            <a:ext cx="98298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Quiz engine</a:t>
            </a:r>
            <a:endParaRPr lang="en-US" sz="950" dirty="0"/>
          </a:p>
        </p:txBody>
      </p:sp>
      <p:sp>
        <p:nvSpPr>
          <p:cNvPr id="22" name="Shape 17"/>
          <p:cNvSpPr/>
          <p:nvPr/>
        </p:nvSpPr>
        <p:spPr>
          <a:xfrm>
            <a:off x="2651760" y="5120640"/>
            <a:ext cx="1257300" cy="274320"/>
          </a:xfrm>
          <a:prstGeom prst="roundRect">
            <a:avLst>
              <a:gd name="adj" fmla="val 50000"/>
            </a:avLst>
          </a:prstGeom>
          <a:solidFill>
            <a:srgbClr val="2D9AB9"/>
          </a:solidFill>
          <a:ln w="12700">
            <a:solidFill>
              <a:srgbClr val="2D9AB9"/>
            </a:solidFill>
            <a:prstDash val="solid"/>
          </a:ln>
        </p:spPr>
      </p:sp>
      <p:sp>
        <p:nvSpPr>
          <p:cNvPr id="23" name="Text 18"/>
          <p:cNvSpPr/>
          <p:nvPr/>
        </p:nvSpPr>
        <p:spPr>
          <a:xfrm>
            <a:off x="2651760" y="5120640"/>
            <a:ext cx="1257300" cy="274320"/>
          </a:xfrm>
          <a:prstGeom prst="rect">
            <a:avLst/>
          </a:prstGeom>
          <a:noFill/>
          <a:ln/>
        </p:spPr>
        <p:txBody>
          <a:bodyPr wrap="square" lIns="0" tIns="0" rIns="0" bIns="0" rtlCol="0" anchor="ctr"/>
          <a:lstStyle/>
          <a:p>
            <a:pPr algn="ctr" indent="0" marL="0">
              <a:buNone/>
            </a:pPr>
            <a:r>
              <a:rPr lang="en-US" sz="950" b="1" dirty="0">
                <a:solidFill>
                  <a:srgbClr val="FFFFFF"/>
                </a:solidFill>
                <a:latin typeface="Calibri" pitchFamily="34" charset="0"/>
                <a:ea typeface="Calibri" pitchFamily="34" charset="-122"/>
                <a:cs typeface="Calibri" pitchFamily="34" charset="-120"/>
              </a:rPr>
              <a:t>Anonymous stats</a:t>
            </a:r>
            <a:endParaRPr lang="en-US" sz="950" dirty="0"/>
          </a:p>
        </p:txBody>
      </p:sp>
      <p:sp>
        <p:nvSpPr>
          <p:cNvPr id="24" name="Text 19"/>
          <p:cNvSpPr/>
          <p:nvPr/>
        </p:nvSpPr>
        <p:spPr>
          <a:xfrm>
            <a:off x="777240" y="5532120"/>
            <a:ext cx="3108960" cy="411480"/>
          </a:xfrm>
          <a:prstGeom prst="rect">
            <a:avLst/>
          </a:prstGeom>
          <a:noFill/>
          <a:ln/>
        </p:spPr>
        <p:txBody>
          <a:bodyPr wrap="square" lIns="0" tIns="0" rIns="0" bIns="0" rtlCol="0" anchor="t"/>
          <a:lstStyle/>
          <a:p>
            <a:pPr indent="0" marL="0">
              <a:buNone/>
            </a:pPr>
            <a:r>
              <a:rPr lang="en-US" sz="1000" i="1" dirty="0">
                <a:solidFill>
                  <a:srgbClr val="C9E7F1"/>
                </a:solidFill>
                <a:latin typeface="Calibri" pitchFamily="34" charset="0"/>
                <a:ea typeface="Calibri" pitchFamily="34" charset="-122"/>
                <a:cs typeface="Calibri" pitchFamily="34" charset="-120"/>
              </a:rPr>
              <a:t>Q3 sources: official phishing guidance, Computer Misuse Act, ethics</a:t>
            </a:r>
            <a:endParaRPr lang="en-US" sz="1000" dirty="0"/>
          </a:p>
        </p:txBody>
      </p:sp>
      <p:sp>
        <p:nvSpPr>
          <p:cNvPr id="25" name="Shape 20"/>
          <p:cNvSpPr/>
          <p:nvPr/>
        </p:nvSpPr>
        <p:spPr>
          <a:xfrm>
            <a:off x="4251960" y="1371600"/>
            <a:ext cx="4297680" cy="4663440"/>
          </a:xfrm>
          <a:prstGeom prst="roundRect">
            <a:avLst>
              <a:gd name="adj" fmla="val 127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Text 21"/>
          <p:cNvSpPr/>
          <p:nvPr/>
        </p:nvSpPr>
        <p:spPr>
          <a:xfrm>
            <a:off x="4480560" y="1508760"/>
            <a:ext cx="3840480" cy="228600"/>
          </a:xfrm>
          <a:prstGeom prst="rect">
            <a:avLst/>
          </a:prstGeom>
          <a:noFill/>
          <a:ln/>
        </p:spPr>
        <p:txBody>
          <a:bodyPr wrap="square" lIns="0" tIns="0" rIns="0" bIns="0" rtlCol="0" anchor="t"/>
          <a:lstStyle/>
          <a:p>
            <a:pPr indent="0" marL="0">
              <a:buNone/>
            </a:pPr>
            <a:r>
              <a:rPr lang="en-US" sz="1050" b="1" spc="300" kern="0" dirty="0">
                <a:solidFill>
                  <a:srgbClr val="2D9AB9"/>
                </a:solidFill>
                <a:latin typeface="Calibri" pitchFamily="34" charset="0"/>
                <a:ea typeface="Calibri" pitchFamily="34" charset="-122"/>
                <a:cs typeface="Calibri" pitchFamily="34" charset="-120"/>
              </a:rPr>
              <a:t>USE AI TO EXPLORE</a:t>
            </a:r>
            <a:endParaRPr lang="en-US" sz="1050" dirty="0"/>
          </a:p>
        </p:txBody>
      </p:sp>
      <p:sp>
        <p:nvSpPr>
          <p:cNvPr id="27" name="Shape 22"/>
          <p:cNvSpPr/>
          <p:nvPr/>
        </p:nvSpPr>
        <p:spPr>
          <a:xfrm>
            <a:off x="4480560" y="1874520"/>
            <a:ext cx="347472" cy="347472"/>
          </a:xfrm>
          <a:prstGeom prst="ellipse">
            <a:avLst/>
          </a:prstGeom>
          <a:solidFill>
            <a:srgbClr val="2D9AB9"/>
          </a:solidFill>
          <a:ln w="12700">
            <a:solidFill>
              <a:srgbClr val="2D9AB9"/>
            </a:solidFill>
            <a:prstDash val="solid"/>
          </a:ln>
        </p:spPr>
      </p:sp>
      <p:sp>
        <p:nvSpPr>
          <p:cNvPr id="28" name="Text 23"/>
          <p:cNvSpPr/>
          <p:nvPr/>
        </p:nvSpPr>
        <p:spPr>
          <a:xfrm>
            <a:off x="4480560" y="18745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1</a:t>
            </a:r>
            <a:endParaRPr lang="en-US" sz="1200" dirty="0"/>
          </a:p>
        </p:txBody>
      </p:sp>
      <p:sp>
        <p:nvSpPr>
          <p:cNvPr id="29" name="Text 24"/>
          <p:cNvSpPr/>
          <p:nvPr/>
        </p:nvSpPr>
        <p:spPr>
          <a:xfrm>
            <a:off x="4983480" y="18288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"Summarise the main types of phishing and where the official guidance sits."</a:t>
            </a:r>
            <a:endParaRPr lang="en-US" sz="1200" dirty="0"/>
          </a:p>
        </p:txBody>
      </p:sp>
      <p:sp>
        <p:nvSpPr>
          <p:cNvPr id="30" name="Text 25"/>
          <p:cNvSpPr/>
          <p:nvPr/>
        </p:nvSpPr>
        <p:spPr>
          <a:xfrm>
            <a:off x="4983480" y="25786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Read the national cyber-security guidance yourself.</a:t>
            </a:r>
            <a:endParaRPr lang="en-US" sz="1150" dirty="0"/>
          </a:p>
        </p:txBody>
      </p:sp>
      <p:sp>
        <p:nvSpPr>
          <p:cNvPr id="31" name="Shape 26"/>
          <p:cNvSpPr/>
          <p:nvPr/>
        </p:nvSpPr>
        <p:spPr>
          <a:xfrm>
            <a:off x="4480560" y="3246120"/>
            <a:ext cx="347472" cy="347472"/>
          </a:xfrm>
          <a:prstGeom prst="ellipse">
            <a:avLst/>
          </a:prstGeom>
          <a:solidFill>
            <a:srgbClr val="2D9AB9"/>
          </a:solidFill>
          <a:ln w="12700">
            <a:solidFill>
              <a:srgbClr val="2D9AB9"/>
            </a:solidFill>
            <a:prstDash val="solid"/>
          </a:ln>
        </p:spPr>
      </p:sp>
      <p:sp>
        <p:nvSpPr>
          <p:cNvPr id="32" name="Text 27"/>
          <p:cNvSpPr/>
          <p:nvPr/>
        </p:nvSpPr>
        <p:spPr>
          <a:xfrm>
            <a:off x="4480560" y="32461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2</a:t>
            </a:r>
            <a:endParaRPr lang="en-US" sz="1200" dirty="0"/>
          </a:p>
        </p:txBody>
      </p:sp>
      <p:sp>
        <p:nvSpPr>
          <p:cNvPr id="33" name="Text 28"/>
          <p:cNvSpPr/>
          <p:nvPr/>
        </p:nvSpPr>
        <p:spPr>
          <a:xfrm>
            <a:off x="4983480" y="32004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"How do existing awareness programmes measure whether training works?"</a:t>
            </a:r>
            <a:endParaRPr lang="en-US" sz="1200" dirty="0"/>
          </a:p>
        </p:txBody>
      </p:sp>
      <p:sp>
        <p:nvSpPr>
          <p:cNvPr id="34" name="Text 29"/>
          <p:cNvSpPr/>
          <p:nvPr/>
        </p:nvSpPr>
        <p:spPr>
          <a:xfrm>
            <a:off x="4983480" y="39502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Find the evaluation papers and read them.</a:t>
            </a:r>
            <a:endParaRPr lang="en-US" sz="1150" dirty="0"/>
          </a:p>
        </p:txBody>
      </p:sp>
      <p:sp>
        <p:nvSpPr>
          <p:cNvPr id="35" name="Shape 30"/>
          <p:cNvSpPr/>
          <p:nvPr/>
        </p:nvSpPr>
        <p:spPr>
          <a:xfrm>
            <a:off x="4480560" y="4617720"/>
            <a:ext cx="347472" cy="347472"/>
          </a:xfrm>
          <a:prstGeom prst="ellipse">
            <a:avLst/>
          </a:prstGeom>
          <a:solidFill>
            <a:srgbClr val="2D9AB9"/>
          </a:solidFill>
          <a:ln w="12700">
            <a:solidFill>
              <a:srgbClr val="2D9AB9"/>
            </a:solidFill>
            <a:prstDash val="solid"/>
          </a:ln>
        </p:spPr>
      </p:sp>
      <p:sp>
        <p:nvSpPr>
          <p:cNvPr id="36" name="Text 31"/>
          <p:cNvSpPr/>
          <p:nvPr/>
        </p:nvSpPr>
        <p:spPr>
          <a:xfrm>
            <a:off x="4480560" y="4617720"/>
            <a:ext cx="347472" cy="347472"/>
          </a:xfrm>
          <a:prstGeom prst="rect">
            <a:avLst/>
          </a:prstGeom>
          <a:noFill/>
          <a:ln/>
        </p:spPr>
        <p:txBody>
          <a:bodyPr wrap="square" lIns="0" tIns="0" rIns="0" bIns="0" rtlCol="0" anchor="ctr"/>
          <a:lstStyle/>
          <a:p>
            <a:pPr algn="ctr" indent="0" marL="0">
              <a:buNone/>
            </a:pPr>
            <a:r>
              <a:rPr lang="en-US" sz="1200" b="1" dirty="0">
                <a:solidFill>
                  <a:srgbClr val="FFFFFF"/>
                </a:solidFill>
                <a:latin typeface="Cambria" pitchFamily="34" charset="0"/>
                <a:ea typeface="Cambria" pitchFamily="34" charset="-122"/>
                <a:cs typeface="Cambria" pitchFamily="34" charset="-120"/>
              </a:rPr>
              <a:t>3</a:t>
            </a:r>
            <a:endParaRPr lang="en-US" sz="1200" dirty="0"/>
          </a:p>
        </p:txBody>
      </p:sp>
      <p:sp>
        <p:nvSpPr>
          <p:cNvPr id="37" name="Text 32"/>
          <p:cNvSpPr/>
          <p:nvPr/>
        </p:nvSpPr>
        <p:spPr>
          <a:xfrm>
            <a:off x="4983480" y="4572000"/>
            <a:ext cx="3429000" cy="777240"/>
          </a:xfrm>
          <a:prstGeom prst="rect">
            <a:avLst/>
          </a:prstGeom>
          <a:noFill/>
          <a:ln/>
        </p:spPr>
        <p:txBody>
          <a:bodyPr wrap="square" lIns="0" tIns="0" rIns="0" bIns="0" rtlCol="0" anchor="t"/>
          <a:lstStyle/>
          <a:p>
            <a:pPr indent="0" marL="0">
              <a:buNone/>
            </a:pPr>
            <a:r>
              <a:rPr lang="en-US" sz="1200" i="1" dirty="0">
                <a:solidFill>
                  <a:srgbClr val="1E2B37"/>
                </a:solidFill>
                <a:latin typeface="Calibri" pitchFamily="34" charset="0"/>
                <a:ea typeface="Calibri" pitchFamily="34" charset="-122"/>
                <a:cs typeface="Calibri" pitchFamily="34" charset="-120"/>
              </a:rPr>
              <a:t>"What are the ethical issues of testing real people with simulated scams?"</a:t>
            </a:r>
            <a:endParaRPr lang="en-US" sz="1200" dirty="0"/>
          </a:p>
        </p:txBody>
      </p:sp>
      <p:sp>
        <p:nvSpPr>
          <p:cNvPr id="38" name="Text 33"/>
          <p:cNvSpPr/>
          <p:nvPr/>
        </p:nvSpPr>
        <p:spPr>
          <a:xfrm>
            <a:off x="4983480" y="5321808"/>
            <a:ext cx="3429000" cy="457200"/>
          </a:xfrm>
          <a:prstGeom prst="rect">
            <a:avLst/>
          </a:prstGeom>
          <a:noFill/>
          <a:ln/>
        </p:spPr>
        <p:txBody>
          <a:bodyPr wrap="square" lIns="0" tIns="0" rIns="0" bIns="0" rtlCol="0" anchor="t"/>
          <a:lstStyle/>
          <a:p>
            <a:pPr indent="0" marL="0">
              <a:buNone/>
            </a:pPr>
            <a:r>
              <a:rPr lang="en-US" sz="1150" b="1" dirty="0">
                <a:solidFill>
                  <a:srgbClr val="2E9E6B"/>
                </a:solidFill>
                <a:latin typeface="Calibri" pitchFamily="34" charset="0"/>
                <a:ea typeface="Calibri" pitchFamily="34" charset="-122"/>
                <a:cs typeface="Calibri" pitchFamily="34" charset="-120"/>
              </a:rPr>
              <a:t>Then verify: </a:t>
            </a:r>
            <a:pPr indent="0" marL="0">
              <a:buNone/>
            </a:pPr>
            <a:r>
              <a:rPr lang="en-US" sz="1150" dirty="0">
                <a:solidFill>
                  <a:srgbClr val="1E2B37"/>
                </a:solidFill>
                <a:latin typeface="Calibri" pitchFamily="34" charset="0"/>
                <a:ea typeface="Calibri" pitchFamily="34" charset="-122"/>
                <a:cs typeface="Calibri" pitchFamily="34" charset="-120"/>
              </a:rPr>
              <a:t>Take your plan to your tutor before any testing.</a:t>
            </a:r>
            <a:endParaRPr lang="en-US" sz="1150" dirty="0"/>
          </a:p>
        </p:txBody>
      </p:sp>
      <p:sp>
        <p:nvSpPr>
          <p:cNvPr id="39" name="Shape 34"/>
          <p:cNvSpPr/>
          <p:nvPr/>
        </p:nvSpPr>
        <p:spPr>
          <a:xfrm>
            <a:off x="8732520" y="1371600"/>
            <a:ext cx="2907792" cy="2240280"/>
          </a:xfrm>
          <a:prstGeom prst="roundRect">
            <a:avLst>
              <a:gd name="adj" fmla="val 2449"/>
            </a:avLst>
          </a:prstGeom>
          <a:solidFill>
            <a:srgbClr val="E6F5EE"/>
          </a:solidFill>
          <a:ln w="12700">
            <a:solidFill>
              <a:srgbClr val="2E9E6B"/>
            </a:solidFill>
            <a:prstDash val="solid"/>
          </a:ln>
          <a:effectLst>
            <a:outerShdw sx="100000" sy="100000" kx="0" ky="0" algn="bl" rotWithShape="0" blurRad="76200" dist="25400" dir="5400000">
              <a:srgbClr val="000000">
                <a:alpha val="12000"/>
              </a:srgbClr>
            </a:outerShdw>
          </a:effectLst>
        </p:spPr>
      </p:sp>
      <p:pic>
        <p:nvPicPr>
          <p:cNvPr id="40" name="Image 2" descr="preencoded.png">    </p:cNvPr>
          <p:cNvPicPr>
            <a:picLocks noChangeAspect="1"/>
          </p:cNvPicPr>
          <p:nvPr/>
        </p:nvPicPr>
        <p:blipFill>
          <a:blip r:embed="rId3"/>
          <a:stretch>
            <a:fillRect/>
          </a:stretch>
        </p:blipFill>
        <p:spPr>
          <a:xfrm>
            <a:off x="8915400" y="1508760"/>
            <a:ext cx="274320" cy="274320"/>
          </a:xfrm>
          <a:prstGeom prst="rect">
            <a:avLst/>
          </a:prstGeom>
        </p:spPr>
      </p:pic>
      <p:sp>
        <p:nvSpPr>
          <p:cNvPr id="41" name="Text 35"/>
          <p:cNvSpPr/>
          <p:nvPr/>
        </p:nvSpPr>
        <p:spPr>
          <a:xfrm>
            <a:off x="9281160" y="150876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Keep this human</a:t>
            </a:r>
            <a:endParaRPr lang="en-US" sz="1400" dirty="0"/>
          </a:p>
        </p:txBody>
      </p:sp>
      <p:sp>
        <p:nvSpPr>
          <p:cNvPr id="42" name="Text 36"/>
          <p:cNvSpPr/>
          <p:nvPr/>
        </p:nvSpPr>
        <p:spPr>
          <a:xfrm>
            <a:off x="8915400" y="192024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Writing the example messages yourself</a:t>
            </a:r>
            <a:endParaRPr lang="en-US" sz="1350" dirty="0"/>
          </a:p>
          <a:p>
            <a:pPr marL="152400" indent="-152400">
              <a:spcAft>
                <a:spcPts val="600"/>
              </a:spcAft>
              <a:buSzPct val="100000"/>
              <a:buChar char="•"/>
            </a:pPr>
            <a:r>
              <a:rPr lang="en-US" sz="1350" dirty="0">
                <a:solidFill>
                  <a:srgbClr val="1E2B37"/>
                </a:solidFill>
                <a:latin typeface="Calibri" pitchFamily="34" charset="0"/>
                <a:ea typeface="Calibri" pitchFamily="34" charset="-122"/>
                <a:cs typeface="Calibri" pitchFamily="34" charset="-120"/>
              </a:rPr>
              <a:t>Labelling every example clearly as fake</a:t>
            </a:r>
            <a:endParaRPr lang="en-US" sz="1350" dirty="0"/>
          </a:p>
        </p:txBody>
      </p:sp>
      <p:sp>
        <p:nvSpPr>
          <p:cNvPr id="43" name="Shape 37"/>
          <p:cNvSpPr/>
          <p:nvPr/>
        </p:nvSpPr>
        <p:spPr>
          <a:xfrm>
            <a:off x="8732520" y="3794760"/>
            <a:ext cx="2907792" cy="2240280"/>
          </a:xfrm>
          <a:prstGeom prst="roundRect">
            <a:avLst>
              <a:gd name="adj" fmla="val 2449"/>
            </a:avLst>
          </a:prstGeom>
          <a:solidFill>
            <a:srgbClr val="FDF3DC"/>
          </a:solidFill>
          <a:ln w="12700">
            <a:solidFill>
              <a:srgbClr val="E0A12B"/>
            </a:solidFill>
            <a:prstDash val="solid"/>
          </a:ln>
          <a:effectLst>
            <a:outerShdw sx="100000" sy="100000" kx="0" ky="0" algn="bl" rotWithShape="0" blurRad="76200" dist="25400" dir="5400000">
              <a:srgbClr val="000000">
                <a:alpha val="12000"/>
              </a:srgbClr>
            </a:outerShdw>
          </a:effectLst>
        </p:spPr>
      </p:sp>
      <p:pic>
        <p:nvPicPr>
          <p:cNvPr id="44" name="Image 3" descr="preencoded.png">    </p:cNvPr>
          <p:cNvPicPr>
            <a:picLocks noChangeAspect="1"/>
          </p:cNvPicPr>
          <p:nvPr/>
        </p:nvPicPr>
        <p:blipFill>
          <a:blip r:embed="rId4"/>
          <a:stretch>
            <a:fillRect/>
          </a:stretch>
        </p:blipFill>
        <p:spPr>
          <a:xfrm>
            <a:off x="8915400" y="3931920"/>
            <a:ext cx="274320" cy="274320"/>
          </a:xfrm>
          <a:prstGeom prst="rect">
            <a:avLst/>
          </a:prstGeom>
        </p:spPr>
      </p:pic>
      <p:sp>
        <p:nvSpPr>
          <p:cNvPr id="45" name="Text 38"/>
          <p:cNvSpPr/>
          <p:nvPr/>
        </p:nvSpPr>
        <p:spPr>
          <a:xfrm>
            <a:off x="9281160" y="3931920"/>
            <a:ext cx="2286000" cy="274320"/>
          </a:xfrm>
          <a:prstGeom prst="rect">
            <a:avLst/>
          </a:prstGeom>
          <a:noFill/>
          <a:ln/>
        </p:spPr>
        <p:txBody>
          <a:bodyPr wrap="square" lIns="0" tIns="0" rIns="0" bIns="0" rtlCol="0" anchor="ctr"/>
          <a:lstStyle/>
          <a:p>
            <a:pPr indent="0" marL="0">
              <a:buNone/>
            </a:pPr>
            <a:r>
              <a:rPr lang="en-US" sz="1400" b="1" dirty="0">
                <a:solidFill>
                  <a:srgbClr val="023B5B"/>
                </a:solidFill>
                <a:latin typeface="Cambria" pitchFamily="34" charset="0"/>
                <a:ea typeface="Cambria" pitchFamily="34" charset="-122"/>
                <a:cs typeface="Cambria" pitchFamily="34" charset="-120"/>
              </a:rPr>
              <a:t>Watch out</a:t>
            </a:r>
            <a:endParaRPr lang="en-US" sz="1400" dirty="0"/>
          </a:p>
        </p:txBody>
      </p:sp>
      <p:sp>
        <p:nvSpPr>
          <p:cNvPr id="46" name="Text 39"/>
          <p:cNvSpPr/>
          <p:nvPr/>
        </p:nvSpPr>
        <p:spPr>
          <a:xfrm>
            <a:off x="8915400" y="4343400"/>
            <a:ext cx="2606040" cy="1645920"/>
          </a:xfrm>
          <a:prstGeom prst="rect">
            <a:avLst/>
          </a:prstGeom>
          <a:noFill/>
          <a:ln/>
        </p:spPr>
        <p:txBody>
          <a:bodyPr wrap="square" lIns="0" tIns="0" rIns="0" bIns="0" rtlCol="0" anchor="t"/>
          <a:lstStyle/>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Dual use: never ask a tool for convincing real scams or malware</a:t>
            </a:r>
            <a:endParaRPr lang="en-US" sz="1300" dirty="0"/>
          </a:p>
          <a:p>
            <a:pPr marL="152400" indent="-152400">
              <a:spcAft>
                <a:spcPts val="600"/>
              </a:spcAft>
              <a:buSzPct val="100000"/>
              <a:buChar char="•"/>
            </a:pPr>
            <a:r>
              <a:rPr lang="en-US" sz="1300" dirty="0">
                <a:solidFill>
                  <a:srgbClr val="1E2B37"/>
                </a:solidFill>
                <a:latin typeface="Calibri" pitchFamily="34" charset="0"/>
                <a:ea typeface="Calibri" pitchFamily="34" charset="-122"/>
                <a:cs typeface="Calibri" pitchFamily="34" charset="-120"/>
              </a:rPr>
              <a:t>Computer Misuse Act 1990 and consent apply</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WORKED EXAMPLE</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From several ideas to the Q2 format</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17</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Format required by [1]. Wording is a format example only, written by the author. Do not reuse it.</a:t>
            </a:r>
            <a:endParaRPr lang="en-US" sz="900" dirty="0"/>
          </a:p>
        </p:txBody>
      </p:sp>
      <p:sp>
        <p:nvSpPr>
          <p:cNvPr id="9" name="Text 5"/>
          <p:cNvSpPr/>
          <p:nvPr/>
        </p:nvSpPr>
        <p:spPr>
          <a:xfrm>
            <a:off x="548640" y="1371600"/>
            <a:ext cx="2926080" cy="228600"/>
          </a:xfrm>
          <a:prstGeom prst="rect">
            <a:avLst/>
          </a:prstGeom>
          <a:noFill/>
          <a:ln/>
        </p:spPr>
        <p:txBody>
          <a:bodyPr wrap="square" lIns="0" tIns="0" rIns="0" bIns="0" rtlCol="0" anchor="t"/>
          <a:lstStyle/>
          <a:p>
            <a:pPr indent="0" marL="0">
              <a:buNone/>
            </a:pPr>
            <a:r>
              <a:rPr lang="en-US" sz="1050" b="1" spc="200" kern="0" dirty="0">
                <a:solidFill>
                  <a:srgbClr val="2D9AB9"/>
                </a:solidFill>
                <a:latin typeface="Calibri" pitchFamily="34" charset="0"/>
                <a:ea typeface="Calibri" pitchFamily="34" charset="-122"/>
                <a:cs typeface="Calibri" pitchFamily="34" charset="-120"/>
              </a:rPr>
              <a:t>1. SEVERAL IDEAS</a:t>
            </a:r>
            <a:endParaRPr lang="en-US" sz="1050" dirty="0"/>
          </a:p>
        </p:txBody>
      </p:sp>
      <p:sp>
        <p:nvSpPr>
          <p:cNvPr id="10" name="Shape 6"/>
          <p:cNvSpPr/>
          <p:nvPr/>
        </p:nvSpPr>
        <p:spPr>
          <a:xfrm rot="-90000">
            <a:off x="548640" y="1691640"/>
            <a:ext cx="2743200" cy="868680"/>
          </a:xfrm>
          <a:prstGeom prst="rect">
            <a:avLst/>
          </a:prstGeom>
          <a:solidFill>
            <a:srgbClr val="F7E7A6"/>
          </a:solidFill>
          <a:ln w="12700">
            <a:solidFill>
              <a:srgbClr val="F7E7A6"/>
            </a:solidFill>
            <a:prstDash val="solid"/>
          </a:ln>
          <a:effectLst>
            <a:outerShdw sx="100000" sy="100000" kx="0" ky="0" algn="bl" rotWithShape="0" blurRad="50800" dist="25400" dir="5400000">
              <a:srgbClr val="000000">
                <a:alpha val="15000"/>
              </a:srgbClr>
            </a:outerShdw>
          </a:effectLst>
        </p:spPr>
      </p:sp>
      <p:sp>
        <p:nvSpPr>
          <p:cNvPr id="11" name="Text 7"/>
          <p:cNvSpPr/>
          <p:nvPr/>
        </p:nvSpPr>
        <p:spPr>
          <a:xfrm>
            <a:off x="685800" y="1737360"/>
            <a:ext cx="2468880" cy="777240"/>
          </a:xfrm>
          <a:prstGeom prst="rect">
            <a:avLst/>
          </a:prstGeom>
          <a:noFill/>
          <a:ln/>
        </p:spPr>
        <p:txBody>
          <a:bodyPr wrap="square" lIns="0" tIns="0" rIns="0" bIns="0" rtlCol="0" anchor="ctr"/>
          <a:lstStyle/>
          <a:p>
            <a:pPr algn="ctr" indent="0" marL="0">
              <a:buNone/>
            </a:pPr>
            <a:r>
              <a:rPr lang="en-US" sz="1300" b="1" dirty="0">
                <a:solidFill>
                  <a:srgbClr val="1E2B37"/>
                </a:solidFill>
                <a:latin typeface="Calibri" pitchFamily="34" charset="0"/>
                <a:ea typeface="Calibri" pitchFamily="34" charset="-122"/>
                <a:cs typeface="Calibri" pitchFamily="34" charset="-120"/>
              </a:rPr>
              <a:t>Carbon-aware scheduler for charities</a:t>
            </a:r>
            <a:endParaRPr lang="en-US" sz="1300" dirty="0"/>
          </a:p>
        </p:txBody>
      </p:sp>
      <p:sp>
        <p:nvSpPr>
          <p:cNvPr id="12" name="Shape 8"/>
          <p:cNvSpPr/>
          <p:nvPr/>
        </p:nvSpPr>
        <p:spPr>
          <a:xfrm rot="90000">
            <a:off x="548640" y="2743200"/>
            <a:ext cx="2743200" cy="868680"/>
          </a:xfrm>
          <a:prstGeom prst="rect">
            <a:avLst/>
          </a:prstGeom>
          <a:solidFill>
            <a:srgbClr val="CFEFE0"/>
          </a:solidFill>
          <a:ln w="12700">
            <a:solidFill>
              <a:srgbClr val="CFEFE0"/>
            </a:solidFill>
            <a:prstDash val="solid"/>
          </a:ln>
          <a:effectLst>
            <a:outerShdw sx="100000" sy="100000" kx="0" ky="0" algn="bl" rotWithShape="0" blurRad="50800" dist="25400" dir="5400000">
              <a:srgbClr val="000000">
                <a:alpha val="15000"/>
              </a:srgbClr>
            </a:outerShdw>
          </a:effectLst>
        </p:spPr>
      </p:sp>
      <p:sp>
        <p:nvSpPr>
          <p:cNvPr id="13" name="Text 9"/>
          <p:cNvSpPr/>
          <p:nvPr/>
        </p:nvSpPr>
        <p:spPr>
          <a:xfrm>
            <a:off x="685800" y="2788920"/>
            <a:ext cx="2468880" cy="777240"/>
          </a:xfrm>
          <a:prstGeom prst="rect">
            <a:avLst/>
          </a:prstGeom>
          <a:noFill/>
          <a:ln/>
        </p:spPr>
        <p:txBody>
          <a:bodyPr wrap="square" lIns="0" tIns="0" rIns="0" bIns="0" rtlCol="0" anchor="ctr"/>
          <a:lstStyle/>
          <a:p>
            <a:pPr algn="ctr" indent="0" marL="0">
              <a:buNone/>
            </a:pPr>
            <a:r>
              <a:rPr lang="en-US" sz="1300" b="1" dirty="0">
                <a:solidFill>
                  <a:srgbClr val="1E2B37"/>
                </a:solidFill>
                <a:latin typeface="Calibri" pitchFamily="34" charset="0"/>
                <a:ea typeface="Calibri" pitchFamily="34" charset="-122"/>
                <a:cs typeface="Calibri" pitchFamily="34" charset="-120"/>
              </a:rPr>
              <a:t>Accessibility checker for society sites</a:t>
            </a:r>
            <a:endParaRPr lang="en-US" sz="1300" dirty="0"/>
          </a:p>
        </p:txBody>
      </p:sp>
      <p:sp>
        <p:nvSpPr>
          <p:cNvPr id="14" name="Shape 10"/>
          <p:cNvSpPr/>
          <p:nvPr/>
        </p:nvSpPr>
        <p:spPr>
          <a:xfrm rot="60000">
            <a:off x="548640" y="3794760"/>
            <a:ext cx="2743200" cy="868680"/>
          </a:xfrm>
          <a:prstGeom prst="rect">
            <a:avLst/>
          </a:prstGeom>
          <a:solidFill>
            <a:srgbClr val="D6E7F7"/>
          </a:solidFill>
          <a:ln w="12700">
            <a:solidFill>
              <a:srgbClr val="D6E7F7"/>
            </a:solidFill>
            <a:prstDash val="solid"/>
          </a:ln>
          <a:effectLst>
            <a:outerShdw sx="100000" sy="100000" kx="0" ky="0" algn="bl" rotWithShape="0" blurRad="50800" dist="25400" dir="5400000">
              <a:srgbClr val="000000">
                <a:alpha val="15000"/>
              </a:srgbClr>
            </a:outerShdw>
          </a:effectLst>
        </p:spPr>
      </p:sp>
      <p:sp>
        <p:nvSpPr>
          <p:cNvPr id="15" name="Text 11"/>
          <p:cNvSpPr/>
          <p:nvPr/>
        </p:nvSpPr>
        <p:spPr>
          <a:xfrm>
            <a:off x="685800" y="3840480"/>
            <a:ext cx="2468880" cy="777240"/>
          </a:xfrm>
          <a:prstGeom prst="rect">
            <a:avLst/>
          </a:prstGeom>
          <a:noFill/>
          <a:ln/>
        </p:spPr>
        <p:txBody>
          <a:bodyPr wrap="square" lIns="0" tIns="0" rIns="0" bIns="0" rtlCol="0" anchor="ctr"/>
          <a:lstStyle/>
          <a:p>
            <a:pPr algn="ctr" indent="0" marL="0">
              <a:buNone/>
            </a:pPr>
            <a:r>
              <a:rPr lang="en-US" sz="1300" b="1" dirty="0">
                <a:solidFill>
                  <a:srgbClr val="1E2B37"/>
                </a:solidFill>
                <a:latin typeface="Calibri" pitchFamily="34" charset="0"/>
                <a:ea typeface="Calibri" pitchFamily="34" charset="-122"/>
                <a:cs typeface="Calibri" pitchFamily="34" charset="-120"/>
              </a:rPr>
              <a:t>Damp sensor for rented homes</a:t>
            </a:r>
            <a:endParaRPr lang="en-US" sz="1300" dirty="0"/>
          </a:p>
        </p:txBody>
      </p:sp>
      <p:sp>
        <p:nvSpPr>
          <p:cNvPr id="16" name="Text 12"/>
          <p:cNvSpPr/>
          <p:nvPr/>
        </p:nvSpPr>
        <p:spPr>
          <a:xfrm>
            <a:off x="548640" y="4892040"/>
            <a:ext cx="2834640" cy="640080"/>
          </a:xfrm>
          <a:prstGeom prst="rect">
            <a:avLst/>
          </a:prstGeom>
          <a:noFill/>
          <a:ln/>
        </p:spPr>
        <p:txBody>
          <a:bodyPr wrap="square" lIns="0" tIns="0" rIns="0" bIns="0" rtlCol="0" anchor="t"/>
          <a:lstStyle/>
          <a:p>
            <a:pPr indent="0" marL="0">
              <a:buNone/>
            </a:pPr>
            <a:r>
              <a:rPr lang="en-US" sz="1100" i="1" dirty="0">
                <a:solidFill>
                  <a:srgbClr val="5B6B7B"/>
                </a:solidFill>
                <a:latin typeface="Calibri" pitchFamily="34" charset="0"/>
                <a:ea typeface="Calibri" pitchFamily="34" charset="-122"/>
                <a:cs typeface="Calibri" pitchFamily="34" charset="-120"/>
              </a:rPr>
              <a:t>Your list comes from your interests: passion, a problem, a personal need.</a:t>
            </a:r>
            <a:endParaRPr lang="en-US" sz="1100" dirty="0"/>
          </a:p>
        </p:txBody>
      </p:sp>
      <p:sp>
        <p:nvSpPr>
          <p:cNvPr id="17" name="Shape 13"/>
          <p:cNvSpPr/>
          <p:nvPr/>
        </p:nvSpPr>
        <p:spPr>
          <a:xfrm>
            <a:off x="3429000" y="2926080"/>
            <a:ext cx="502920" cy="502920"/>
          </a:xfrm>
          <a:prstGeom prst="rightArrow">
            <a:avLst/>
          </a:prstGeom>
          <a:solidFill>
            <a:srgbClr val="26B9DA"/>
          </a:solidFill>
          <a:ln w="12700">
            <a:solidFill>
              <a:srgbClr val="26B9DA"/>
            </a:solidFill>
            <a:prstDash val="solid"/>
          </a:ln>
        </p:spPr>
      </p:sp>
      <p:sp>
        <p:nvSpPr>
          <p:cNvPr id="18" name="Text 14"/>
          <p:cNvSpPr/>
          <p:nvPr/>
        </p:nvSpPr>
        <p:spPr>
          <a:xfrm>
            <a:off x="4069080" y="1371600"/>
            <a:ext cx="2926080" cy="228600"/>
          </a:xfrm>
          <a:prstGeom prst="rect">
            <a:avLst/>
          </a:prstGeom>
          <a:noFill/>
          <a:ln/>
        </p:spPr>
        <p:txBody>
          <a:bodyPr wrap="square" lIns="0" tIns="0" rIns="0" bIns="0" rtlCol="0" anchor="t"/>
          <a:lstStyle/>
          <a:p>
            <a:pPr indent="0" marL="0">
              <a:buNone/>
            </a:pPr>
            <a:r>
              <a:rPr lang="en-US" sz="1050" b="1" spc="200" kern="0" dirty="0">
                <a:solidFill>
                  <a:srgbClr val="2D9AB9"/>
                </a:solidFill>
                <a:latin typeface="Calibri" pitchFamily="34" charset="0"/>
                <a:ea typeface="Calibri" pitchFamily="34" charset="-122"/>
                <a:cs typeface="Calibri" pitchFamily="34" charset="-120"/>
              </a:rPr>
              <a:t>2. YOU SELECT ONE</a:t>
            </a:r>
            <a:endParaRPr lang="en-US" sz="1050" dirty="0"/>
          </a:p>
        </p:txBody>
      </p:sp>
      <p:sp>
        <p:nvSpPr>
          <p:cNvPr id="19" name="Shape 15"/>
          <p:cNvSpPr/>
          <p:nvPr/>
        </p:nvSpPr>
        <p:spPr>
          <a:xfrm>
            <a:off x="4069080" y="1691640"/>
            <a:ext cx="2286000" cy="3154680"/>
          </a:xfrm>
          <a:prstGeom prst="roundRect">
            <a:avLst>
              <a:gd name="adj" fmla="val 2400"/>
            </a:avLst>
          </a:prstGeom>
          <a:solidFill>
            <a:srgbClr val="023B5B"/>
          </a:solidFill>
          <a:ln w="12700">
            <a:solidFill>
              <a:srgbClr val="023B5B"/>
            </a:solidFill>
            <a:prstDash val="solid"/>
          </a:ln>
          <a:effectLst>
            <a:outerShdw sx="100000" sy="100000" kx="0" ky="0" algn="bl" rotWithShape="0" blurRad="76200" dist="25400" dir="5400000">
              <a:srgbClr val="000000">
                <a:alpha val="12000"/>
              </a:srgbClr>
            </a:outerShdw>
          </a:effectLst>
        </p:spPr>
      </p:sp>
      <p:sp>
        <p:nvSpPr>
          <p:cNvPr id="20" name="Shape 16"/>
          <p:cNvSpPr/>
          <p:nvPr/>
        </p:nvSpPr>
        <p:spPr>
          <a:xfrm>
            <a:off x="4800600" y="1920240"/>
            <a:ext cx="822960" cy="822960"/>
          </a:xfrm>
          <a:prstGeom prst="ellipse">
            <a:avLst/>
          </a:prstGeom>
          <a:solidFill>
            <a:srgbClr val="2E9E6B"/>
          </a:solidFill>
          <a:ln w="12700">
            <a:solidFill>
              <a:srgbClr val="2E9E6B"/>
            </a:solidFill>
            <a:prstDash val="solid"/>
          </a:ln>
        </p:spPr>
      </p:sp>
      <p:pic>
        <p:nvPicPr>
          <p:cNvPr id="21" name="Image 1" descr="preencoded.png">    </p:cNvPr>
          <p:cNvPicPr>
            <a:picLocks noChangeAspect="1"/>
          </p:cNvPicPr>
          <p:nvPr/>
        </p:nvPicPr>
        <p:blipFill>
          <a:blip r:embed="rId2"/>
          <a:stretch>
            <a:fillRect/>
          </a:stretch>
        </p:blipFill>
        <p:spPr>
          <a:xfrm>
            <a:off x="5014570" y="2134210"/>
            <a:ext cx="395021" cy="395021"/>
          </a:xfrm>
          <a:prstGeom prst="rect">
            <a:avLst/>
          </a:prstGeom>
        </p:spPr>
      </p:pic>
      <p:sp>
        <p:nvSpPr>
          <p:cNvPr id="22" name="Text 17"/>
          <p:cNvSpPr/>
          <p:nvPr/>
        </p:nvSpPr>
        <p:spPr>
          <a:xfrm>
            <a:off x="4206240" y="2926080"/>
            <a:ext cx="2011680" cy="731520"/>
          </a:xfrm>
          <a:prstGeom prst="rect">
            <a:avLst/>
          </a:prstGeom>
          <a:noFill/>
          <a:ln/>
        </p:spPr>
        <p:txBody>
          <a:bodyPr wrap="square" lIns="0" tIns="0" rIns="0" bIns="0" rtlCol="0" anchor="t"/>
          <a:lstStyle/>
          <a:p>
            <a:pPr algn="ctr" indent="0" marL="0">
              <a:buNone/>
            </a:pPr>
            <a:r>
              <a:rPr lang="en-US" sz="1500" b="1" dirty="0">
                <a:solidFill>
                  <a:srgbClr val="FFFFFF"/>
                </a:solidFill>
                <a:latin typeface="Cambria" pitchFamily="34" charset="0"/>
                <a:ea typeface="Cambria" pitchFamily="34" charset="-122"/>
                <a:cs typeface="Cambria" pitchFamily="34" charset="-120"/>
              </a:rPr>
              <a:t>Carbon-aware scheduler for charities</a:t>
            </a:r>
            <a:endParaRPr lang="en-US" sz="1500" dirty="0"/>
          </a:p>
        </p:txBody>
      </p:sp>
      <p:sp>
        <p:nvSpPr>
          <p:cNvPr id="23" name="Text 18"/>
          <p:cNvSpPr/>
          <p:nvPr/>
        </p:nvSpPr>
        <p:spPr>
          <a:xfrm>
            <a:off x="4206240" y="3794760"/>
            <a:ext cx="2011680" cy="914400"/>
          </a:xfrm>
          <a:prstGeom prst="rect">
            <a:avLst/>
          </a:prstGeom>
          <a:noFill/>
          <a:ln/>
        </p:spPr>
        <p:txBody>
          <a:bodyPr wrap="square" lIns="0" tIns="0" rIns="0" bIns="0" rtlCol="0" anchor="t"/>
          <a:lstStyle/>
          <a:p>
            <a:pPr algn="ctr" indent="0" marL="0">
              <a:buNone/>
            </a:pPr>
            <a:r>
              <a:rPr lang="en-US" sz="1150" dirty="0">
                <a:solidFill>
                  <a:srgbClr val="C9E7F1"/>
                </a:solidFill>
                <a:latin typeface="Calibri" pitchFamily="34" charset="0"/>
                <a:ea typeface="Calibri" pitchFamily="34" charset="-122"/>
                <a:cs typeface="Calibri" pitchFamily="34" charset="-120"/>
              </a:rPr>
              <a:t>Chosen because it joins cloud skills with a real community need.</a:t>
            </a:r>
            <a:endParaRPr lang="en-US" sz="1150" dirty="0"/>
          </a:p>
        </p:txBody>
      </p:sp>
      <p:sp>
        <p:nvSpPr>
          <p:cNvPr id="24" name="Text 19"/>
          <p:cNvSpPr/>
          <p:nvPr/>
        </p:nvSpPr>
        <p:spPr>
          <a:xfrm>
            <a:off x="4069080" y="4937760"/>
            <a:ext cx="2331720" cy="1051560"/>
          </a:xfrm>
          <a:prstGeom prst="rect">
            <a:avLst/>
          </a:prstGeom>
          <a:noFill/>
          <a:ln/>
        </p:spPr>
        <p:txBody>
          <a:bodyPr wrap="square" lIns="0" tIns="0" rIns="0" bIns="0" rtlCol="0" anchor="t"/>
          <a:lstStyle/>
          <a:p>
            <a:pPr indent="0" marL="0">
              <a:buNone/>
            </a:pPr>
            <a:r>
              <a:rPr lang="en-US" sz="1100" i="1" dirty="0">
                <a:solidFill>
                  <a:srgbClr val="5B6B7B"/>
                </a:solidFill>
                <a:latin typeface="Calibri" pitchFamily="34" charset="0"/>
                <a:ea typeface="Calibri" pitchFamily="34" charset="-122"/>
                <a:cs typeface="Calibri" pitchFamily="34" charset="-120"/>
              </a:rPr>
              <a:t>Where AI helped: widening research on existing tools. Where it did not: the choice, the title, the aim, the words.</a:t>
            </a:r>
            <a:endParaRPr lang="en-US" sz="1100" dirty="0"/>
          </a:p>
        </p:txBody>
      </p:sp>
      <p:sp>
        <p:nvSpPr>
          <p:cNvPr id="25" name="Shape 20"/>
          <p:cNvSpPr/>
          <p:nvPr/>
        </p:nvSpPr>
        <p:spPr>
          <a:xfrm>
            <a:off x="6492240" y="2926080"/>
            <a:ext cx="502920" cy="502920"/>
          </a:xfrm>
          <a:prstGeom prst="rightArrow">
            <a:avLst/>
          </a:prstGeom>
          <a:solidFill>
            <a:srgbClr val="26B9DA"/>
          </a:solidFill>
          <a:ln w="12700">
            <a:solidFill>
              <a:srgbClr val="26B9DA"/>
            </a:solidFill>
            <a:prstDash val="solid"/>
          </a:ln>
        </p:spPr>
      </p:sp>
      <p:sp>
        <p:nvSpPr>
          <p:cNvPr id="26" name="Text 21"/>
          <p:cNvSpPr/>
          <p:nvPr/>
        </p:nvSpPr>
        <p:spPr>
          <a:xfrm>
            <a:off x="7132320" y="1371600"/>
            <a:ext cx="4480560" cy="228600"/>
          </a:xfrm>
          <a:prstGeom prst="rect">
            <a:avLst/>
          </a:prstGeom>
          <a:noFill/>
          <a:ln/>
        </p:spPr>
        <p:txBody>
          <a:bodyPr wrap="square" lIns="0" tIns="0" rIns="0" bIns="0" rtlCol="0" anchor="t"/>
          <a:lstStyle/>
          <a:p>
            <a:pPr indent="0" marL="0">
              <a:buNone/>
            </a:pPr>
            <a:r>
              <a:rPr lang="en-US" sz="1050" b="1" spc="200" kern="0" dirty="0">
                <a:solidFill>
                  <a:srgbClr val="2D9AB9"/>
                </a:solidFill>
                <a:latin typeface="Calibri" pitchFamily="34" charset="0"/>
                <a:ea typeface="Calibri" pitchFamily="34" charset="-122"/>
                <a:cs typeface="Calibri" pitchFamily="34" charset="-120"/>
              </a:rPr>
              <a:t>3. THE Q2 PIECES (FORMAT EXAMPLE)</a:t>
            </a:r>
            <a:endParaRPr lang="en-US" sz="1050" dirty="0"/>
          </a:p>
        </p:txBody>
      </p:sp>
      <p:sp>
        <p:nvSpPr>
          <p:cNvPr id="27" name="Shape 22"/>
          <p:cNvSpPr/>
          <p:nvPr/>
        </p:nvSpPr>
        <p:spPr>
          <a:xfrm>
            <a:off x="7132320" y="1691640"/>
            <a:ext cx="4507992" cy="4297680"/>
          </a:xfrm>
          <a:prstGeom prst="roundRect">
            <a:avLst>
              <a:gd name="adj" fmla="val 127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8" name="Text 23"/>
          <p:cNvSpPr/>
          <p:nvPr/>
        </p:nvSpPr>
        <p:spPr>
          <a:xfrm>
            <a:off x="7360920" y="1810512"/>
            <a:ext cx="4114800" cy="182880"/>
          </a:xfrm>
          <a:prstGeom prst="rect">
            <a:avLst/>
          </a:prstGeom>
          <a:noFill/>
          <a:ln/>
        </p:spPr>
        <p:txBody>
          <a:bodyPr wrap="square" lIns="0" tIns="0" rIns="0" bIns="0" rtlCol="0" anchor="t"/>
          <a:lstStyle/>
          <a:p>
            <a:pPr indent="0" marL="0">
              <a:buNone/>
            </a:pPr>
            <a:r>
              <a:rPr lang="en-US" sz="900" b="1" spc="200" kern="0" dirty="0">
                <a:solidFill>
                  <a:srgbClr val="C4861C"/>
                </a:solidFill>
                <a:latin typeface="Calibri" pitchFamily="34" charset="0"/>
                <a:ea typeface="Calibri" pitchFamily="34" charset="-122"/>
                <a:cs typeface="Calibri" pitchFamily="34" charset="-120"/>
              </a:rPr>
              <a:t>TITLE (15 WORDS OR FEWER)</a:t>
            </a:r>
            <a:endParaRPr lang="en-US" sz="900" dirty="0"/>
          </a:p>
        </p:txBody>
      </p:sp>
      <p:sp>
        <p:nvSpPr>
          <p:cNvPr id="29" name="Text 24"/>
          <p:cNvSpPr/>
          <p:nvPr/>
        </p:nvSpPr>
        <p:spPr>
          <a:xfrm>
            <a:off x="7360920" y="2048256"/>
            <a:ext cx="4114800" cy="594360"/>
          </a:xfrm>
          <a:prstGeom prst="rect">
            <a:avLst/>
          </a:prstGeom>
          <a:noFill/>
          <a:ln/>
        </p:spPr>
        <p:txBody>
          <a:bodyPr wrap="square" lIns="0" tIns="0" rIns="0" bIns="0" rtlCol="0" anchor="t"/>
          <a:lstStyle/>
          <a:p>
            <a:pPr indent="0" marL="0">
              <a:buNone/>
            </a:pPr>
            <a:r>
              <a:rPr lang="en-US" sz="1300" dirty="0">
                <a:solidFill>
                  <a:srgbClr val="1E2B37"/>
                </a:solidFill>
                <a:latin typeface="Calibri" pitchFamily="34" charset="0"/>
                <a:ea typeface="Calibri" pitchFamily="34" charset="-122"/>
                <a:cs typeface="Calibri" pitchFamily="34" charset="-120"/>
              </a:rPr>
              <a:t>Carbon-Aware Cloud Scheduling Dashboard for Small Charities</a:t>
            </a:r>
            <a:endParaRPr lang="en-US" sz="1300" dirty="0"/>
          </a:p>
        </p:txBody>
      </p:sp>
      <p:sp>
        <p:nvSpPr>
          <p:cNvPr id="30" name="Text 25"/>
          <p:cNvSpPr/>
          <p:nvPr/>
        </p:nvSpPr>
        <p:spPr>
          <a:xfrm>
            <a:off x="7360920" y="2788920"/>
            <a:ext cx="4114800" cy="182880"/>
          </a:xfrm>
          <a:prstGeom prst="rect">
            <a:avLst/>
          </a:prstGeom>
          <a:noFill/>
          <a:ln/>
        </p:spPr>
        <p:txBody>
          <a:bodyPr wrap="square" lIns="0" tIns="0" rIns="0" bIns="0" rtlCol="0" anchor="t"/>
          <a:lstStyle/>
          <a:p>
            <a:pPr indent="0" marL="0">
              <a:buNone/>
            </a:pPr>
            <a:r>
              <a:rPr lang="en-US" sz="900" b="1" spc="200" kern="0" dirty="0">
                <a:solidFill>
                  <a:srgbClr val="C4861C"/>
                </a:solidFill>
                <a:latin typeface="Calibri" pitchFamily="34" charset="0"/>
                <a:ea typeface="Calibri" pitchFamily="34" charset="-122"/>
                <a:cs typeface="Calibri" pitchFamily="34" charset="-120"/>
              </a:rPr>
              <a:t>AIM (ONE)</a:t>
            </a:r>
            <a:endParaRPr lang="en-US" sz="900" dirty="0"/>
          </a:p>
        </p:txBody>
      </p:sp>
      <p:sp>
        <p:nvSpPr>
          <p:cNvPr id="31" name="Text 26"/>
          <p:cNvSpPr/>
          <p:nvPr/>
        </p:nvSpPr>
        <p:spPr>
          <a:xfrm>
            <a:off x="7360920" y="3026664"/>
            <a:ext cx="4114800" cy="777240"/>
          </a:xfrm>
          <a:prstGeom prst="rect">
            <a:avLst/>
          </a:prstGeom>
          <a:noFill/>
          <a:ln/>
        </p:spPr>
        <p:txBody>
          <a:bodyPr wrap="square" lIns="0" tIns="0" rIns="0" bIns="0" rtlCol="0" anchor="t"/>
          <a:lstStyle/>
          <a:p>
            <a:pPr indent="0" marL="0">
              <a:buNone/>
            </a:pPr>
            <a:r>
              <a:rPr lang="en-US" sz="1300" dirty="0">
                <a:solidFill>
                  <a:srgbClr val="1E2B37"/>
                </a:solidFill>
                <a:latin typeface="Calibri" pitchFamily="34" charset="0"/>
                <a:ea typeface="Calibri" pitchFamily="34" charset="-122"/>
                <a:cs typeface="Calibri" pitchFamily="34" charset="-120"/>
              </a:rPr>
              <a:t>To design and prototype a web dashboard that helps small charities run non-urgent cloud jobs when grid carbon intensity is lowest.</a:t>
            </a:r>
            <a:endParaRPr lang="en-US" sz="1300" dirty="0"/>
          </a:p>
        </p:txBody>
      </p:sp>
      <p:sp>
        <p:nvSpPr>
          <p:cNvPr id="32" name="Text 27"/>
          <p:cNvSpPr/>
          <p:nvPr/>
        </p:nvSpPr>
        <p:spPr>
          <a:xfrm>
            <a:off x="7360920" y="3950208"/>
            <a:ext cx="4114800" cy="182880"/>
          </a:xfrm>
          <a:prstGeom prst="rect">
            <a:avLst/>
          </a:prstGeom>
          <a:noFill/>
          <a:ln/>
        </p:spPr>
        <p:txBody>
          <a:bodyPr wrap="square" lIns="0" tIns="0" rIns="0" bIns="0" rtlCol="0" anchor="t"/>
          <a:lstStyle/>
          <a:p>
            <a:pPr indent="0" marL="0">
              <a:buNone/>
            </a:pPr>
            <a:r>
              <a:rPr lang="en-US" sz="900" b="1" spc="200" kern="0" dirty="0">
                <a:solidFill>
                  <a:srgbClr val="C4861C"/>
                </a:solidFill>
                <a:latin typeface="Calibri" pitchFamily="34" charset="0"/>
                <a:ea typeface="Calibri" pitchFamily="34" charset="-122"/>
                <a:cs typeface="Calibri" pitchFamily="34" charset="-120"/>
              </a:rPr>
              <a:t>OBJECTIVES (SEVERAL)</a:t>
            </a:r>
            <a:endParaRPr lang="en-US" sz="900" dirty="0"/>
          </a:p>
        </p:txBody>
      </p:sp>
      <p:sp>
        <p:nvSpPr>
          <p:cNvPr id="33" name="Text 28"/>
          <p:cNvSpPr/>
          <p:nvPr/>
        </p:nvSpPr>
        <p:spPr>
          <a:xfrm>
            <a:off x="7360920" y="4187952"/>
            <a:ext cx="4114800" cy="1417320"/>
          </a:xfrm>
          <a:prstGeom prst="rect">
            <a:avLst/>
          </a:prstGeom>
          <a:noFill/>
          <a:ln/>
        </p:spPr>
        <p:txBody>
          <a:bodyPr wrap="square" lIns="0" tIns="0" rIns="0" bIns="0" rtlCol="0" anchor="t"/>
          <a:lstStyle/>
          <a:p>
            <a:pPr indent="0" marL="0">
              <a:buNone/>
            </a:pPr>
            <a:r>
              <a:rPr lang="en-US" sz="1300" dirty="0">
                <a:solidFill>
                  <a:srgbClr val="1E2B37"/>
                </a:solidFill>
                <a:latin typeface="Calibri" pitchFamily="34" charset="0"/>
                <a:ea typeface="Calibri" pitchFamily="34" charset="-122"/>
                <a:cs typeface="Calibri" pitchFamily="34" charset="-120"/>
              </a:rPr>
              <a:t>1. Review existing carbon-aware tools.  2. Gather requirements from charity volunteers, with consent.  3. Prototype a scheduler using public carbon-intensity forecasts.  4. Evaluate estimated savings against a baseline.</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ETHICS AND LAW</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Q3: ethical and legal considerations, found by you and checked at source</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18</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Laws and guidance: [12], [14], [11], [10], [16], [15], [13], [17]. Ask your tutor about university ethics procedures.</a:t>
            </a:r>
            <a:endParaRPr lang="en-US" sz="900" dirty="0"/>
          </a:p>
        </p:txBody>
      </p:sp>
      <p:sp>
        <p:nvSpPr>
          <p:cNvPr id="9" name="Shape 5"/>
          <p:cNvSpPr/>
          <p:nvPr/>
        </p:nvSpPr>
        <p:spPr>
          <a:xfrm>
            <a:off x="548640" y="1417320"/>
            <a:ext cx="2103120" cy="397764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548640" y="1417320"/>
            <a:ext cx="2103120" cy="82296"/>
          </a:xfrm>
          <a:prstGeom prst="rect">
            <a:avLst/>
          </a:prstGeom>
          <a:solidFill>
            <a:srgbClr val="023B5B"/>
          </a:solidFill>
          <a:ln w="12700">
            <a:solidFill>
              <a:srgbClr val="023B5B"/>
            </a:solidFill>
            <a:prstDash val="solid"/>
          </a:ln>
        </p:spPr>
      </p:sp>
      <p:sp>
        <p:nvSpPr>
          <p:cNvPr id="11" name="Shape 7"/>
          <p:cNvSpPr/>
          <p:nvPr/>
        </p:nvSpPr>
        <p:spPr>
          <a:xfrm>
            <a:off x="1280160" y="1691640"/>
            <a:ext cx="640080" cy="640080"/>
          </a:xfrm>
          <a:prstGeom prst="ellipse">
            <a:avLst/>
          </a:prstGeom>
          <a:solidFill>
            <a:srgbClr val="023B5B"/>
          </a:solidFill>
          <a:ln w="12700">
            <a:solidFill>
              <a:srgbClr val="023B5B"/>
            </a:solidFill>
            <a:prstDash val="solid"/>
          </a:ln>
        </p:spPr>
      </p:sp>
      <p:pic>
        <p:nvPicPr>
          <p:cNvPr id="12" name="Image 1" descr="preencoded.png">    </p:cNvPr>
          <p:cNvPicPr>
            <a:picLocks noChangeAspect="1"/>
          </p:cNvPicPr>
          <p:nvPr/>
        </p:nvPicPr>
        <p:blipFill>
          <a:blip r:embed="rId2"/>
          <a:stretch>
            <a:fillRect/>
          </a:stretch>
        </p:blipFill>
        <p:spPr>
          <a:xfrm>
            <a:off x="1446581" y="1858061"/>
            <a:ext cx="307238" cy="307238"/>
          </a:xfrm>
          <a:prstGeom prst="rect">
            <a:avLst/>
          </a:prstGeom>
        </p:spPr>
      </p:pic>
      <p:sp>
        <p:nvSpPr>
          <p:cNvPr id="13" name="Text 8"/>
          <p:cNvSpPr/>
          <p:nvPr/>
        </p:nvSpPr>
        <p:spPr>
          <a:xfrm>
            <a:off x="658368" y="2423160"/>
            <a:ext cx="1883664" cy="54864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Data and privacy</a:t>
            </a:r>
            <a:endParaRPr lang="en-US" sz="1450" dirty="0"/>
          </a:p>
        </p:txBody>
      </p:sp>
      <p:sp>
        <p:nvSpPr>
          <p:cNvPr id="14" name="Text 9"/>
          <p:cNvSpPr/>
          <p:nvPr/>
        </p:nvSpPr>
        <p:spPr>
          <a:xfrm>
            <a:off x="685800" y="3017520"/>
            <a:ext cx="1828800" cy="182880"/>
          </a:xfrm>
          <a:prstGeom prst="rect">
            <a:avLst/>
          </a:prstGeom>
          <a:noFill/>
          <a:ln/>
        </p:spPr>
        <p:txBody>
          <a:bodyPr wrap="square" lIns="0" tIns="0" rIns="0" bIns="0" rtlCol="0" anchor="t"/>
          <a:lstStyle/>
          <a:p>
            <a:pPr indent="0" marL="0">
              <a:buNone/>
            </a:pPr>
            <a:r>
              <a:rPr lang="en-US" sz="850" b="1" spc="200" kern="0" dirty="0">
                <a:solidFill>
                  <a:srgbClr val="2D9AB9"/>
                </a:solidFill>
                <a:latin typeface="Calibri" pitchFamily="34" charset="0"/>
                <a:ea typeface="Calibri" pitchFamily="34" charset="-122"/>
                <a:cs typeface="Calibri" pitchFamily="34" charset="-120"/>
              </a:rPr>
              <a:t>ASK YOURSELF</a:t>
            </a:r>
            <a:endParaRPr lang="en-US" sz="850" dirty="0"/>
          </a:p>
        </p:txBody>
      </p:sp>
      <p:sp>
        <p:nvSpPr>
          <p:cNvPr id="15" name="Text 10"/>
          <p:cNvSpPr/>
          <p:nvPr/>
        </p:nvSpPr>
        <p:spPr>
          <a:xfrm>
            <a:off x="685800" y="3218688"/>
            <a:ext cx="1828800" cy="960120"/>
          </a:xfrm>
          <a:prstGeom prst="rect">
            <a:avLst/>
          </a:prstGeom>
          <a:noFill/>
          <a:ln/>
        </p:spPr>
        <p:txBody>
          <a:bodyPr wrap="square" lIns="0" tIns="0" rIns="0" bIns="0" rtlCol="0" anchor="t"/>
          <a:lstStyle/>
          <a:p>
            <a:pPr indent="0" marL="0">
              <a:buNone/>
            </a:pPr>
            <a:r>
              <a:rPr lang="en-US" sz="1150" dirty="0">
                <a:solidFill>
                  <a:srgbClr val="1E2B37"/>
                </a:solidFill>
                <a:latin typeface="Calibri" pitchFamily="34" charset="0"/>
                <a:ea typeface="Calibri" pitchFamily="34" charset="-122"/>
                <a:cs typeface="Calibri" pitchFamily="34" charset="-120"/>
              </a:rPr>
              <a:t>Do you collect personal data? Why, how long, who sees it?</a:t>
            </a:r>
            <a:endParaRPr lang="en-US" sz="1150" dirty="0"/>
          </a:p>
        </p:txBody>
      </p:sp>
      <p:sp>
        <p:nvSpPr>
          <p:cNvPr id="16" name="Text 11"/>
          <p:cNvSpPr/>
          <p:nvPr/>
        </p:nvSpPr>
        <p:spPr>
          <a:xfrm>
            <a:off x="685800" y="4206240"/>
            <a:ext cx="1828800" cy="182880"/>
          </a:xfrm>
          <a:prstGeom prst="rect">
            <a:avLst/>
          </a:prstGeom>
          <a:noFill/>
          <a:ln/>
        </p:spPr>
        <p:txBody>
          <a:bodyPr wrap="square" lIns="0" tIns="0" rIns="0" bIns="0" rtlCol="0" anchor="t"/>
          <a:lstStyle/>
          <a:p>
            <a:pPr indent="0" marL="0">
              <a:buNone/>
            </a:pPr>
            <a:r>
              <a:rPr lang="en-US" sz="850" b="1" spc="200" kern="0" dirty="0">
                <a:solidFill>
                  <a:srgbClr val="C4861C"/>
                </a:solidFill>
                <a:latin typeface="Calibri" pitchFamily="34" charset="0"/>
                <a:ea typeface="Calibri" pitchFamily="34" charset="-122"/>
                <a:cs typeface="Calibri" pitchFamily="34" charset="-120"/>
              </a:rPr>
              <a:t>CHECK AT SOURCE</a:t>
            </a:r>
            <a:endParaRPr lang="en-US" sz="850" dirty="0"/>
          </a:p>
        </p:txBody>
      </p:sp>
      <p:sp>
        <p:nvSpPr>
          <p:cNvPr id="17" name="Text 12"/>
          <p:cNvSpPr/>
          <p:nvPr/>
        </p:nvSpPr>
        <p:spPr>
          <a:xfrm>
            <a:off x="685800" y="4407408"/>
            <a:ext cx="1828800" cy="914400"/>
          </a:xfrm>
          <a:prstGeom prst="rect">
            <a:avLst/>
          </a:prstGeom>
          <a:noFill/>
          <a:ln/>
        </p:spPr>
        <p:txBody>
          <a:bodyPr wrap="square" lIns="0" tIns="0" rIns="0" bIns="0" rtlCol="0" anchor="t"/>
          <a:lstStyle/>
          <a:p>
            <a:pPr indent="0" marL="0">
              <a:buNone/>
            </a:pPr>
            <a:r>
              <a:rPr lang="en-US" sz="1100" b="1" dirty="0">
                <a:solidFill>
                  <a:srgbClr val="023B5B"/>
                </a:solidFill>
                <a:latin typeface="Calibri" pitchFamily="34" charset="0"/>
                <a:ea typeface="Calibri" pitchFamily="34" charset="-122"/>
                <a:cs typeface="Calibri" pitchFamily="34" charset="-120"/>
              </a:rPr>
              <a:t>UK GDPR, Data Protection Act 2018, ICO guidance</a:t>
            </a:r>
            <a:endParaRPr lang="en-US" sz="1100" dirty="0"/>
          </a:p>
        </p:txBody>
      </p:sp>
      <p:sp>
        <p:nvSpPr>
          <p:cNvPr id="18" name="Shape 13"/>
          <p:cNvSpPr/>
          <p:nvPr/>
        </p:nvSpPr>
        <p:spPr>
          <a:xfrm>
            <a:off x="2788920" y="1417320"/>
            <a:ext cx="2103120" cy="397764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9" name="Shape 14"/>
          <p:cNvSpPr/>
          <p:nvPr/>
        </p:nvSpPr>
        <p:spPr>
          <a:xfrm>
            <a:off x="2788920" y="1417320"/>
            <a:ext cx="2103120" cy="82296"/>
          </a:xfrm>
          <a:prstGeom prst="rect">
            <a:avLst/>
          </a:prstGeom>
          <a:solidFill>
            <a:srgbClr val="2D9AB9"/>
          </a:solidFill>
          <a:ln w="12700">
            <a:solidFill>
              <a:srgbClr val="2D9AB9"/>
            </a:solidFill>
            <a:prstDash val="solid"/>
          </a:ln>
        </p:spPr>
      </p:sp>
      <p:sp>
        <p:nvSpPr>
          <p:cNvPr id="20" name="Shape 15"/>
          <p:cNvSpPr/>
          <p:nvPr/>
        </p:nvSpPr>
        <p:spPr>
          <a:xfrm>
            <a:off x="3520440" y="1691640"/>
            <a:ext cx="640080" cy="640080"/>
          </a:xfrm>
          <a:prstGeom prst="ellipse">
            <a:avLst/>
          </a:prstGeom>
          <a:solidFill>
            <a:srgbClr val="2D9AB9"/>
          </a:solidFill>
          <a:ln w="12700">
            <a:solidFill>
              <a:srgbClr val="2D9AB9"/>
            </a:solidFill>
            <a:prstDash val="solid"/>
          </a:ln>
        </p:spPr>
      </p:sp>
      <p:pic>
        <p:nvPicPr>
          <p:cNvPr id="21" name="Image 2" descr="preencoded.png">    </p:cNvPr>
          <p:cNvPicPr>
            <a:picLocks noChangeAspect="1"/>
          </p:cNvPicPr>
          <p:nvPr/>
        </p:nvPicPr>
        <p:blipFill>
          <a:blip r:embed="rId3"/>
          <a:stretch>
            <a:fillRect/>
          </a:stretch>
        </p:blipFill>
        <p:spPr>
          <a:xfrm>
            <a:off x="3686861" y="1858061"/>
            <a:ext cx="307238" cy="307238"/>
          </a:xfrm>
          <a:prstGeom prst="rect">
            <a:avLst/>
          </a:prstGeom>
        </p:spPr>
      </p:pic>
      <p:sp>
        <p:nvSpPr>
          <p:cNvPr id="22" name="Text 16"/>
          <p:cNvSpPr/>
          <p:nvPr/>
        </p:nvSpPr>
        <p:spPr>
          <a:xfrm>
            <a:off x="2898648" y="2423160"/>
            <a:ext cx="1883664" cy="54864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Fairness and inclusion</a:t>
            </a:r>
            <a:endParaRPr lang="en-US" sz="1450" dirty="0"/>
          </a:p>
        </p:txBody>
      </p:sp>
      <p:sp>
        <p:nvSpPr>
          <p:cNvPr id="23" name="Text 17"/>
          <p:cNvSpPr/>
          <p:nvPr/>
        </p:nvSpPr>
        <p:spPr>
          <a:xfrm>
            <a:off x="2926080" y="3017520"/>
            <a:ext cx="1828800" cy="182880"/>
          </a:xfrm>
          <a:prstGeom prst="rect">
            <a:avLst/>
          </a:prstGeom>
          <a:noFill/>
          <a:ln/>
        </p:spPr>
        <p:txBody>
          <a:bodyPr wrap="square" lIns="0" tIns="0" rIns="0" bIns="0" rtlCol="0" anchor="t"/>
          <a:lstStyle/>
          <a:p>
            <a:pPr indent="0" marL="0">
              <a:buNone/>
            </a:pPr>
            <a:r>
              <a:rPr lang="en-US" sz="850" b="1" spc="200" kern="0" dirty="0">
                <a:solidFill>
                  <a:srgbClr val="2D9AB9"/>
                </a:solidFill>
                <a:latin typeface="Calibri" pitchFamily="34" charset="0"/>
                <a:ea typeface="Calibri" pitchFamily="34" charset="-122"/>
                <a:cs typeface="Calibri" pitchFamily="34" charset="-120"/>
              </a:rPr>
              <a:t>ASK YOURSELF</a:t>
            </a:r>
            <a:endParaRPr lang="en-US" sz="850" dirty="0"/>
          </a:p>
        </p:txBody>
      </p:sp>
      <p:sp>
        <p:nvSpPr>
          <p:cNvPr id="24" name="Text 18"/>
          <p:cNvSpPr/>
          <p:nvPr/>
        </p:nvSpPr>
        <p:spPr>
          <a:xfrm>
            <a:off x="2926080" y="3218688"/>
            <a:ext cx="1828800" cy="960120"/>
          </a:xfrm>
          <a:prstGeom prst="rect">
            <a:avLst/>
          </a:prstGeom>
          <a:noFill/>
          <a:ln/>
        </p:spPr>
        <p:txBody>
          <a:bodyPr wrap="square" lIns="0" tIns="0" rIns="0" bIns="0" rtlCol="0" anchor="t"/>
          <a:lstStyle/>
          <a:p>
            <a:pPr indent="0" marL="0">
              <a:buNone/>
            </a:pPr>
            <a:r>
              <a:rPr lang="en-US" sz="1150" dirty="0">
                <a:solidFill>
                  <a:srgbClr val="1E2B37"/>
                </a:solidFill>
                <a:latin typeface="Calibri" pitchFamily="34" charset="0"/>
                <a:ea typeface="Calibri" pitchFamily="34" charset="-122"/>
                <a:cs typeface="Calibri" pitchFamily="34" charset="-120"/>
              </a:rPr>
              <a:t>Who could be excluded or treated unfairly by your design?</a:t>
            </a:r>
            <a:endParaRPr lang="en-US" sz="1150" dirty="0"/>
          </a:p>
        </p:txBody>
      </p:sp>
      <p:sp>
        <p:nvSpPr>
          <p:cNvPr id="25" name="Text 19"/>
          <p:cNvSpPr/>
          <p:nvPr/>
        </p:nvSpPr>
        <p:spPr>
          <a:xfrm>
            <a:off x="2926080" y="4206240"/>
            <a:ext cx="1828800" cy="182880"/>
          </a:xfrm>
          <a:prstGeom prst="rect">
            <a:avLst/>
          </a:prstGeom>
          <a:noFill/>
          <a:ln/>
        </p:spPr>
        <p:txBody>
          <a:bodyPr wrap="square" lIns="0" tIns="0" rIns="0" bIns="0" rtlCol="0" anchor="t"/>
          <a:lstStyle/>
          <a:p>
            <a:pPr indent="0" marL="0">
              <a:buNone/>
            </a:pPr>
            <a:r>
              <a:rPr lang="en-US" sz="850" b="1" spc="200" kern="0" dirty="0">
                <a:solidFill>
                  <a:srgbClr val="C4861C"/>
                </a:solidFill>
                <a:latin typeface="Calibri" pitchFamily="34" charset="0"/>
                <a:ea typeface="Calibri" pitchFamily="34" charset="-122"/>
                <a:cs typeface="Calibri" pitchFamily="34" charset="-120"/>
              </a:rPr>
              <a:t>CHECK AT SOURCE</a:t>
            </a:r>
            <a:endParaRPr lang="en-US" sz="850" dirty="0"/>
          </a:p>
        </p:txBody>
      </p:sp>
      <p:sp>
        <p:nvSpPr>
          <p:cNvPr id="26" name="Text 20"/>
          <p:cNvSpPr/>
          <p:nvPr/>
        </p:nvSpPr>
        <p:spPr>
          <a:xfrm>
            <a:off x="2926080" y="4407408"/>
            <a:ext cx="1828800" cy="914400"/>
          </a:xfrm>
          <a:prstGeom prst="rect">
            <a:avLst/>
          </a:prstGeom>
          <a:noFill/>
          <a:ln/>
        </p:spPr>
        <p:txBody>
          <a:bodyPr wrap="square" lIns="0" tIns="0" rIns="0" bIns="0" rtlCol="0" anchor="t"/>
          <a:lstStyle/>
          <a:p>
            <a:pPr indent="0" marL="0">
              <a:buNone/>
            </a:pPr>
            <a:r>
              <a:rPr lang="en-US" sz="1100" b="1" dirty="0">
                <a:solidFill>
                  <a:srgbClr val="023B5B"/>
                </a:solidFill>
                <a:latin typeface="Calibri" pitchFamily="34" charset="0"/>
                <a:ea typeface="Calibri" pitchFamily="34" charset="-122"/>
                <a:cs typeface="Calibri" pitchFamily="34" charset="-120"/>
              </a:rPr>
              <a:t>Equality Act 2010, WCAG 2.2</a:t>
            </a:r>
            <a:endParaRPr lang="en-US" sz="1100" dirty="0"/>
          </a:p>
        </p:txBody>
      </p:sp>
      <p:sp>
        <p:nvSpPr>
          <p:cNvPr id="27" name="Shape 21"/>
          <p:cNvSpPr/>
          <p:nvPr/>
        </p:nvSpPr>
        <p:spPr>
          <a:xfrm>
            <a:off x="5029200" y="1417320"/>
            <a:ext cx="2103120" cy="397764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8" name="Shape 22"/>
          <p:cNvSpPr/>
          <p:nvPr/>
        </p:nvSpPr>
        <p:spPr>
          <a:xfrm>
            <a:off x="5029200" y="1417320"/>
            <a:ext cx="2103120" cy="82296"/>
          </a:xfrm>
          <a:prstGeom prst="rect">
            <a:avLst/>
          </a:prstGeom>
          <a:solidFill>
            <a:srgbClr val="D2493F"/>
          </a:solidFill>
          <a:ln w="12700">
            <a:solidFill>
              <a:srgbClr val="D2493F"/>
            </a:solidFill>
            <a:prstDash val="solid"/>
          </a:ln>
        </p:spPr>
      </p:sp>
      <p:sp>
        <p:nvSpPr>
          <p:cNvPr id="29" name="Shape 23"/>
          <p:cNvSpPr/>
          <p:nvPr/>
        </p:nvSpPr>
        <p:spPr>
          <a:xfrm>
            <a:off x="5760720" y="1691640"/>
            <a:ext cx="640080" cy="640080"/>
          </a:xfrm>
          <a:prstGeom prst="ellipse">
            <a:avLst/>
          </a:prstGeom>
          <a:solidFill>
            <a:srgbClr val="D2493F"/>
          </a:solidFill>
          <a:ln w="12700">
            <a:solidFill>
              <a:srgbClr val="D2493F"/>
            </a:solidFill>
            <a:prstDash val="solid"/>
          </a:ln>
        </p:spPr>
      </p:sp>
      <p:pic>
        <p:nvPicPr>
          <p:cNvPr id="30" name="Image 3" descr="preencoded.png">    </p:cNvPr>
          <p:cNvPicPr>
            <a:picLocks noChangeAspect="1"/>
          </p:cNvPicPr>
          <p:nvPr/>
        </p:nvPicPr>
        <p:blipFill>
          <a:blip r:embed="rId4"/>
          <a:stretch>
            <a:fillRect/>
          </a:stretch>
        </p:blipFill>
        <p:spPr>
          <a:xfrm>
            <a:off x="5927141" y="1858061"/>
            <a:ext cx="307238" cy="307238"/>
          </a:xfrm>
          <a:prstGeom prst="rect">
            <a:avLst/>
          </a:prstGeom>
        </p:spPr>
      </p:pic>
      <p:sp>
        <p:nvSpPr>
          <p:cNvPr id="31" name="Text 24"/>
          <p:cNvSpPr/>
          <p:nvPr/>
        </p:nvSpPr>
        <p:spPr>
          <a:xfrm>
            <a:off x="5138928" y="2423160"/>
            <a:ext cx="1883664" cy="54864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Security and misuse</a:t>
            </a:r>
            <a:endParaRPr lang="en-US" sz="1450" dirty="0"/>
          </a:p>
        </p:txBody>
      </p:sp>
      <p:sp>
        <p:nvSpPr>
          <p:cNvPr id="32" name="Text 25"/>
          <p:cNvSpPr/>
          <p:nvPr/>
        </p:nvSpPr>
        <p:spPr>
          <a:xfrm>
            <a:off x="5166360" y="3017520"/>
            <a:ext cx="1828800" cy="182880"/>
          </a:xfrm>
          <a:prstGeom prst="rect">
            <a:avLst/>
          </a:prstGeom>
          <a:noFill/>
          <a:ln/>
        </p:spPr>
        <p:txBody>
          <a:bodyPr wrap="square" lIns="0" tIns="0" rIns="0" bIns="0" rtlCol="0" anchor="t"/>
          <a:lstStyle/>
          <a:p>
            <a:pPr indent="0" marL="0">
              <a:buNone/>
            </a:pPr>
            <a:r>
              <a:rPr lang="en-US" sz="850" b="1" spc="200" kern="0" dirty="0">
                <a:solidFill>
                  <a:srgbClr val="2D9AB9"/>
                </a:solidFill>
                <a:latin typeface="Calibri" pitchFamily="34" charset="0"/>
                <a:ea typeface="Calibri" pitchFamily="34" charset="-122"/>
                <a:cs typeface="Calibri" pitchFamily="34" charset="-120"/>
              </a:rPr>
              <a:t>ASK YOURSELF</a:t>
            </a:r>
            <a:endParaRPr lang="en-US" sz="850" dirty="0"/>
          </a:p>
        </p:txBody>
      </p:sp>
      <p:sp>
        <p:nvSpPr>
          <p:cNvPr id="33" name="Text 26"/>
          <p:cNvSpPr/>
          <p:nvPr/>
        </p:nvSpPr>
        <p:spPr>
          <a:xfrm>
            <a:off x="5166360" y="3218688"/>
            <a:ext cx="1828800" cy="960120"/>
          </a:xfrm>
          <a:prstGeom prst="rect">
            <a:avLst/>
          </a:prstGeom>
          <a:noFill/>
          <a:ln/>
        </p:spPr>
        <p:txBody>
          <a:bodyPr wrap="square" lIns="0" tIns="0" rIns="0" bIns="0" rtlCol="0" anchor="t"/>
          <a:lstStyle/>
          <a:p>
            <a:pPr indent="0" marL="0">
              <a:buNone/>
            </a:pPr>
            <a:r>
              <a:rPr lang="en-US" sz="1150" dirty="0">
                <a:solidFill>
                  <a:srgbClr val="1E2B37"/>
                </a:solidFill>
                <a:latin typeface="Calibri" pitchFamily="34" charset="0"/>
                <a:ea typeface="Calibri" pitchFamily="34" charset="-122"/>
                <a:cs typeface="Calibri" pitchFamily="34" charset="-120"/>
              </a:rPr>
              <a:t>How could your work be abused, or cause harm if it fails?</a:t>
            </a:r>
            <a:endParaRPr lang="en-US" sz="1150" dirty="0"/>
          </a:p>
        </p:txBody>
      </p:sp>
      <p:sp>
        <p:nvSpPr>
          <p:cNvPr id="34" name="Text 27"/>
          <p:cNvSpPr/>
          <p:nvPr/>
        </p:nvSpPr>
        <p:spPr>
          <a:xfrm>
            <a:off x="5166360" y="4206240"/>
            <a:ext cx="1828800" cy="182880"/>
          </a:xfrm>
          <a:prstGeom prst="rect">
            <a:avLst/>
          </a:prstGeom>
          <a:noFill/>
          <a:ln/>
        </p:spPr>
        <p:txBody>
          <a:bodyPr wrap="square" lIns="0" tIns="0" rIns="0" bIns="0" rtlCol="0" anchor="t"/>
          <a:lstStyle/>
          <a:p>
            <a:pPr indent="0" marL="0">
              <a:buNone/>
            </a:pPr>
            <a:r>
              <a:rPr lang="en-US" sz="850" b="1" spc="200" kern="0" dirty="0">
                <a:solidFill>
                  <a:srgbClr val="C4861C"/>
                </a:solidFill>
                <a:latin typeface="Calibri" pitchFamily="34" charset="0"/>
                <a:ea typeface="Calibri" pitchFamily="34" charset="-122"/>
                <a:cs typeface="Calibri" pitchFamily="34" charset="-120"/>
              </a:rPr>
              <a:t>CHECK AT SOURCE</a:t>
            </a:r>
            <a:endParaRPr lang="en-US" sz="850" dirty="0"/>
          </a:p>
        </p:txBody>
      </p:sp>
      <p:sp>
        <p:nvSpPr>
          <p:cNvPr id="35" name="Text 28"/>
          <p:cNvSpPr/>
          <p:nvPr/>
        </p:nvSpPr>
        <p:spPr>
          <a:xfrm>
            <a:off x="5166360" y="4407408"/>
            <a:ext cx="1828800" cy="914400"/>
          </a:xfrm>
          <a:prstGeom prst="rect">
            <a:avLst/>
          </a:prstGeom>
          <a:noFill/>
          <a:ln/>
        </p:spPr>
        <p:txBody>
          <a:bodyPr wrap="square" lIns="0" tIns="0" rIns="0" bIns="0" rtlCol="0" anchor="t"/>
          <a:lstStyle/>
          <a:p>
            <a:pPr indent="0" marL="0">
              <a:buNone/>
            </a:pPr>
            <a:r>
              <a:rPr lang="en-US" sz="1100" b="1" dirty="0">
                <a:solidFill>
                  <a:srgbClr val="023B5B"/>
                </a:solidFill>
                <a:latin typeface="Calibri" pitchFamily="34" charset="0"/>
                <a:ea typeface="Calibri" pitchFamily="34" charset="-122"/>
                <a:cs typeface="Calibri" pitchFamily="34" charset="-120"/>
              </a:rPr>
              <a:t>Computer Misuse Act 1990, NCSC guidance</a:t>
            </a:r>
            <a:endParaRPr lang="en-US" sz="1100" dirty="0"/>
          </a:p>
        </p:txBody>
      </p:sp>
      <p:sp>
        <p:nvSpPr>
          <p:cNvPr id="36" name="Shape 29"/>
          <p:cNvSpPr/>
          <p:nvPr/>
        </p:nvSpPr>
        <p:spPr>
          <a:xfrm>
            <a:off x="7269480" y="1417320"/>
            <a:ext cx="2103120" cy="397764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7" name="Shape 30"/>
          <p:cNvSpPr/>
          <p:nvPr/>
        </p:nvSpPr>
        <p:spPr>
          <a:xfrm>
            <a:off x="7269480" y="1417320"/>
            <a:ext cx="2103120" cy="82296"/>
          </a:xfrm>
          <a:prstGeom prst="rect">
            <a:avLst/>
          </a:prstGeom>
          <a:solidFill>
            <a:srgbClr val="C4861C"/>
          </a:solidFill>
          <a:ln w="12700">
            <a:solidFill>
              <a:srgbClr val="C4861C"/>
            </a:solidFill>
            <a:prstDash val="solid"/>
          </a:ln>
        </p:spPr>
      </p:sp>
      <p:sp>
        <p:nvSpPr>
          <p:cNvPr id="38" name="Shape 31"/>
          <p:cNvSpPr/>
          <p:nvPr/>
        </p:nvSpPr>
        <p:spPr>
          <a:xfrm>
            <a:off x="8001000" y="1691640"/>
            <a:ext cx="640080" cy="640080"/>
          </a:xfrm>
          <a:prstGeom prst="ellipse">
            <a:avLst/>
          </a:prstGeom>
          <a:solidFill>
            <a:srgbClr val="C4861C"/>
          </a:solidFill>
          <a:ln w="12700">
            <a:solidFill>
              <a:srgbClr val="C4861C"/>
            </a:solidFill>
            <a:prstDash val="solid"/>
          </a:ln>
        </p:spPr>
      </p:sp>
      <p:pic>
        <p:nvPicPr>
          <p:cNvPr id="39" name="Image 4" descr="preencoded.png">    </p:cNvPr>
          <p:cNvPicPr>
            <a:picLocks noChangeAspect="1"/>
          </p:cNvPicPr>
          <p:nvPr/>
        </p:nvPicPr>
        <p:blipFill>
          <a:blip r:embed="rId5"/>
          <a:stretch>
            <a:fillRect/>
          </a:stretch>
        </p:blipFill>
        <p:spPr>
          <a:xfrm>
            <a:off x="8167421" y="1858061"/>
            <a:ext cx="307238" cy="307238"/>
          </a:xfrm>
          <a:prstGeom prst="rect">
            <a:avLst/>
          </a:prstGeom>
        </p:spPr>
      </p:pic>
      <p:sp>
        <p:nvSpPr>
          <p:cNvPr id="40" name="Text 32"/>
          <p:cNvSpPr/>
          <p:nvPr/>
        </p:nvSpPr>
        <p:spPr>
          <a:xfrm>
            <a:off x="7379208" y="2423160"/>
            <a:ext cx="1883664" cy="54864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Ownership and licences</a:t>
            </a:r>
            <a:endParaRPr lang="en-US" sz="1450" dirty="0"/>
          </a:p>
        </p:txBody>
      </p:sp>
      <p:sp>
        <p:nvSpPr>
          <p:cNvPr id="41" name="Text 33"/>
          <p:cNvSpPr/>
          <p:nvPr/>
        </p:nvSpPr>
        <p:spPr>
          <a:xfrm>
            <a:off x="7406640" y="3017520"/>
            <a:ext cx="1828800" cy="182880"/>
          </a:xfrm>
          <a:prstGeom prst="rect">
            <a:avLst/>
          </a:prstGeom>
          <a:noFill/>
          <a:ln/>
        </p:spPr>
        <p:txBody>
          <a:bodyPr wrap="square" lIns="0" tIns="0" rIns="0" bIns="0" rtlCol="0" anchor="t"/>
          <a:lstStyle/>
          <a:p>
            <a:pPr indent="0" marL="0">
              <a:buNone/>
            </a:pPr>
            <a:r>
              <a:rPr lang="en-US" sz="850" b="1" spc="200" kern="0" dirty="0">
                <a:solidFill>
                  <a:srgbClr val="2D9AB9"/>
                </a:solidFill>
                <a:latin typeface="Calibri" pitchFamily="34" charset="0"/>
                <a:ea typeface="Calibri" pitchFamily="34" charset="-122"/>
                <a:cs typeface="Calibri" pitchFamily="34" charset="-120"/>
              </a:rPr>
              <a:t>ASK YOURSELF</a:t>
            </a:r>
            <a:endParaRPr lang="en-US" sz="850" dirty="0"/>
          </a:p>
        </p:txBody>
      </p:sp>
      <p:sp>
        <p:nvSpPr>
          <p:cNvPr id="42" name="Text 34"/>
          <p:cNvSpPr/>
          <p:nvPr/>
        </p:nvSpPr>
        <p:spPr>
          <a:xfrm>
            <a:off x="7406640" y="3218688"/>
            <a:ext cx="1828800" cy="960120"/>
          </a:xfrm>
          <a:prstGeom prst="rect">
            <a:avLst/>
          </a:prstGeom>
          <a:noFill/>
          <a:ln/>
        </p:spPr>
        <p:txBody>
          <a:bodyPr wrap="square" lIns="0" tIns="0" rIns="0" bIns="0" rtlCol="0" anchor="t"/>
          <a:lstStyle/>
          <a:p>
            <a:pPr indent="0" marL="0">
              <a:buNone/>
            </a:pPr>
            <a:r>
              <a:rPr lang="en-US" sz="1150" dirty="0">
                <a:solidFill>
                  <a:srgbClr val="1E2B37"/>
                </a:solidFill>
                <a:latin typeface="Calibri" pitchFamily="34" charset="0"/>
                <a:ea typeface="Calibri" pitchFamily="34" charset="-122"/>
                <a:cs typeface="Calibri" pitchFamily="34" charset="-120"/>
              </a:rPr>
              <a:t>Who owns your assets, data and code? What do licences allow?</a:t>
            </a:r>
            <a:endParaRPr lang="en-US" sz="1150" dirty="0"/>
          </a:p>
        </p:txBody>
      </p:sp>
      <p:sp>
        <p:nvSpPr>
          <p:cNvPr id="43" name="Text 35"/>
          <p:cNvSpPr/>
          <p:nvPr/>
        </p:nvSpPr>
        <p:spPr>
          <a:xfrm>
            <a:off x="7406640" y="4206240"/>
            <a:ext cx="1828800" cy="182880"/>
          </a:xfrm>
          <a:prstGeom prst="rect">
            <a:avLst/>
          </a:prstGeom>
          <a:noFill/>
          <a:ln/>
        </p:spPr>
        <p:txBody>
          <a:bodyPr wrap="square" lIns="0" tIns="0" rIns="0" bIns="0" rtlCol="0" anchor="t"/>
          <a:lstStyle/>
          <a:p>
            <a:pPr indent="0" marL="0">
              <a:buNone/>
            </a:pPr>
            <a:r>
              <a:rPr lang="en-US" sz="850" b="1" spc="200" kern="0" dirty="0">
                <a:solidFill>
                  <a:srgbClr val="C4861C"/>
                </a:solidFill>
                <a:latin typeface="Calibri" pitchFamily="34" charset="0"/>
                <a:ea typeface="Calibri" pitchFamily="34" charset="-122"/>
                <a:cs typeface="Calibri" pitchFamily="34" charset="-120"/>
              </a:rPr>
              <a:t>CHECK AT SOURCE</a:t>
            </a:r>
            <a:endParaRPr lang="en-US" sz="850" dirty="0"/>
          </a:p>
        </p:txBody>
      </p:sp>
      <p:sp>
        <p:nvSpPr>
          <p:cNvPr id="44" name="Text 36"/>
          <p:cNvSpPr/>
          <p:nvPr/>
        </p:nvSpPr>
        <p:spPr>
          <a:xfrm>
            <a:off x="7406640" y="4407408"/>
            <a:ext cx="1828800" cy="914400"/>
          </a:xfrm>
          <a:prstGeom prst="rect">
            <a:avLst/>
          </a:prstGeom>
          <a:noFill/>
          <a:ln/>
        </p:spPr>
        <p:txBody>
          <a:bodyPr wrap="square" lIns="0" tIns="0" rIns="0" bIns="0" rtlCol="0" anchor="t"/>
          <a:lstStyle/>
          <a:p>
            <a:pPr indent="0" marL="0">
              <a:buNone/>
            </a:pPr>
            <a:r>
              <a:rPr lang="en-US" sz="1100" b="1" dirty="0">
                <a:solidFill>
                  <a:srgbClr val="023B5B"/>
                </a:solidFill>
                <a:latin typeface="Calibri" pitchFamily="34" charset="0"/>
                <a:ea typeface="Calibri" pitchFamily="34" charset="-122"/>
                <a:cs typeface="Calibri" pitchFamily="34" charset="-120"/>
              </a:rPr>
              <a:t>Copyright, Designs and Patents Act 1988, open-source licences</a:t>
            </a:r>
            <a:endParaRPr lang="en-US" sz="1100" dirty="0"/>
          </a:p>
        </p:txBody>
      </p:sp>
      <p:sp>
        <p:nvSpPr>
          <p:cNvPr id="45" name="Shape 37"/>
          <p:cNvSpPr/>
          <p:nvPr/>
        </p:nvSpPr>
        <p:spPr>
          <a:xfrm>
            <a:off x="9509760" y="1417320"/>
            <a:ext cx="2103120" cy="397764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46" name="Shape 38"/>
          <p:cNvSpPr/>
          <p:nvPr/>
        </p:nvSpPr>
        <p:spPr>
          <a:xfrm>
            <a:off x="9509760" y="1417320"/>
            <a:ext cx="2103120" cy="82296"/>
          </a:xfrm>
          <a:prstGeom prst="rect">
            <a:avLst/>
          </a:prstGeom>
          <a:solidFill>
            <a:srgbClr val="2E9E6B"/>
          </a:solidFill>
          <a:ln w="12700">
            <a:solidFill>
              <a:srgbClr val="2E9E6B"/>
            </a:solidFill>
            <a:prstDash val="solid"/>
          </a:ln>
        </p:spPr>
      </p:sp>
      <p:sp>
        <p:nvSpPr>
          <p:cNvPr id="47" name="Shape 39"/>
          <p:cNvSpPr/>
          <p:nvPr/>
        </p:nvSpPr>
        <p:spPr>
          <a:xfrm>
            <a:off x="10241280" y="1691640"/>
            <a:ext cx="640080" cy="640080"/>
          </a:xfrm>
          <a:prstGeom prst="ellipse">
            <a:avLst/>
          </a:prstGeom>
          <a:solidFill>
            <a:srgbClr val="2E9E6B"/>
          </a:solidFill>
          <a:ln w="12700">
            <a:solidFill>
              <a:srgbClr val="2E9E6B"/>
            </a:solidFill>
            <a:prstDash val="solid"/>
          </a:ln>
        </p:spPr>
      </p:sp>
      <p:pic>
        <p:nvPicPr>
          <p:cNvPr id="48" name="Image 5" descr="preencoded.png">    </p:cNvPr>
          <p:cNvPicPr>
            <a:picLocks noChangeAspect="1"/>
          </p:cNvPicPr>
          <p:nvPr/>
        </p:nvPicPr>
        <p:blipFill>
          <a:blip r:embed="rId6"/>
          <a:stretch>
            <a:fillRect/>
          </a:stretch>
        </p:blipFill>
        <p:spPr>
          <a:xfrm>
            <a:off x="10407701" y="1858061"/>
            <a:ext cx="307238" cy="307238"/>
          </a:xfrm>
          <a:prstGeom prst="rect">
            <a:avLst/>
          </a:prstGeom>
        </p:spPr>
      </p:pic>
      <p:sp>
        <p:nvSpPr>
          <p:cNvPr id="49" name="Text 40"/>
          <p:cNvSpPr/>
          <p:nvPr/>
        </p:nvSpPr>
        <p:spPr>
          <a:xfrm>
            <a:off x="9619488" y="2423160"/>
            <a:ext cx="1883664" cy="54864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Feedback from others</a:t>
            </a:r>
            <a:endParaRPr lang="en-US" sz="1450" dirty="0"/>
          </a:p>
        </p:txBody>
      </p:sp>
      <p:sp>
        <p:nvSpPr>
          <p:cNvPr id="50" name="Text 41"/>
          <p:cNvSpPr/>
          <p:nvPr/>
        </p:nvSpPr>
        <p:spPr>
          <a:xfrm>
            <a:off x="9646920" y="3017520"/>
            <a:ext cx="1828800" cy="182880"/>
          </a:xfrm>
          <a:prstGeom prst="rect">
            <a:avLst/>
          </a:prstGeom>
          <a:noFill/>
          <a:ln/>
        </p:spPr>
        <p:txBody>
          <a:bodyPr wrap="square" lIns="0" tIns="0" rIns="0" bIns="0" rtlCol="0" anchor="t"/>
          <a:lstStyle/>
          <a:p>
            <a:pPr indent="0" marL="0">
              <a:buNone/>
            </a:pPr>
            <a:r>
              <a:rPr lang="en-US" sz="850" b="1" spc="200" kern="0" dirty="0">
                <a:solidFill>
                  <a:srgbClr val="2D9AB9"/>
                </a:solidFill>
                <a:latin typeface="Calibri" pitchFamily="34" charset="0"/>
                <a:ea typeface="Calibri" pitchFamily="34" charset="-122"/>
                <a:cs typeface="Calibri" pitchFamily="34" charset="-120"/>
              </a:rPr>
              <a:t>ASK YOURSELF</a:t>
            </a:r>
            <a:endParaRPr lang="en-US" sz="850" dirty="0"/>
          </a:p>
        </p:txBody>
      </p:sp>
      <p:sp>
        <p:nvSpPr>
          <p:cNvPr id="51" name="Text 42"/>
          <p:cNvSpPr/>
          <p:nvPr/>
        </p:nvSpPr>
        <p:spPr>
          <a:xfrm>
            <a:off x="9646920" y="3218688"/>
            <a:ext cx="1828800" cy="960120"/>
          </a:xfrm>
          <a:prstGeom prst="rect">
            <a:avLst/>
          </a:prstGeom>
          <a:noFill/>
          <a:ln/>
        </p:spPr>
        <p:txBody>
          <a:bodyPr wrap="square" lIns="0" tIns="0" rIns="0" bIns="0" rtlCol="0" anchor="t"/>
          <a:lstStyle/>
          <a:p>
            <a:pPr indent="0" marL="0">
              <a:buNone/>
            </a:pPr>
            <a:r>
              <a:rPr lang="en-US" sz="1150" dirty="0">
                <a:solidFill>
                  <a:srgbClr val="1E2B37"/>
                </a:solidFill>
                <a:latin typeface="Calibri" pitchFamily="34" charset="0"/>
                <a:ea typeface="Calibri" pitchFamily="34" charset="-122"/>
                <a:cs typeface="Calibri" pitchFamily="34" charset="-120"/>
              </a:rPr>
              <a:t>Do people know why you ask, what you keep, and that they can say no?</a:t>
            </a:r>
            <a:endParaRPr lang="en-US" sz="1150" dirty="0"/>
          </a:p>
        </p:txBody>
      </p:sp>
      <p:sp>
        <p:nvSpPr>
          <p:cNvPr id="52" name="Text 43"/>
          <p:cNvSpPr/>
          <p:nvPr/>
        </p:nvSpPr>
        <p:spPr>
          <a:xfrm>
            <a:off x="9646920" y="4206240"/>
            <a:ext cx="1828800" cy="182880"/>
          </a:xfrm>
          <a:prstGeom prst="rect">
            <a:avLst/>
          </a:prstGeom>
          <a:noFill/>
          <a:ln/>
        </p:spPr>
        <p:txBody>
          <a:bodyPr wrap="square" lIns="0" tIns="0" rIns="0" bIns="0" rtlCol="0" anchor="t"/>
          <a:lstStyle/>
          <a:p>
            <a:pPr indent="0" marL="0">
              <a:buNone/>
            </a:pPr>
            <a:r>
              <a:rPr lang="en-US" sz="850" b="1" spc="200" kern="0" dirty="0">
                <a:solidFill>
                  <a:srgbClr val="C4861C"/>
                </a:solidFill>
                <a:latin typeface="Calibri" pitchFamily="34" charset="0"/>
                <a:ea typeface="Calibri" pitchFamily="34" charset="-122"/>
                <a:cs typeface="Calibri" pitchFamily="34" charset="-120"/>
              </a:rPr>
              <a:t>CHECK AT SOURCE</a:t>
            </a:r>
            <a:endParaRPr lang="en-US" sz="850" dirty="0"/>
          </a:p>
        </p:txBody>
      </p:sp>
      <p:sp>
        <p:nvSpPr>
          <p:cNvPr id="53" name="Text 44"/>
          <p:cNvSpPr/>
          <p:nvPr/>
        </p:nvSpPr>
        <p:spPr>
          <a:xfrm>
            <a:off x="9646920" y="4407408"/>
            <a:ext cx="1828800" cy="914400"/>
          </a:xfrm>
          <a:prstGeom prst="rect">
            <a:avLst/>
          </a:prstGeom>
          <a:noFill/>
          <a:ln/>
        </p:spPr>
        <p:txBody>
          <a:bodyPr wrap="square" lIns="0" tIns="0" rIns="0" bIns="0" rtlCol="0" anchor="t"/>
          <a:lstStyle/>
          <a:p>
            <a:pPr indent="0" marL="0">
              <a:buNone/>
            </a:pPr>
            <a:r>
              <a:rPr lang="en-US" sz="1100" b="1" dirty="0">
                <a:solidFill>
                  <a:srgbClr val="023B5B"/>
                </a:solidFill>
                <a:latin typeface="Calibri" pitchFamily="34" charset="0"/>
                <a:ea typeface="Calibri" pitchFamily="34" charset="-122"/>
                <a:cs typeface="Calibri" pitchFamily="34" charset="-120"/>
              </a:rPr>
              <a:t>Consent, anonymity, university procedures, BCS Code of Conduct</a:t>
            </a:r>
            <a:endParaRPr lang="en-US" sz="1100" dirty="0"/>
          </a:p>
        </p:txBody>
      </p:sp>
      <p:sp>
        <p:nvSpPr>
          <p:cNvPr id="54" name="Shape 45"/>
          <p:cNvSpPr/>
          <p:nvPr/>
        </p:nvSpPr>
        <p:spPr>
          <a:xfrm>
            <a:off x="548640" y="5532120"/>
            <a:ext cx="11091672" cy="502920"/>
          </a:xfrm>
          <a:prstGeom prst="roundRect">
            <a:avLst>
              <a:gd name="adj" fmla="val 10909"/>
            </a:avLst>
          </a:prstGeom>
          <a:solidFill>
            <a:srgbClr val="E3F6FB"/>
          </a:solidFill>
          <a:ln w="12700">
            <a:solidFill>
              <a:srgbClr val="26B9DA"/>
            </a:solidFill>
            <a:prstDash val="solid"/>
          </a:ln>
          <a:effectLst>
            <a:outerShdw sx="100000" sy="100000" kx="0" ky="0" algn="bl" rotWithShape="0" blurRad="76200" dist="25400" dir="5400000">
              <a:srgbClr val="000000">
                <a:alpha val="12000"/>
              </a:srgbClr>
            </a:outerShdw>
          </a:effectLst>
        </p:spPr>
      </p:sp>
      <p:sp>
        <p:nvSpPr>
          <p:cNvPr id="55" name="Text 46"/>
          <p:cNvSpPr/>
          <p:nvPr/>
        </p:nvSpPr>
        <p:spPr>
          <a:xfrm>
            <a:off x="731520" y="5532120"/>
            <a:ext cx="10698480" cy="502920"/>
          </a:xfrm>
          <a:prstGeom prst="rect">
            <a:avLst/>
          </a:prstGeom>
          <a:noFill/>
          <a:ln/>
        </p:spPr>
        <p:txBody>
          <a:bodyPr wrap="square" lIns="0" tIns="0" rIns="0" bIns="0" rtlCol="0" anchor="ctr"/>
          <a:lstStyle/>
          <a:p>
            <a:pPr indent="0" marL="0">
              <a:buNone/>
            </a:pPr>
            <a:r>
              <a:rPr lang="en-US" sz="1300" b="1" dirty="0">
                <a:solidFill>
                  <a:srgbClr val="023B5B"/>
                </a:solidFill>
                <a:latin typeface="Calibri" pitchFamily="34" charset="0"/>
                <a:ea typeface="Calibri" pitchFamily="34" charset="-122"/>
                <a:cs typeface="Calibri" pitchFamily="34" charset="-120"/>
              </a:rPr>
              <a:t>Use AI to generate questions to investigate. Then read the law and guidance yourself, and cite those sources.</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VERIFY</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Trust, then verify: every AI claim is a lead, not a source</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19</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Hallucination: [7]. Uneven AI performance: [18]. Source expectations: [1].</a:t>
            </a:r>
            <a:endParaRPr lang="en-US" sz="900" dirty="0"/>
          </a:p>
        </p:txBody>
      </p:sp>
      <p:sp>
        <p:nvSpPr>
          <p:cNvPr id="9" name="Shape 5"/>
          <p:cNvSpPr/>
          <p:nvPr/>
        </p:nvSpPr>
        <p:spPr>
          <a:xfrm>
            <a:off x="548640" y="1463040"/>
            <a:ext cx="2103120" cy="23317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1325880" y="1645920"/>
            <a:ext cx="548640" cy="548640"/>
          </a:xfrm>
          <a:prstGeom prst="ellipse">
            <a:avLst/>
          </a:prstGeom>
          <a:solidFill>
            <a:srgbClr val="5B6B7B"/>
          </a:solidFill>
          <a:ln w="12700">
            <a:solidFill>
              <a:srgbClr val="5B6B7B"/>
            </a:solidFill>
            <a:prstDash val="solid"/>
          </a:ln>
        </p:spPr>
      </p:sp>
      <p:pic>
        <p:nvPicPr>
          <p:cNvPr id="11" name="Image 1" descr="preencoded.png">    </p:cNvPr>
          <p:cNvPicPr>
            <a:picLocks noChangeAspect="1"/>
          </p:cNvPicPr>
          <p:nvPr/>
        </p:nvPicPr>
        <p:blipFill>
          <a:blip r:embed="rId2"/>
          <a:stretch>
            <a:fillRect/>
          </a:stretch>
        </p:blipFill>
        <p:spPr>
          <a:xfrm>
            <a:off x="1453896" y="1773936"/>
            <a:ext cx="292608" cy="292608"/>
          </a:xfrm>
          <a:prstGeom prst="rect">
            <a:avLst/>
          </a:prstGeom>
        </p:spPr>
      </p:pic>
      <p:sp>
        <p:nvSpPr>
          <p:cNvPr id="12" name="Text 7"/>
          <p:cNvSpPr/>
          <p:nvPr/>
        </p:nvSpPr>
        <p:spPr>
          <a:xfrm>
            <a:off x="658368" y="2286000"/>
            <a:ext cx="1883664" cy="457200"/>
          </a:xfrm>
          <a:prstGeom prst="rect">
            <a:avLst/>
          </a:prstGeom>
          <a:noFill/>
          <a:ln/>
        </p:spPr>
        <p:txBody>
          <a:bodyPr wrap="square" lIns="0" tIns="0" rIns="0" bIns="0" rtlCol="0" anchor="ctr"/>
          <a:lstStyle/>
          <a:p>
            <a:pPr algn="ctr" indent="0" marL="0">
              <a:buNone/>
            </a:pPr>
            <a:r>
              <a:rPr lang="en-US" sz="1400" b="1" dirty="0">
                <a:solidFill>
                  <a:srgbClr val="023B5B"/>
                </a:solidFill>
                <a:latin typeface="Cambria" pitchFamily="34" charset="0"/>
                <a:ea typeface="Cambria" pitchFamily="34" charset="-122"/>
                <a:cs typeface="Cambria" pitchFamily="34" charset="-120"/>
              </a:rPr>
              <a:t>AI gives a claim</a:t>
            </a:r>
            <a:endParaRPr lang="en-US" sz="1400" dirty="0"/>
          </a:p>
        </p:txBody>
      </p:sp>
      <p:sp>
        <p:nvSpPr>
          <p:cNvPr id="13" name="Text 8"/>
          <p:cNvSpPr/>
          <p:nvPr/>
        </p:nvSpPr>
        <p:spPr>
          <a:xfrm>
            <a:off x="685800" y="2788920"/>
            <a:ext cx="1828800" cy="914400"/>
          </a:xfrm>
          <a:prstGeom prst="rect">
            <a:avLst/>
          </a:prstGeom>
          <a:noFill/>
          <a:ln/>
        </p:spPr>
        <p:txBody>
          <a:bodyPr wrap="square" lIns="0" tIns="0" rIns="0" bIns="0" rtlCol="0" anchor="t"/>
          <a:lstStyle/>
          <a:p>
            <a:pPr algn="ctr" indent="0" marL="0">
              <a:buNone/>
            </a:pPr>
            <a:r>
              <a:rPr lang="en-US" sz="1150" dirty="0">
                <a:solidFill>
                  <a:srgbClr val="1E2B37"/>
                </a:solidFill>
                <a:latin typeface="Calibri" pitchFamily="34" charset="0"/>
                <a:ea typeface="Calibri" pitchFamily="34" charset="-122"/>
                <a:cs typeface="Calibri" pitchFamily="34" charset="-120"/>
              </a:rPr>
              <a:t>A statistic, a study, a tool, a law.</a:t>
            </a:r>
            <a:endParaRPr lang="en-US" sz="1150" dirty="0"/>
          </a:p>
        </p:txBody>
      </p:sp>
      <p:sp>
        <p:nvSpPr>
          <p:cNvPr id="14" name="Shape 9"/>
          <p:cNvSpPr/>
          <p:nvPr/>
        </p:nvSpPr>
        <p:spPr>
          <a:xfrm>
            <a:off x="2660904" y="2468880"/>
            <a:ext cx="128016" cy="228600"/>
          </a:xfrm>
          <a:prstGeom prst="rightArrow">
            <a:avLst/>
          </a:prstGeom>
          <a:solidFill>
            <a:srgbClr val="5B6B7B"/>
          </a:solidFill>
          <a:ln w="12700">
            <a:solidFill>
              <a:srgbClr val="5B6B7B"/>
            </a:solidFill>
            <a:prstDash val="solid"/>
          </a:ln>
        </p:spPr>
      </p:sp>
      <p:sp>
        <p:nvSpPr>
          <p:cNvPr id="15" name="Shape 10"/>
          <p:cNvSpPr/>
          <p:nvPr/>
        </p:nvSpPr>
        <p:spPr>
          <a:xfrm>
            <a:off x="2788920" y="1463040"/>
            <a:ext cx="2103120" cy="23317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6" name="Shape 11"/>
          <p:cNvSpPr/>
          <p:nvPr/>
        </p:nvSpPr>
        <p:spPr>
          <a:xfrm>
            <a:off x="3566160" y="1645920"/>
            <a:ext cx="548640" cy="548640"/>
          </a:xfrm>
          <a:prstGeom prst="ellipse">
            <a:avLst/>
          </a:prstGeom>
          <a:solidFill>
            <a:srgbClr val="2D9AB9"/>
          </a:solidFill>
          <a:ln w="12700">
            <a:solidFill>
              <a:srgbClr val="2D9AB9"/>
            </a:solidFill>
            <a:prstDash val="solid"/>
          </a:ln>
        </p:spPr>
      </p:sp>
      <p:pic>
        <p:nvPicPr>
          <p:cNvPr id="17" name="Image 2" descr="preencoded.png">    </p:cNvPr>
          <p:cNvPicPr>
            <a:picLocks noChangeAspect="1"/>
          </p:cNvPicPr>
          <p:nvPr/>
        </p:nvPicPr>
        <p:blipFill>
          <a:blip r:embed="rId3"/>
          <a:stretch>
            <a:fillRect/>
          </a:stretch>
        </p:blipFill>
        <p:spPr>
          <a:xfrm>
            <a:off x="3694176" y="1773936"/>
            <a:ext cx="292608" cy="292608"/>
          </a:xfrm>
          <a:prstGeom prst="rect">
            <a:avLst/>
          </a:prstGeom>
        </p:spPr>
      </p:pic>
      <p:sp>
        <p:nvSpPr>
          <p:cNvPr id="18" name="Text 12"/>
          <p:cNvSpPr/>
          <p:nvPr/>
        </p:nvSpPr>
        <p:spPr>
          <a:xfrm>
            <a:off x="2898648" y="2286000"/>
            <a:ext cx="1883664" cy="457200"/>
          </a:xfrm>
          <a:prstGeom prst="rect">
            <a:avLst/>
          </a:prstGeom>
          <a:noFill/>
          <a:ln/>
        </p:spPr>
        <p:txBody>
          <a:bodyPr wrap="square" lIns="0" tIns="0" rIns="0" bIns="0" rtlCol="0" anchor="ctr"/>
          <a:lstStyle/>
          <a:p>
            <a:pPr algn="ctr" indent="0" marL="0">
              <a:buNone/>
            </a:pPr>
            <a:r>
              <a:rPr lang="en-US" sz="1400" b="1" dirty="0">
                <a:solidFill>
                  <a:srgbClr val="023B5B"/>
                </a:solidFill>
                <a:latin typeface="Cambria" pitchFamily="34" charset="0"/>
                <a:ea typeface="Cambria" pitchFamily="34" charset="-122"/>
                <a:cs typeface="Cambria" pitchFamily="34" charset="-120"/>
              </a:rPr>
              <a:t>Does the source exist?</a:t>
            </a:r>
            <a:endParaRPr lang="en-US" sz="1400" dirty="0"/>
          </a:p>
        </p:txBody>
      </p:sp>
      <p:sp>
        <p:nvSpPr>
          <p:cNvPr id="19" name="Text 13"/>
          <p:cNvSpPr/>
          <p:nvPr/>
        </p:nvSpPr>
        <p:spPr>
          <a:xfrm>
            <a:off x="2926080" y="2788920"/>
            <a:ext cx="1828800" cy="914400"/>
          </a:xfrm>
          <a:prstGeom prst="rect">
            <a:avLst/>
          </a:prstGeom>
          <a:noFill/>
          <a:ln/>
        </p:spPr>
        <p:txBody>
          <a:bodyPr wrap="square" lIns="0" tIns="0" rIns="0" bIns="0" rtlCol="0" anchor="t"/>
          <a:lstStyle/>
          <a:p>
            <a:pPr algn="ctr" indent="0" marL="0">
              <a:buNone/>
            </a:pPr>
            <a:r>
              <a:rPr lang="en-US" sz="1150" dirty="0">
                <a:solidFill>
                  <a:srgbClr val="1E2B37"/>
                </a:solidFill>
                <a:latin typeface="Calibri" pitchFamily="34" charset="0"/>
                <a:ea typeface="Calibri" pitchFamily="34" charset="-122"/>
                <a:cs typeface="Calibri" pitchFamily="34" charset="-120"/>
              </a:rPr>
              <a:t>Search the library or publisher. No match means discard.</a:t>
            </a:r>
            <a:endParaRPr lang="en-US" sz="1150" dirty="0"/>
          </a:p>
        </p:txBody>
      </p:sp>
      <p:sp>
        <p:nvSpPr>
          <p:cNvPr id="20" name="Shape 14"/>
          <p:cNvSpPr/>
          <p:nvPr/>
        </p:nvSpPr>
        <p:spPr>
          <a:xfrm>
            <a:off x="4901184" y="2468880"/>
            <a:ext cx="128016" cy="228600"/>
          </a:xfrm>
          <a:prstGeom prst="rightArrow">
            <a:avLst/>
          </a:prstGeom>
          <a:solidFill>
            <a:srgbClr val="5B6B7B"/>
          </a:solidFill>
          <a:ln w="12700">
            <a:solidFill>
              <a:srgbClr val="5B6B7B"/>
            </a:solidFill>
            <a:prstDash val="solid"/>
          </a:ln>
        </p:spPr>
      </p:sp>
      <p:sp>
        <p:nvSpPr>
          <p:cNvPr id="21" name="Shape 15"/>
          <p:cNvSpPr/>
          <p:nvPr/>
        </p:nvSpPr>
        <p:spPr>
          <a:xfrm>
            <a:off x="5029200" y="1463040"/>
            <a:ext cx="2103120" cy="23317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2" name="Shape 16"/>
          <p:cNvSpPr/>
          <p:nvPr/>
        </p:nvSpPr>
        <p:spPr>
          <a:xfrm>
            <a:off x="5806440" y="1645920"/>
            <a:ext cx="548640" cy="548640"/>
          </a:xfrm>
          <a:prstGeom prst="ellipse">
            <a:avLst/>
          </a:prstGeom>
          <a:solidFill>
            <a:srgbClr val="023B5B"/>
          </a:solidFill>
          <a:ln w="12700">
            <a:solidFill>
              <a:srgbClr val="023B5B"/>
            </a:solidFill>
            <a:prstDash val="solid"/>
          </a:ln>
        </p:spPr>
      </p:sp>
      <p:pic>
        <p:nvPicPr>
          <p:cNvPr id="23" name="Image 3" descr="preencoded.png">    </p:cNvPr>
          <p:cNvPicPr>
            <a:picLocks noChangeAspect="1"/>
          </p:cNvPicPr>
          <p:nvPr/>
        </p:nvPicPr>
        <p:blipFill>
          <a:blip r:embed="rId4"/>
          <a:stretch>
            <a:fillRect/>
          </a:stretch>
        </p:blipFill>
        <p:spPr>
          <a:xfrm>
            <a:off x="5934456" y="1773936"/>
            <a:ext cx="292608" cy="292608"/>
          </a:xfrm>
          <a:prstGeom prst="rect">
            <a:avLst/>
          </a:prstGeom>
        </p:spPr>
      </p:pic>
      <p:sp>
        <p:nvSpPr>
          <p:cNvPr id="24" name="Text 17"/>
          <p:cNvSpPr/>
          <p:nvPr/>
        </p:nvSpPr>
        <p:spPr>
          <a:xfrm>
            <a:off x="5138928" y="2286000"/>
            <a:ext cx="1883664" cy="457200"/>
          </a:xfrm>
          <a:prstGeom prst="rect">
            <a:avLst/>
          </a:prstGeom>
          <a:noFill/>
          <a:ln/>
        </p:spPr>
        <p:txBody>
          <a:bodyPr wrap="square" lIns="0" tIns="0" rIns="0" bIns="0" rtlCol="0" anchor="ctr"/>
          <a:lstStyle/>
          <a:p>
            <a:pPr algn="ctr" indent="0" marL="0">
              <a:buNone/>
            </a:pPr>
            <a:r>
              <a:rPr lang="en-US" sz="1400" b="1" dirty="0">
                <a:solidFill>
                  <a:srgbClr val="023B5B"/>
                </a:solidFill>
                <a:latin typeface="Cambria" pitchFamily="34" charset="0"/>
                <a:ea typeface="Cambria" pitchFamily="34" charset="-122"/>
                <a:cs typeface="Cambria" pitchFamily="34" charset="-120"/>
              </a:rPr>
              <a:t>Does it say that?</a:t>
            </a:r>
            <a:endParaRPr lang="en-US" sz="1400" dirty="0"/>
          </a:p>
        </p:txBody>
      </p:sp>
      <p:sp>
        <p:nvSpPr>
          <p:cNvPr id="25" name="Text 18"/>
          <p:cNvSpPr/>
          <p:nvPr/>
        </p:nvSpPr>
        <p:spPr>
          <a:xfrm>
            <a:off x="5166360" y="2788920"/>
            <a:ext cx="1828800" cy="914400"/>
          </a:xfrm>
          <a:prstGeom prst="rect">
            <a:avLst/>
          </a:prstGeom>
          <a:noFill/>
          <a:ln/>
        </p:spPr>
        <p:txBody>
          <a:bodyPr wrap="square" lIns="0" tIns="0" rIns="0" bIns="0" rtlCol="0" anchor="t"/>
          <a:lstStyle/>
          <a:p>
            <a:pPr algn="ctr" indent="0" marL="0">
              <a:buNone/>
            </a:pPr>
            <a:r>
              <a:rPr lang="en-US" sz="1150" dirty="0">
                <a:solidFill>
                  <a:srgbClr val="1E2B37"/>
                </a:solidFill>
                <a:latin typeface="Calibri" pitchFamily="34" charset="0"/>
                <a:ea typeface="Calibri" pitchFamily="34" charset="-122"/>
                <a:cs typeface="Calibri" pitchFamily="34" charset="-120"/>
              </a:rPr>
              <a:t>Open it and read the part the claim relies on.</a:t>
            </a:r>
            <a:endParaRPr lang="en-US" sz="1150" dirty="0"/>
          </a:p>
        </p:txBody>
      </p:sp>
      <p:sp>
        <p:nvSpPr>
          <p:cNvPr id="26" name="Shape 19"/>
          <p:cNvSpPr/>
          <p:nvPr/>
        </p:nvSpPr>
        <p:spPr>
          <a:xfrm>
            <a:off x="7141464" y="2468880"/>
            <a:ext cx="128016" cy="228600"/>
          </a:xfrm>
          <a:prstGeom prst="rightArrow">
            <a:avLst/>
          </a:prstGeom>
          <a:solidFill>
            <a:srgbClr val="5B6B7B"/>
          </a:solidFill>
          <a:ln w="12700">
            <a:solidFill>
              <a:srgbClr val="5B6B7B"/>
            </a:solidFill>
            <a:prstDash val="solid"/>
          </a:ln>
        </p:spPr>
      </p:sp>
      <p:sp>
        <p:nvSpPr>
          <p:cNvPr id="27" name="Shape 20"/>
          <p:cNvSpPr/>
          <p:nvPr/>
        </p:nvSpPr>
        <p:spPr>
          <a:xfrm>
            <a:off x="7269480" y="1463040"/>
            <a:ext cx="2103120" cy="23317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8" name="Shape 21"/>
          <p:cNvSpPr/>
          <p:nvPr/>
        </p:nvSpPr>
        <p:spPr>
          <a:xfrm>
            <a:off x="8046720" y="1645920"/>
            <a:ext cx="548640" cy="548640"/>
          </a:xfrm>
          <a:prstGeom prst="ellipse">
            <a:avLst/>
          </a:prstGeom>
          <a:solidFill>
            <a:srgbClr val="C4861C"/>
          </a:solidFill>
          <a:ln w="12700">
            <a:solidFill>
              <a:srgbClr val="C4861C"/>
            </a:solidFill>
            <a:prstDash val="solid"/>
          </a:ln>
        </p:spPr>
      </p:sp>
      <p:pic>
        <p:nvPicPr>
          <p:cNvPr id="29" name="Image 4" descr="preencoded.png">    </p:cNvPr>
          <p:cNvPicPr>
            <a:picLocks noChangeAspect="1"/>
          </p:cNvPicPr>
          <p:nvPr/>
        </p:nvPicPr>
        <p:blipFill>
          <a:blip r:embed="rId5"/>
          <a:stretch>
            <a:fillRect/>
          </a:stretch>
        </p:blipFill>
        <p:spPr>
          <a:xfrm>
            <a:off x="8174736" y="1773936"/>
            <a:ext cx="292608" cy="292608"/>
          </a:xfrm>
          <a:prstGeom prst="rect">
            <a:avLst/>
          </a:prstGeom>
        </p:spPr>
      </p:pic>
      <p:sp>
        <p:nvSpPr>
          <p:cNvPr id="30" name="Text 22"/>
          <p:cNvSpPr/>
          <p:nvPr/>
        </p:nvSpPr>
        <p:spPr>
          <a:xfrm>
            <a:off x="7379208" y="2286000"/>
            <a:ext cx="1883664" cy="457200"/>
          </a:xfrm>
          <a:prstGeom prst="rect">
            <a:avLst/>
          </a:prstGeom>
          <a:noFill/>
          <a:ln/>
        </p:spPr>
        <p:txBody>
          <a:bodyPr wrap="square" lIns="0" tIns="0" rIns="0" bIns="0" rtlCol="0" anchor="ctr"/>
          <a:lstStyle/>
          <a:p>
            <a:pPr algn="ctr" indent="0" marL="0">
              <a:buNone/>
            </a:pPr>
            <a:r>
              <a:rPr lang="en-US" sz="1400" b="1" dirty="0">
                <a:solidFill>
                  <a:srgbClr val="023B5B"/>
                </a:solidFill>
                <a:latin typeface="Cambria" pitchFamily="34" charset="0"/>
                <a:ea typeface="Cambria" pitchFamily="34" charset="-122"/>
                <a:cs typeface="Cambria" pitchFamily="34" charset="-120"/>
              </a:rPr>
              <a:t>Is it credible and recent?</a:t>
            </a:r>
            <a:endParaRPr lang="en-US" sz="1400" dirty="0"/>
          </a:p>
        </p:txBody>
      </p:sp>
      <p:sp>
        <p:nvSpPr>
          <p:cNvPr id="31" name="Text 23"/>
          <p:cNvSpPr/>
          <p:nvPr/>
        </p:nvSpPr>
        <p:spPr>
          <a:xfrm>
            <a:off x="7406640" y="2788920"/>
            <a:ext cx="1828800" cy="914400"/>
          </a:xfrm>
          <a:prstGeom prst="rect">
            <a:avLst/>
          </a:prstGeom>
          <a:noFill/>
          <a:ln/>
        </p:spPr>
        <p:txBody>
          <a:bodyPr wrap="square" lIns="0" tIns="0" rIns="0" bIns="0" rtlCol="0" anchor="t"/>
          <a:lstStyle/>
          <a:p>
            <a:pPr algn="ctr" indent="0" marL="0">
              <a:buNone/>
            </a:pPr>
            <a:r>
              <a:rPr lang="en-US" sz="1150" dirty="0">
                <a:solidFill>
                  <a:srgbClr val="1E2B37"/>
                </a:solidFill>
                <a:latin typeface="Calibri" pitchFamily="34" charset="0"/>
                <a:ea typeface="Calibri" pitchFamily="34" charset="-122"/>
                <a:cs typeface="Calibri" pitchFamily="34" charset="-120"/>
              </a:rPr>
              <a:t>Prefer journals, official bodies, current work.</a:t>
            </a:r>
            <a:endParaRPr lang="en-US" sz="1150" dirty="0"/>
          </a:p>
        </p:txBody>
      </p:sp>
      <p:sp>
        <p:nvSpPr>
          <p:cNvPr id="32" name="Shape 24"/>
          <p:cNvSpPr/>
          <p:nvPr/>
        </p:nvSpPr>
        <p:spPr>
          <a:xfrm>
            <a:off x="9381744" y="2468880"/>
            <a:ext cx="128016" cy="228600"/>
          </a:xfrm>
          <a:prstGeom prst="rightArrow">
            <a:avLst/>
          </a:prstGeom>
          <a:solidFill>
            <a:srgbClr val="5B6B7B"/>
          </a:solidFill>
          <a:ln w="12700">
            <a:solidFill>
              <a:srgbClr val="5B6B7B"/>
            </a:solidFill>
            <a:prstDash val="solid"/>
          </a:ln>
        </p:spPr>
      </p:sp>
      <p:sp>
        <p:nvSpPr>
          <p:cNvPr id="33" name="Shape 25"/>
          <p:cNvSpPr/>
          <p:nvPr/>
        </p:nvSpPr>
        <p:spPr>
          <a:xfrm>
            <a:off x="9509760" y="1463040"/>
            <a:ext cx="2103120" cy="23317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4" name="Shape 26"/>
          <p:cNvSpPr/>
          <p:nvPr/>
        </p:nvSpPr>
        <p:spPr>
          <a:xfrm>
            <a:off x="10287000" y="1645920"/>
            <a:ext cx="548640" cy="548640"/>
          </a:xfrm>
          <a:prstGeom prst="ellipse">
            <a:avLst/>
          </a:prstGeom>
          <a:solidFill>
            <a:srgbClr val="2E9E6B"/>
          </a:solidFill>
          <a:ln w="12700">
            <a:solidFill>
              <a:srgbClr val="2E9E6B"/>
            </a:solidFill>
            <a:prstDash val="solid"/>
          </a:ln>
        </p:spPr>
      </p:sp>
      <p:pic>
        <p:nvPicPr>
          <p:cNvPr id="35" name="Image 5" descr="preencoded.png">    </p:cNvPr>
          <p:cNvPicPr>
            <a:picLocks noChangeAspect="1"/>
          </p:cNvPicPr>
          <p:nvPr/>
        </p:nvPicPr>
        <p:blipFill>
          <a:blip r:embed="rId6"/>
          <a:stretch>
            <a:fillRect/>
          </a:stretch>
        </p:blipFill>
        <p:spPr>
          <a:xfrm>
            <a:off x="10415016" y="1773936"/>
            <a:ext cx="292608" cy="292608"/>
          </a:xfrm>
          <a:prstGeom prst="rect">
            <a:avLst/>
          </a:prstGeom>
        </p:spPr>
      </p:pic>
      <p:sp>
        <p:nvSpPr>
          <p:cNvPr id="36" name="Text 27"/>
          <p:cNvSpPr/>
          <p:nvPr/>
        </p:nvSpPr>
        <p:spPr>
          <a:xfrm>
            <a:off x="9619488" y="2286000"/>
            <a:ext cx="1883664" cy="457200"/>
          </a:xfrm>
          <a:prstGeom prst="rect">
            <a:avLst/>
          </a:prstGeom>
          <a:noFill/>
          <a:ln/>
        </p:spPr>
        <p:txBody>
          <a:bodyPr wrap="square" lIns="0" tIns="0" rIns="0" bIns="0" rtlCol="0" anchor="ctr"/>
          <a:lstStyle/>
          <a:p>
            <a:pPr algn="ctr" indent="0" marL="0">
              <a:buNone/>
            </a:pPr>
            <a:r>
              <a:rPr lang="en-US" sz="1400" b="1" dirty="0">
                <a:solidFill>
                  <a:srgbClr val="023B5B"/>
                </a:solidFill>
                <a:latin typeface="Cambria" pitchFamily="34" charset="0"/>
                <a:ea typeface="Cambria" pitchFamily="34" charset="-122"/>
                <a:cs typeface="Cambria" pitchFamily="34" charset="-120"/>
              </a:rPr>
              <a:t>Cite the source</a:t>
            </a:r>
            <a:endParaRPr lang="en-US" sz="1400" dirty="0"/>
          </a:p>
        </p:txBody>
      </p:sp>
      <p:sp>
        <p:nvSpPr>
          <p:cNvPr id="37" name="Text 28"/>
          <p:cNvSpPr/>
          <p:nvPr/>
        </p:nvSpPr>
        <p:spPr>
          <a:xfrm>
            <a:off x="9646920" y="2788920"/>
            <a:ext cx="1828800" cy="914400"/>
          </a:xfrm>
          <a:prstGeom prst="rect">
            <a:avLst/>
          </a:prstGeom>
          <a:noFill/>
          <a:ln/>
        </p:spPr>
        <p:txBody>
          <a:bodyPr wrap="square" lIns="0" tIns="0" rIns="0" bIns="0" rtlCol="0" anchor="t"/>
          <a:lstStyle/>
          <a:p>
            <a:pPr algn="ctr" indent="0" marL="0">
              <a:buNone/>
            </a:pPr>
            <a:r>
              <a:rPr lang="en-US" sz="1150" dirty="0">
                <a:solidFill>
                  <a:srgbClr val="1E2B37"/>
                </a:solidFill>
                <a:latin typeface="Calibri" pitchFamily="34" charset="0"/>
                <a:ea typeface="Calibri" pitchFamily="34" charset="-122"/>
                <a:cs typeface="Calibri" pitchFamily="34" charset="-120"/>
              </a:rPr>
              <a:t>Not the chatbot. Add the AI once if it led you there.</a:t>
            </a:r>
            <a:endParaRPr lang="en-US" sz="1150" dirty="0"/>
          </a:p>
        </p:txBody>
      </p:sp>
      <p:sp>
        <p:nvSpPr>
          <p:cNvPr id="38" name="Shape 29"/>
          <p:cNvSpPr/>
          <p:nvPr/>
        </p:nvSpPr>
        <p:spPr>
          <a:xfrm>
            <a:off x="548640" y="4023360"/>
            <a:ext cx="5486400" cy="2011680"/>
          </a:xfrm>
          <a:prstGeom prst="roundRect">
            <a:avLst>
              <a:gd name="adj" fmla="val 2727"/>
            </a:avLst>
          </a:prstGeom>
          <a:solidFill>
            <a:srgbClr val="FBE9E7"/>
          </a:solidFill>
          <a:ln w="12700">
            <a:solidFill>
              <a:srgbClr val="F0C3BE"/>
            </a:solidFill>
            <a:prstDash val="solid"/>
          </a:ln>
          <a:effectLst>
            <a:outerShdw sx="100000" sy="100000" kx="0" ky="0" algn="bl" rotWithShape="0" blurRad="76200" dist="25400" dir="5400000">
              <a:srgbClr val="000000">
                <a:alpha val="12000"/>
              </a:srgbClr>
            </a:outerShdw>
          </a:effectLst>
        </p:spPr>
      </p:sp>
      <p:pic>
        <p:nvPicPr>
          <p:cNvPr id="39" name="Image 6" descr="preencoded.png">    </p:cNvPr>
          <p:cNvPicPr>
            <a:picLocks noChangeAspect="1"/>
          </p:cNvPicPr>
          <p:nvPr/>
        </p:nvPicPr>
        <p:blipFill>
          <a:blip r:embed="rId7"/>
          <a:stretch>
            <a:fillRect/>
          </a:stretch>
        </p:blipFill>
        <p:spPr>
          <a:xfrm>
            <a:off x="777240" y="4178808"/>
            <a:ext cx="274320" cy="274320"/>
          </a:xfrm>
          <a:prstGeom prst="rect">
            <a:avLst/>
          </a:prstGeom>
        </p:spPr>
      </p:pic>
      <p:sp>
        <p:nvSpPr>
          <p:cNvPr id="40" name="Text 30"/>
          <p:cNvSpPr/>
          <p:nvPr/>
        </p:nvSpPr>
        <p:spPr>
          <a:xfrm>
            <a:off x="1188720" y="4160520"/>
            <a:ext cx="2743200" cy="320040"/>
          </a:xfrm>
          <a:prstGeom prst="rect">
            <a:avLst/>
          </a:prstGeom>
          <a:noFill/>
          <a:ln/>
        </p:spPr>
        <p:txBody>
          <a:bodyPr wrap="square" lIns="0" tIns="0" rIns="0" bIns="0" rtlCol="0" anchor="ctr"/>
          <a:lstStyle/>
          <a:p>
            <a:pPr indent="0" marL="0">
              <a:buNone/>
            </a:pPr>
            <a:r>
              <a:rPr lang="en-US" sz="1500" b="1" dirty="0">
                <a:solidFill>
                  <a:srgbClr val="023B5B"/>
                </a:solidFill>
                <a:latin typeface="Cambria" pitchFamily="34" charset="0"/>
                <a:ea typeface="Cambria" pitchFamily="34" charset="-122"/>
                <a:cs typeface="Cambria" pitchFamily="34" charset="-120"/>
              </a:rPr>
              <a:t>Red flags</a:t>
            </a:r>
            <a:endParaRPr lang="en-US" sz="1500" dirty="0"/>
          </a:p>
        </p:txBody>
      </p:sp>
      <p:sp>
        <p:nvSpPr>
          <p:cNvPr id="41" name="Text 31"/>
          <p:cNvSpPr/>
          <p:nvPr/>
        </p:nvSpPr>
        <p:spPr>
          <a:xfrm>
            <a:off x="777240" y="4572000"/>
            <a:ext cx="5074920" cy="1417320"/>
          </a:xfrm>
          <a:prstGeom prst="rect">
            <a:avLst/>
          </a:prstGeom>
          <a:noFill/>
          <a:ln/>
        </p:spPr>
        <p:txBody>
          <a:bodyPr wrap="square" lIns="0" tIns="0" rIns="0" bIns="0" rtlCol="0" anchor="t"/>
          <a:lstStyle/>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A perfect-looking reference with no DOI or working link</a:t>
            </a:r>
            <a:endParaRPr lang="en-US" sz="1200" dirty="0"/>
          </a:p>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A confident "studies show" with no named study</a:t>
            </a:r>
            <a:endParaRPr lang="en-US" sz="1200" dirty="0"/>
          </a:p>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Round, convenient numbers with no source</a:t>
            </a:r>
            <a:endParaRPr lang="en-US" sz="1200" dirty="0"/>
          </a:p>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A law or standard quoted with no section</a:t>
            </a:r>
            <a:endParaRPr lang="en-US" sz="1200" dirty="0"/>
          </a:p>
        </p:txBody>
      </p:sp>
      <p:sp>
        <p:nvSpPr>
          <p:cNvPr id="42" name="Shape 32"/>
          <p:cNvSpPr/>
          <p:nvPr/>
        </p:nvSpPr>
        <p:spPr>
          <a:xfrm>
            <a:off x="6172200" y="4023360"/>
            <a:ext cx="5468112" cy="2011680"/>
          </a:xfrm>
          <a:prstGeom prst="roundRect">
            <a:avLst>
              <a:gd name="adj" fmla="val 2727"/>
            </a:avLst>
          </a:prstGeom>
          <a:solidFill>
            <a:srgbClr val="E6F5EE"/>
          </a:solidFill>
          <a:ln w="12700">
            <a:solidFill>
              <a:srgbClr val="BFE3D1"/>
            </a:solidFill>
            <a:prstDash val="solid"/>
          </a:ln>
          <a:effectLst>
            <a:outerShdw sx="100000" sy="100000" kx="0" ky="0" algn="bl" rotWithShape="0" blurRad="76200" dist="25400" dir="5400000">
              <a:srgbClr val="000000">
                <a:alpha val="12000"/>
              </a:srgbClr>
            </a:outerShdw>
          </a:effectLst>
        </p:spPr>
      </p:sp>
      <p:pic>
        <p:nvPicPr>
          <p:cNvPr id="43" name="Image 7" descr="preencoded.png">    </p:cNvPr>
          <p:cNvPicPr>
            <a:picLocks noChangeAspect="1"/>
          </p:cNvPicPr>
          <p:nvPr/>
        </p:nvPicPr>
        <p:blipFill>
          <a:blip r:embed="rId8"/>
          <a:stretch>
            <a:fillRect/>
          </a:stretch>
        </p:blipFill>
        <p:spPr>
          <a:xfrm>
            <a:off x="6400800" y="4178808"/>
            <a:ext cx="274320" cy="274320"/>
          </a:xfrm>
          <a:prstGeom prst="rect">
            <a:avLst/>
          </a:prstGeom>
        </p:spPr>
      </p:pic>
      <p:sp>
        <p:nvSpPr>
          <p:cNvPr id="44" name="Text 33"/>
          <p:cNvSpPr/>
          <p:nvPr/>
        </p:nvSpPr>
        <p:spPr>
          <a:xfrm>
            <a:off x="6812280" y="4160520"/>
            <a:ext cx="2743200" cy="320040"/>
          </a:xfrm>
          <a:prstGeom prst="rect">
            <a:avLst/>
          </a:prstGeom>
          <a:noFill/>
          <a:ln/>
        </p:spPr>
        <p:txBody>
          <a:bodyPr wrap="square" lIns="0" tIns="0" rIns="0" bIns="0" rtlCol="0" anchor="ctr"/>
          <a:lstStyle/>
          <a:p>
            <a:pPr indent="0" marL="0">
              <a:buNone/>
            </a:pPr>
            <a:r>
              <a:rPr lang="en-US" sz="1500" b="1" dirty="0">
                <a:solidFill>
                  <a:srgbClr val="023B5B"/>
                </a:solidFill>
                <a:latin typeface="Cambria" pitchFamily="34" charset="0"/>
                <a:ea typeface="Cambria" pitchFamily="34" charset="-122"/>
                <a:cs typeface="Cambria" pitchFamily="34" charset="-120"/>
              </a:rPr>
              <a:t>Good habits</a:t>
            </a:r>
            <a:endParaRPr lang="en-US" sz="1500" dirty="0"/>
          </a:p>
        </p:txBody>
      </p:sp>
      <p:sp>
        <p:nvSpPr>
          <p:cNvPr id="45" name="Text 34"/>
          <p:cNvSpPr/>
          <p:nvPr/>
        </p:nvSpPr>
        <p:spPr>
          <a:xfrm>
            <a:off x="6400800" y="4572000"/>
            <a:ext cx="5029200" cy="1417320"/>
          </a:xfrm>
          <a:prstGeom prst="rect">
            <a:avLst/>
          </a:prstGeom>
          <a:noFill/>
          <a:ln/>
        </p:spPr>
        <p:txBody>
          <a:bodyPr wrap="square" lIns="0" tIns="0" rIns="0" bIns="0" rtlCol="0" anchor="t"/>
          <a:lstStyle/>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Check each claim in at least one primary source</a:t>
            </a:r>
            <a:endParaRPr lang="en-US" sz="1200" dirty="0"/>
          </a:p>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Keep a note of what you verified and where</a:t>
            </a:r>
            <a:endParaRPr lang="en-US" sz="1200" dirty="0"/>
          </a:p>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Aim for about 10 to 15 credible sources in total</a:t>
            </a:r>
            <a:endParaRPr lang="en-US" sz="1200" dirty="0"/>
          </a:p>
          <a:p>
            <a:pPr marL="152400" indent="-152400">
              <a:spcAft>
                <a:spcPts val="400"/>
              </a:spcAft>
              <a:buSzPct val="100000"/>
              <a:buChar char="•"/>
            </a:pPr>
            <a:r>
              <a:rPr lang="en-US" sz="1200" dirty="0">
                <a:solidFill>
                  <a:srgbClr val="1E2B37"/>
                </a:solidFill>
                <a:latin typeface="Calibri" pitchFamily="34" charset="0"/>
                <a:ea typeface="Calibri" pitchFamily="34" charset="-122"/>
                <a:cs typeface="Calibri" pitchFamily="34" charset="-120"/>
              </a:rPr>
              <a:t>If you cannot verify it, leave it out</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ETHICS, MADE PRACTICAL</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Three hidden costs to keep in mind</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20</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Bias figures from [19]. Data-centre electricity share from [8]. Data protection guidance: [14].</a:t>
            </a:r>
            <a:endParaRPr lang="en-US" sz="900" dirty="0"/>
          </a:p>
        </p:txBody>
      </p:sp>
      <p:sp>
        <p:nvSpPr>
          <p:cNvPr id="9" name="Shape 5"/>
          <p:cNvSpPr/>
          <p:nvPr/>
        </p:nvSpPr>
        <p:spPr>
          <a:xfrm>
            <a:off x="548640" y="1463040"/>
            <a:ext cx="3566160" cy="4480560"/>
          </a:xfrm>
          <a:prstGeom prst="roundRect">
            <a:avLst>
              <a:gd name="adj" fmla="val 1538"/>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548640" y="1463040"/>
            <a:ext cx="3566160" cy="82296"/>
          </a:xfrm>
          <a:prstGeom prst="rect">
            <a:avLst/>
          </a:prstGeom>
          <a:solidFill>
            <a:srgbClr val="2D9AB9"/>
          </a:solidFill>
          <a:ln w="12700">
            <a:solidFill>
              <a:srgbClr val="2D9AB9"/>
            </a:solidFill>
            <a:prstDash val="solid"/>
          </a:ln>
        </p:spPr>
      </p:sp>
      <p:sp>
        <p:nvSpPr>
          <p:cNvPr id="11" name="Shape 7"/>
          <p:cNvSpPr/>
          <p:nvPr/>
        </p:nvSpPr>
        <p:spPr>
          <a:xfrm>
            <a:off x="822960" y="1783080"/>
            <a:ext cx="640080" cy="640080"/>
          </a:xfrm>
          <a:prstGeom prst="ellipse">
            <a:avLst/>
          </a:prstGeom>
          <a:solidFill>
            <a:srgbClr val="2D9AB9"/>
          </a:solidFill>
          <a:ln w="12700">
            <a:solidFill>
              <a:srgbClr val="2D9AB9"/>
            </a:solidFill>
            <a:prstDash val="solid"/>
          </a:ln>
        </p:spPr>
      </p:sp>
      <p:pic>
        <p:nvPicPr>
          <p:cNvPr id="12" name="Image 1" descr="preencoded.png">    </p:cNvPr>
          <p:cNvPicPr>
            <a:picLocks noChangeAspect="1"/>
          </p:cNvPicPr>
          <p:nvPr/>
        </p:nvPicPr>
        <p:blipFill>
          <a:blip r:embed="rId2"/>
          <a:stretch>
            <a:fillRect/>
          </a:stretch>
        </p:blipFill>
        <p:spPr>
          <a:xfrm>
            <a:off x="989381" y="1949501"/>
            <a:ext cx="307238" cy="307238"/>
          </a:xfrm>
          <a:prstGeom prst="rect">
            <a:avLst/>
          </a:prstGeom>
        </p:spPr>
      </p:pic>
      <p:sp>
        <p:nvSpPr>
          <p:cNvPr id="13" name="Text 8"/>
          <p:cNvSpPr/>
          <p:nvPr/>
        </p:nvSpPr>
        <p:spPr>
          <a:xfrm>
            <a:off x="1600200" y="1874520"/>
            <a:ext cx="2377440" cy="457200"/>
          </a:xfrm>
          <a:prstGeom prst="rect">
            <a:avLst/>
          </a:prstGeom>
          <a:noFill/>
          <a:ln/>
        </p:spPr>
        <p:txBody>
          <a:bodyPr wrap="square" lIns="0" tIns="0" rIns="0" bIns="0" rtlCol="0" anchor="ctr"/>
          <a:lstStyle/>
          <a:p>
            <a:pPr indent="0" marL="0">
              <a:buNone/>
            </a:pPr>
            <a:r>
              <a:rPr lang="en-US" sz="2000" b="1" dirty="0">
                <a:solidFill>
                  <a:srgbClr val="023B5B"/>
                </a:solidFill>
                <a:latin typeface="Cambria" pitchFamily="34" charset="0"/>
                <a:ea typeface="Cambria" pitchFamily="34" charset="-122"/>
                <a:cs typeface="Cambria" pitchFamily="34" charset="-120"/>
              </a:rPr>
              <a:t>Bias</a:t>
            </a:r>
            <a:endParaRPr lang="en-US" sz="2000" dirty="0"/>
          </a:p>
        </p:txBody>
      </p:sp>
      <p:sp>
        <p:nvSpPr>
          <p:cNvPr id="14" name="Text 9"/>
          <p:cNvSpPr/>
          <p:nvPr/>
        </p:nvSpPr>
        <p:spPr>
          <a:xfrm>
            <a:off x="822960" y="2697480"/>
            <a:ext cx="3108960" cy="731520"/>
          </a:xfrm>
          <a:prstGeom prst="rect">
            <a:avLst/>
          </a:prstGeom>
          <a:noFill/>
          <a:ln/>
        </p:spPr>
        <p:txBody>
          <a:bodyPr wrap="square" lIns="0" tIns="0" rIns="0" bIns="0" rtlCol="0" anchor="t"/>
          <a:lstStyle/>
          <a:p>
            <a:pPr indent="0" marL="0">
              <a:buNone/>
            </a:pPr>
            <a:r>
              <a:rPr lang="en-US" sz="3200" b="1" dirty="0">
                <a:solidFill>
                  <a:srgbClr val="2D9AB9"/>
                </a:solidFill>
                <a:latin typeface="Cambria" pitchFamily="34" charset="0"/>
                <a:ea typeface="Cambria" pitchFamily="34" charset="-122"/>
                <a:cs typeface="Cambria" pitchFamily="34" charset="-120"/>
              </a:rPr>
              <a:t>34.7% vs 0.8%</a:t>
            </a:r>
            <a:endParaRPr lang="en-US" sz="3200" dirty="0"/>
          </a:p>
        </p:txBody>
      </p:sp>
      <p:sp>
        <p:nvSpPr>
          <p:cNvPr id="15" name="Text 10"/>
          <p:cNvSpPr/>
          <p:nvPr/>
        </p:nvSpPr>
        <p:spPr>
          <a:xfrm>
            <a:off x="822960" y="3520440"/>
            <a:ext cx="3063240" cy="1005840"/>
          </a:xfrm>
          <a:prstGeom prst="rect">
            <a:avLst/>
          </a:prstGeom>
          <a:noFill/>
          <a:ln/>
        </p:spPr>
        <p:txBody>
          <a:bodyPr wrap="square" lIns="0" tIns="0" rIns="0" bIns="0" rtlCol="0" anchor="t"/>
          <a:lstStyle/>
          <a:p>
            <a:pPr indent="0" marL="0">
              <a:buNone/>
            </a:pPr>
            <a:r>
              <a:rPr lang="en-US" sz="1200" dirty="0">
                <a:solidFill>
                  <a:srgbClr val="1E2B37"/>
                </a:solidFill>
                <a:latin typeface="Calibri" pitchFamily="34" charset="0"/>
                <a:ea typeface="Calibri" pitchFamily="34" charset="-122"/>
                <a:cs typeface="Calibri" pitchFamily="34" charset="-120"/>
              </a:rPr>
              <a:t>Error rates for darker-skinned women against lighter-skinned men in commercial gender classification [19].</a:t>
            </a:r>
            <a:endParaRPr lang="en-US" sz="1200" dirty="0"/>
          </a:p>
        </p:txBody>
      </p:sp>
      <p:sp>
        <p:nvSpPr>
          <p:cNvPr id="16" name="Text 11"/>
          <p:cNvSpPr/>
          <p:nvPr/>
        </p:nvSpPr>
        <p:spPr>
          <a:xfrm>
            <a:off x="822960" y="4709160"/>
            <a:ext cx="3063240" cy="1097280"/>
          </a:xfrm>
          <a:prstGeom prst="rect">
            <a:avLst/>
          </a:prstGeom>
          <a:noFill/>
          <a:ln/>
        </p:spPr>
        <p:txBody>
          <a:bodyPr wrap="square" lIns="0" tIns="0" rIns="0" bIns="0" rtlCol="0" anchor="t"/>
          <a:lstStyle/>
          <a:p>
            <a:pPr indent="0" marL="0">
              <a:buNone/>
            </a:pPr>
            <a:r>
              <a:rPr lang="en-US" sz="1250" b="1" dirty="0">
                <a:solidFill>
                  <a:srgbClr val="023B5B"/>
                </a:solidFill>
                <a:latin typeface="Calibri" pitchFamily="34" charset="0"/>
                <a:ea typeface="Calibri" pitchFamily="34" charset="-122"/>
                <a:cs typeface="Calibri" pitchFamily="34" charset="-120"/>
              </a:rPr>
              <a:t>Tools trained on skewed data can overlook some of your users. Ask who is missing.</a:t>
            </a:r>
            <a:endParaRPr lang="en-US" sz="1250" dirty="0"/>
          </a:p>
        </p:txBody>
      </p:sp>
      <p:sp>
        <p:nvSpPr>
          <p:cNvPr id="17" name="Shape 12"/>
          <p:cNvSpPr/>
          <p:nvPr/>
        </p:nvSpPr>
        <p:spPr>
          <a:xfrm>
            <a:off x="4297680" y="1463040"/>
            <a:ext cx="3566160" cy="4480560"/>
          </a:xfrm>
          <a:prstGeom prst="roundRect">
            <a:avLst>
              <a:gd name="adj" fmla="val 1538"/>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8" name="Shape 13"/>
          <p:cNvSpPr/>
          <p:nvPr/>
        </p:nvSpPr>
        <p:spPr>
          <a:xfrm>
            <a:off x="4297680" y="1463040"/>
            <a:ext cx="3566160" cy="82296"/>
          </a:xfrm>
          <a:prstGeom prst="rect">
            <a:avLst/>
          </a:prstGeom>
          <a:solidFill>
            <a:srgbClr val="D2493F"/>
          </a:solidFill>
          <a:ln w="12700">
            <a:solidFill>
              <a:srgbClr val="D2493F"/>
            </a:solidFill>
            <a:prstDash val="solid"/>
          </a:ln>
        </p:spPr>
      </p:sp>
      <p:sp>
        <p:nvSpPr>
          <p:cNvPr id="19" name="Shape 14"/>
          <p:cNvSpPr/>
          <p:nvPr/>
        </p:nvSpPr>
        <p:spPr>
          <a:xfrm>
            <a:off x="4572000" y="1783080"/>
            <a:ext cx="640080" cy="640080"/>
          </a:xfrm>
          <a:prstGeom prst="ellipse">
            <a:avLst/>
          </a:prstGeom>
          <a:solidFill>
            <a:srgbClr val="D2493F"/>
          </a:solidFill>
          <a:ln w="12700">
            <a:solidFill>
              <a:srgbClr val="D2493F"/>
            </a:solidFill>
            <a:prstDash val="solid"/>
          </a:ln>
        </p:spPr>
      </p:sp>
      <p:pic>
        <p:nvPicPr>
          <p:cNvPr id="20" name="Image 2" descr="preencoded.png">    </p:cNvPr>
          <p:cNvPicPr>
            <a:picLocks noChangeAspect="1"/>
          </p:cNvPicPr>
          <p:nvPr/>
        </p:nvPicPr>
        <p:blipFill>
          <a:blip r:embed="rId3"/>
          <a:stretch>
            <a:fillRect/>
          </a:stretch>
        </p:blipFill>
        <p:spPr>
          <a:xfrm>
            <a:off x="4738421" y="1949501"/>
            <a:ext cx="307238" cy="307238"/>
          </a:xfrm>
          <a:prstGeom prst="rect">
            <a:avLst/>
          </a:prstGeom>
        </p:spPr>
      </p:pic>
      <p:sp>
        <p:nvSpPr>
          <p:cNvPr id="21" name="Text 15"/>
          <p:cNvSpPr/>
          <p:nvPr/>
        </p:nvSpPr>
        <p:spPr>
          <a:xfrm>
            <a:off x="5349240" y="1874520"/>
            <a:ext cx="2377440" cy="457200"/>
          </a:xfrm>
          <a:prstGeom prst="rect">
            <a:avLst/>
          </a:prstGeom>
          <a:noFill/>
          <a:ln/>
        </p:spPr>
        <p:txBody>
          <a:bodyPr wrap="square" lIns="0" tIns="0" rIns="0" bIns="0" rtlCol="0" anchor="ctr"/>
          <a:lstStyle/>
          <a:p>
            <a:pPr indent="0" marL="0">
              <a:buNone/>
            </a:pPr>
            <a:r>
              <a:rPr lang="en-US" sz="2000" b="1" dirty="0">
                <a:solidFill>
                  <a:srgbClr val="023B5B"/>
                </a:solidFill>
                <a:latin typeface="Cambria" pitchFamily="34" charset="0"/>
                <a:ea typeface="Cambria" pitchFamily="34" charset="-122"/>
                <a:cs typeface="Cambria" pitchFamily="34" charset="-120"/>
              </a:rPr>
              <a:t>Privacy</a:t>
            </a:r>
            <a:endParaRPr lang="en-US" sz="2000" dirty="0"/>
          </a:p>
        </p:txBody>
      </p:sp>
      <p:sp>
        <p:nvSpPr>
          <p:cNvPr id="22" name="Text 16"/>
          <p:cNvSpPr/>
          <p:nvPr/>
        </p:nvSpPr>
        <p:spPr>
          <a:xfrm>
            <a:off x="4572000" y="2697480"/>
            <a:ext cx="3108960" cy="731520"/>
          </a:xfrm>
          <a:prstGeom prst="rect">
            <a:avLst/>
          </a:prstGeom>
          <a:noFill/>
          <a:ln/>
        </p:spPr>
        <p:txBody>
          <a:bodyPr wrap="square" lIns="0" tIns="0" rIns="0" bIns="0" rtlCol="0" anchor="t"/>
          <a:lstStyle/>
          <a:p>
            <a:pPr indent="0" marL="0">
              <a:buNone/>
            </a:pPr>
            <a:r>
              <a:rPr lang="en-US" sz="3200" b="1" dirty="0">
                <a:solidFill>
                  <a:srgbClr val="D2493F"/>
                </a:solidFill>
                <a:latin typeface="Cambria" pitchFamily="34" charset="0"/>
                <a:ea typeface="Cambria" pitchFamily="34" charset="-122"/>
                <a:cs typeface="Cambria" pitchFamily="34" charset="-120"/>
              </a:rPr>
              <a:t>Keep it out</a:t>
            </a:r>
            <a:endParaRPr lang="en-US" sz="3200" dirty="0"/>
          </a:p>
        </p:txBody>
      </p:sp>
      <p:sp>
        <p:nvSpPr>
          <p:cNvPr id="23" name="Text 17"/>
          <p:cNvSpPr/>
          <p:nvPr/>
        </p:nvSpPr>
        <p:spPr>
          <a:xfrm>
            <a:off x="4572000" y="3520440"/>
            <a:ext cx="3063240" cy="1005840"/>
          </a:xfrm>
          <a:prstGeom prst="rect">
            <a:avLst/>
          </a:prstGeom>
          <a:noFill/>
          <a:ln/>
        </p:spPr>
        <p:txBody>
          <a:bodyPr wrap="square" lIns="0" tIns="0" rIns="0" bIns="0" rtlCol="0" anchor="t"/>
          <a:lstStyle/>
          <a:p>
            <a:pPr indent="0" marL="0">
              <a:buNone/>
            </a:pPr>
            <a:r>
              <a:rPr lang="en-US" sz="1200" dirty="0">
                <a:solidFill>
                  <a:srgbClr val="1E2B37"/>
                </a:solidFill>
                <a:latin typeface="Calibri" pitchFamily="34" charset="0"/>
                <a:ea typeface="Calibri" pitchFamily="34" charset="-122"/>
                <a:cs typeface="Calibri" pitchFamily="34" charset="-120"/>
              </a:rPr>
              <a:t>Names, interview notes, survey answers and other people's unpublished work do not belong in a prompt [14].</a:t>
            </a:r>
            <a:endParaRPr lang="en-US" sz="1200" dirty="0"/>
          </a:p>
        </p:txBody>
      </p:sp>
      <p:sp>
        <p:nvSpPr>
          <p:cNvPr id="24" name="Text 18"/>
          <p:cNvSpPr/>
          <p:nvPr/>
        </p:nvSpPr>
        <p:spPr>
          <a:xfrm>
            <a:off x="4572000" y="4709160"/>
            <a:ext cx="3063240" cy="1097280"/>
          </a:xfrm>
          <a:prstGeom prst="rect">
            <a:avLst/>
          </a:prstGeom>
          <a:noFill/>
          <a:ln/>
        </p:spPr>
        <p:txBody>
          <a:bodyPr wrap="square" lIns="0" tIns="0" rIns="0" bIns="0" rtlCol="0" anchor="t"/>
          <a:lstStyle/>
          <a:p>
            <a:pPr indent="0" marL="0">
              <a:buNone/>
            </a:pPr>
            <a:r>
              <a:rPr lang="en-US" sz="1250" b="1" dirty="0">
                <a:solidFill>
                  <a:srgbClr val="023B5B"/>
                </a:solidFill>
                <a:latin typeface="Calibri" pitchFamily="34" charset="0"/>
                <a:ea typeface="Calibri" pitchFamily="34" charset="-122"/>
                <a:cs typeface="Calibri" pitchFamily="34" charset="-120"/>
              </a:rPr>
              <a:t>Describe a situation in general terms instead of pasting the real data.</a:t>
            </a:r>
            <a:endParaRPr lang="en-US" sz="1250" dirty="0"/>
          </a:p>
        </p:txBody>
      </p:sp>
      <p:sp>
        <p:nvSpPr>
          <p:cNvPr id="25" name="Shape 19"/>
          <p:cNvSpPr/>
          <p:nvPr/>
        </p:nvSpPr>
        <p:spPr>
          <a:xfrm>
            <a:off x="8046720" y="1463040"/>
            <a:ext cx="3566160" cy="4480560"/>
          </a:xfrm>
          <a:prstGeom prst="roundRect">
            <a:avLst>
              <a:gd name="adj" fmla="val 1538"/>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Shape 20"/>
          <p:cNvSpPr/>
          <p:nvPr/>
        </p:nvSpPr>
        <p:spPr>
          <a:xfrm>
            <a:off x="8046720" y="1463040"/>
            <a:ext cx="3566160" cy="82296"/>
          </a:xfrm>
          <a:prstGeom prst="rect">
            <a:avLst/>
          </a:prstGeom>
          <a:solidFill>
            <a:srgbClr val="2E9E6B"/>
          </a:solidFill>
          <a:ln w="12700">
            <a:solidFill>
              <a:srgbClr val="2E9E6B"/>
            </a:solidFill>
            <a:prstDash val="solid"/>
          </a:ln>
        </p:spPr>
      </p:sp>
      <p:sp>
        <p:nvSpPr>
          <p:cNvPr id="27" name="Shape 21"/>
          <p:cNvSpPr/>
          <p:nvPr/>
        </p:nvSpPr>
        <p:spPr>
          <a:xfrm>
            <a:off x="8321040" y="1783080"/>
            <a:ext cx="640080" cy="640080"/>
          </a:xfrm>
          <a:prstGeom prst="ellipse">
            <a:avLst/>
          </a:prstGeom>
          <a:solidFill>
            <a:srgbClr val="2E9E6B"/>
          </a:solidFill>
          <a:ln w="12700">
            <a:solidFill>
              <a:srgbClr val="2E9E6B"/>
            </a:solidFill>
            <a:prstDash val="solid"/>
          </a:ln>
        </p:spPr>
      </p:sp>
      <p:pic>
        <p:nvPicPr>
          <p:cNvPr id="28" name="Image 3" descr="preencoded.png">    </p:cNvPr>
          <p:cNvPicPr>
            <a:picLocks noChangeAspect="1"/>
          </p:cNvPicPr>
          <p:nvPr/>
        </p:nvPicPr>
        <p:blipFill>
          <a:blip r:embed="rId4"/>
          <a:stretch>
            <a:fillRect/>
          </a:stretch>
        </p:blipFill>
        <p:spPr>
          <a:xfrm>
            <a:off x="8487461" y="1949501"/>
            <a:ext cx="307238" cy="307238"/>
          </a:xfrm>
          <a:prstGeom prst="rect">
            <a:avLst/>
          </a:prstGeom>
        </p:spPr>
      </p:pic>
      <p:sp>
        <p:nvSpPr>
          <p:cNvPr id="29" name="Text 22"/>
          <p:cNvSpPr/>
          <p:nvPr/>
        </p:nvSpPr>
        <p:spPr>
          <a:xfrm>
            <a:off x="9098280" y="1874520"/>
            <a:ext cx="2377440" cy="457200"/>
          </a:xfrm>
          <a:prstGeom prst="rect">
            <a:avLst/>
          </a:prstGeom>
          <a:noFill/>
          <a:ln/>
        </p:spPr>
        <p:txBody>
          <a:bodyPr wrap="square" lIns="0" tIns="0" rIns="0" bIns="0" rtlCol="0" anchor="ctr"/>
          <a:lstStyle/>
          <a:p>
            <a:pPr indent="0" marL="0">
              <a:buNone/>
            </a:pPr>
            <a:r>
              <a:rPr lang="en-US" sz="2000" b="1" dirty="0">
                <a:solidFill>
                  <a:srgbClr val="023B5B"/>
                </a:solidFill>
                <a:latin typeface="Cambria" pitchFamily="34" charset="0"/>
                <a:ea typeface="Cambria" pitchFamily="34" charset="-122"/>
                <a:cs typeface="Cambria" pitchFamily="34" charset="-120"/>
              </a:rPr>
              <a:t>Footprint</a:t>
            </a:r>
            <a:endParaRPr lang="en-US" sz="2000" dirty="0"/>
          </a:p>
        </p:txBody>
      </p:sp>
      <p:sp>
        <p:nvSpPr>
          <p:cNvPr id="30" name="Text 23"/>
          <p:cNvSpPr/>
          <p:nvPr/>
        </p:nvSpPr>
        <p:spPr>
          <a:xfrm>
            <a:off x="8321040" y="2697480"/>
            <a:ext cx="3108960" cy="731520"/>
          </a:xfrm>
          <a:prstGeom prst="rect">
            <a:avLst/>
          </a:prstGeom>
          <a:noFill/>
          <a:ln/>
        </p:spPr>
        <p:txBody>
          <a:bodyPr wrap="square" lIns="0" tIns="0" rIns="0" bIns="0" rtlCol="0" anchor="t"/>
          <a:lstStyle/>
          <a:p>
            <a:pPr indent="0" marL="0">
              <a:buNone/>
            </a:pPr>
            <a:r>
              <a:rPr lang="en-US" sz="3200" b="1" dirty="0">
                <a:solidFill>
                  <a:srgbClr val="2E9E6B"/>
                </a:solidFill>
                <a:latin typeface="Cambria" pitchFamily="34" charset="0"/>
                <a:ea typeface="Cambria" pitchFamily="34" charset="-122"/>
                <a:cs typeface="Cambria" pitchFamily="34" charset="-120"/>
              </a:rPr>
              <a:t>1.5%</a:t>
            </a:r>
            <a:endParaRPr lang="en-US" sz="3200" dirty="0"/>
          </a:p>
        </p:txBody>
      </p:sp>
      <p:sp>
        <p:nvSpPr>
          <p:cNvPr id="31" name="Text 24"/>
          <p:cNvSpPr/>
          <p:nvPr/>
        </p:nvSpPr>
        <p:spPr>
          <a:xfrm>
            <a:off x="8321040" y="3520440"/>
            <a:ext cx="3063240" cy="1005840"/>
          </a:xfrm>
          <a:prstGeom prst="rect">
            <a:avLst/>
          </a:prstGeom>
          <a:noFill/>
          <a:ln/>
        </p:spPr>
        <p:txBody>
          <a:bodyPr wrap="square" lIns="0" tIns="0" rIns="0" bIns="0" rtlCol="0" anchor="t"/>
          <a:lstStyle/>
          <a:p>
            <a:pPr indent="0" marL="0">
              <a:buNone/>
            </a:pPr>
            <a:r>
              <a:rPr lang="en-US" sz="1200" dirty="0">
                <a:solidFill>
                  <a:srgbClr val="1E2B37"/>
                </a:solidFill>
                <a:latin typeface="Calibri" pitchFamily="34" charset="0"/>
                <a:ea typeface="Calibri" pitchFamily="34" charset="-122"/>
                <a:cs typeface="Calibri" pitchFamily="34" charset="-120"/>
              </a:rPr>
              <a:t>Share of global electricity used by data centres in 2024 [8].</a:t>
            </a:r>
            <a:endParaRPr lang="en-US" sz="1200" dirty="0"/>
          </a:p>
        </p:txBody>
      </p:sp>
      <p:sp>
        <p:nvSpPr>
          <p:cNvPr id="32" name="Text 25"/>
          <p:cNvSpPr/>
          <p:nvPr/>
        </p:nvSpPr>
        <p:spPr>
          <a:xfrm>
            <a:off x="8321040" y="4709160"/>
            <a:ext cx="3063240" cy="1097280"/>
          </a:xfrm>
          <a:prstGeom prst="rect">
            <a:avLst/>
          </a:prstGeom>
          <a:noFill/>
          <a:ln/>
        </p:spPr>
        <p:txBody>
          <a:bodyPr wrap="square" lIns="0" tIns="0" rIns="0" bIns="0" rtlCol="0" anchor="t"/>
          <a:lstStyle/>
          <a:p>
            <a:pPr indent="0" marL="0">
              <a:buNone/>
            </a:pPr>
            <a:r>
              <a:rPr lang="en-US" sz="1250" b="1" dirty="0">
                <a:solidFill>
                  <a:srgbClr val="023B5B"/>
                </a:solidFill>
                <a:latin typeface="Calibri" pitchFamily="34" charset="0"/>
                <a:ea typeface="Calibri" pitchFamily="34" charset="-122"/>
                <a:cs typeface="Calibri" pitchFamily="34" charset="-120"/>
              </a:rPr>
              <a:t>Plan your questions. Fewer, better prompts beat endless regenerating.</a:t>
            </a:r>
            <a:endParaRPr lang="en-US" sz="12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DECLARE IT</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How to declare AI use, and keep your own log</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21</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Citation format from [1]. The personal log is a suggested habit, not a requirement of the brief.</a:t>
            </a:r>
            <a:endParaRPr lang="en-US" sz="900" dirty="0"/>
          </a:p>
        </p:txBody>
      </p:sp>
      <p:sp>
        <p:nvSpPr>
          <p:cNvPr id="9" name="Shape 5"/>
          <p:cNvSpPr/>
          <p:nvPr/>
        </p:nvSpPr>
        <p:spPr>
          <a:xfrm>
            <a:off x="548640" y="1417320"/>
            <a:ext cx="5394960" cy="4617720"/>
          </a:xfrm>
          <a:prstGeom prst="roundRect">
            <a:avLst>
              <a:gd name="adj" fmla="val 1188"/>
            </a:avLst>
          </a:prstGeom>
          <a:solidFill>
            <a:srgbClr val="FBFAFF"/>
          </a:solidFill>
          <a:ln w="15875">
            <a:solidFill>
              <a:srgbClr val="C9C2E8"/>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548640" y="1417320"/>
            <a:ext cx="5394960" cy="365760"/>
          </a:xfrm>
          <a:prstGeom prst="rect">
            <a:avLst/>
          </a:prstGeom>
          <a:solidFill>
            <a:srgbClr val="7B5EA7"/>
          </a:solidFill>
          <a:ln w="12700">
            <a:solidFill>
              <a:srgbClr val="7B5EA7"/>
            </a:solidFill>
            <a:prstDash val="solid"/>
          </a:ln>
        </p:spPr>
      </p:sp>
      <p:sp>
        <p:nvSpPr>
          <p:cNvPr id="11" name="Text 7"/>
          <p:cNvSpPr/>
          <p:nvPr/>
        </p:nvSpPr>
        <p:spPr>
          <a:xfrm>
            <a:off x="731520" y="1417320"/>
            <a:ext cx="5029200" cy="365760"/>
          </a:xfrm>
          <a:prstGeom prst="rect">
            <a:avLst/>
          </a:prstGeom>
          <a:noFill/>
          <a:ln/>
        </p:spPr>
        <p:txBody>
          <a:bodyPr wrap="square" lIns="0" tIns="0" rIns="0" bIns="0" rtlCol="0" anchor="ctr"/>
          <a:lstStyle/>
          <a:p>
            <a:pPr indent="0" marL="0">
              <a:buNone/>
            </a:pPr>
            <a:r>
              <a:rPr lang="en-US" sz="1150" b="1" dirty="0">
                <a:solidFill>
                  <a:srgbClr val="FFFFFF"/>
                </a:solidFill>
                <a:latin typeface="Calibri" pitchFamily="34" charset="0"/>
                <a:ea typeface="Calibri" pitchFamily="34" charset="-122"/>
                <a:cs typeface="Calibri" pitchFamily="34" charset="-120"/>
              </a:rPr>
              <a:t>OneNote page: Task 1, Q2 (example only)</a:t>
            </a:r>
            <a:endParaRPr lang="en-US" sz="1150" dirty="0"/>
          </a:p>
        </p:txBody>
      </p:sp>
      <p:sp>
        <p:nvSpPr>
          <p:cNvPr id="12" name="Text 8"/>
          <p:cNvSpPr/>
          <p:nvPr/>
        </p:nvSpPr>
        <p:spPr>
          <a:xfrm>
            <a:off x="777240" y="1965960"/>
            <a:ext cx="4754880" cy="27432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Selected project idea</a:t>
            </a:r>
            <a:endParaRPr lang="en-US" sz="1400" dirty="0"/>
          </a:p>
        </p:txBody>
      </p:sp>
      <p:sp>
        <p:nvSpPr>
          <p:cNvPr id="13" name="Text 9"/>
          <p:cNvSpPr/>
          <p:nvPr/>
        </p:nvSpPr>
        <p:spPr>
          <a:xfrm>
            <a:off x="777240" y="2286000"/>
            <a:ext cx="4800600" cy="1188720"/>
          </a:xfrm>
          <a:prstGeom prst="rect">
            <a:avLst/>
          </a:prstGeom>
          <a:noFill/>
          <a:ln/>
        </p:spPr>
        <p:txBody>
          <a:bodyPr wrap="square" lIns="0" tIns="0" rIns="0" bIns="0" rtlCol="0" anchor="t"/>
          <a:lstStyle/>
          <a:p>
            <a:pPr indent="0" marL="0">
              <a:buNone/>
            </a:pPr>
            <a:r>
              <a:rPr lang="en-US" sz="1250" dirty="0">
                <a:solidFill>
                  <a:srgbClr val="1E2B37"/>
                </a:solidFill>
                <a:latin typeface="Cambria" pitchFamily="34" charset="0"/>
                <a:ea typeface="Cambria" pitchFamily="34" charset="-122"/>
                <a:cs typeface="Cambria" pitchFamily="34" charset="-120"/>
              </a:rPr>
              <a:t>Initial AI-assisted research by the author suggested that several carbon-aware scheduling tools already exist [3]. These were then checked against their official documentation [4] and compared in terms of cost and ease of use [5].</a:t>
            </a:r>
            <a:endParaRPr lang="en-US" sz="1250" dirty="0"/>
          </a:p>
        </p:txBody>
      </p:sp>
      <p:sp>
        <p:nvSpPr>
          <p:cNvPr id="14" name="Text 10"/>
          <p:cNvSpPr/>
          <p:nvPr/>
        </p:nvSpPr>
        <p:spPr>
          <a:xfrm>
            <a:off x="777240" y="3840480"/>
            <a:ext cx="4754880" cy="27432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References</a:t>
            </a:r>
            <a:endParaRPr lang="en-US" sz="1400" dirty="0"/>
          </a:p>
        </p:txBody>
      </p:sp>
      <p:sp>
        <p:nvSpPr>
          <p:cNvPr id="15" name="Shape 11"/>
          <p:cNvSpPr/>
          <p:nvPr/>
        </p:nvSpPr>
        <p:spPr>
          <a:xfrm>
            <a:off x="777240" y="4160520"/>
            <a:ext cx="4754880" cy="18288"/>
          </a:xfrm>
          <a:prstGeom prst="rect">
            <a:avLst/>
          </a:prstGeom>
          <a:solidFill>
            <a:srgbClr val="DCE4EA"/>
          </a:solidFill>
          <a:ln w="12700">
            <a:solidFill>
              <a:srgbClr val="DCE4EA"/>
            </a:solidFill>
            <a:prstDash val="solid"/>
          </a:ln>
        </p:spPr>
      </p:sp>
      <p:sp>
        <p:nvSpPr>
          <p:cNvPr id="16" name="Text 12"/>
          <p:cNvSpPr/>
          <p:nvPr/>
        </p:nvSpPr>
        <p:spPr>
          <a:xfrm>
            <a:off x="777240" y="4297680"/>
            <a:ext cx="4800600" cy="1097280"/>
          </a:xfrm>
          <a:prstGeom prst="rect">
            <a:avLst/>
          </a:prstGeom>
          <a:noFill/>
          <a:ln/>
        </p:spPr>
        <p:txBody>
          <a:bodyPr wrap="square" lIns="0" tIns="0" rIns="0" bIns="0" rtlCol="0" anchor="t"/>
          <a:lstStyle/>
          <a:p>
            <a:pPr indent="0" marL="0">
              <a:spcAft>
                <a:spcPts val="500"/>
              </a:spcAft>
              <a:buNone/>
            </a:pPr>
            <a:r>
              <a:rPr lang="en-US" sz="1200" dirty="0">
                <a:solidFill>
                  <a:srgbClr val="1E2B37"/>
                </a:solidFill>
                <a:latin typeface="Cambria" pitchFamily="34" charset="0"/>
                <a:ea typeface="Cambria" pitchFamily="34" charset="-122"/>
                <a:cs typeface="Cambria" pitchFamily="34" charset="-120"/>
              </a:rPr>
              <a:t>[3] OpenAI's ChatGPT, private communication, Oct. 2026.</a:t>
            </a:r>
            <a:endParaRPr lang="en-US" sz="1200" dirty="0"/>
          </a:p>
          <a:p>
            <a:pPr indent="0" marL="0">
              <a:spcAft>
                <a:spcPts val="500"/>
              </a:spcAft>
              <a:buNone/>
            </a:pPr>
            <a:r>
              <a:rPr lang="en-US" sz="1200" dirty="0">
                <a:solidFill>
                  <a:srgbClr val="1E2B37"/>
                </a:solidFill>
                <a:latin typeface="Cambria" pitchFamily="34" charset="0"/>
                <a:ea typeface="Cambria" pitchFamily="34" charset="-122"/>
                <a:cs typeface="Cambria" pitchFamily="34" charset="-120"/>
              </a:rPr>
              <a:t>[4] (an official documentation page you read)</a:t>
            </a:r>
            <a:endParaRPr lang="en-US" sz="1200" dirty="0"/>
          </a:p>
          <a:p>
            <a:pPr indent="0" marL="0">
              <a:spcAft>
                <a:spcPts val="500"/>
              </a:spcAft>
              <a:buNone/>
            </a:pPr>
            <a:r>
              <a:rPr lang="en-US" sz="1200" dirty="0">
                <a:solidFill>
                  <a:srgbClr val="1E2B37"/>
                </a:solidFill>
                <a:latin typeface="Cambria" pitchFamily="34" charset="0"/>
                <a:ea typeface="Cambria" pitchFamily="34" charset="-122"/>
                <a:cs typeface="Cambria" pitchFamily="34" charset="-120"/>
              </a:rPr>
              <a:t>[5] (a paper or report you read)</a:t>
            </a:r>
            <a:endParaRPr lang="en-US" sz="1200" dirty="0"/>
          </a:p>
        </p:txBody>
      </p:sp>
      <p:sp>
        <p:nvSpPr>
          <p:cNvPr id="17" name="Text 13"/>
          <p:cNvSpPr/>
          <p:nvPr/>
        </p:nvSpPr>
        <p:spPr>
          <a:xfrm>
            <a:off x="777240" y="5532120"/>
            <a:ext cx="4846320" cy="411480"/>
          </a:xfrm>
          <a:prstGeom prst="rect">
            <a:avLst/>
          </a:prstGeom>
          <a:noFill/>
          <a:ln/>
        </p:spPr>
        <p:txBody>
          <a:bodyPr wrap="square" lIns="0" tIns="0" rIns="0" bIns="0" rtlCol="0" anchor="t"/>
          <a:lstStyle/>
          <a:p>
            <a:pPr indent="0" marL="0">
              <a:buNone/>
            </a:pPr>
            <a:r>
              <a:rPr lang="en-US" sz="1100" i="1" dirty="0">
                <a:solidFill>
                  <a:srgbClr val="5B6B7B"/>
                </a:solidFill>
                <a:latin typeface="Calibri" pitchFamily="34" charset="0"/>
                <a:ea typeface="Calibri" pitchFamily="34" charset="-122"/>
                <a:cs typeface="Calibri" pitchFamily="34" charset="-120"/>
              </a:rPr>
              <a:t>The AI entry sits alongside real sources, once for this question.</a:t>
            </a:r>
            <a:endParaRPr lang="en-US" sz="1100" dirty="0"/>
          </a:p>
        </p:txBody>
      </p:sp>
      <p:sp>
        <p:nvSpPr>
          <p:cNvPr id="18" name="Text 14"/>
          <p:cNvSpPr/>
          <p:nvPr/>
        </p:nvSpPr>
        <p:spPr>
          <a:xfrm>
            <a:off x="6217920" y="1417320"/>
            <a:ext cx="5394960" cy="228600"/>
          </a:xfrm>
          <a:prstGeom prst="rect">
            <a:avLst/>
          </a:prstGeom>
          <a:noFill/>
          <a:ln/>
        </p:spPr>
        <p:txBody>
          <a:bodyPr wrap="square" lIns="0" tIns="0" rIns="0" bIns="0" rtlCol="0" anchor="t"/>
          <a:lstStyle/>
          <a:p>
            <a:pPr indent="0" marL="0">
              <a:buNone/>
            </a:pPr>
            <a:r>
              <a:rPr lang="en-US" sz="1050" b="1" spc="200" kern="0" dirty="0">
                <a:solidFill>
                  <a:srgbClr val="2D9AB9"/>
                </a:solidFill>
                <a:latin typeface="Calibri" pitchFamily="34" charset="0"/>
                <a:ea typeface="Calibri" pitchFamily="34" charset="-122"/>
                <a:cs typeface="Calibri" pitchFamily="34" charset="-120"/>
              </a:rPr>
              <a:t>A PRIVATE AI USE LOG (SUGGESTED)</a:t>
            </a:r>
            <a:endParaRPr lang="en-US" sz="1050" dirty="0"/>
          </a:p>
        </p:txBody>
      </p:sp>
      <p:graphicFrame>
        <p:nvGraphicFramePr>
          <p:cNvPr id="22" name="Table 0"/>
          <p:cNvGraphicFramePr>
            <a:graphicFrameLocks noGrp="1"/>
          </p:cNvGraphicFramePr>
          <p:nvPr>
            <p:extLst>
              <p:ext uri="{D42A27DB-BD31-4B8C-83A1-F6EECF244321}">
                <p14:modId xmlns:p14="http://schemas.microsoft.com/office/powerpoint/2010/main" val="1579011935"/>
              </p:ext>
            </p:extLst>
          </p:nvPr>
        </p:nvGraphicFramePr>
        <p:xfrm>
          <a:off x="6217920" y="1737360"/>
          <a:ext cx="5422392" cy="914400"/>
        </p:xfrm>
        <a:graphic>
          <a:graphicData uri="http://schemas.openxmlformats.org/drawingml/2006/table">
            <a:tbl>
              <a:tblPr/>
              <a:tblGrid>
                <a:gridCol w="594360"/>
                <a:gridCol w="822960"/>
                <a:gridCol w="1371600"/>
                <a:gridCol w="1280160"/>
                <a:gridCol w="1353312"/>
              </a:tblGrid>
              <a:tr h="365760">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Date</a:t>
                      </a:r>
                      <a:endParaRPr lang="en-US" sz="1050" dirty="0">
                        <a:latin typeface="Calibri" charset="0"/>
                        <a:ea typeface="Calibri" charset="0"/>
                        <a:cs typeface="Calibri" charset="0"/>
                      </a:endParaRPr>
                    </a:p>
                  </a:txBody>
                  <a:tcPr marL="91440" marR="91440" marT="45720" marB="45720" anchor="ctr">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solidFill>
                      <a:srgbClr val="023B5B"/>
                    </a:solidFill>
                  </a:tcPr>
                </a:tc>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Tool</a:t>
                      </a:r>
                      <a:endParaRPr lang="en-US" sz="1050" dirty="0">
                        <a:latin typeface="Calibri" charset="0"/>
                        <a:ea typeface="Calibri" charset="0"/>
                        <a:cs typeface="Calibri" charset="0"/>
                      </a:endParaRPr>
                    </a:p>
                  </a:txBody>
                  <a:tcPr marL="91440" marR="91440" marT="45720" marB="45720" anchor="ctr">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solidFill>
                      <a:srgbClr val="023B5B"/>
                    </a:solidFill>
                  </a:tcPr>
                </a:tc>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Why I used it</a:t>
                      </a:r>
                      <a:endParaRPr lang="en-US" sz="1050" dirty="0">
                        <a:latin typeface="Calibri" charset="0"/>
                        <a:ea typeface="Calibri" charset="0"/>
                        <a:cs typeface="Calibri" charset="0"/>
                      </a:endParaRPr>
                    </a:p>
                  </a:txBody>
                  <a:tcPr marL="91440" marR="91440" marT="45720" marB="45720" anchor="ctr">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solidFill>
                      <a:srgbClr val="023B5B"/>
                    </a:solidFill>
                  </a:tcPr>
                </a:tc>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What I checked</a:t>
                      </a:r>
                      <a:endParaRPr lang="en-US" sz="1050" dirty="0">
                        <a:latin typeface="Calibri" charset="0"/>
                        <a:ea typeface="Calibri" charset="0"/>
                        <a:cs typeface="Calibri" charset="0"/>
                      </a:endParaRPr>
                    </a:p>
                  </a:txBody>
                  <a:tcPr marL="91440" marR="91440" marT="45720" marB="45720" anchor="ctr">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solidFill>
                      <a:srgbClr val="023B5B"/>
                    </a:solidFill>
                  </a:tcPr>
                </a:tc>
                <a:tc>
                  <a:txBody>
                    <a:bodyPr/>
                    <a:lstStyle/>
                    <a:p>
                      <a:pPr indent="0" marL="0">
                        <a:buNone/>
                      </a:pPr>
                      <a:r>
                        <a:rPr lang="en-US" sz="1050" b="1" dirty="0">
                          <a:solidFill>
                            <a:srgbClr val="FFFFFF"/>
                          </a:solidFill>
                          <a:latin typeface="Calibri" pitchFamily="34" charset="0"/>
                          <a:ea typeface="Calibri" pitchFamily="34" charset="-122"/>
                          <a:cs typeface="Calibri" pitchFamily="34" charset="-120"/>
                        </a:rPr>
                        <a:t>What I changed</a:t>
                      </a:r>
                      <a:endParaRPr lang="en-US" sz="1050" dirty="0">
                        <a:latin typeface="Calibri" charset="0"/>
                        <a:ea typeface="Calibri" charset="0"/>
                        <a:cs typeface="Calibri" charset="0"/>
                      </a:endParaRPr>
                    </a:p>
                  </a:txBody>
                  <a:tcPr marL="91440" marR="91440" marT="45720" marB="45720" anchor="ctr">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solidFill>
                      <a:srgbClr val="023B5B"/>
                    </a:solidFill>
                  </a:tcPr>
                </a:tc>
              </a:tr>
              <a:tr h="960120">
                <a:tc>
                  <a:txBody>
                    <a:bodyPr/>
                    <a:lstStyle/>
                    <a:p>
                      <a:pPr indent="0" marL="0">
                        <a:buNone/>
                      </a:pPr>
                      <a:r>
                        <a:rPr lang="en-US" sz="1050" dirty="0">
                          <a:solidFill>
                            <a:srgbClr val="1E2B37"/>
                          </a:solidFill>
                          <a:latin typeface="Calibri" pitchFamily="34" charset="0"/>
                          <a:ea typeface="Calibri" pitchFamily="34" charset="-122"/>
                          <a:cs typeface="Calibri" pitchFamily="34" charset="-120"/>
                        </a:rPr>
                        <a:t>3 Oct</a:t>
                      </a: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r>
                        <a:rPr lang="en-US" sz="1050" dirty="0">
                          <a:solidFill>
                            <a:srgbClr val="1E2B37"/>
                          </a:solidFill>
                          <a:latin typeface="Calibri" pitchFamily="34" charset="0"/>
                          <a:ea typeface="Calibri" pitchFamily="34" charset="-122"/>
                          <a:cs typeface="Calibri" pitchFamily="34" charset="-120"/>
                        </a:rPr>
                        <a:t>Name of tool</a:t>
                      </a: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r>
                        <a:rPr lang="en-US" sz="1050" dirty="0">
                          <a:solidFill>
                            <a:srgbClr val="1E2B37"/>
                          </a:solidFill>
                          <a:latin typeface="Calibri" pitchFamily="34" charset="0"/>
                          <a:ea typeface="Calibri" pitchFamily="34" charset="-122"/>
                          <a:cs typeface="Calibri" pitchFamily="34" charset="-120"/>
                        </a:rPr>
                        <a:t>Find existing carbon-aware tools</a:t>
                      </a: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r>
                        <a:rPr lang="en-US" sz="1050" dirty="0">
                          <a:solidFill>
                            <a:srgbClr val="1E2B37"/>
                          </a:solidFill>
                          <a:latin typeface="Calibri" pitchFamily="34" charset="0"/>
                          <a:ea typeface="Calibri" pitchFamily="34" charset="-122"/>
                          <a:cs typeface="Calibri" pitchFamily="34" charset="-120"/>
                        </a:rPr>
                        <a:t>Docs for each tool</a:t>
                      </a: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r>
                        <a:rPr lang="en-US" sz="1050" dirty="0">
                          <a:solidFill>
                            <a:srgbClr val="1E2B37"/>
                          </a:solidFill>
                          <a:latin typeface="Calibri" pitchFamily="34" charset="0"/>
                          <a:ea typeface="Calibri" pitchFamily="34" charset="-122"/>
                          <a:cs typeface="Calibri" pitchFamily="34" charset="-120"/>
                        </a:rPr>
                        <a:t>Dropped 2 tools that I could not verify</a:t>
                      </a: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r>
              <a:tr h="548640">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r>
              <a:tr h="548640">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c>
                  <a:txBody>
                    <a:bodyPr/>
                    <a:lstStyle/>
                    <a:p>
                      <a:pPr indent="0" marL="0">
                        <a:buNone/>
                      </a:pPr>
                      <a:endParaRPr lang="en-US" sz="1050" dirty="0">
                        <a:latin typeface="Calibri" charset="0"/>
                        <a:ea typeface="Calibri" charset="0"/>
                        <a:cs typeface="Calibri" charset="0"/>
                      </a:endParaRPr>
                    </a:p>
                  </a:txBody>
                  <a:tcPr marL="91440" marR="91440" marT="45720" marB="45720" anchor="t">
                    <a:lnL w="9525" cap="flat" cmpd="sng" algn="ctr">
                      <a:solidFill>
                        <a:srgbClr val="DCE4EA"/>
                      </a:solidFill>
                      <a:prstDash val="solid"/>
                      <a:round/>
                      <a:headEnd type="none" w="med" len="med"/>
                      <a:tailEnd type="none" w="med" len="med"/>
                    </a:lnL>
                    <a:lnR w="9525" cap="flat" cmpd="sng" algn="ctr">
                      <a:solidFill>
                        <a:srgbClr val="DCE4EA"/>
                      </a:solidFill>
                      <a:prstDash val="solid"/>
                      <a:round/>
                      <a:headEnd type="none" w="med" len="med"/>
                      <a:tailEnd type="none" w="med" len="med"/>
                    </a:lnR>
                    <a:lnT w="9525" cap="flat" cmpd="sng" algn="ctr">
                      <a:solidFill>
                        <a:srgbClr val="DCE4EA"/>
                      </a:solidFill>
                      <a:prstDash val="solid"/>
                      <a:round/>
                      <a:headEnd type="none" w="med" len="med"/>
                      <a:tailEnd type="none" w="med" len="med"/>
                    </a:lnT>
                    <a:lnB w="9525" cap="flat" cmpd="sng" algn="ctr">
                      <a:solidFill>
                        <a:srgbClr val="DCE4EA"/>
                      </a:solidFill>
                      <a:prstDash val="solid"/>
                      <a:round/>
                      <a:headEnd type="none" w="med" len="med"/>
                      <a:tailEnd type="none" w="med" len="med"/>
                    </a:lnB>
                  </a:tcPr>
                </a:tc>
              </a:tr>
            </a:tbl>
          </a:graphicData>
        </a:graphic>
      </p:graphicFrame>
      <p:sp>
        <p:nvSpPr>
          <p:cNvPr id="20" name="Shape 15"/>
          <p:cNvSpPr/>
          <p:nvPr/>
        </p:nvSpPr>
        <p:spPr>
          <a:xfrm>
            <a:off x="6217920" y="4480560"/>
            <a:ext cx="5422392" cy="1554480"/>
          </a:xfrm>
          <a:prstGeom prst="roundRect">
            <a:avLst>
              <a:gd name="adj" fmla="val 3529"/>
            </a:avLst>
          </a:prstGeom>
          <a:solidFill>
            <a:srgbClr val="E3F6FB"/>
          </a:solidFill>
          <a:ln w="12700">
            <a:solidFill>
              <a:srgbClr val="26B9DA"/>
            </a:solidFill>
            <a:prstDash val="solid"/>
          </a:ln>
          <a:effectLst>
            <a:outerShdw sx="100000" sy="100000" kx="0" ky="0" algn="bl" rotWithShape="0" blurRad="76200" dist="25400" dir="5400000">
              <a:srgbClr val="000000">
                <a:alpha val="12000"/>
              </a:srgbClr>
            </a:outerShdw>
          </a:effectLst>
        </p:spPr>
      </p:sp>
      <p:sp>
        <p:nvSpPr>
          <p:cNvPr id="21" name="Text 16"/>
          <p:cNvSpPr/>
          <p:nvPr/>
        </p:nvSpPr>
        <p:spPr>
          <a:xfrm>
            <a:off x="6446520" y="4572000"/>
            <a:ext cx="4937760" cy="274320"/>
          </a:xfrm>
          <a:prstGeom prst="rect">
            <a:avLst/>
          </a:prstGeom>
          <a:noFill/>
          <a:ln/>
        </p:spPr>
        <p:txBody>
          <a:bodyPr wrap="square" lIns="0" tIns="0" rIns="0" bIns="0" rtlCol="0" anchor="t"/>
          <a:lstStyle/>
          <a:p>
            <a:pPr indent="0" marL="0">
              <a:buNone/>
            </a:pPr>
            <a:r>
              <a:rPr lang="en-US" sz="1400" b="1" dirty="0">
                <a:solidFill>
                  <a:srgbClr val="023B5B"/>
                </a:solidFill>
                <a:latin typeface="Cambria" pitchFamily="34" charset="0"/>
                <a:ea typeface="Cambria" pitchFamily="34" charset="-122"/>
                <a:cs typeface="Cambria" pitchFamily="34" charset="-120"/>
              </a:rPr>
              <a:t>Why bother?</a:t>
            </a:r>
            <a:endParaRPr lang="en-US" sz="1400" dirty="0"/>
          </a:p>
        </p:txBody>
      </p:sp>
      <p:sp>
        <p:nvSpPr>
          <p:cNvPr id="22" name="Text 17"/>
          <p:cNvSpPr/>
          <p:nvPr/>
        </p:nvSpPr>
        <p:spPr>
          <a:xfrm>
            <a:off x="6446520" y="4892040"/>
            <a:ext cx="4937760" cy="1097280"/>
          </a:xfrm>
          <a:prstGeom prst="rect">
            <a:avLst/>
          </a:prstGeom>
          <a:noFill/>
          <a:ln/>
        </p:spPr>
        <p:txBody>
          <a:bodyPr wrap="square" lIns="0" tIns="0" rIns="0" bIns="0" rtlCol="0" anchor="t"/>
          <a:lstStyle/>
          <a:p>
            <a:pPr marL="152400" indent="-152400">
              <a:spcAft>
                <a:spcPts val="400"/>
              </a:spcAft>
              <a:buSzPct val="100000"/>
              <a:buChar char="•"/>
            </a:pPr>
            <a:r>
              <a:rPr lang="en-US" sz="1250" dirty="0">
                <a:solidFill>
                  <a:srgbClr val="1E2B37"/>
                </a:solidFill>
                <a:latin typeface="Calibri" pitchFamily="34" charset="0"/>
                <a:ea typeface="Calibri" pitchFamily="34" charset="-122"/>
                <a:cs typeface="Calibri" pitchFamily="34" charset="-120"/>
              </a:rPr>
              <a:t>It keeps your citation honest</a:t>
            </a:r>
            <a:endParaRPr lang="en-US" sz="1250" dirty="0"/>
          </a:p>
          <a:p>
            <a:pPr marL="152400" indent="-152400">
              <a:spcAft>
                <a:spcPts val="400"/>
              </a:spcAft>
              <a:buSzPct val="100000"/>
              <a:buChar char="•"/>
            </a:pPr>
            <a:r>
              <a:rPr lang="en-US" sz="1250" dirty="0">
                <a:solidFill>
                  <a:srgbClr val="1E2B37"/>
                </a:solidFill>
                <a:latin typeface="Calibri" pitchFamily="34" charset="0"/>
                <a:ea typeface="Calibri" pitchFamily="34" charset="-122"/>
                <a:cs typeface="Calibri" pitchFamily="34" charset="-120"/>
              </a:rPr>
              <a:t>It shows you verified rather than copied</a:t>
            </a:r>
            <a:endParaRPr lang="en-US" sz="1250" dirty="0"/>
          </a:p>
          <a:p>
            <a:pPr marL="152400" indent="-152400">
              <a:spcAft>
                <a:spcPts val="400"/>
              </a:spcAft>
              <a:buSzPct val="100000"/>
              <a:buChar char="•"/>
            </a:pPr>
            <a:r>
              <a:rPr lang="en-US" sz="1250" dirty="0">
                <a:solidFill>
                  <a:srgbClr val="1E2B37"/>
                </a:solidFill>
                <a:latin typeface="Calibri" pitchFamily="34" charset="0"/>
                <a:ea typeface="Calibri" pitchFamily="34" charset="-122"/>
                <a:cs typeface="Calibri" pitchFamily="34" charset="-120"/>
              </a:rPr>
              <a:t>It lets you explain your process if asked</a:t>
            </a:r>
            <a:endParaRPr lang="en-US" sz="12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BEFORE YOU SUBMIT</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Eight-point ethical AI check for your ideation work</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22</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Checklist based on [1] and the principles in [5].</a:t>
            </a:r>
            <a:endParaRPr lang="en-US" sz="900" dirty="0"/>
          </a:p>
        </p:txBody>
      </p:sp>
      <p:sp>
        <p:nvSpPr>
          <p:cNvPr id="9" name="Shape 5"/>
          <p:cNvSpPr/>
          <p:nvPr/>
        </p:nvSpPr>
        <p:spPr>
          <a:xfrm>
            <a:off x="548640" y="1463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77240" y="1737360"/>
            <a:ext cx="457200" cy="457200"/>
          </a:xfrm>
          <a:prstGeom prst="roundRect">
            <a:avLst>
              <a:gd name="adj" fmla="val 16000"/>
            </a:avLst>
          </a:prstGeom>
          <a:solidFill>
            <a:srgbClr val="FFFFFF"/>
          </a:solidFill>
          <a:ln w="25400">
            <a:solidFill>
              <a:srgbClr val="2D9AB9"/>
            </a:solidFill>
            <a:prstDash val="solid"/>
          </a:ln>
        </p:spPr>
      </p:sp>
      <p:sp>
        <p:nvSpPr>
          <p:cNvPr id="11" name="Shape 7"/>
          <p:cNvSpPr/>
          <p:nvPr/>
        </p:nvSpPr>
        <p:spPr>
          <a:xfrm>
            <a:off x="1371600" y="1764792"/>
            <a:ext cx="402336" cy="402336"/>
          </a:xfrm>
          <a:prstGeom prst="ellipse">
            <a:avLst/>
          </a:prstGeom>
          <a:solidFill>
            <a:srgbClr val="023B5B"/>
          </a:solidFill>
          <a:ln w="12700">
            <a:solidFill>
              <a:srgbClr val="023B5B"/>
            </a:solidFill>
            <a:prstDash val="solid"/>
          </a:ln>
        </p:spPr>
      </p:sp>
      <p:sp>
        <p:nvSpPr>
          <p:cNvPr id="12" name="Text 8"/>
          <p:cNvSpPr/>
          <p:nvPr/>
        </p:nvSpPr>
        <p:spPr>
          <a:xfrm>
            <a:off x="1371600" y="1764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1</a:t>
            </a:r>
            <a:endParaRPr lang="en-US" sz="1300" dirty="0"/>
          </a:p>
        </p:txBody>
      </p:sp>
      <p:sp>
        <p:nvSpPr>
          <p:cNvPr id="13" name="Text 9"/>
          <p:cNvSpPr/>
          <p:nvPr/>
        </p:nvSpPr>
        <p:spPr>
          <a:xfrm>
            <a:off x="1920240" y="1554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My project ideas, title, aim and objectives are in my own words.</a:t>
            </a:r>
            <a:endParaRPr lang="en-US" sz="1300" dirty="0"/>
          </a:p>
        </p:txBody>
      </p:sp>
      <p:sp>
        <p:nvSpPr>
          <p:cNvPr id="14" name="Shape 10"/>
          <p:cNvSpPr/>
          <p:nvPr/>
        </p:nvSpPr>
        <p:spPr>
          <a:xfrm>
            <a:off x="6172200" y="1463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5" name="Shape 11"/>
          <p:cNvSpPr/>
          <p:nvPr/>
        </p:nvSpPr>
        <p:spPr>
          <a:xfrm>
            <a:off x="6400800" y="1737360"/>
            <a:ext cx="457200" cy="457200"/>
          </a:xfrm>
          <a:prstGeom prst="roundRect">
            <a:avLst>
              <a:gd name="adj" fmla="val 16000"/>
            </a:avLst>
          </a:prstGeom>
          <a:solidFill>
            <a:srgbClr val="FFFFFF"/>
          </a:solidFill>
          <a:ln w="25400">
            <a:solidFill>
              <a:srgbClr val="2D9AB9"/>
            </a:solidFill>
            <a:prstDash val="solid"/>
          </a:ln>
        </p:spPr>
      </p:sp>
      <p:sp>
        <p:nvSpPr>
          <p:cNvPr id="16" name="Shape 12"/>
          <p:cNvSpPr/>
          <p:nvPr/>
        </p:nvSpPr>
        <p:spPr>
          <a:xfrm>
            <a:off x="6995160" y="1764792"/>
            <a:ext cx="402336" cy="402336"/>
          </a:xfrm>
          <a:prstGeom prst="ellipse">
            <a:avLst/>
          </a:prstGeom>
          <a:solidFill>
            <a:srgbClr val="023B5B"/>
          </a:solidFill>
          <a:ln w="12700">
            <a:solidFill>
              <a:srgbClr val="023B5B"/>
            </a:solidFill>
            <a:prstDash val="solid"/>
          </a:ln>
        </p:spPr>
      </p:sp>
      <p:sp>
        <p:nvSpPr>
          <p:cNvPr id="17" name="Text 13"/>
          <p:cNvSpPr/>
          <p:nvPr/>
        </p:nvSpPr>
        <p:spPr>
          <a:xfrm>
            <a:off x="6995160" y="1764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2</a:t>
            </a:r>
            <a:endParaRPr lang="en-US" sz="1300" dirty="0"/>
          </a:p>
        </p:txBody>
      </p:sp>
      <p:sp>
        <p:nvSpPr>
          <p:cNvPr id="18" name="Text 14"/>
          <p:cNvSpPr/>
          <p:nvPr/>
        </p:nvSpPr>
        <p:spPr>
          <a:xfrm>
            <a:off x="7543800" y="1554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I have not pasted AI text, or lightly reworded it.</a:t>
            </a:r>
            <a:endParaRPr lang="en-US" sz="1300" dirty="0"/>
          </a:p>
        </p:txBody>
      </p:sp>
      <p:sp>
        <p:nvSpPr>
          <p:cNvPr id="19" name="Shape 15"/>
          <p:cNvSpPr/>
          <p:nvPr/>
        </p:nvSpPr>
        <p:spPr>
          <a:xfrm>
            <a:off x="548640" y="2606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0" name="Shape 16"/>
          <p:cNvSpPr/>
          <p:nvPr/>
        </p:nvSpPr>
        <p:spPr>
          <a:xfrm>
            <a:off x="777240" y="2880360"/>
            <a:ext cx="457200" cy="457200"/>
          </a:xfrm>
          <a:prstGeom prst="roundRect">
            <a:avLst>
              <a:gd name="adj" fmla="val 16000"/>
            </a:avLst>
          </a:prstGeom>
          <a:solidFill>
            <a:srgbClr val="FFFFFF"/>
          </a:solidFill>
          <a:ln w="25400">
            <a:solidFill>
              <a:srgbClr val="2D9AB9"/>
            </a:solidFill>
            <a:prstDash val="solid"/>
          </a:ln>
        </p:spPr>
      </p:sp>
      <p:sp>
        <p:nvSpPr>
          <p:cNvPr id="21" name="Shape 17"/>
          <p:cNvSpPr/>
          <p:nvPr/>
        </p:nvSpPr>
        <p:spPr>
          <a:xfrm>
            <a:off x="1371600" y="2907792"/>
            <a:ext cx="402336" cy="402336"/>
          </a:xfrm>
          <a:prstGeom prst="ellipse">
            <a:avLst/>
          </a:prstGeom>
          <a:solidFill>
            <a:srgbClr val="023B5B"/>
          </a:solidFill>
          <a:ln w="12700">
            <a:solidFill>
              <a:srgbClr val="023B5B"/>
            </a:solidFill>
            <a:prstDash val="solid"/>
          </a:ln>
        </p:spPr>
      </p:sp>
      <p:sp>
        <p:nvSpPr>
          <p:cNvPr id="22" name="Text 18"/>
          <p:cNvSpPr/>
          <p:nvPr/>
        </p:nvSpPr>
        <p:spPr>
          <a:xfrm>
            <a:off x="1371600" y="2907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3</a:t>
            </a:r>
            <a:endParaRPr lang="en-US" sz="1300" dirty="0"/>
          </a:p>
        </p:txBody>
      </p:sp>
      <p:sp>
        <p:nvSpPr>
          <p:cNvPr id="23" name="Text 19"/>
          <p:cNvSpPr/>
          <p:nvPr/>
        </p:nvSpPr>
        <p:spPr>
          <a:xfrm>
            <a:off x="1920240" y="2697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I used AI only for allowed purposes: research or proofreading.</a:t>
            </a:r>
            <a:endParaRPr lang="en-US" sz="1300" dirty="0"/>
          </a:p>
        </p:txBody>
      </p:sp>
      <p:sp>
        <p:nvSpPr>
          <p:cNvPr id="24" name="Shape 20"/>
          <p:cNvSpPr/>
          <p:nvPr/>
        </p:nvSpPr>
        <p:spPr>
          <a:xfrm>
            <a:off x="6172200" y="2606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5" name="Shape 21"/>
          <p:cNvSpPr/>
          <p:nvPr/>
        </p:nvSpPr>
        <p:spPr>
          <a:xfrm>
            <a:off x="6400800" y="2880360"/>
            <a:ext cx="457200" cy="457200"/>
          </a:xfrm>
          <a:prstGeom prst="roundRect">
            <a:avLst>
              <a:gd name="adj" fmla="val 16000"/>
            </a:avLst>
          </a:prstGeom>
          <a:solidFill>
            <a:srgbClr val="FFFFFF"/>
          </a:solidFill>
          <a:ln w="25400">
            <a:solidFill>
              <a:srgbClr val="2D9AB9"/>
            </a:solidFill>
            <a:prstDash val="solid"/>
          </a:ln>
        </p:spPr>
      </p:sp>
      <p:sp>
        <p:nvSpPr>
          <p:cNvPr id="26" name="Shape 22"/>
          <p:cNvSpPr/>
          <p:nvPr/>
        </p:nvSpPr>
        <p:spPr>
          <a:xfrm>
            <a:off x="6995160" y="2907792"/>
            <a:ext cx="402336" cy="402336"/>
          </a:xfrm>
          <a:prstGeom prst="ellipse">
            <a:avLst/>
          </a:prstGeom>
          <a:solidFill>
            <a:srgbClr val="023B5B"/>
          </a:solidFill>
          <a:ln w="12700">
            <a:solidFill>
              <a:srgbClr val="023B5B"/>
            </a:solidFill>
            <a:prstDash val="solid"/>
          </a:ln>
        </p:spPr>
      </p:sp>
      <p:sp>
        <p:nvSpPr>
          <p:cNvPr id="27" name="Text 23"/>
          <p:cNvSpPr/>
          <p:nvPr/>
        </p:nvSpPr>
        <p:spPr>
          <a:xfrm>
            <a:off x="6995160" y="2907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4</a:t>
            </a:r>
            <a:endParaRPr lang="en-US" sz="1300" dirty="0"/>
          </a:p>
        </p:txBody>
      </p:sp>
      <p:sp>
        <p:nvSpPr>
          <p:cNvPr id="28" name="Text 24"/>
          <p:cNvSpPr/>
          <p:nvPr/>
        </p:nvSpPr>
        <p:spPr>
          <a:xfrm>
            <a:off x="7543800" y="2697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I cite AI at most once per question, as a personal communication.</a:t>
            </a:r>
            <a:endParaRPr lang="en-US" sz="1300" dirty="0"/>
          </a:p>
        </p:txBody>
      </p:sp>
      <p:sp>
        <p:nvSpPr>
          <p:cNvPr id="29" name="Shape 25"/>
          <p:cNvSpPr/>
          <p:nvPr/>
        </p:nvSpPr>
        <p:spPr>
          <a:xfrm>
            <a:off x="548640" y="3749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0" name="Shape 26"/>
          <p:cNvSpPr/>
          <p:nvPr/>
        </p:nvSpPr>
        <p:spPr>
          <a:xfrm>
            <a:off x="777240" y="4023360"/>
            <a:ext cx="457200" cy="457200"/>
          </a:xfrm>
          <a:prstGeom prst="roundRect">
            <a:avLst>
              <a:gd name="adj" fmla="val 16000"/>
            </a:avLst>
          </a:prstGeom>
          <a:solidFill>
            <a:srgbClr val="FFFFFF"/>
          </a:solidFill>
          <a:ln w="25400">
            <a:solidFill>
              <a:srgbClr val="2D9AB9"/>
            </a:solidFill>
            <a:prstDash val="solid"/>
          </a:ln>
        </p:spPr>
      </p:sp>
      <p:sp>
        <p:nvSpPr>
          <p:cNvPr id="31" name="Shape 27"/>
          <p:cNvSpPr/>
          <p:nvPr/>
        </p:nvSpPr>
        <p:spPr>
          <a:xfrm>
            <a:off x="1371600" y="4050792"/>
            <a:ext cx="402336" cy="402336"/>
          </a:xfrm>
          <a:prstGeom prst="ellipse">
            <a:avLst/>
          </a:prstGeom>
          <a:solidFill>
            <a:srgbClr val="023B5B"/>
          </a:solidFill>
          <a:ln w="12700">
            <a:solidFill>
              <a:srgbClr val="023B5B"/>
            </a:solidFill>
            <a:prstDash val="solid"/>
          </a:ln>
        </p:spPr>
      </p:sp>
      <p:sp>
        <p:nvSpPr>
          <p:cNvPr id="32" name="Text 28"/>
          <p:cNvSpPr/>
          <p:nvPr/>
        </p:nvSpPr>
        <p:spPr>
          <a:xfrm>
            <a:off x="1371600" y="4050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5</a:t>
            </a:r>
            <a:endParaRPr lang="en-US" sz="1300" dirty="0"/>
          </a:p>
        </p:txBody>
      </p:sp>
      <p:sp>
        <p:nvSpPr>
          <p:cNvPr id="33" name="Text 29"/>
          <p:cNvSpPr/>
          <p:nvPr/>
        </p:nvSpPr>
        <p:spPr>
          <a:xfrm>
            <a:off x="1920240" y="3840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Every fact AI gave me is checked at a primary source and cited.</a:t>
            </a:r>
            <a:endParaRPr lang="en-US" sz="1300" dirty="0"/>
          </a:p>
        </p:txBody>
      </p:sp>
      <p:sp>
        <p:nvSpPr>
          <p:cNvPr id="34" name="Shape 30"/>
          <p:cNvSpPr/>
          <p:nvPr/>
        </p:nvSpPr>
        <p:spPr>
          <a:xfrm>
            <a:off x="6172200" y="3749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5" name="Shape 31"/>
          <p:cNvSpPr/>
          <p:nvPr/>
        </p:nvSpPr>
        <p:spPr>
          <a:xfrm>
            <a:off x="6400800" y="4023360"/>
            <a:ext cx="457200" cy="457200"/>
          </a:xfrm>
          <a:prstGeom prst="roundRect">
            <a:avLst>
              <a:gd name="adj" fmla="val 16000"/>
            </a:avLst>
          </a:prstGeom>
          <a:solidFill>
            <a:srgbClr val="FFFFFF"/>
          </a:solidFill>
          <a:ln w="25400">
            <a:solidFill>
              <a:srgbClr val="2D9AB9"/>
            </a:solidFill>
            <a:prstDash val="solid"/>
          </a:ln>
        </p:spPr>
      </p:sp>
      <p:sp>
        <p:nvSpPr>
          <p:cNvPr id="36" name="Shape 32"/>
          <p:cNvSpPr/>
          <p:nvPr/>
        </p:nvSpPr>
        <p:spPr>
          <a:xfrm>
            <a:off x="6995160" y="4050792"/>
            <a:ext cx="402336" cy="402336"/>
          </a:xfrm>
          <a:prstGeom prst="ellipse">
            <a:avLst/>
          </a:prstGeom>
          <a:solidFill>
            <a:srgbClr val="023B5B"/>
          </a:solidFill>
          <a:ln w="12700">
            <a:solidFill>
              <a:srgbClr val="023B5B"/>
            </a:solidFill>
            <a:prstDash val="solid"/>
          </a:ln>
        </p:spPr>
      </p:sp>
      <p:sp>
        <p:nvSpPr>
          <p:cNvPr id="37" name="Text 33"/>
          <p:cNvSpPr/>
          <p:nvPr/>
        </p:nvSpPr>
        <p:spPr>
          <a:xfrm>
            <a:off x="6995160" y="4050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6</a:t>
            </a:r>
            <a:endParaRPr lang="en-US" sz="1300" dirty="0"/>
          </a:p>
        </p:txBody>
      </p:sp>
      <p:sp>
        <p:nvSpPr>
          <p:cNvPr id="38" name="Text 34"/>
          <p:cNvSpPr/>
          <p:nvPr/>
        </p:nvSpPr>
        <p:spPr>
          <a:xfrm>
            <a:off x="7543800" y="3840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I entered no personal, confidential or third-party data.</a:t>
            </a:r>
            <a:endParaRPr lang="en-US" sz="1300" dirty="0"/>
          </a:p>
        </p:txBody>
      </p:sp>
      <p:sp>
        <p:nvSpPr>
          <p:cNvPr id="39" name="Shape 35"/>
          <p:cNvSpPr/>
          <p:nvPr/>
        </p:nvSpPr>
        <p:spPr>
          <a:xfrm>
            <a:off x="548640" y="4892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40" name="Shape 36"/>
          <p:cNvSpPr/>
          <p:nvPr/>
        </p:nvSpPr>
        <p:spPr>
          <a:xfrm>
            <a:off x="777240" y="5166360"/>
            <a:ext cx="457200" cy="457200"/>
          </a:xfrm>
          <a:prstGeom prst="roundRect">
            <a:avLst>
              <a:gd name="adj" fmla="val 16000"/>
            </a:avLst>
          </a:prstGeom>
          <a:solidFill>
            <a:srgbClr val="FFFFFF"/>
          </a:solidFill>
          <a:ln w="25400">
            <a:solidFill>
              <a:srgbClr val="2D9AB9"/>
            </a:solidFill>
            <a:prstDash val="solid"/>
          </a:ln>
        </p:spPr>
      </p:sp>
      <p:sp>
        <p:nvSpPr>
          <p:cNvPr id="41" name="Shape 37"/>
          <p:cNvSpPr/>
          <p:nvPr/>
        </p:nvSpPr>
        <p:spPr>
          <a:xfrm>
            <a:off x="1371600" y="5193792"/>
            <a:ext cx="402336" cy="402336"/>
          </a:xfrm>
          <a:prstGeom prst="ellipse">
            <a:avLst/>
          </a:prstGeom>
          <a:solidFill>
            <a:srgbClr val="023B5B"/>
          </a:solidFill>
          <a:ln w="12700">
            <a:solidFill>
              <a:srgbClr val="023B5B"/>
            </a:solidFill>
            <a:prstDash val="solid"/>
          </a:ln>
        </p:spPr>
      </p:sp>
      <p:sp>
        <p:nvSpPr>
          <p:cNvPr id="42" name="Text 38"/>
          <p:cNvSpPr/>
          <p:nvPr/>
        </p:nvSpPr>
        <p:spPr>
          <a:xfrm>
            <a:off x="1371600" y="5193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7</a:t>
            </a:r>
            <a:endParaRPr lang="en-US" sz="1300" dirty="0"/>
          </a:p>
        </p:txBody>
      </p:sp>
      <p:sp>
        <p:nvSpPr>
          <p:cNvPr id="43" name="Text 39"/>
          <p:cNvSpPr/>
          <p:nvPr/>
        </p:nvSpPr>
        <p:spPr>
          <a:xfrm>
            <a:off x="1920240" y="4983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For feedback from others I plan consent, anonymity and approval.</a:t>
            </a:r>
            <a:endParaRPr lang="en-US" sz="1300" dirty="0"/>
          </a:p>
        </p:txBody>
      </p:sp>
      <p:sp>
        <p:nvSpPr>
          <p:cNvPr id="44" name="Shape 40"/>
          <p:cNvSpPr/>
          <p:nvPr/>
        </p:nvSpPr>
        <p:spPr>
          <a:xfrm>
            <a:off x="6172200" y="4892040"/>
            <a:ext cx="5468112" cy="1005840"/>
          </a:xfrm>
          <a:prstGeom prst="roundRect">
            <a:avLst>
              <a:gd name="adj" fmla="val 5455"/>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45" name="Shape 41"/>
          <p:cNvSpPr/>
          <p:nvPr/>
        </p:nvSpPr>
        <p:spPr>
          <a:xfrm>
            <a:off x="6400800" y="5166360"/>
            <a:ext cx="457200" cy="457200"/>
          </a:xfrm>
          <a:prstGeom prst="roundRect">
            <a:avLst>
              <a:gd name="adj" fmla="val 16000"/>
            </a:avLst>
          </a:prstGeom>
          <a:solidFill>
            <a:srgbClr val="FFFFFF"/>
          </a:solidFill>
          <a:ln w="25400">
            <a:solidFill>
              <a:srgbClr val="2D9AB9"/>
            </a:solidFill>
            <a:prstDash val="solid"/>
          </a:ln>
        </p:spPr>
      </p:sp>
      <p:sp>
        <p:nvSpPr>
          <p:cNvPr id="46" name="Shape 42"/>
          <p:cNvSpPr/>
          <p:nvPr/>
        </p:nvSpPr>
        <p:spPr>
          <a:xfrm>
            <a:off x="6995160" y="5193792"/>
            <a:ext cx="402336" cy="402336"/>
          </a:xfrm>
          <a:prstGeom prst="ellipse">
            <a:avLst/>
          </a:prstGeom>
          <a:solidFill>
            <a:srgbClr val="023B5B"/>
          </a:solidFill>
          <a:ln w="12700">
            <a:solidFill>
              <a:srgbClr val="023B5B"/>
            </a:solidFill>
            <a:prstDash val="solid"/>
          </a:ln>
        </p:spPr>
      </p:sp>
      <p:sp>
        <p:nvSpPr>
          <p:cNvPr id="47" name="Text 43"/>
          <p:cNvSpPr/>
          <p:nvPr/>
        </p:nvSpPr>
        <p:spPr>
          <a:xfrm>
            <a:off x="6995160" y="5193792"/>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8</a:t>
            </a:r>
            <a:endParaRPr lang="en-US" sz="1300" dirty="0"/>
          </a:p>
        </p:txBody>
      </p:sp>
      <p:sp>
        <p:nvSpPr>
          <p:cNvPr id="48" name="Text 44"/>
          <p:cNvSpPr/>
          <p:nvPr/>
        </p:nvSpPr>
        <p:spPr>
          <a:xfrm>
            <a:off x="7543800" y="4983480"/>
            <a:ext cx="393192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I can explain every idea and choice without the tool open.</a:t>
            </a:r>
            <a:endParaRPr lang="en-US" sz="13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YOUR TURN</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Activity: ideate with AI, safely (15 minutes)</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23</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Activity designed by the author. Prompts from the earlier slide on prompt patterns. Practice only.</a:t>
            </a:r>
            <a:endParaRPr lang="en-US" sz="900" dirty="0"/>
          </a:p>
        </p:txBody>
      </p:sp>
      <p:sp>
        <p:nvSpPr>
          <p:cNvPr id="9" name="Shape 5"/>
          <p:cNvSpPr/>
          <p:nvPr/>
        </p:nvSpPr>
        <p:spPr>
          <a:xfrm>
            <a:off x="1005840" y="2788920"/>
            <a:ext cx="10241280" cy="54864"/>
          </a:xfrm>
          <a:prstGeom prst="rect">
            <a:avLst/>
          </a:prstGeom>
          <a:solidFill>
            <a:srgbClr val="C9D6DF"/>
          </a:solidFill>
          <a:ln w="12700">
            <a:solidFill>
              <a:srgbClr val="C9D6DF"/>
            </a:solidFill>
            <a:prstDash val="solid"/>
          </a:ln>
        </p:spPr>
      </p:sp>
      <p:sp>
        <p:nvSpPr>
          <p:cNvPr id="10" name="Shape 6"/>
          <p:cNvSpPr/>
          <p:nvPr/>
        </p:nvSpPr>
        <p:spPr>
          <a:xfrm>
            <a:off x="1325880" y="2487168"/>
            <a:ext cx="640080" cy="640080"/>
          </a:xfrm>
          <a:prstGeom prst="ellipse">
            <a:avLst/>
          </a:prstGeom>
          <a:solidFill>
            <a:srgbClr val="023B5B"/>
          </a:solidFill>
          <a:ln w="12700">
            <a:solidFill>
              <a:srgbClr val="023B5B"/>
            </a:solidFill>
            <a:prstDash val="solid"/>
          </a:ln>
        </p:spPr>
      </p:sp>
      <p:pic>
        <p:nvPicPr>
          <p:cNvPr id="11" name="Image 1" descr="preencoded.png">    </p:cNvPr>
          <p:cNvPicPr>
            <a:picLocks noChangeAspect="1"/>
          </p:cNvPicPr>
          <p:nvPr/>
        </p:nvPicPr>
        <p:blipFill>
          <a:blip r:embed="rId2"/>
          <a:stretch>
            <a:fillRect/>
          </a:stretch>
        </p:blipFill>
        <p:spPr>
          <a:xfrm>
            <a:off x="1481328" y="2642616"/>
            <a:ext cx="329184" cy="329184"/>
          </a:xfrm>
          <a:prstGeom prst="rect">
            <a:avLst/>
          </a:prstGeom>
        </p:spPr>
      </p:pic>
      <p:sp>
        <p:nvSpPr>
          <p:cNvPr id="12" name="Shape 7"/>
          <p:cNvSpPr/>
          <p:nvPr/>
        </p:nvSpPr>
        <p:spPr>
          <a:xfrm>
            <a:off x="1188720" y="1691640"/>
            <a:ext cx="914400" cy="310896"/>
          </a:xfrm>
          <a:prstGeom prst="roundRect">
            <a:avLst>
              <a:gd name="adj" fmla="val 50000"/>
            </a:avLst>
          </a:prstGeom>
          <a:solidFill>
            <a:srgbClr val="F3F7FA"/>
          </a:solidFill>
          <a:ln w="12700">
            <a:solidFill>
              <a:srgbClr val="F3F7FA"/>
            </a:solidFill>
            <a:prstDash val="solid"/>
          </a:ln>
        </p:spPr>
      </p:sp>
      <p:sp>
        <p:nvSpPr>
          <p:cNvPr id="13" name="Text 8"/>
          <p:cNvSpPr/>
          <p:nvPr/>
        </p:nvSpPr>
        <p:spPr>
          <a:xfrm>
            <a:off x="118872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3 min</a:t>
            </a:r>
            <a:endParaRPr lang="en-US" sz="1200" dirty="0"/>
          </a:p>
        </p:txBody>
      </p:sp>
      <p:sp>
        <p:nvSpPr>
          <p:cNvPr id="14" name="Shape 9"/>
          <p:cNvSpPr/>
          <p:nvPr/>
        </p:nvSpPr>
        <p:spPr>
          <a:xfrm>
            <a:off x="1188720" y="1691640"/>
            <a:ext cx="914400" cy="310896"/>
          </a:xfrm>
          <a:prstGeom prst="roundRect">
            <a:avLst>
              <a:gd name="adj" fmla="val 50000"/>
            </a:avLst>
          </a:prstGeom>
          <a:solidFill>
            <a:srgbClr val="F3F7FA"/>
          </a:solidFill>
          <a:ln w="12700">
            <a:solidFill>
              <a:srgbClr val="DCE4EA"/>
            </a:solidFill>
            <a:prstDash val="solid"/>
          </a:ln>
        </p:spPr>
      </p:sp>
      <p:sp>
        <p:nvSpPr>
          <p:cNvPr id="15" name="Text 10"/>
          <p:cNvSpPr/>
          <p:nvPr/>
        </p:nvSpPr>
        <p:spPr>
          <a:xfrm>
            <a:off x="118872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3 min</a:t>
            </a:r>
            <a:endParaRPr lang="en-US" sz="1200" dirty="0"/>
          </a:p>
        </p:txBody>
      </p:sp>
      <p:sp>
        <p:nvSpPr>
          <p:cNvPr id="16" name="Shape 11"/>
          <p:cNvSpPr/>
          <p:nvPr/>
        </p:nvSpPr>
        <p:spPr>
          <a:xfrm>
            <a:off x="548640" y="3383280"/>
            <a:ext cx="2103120" cy="21031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7" name="Text 12"/>
          <p:cNvSpPr/>
          <p:nvPr/>
        </p:nvSpPr>
        <p:spPr>
          <a:xfrm>
            <a:off x="658368" y="3493008"/>
            <a:ext cx="1883664" cy="50292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Alone, no AI</a:t>
            </a:r>
            <a:endParaRPr lang="en-US" sz="1450" dirty="0"/>
          </a:p>
        </p:txBody>
      </p:sp>
      <p:sp>
        <p:nvSpPr>
          <p:cNvPr id="18" name="Text 13"/>
          <p:cNvSpPr/>
          <p:nvPr/>
        </p:nvSpPr>
        <p:spPr>
          <a:xfrm>
            <a:off x="685800" y="4069080"/>
            <a:ext cx="1828800" cy="1737360"/>
          </a:xfrm>
          <a:prstGeom prst="rect">
            <a:avLst/>
          </a:prstGeom>
          <a:noFill/>
          <a:ln/>
        </p:spPr>
        <p:txBody>
          <a:bodyPr wrap="square" lIns="0" tIns="0" rIns="0" bIns="0" rtlCol="0" anchor="t"/>
          <a:lstStyle/>
          <a:p>
            <a:pPr algn="ctr" indent="0" marL="0">
              <a:buNone/>
            </a:pPr>
            <a:r>
              <a:rPr lang="en-US" sz="1200" dirty="0">
                <a:solidFill>
                  <a:srgbClr val="1E2B37"/>
                </a:solidFill>
                <a:latin typeface="Calibri" pitchFamily="34" charset="0"/>
                <a:ea typeface="Calibri" pitchFamily="34" charset="-122"/>
                <a:cs typeface="Calibri" pitchFamily="34" charset="-120"/>
              </a:rPr>
              <a:t>Write five ideas using passion, problem solving and personal need.</a:t>
            </a:r>
            <a:endParaRPr lang="en-US" sz="1200" dirty="0"/>
          </a:p>
        </p:txBody>
      </p:sp>
      <p:sp>
        <p:nvSpPr>
          <p:cNvPr id="19" name="Shape 14"/>
          <p:cNvSpPr/>
          <p:nvPr/>
        </p:nvSpPr>
        <p:spPr>
          <a:xfrm>
            <a:off x="3566160" y="2487168"/>
            <a:ext cx="640080" cy="640080"/>
          </a:xfrm>
          <a:prstGeom prst="ellipse">
            <a:avLst/>
          </a:prstGeom>
          <a:solidFill>
            <a:srgbClr val="023B5B"/>
          </a:solidFill>
          <a:ln w="12700">
            <a:solidFill>
              <a:srgbClr val="023B5B"/>
            </a:solidFill>
            <a:prstDash val="solid"/>
          </a:ln>
        </p:spPr>
      </p:sp>
      <p:pic>
        <p:nvPicPr>
          <p:cNvPr id="20" name="Image 2" descr="preencoded.png">    </p:cNvPr>
          <p:cNvPicPr>
            <a:picLocks noChangeAspect="1"/>
          </p:cNvPicPr>
          <p:nvPr/>
        </p:nvPicPr>
        <p:blipFill>
          <a:blip r:embed="rId3"/>
          <a:stretch>
            <a:fillRect/>
          </a:stretch>
        </p:blipFill>
        <p:spPr>
          <a:xfrm>
            <a:off x="3721608" y="2642616"/>
            <a:ext cx="329184" cy="329184"/>
          </a:xfrm>
          <a:prstGeom prst="rect">
            <a:avLst/>
          </a:prstGeom>
        </p:spPr>
      </p:pic>
      <p:sp>
        <p:nvSpPr>
          <p:cNvPr id="21" name="Shape 15"/>
          <p:cNvSpPr/>
          <p:nvPr/>
        </p:nvSpPr>
        <p:spPr>
          <a:xfrm>
            <a:off x="3429000" y="1691640"/>
            <a:ext cx="914400" cy="310896"/>
          </a:xfrm>
          <a:prstGeom prst="roundRect">
            <a:avLst>
              <a:gd name="adj" fmla="val 50000"/>
            </a:avLst>
          </a:prstGeom>
          <a:solidFill>
            <a:srgbClr val="F3F7FA"/>
          </a:solidFill>
          <a:ln w="12700">
            <a:solidFill>
              <a:srgbClr val="F3F7FA"/>
            </a:solidFill>
            <a:prstDash val="solid"/>
          </a:ln>
        </p:spPr>
      </p:sp>
      <p:sp>
        <p:nvSpPr>
          <p:cNvPr id="22" name="Text 16"/>
          <p:cNvSpPr/>
          <p:nvPr/>
        </p:nvSpPr>
        <p:spPr>
          <a:xfrm>
            <a:off x="342900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2 min</a:t>
            </a:r>
            <a:endParaRPr lang="en-US" sz="1200" dirty="0"/>
          </a:p>
        </p:txBody>
      </p:sp>
      <p:sp>
        <p:nvSpPr>
          <p:cNvPr id="23" name="Shape 17"/>
          <p:cNvSpPr/>
          <p:nvPr/>
        </p:nvSpPr>
        <p:spPr>
          <a:xfrm>
            <a:off x="3429000" y="1691640"/>
            <a:ext cx="914400" cy="310896"/>
          </a:xfrm>
          <a:prstGeom prst="roundRect">
            <a:avLst>
              <a:gd name="adj" fmla="val 50000"/>
            </a:avLst>
          </a:prstGeom>
          <a:solidFill>
            <a:srgbClr val="F3F7FA"/>
          </a:solidFill>
          <a:ln w="12700">
            <a:solidFill>
              <a:srgbClr val="DCE4EA"/>
            </a:solidFill>
            <a:prstDash val="solid"/>
          </a:ln>
        </p:spPr>
      </p:sp>
      <p:sp>
        <p:nvSpPr>
          <p:cNvPr id="24" name="Text 18"/>
          <p:cNvSpPr/>
          <p:nvPr/>
        </p:nvSpPr>
        <p:spPr>
          <a:xfrm>
            <a:off x="342900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2 min</a:t>
            </a:r>
            <a:endParaRPr lang="en-US" sz="1200" dirty="0"/>
          </a:p>
        </p:txBody>
      </p:sp>
      <p:sp>
        <p:nvSpPr>
          <p:cNvPr id="25" name="Shape 19"/>
          <p:cNvSpPr/>
          <p:nvPr/>
        </p:nvSpPr>
        <p:spPr>
          <a:xfrm>
            <a:off x="2788920" y="3383280"/>
            <a:ext cx="2103120" cy="21031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6" name="Text 20"/>
          <p:cNvSpPr/>
          <p:nvPr/>
        </p:nvSpPr>
        <p:spPr>
          <a:xfrm>
            <a:off x="2898648" y="3493008"/>
            <a:ext cx="1883664" cy="50292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Choose one</a:t>
            </a:r>
            <a:endParaRPr lang="en-US" sz="1450" dirty="0"/>
          </a:p>
        </p:txBody>
      </p:sp>
      <p:sp>
        <p:nvSpPr>
          <p:cNvPr id="27" name="Text 21"/>
          <p:cNvSpPr/>
          <p:nvPr/>
        </p:nvSpPr>
        <p:spPr>
          <a:xfrm>
            <a:off x="2926080" y="4069080"/>
            <a:ext cx="1828800" cy="1737360"/>
          </a:xfrm>
          <a:prstGeom prst="rect">
            <a:avLst/>
          </a:prstGeom>
          <a:noFill/>
          <a:ln/>
        </p:spPr>
        <p:txBody>
          <a:bodyPr wrap="square" lIns="0" tIns="0" rIns="0" bIns="0" rtlCol="0" anchor="t"/>
          <a:lstStyle/>
          <a:p>
            <a:pPr algn="ctr" indent="0" marL="0">
              <a:buNone/>
            </a:pPr>
            <a:r>
              <a:rPr lang="en-US" sz="1200" dirty="0">
                <a:solidFill>
                  <a:srgbClr val="1E2B37"/>
                </a:solidFill>
                <a:latin typeface="Calibri" pitchFamily="34" charset="0"/>
                <a:ea typeface="Calibri" pitchFamily="34" charset="-122"/>
                <a:cs typeface="Calibri" pitchFamily="34" charset="-120"/>
              </a:rPr>
              <a:t>Pick the idea you would happily spend ten weeks on, and say why.</a:t>
            </a:r>
            <a:endParaRPr lang="en-US" sz="1200" dirty="0"/>
          </a:p>
        </p:txBody>
      </p:sp>
      <p:sp>
        <p:nvSpPr>
          <p:cNvPr id="28" name="Shape 22"/>
          <p:cNvSpPr/>
          <p:nvPr/>
        </p:nvSpPr>
        <p:spPr>
          <a:xfrm>
            <a:off x="5806440" y="2487168"/>
            <a:ext cx="640080" cy="640080"/>
          </a:xfrm>
          <a:prstGeom prst="ellipse">
            <a:avLst/>
          </a:prstGeom>
          <a:solidFill>
            <a:srgbClr val="2D9AB9"/>
          </a:solidFill>
          <a:ln w="12700">
            <a:solidFill>
              <a:srgbClr val="2D9AB9"/>
            </a:solidFill>
            <a:prstDash val="solid"/>
          </a:ln>
        </p:spPr>
      </p:sp>
      <p:pic>
        <p:nvPicPr>
          <p:cNvPr id="29" name="Image 3" descr="preencoded.png">    </p:cNvPr>
          <p:cNvPicPr>
            <a:picLocks noChangeAspect="1"/>
          </p:cNvPicPr>
          <p:nvPr/>
        </p:nvPicPr>
        <p:blipFill>
          <a:blip r:embed="rId4"/>
          <a:stretch>
            <a:fillRect/>
          </a:stretch>
        </p:blipFill>
        <p:spPr>
          <a:xfrm>
            <a:off x="5961888" y="2642616"/>
            <a:ext cx="329184" cy="329184"/>
          </a:xfrm>
          <a:prstGeom prst="rect">
            <a:avLst/>
          </a:prstGeom>
        </p:spPr>
      </p:pic>
      <p:sp>
        <p:nvSpPr>
          <p:cNvPr id="30" name="Shape 23"/>
          <p:cNvSpPr/>
          <p:nvPr/>
        </p:nvSpPr>
        <p:spPr>
          <a:xfrm>
            <a:off x="5669280" y="1691640"/>
            <a:ext cx="914400" cy="310896"/>
          </a:xfrm>
          <a:prstGeom prst="roundRect">
            <a:avLst>
              <a:gd name="adj" fmla="val 50000"/>
            </a:avLst>
          </a:prstGeom>
          <a:solidFill>
            <a:srgbClr val="F3F7FA"/>
          </a:solidFill>
          <a:ln w="12700">
            <a:solidFill>
              <a:srgbClr val="F3F7FA"/>
            </a:solidFill>
            <a:prstDash val="solid"/>
          </a:ln>
        </p:spPr>
      </p:sp>
      <p:sp>
        <p:nvSpPr>
          <p:cNvPr id="31" name="Text 24"/>
          <p:cNvSpPr/>
          <p:nvPr/>
        </p:nvSpPr>
        <p:spPr>
          <a:xfrm>
            <a:off x="566928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5 min</a:t>
            </a:r>
            <a:endParaRPr lang="en-US" sz="1200" dirty="0"/>
          </a:p>
        </p:txBody>
      </p:sp>
      <p:sp>
        <p:nvSpPr>
          <p:cNvPr id="32" name="Shape 25"/>
          <p:cNvSpPr/>
          <p:nvPr/>
        </p:nvSpPr>
        <p:spPr>
          <a:xfrm>
            <a:off x="5669280" y="1691640"/>
            <a:ext cx="914400" cy="310896"/>
          </a:xfrm>
          <a:prstGeom prst="roundRect">
            <a:avLst>
              <a:gd name="adj" fmla="val 50000"/>
            </a:avLst>
          </a:prstGeom>
          <a:solidFill>
            <a:srgbClr val="F3F7FA"/>
          </a:solidFill>
          <a:ln w="12700">
            <a:solidFill>
              <a:srgbClr val="DCE4EA"/>
            </a:solidFill>
            <a:prstDash val="solid"/>
          </a:ln>
        </p:spPr>
      </p:sp>
      <p:sp>
        <p:nvSpPr>
          <p:cNvPr id="33" name="Text 26"/>
          <p:cNvSpPr/>
          <p:nvPr/>
        </p:nvSpPr>
        <p:spPr>
          <a:xfrm>
            <a:off x="566928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5 min</a:t>
            </a:r>
            <a:endParaRPr lang="en-US" sz="1200" dirty="0"/>
          </a:p>
        </p:txBody>
      </p:sp>
      <p:sp>
        <p:nvSpPr>
          <p:cNvPr id="34" name="Shape 27"/>
          <p:cNvSpPr/>
          <p:nvPr/>
        </p:nvSpPr>
        <p:spPr>
          <a:xfrm>
            <a:off x="5029200" y="3383280"/>
            <a:ext cx="2103120" cy="21031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5" name="Text 28"/>
          <p:cNvSpPr/>
          <p:nvPr/>
        </p:nvSpPr>
        <p:spPr>
          <a:xfrm>
            <a:off x="5138928" y="3493008"/>
            <a:ext cx="1883664" cy="50292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AI for research only</a:t>
            </a:r>
            <a:endParaRPr lang="en-US" sz="1450" dirty="0"/>
          </a:p>
        </p:txBody>
      </p:sp>
      <p:sp>
        <p:nvSpPr>
          <p:cNvPr id="36" name="Text 29"/>
          <p:cNvSpPr/>
          <p:nvPr/>
        </p:nvSpPr>
        <p:spPr>
          <a:xfrm>
            <a:off x="5166360" y="4069080"/>
            <a:ext cx="1828800" cy="1737360"/>
          </a:xfrm>
          <a:prstGeom prst="rect">
            <a:avLst/>
          </a:prstGeom>
          <a:noFill/>
          <a:ln/>
        </p:spPr>
        <p:txBody>
          <a:bodyPr wrap="square" lIns="0" tIns="0" rIns="0" bIns="0" rtlCol="0" anchor="t"/>
          <a:lstStyle/>
          <a:p>
            <a:pPr algn="ctr" indent="0" marL="0">
              <a:buNone/>
            </a:pPr>
            <a:r>
              <a:rPr lang="en-US" sz="1200" dirty="0">
                <a:solidFill>
                  <a:srgbClr val="1E2B37"/>
                </a:solidFill>
                <a:latin typeface="Calibri" pitchFamily="34" charset="0"/>
                <a:ea typeface="Calibri" pitchFamily="34" charset="-122"/>
                <a:cs typeface="Calibri" pitchFamily="34" charset="-120"/>
              </a:rPr>
              <a:t>Ask for existing solutions, affected groups and technologies. Do not ask it to choose.</a:t>
            </a:r>
            <a:endParaRPr lang="en-US" sz="1200" dirty="0"/>
          </a:p>
        </p:txBody>
      </p:sp>
      <p:sp>
        <p:nvSpPr>
          <p:cNvPr id="37" name="Shape 30"/>
          <p:cNvSpPr/>
          <p:nvPr/>
        </p:nvSpPr>
        <p:spPr>
          <a:xfrm>
            <a:off x="8046720" y="2487168"/>
            <a:ext cx="640080" cy="640080"/>
          </a:xfrm>
          <a:prstGeom prst="ellipse">
            <a:avLst/>
          </a:prstGeom>
          <a:solidFill>
            <a:srgbClr val="C4861C"/>
          </a:solidFill>
          <a:ln w="12700">
            <a:solidFill>
              <a:srgbClr val="C4861C"/>
            </a:solidFill>
            <a:prstDash val="solid"/>
          </a:ln>
        </p:spPr>
      </p:sp>
      <p:pic>
        <p:nvPicPr>
          <p:cNvPr id="38" name="Image 4" descr="preencoded.png">    </p:cNvPr>
          <p:cNvPicPr>
            <a:picLocks noChangeAspect="1"/>
          </p:cNvPicPr>
          <p:nvPr/>
        </p:nvPicPr>
        <p:blipFill>
          <a:blip r:embed="rId5"/>
          <a:stretch>
            <a:fillRect/>
          </a:stretch>
        </p:blipFill>
        <p:spPr>
          <a:xfrm>
            <a:off x="8202168" y="2642616"/>
            <a:ext cx="329184" cy="329184"/>
          </a:xfrm>
          <a:prstGeom prst="rect">
            <a:avLst/>
          </a:prstGeom>
        </p:spPr>
      </p:pic>
      <p:sp>
        <p:nvSpPr>
          <p:cNvPr id="39" name="Shape 31"/>
          <p:cNvSpPr/>
          <p:nvPr/>
        </p:nvSpPr>
        <p:spPr>
          <a:xfrm>
            <a:off x="7909560" y="1691640"/>
            <a:ext cx="914400" cy="310896"/>
          </a:xfrm>
          <a:prstGeom prst="roundRect">
            <a:avLst>
              <a:gd name="adj" fmla="val 50000"/>
            </a:avLst>
          </a:prstGeom>
          <a:solidFill>
            <a:srgbClr val="F3F7FA"/>
          </a:solidFill>
          <a:ln w="12700">
            <a:solidFill>
              <a:srgbClr val="F3F7FA"/>
            </a:solidFill>
            <a:prstDash val="solid"/>
          </a:ln>
        </p:spPr>
      </p:sp>
      <p:sp>
        <p:nvSpPr>
          <p:cNvPr id="40" name="Text 32"/>
          <p:cNvSpPr/>
          <p:nvPr/>
        </p:nvSpPr>
        <p:spPr>
          <a:xfrm>
            <a:off x="790956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3 min</a:t>
            </a:r>
            <a:endParaRPr lang="en-US" sz="1200" dirty="0"/>
          </a:p>
        </p:txBody>
      </p:sp>
      <p:sp>
        <p:nvSpPr>
          <p:cNvPr id="41" name="Shape 33"/>
          <p:cNvSpPr/>
          <p:nvPr/>
        </p:nvSpPr>
        <p:spPr>
          <a:xfrm>
            <a:off x="7909560" y="1691640"/>
            <a:ext cx="914400" cy="310896"/>
          </a:xfrm>
          <a:prstGeom prst="roundRect">
            <a:avLst>
              <a:gd name="adj" fmla="val 50000"/>
            </a:avLst>
          </a:prstGeom>
          <a:solidFill>
            <a:srgbClr val="F3F7FA"/>
          </a:solidFill>
          <a:ln w="12700">
            <a:solidFill>
              <a:srgbClr val="DCE4EA"/>
            </a:solidFill>
            <a:prstDash val="solid"/>
          </a:ln>
        </p:spPr>
      </p:sp>
      <p:sp>
        <p:nvSpPr>
          <p:cNvPr id="42" name="Text 34"/>
          <p:cNvSpPr/>
          <p:nvPr/>
        </p:nvSpPr>
        <p:spPr>
          <a:xfrm>
            <a:off x="790956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3 min</a:t>
            </a:r>
            <a:endParaRPr lang="en-US" sz="1200" dirty="0"/>
          </a:p>
        </p:txBody>
      </p:sp>
      <p:sp>
        <p:nvSpPr>
          <p:cNvPr id="43" name="Shape 35"/>
          <p:cNvSpPr/>
          <p:nvPr/>
        </p:nvSpPr>
        <p:spPr>
          <a:xfrm>
            <a:off x="7269480" y="3383280"/>
            <a:ext cx="2103120" cy="21031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44" name="Text 36"/>
          <p:cNvSpPr/>
          <p:nvPr/>
        </p:nvSpPr>
        <p:spPr>
          <a:xfrm>
            <a:off x="7379208" y="3493008"/>
            <a:ext cx="1883664" cy="50292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Compare</a:t>
            </a:r>
            <a:endParaRPr lang="en-US" sz="1450" dirty="0"/>
          </a:p>
        </p:txBody>
      </p:sp>
      <p:sp>
        <p:nvSpPr>
          <p:cNvPr id="45" name="Text 37"/>
          <p:cNvSpPr/>
          <p:nvPr/>
        </p:nvSpPr>
        <p:spPr>
          <a:xfrm>
            <a:off x="7406640" y="4069080"/>
            <a:ext cx="1828800" cy="1737360"/>
          </a:xfrm>
          <a:prstGeom prst="rect">
            <a:avLst/>
          </a:prstGeom>
          <a:noFill/>
          <a:ln/>
        </p:spPr>
        <p:txBody>
          <a:bodyPr wrap="square" lIns="0" tIns="0" rIns="0" bIns="0" rtlCol="0" anchor="t"/>
          <a:lstStyle/>
          <a:p>
            <a:pPr algn="ctr" indent="0" marL="0">
              <a:buNone/>
            </a:pPr>
            <a:r>
              <a:rPr lang="en-US" sz="1200" dirty="0">
                <a:solidFill>
                  <a:srgbClr val="1E2B37"/>
                </a:solidFill>
                <a:latin typeface="Calibri" pitchFamily="34" charset="0"/>
                <a:ea typeface="Calibri" pitchFamily="34" charset="-122"/>
                <a:cs typeface="Calibri" pitchFamily="34" charset="-120"/>
              </a:rPr>
              <a:t>What did AI add? What did it miss? What looked suspicious or unverifiable?</a:t>
            </a:r>
            <a:endParaRPr lang="en-US" sz="1200" dirty="0"/>
          </a:p>
        </p:txBody>
      </p:sp>
      <p:sp>
        <p:nvSpPr>
          <p:cNvPr id="46" name="Shape 38"/>
          <p:cNvSpPr/>
          <p:nvPr/>
        </p:nvSpPr>
        <p:spPr>
          <a:xfrm>
            <a:off x="10287000" y="2487168"/>
            <a:ext cx="640080" cy="640080"/>
          </a:xfrm>
          <a:prstGeom prst="ellipse">
            <a:avLst/>
          </a:prstGeom>
          <a:solidFill>
            <a:srgbClr val="2E9E6B"/>
          </a:solidFill>
          <a:ln w="12700">
            <a:solidFill>
              <a:srgbClr val="2E9E6B"/>
            </a:solidFill>
            <a:prstDash val="solid"/>
          </a:ln>
        </p:spPr>
      </p:sp>
      <p:pic>
        <p:nvPicPr>
          <p:cNvPr id="47" name="Image 5" descr="preencoded.png">    </p:cNvPr>
          <p:cNvPicPr>
            <a:picLocks noChangeAspect="1"/>
          </p:cNvPicPr>
          <p:nvPr/>
        </p:nvPicPr>
        <p:blipFill>
          <a:blip r:embed="rId6"/>
          <a:stretch>
            <a:fillRect/>
          </a:stretch>
        </p:blipFill>
        <p:spPr>
          <a:xfrm>
            <a:off x="10442448" y="2642616"/>
            <a:ext cx="329184" cy="329184"/>
          </a:xfrm>
          <a:prstGeom prst="rect">
            <a:avLst/>
          </a:prstGeom>
        </p:spPr>
      </p:pic>
      <p:sp>
        <p:nvSpPr>
          <p:cNvPr id="48" name="Shape 39"/>
          <p:cNvSpPr/>
          <p:nvPr/>
        </p:nvSpPr>
        <p:spPr>
          <a:xfrm>
            <a:off x="10149840" y="1691640"/>
            <a:ext cx="914400" cy="310896"/>
          </a:xfrm>
          <a:prstGeom prst="roundRect">
            <a:avLst>
              <a:gd name="adj" fmla="val 50000"/>
            </a:avLst>
          </a:prstGeom>
          <a:solidFill>
            <a:srgbClr val="F3F7FA"/>
          </a:solidFill>
          <a:ln w="12700">
            <a:solidFill>
              <a:srgbClr val="F3F7FA"/>
            </a:solidFill>
            <a:prstDash val="solid"/>
          </a:ln>
        </p:spPr>
      </p:sp>
      <p:sp>
        <p:nvSpPr>
          <p:cNvPr id="49" name="Text 40"/>
          <p:cNvSpPr/>
          <p:nvPr/>
        </p:nvSpPr>
        <p:spPr>
          <a:xfrm>
            <a:off x="1014984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2 min</a:t>
            </a:r>
            <a:endParaRPr lang="en-US" sz="1200" dirty="0"/>
          </a:p>
        </p:txBody>
      </p:sp>
      <p:sp>
        <p:nvSpPr>
          <p:cNvPr id="50" name="Shape 41"/>
          <p:cNvSpPr/>
          <p:nvPr/>
        </p:nvSpPr>
        <p:spPr>
          <a:xfrm>
            <a:off x="10149840" y="1691640"/>
            <a:ext cx="914400" cy="310896"/>
          </a:xfrm>
          <a:prstGeom prst="roundRect">
            <a:avLst>
              <a:gd name="adj" fmla="val 50000"/>
            </a:avLst>
          </a:prstGeom>
          <a:solidFill>
            <a:srgbClr val="F3F7FA"/>
          </a:solidFill>
          <a:ln w="12700">
            <a:solidFill>
              <a:srgbClr val="DCE4EA"/>
            </a:solidFill>
            <a:prstDash val="solid"/>
          </a:ln>
        </p:spPr>
      </p:sp>
      <p:sp>
        <p:nvSpPr>
          <p:cNvPr id="51" name="Text 42"/>
          <p:cNvSpPr/>
          <p:nvPr/>
        </p:nvSpPr>
        <p:spPr>
          <a:xfrm>
            <a:off x="10149840" y="1691640"/>
            <a:ext cx="914400" cy="310896"/>
          </a:xfrm>
          <a:prstGeom prst="rect">
            <a:avLst/>
          </a:prstGeom>
          <a:noFill/>
          <a:ln/>
        </p:spPr>
        <p:txBody>
          <a:bodyPr wrap="square" lIns="0" tIns="0" rIns="0" bIns="0" rtlCol="0" anchor="ctr"/>
          <a:lstStyle/>
          <a:p>
            <a:pPr algn="ctr" indent="0" marL="0">
              <a:buNone/>
            </a:pPr>
            <a:r>
              <a:rPr lang="en-US" sz="1200" b="1" dirty="0">
                <a:solidFill>
                  <a:srgbClr val="023B5B"/>
                </a:solidFill>
                <a:latin typeface="Calibri" pitchFamily="34" charset="0"/>
                <a:ea typeface="Calibri" pitchFamily="34" charset="-122"/>
                <a:cs typeface="Calibri" pitchFamily="34" charset="-120"/>
              </a:rPr>
              <a:t>2 min</a:t>
            </a:r>
            <a:endParaRPr lang="en-US" sz="1200" dirty="0"/>
          </a:p>
        </p:txBody>
      </p:sp>
      <p:sp>
        <p:nvSpPr>
          <p:cNvPr id="52" name="Shape 43"/>
          <p:cNvSpPr/>
          <p:nvPr/>
        </p:nvSpPr>
        <p:spPr>
          <a:xfrm>
            <a:off x="9509760" y="3383280"/>
            <a:ext cx="2103120" cy="2103120"/>
          </a:xfrm>
          <a:prstGeom prst="roundRect">
            <a:avLst>
              <a:gd name="adj" fmla="val 2609"/>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53" name="Text 44"/>
          <p:cNvSpPr/>
          <p:nvPr/>
        </p:nvSpPr>
        <p:spPr>
          <a:xfrm>
            <a:off x="9619488" y="3493008"/>
            <a:ext cx="1883664" cy="502920"/>
          </a:xfrm>
          <a:prstGeom prst="rect">
            <a:avLst/>
          </a:prstGeom>
          <a:noFill/>
          <a:ln/>
        </p:spPr>
        <p:txBody>
          <a:bodyPr wrap="square" lIns="0" tIns="0" rIns="0" bIns="0" rtlCol="0" anchor="ctr"/>
          <a:lstStyle/>
          <a:p>
            <a:pPr algn="ctr" indent="0" marL="0">
              <a:buNone/>
            </a:pPr>
            <a:r>
              <a:rPr lang="en-US" sz="1450" b="1" dirty="0">
                <a:solidFill>
                  <a:srgbClr val="023B5B"/>
                </a:solidFill>
                <a:latin typeface="Cambria" pitchFamily="34" charset="0"/>
                <a:ea typeface="Cambria" pitchFamily="34" charset="-122"/>
                <a:cs typeface="Cambria" pitchFamily="34" charset="-120"/>
              </a:rPr>
              <a:t>Log and share</a:t>
            </a:r>
            <a:endParaRPr lang="en-US" sz="1450" dirty="0"/>
          </a:p>
        </p:txBody>
      </p:sp>
      <p:sp>
        <p:nvSpPr>
          <p:cNvPr id="54" name="Text 45"/>
          <p:cNvSpPr/>
          <p:nvPr/>
        </p:nvSpPr>
        <p:spPr>
          <a:xfrm>
            <a:off x="9646920" y="4069080"/>
            <a:ext cx="1828800" cy="1737360"/>
          </a:xfrm>
          <a:prstGeom prst="rect">
            <a:avLst/>
          </a:prstGeom>
          <a:noFill/>
          <a:ln/>
        </p:spPr>
        <p:txBody>
          <a:bodyPr wrap="square" lIns="0" tIns="0" rIns="0" bIns="0" rtlCol="0" anchor="t"/>
          <a:lstStyle/>
          <a:p>
            <a:pPr algn="ctr" indent="0" marL="0">
              <a:buNone/>
            </a:pPr>
            <a:r>
              <a:rPr lang="en-US" sz="1200" dirty="0">
                <a:solidFill>
                  <a:srgbClr val="1E2B37"/>
                </a:solidFill>
                <a:latin typeface="Calibri" pitchFamily="34" charset="0"/>
                <a:ea typeface="Calibri" pitchFamily="34" charset="-122"/>
                <a:cs typeface="Calibri" pitchFamily="34" charset="-120"/>
              </a:rPr>
              <a:t>Note what you will verify, and share one point with your neighbour.</a:t>
            </a:r>
            <a:endParaRPr lang="en-US" sz="1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SUMMARY</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Five things to take away</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24</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Based on [1], [5] and the evidence reviewed in this session.</a:t>
            </a:r>
            <a:endParaRPr lang="en-US" sz="900" dirty="0"/>
          </a:p>
        </p:txBody>
      </p:sp>
      <p:sp>
        <p:nvSpPr>
          <p:cNvPr id="9" name="Shape 5"/>
          <p:cNvSpPr/>
          <p:nvPr/>
        </p:nvSpPr>
        <p:spPr>
          <a:xfrm>
            <a:off x="548640" y="1417320"/>
            <a:ext cx="11091672" cy="822960"/>
          </a:xfrm>
          <a:prstGeom prst="roundRect">
            <a:avLst>
              <a:gd name="adj" fmla="val 666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0" name="Shape 6"/>
          <p:cNvSpPr/>
          <p:nvPr/>
        </p:nvSpPr>
        <p:spPr>
          <a:xfrm>
            <a:off x="731520" y="1545336"/>
            <a:ext cx="566928" cy="566928"/>
          </a:xfrm>
          <a:prstGeom prst="ellipse">
            <a:avLst/>
          </a:prstGeom>
          <a:solidFill>
            <a:srgbClr val="C4861C"/>
          </a:solidFill>
          <a:ln w="12700">
            <a:solidFill>
              <a:srgbClr val="C4861C"/>
            </a:solidFill>
            <a:prstDash val="solid"/>
          </a:ln>
        </p:spPr>
      </p:sp>
      <p:pic>
        <p:nvPicPr>
          <p:cNvPr id="11" name="Image 1" descr="preencoded.png">    </p:cNvPr>
          <p:cNvPicPr>
            <a:picLocks noChangeAspect="1"/>
          </p:cNvPicPr>
          <p:nvPr/>
        </p:nvPicPr>
        <p:blipFill>
          <a:blip r:embed="rId2"/>
          <a:stretch>
            <a:fillRect/>
          </a:stretch>
        </p:blipFill>
        <p:spPr>
          <a:xfrm>
            <a:off x="878921" y="1692737"/>
            <a:ext cx="272125" cy="272125"/>
          </a:xfrm>
          <a:prstGeom prst="rect">
            <a:avLst/>
          </a:prstGeom>
        </p:spPr>
      </p:pic>
      <p:sp>
        <p:nvSpPr>
          <p:cNvPr id="12" name="Text 7"/>
          <p:cNvSpPr/>
          <p:nvPr/>
        </p:nvSpPr>
        <p:spPr>
          <a:xfrm>
            <a:off x="1554480" y="1417320"/>
            <a:ext cx="4297680" cy="822960"/>
          </a:xfrm>
          <a:prstGeom prst="rect">
            <a:avLst/>
          </a:prstGeom>
          <a:noFill/>
          <a:ln/>
        </p:spPr>
        <p:txBody>
          <a:bodyPr wrap="square" lIns="0" tIns="0" rIns="0" bIns="0" rtlCol="0" anchor="ctr"/>
          <a:lstStyle/>
          <a:p>
            <a:pPr indent="0" marL="0">
              <a:buNone/>
            </a:pPr>
            <a:r>
              <a:rPr lang="en-US" sz="1600" b="1" dirty="0">
                <a:solidFill>
                  <a:srgbClr val="023B5B"/>
                </a:solidFill>
                <a:latin typeface="Cambria" pitchFamily="34" charset="0"/>
                <a:ea typeface="Cambria" pitchFamily="34" charset="-122"/>
                <a:cs typeface="Cambria" pitchFamily="34" charset="-120"/>
              </a:rPr>
              <a:t>Your idea first, AI second</a:t>
            </a:r>
            <a:endParaRPr lang="en-US" sz="1600" dirty="0"/>
          </a:p>
        </p:txBody>
      </p:sp>
      <p:sp>
        <p:nvSpPr>
          <p:cNvPr id="13" name="Text 8"/>
          <p:cNvSpPr/>
          <p:nvPr/>
        </p:nvSpPr>
        <p:spPr>
          <a:xfrm>
            <a:off x="5943600" y="1417320"/>
            <a:ext cx="557784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Start alone. Your passion, a problem or a personal need.</a:t>
            </a:r>
            <a:endParaRPr lang="en-US" sz="1300" dirty="0"/>
          </a:p>
        </p:txBody>
      </p:sp>
      <p:sp>
        <p:nvSpPr>
          <p:cNvPr id="14" name="Shape 9"/>
          <p:cNvSpPr/>
          <p:nvPr/>
        </p:nvSpPr>
        <p:spPr>
          <a:xfrm>
            <a:off x="548640" y="2350008"/>
            <a:ext cx="11091672" cy="822960"/>
          </a:xfrm>
          <a:prstGeom prst="roundRect">
            <a:avLst>
              <a:gd name="adj" fmla="val 666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15" name="Shape 10"/>
          <p:cNvSpPr/>
          <p:nvPr/>
        </p:nvSpPr>
        <p:spPr>
          <a:xfrm>
            <a:off x="731520" y="2478024"/>
            <a:ext cx="566928" cy="566928"/>
          </a:xfrm>
          <a:prstGeom prst="ellipse">
            <a:avLst/>
          </a:prstGeom>
          <a:solidFill>
            <a:srgbClr val="2D9AB9"/>
          </a:solidFill>
          <a:ln w="12700">
            <a:solidFill>
              <a:srgbClr val="2D9AB9"/>
            </a:solidFill>
            <a:prstDash val="solid"/>
          </a:ln>
        </p:spPr>
      </p:sp>
      <p:pic>
        <p:nvPicPr>
          <p:cNvPr id="16" name="Image 2" descr="preencoded.png">    </p:cNvPr>
          <p:cNvPicPr>
            <a:picLocks noChangeAspect="1"/>
          </p:cNvPicPr>
          <p:nvPr/>
        </p:nvPicPr>
        <p:blipFill>
          <a:blip r:embed="rId3"/>
          <a:stretch>
            <a:fillRect/>
          </a:stretch>
        </p:blipFill>
        <p:spPr>
          <a:xfrm>
            <a:off x="878921" y="2625425"/>
            <a:ext cx="272125" cy="272125"/>
          </a:xfrm>
          <a:prstGeom prst="rect">
            <a:avLst/>
          </a:prstGeom>
        </p:spPr>
      </p:pic>
      <p:sp>
        <p:nvSpPr>
          <p:cNvPr id="17" name="Text 11"/>
          <p:cNvSpPr/>
          <p:nvPr/>
        </p:nvSpPr>
        <p:spPr>
          <a:xfrm>
            <a:off x="1554480" y="2350008"/>
            <a:ext cx="4297680" cy="822960"/>
          </a:xfrm>
          <a:prstGeom prst="rect">
            <a:avLst/>
          </a:prstGeom>
          <a:noFill/>
          <a:ln/>
        </p:spPr>
        <p:txBody>
          <a:bodyPr wrap="square" lIns="0" tIns="0" rIns="0" bIns="0" rtlCol="0" anchor="ctr"/>
          <a:lstStyle/>
          <a:p>
            <a:pPr indent="0" marL="0">
              <a:buNone/>
            </a:pPr>
            <a:r>
              <a:rPr lang="en-US" sz="1600" b="1" dirty="0">
                <a:solidFill>
                  <a:srgbClr val="023B5B"/>
                </a:solidFill>
                <a:latin typeface="Cambria" pitchFamily="34" charset="0"/>
                <a:ea typeface="Cambria" pitchFamily="34" charset="-122"/>
                <a:cs typeface="Cambria" pitchFamily="34" charset="-120"/>
              </a:rPr>
              <a:t>Widen and challenge, never decide</a:t>
            </a:r>
            <a:endParaRPr lang="en-US" sz="1600" dirty="0"/>
          </a:p>
        </p:txBody>
      </p:sp>
      <p:sp>
        <p:nvSpPr>
          <p:cNvPr id="18" name="Text 12"/>
          <p:cNvSpPr/>
          <p:nvPr/>
        </p:nvSpPr>
        <p:spPr>
          <a:xfrm>
            <a:off x="5943600" y="2350008"/>
            <a:ext cx="557784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Use AI for research and objections. The choice is yours.</a:t>
            </a:r>
            <a:endParaRPr lang="en-US" sz="1300" dirty="0"/>
          </a:p>
        </p:txBody>
      </p:sp>
      <p:sp>
        <p:nvSpPr>
          <p:cNvPr id="19" name="Shape 13"/>
          <p:cNvSpPr/>
          <p:nvPr/>
        </p:nvSpPr>
        <p:spPr>
          <a:xfrm>
            <a:off x="548640" y="3282696"/>
            <a:ext cx="11091672" cy="822960"/>
          </a:xfrm>
          <a:prstGeom prst="roundRect">
            <a:avLst>
              <a:gd name="adj" fmla="val 666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0" name="Shape 14"/>
          <p:cNvSpPr/>
          <p:nvPr/>
        </p:nvSpPr>
        <p:spPr>
          <a:xfrm>
            <a:off x="731520" y="3410712"/>
            <a:ext cx="566928" cy="566928"/>
          </a:xfrm>
          <a:prstGeom prst="ellipse">
            <a:avLst/>
          </a:prstGeom>
          <a:solidFill>
            <a:srgbClr val="2E9E6B"/>
          </a:solidFill>
          <a:ln w="12700">
            <a:solidFill>
              <a:srgbClr val="2E9E6B"/>
            </a:solidFill>
            <a:prstDash val="solid"/>
          </a:ln>
        </p:spPr>
      </p:sp>
      <p:pic>
        <p:nvPicPr>
          <p:cNvPr id="21" name="Image 3" descr="preencoded.png">    </p:cNvPr>
          <p:cNvPicPr>
            <a:picLocks noChangeAspect="1"/>
          </p:cNvPicPr>
          <p:nvPr/>
        </p:nvPicPr>
        <p:blipFill>
          <a:blip r:embed="rId4"/>
          <a:stretch>
            <a:fillRect/>
          </a:stretch>
        </p:blipFill>
        <p:spPr>
          <a:xfrm>
            <a:off x="878921" y="3558113"/>
            <a:ext cx="272125" cy="272125"/>
          </a:xfrm>
          <a:prstGeom prst="rect">
            <a:avLst/>
          </a:prstGeom>
        </p:spPr>
      </p:pic>
      <p:sp>
        <p:nvSpPr>
          <p:cNvPr id="22" name="Text 15"/>
          <p:cNvSpPr/>
          <p:nvPr/>
        </p:nvSpPr>
        <p:spPr>
          <a:xfrm>
            <a:off x="1554480" y="3282696"/>
            <a:ext cx="4297680" cy="822960"/>
          </a:xfrm>
          <a:prstGeom prst="rect">
            <a:avLst/>
          </a:prstGeom>
          <a:noFill/>
          <a:ln/>
        </p:spPr>
        <p:txBody>
          <a:bodyPr wrap="square" lIns="0" tIns="0" rIns="0" bIns="0" rtlCol="0" anchor="ctr"/>
          <a:lstStyle/>
          <a:p>
            <a:pPr indent="0" marL="0">
              <a:buNone/>
            </a:pPr>
            <a:r>
              <a:rPr lang="en-US" sz="1600" b="1" dirty="0">
                <a:solidFill>
                  <a:srgbClr val="023B5B"/>
                </a:solidFill>
                <a:latin typeface="Cambria" pitchFamily="34" charset="0"/>
                <a:ea typeface="Cambria" pitchFamily="34" charset="-122"/>
                <a:cs typeface="Cambria" pitchFamily="34" charset="-120"/>
              </a:rPr>
              <a:t>Verify, then cite the source</a:t>
            </a:r>
            <a:endParaRPr lang="en-US" sz="1600" dirty="0"/>
          </a:p>
        </p:txBody>
      </p:sp>
      <p:sp>
        <p:nvSpPr>
          <p:cNvPr id="23" name="Text 16"/>
          <p:cNvSpPr/>
          <p:nvPr/>
        </p:nvSpPr>
        <p:spPr>
          <a:xfrm>
            <a:off x="5943600" y="3282696"/>
            <a:ext cx="557784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Treat every claim as a lead. Read the primary source.</a:t>
            </a:r>
            <a:endParaRPr lang="en-US" sz="1300" dirty="0"/>
          </a:p>
        </p:txBody>
      </p:sp>
      <p:sp>
        <p:nvSpPr>
          <p:cNvPr id="24" name="Shape 17"/>
          <p:cNvSpPr/>
          <p:nvPr/>
        </p:nvSpPr>
        <p:spPr>
          <a:xfrm>
            <a:off x="548640" y="4215384"/>
            <a:ext cx="11091672" cy="822960"/>
          </a:xfrm>
          <a:prstGeom prst="roundRect">
            <a:avLst>
              <a:gd name="adj" fmla="val 666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25" name="Shape 18"/>
          <p:cNvSpPr/>
          <p:nvPr/>
        </p:nvSpPr>
        <p:spPr>
          <a:xfrm>
            <a:off x="731520" y="4343400"/>
            <a:ext cx="566928" cy="566928"/>
          </a:xfrm>
          <a:prstGeom prst="ellipse">
            <a:avLst/>
          </a:prstGeom>
          <a:solidFill>
            <a:srgbClr val="D2493F"/>
          </a:solidFill>
          <a:ln w="12700">
            <a:solidFill>
              <a:srgbClr val="D2493F"/>
            </a:solidFill>
            <a:prstDash val="solid"/>
          </a:ln>
        </p:spPr>
      </p:sp>
      <p:pic>
        <p:nvPicPr>
          <p:cNvPr id="26" name="Image 4" descr="preencoded.png">    </p:cNvPr>
          <p:cNvPicPr>
            <a:picLocks noChangeAspect="1"/>
          </p:cNvPicPr>
          <p:nvPr/>
        </p:nvPicPr>
        <p:blipFill>
          <a:blip r:embed="rId5"/>
          <a:stretch>
            <a:fillRect/>
          </a:stretch>
        </p:blipFill>
        <p:spPr>
          <a:xfrm>
            <a:off x="878921" y="4490801"/>
            <a:ext cx="272125" cy="272125"/>
          </a:xfrm>
          <a:prstGeom prst="rect">
            <a:avLst/>
          </a:prstGeom>
        </p:spPr>
      </p:pic>
      <p:sp>
        <p:nvSpPr>
          <p:cNvPr id="27" name="Text 19"/>
          <p:cNvSpPr/>
          <p:nvPr/>
        </p:nvSpPr>
        <p:spPr>
          <a:xfrm>
            <a:off x="1554480" y="4215384"/>
            <a:ext cx="4297680" cy="822960"/>
          </a:xfrm>
          <a:prstGeom prst="rect">
            <a:avLst/>
          </a:prstGeom>
          <a:noFill/>
          <a:ln/>
        </p:spPr>
        <p:txBody>
          <a:bodyPr wrap="square" lIns="0" tIns="0" rIns="0" bIns="0" rtlCol="0" anchor="ctr"/>
          <a:lstStyle/>
          <a:p>
            <a:pPr indent="0" marL="0">
              <a:buNone/>
            </a:pPr>
            <a:r>
              <a:rPr lang="en-US" sz="1600" b="1" dirty="0">
                <a:solidFill>
                  <a:srgbClr val="023B5B"/>
                </a:solidFill>
                <a:latin typeface="Cambria" pitchFamily="34" charset="0"/>
                <a:ea typeface="Cambria" pitchFamily="34" charset="-122"/>
                <a:cs typeface="Cambria" pitchFamily="34" charset="-120"/>
              </a:rPr>
              <a:t>Protect people</a:t>
            </a:r>
            <a:endParaRPr lang="en-US" sz="1600" dirty="0"/>
          </a:p>
        </p:txBody>
      </p:sp>
      <p:sp>
        <p:nvSpPr>
          <p:cNvPr id="28" name="Text 20"/>
          <p:cNvSpPr/>
          <p:nvPr/>
        </p:nvSpPr>
        <p:spPr>
          <a:xfrm>
            <a:off x="5943600" y="4215384"/>
            <a:ext cx="557784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Privacy, fairness and consent apply to you and to anyone you ask.</a:t>
            </a:r>
            <a:endParaRPr lang="en-US" sz="1300" dirty="0"/>
          </a:p>
        </p:txBody>
      </p:sp>
      <p:sp>
        <p:nvSpPr>
          <p:cNvPr id="29" name="Shape 21"/>
          <p:cNvSpPr/>
          <p:nvPr/>
        </p:nvSpPr>
        <p:spPr>
          <a:xfrm>
            <a:off x="548640" y="5148072"/>
            <a:ext cx="11091672" cy="822960"/>
          </a:xfrm>
          <a:prstGeom prst="roundRect">
            <a:avLst>
              <a:gd name="adj" fmla="val 6667"/>
            </a:avLst>
          </a:prstGeom>
          <a:solidFill>
            <a:srgbClr val="FFFFFF"/>
          </a:solidFill>
          <a:ln w="9525">
            <a:solidFill>
              <a:srgbClr val="DCE4EA"/>
            </a:solidFill>
            <a:prstDash val="solid"/>
          </a:ln>
          <a:effectLst>
            <a:outerShdw sx="100000" sy="100000" kx="0" ky="0" algn="bl" rotWithShape="0" blurRad="76200" dist="25400" dir="5400000">
              <a:srgbClr val="000000">
                <a:alpha val="12000"/>
              </a:srgbClr>
            </a:outerShdw>
          </a:effectLst>
        </p:spPr>
      </p:sp>
      <p:sp>
        <p:nvSpPr>
          <p:cNvPr id="30" name="Shape 22"/>
          <p:cNvSpPr/>
          <p:nvPr/>
        </p:nvSpPr>
        <p:spPr>
          <a:xfrm>
            <a:off x="731520" y="5276088"/>
            <a:ext cx="566928" cy="566928"/>
          </a:xfrm>
          <a:prstGeom prst="ellipse">
            <a:avLst/>
          </a:prstGeom>
          <a:solidFill>
            <a:srgbClr val="023B5B"/>
          </a:solidFill>
          <a:ln w="12700">
            <a:solidFill>
              <a:srgbClr val="023B5B"/>
            </a:solidFill>
            <a:prstDash val="solid"/>
          </a:ln>
        </p:spPr>
      </p:sp>
      <p:pic>
        <p:nvPicPr>
          <p:cNvPr id="31" name="Image 5" descr="preencoded.png">    </p:cNvPr>
          <p:cNvPicPr>
            <a:picLocks noChangeAspect="1"/>
          </p:cNvPicPr>
          <p:nvPr/>
        </p:nvPicPr>
        <p:blipFill>
          <a:blip r:embed="rId6"/>
          <a:stretch>
            <a:fillRect/>
          </a:stretch>
        </p:blipFill>
        <p:spPr>
          <a:xfrm>
            <a:off x="878921" y="5423489"/>
            <a:ext cx="272125" cy="272125"/>
          </a:xfrm>
          <a:prstGeom prst="rect">
            <a:avLst/>
          </a:prstGeom>
        </p:spPr>
      </p:pic>
      <p:sp>
        <p:nvSpPr>
          <p:cNvPr id="32" name="Text 23"/>
          <p:cNvSpPr/>
          <p:nvPr/>
        </p:nvSpPr>
        <p:spPr>
          <a:xfrm>
            <a:off x="1554480" y="5148072"/>
            <a:ext cx="4297680" cy="822960"/>
          </a:xfrm>
          <a:prstGeom prst="rect">
            <a:avLst/>
          </a:prstGeom>
          <a:noFill/>
          <a:ln/>
        </p:spPr>
        <p:txBody>
          <a:bodyPr wrap="square" lIns="0" tIns="0" rIns="0" bIns="0" rtlCol="0" anchor="ctr"/>
          <a:lstStyle/>
          <a:p>
            <a:pPr indent="0" marL="0">
              <a:buNone/>
            </a:pPr>
            <a:r>
              <a:rPr lang="en-US" sz="1600" b="1" dirty="0">
                <a:solidFill>
                  <a:srgbClr val="023B5B"/>
                </a:solidFill>
                <a:latin typeface="Cambria" pitchFamily="34" charset="0"/>
                <a:ea typeface="Cambria" pitchFamily="34" charset="-122"/>
                <a:cs typeface="Cambria" pitchFamily="34" charset="-120"/>
              </a:rPr>
              <a:t>Declare it properly</a:t>
            </a:r>
            <a:endParaRPr lang="en-US" sz="1600" dirty="0"/>
          </a:p>
        </p:txBody>
      </p:sp>
      <p:sp>
        <p:nvSpPr>
          <p:cNvPr id="33" name="Text 24"/>
          <p:cNvSpPr/>
          <p:nvPr/>
        </p:nvSpPr>
        <p:spPr>
          <a:xfrm>
            <a:off x="5943600" y="5148072"/>
            <a:ext cx="5577840" cy="822960"/>
          </a:xfrm>
          <a:prstGeom prst="rect">
            <a:avLst/>
          </a:prstGeom>
          <a:noFill/>
          <a:ln/>
        </p:spPr>
        <p:txBody>
          <a:bodyPr wrap="square" lIns="0" tIns="0" rIns="0" bIns="0" rtlCol="0" anchor="ctr"/>
          <a:lstStyle/>
          <a:p>
            <a:pPr indent="0" marL="0">
              <a:buNone/>
            </a:pPr>
            <a:r>
              <a:rPr lang="en-US" sz="1300" dirty="0">
                <a:solidFill>
                  <a:srgbClr val="1E2B37"/>
                </a:solidFill>
                <a:latin typeface="Calibri" pitchFamily="34" charset="0"/>
                <a:ea typeface="Calibri" pitchFamily="34" charset="-122"/>
                <a:cs typeface="Calibri" pitchFamily="34" charset="-120"/>
              </a:rPr>
              <a:t>Once per question, IEEE, as a personal communication. Never verbatim.</a:t>
            </a:r>
            <a:endParaRPr lang="en-US" sz="13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REFERENCES</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References (1 of 2)</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25</a:t>
            </a:r>
            <a:endParaRPr lang="en-US" sz="800" dirty="0"/>
          </a:p>
        </p:txBody>
      </p:sp>
      <p:sp>
        <p:nvSpPr>
          <p:cNvPr id="8" name="Text 4"/>
          <p:cNvSpPr/>
          <p:nvPr/>
        </p:nvSpPr>
        <p:spPr>
          <a:xfrm>
            <a:off x="548640" y="1371600"/>
            <a:ext cx="11064240" cy="420624"/>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  </a:t>
            </a:r>
            <a:pPr indent="0" marL="0">
              <a:buNone/>
            </a:pPr>
            <a:r>
              <a:rPr lang="en-US" sz="1200" dirty="0">
                <a:solidFill>
                  <a:srgbClr val="1E2B37"/>
                </a:solidFill>
                <a:latin typeface="Calibri" pitchFamily="34" charset="0"/>
                <a:ea typeface="Calibri" pitchFamily="34" charset="-122"/>
                <a:cs typeface="Calibri" pitchFamily="34" charset="-120"/>
              </a:rPr>
              <a:t>University of Wales Trinity Saint David, "ACCA5033 Assignment 1: Innovation &amp; Project Management," Level 5 assessment specification, 2026-27, unpublished module document, 2026.</a:t>
            </a:r>
            <a:endParaRPr lang="en-US" sz="1200" dirty="0"/>
          </a:p>
        </p:txBody>
      </p:sp>
      <p:sp>
        <p:nvSpPr>
          <p:cNvPr id="9" name="Text 5"/>
          <p:cNvSpPr/>
          <p:nvPr/>
        </p:nvSpPr>
        <p:spPr>
          <a:xfrm>
            <a:off x="548640" y="1929384"/>
            <a:ext cx="11064240" cy="420624"/>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[2]  </a:t>
            </a:r>
            <a:pPr indent="0" marL="0">
              <a:buNone/>
            </a:pPr>
            <a:r>
              <a:rPr lang="en-US" sz="1200" dirty="0">
                <a:solidFill>
                  <a:srgbClr val="1E2B37"/>
                </a:solidFill>
                <a:latin typeface="Calibri" pitchFamily="34" charset="0"/>
                <a:ea typeface="Calibri" pitchFamily="34" charset="-122"/>
                <a:cs typeface="Calibri" pitchFamily="34" charset="-120"/>
              </a:rPr>
              <a:t>A. R. Doshi and O. P. Hauser, "Generative AI enhances individual creativity but reduces the collective diversity of novel content," </a:t>
            </a:r>
            <a:pPr indent="0" marL="0">
              <a:buNone/>
            </a:pPr>
            <a:r>
              <a:rPr lang="en-US" sz="1200" i="1" dirty="0">
                <a:solidFill>
                  <a:srgbClr val="1E2B37"/>
                </a:solidFill>
                <a:latin typeface="Calibri" pitchFamily="34" charset="0"/>
                <a:ea typeface="Calibri" pitchFamily="34" charset="-122"/>
                <a:cs typeface="Calibri" pitchFamily="34" charset="-120"/>
              </a:rPr>
              <a:t>Science Advances</a:t>
            </a:r>
            <a:pPr indent="0" marL="0">
              <a:buNone/>
            </a:pPr>
            <a:r>
              <a:rPr lang="en-US" sz="1200" dirty="0">
                <a:solidFill>
                  <a:srgbClr val="1E2B37"/>
                </a:solidFill>
                <a:latin typeface="Calibri" pitchFamily="34" charset="0"/>
                <a:ea typeface="Calibri" pitchFamily="34" charset="-122"/>
                <a:cs typeface="Calibri" pitchFamily="34" charset="-120"/>
              </a:rPr>
              <a:t>, vol. 10, no. 28, Art. no. eadn5290, 2024.</a:t>
            </a:r>
            <a:endParaRPr lang="en-US" sz="1200" dirty="0"/>
          </a:p>
        </p:txBody>
      </p:sp>
      <p:sp>
        <p:nvSpPr>
          <p:cNvPr id="10" name="Text 6"/>
          <p:cNvSpPr/>
          <p:nvPr/>
        </p:nvSpPr>
        <p:spPr>
          <a:xfrm>
            <a:off x="548640" y="2487168"/>
            <a:ext cx="11064240" cy="420624"/>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[3]  </a:t>
            </a:r>
            <a:pPr indent="0" marL="0">
              <a:buNone/>
            </a:pPr>
            <a:r>
              <a:rPr lang="en-US" sz="1200" dirty="0">
                <a:solidFill>
                  <a:srgbClr val="1E2B37"/>
                </a:solidFill>
                <a:latin typeface="Calibri" pitchFamily="34" charset="0"/>
                <a:ea typeface="Calibri" pitchFamily="34" charset="-122"/>
                <a:cs typeface="Calibri" pitchFamily="34" charset="-120"/>
              </a:rPr>
              <a:t>B. R. Anderson, J. H. Shah, and M. Kreminski, "Homogenization effects of large language models on human creative ideation," in </a:t>
            </a:r>
            <a:pPr indent="0" marL="0">
              <a:buNone/>
            </a:pPr>
            <a:r>
              <a:rPr lang="en-US" sz="1200" i="1" dirty="0">
                <a:solidFill>
                  <a:srgbClr val="1E2B37"/>
                </a:solidFill>
                <a:latin typeface="Calibri" pitchFamily="34" charset="0"/>
                <a:ea typeface="Calibri" pitchFamily="34" charset="-122"/>
                <a:cs typeface="Calibri" pitchFamily="34" charset="-120"/>
              </a:rPr>
              <a:t>Proc. ACM Creativity and Cognition (C&amp;C '24)</a:t>
            </a:r>
            <a:pPr indent="0" marL="0">
              <a:buNone/>
            </a:pPr>
            <a:r>
              <a:rPr lang="en-US" sz="1200" dirty="0">
                <a:solidFill>
                  <a:srgbClr val="1E2B37"/>
                </a:solidFill>
                <a:latin typeface="Calibri" pitchFamily="34" charset="0"/>
                <a:ea typeface="Calibri" pitchFamily="34" charset="-122"/>
                <a:cs typeface="Calibri" pitchFamily="34" charset="-120"/>
              </a:rPr>
              <a:t>, 2024.</a:t>
            </a:r>
            <a:endParaRPr lang="en-US" sz="1200" dirty="0"/>
          </a:p>
        </p:txBody>
      </p:sp>
      <p:sp>
        <p:nvSpPr>
          <p:cNvPr id="11" name="Text 7"/>
          <p:cNvSpPr/>
          <p:nvPr/>
        </p:nvSpPr>
        <p:spPr>
          <a:xfrm>
            <a:off x="548640" y="3044952"/>
            <a:ext cx="11064240" cy="420624"/>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[4]  </a:t>
            </a:r>
            <a:pPr indent="0" marL="0">
              <a:buNone/>
            </a:pPr>
            <a:r>
              <a:rPr lang="en-US" sz="1200" dirty="0">
                <a:solidFill>
                  <a:srgbClr val="1E2B37"/>
                </a:solidFill>
                <a:latin typeface="Calibri" pitchFamily="34" charset="0"/>
                <a:ea typeface="Calibri" pitchFamily="34" charset="-122"/>
                <a:cs typeface="Calibri" pitchFamily="34" charset="-120"/>
              </a:rPr>
              <a:t>K. Girotra, L. Meincke, C. Terwiesch, and K. T. Ulrich, "Ideas are dimes a dozen: Large language models for idea generation in innovation," working paper, 2023.</a:t>
            </a:r>
            <a:endParaRPr lang="en-US" sz="1200" dirty="0"/>
          </a:p>
        </p:txBody>
      </p:sp>
      <p:sp>
        <p:nvSpPr>
          <p:cNvPr id="12" name="Text 8"/>
          <p:cNvSpPr/>
          <p:nvPr/>
        </p:nvSpPr>
        <p:spPr>
          <a:xfrm>
            <a:off x="548640" y="3602736"/>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[5]  </a:t>
            </a:r>
            <a:pPr indent="0" marL="0">
              <a:buNone/>
            </a:pPr>
            <a:r>
              <a:rPr lang="en-US" sz="1200" dirty="0">
                <a:solidFill>
                  <a:srgbClr val="1E2B37"/>
                </a:solidFill>
                <a:latin typeface="Calibri" pitchFamily="34" charset="0"/>
                <a:ea typeface="Calibri" pitchFamily="34" charset="-122"/>
                <a:cs typeface="Calibri" pitchFamily="34" charset="-120"/>
              </a:rPr>
              <a:t>A. Jobin, M. Ienca, and E. Vayena, "The global landscape of AI ethics guidelines," </a:t>
            </a:r>
            <a:pPr indent="0" marL="0">
              <a:buNone/>
            </a:pPr>
            <a:r>
              <a:rPr lang="en-US" sz="1200" i="1" dirty="0">
                <a:solidFill>
                  <a:srgbClr val="1E2B37"/>
                </a:solidFill>
                <a:latin typeface="Calibri" pitchFamily="34" charset="0"/>
                <a:ea typeface="Calibri" pitchFamily="34" charset="-122"/>
                <a:cs typeface="Calibri" pitchFamily="34" charset="-120"/>
              </a:rPr>
              <a:t>Nature Machine Intelligence</a:t>
            </a:r>
            <a:pPr indent="0" marL="0">
              <a:buNone/>
            </a:pPr>
            <a:r>
              <a:rPr lang="en-US" sz="1200" dirty="0">
                <a:solidFill>
                  <a:srgbClr val="1E2B37"/>
                </a:solidFill>
                <a:latin typeface="Calibri" pitchFamily="34" charset="0"/>
                <a:ea typeface="Calibri" pitchFamily="34" charset="-122"/>
                <a:cs typeface="Calibri" pitchFamily="34" charset="-120"/>
              </a:rPr>
              <a:t>, vol. 1, no. 9, pp. 389-399, 2019.</a:t>
            </a:r>
            <a:endParaRPr lang="en-US" sz="1200" dirty="0"/>
          </a:p>
        </p:txBody>
      </p:sp>
      <p:sp>
        <p:nvSpPr>
          <p:cNvPr id="13" name="Text 9"/>
          <p:cNvSpPr/>
          <p:nvPr/>
        </p:nvSpPr>
        <p:spPr>
          <a:xfrm>
            <a:off x="548640" y="3950208"/>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[6]  </a:t>
            </a:r>
            <a:pPr indent="0" marL="0">
              <a:buNone/>
            </a:pPr>
            <a:r>
              <a:rPr lang="en-US" sz="1200" dirty="0">
                <a:solidFill>
                  <a:srgbClr val="1E2B37"/>
                </a:solidFill>
                <a:latin typeface="Calibri" pitchFamily="34" charset="0"/>
                <a:ea typeface="Calibri" pitchFamily="34" charset="-122"/>
                <a:cs typeface="Calibri" pitchFamily="34" charset="-120"/>
              </a:rPr>
              <a:t>UNESCO, </a:t>
            </a:r>
            <a:pPr indent="0" marL="0">
              <a:buNone/>
            </a:pPr>
            <a:r>
              <a:rPr lang="en-US" sz="1200" i="1" dirty="0">
                <a:solidFill>
                  <a:srgbClr val="1E2B37"/>
                </a:solidFill>
                <a:latin typeface="Calibri" pitchFamily="34" charset="0"/>
                <a:ea typeface="Calibri" pitchFamily="34" charset="-122"/>
                <a:cs typeface="Calibri" pitchFamily="34" charset="-120"/>
              </a:rPr>
              <a:t>Recommendation on the Ethics of Artificial Intelligence</a:t>
            </a:r>
            <a:pPr indent="0" marL="0">
              <a:buNone/>
            </a:pPr>
            <a:r>
              <a:rPr lang="en-US" sz="1200" dirty="0">
                <a:solidFill>
                  <a:srgbClr val="1E2B37"/>
                </a:solidFill>
                <a:latin typeface="Calibri" pitchFamily="34" charset="0"/>
                <a:ea typeface="Calibri" pitchFamily="34" charset="-122"/>
                <a:cs typeface="Calibri" pitchFamily="34" charset="-120"/>
              </a:rPr>
              <a:t>. Paris, France: UNESCO, 2021.</a:t>
            </a:r>
            <a:endParaRPr lang="en-US" sz="1200" dirty="0"/>
          </a:p>
        </p:txBody>
      </p:sp>
      <p:sp>
        <p:nvSpPr>
          <p:cNvPr id="14" name="Text 10"/>
          <p:cNvSpPr/>
          <p:nvPr/>
        </p:nvSpPr>
        <p:spPr>
          <a:xfrm>
            <a:off x="548640" y="4297680"/>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[7]  </a:t>
            </a:r>
            <a:pPr indent="0" marL="0">
              <a:buNone/>
            </a:pPr>
            <a:r>
              <a:rPr lang="en-US" sz="1200" dirty="0">
                <a:solidFill>
                  <a:srgbClr val="1E2B37"/>
                </a:solidFill>
                <a:latin typeface="Calibri" pitchFamily="34" charset="0"/>
                <a:ea typeface="Calibri" pitchFamily="34" charset="-122"/>
                <a:cs typeface="Calibri" pitchFamily="34" charset="-120"/>
              </a:rPr>
              <a:t>Z. Ji </a:t>
            </a:r>
            <a:pPr indent="0" marL="0">
              <a:buNone/>
            </a:pPr>
            <a:r>
              <a:rPr lang="en-US" sz="1200" i="1" dirty="0">
                <a:solidFill>
                  <a:srgbClr val="1E2B37"/>
                </a:solidFill>
                <a:latin typeface="Calibri" pitchFamily="34" charset="0"/>
                <a:ea typeface="Calibri" pitchFamily="34" charset="-122"/>
                <a:cs typeface="Calibri" pitchFamily="34" charset="-120"/>
              </a:rPr>
              <a:t>et al.</a:t>
            </a:r>
            <a:pPr indent="0" marL="0">
              <a:buNone/>
            </a:pPr>
            <a:r>
              <a:rPr lang="en-US" sz="1200" dirty="0">
                <a:solidFill>
                  <a:srgbClr val="1E2B37"/>
                </a:solidFill>
                <a:latin typeface="Calibri" pitchFamily="34" charset="0"/>
                <a:ea typeface="Calibri" pitchFamily="34" charset="-122"/>
                <a:cs typeface="Calibri" pitchFamily="34" charset="-120"/>
              </a:rPr>
              <a:t>, "Survey of hallucination in natural language generation," </a:t>
            </a:r>
            <a:pPr indent="0" marL="0">
              <a:buNone/>
            </a:pPr>
            <a:r>
              <a:rPr lang="en-US" sz="1200" i="1" dirty="0">
                <a:solidFill>
                  <a:srgbClr val="1E2B37"/>
                </a:solidFill>
                <a:latin typeface="Calibri" pitchFamily="34" charset="0"/>
                <a:ea typeface="Calibri" pitchFamily="34" charset="-122"/>
                <a:cs typeface="Calibri" pitchFamily="34" charset="-120"/>
              </a:rPr>
              <a:t>ACM Computing Surveys</a:t>
            </a:r>
            <a:pPr indent="0" marL="0">
              <a:buNone/>
            </a:pPr>
            <a:r>
              <a:rPr lang="en-US" sz="1200" dirty="0">
                <a:solidFill>
                  <a:srgbClr val="1E2B37"/>
                </a:solidFill>
                <a:latin typeface="Calibri" pitchFamily="34" charset="0"/>
                <a:ea typeface="Calibri" pitchFamily="34" charset="-122"/>
                <a:cs typeface="Calibri" pitchFamily="34" charset="-120"/>
              </a:rPr>
              <a:t>, vol. 55, no. 12, Art. no. 248, 2023.</a:t>
            </a:r>
            <a:endParaRPr lang="en-US" sz="1200" dirty="0"/>
          </a:p>
        </p:txBody>
      </p:sp>
      <p:sp>
        <p:nvSpPr>
          <p:cNvPr id="15" name="Text 11"/>
          <p:cNvSpPr/>
          <p:nvPr/>
        </p:nvSpPr>
        <p:spPr>
          <a:xfrm>
            <a:off x="548640" y="4645152"/>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[8]  </a:t>
            </a:r>
            <a:pPr indent="0" marL="0">
              <a:buNone/>
            </a:pPr>
            <a:r>
              <a:rPr lang="en-US" sz="1200" dirty="0">
                <a:solidFill>
                  <a:srgbClr val="1E2B37"/>
                </a:solidFill>
                <a:latin typeface="Calibri" pitchFamily="34" charset="0"/>
                <a:ea typeface="Calibri" pitchFamily="34" charset="-122"/>
                <a:cs typeface="Calibri" pitchFamily="34" charset="-120"/>
              </a:rPr>
              <a:t>International Energy Agency, </a:t>
            </a:r>
            <a:pPr indent="0" marL="0">
              <a:buNone/>
            </a:pPr>
            <a:r>
              <a:rPr lang="en-US" sz="1200" i="1" dirty="0">
                <a:solidFill>
                  <a:srgbClr val="1E2B37"/>
                </a:solidFill>
                <a:latin typeface="Calibri" pitchFamily="34" charset="0"/>
                <a:ea typeface="Calibri" pitchFamily="34" charset="-122"/>
                <a:cs typeface="Calibri" pitchFamily="34" charset="-120"/>
              </a:rPr>
              <a:t>Energy and AI</a:t>
            </a:r>
            <a:pPr indent="0" marL="0">
              <a:buNone/>
            </a:pPr>
            <a:r>
              <a:rPr lang="en-US" sz="1200" dirty="0">
                <a:solidFill>
                  <a:srgbClr val="1E2B37"/>
                </a:solidFill>
                <a:latin typeface="Calibri" pitchFamily="34" charset="0"/>
                <a:ea typeface="Calibri" pitchFamily="34" charset="-122"/>
                <a:cs typeface="Calibri" pitchFamily="34" charset="-120"/>
              </a:rPr>
              <a:t>. Paris, France: IEA, 2025. [Online]. Available: https://www.iea.org/reports/energy-and-ai</a:t>
            </a:r>
            <a:endParaRPr lang="en-US" sz="1200" dirty="0"/>
          </a:p>
        </p:txBody>
      </p:sp>
      <p:sp>
        <p:nvSpPr>
          <p:cNvPr id="16" name="Text 12"/>
          <p:cNvSpPr/>
          <p:nvPr/>
        </p:nvSpPr>
        <p:spPr>
          <a:xfrm>
            <a:off x="548640" y="4992624"/>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[9]  </a:t>
            </a:r>
            <a:pPr indent="0" marL="0">
              <a:buNone/>
            </a:pPr>
            <a:r>
              <a:rPr lang="en-US" sz="1200" dirty="0">
                <a:solidFill>
                  <a:srgbClr val="1E2B37"/>
                </a:solidFill>
                <a:latin typeface="Calibri" pitchFamily="34" charset="0"/>
                <a:ea typeface="Calibri" pitchFamily="34" charset="-122"/>
                <a:cs typeface="Calibri" pitchFamily="34" charset="-120"/>
              </a:rPr>
              <a:t>Carbon Intensity API. [Online]. Available: https://carbonintensity.org.uk (accessed Oct. 2026).</a:t>
            </a:r>
            <a:endParaRPr lang="en-US" sz="1200" dirty="0"/>
          </a:p>
        </p:txBody>
      </p:sp>
      <p:sp>
        <p:nvSpPr>
          <p:cNvPr id="17" name="Text 13"/>
          <p:cNvSpPr/>
          <p:nvPr/>
        </p:nvSpPr>
        <p:spPr>
          <a:xfrm>
            <a:off x="548640" y="5340096"/>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[10]  </a:t>
            </a:r>
            <a:pPr indent="0" marL="0">
              <a:buNone/>
            </a:pPr>
            <a:r>
              <a:rPr lang="en-US" sz="1200" dirty="0">
                <a:solidFill>
                  <a:srgbClr val="1E2B37"/>
                </a:solidFill>
                <a:latin typeface="Calibri" pitchFamily="34" charset="0"/>
                <a:ea typeface="Calibri" pitchFamily="34" charset="-122"/>
                <a:cs typeface="Calibri" pitchFamily="34" charset="-120"/>
              </a:rPr>
              <a:t>W3C, "Web Content Accessibility Guidelines (WCAG) 2.2," W3C Recommendation, Oct. 2023. [Online]. Available: https://www.w3.org/TR/WCAG22/</a:t>
            </a:r>
            <a:endParaRPr lang="en-US" sz="12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292608"/>
            <a:ext cx="8229600" cy="228600"/>
          </a:xfrm>
          <a:prstGeom prst="rect">
            <a:avLst/>
          </a:prstGeom>
          <a:noFill/>
          <a:ln/>
        </p:spPr>
        <p:txBody>
          <a:bodyPr wrap="square" lIns="0" tIns="0" rIns="0" bIns="0" rtlCol="0" anchor="t"/>
          <a:lstStyle/>
          <a:p>
            <a:pPr indent="0" marL="0">
              <a:buNone/>
            </a:pPr>
            <a:r>
              <a:rPr lang="en-US" sz="1000" b="1" spc="300" kern="0" dirty="0">
                <a:solidFill>
                  <a:srgbClr val="2D9AB9"/>
                </a:solidFill>
                <a:latin typeface="Calibri" pitchFamily="34" charset="0"/>
                <a:ea typeface="Calibri" pitchFamily="34" charset="-122"/>
                <a:cs typeface="Calibri" pitchFamily="34" charset="-120"/>
              </a:rPr>
              <a:t>REFERENCES</a:t>
            </a:r>
            <a:endParaRPr lang="en-US" sz="1000" dirty="0"/>
          </a:p>
        </p:txBody>
      </p:sp>
      <p:sp>
        <p:nvSpPr>
          <p:cNvPr id="3" name="Text 1"/>
          <p:cNvSpPr/>
          <p:nvPr/>
        </p:nvSpPr>
        <p:spPr>
          <a:xfrm>
            <a:off x="548640" y="530352"/>
            <a:ext cx="11064240" cy="685800"/>
          </a:xfrm>
          <a:prstGeom prst="rect">
            <a:avLst/>
          </a:prstGeom>
          <a:noFill/>
          <a:ln/>
        </p:spPr>
        <p:txBody>
          <a:bodyPr wrap="square" lIns="0" tIns="0" rIns="0" bIns="0" rtlCol="0" anchor="ctr"/>
          <a:lstStyle/>
          <a:p>
            <a:pPr indent="0" marL="0">
              <a:buNone/>
            </a:pPr>
            <a:r>
              <a:rPr lang="en-US" sz="2700" b="1" dirty="0">
                <a:solidFill>
                  <a:srgbClr val="023B5B"/>
                </a:solidFill>
                <a:latin typeface="Cambria" pitchFamily="34" charset="0"/>
                <a:ea typeface="Cambria" pitchFamily="34" charset="-122"/>
                <a:cs typeface="Cambria" pitchFamily="34" charset="-120"/>
              </a:rPr>
              <a:t>References (2 of 2)</a:t>
            </a:r>
            <a:endParaRPr lang="en-US" sz="2700" dirty="0"/>
          </a:p>
        </p:txBody>
      </p:sp>
      <p:pic>
        <p:nvPicPr>
          <p:cNvPr id="4" name="Image 0" descr="/home/claude/build/assets/logo_color.png">    </p:cNvPr>
          <p:cNvPicPr>
            <a:picLocks noChangeAspect="1"/>
          </p:cNvPicPr>
          <p:nvPr/>
        </p:nvPicPr>
        <p:blipFill>
          <a:blip r:embed="rId1"/>
          <a:stretch>
            <a:fillRect/>
          </a:stretch>
        </p:blipFill>
        <p:spPr>
          <a:xfrm>
            <a:off x="411480" y="6382512"/>
            <a:ext cx="960120" cy="320040"/>
          </a:xfrm>
          <a:prstGeom prst="rect">
            <a:avLst/>
          </a:prstGeom>
        </p:spPr>
      </p:pic>
      <p:sp>
        <p:nvSpPr>
          <p:cNvPr id="5" name="Text 2"/>
          <p:cNvSpPr/>
          <p:nvPr/>
        </p:nvSpPr>
        <p:spPr>
          <a:xfrm>
            <a:off x="1554480" y="6455664"/>
            <a:ext cx="8229600" cy="182880"/>
          </a:xfrm>
          <a:prstGeom prst="rect">
            <a:avLst/>
          </a:prstGeom>
          <a:noFill/>
          <a:ln/>
        </p:spPr>
        <p:txBody>
          <a:bodyPr wrap="square" lIns="0" tIns="0" rIns="0" bIns="0" rtlCol="0" anchor="t"/>
          <a:lstStyle/>
          <a:p>
            <a:pPr indent="0" marL="0">
              <a:buNone/>
            </a:pPr>
            <a:r>
              <a:rPr lang="en-US" sz="800" dirty="0">
                <a:solidFill>
                  <a:srgbClr val="5B6B7B"/>
                </a:solidFill>
                <a:latin typeface="Calibri" pitchFamily="34" charset="0"/>
                <a:ea typeface="Calibri" pitchFamily="34" charset="-122"/>
                <a:cs typeface="Calibri" pitchFamily="34" charset="-120"/>
              </a:rPr>
              <a:t>ACCA5033 Changemakers: Creativity and Value Creation  |  Week 2  |  Ideating with AI, responsibly</a:t>
            </a:r>
            <a:endParaRPr lang="en-US" sz="800" dirty="0"/>
          </a:p>
        </p:txBody>
      </p:sp>
      <p:sp>
        <p:nvSpPr>
          <p:cNvPr id="6" name="Text 3"/>
          <p:cNvSpPr/>
          <p:nvPr/>
        </p:nvSpPr>
        <p:spPr>
          <a:xfrm>
            <a:off x="11064240" y="6455664"/>
            <a:ext cx="594360" cy="182880"/>
          </a:xfrm>
          <a:prstGeom prst="rect">
            <a:avLst/>
          </a:prstGeom>
          <a:noFill/>
          <a:ln/>
        </p:spPr>
        <p:txBody>
          <a:bodyPr wrap="square" lIns="0" tIns="0" rIns="0" bIns="0" rtlCol="0" anchor="t"/>
          <a:lstStyle/>
          <a:p>
            <a:pPr algn="r" indent="0" marL="0">
              <a:buNone/>
            </a:pPr>
            <a:r>
              <a:rPr lang="en-US" sz="800" dirty="0">
                <a:solidFill>
                  <a:srgbClr val="5B6B7B"/>
                </a:solidFill>
                <a:latin typeface="Calibri" pitchFamily="34" charset="0"/>
                <a:ea typeface="Calibri" pitchFamily="34" charset="-122"/>
                <a:cs typeface="Calibri" pitchFamily="34" charset="-120"/>
              </a:rPr>
              <a:t>26</a:t>
            </a:r>
            <a:endParaRPr lang="en-US" sz="800" dirty="0"/>
          </a:p>
        </p:txBody>
      </p:sp>
      <p:sp>
        <p:nvSpPr>
          <p:cNvPr id="7" name="Text 4"/>
          <p:cNvSpPr/>
          <p:nvPr/>
        </p:nvSpPr>
        <p:spPr>
          <a:xfrm>
            <a:off x="548640" y="6144768"/>
            <a:ext cx="11064240" cy="201168"/>
          </a:xfrm>
          <a:prstGeom prst="rect">
            <a:avLst/>
          </a:prstGeom>
          <a:noFill/>
          <a:ln/>
        </p:spPr>
        <p:txBody>
          <a:bodyPr wrap="square" lIns="0" tIns="0" rIns="0" bIns="0" rtlCol="0" anchor="t"/>
          <a:lstStyle/>
          <a:p>
            <a:pPr indent="0" marL="0">
              <a:buNone/>
            </a:pPr>
            <a:r>
              <a:rPr lang="en-US" sz="900" i="1" dirty="0">
                <a:solidFill>
                  <a:srgbClr val="5B6B7B"/>
                </a:solidFill>
                <a:latin typeface="Calibri" pitchFamily="34" charset="0"/>
                <a:ea typeface="Calibri" pitchFamily="34" charset="-122"/>
                <a:cs typeface="Calibri" pitchFamily="34" charset="-120"/>
              </a:rPr>
              <a:t>Check each entry against the UWTSD referencing guide. Web guidance entries are starting points: cite the exact page you use.</a:t>
            </a:r>
            <a:endParaRPr lang="en-US" sz="900" dirty="0"/>
          </a:p>
        </p:txBody>
      </p:sp>
      <p:sp>
        <p:nvSpPr>
          <p:cNvPr id="9" name="Text 5"/>
          <p:cNvSpPr/>
          <p:nvPr/>
        </p:nvSpPr>
        <p:spPr>
          <a:xfrm>
            <a:off x="548640" y="1371600"/>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[11]  </a:t>
            </a:r>
            <a:pPr indent="0" marL="0">
              <a:buNone/>
            </a:pPr>
            <a:pPr indent="0" marL="0">
              <a:buNone/>
            </a:pPr>
            <a:r>
              <a:rPr lang="en-US" sz="1200" i="1" dirty="0">
                <a:solidFill>
                  <a:srgbClr val="1E2B37"/>
                </a:solidFill>
                <a:latin typeface="Calibri" pitchFamily="34" charset="0"/>
                <a:ea typeface="Calibri" pitchFamily="34" charset="-122"/>
                <a:cs typeface="Calibri" pitchFamily="34" charset="-120"/>
              </a:rPr>
              <a:t>Equality Act 2010</a:t>
            </a:r>
            <a:pPr indent="0" marL="0">
              <a:buNone/>
            </a:pPr>
            <a:r>
              <a:rPr lang="en-US" sz="1200" dirty="0">
                <a:solidFill>
                  <a:srgbClr val="1E2B37"/>
                </a:solidFill>
                <a:latin typeface="Calibri" pitchFamily="34" charset="0"/>
                <a:ea typeface="Calibri" pitchFamily="34" charset="-122"/>
                <a:cs typeface="Calibri" pitchFamily="34" charset="-120"/>
              </a:rPr>
              <a:t>, c. 15, U.K. [Online]. Available: https://www.legislation.gov.uk/ukpga/2010/15</a:t>
            </a:r>
            <a:endParaRPr lang="en-US" sz="1200" dirty="0"/>
          </a:p>
        </p:txBody>
      </p:sp>
      <p:sp>
        <p:nvSpPr>
          <p:cNvPr id="10" name="Text 6"/>
          <p:cNvSpPr/>
          <p:nvPr/>
        </p:nvSpPr>
        <p:spPr>
          <a:xfrm>
            <a:off x="548640" y="1719072"/>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[12]  </a:t>
            </a:r>
            <a:pPr indent="0" marL="0">
              <a:buNone/>
            </a:pPr>
            <a:pPr indent="0" marL="0">
              <a:buNone/>
            </a:pPr>
            <a:r>
              <a:rPr lang="en-US" sz="1200" i="1" dirty="0">
                <a:solidFill>
                  <a:srgbClr val="1E2B37"/>
                </a:solidFill>
                <a:latin typeface="Calibri" pitchFamily="34" charset="0"/>
                <a:ea typeface="Calibri" pitchFamily="34" charset="-122"/>
                <a:cs typeface="Calibri" pitchFamily="34" charset="-120"/>
              </a:rPr>
              <a:t>Data Protection Act 2018</a:t>
            </a:r>
            <a:pPr indent="0" marL="0">
              <a:buNone/>
            </a:pPr>
            <a:r>
              <a:rPr lang="en-US" sz="1200" dirty="0">
                <a:solidFill>
                  <a:srgbClr val="1E2B37"/>
                </a:solidFill>
                <a:latin typeface="Calibri" pitchFamily="34" charset="0"/>
                <a:ea typeface="Calibri" pitchFamily="34" charset="-122"/>
                <a:cs typeface="Calibri" pitchFamily="34" charset="-120"/>
              </a:rPr>
              <a:t>, c. 12, U.K. [Online]. Available: https://www.legislation.gov.uk/ukpga/2018/12</a:t>
            </a:r>
            <a:endParaRPr lang="en-US" sz="1200" dirty="0"/>
          </a:p>
        </p:txBody>
      </p:sp>
      <p:sp>
        <p:nvSpPr>
          <p:cNvPr id="11" name="Text 7"/>
          <p:cNvSpPr/>
          <p:nvPr/>
        </p:nvSpPr>
        <p:spPr>
          <a:xfrm>
            <a:off x="548640" y="2066544"/>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[13]  </a:t>
            </a:r>
            <a:pPr indent="0" marL="0">
              <a:buNone/>
            </a:pPr>
            <a:pPr indent="0" marL="0">
              <a:buNone/>
            </a:pPr>
            <a:r>
              <a:rPr lang="en-US" sz="1200" i="1" dirty="0">
                <a:solidFill>
                  <a:srgbClr val="1E2B37"/>
                </a:solidFill>
                <a:latin typeface="Calibri" pitchFamily="34" charset="0"/>
                <a:ea typeface="Calibri" pitchFamily="34" charset="-122"/>
                <a:cs typeface="Calibri" pitchFamily="34" charset="-120"/>
              </a:rPr>
              <a:t>Copyright, Designs and Patents Act 1988</a:t>
            </a:r>
            <a:pPr indent="0" marL="0">
              <a:buNone/>
            </a:pPr>
            <a:r>
              <a:rPr lang="en-US" sz="1200" dirty="0">
                <a:solidFill>
                  <a:srgbClr val="1E2B37"/>
                </a:solidFill>
                <a:latin typeface="Calibri" pitchFamily="34" charset="0"/>
                <a:ea typeface="Calibri" pitchFamily="34" charset="-122"/>
                <a:cs typeface="Calibri" pitchFamily="34" charset="-120"/>
              </a:rPr>
              <a:t>, c. 48, U.K. [Online]. Available: https://www.legislation.gov.uk/ukpga/1988/48</a:t>
            </a:r>
            <a:endParaRPr lang="en-US" sz="1200" dirty="0"/>
          </a:p>
        </p:txBody>
      </p:sp>
      <p:sp>
        <p:nvSpPr>
          <p:cNvPr id="12" name="Text 8"/>
          <p:cNvSpPr/>
          <p:nvPr/>
        </p:nvSpPr>
        <p:spPr>
          <a:xfrm>
            <a:off x="548640" y="2414016"/>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[14]  </a:t>
            </a:r>
            <a:pPr indent="0" marL="0">
              <a:buNone/>
            </a:pPr>
            <a:r>
              <a:rPr lang="en-US" sz="1200" dirty="0">
                <a:solidFill>
                  <a:srgbClr val="1E2B37"/>
                </a:solidFill>
                <a:latin typeface="Calibri" pitchFamily="34" charset="0"/>
                <a:ea typeface="Calibri" pitchFamily="34" charset="-122"/>
                <a:cs typeface="Calibri" pitchFamily="34" charset="-120"/>
              </a:rPr>
              <a:t>Information Commissioner's Office, "Guidance on AI and data protection." [Online]. Available: https://ico.org.uk (accessed Oct. 2026).</a:t>
            </a:r>
            <a:endParaRPr lang="en-US" sz="1200" dirty="0"/>
          </a:p>
        </p:txBody>
      </p:sp>
      <p:sp>
        <p:nvSpPr>
          <p:cNvPr id="13" name="Text 9"/>
          <p:cNvSpPr/>
          <p:nvPr/>
        </p:nvSpPr>
        <p:spPr>
          <a:xfrm>
            <a:off x="548640" y="2761488"/>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[15]  </a:t>
            </a:r>
            <a:pPr indent="0" marL="0">
              <a:buNone/>
            </a:pPr>
            <a:r>
              <a:rPr lang="en-US" sz="1200" dirty="0">
                <a:solidFill>
                  <a:srgbClr val="1E2B37"/>
                </a:solidFill>
                <a:latin typeface="Calibri" pitchFamily="34" charset="0"/>
                <a:ea typeface="Calibri" pitchFamily="34" charset="-122"/>
                <a:cs typeface="Calibri" pitchFamily="34" charset="-120"/>
              </a:rPr>
              <a:t>National Cyber Security Centre, "Guidance on phishing and scam messages." [Online]. Available: https://www.ncsc.gov.uk (accessed Oct. 2026).</a:t>
            </a:r>
            <a:endParaRPr lang="en-US" sz="1200" dirty="0"/>
          </a:p>
        </p:txBody>
      </p:sp>
      <p:sp>
        <p:nvSpPr>
          <p:cNvPr id="14" name="Text 10"/>
          <p:cNvSpPr/>
          <p:nvPr/>
        </p:nvSpPr>
        <p:spPr>
          <a:xfrm>
            <a:off x="548640" y="3108960"/>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[16]  </a:t>
            </a:r>
            <a:pPr indent="0" marL="0">
              <a:buNone/>
            </a:pPr>
            <a:pPr indent="0" marL="0">
              <a:buNone/>
            </a:pPr>
            <a:r>
              <a:rPr lang="en-US" sz="1200" i="1" dirty="0">
                <a:solidFill>
                  <a:srgbClr val="1E2B37"/>
                </a:solidFill>
                <a:latin typeface="Calibri" pitchFamily="34" charset="0"/>
                <a:ea typeface="Calibri" pitchFamily="34" charset="-122"/>
                <a:cs typeface="Calibri" pitchFamily="34" charset="-120"/>
              </a:rPr>
              <a:t>Computer Misuse Act 1990</a:t>
            </a:r>
            <a:pPr indent="0" marL="0">
              <a:buNone/>
            </a:pPr>
            <a:r>
              <a:rPr lang="en-US" sz="1200" dirty="0">
                <a:solidFill>
                  <a:srgbClr val="1E2B37"/>
                </a:solidFill>
                <a:latin typeface="Calibri" pitchFamily="34" charset="0"/>
                <a:ea typeface="Calibri" pitchFamily="34" charset="-122"/>
                <a:cs typeface="Calibri" pitchFamily="34" charset="-120"/>
              </a:rPr>
              <a:t>, c. 18, U.K. [Online]. Available: https://www.legislation.gov.uk/ukpga/1990/18</a:t>
            </a:r>
            <a:endParaRPr lang="en-US" sz="1200" dirty="0"/>
          </a:p>
        </p:txBody>
      </p:sp>
      <p:sp>
        <p:nvSpPr>
          <p:cNvPr id="15" name="Text 11"/>
          <p:cNvSpPr/>
          <p:nvPr/>
        </p:nvSpPr>
        <p:spPr>
          <a:xfrm>
            <a:off x="548640" y="3456432"/>
            <a:ext cx="11064240" cy="210312"/>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[17]  </a:t>
            </a:r>
            <a:pPr indent="0" marL="0">
              <a:buNone/>
            </a:pPr>
            <a:r>
              <a:rPr lang="en-US" sz="1200" dirty="0">
                <a:solidFill>
                  <a:srgbClr val="1E2B37"/>
                </a:solidFill>
                <a:latin typeface="Calibri" pitchFamily="34" charset="0"/>
                <a:ea typeface="Calibri" pitchFamily="34" charset="-122"/>
                <a:cs typeface="Calibri" pitchFamily="34" charset="-120"/>
              </a:rPr>
              <a:t>BCS, The Chartered Institute for IT, </a:t>
            </a:r>
            <a:pPr indent="0" marL="0">
              <a:buNone/>
            </a:pPr>
            <a:r>
              <a:rPr lang="en-US" sz="1200" i="1" dirty="0">
                <a:solidFill>
                  <a:srgbClr val="1E2B37"/>
                </a:solidFill>
                <a:latin typeface="Calibri" pitchFamily="34" charset="0"/>
                <a:ea typeface="Calibri" pitchFamily="34" charset="-122"/>
                <a:cs typeface="Calibri" pitchFamily="34" charset="-120"/>
              </a:rPr>
              <a:t>Code of Conduct for BCS Members</a:t>
            </a:r>
            <a:pPr indent="0" marL="0">
              <a:buNone/>
            </a:pPr>
            <a:r>
              <a:rPr lang="en-US" sz="1200" dirty="0">
                <a:solidFill>
                  <a:srgbClr val="1E2B37"/>
                </a:solidFill>
                <a:latin typeface="Calibri" pitchFamily="34" charset="0"/>
                <a:ea typeface="Calibri" pitchFamily="34" charset="-122"/>
                <a:cs typeface="Calibri" pitchFamily="34" charset="-120"/>
              </a:rPr>
              <a:t>. Swindon, U.K.: BCS, 2022.</a:t>
            </a:r>
            <a:endParaRPr lang="en-US" sz="1200" dirty="0"/>
          </a:p>
        </p:txBody>
      </p:sp>
      <p:sp>
        <p:nvSpPr>
          <p:cNvPr id="16" name="Text 12"/>
          <p:cNvSpPr/>
          <p:nvPr/>
        </p:nvSpPr>
        <p:spPr>
          <a:xfrm>
            <a:off x="548640" y="3803904"/>
            <a:ext cx="11064240" cy="420624"/>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[18]  </a:t>
            </a:r>
            <a:pPr indent="0" marL="0">
              <a:buNone/>
            </a:pPr>
            <a:r>
              <a:rPr lang="en-US" sz="1200" dirty="0">
                <a:solidFill>
                  <a:srgbClr val="1E2B37"/>
                </a:solidFill>
                <a:latin typeface="Calibri" pitchFamily="34" charset="0"/>
                <a:ea typeface="Calibri" pitchFamily="34" charset="-122"/>
                <a:cs typeface="Calibri" pitchFamily="34" charset="-120"/>
              </a:rPr>
              <a:t>F. Dell'Acqua </a:t>
            </a:r>
            <a:pPr indent="0" marL="0">
              <a:buNone/>
            </a:pPr>
            <a:r>
              <a:rPr lang="en-US" sz="1200" i="1" dirty="0">
                <a:solidFill>
                  <a:srgbClr val="1E2B37"/>
                </a:solidFill>
                <a:latin typeface="Calibri" pitchFamily="34" charset="0"/>
                <a:ea typeface="Calibri" pitchFamily="34" charset="-122"/>
                <a:cs typeface="Calibri" pitchFamily="34" charset="-120"/>
              </a:rPr>
              <a:t>et al.</a:t>
            </a:r>
            <a:pPr indent="0" marL="0">
              <a:buNone/>
            </a:pPr>
            <a:r>
              <a:rPr lang="en-US" sz="1200" dirty="0">
                <a:solidFill>
                  <a:srgbClr val="1E2B37"/>
                </a:solidFill>
                <a:latin typeface="Calibri" pitchFamily="34" charset="0"/>
                <a:ea typeface="Calibri" pitchFamily="34" charset="-122"/>
                <a:cs typeface="Calibri" pitchFamily="34" charset="-120"/>
              </a:rPr>
              <a:t>, "Navigating the jagged technological frontier: Field experimental evidence of the effects of AI on knowledge worker productivity and quality," Harvard Business School, Boston, MA, USA, Work. Paper 24-013, 2023.</a:t>
            </a:r>
            <a:endParaRPr lang="en-US" sz="1200" dirty="0"/>
          </a:p>
        </p:txBody>
      </p:sp>
      <p:sp>
        <p:nvSpPr>
          <p:cNvPr id="17" name="Text 13"/>
          <p:cNvSpPr/>
          <p:nvPr/>
        </p:nvSpPr>
        <p:spPr>
          <a:xfrm>
            <a:off x="548640" y="4361688"/>
            <a:ext cx="11064240" cy="420624"/>
          </a:xfrm>
          <a:prstGeom prst="rect">
            <a:avLst/>
          </a:prstGeom>
          <a:noFill/>
          <a:ln/>
        </p:spPr>
        <p:txBody>
          <a:bodyPr wrap="square" lIns="0" tIns="0" rIns="0" bIns="0" rtlCol="0" anchor="t"/>
          <a:lstStyle/>
          <a:p>
            <a:pPr indent="0" marL="0">
              <a:buNone/>
            </a:pPr>
            <a:r>
              <a:rPr lang="en-US" sz="1200" b="1" dirty="0">
                <a:solidFill>
                  <a:srgbClr val="2D9AB9"/>
                </a:solidFill>
                <a:latin typeface="Calibri" pitchFamily="34" charset="0"/>
                <a:ea typeface="Calibri" pitchFamily="34" charset="-122"/>
                <a:cs typeface="Calibri" pitchFamily="34" charset="-120"/>
              </a:rPr>
              <a:t>[19]  </a:t>
            </a:r>
            <a:pPr indent="0" marL="0">
              <a:buNone/>
            </a:pPr>
            <a:r>
              <a:rPr lang="en-US" sz="1200" dirty="0">
                <a:solidFill>
                  <a:srgbClr val="1E2B37"/>
                </a:solidFill>
                <a:latin typeface="Calibri" pitchFamily="34" charset="0"/>
                <a:ea typeface="Calibri" pitchFamily="34" charset="-122"/>
                <a:cs typeface="Calibri" pitchFamily="34" charset="-120"/>
              </a:rPr>
              <a:t>J. Buolamwini and T. Gebru, "Gender shades: Intersectional accuracy disparities in commercial gender classification," </a:t>
            </a:r>
            <a:pPr indent="0" marL="0">
              <a:buNone/>
            </a:pPr>
            <a:r>
              <a:rPr lang="en-US" sz="1200" i="1" dirty="0">
                <a:solidFill>
                  <a:srgbClr val="1E2B37"/>
                </a:solidFill>
                <a:latin typeface="Calibri" pitchFamily="34" charset="0"/>
                <a:ea typeface="Calibri" pitchFamily="34" charset="-122"/>
                <a:cs typeface="Calibri" pitchFamily="34" charset="-120"/>
              </a:rPr>
              <a:t>Proc. Mach. Learn. Res.</a:t>
            </a:r>
            <a:pPr indent="0" marL="0">
              <a:buNone/>
            </a:pPr>
            <a:r>
              <a:rPr lang="en-US" sz="1200" dirty="0">
                <a:solidFill>
                  <a:srgbClr val="1E2B37"/>
                </a:solidFill>
                <a:latin typeface="Calibri" pitchFamily="34" charset="0"/>
                <a:ea typeface="Calibri" pitchFamily="34" charset="-122"/>
                <a:cs typeface="Calibri" pitchFamily="34" charset="-120"/>
              </a:rPr>
              <a:t>, vol. 81, pp. 77-91, 2018.</a:t>
            </a:r>
            <a:endParaRPr lang="en-US" sz="1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pic>
        <p:nvPicPr>
          <p:cNvPr id="3" name="Image 0" descr="/home/claude/build/assets/logo_white.png">    </p:cNvPr>
          <p:cNvPicPr>
            <a:picLocks noChangeAspect="1"/>
          </p:cNvPicPr>
          <p:nvPr/>
        </p:nvPicPr>
        <p:blipFill>
          <a:blip r:embed="rId2"/>
          <a:stretch>
            <a:fillRect/>
          </a:stretch>
        </p:blipFill>
        <p:spPr>
          <a:xfrm>
            <a:off x="502920" y="411480"/>
            <a:ext cx="2103120" cy="786384"/>
          </a:xfrm>
          <a:prstGeom prst="rect">
            <a:avLst/>
          </a:prstGeom>
        </p:spPr>
      </p:pic>
      <p:sp>
        <p:nvSpPr>
          <p:cNvPr id="4" name="Text 0"/>
          <p:cNvSpPr/>
          <p:nvPr/>
        </p:nvSpPr>
        <p:spPr>
          <a:xfrm>
            <a:off x="548640" y="2560320"/>
            <a:ext cx="7315200" cy="914400"/>
          </a:xfrm>
          <a:prstGeom prst="rect">
            <a:avLst/>
          </a:prstGeom>
          <a:noFill/>
          <a:ln/>
        </p:spPr>
        <p:txBody>
          <a:bodyPr wrap="square" lIns="0" tIns="0" rIns="0" bIns="0" rtlCol="0" anchor="t"/>
          <a:lstStyle/>
          <a:p>
            <a:pPr indent="0" marL="0">
              <a:buNone/>
            </a:pPr>
            <a:r>
              <a:rPr lang="en-US" sz="4400" b="1" dirty="0">
                <a:solidFill>
                  <a:srgbClr val="FFFFFF"/>
                </a:solidFill>
                <a:latin typeface="Cambria" pitchFamily="34" charset="0"/>
                <a:ea typeface="Cambria" pitchFamily="34" charset="-122"/>
                <a:cs typeface="Cambria" pitchFamily="34" charset="-120"/>
              </a:rPr>
              <a:t>Questions?</a:t>
            </a:r>
            <a:endParaRPr lang="en-US" sz="4400" dirty="0"/>
          </a:p>
        </p:txBody>
      </p:sp>
      <p:sp>
        <p:nvSpPr>
          <p:cNvPr id="5" name="Text 1"/>
          <p:cNvSpPr/>
          <p:nvPr/>
        </p:nvSpPr>
        <p:spPr>
          <a:xfrm>
            <a:off x="548640" y="3657600"/>
            <a:ext cx="6858000" cy="822960"/>
          </a:xfrm>
          <a:prstGeom prst="rect">
            <a:avLst/>
          </a:prstGeom>
          <a:noFill/>
          <a:ln/>
        </p:spPr>
        <p:txBody>
          <a:bodyPr wrap="square" lIns="0" tIns="0" rIns="0" bIns="0" rtlCol="0" anchor="t"/>
          <a:lstStyle/>
          <a:p>
            <a:pPr indent="0" marL="0">
              <a:buNone/>
            </a:pPr>
            <a:r>
              <a:rPr lang="en-US" sz="2000" i="1" dirty="0">
                <a:solidFill>
                  <a:srgbClr val="F1C46B"/>
                </a:solidFill>
                <a:latin typeface="Cambria" pitchFamily="34" charset="0"/>
                <a:ea typeface="Cambria" pitchFamily="34" charset="-122"/>
                <a:cs typeface="Cambria" pitchFamily="34" charset="-120"/>
              </a:rPr>
              <a:t>Next: choose your idea from your own interests, and start your AI use log.</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27</Slides>
  <Notes>27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Ideating with AI, responsibly</dc:title>
  <dc:subject>PptxGenJS Presentation</dc:subject>
  <dc:creator>Dr Fahad Ahmed</dc:creator>
  <cp:lastModifiedBy>Dr Fahad Ahmed</cp:lastModifiedBy>
  <cp:revision>1</cp:revision>
  <dcterms:created xsi:type="dcterms:W3CDTF">2026-10-07T15:35:21Z</dcterms:created>
  <dcterms:modified xsi:type="dcterms:W3CDTF">2026-10-07T15:35:21Z</dcterms:modified>
</cp:coreProperties>
</file>