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781" r:id="rId2"/>
    <p:sldId id="782" r:id="rId3"/>
    <p:sldId id="274" r:id="rId4"/>
    <p:sldId id="783" r:id="rId5"/>
    <p:sldId id="259" r:id="rId6"/>
    <p:sldId id="269" r:id="rId7"/>
    <p:sldId id="270" r:id="rId8"/>
    <p:sldId id="272" r:id="rId9"/>
    <p:sldId id="784" r:id="rId10"/>
    <p:sldId id="271" r:id="rId11"/>
    <p:sldId id="277" r:id="rId12"/>
    <p:sldId id="276" r:id="rId13"/>
    <p:sldId id="268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D04316-375F-4C55-9531-0A80D2589F96}" v="8" dt="2023-02-08T17:45:39.4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8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Jawad" userId="ebec8957-a986-4a6f-937a-47250bfdae89" providerId="ADAL" clId="{B3D04316-375F-4C55-9531-0A80D2589F96}"/>
    <pc:docChg chg="custSel addSld delSld modSld">
      <pc:chgData name="Caroline Jawad" userId="ebec8957-a986-4a6f-937a-47250bfdae89" providerId="ADAL" clId="{B3D04316-375F-4C55-9531-0A80D2589F96}" dt="2023-02-08T17:45:28.866" v="18" actId="47"/>
      <pc:docMkLst>
        <pc:docMk/>
      </pc:docMkLst>
      <pc:sldChg chg="del">
        <pc:chgData name="Caroline Jawad" userId="ebec8957-a986-4a6f-937a-47250bfdae89" providerId="ADAL" clId="{B3D04316-375F-4C55-9531-0A80D2589F96}" dt="2023-02-08T17:44:47.872" v="6" actId="47"/>
        <pc:sldMkLst>
          <pc:docMk/>
          <pc:sldMk cId="4075261248" sldId="256"/>
        </pc:sldMkLst>
      </pc:sldChg>
      <pc:sldChg chg="add del">
        <pc:chgData name="Caroline Jawad" userId="ebec8957-a986-4a6f-937a-47250bfdae89" providerId="ADAL" clId="{B3D04316-375F-4C55-9531-0A80D2589F96}" dt="2023-02-08T17:45:27.690" v="16" actId="47"/>
        <pc:sldMkLst>
          <pc:docMk/>
          <pc:sldMk cId="0" sldId="257"/>
        </pc:sldMkLst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1341623230" sldId="259"/>
        </pc:sldMkLst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338391161" sldId="265"/>
        </pc:sldMkLst>
      </pc:sldChg>
      <pc:sldChg chg="modSp add mod">
        <pc:chgData name="Caroline Jawad" userId="ebec8957-a986-4a6f-937a-47250bfdae89" providerId="ADAL" clId="{B3D04316-375F-4C55-9531-0A80D2589F96}" dt="2023-02-08T17:45:22.963" v="15" actId="27636"/>
        <pc:sldMkLst>
          <pc:docMk/>
          <pc:sldMk cId="263629983" sldId="268"/>
        </pc:sldMkLst>
        <pc:spChg chg="mod">
          <ac:chgData name="Caroline Jawad" userId="ebec8957-a986-4a6f-937a-47250bfdae89" providerId="ADAL" clId="{B3D04316-375F-4C55-9531-0A80D2589F96}" dt="2023-02-08T17:45:22.963" v="15" actId="27636"/>
          <ac:spMkLst>
            <pc:docMk/>
            <pc:sldMk cId="263629983" sldId="268"/>
            <ac:spMk id="3" creationId="{0E751D81-3AFA-4E64-9C9F-9F04C55FF511}"/>
          </ac:spMkLst>
        </pc:spChg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3092267140" sldId="269"/>
        </pc:sldMkLst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800010715" sldId="270"/>
        </pc:sldMkLst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3336276442" sldId="271"/>
        </pc:sldMkLst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4187996767" sldId="272"/>
        </pc:sldMkLst>
      </pc:sldChg>
      <pc:sldChg chg="add del">
        <pc:chgData name="Caroline Jawad" userId="ebec8957-a986-4a6f-937a-47250bfdae89" providerId="ADAL" clId="{B3D04316-375F-4C55-9531-0A80D2589F96}" dt="2023-02-08T17:44:17.955" v="2"/>
        <pc:sldMkLst>
          <pc:docMk/>
          <pc:sldMk cId="3994706489" sldId="274"/>
        </pc:sldMkLst>
      </pc:sldChg>
      <pc:sldChg chg="modSp add mod">
        <pc:chgData name="Caroline Jawad" userId="ebec8957-a986-4a6f-937a-47250bfdae89" providerId="ADAL" clId="{B3D04316-375F-4C55-9531-0A80D2589F96}" dt="2023-02-08T17:45:22.957" v="14" actId="27636"/>
        <pc:sldMkLst>
          <pc:docMk/>
          <pc:sldMk cId="2645140703" sldId="276"/>
        </pc:sldMkLst>
        <pc:spChg chg="mod">
          <ac:chgData name="Caroline Jawad" userId="ebec8957-a986-4a6f-937a-47250bfdae89" providerId="ADAL" clId="{B3D04316-375F-4C55-9531-0A80D2589F96}" dt="2023-02-08T17:45:22.957" v="14" actId="27636"/>
          <ac:spMkLst>
            <pc:docMk/>
            <pc:sldMk cId="2645140703" sldId="276"/>
            <ac:spMk id="3" creationId="{00000000-0000-0000-0000-000000000000}"/>
          </ac:spMkLst>
        </pc:spChg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2563105582" sldId="277"/>
        </pc:sldMkLst>
      </pc:sldChg>
      <pc:sldChg chg="modSp add del mod">
        <pc:chgData name="Caroline Jawad" userId="ebec8957-a986-4a6f-937a-47250bfdae89" providerId="ADAL" clId="{B3D04316-375F-4C55-9531-0A80D2589F96}" dt="2023-02-08T17:45:28.264" v="17" actId="47"/>
        <pc:sldMkLst>
          <pc:docMk/>
          <pc:sldMk cId="0" sldId="278"/>
        </pc:sldMkLst>
        <pc:spChg chg="mod">
          <ac:chgData name="Caroline Jawad" userId="ebec8957-a986-4a6f-937a-47250bfdae89" providerId="ADAL" clId="{B3D04316-375F-4C55-9531-0A80D2589F96}" dt="2023-02-08T17:45:22.914" v="12" actId="27636"/>
          <ac:spMkLst>
            <pc:docMk/>
            <pc:sldMk cId="0" sldId="278"/>
            <ac:spMk id="7" creationId="{00000000-0000-0000-0000-000000000000}"/>
          </ac:spMkLst>
        </pc:spChg>
      </pc:sldChg>
      <pc:sldChg chg="add del">
        <pc:chgData name="Caroline Jawad" userId="ebec8957-a986-4a6f-937a-47250bfdae89" providerId="ADAL" clId="{B3D04316-375F-4C55-9531-0A80D2589F96}" dt="2023-02-08T17:45:28.866" v="18" actId="47"/>
        <pc:sldMkLst>
          <pc:docMk/>
          <pc:sldMk cId="0" sldId="279"/>
        </pc:sldMkLst>
      </pc:sldChg>
      <pc:sldChg chg="addSp delSp modSp add mod setBg setClrOvrMap">
        <pc:chgData name="Caroline Jawad" userId="ebec8957-a986-4a6f-937a-47250bfdae89" providerId="ADAL" clId="{B3D04316-375F-4C55-9531-0A80D2589F96}" dt="2023-02-08T17:44:59.423" v="9" actId="26606"/>
        <pc:sldMkLst>
          <pc:docMk/>
          <pc:sldMk cId="623654577" sldId="781"/>
        </pc:sldMkLst>
        <pc:spChg chg="mod">
          <ac:chgData name="Caroline Jawad" userId="ebec8957-a986-4a6f-937a-47250bfdae89" providerId="ADAL" clId="{B3D04316-375F-4C55-9531-0A80D2589F96}" dt="2023-02-08T17:44:59.423" v="9" actId="26606"/>
          <ac:spMkLst>
            <pc:docMk/>
            <pc:sldMk cId="623654577" sldId="781"/>
            <ac:spMk id="2" creationId="{4E493DFE-CDE9-63BC-9DB7-3376E11E2670}"/>
          </ac:spMkLst>
        </pc:spChg>
        <pc:spChg chg="mod">
          <ac:chgData name="Caroline Jawad" userId="ebec8957-a986-4a6f-937a-47250bfdae89" providerId="ADAL" clId="{B3D04316-375F-4C55-9531-0A80D2589F96}" dt="2023-02-08T17:44:59.423" v="9" actId="26606"/>
          <ac:spMkLst>
            <pc:docMk/>
            <pc:sldMk cId="623654577" sldId="781"/>
            <ac:spMk id="3" creationId="{A200E8FB-BCDD-CD3C-93AF-F5F1FD387A4E}"/>
          </ac:spMkLst>
        </pc:spChg>
        <pc:spChg chg="add">
          <ac:chgData name="Caroline Jawad" userId="ebec8957-a986-4a6f-937a-47250bfdae89" providerId="ADAL" clId="{B3D04316-375F-4C55-9531-0A80D2589F96}" dt="2023-02-08T17:44:59.423" v="9" actId="26606"/>
          <ac:spMkLst>
            <pc:docMk/>
            <pc:sldMk cId="623654577" sldId="781"/>
            <ac:spMk id="10" creationId="{71B2258F-86CA-4D4D-8270-BC05FCDEBFB3}"/>
          </ac:spMkLst>
        </pc:spChg>
        <pc:picChg chg="del">
          <ac:chgData name="Caroline Jawad" userId="ebec8957-a986-4a6f-937a-47250bfdae89" providerId="ADAL" clId="{B3D04316-375F-4C55-9531-0A80D2589F96}" dt="2023-02-08T17:44:54.948" v="7" actId="478"/>
          <ac:picMkLst>
            <pc:docMk/>
            <pc:sldMk cId="623654577" sldId="781"/>
            <ac:picMk id="4" creationId="{8546A2F1-843E-9636-7245-D55BCDE5402F}"/>
          </ac:picMkLst>
        </pc:picChg>
        <pc:picChg chg="add mod ord">
          <ac:chgData name="Caroline Jawad" userId="ebec8957-a986-4a6f-937a-47250bfdae89" providerId="ADAL" clId="{B3D04316-375F-4C55-9531-0A80D2589F96}" dt="2023-02-08T17:44:59.423" v="9" actId="26606"/>
          <ac:picMkLst>
            <pc:docMk/>
            <pc:sldMk cId="623654577" sldId="781"/>
            <ac:picMk id="5" creationId="{C62C8885-235F-F70D-800E-EADA78C36DC2}"/>
          </ac:picMkLst>
        </pc:picChg>
      </pc:sldChg>
      <pc:sldChg chg="add del">
        <pc:chgData name="Caroline Jawad" userId="ebec8957-a986-4a6f-937a-47250bfdae89" providerId="ADAL" clId="{B3D04316-375F-4C55-9531-0A80D2589F96}" dt="2023-02-08T17:44:17.955" v="2"/>
        <pc:sldMkLst>
          <pc:docMk/>
          <pc:sldMk cId="4154244929" sldId="782"/>
        </pc:sldMkLst>
      </pc:sldChg>
      <pc:sldChg chg="modSp add mod">
        <pc:chgData name="Caroline Jawad" userId="ebec8957-a986-4a6f-937a-47250bfdae89" providerId="ADAL" clId="{B3D04316-375F-4C55-9531-0A80D2589F96}" dt="2023-02-08T17:45:22.939" v="13" actId="27636"/>
        <pc:sldMkLst>
          <pc:docMk/>
          <pc:sldMk cId="1078319218" sldId="783"/>
        </pc:sldMkLst>
        <pc:spChg chg="mod">
          <ac:chgData name="Caroline Jawad" userId="ebec8957-a986-4a6f-937a-47250bfdae89" providerId="ADAL" clId="{B3D04316-375F-4C55-9531-0A80D2589F96}" dt="2023-02-08T17:45:22.939" v="13" actId="27636"/>
          <ac:spMkLst>
            <pc:docMk/>
            <pc:sldMk cId="1078319218" sldId="783"/>
            <ac:spMk id="3" creationId="{F7A8E270-ACD7-4E26-BA44-6EC3670F43F7}"/>
          </ac:spMkLst>
        </pc:spChg>
      </pc:sldChg>
      <pc:sldChg chg="addSp delSp modSp new del">
        <pc:chgData name="Caroline Jawad" userId="ebec8957-a986-4a6f-937a-47250bfdae89" providerId="ADAL" clId="{B3D04316-375F-4C55-9531-0A80D2589F96}" dt="2023-02-08T17:45:02.653" v="10" actId="47"/>
        <pc:sldMkLst>
          <pc:docMk/>
          <pc:sldMk cId="2892027647" sldId="783"/>
        </pc:sldMkLst>
        <pc:spChg chg="del">
          <ac:chgData name="Caroline Jawad" userId="ebec8957-a986-4a6f-937a-47250bfdae89" providerId="ADAL" clId="{B3D04316-375F-4C55-9531-0A80D2589F96}" dt="2023-02-08T17:44:25.695" v="4"/>
          <ac:spMkLst>
            <pc:docMk/>
            <pc:sldMk cId="2892027647" sldId="783"/>
            <ac:spMk id="3" creationId="{FA5B8532-738B-61E8-D51B-9C61CFB74E2F}"/>
          </ac:spMkLst>
        </pc:spChg>
        <pc:picChg chg="add mod">
          <ac:chgData name="Caroline Jawad" userId="ebec8957-a986-4a6f-937a-47250bfdae89" providerId="ADAL" clId="{B3D04316-375F-4C55-9531-0A80D2589F96}" dt="2023-02-08T17:44:25.695" v="4"/>
          <ac:picMkLst>
            <pc:docMk/>
            <pc:sldMk cId="2892027647" sldId="783"/>
            <ac:picMk id="4" creationId="{DB95CDED-1198-C035-2B72-EA937EF2F254}"/>
          </ac:picMkLst>
        </pc:picChg>
      </pc:sldChg>
      <pc:sldChg chg="add">
        <pc:chgData name="Caroline Jawad" userId="ebec8957-a986-4a6f-937a-47250bfdae89" providerId="ADAL" clId="{B3D04316-375F-4C55-9531-0A80D2589F96}" dt="2023-02-08T17:45:22.834" v="11"/>
        <pc:sldMkLst>
          <pc:docMk/>
          <pc:sldMk cId="1103684333" sldId="78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23764-7F7B-4628-8650-47F0442BB395}" type="datetimeFigureOut">
              <a:rPr lang="en-GB" smtClean="0"/>
              <a:t>28/02/2024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FC843-EF2A-4AAD-A1B1-2F369B83E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297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For him is Paradise packed with bounties, pleasure and delight and spiritual sustenance and comforts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3FD9-D1D0-4CE0-84D1-A3A9AB9D63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042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1CAD-0ABA-2EF3-0712-F19A70179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4B645F-8B17-CBE2-C1E8-DA4FC19F3E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EA16E-8179-BB7D-A159-774B2465D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B6631-D454-4E03-89B4-8FD3218B9DB3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AC0894-5F61-6FF9-64A7-D0971CA86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2040AA-5B0C-855F-E27E-79170804A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632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FC532-F89F-1CAA-0CF5-DE2B0259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C557E-3B41-361E-384D-5C11C37A0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305AA-80B3-1113-5926-61E313C23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39FFC-ADA6-4A48-B064-93218397FE5F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80031-FD89-0B74-3BB8-ACB258B97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37E2BF-AF15-301E-A40F-2C118176C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03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8ABE3-7E6B-3E98-F507-585B54559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86286A-0CCA-F4E6-D2A1-BBD3B8441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022A0-6DBE-9422-6006-18C63D9BF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3EE1-EBEA-49BE-8306-3D6614A20E08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C9B35-2B03-FFFE-1966-D2D1B5983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BC110-62EB-2C4C-04E3-F776B9F28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099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BDE21-8698-AF73-6E2A-20F35C62A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E7DC9-5360-D084-2310-2D1E77C9EB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B0EE4E-6E28-F1EB-6270-46AD2FACAF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5E5EF-4DB1-BD53-4CEC-CD9F07B5E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3C947-2440-4839-AAFD-2DEAB5589016}" type="datetime1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738D8-8F5D-04AC-FA59-E1A0E63D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EDFF06-2954-7439-5839-D7F4C18AD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964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99B581-A9E9-3514-BDFB-ECBA53CA5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2E701-4153-9EA3-5231-5AE062B9B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A9576D-4C5A-63BA-4F0F-B4089FCB0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BFB74B-575A-C3E9-3EB7-9889CC8CF3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50CF79-A2BE-8258-811A-F7EB12A600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C4B531-9623-DFF6-EA06-0D8A8303B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1A97-100A-4018-8372-3AFD2A63FF38}" type="datetime1">
              <a:rPr lang="en-GB" smtClean="0"/>
              <a:t>28/02/2024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C1E6CA-F081-37DE-0D71-FCE57590E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1CB54B-DA0D-02C6-C36E-38E5152D7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2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F3483-FB4C-FB6C-88AE-E4745FFEA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0AD323-07D4-D1FA-C618-D45EE9851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C5C51-DA45-49A3-B86E-9AA8CF17863C}" type="datetime1">
              <a:rPr lang="en-GB" smtClean="0"/>
              <a:t>28/02/2024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628D66-D5EF-8708-26B2-A9AA849D0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CCEAF-B01B-9EE1-AEC6-3259E5562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14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D4DAD6-F18B-4CF3-56FD-A8C281AA1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D535-0988-473B-8306-037534B6B070}" type="datetime1">
              <a:rPr lang="en-GB" smtClean="0"/>
              <a:t>28/02/2024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2BEA82-C2C3-9698-2245-A6200D90D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E15EFB-EC52-4DC7-391E-3F059DF26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2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BC5CB-13A4-A1FC-3A30-8030D0E3D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87FEC-32F2-F18A-643C-C733BD3ABD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168112-7BAE-00D0-D293-78077EFBE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1A074-68CE-B3E3-70F6-03D70CC77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07BC5-ACE1-419B-AF59-CBA00B157B30}" type="datetime1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2A3BFA-C54B-2FCF-106C-22963AE8D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E33A4-FA13-25FF-83FA-2A9B0FDC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79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CD056-C9FC-98BB-9516-FEA08BE95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D213AD-84B4-1566-13D5-6422BC63F1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C4D66B-8729-5959-30F9-63869C2566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D11B11-283F-8CB4-3A57-34380FDA5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F68C-B37C-4321-BD1B-A25508D1FAD0}" type="datetime1">
              <a:rPr lang="en-GB" smtClean="0"/>
              <a:t>28/02/2024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4568F7-BE09-D9F9-5174-43CB370FC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979BF-C296-69DF-5362-174BCFB84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885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6FC2-74C6-3294-A38F-4EC69278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49C9D2-B5FB-C896-F195-1616DF524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702C-0C65-2E34-D13F-95E745D2E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85BE-475C-42BA-BD59-87DE7E87FFF4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7C28D-22AC-6B17-39C5-E397CC33B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85CD6-2F34-FC34-96F9-0556D7552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146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DCDEE9-966F-C4DD-7DCA-29E9E3C822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347D5D-7448-CDD6-1DD1-ACF45B09FB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5646B-B453-B530-8C2C-BB0D61C2C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A68C-2A3D-479B-863D-4E1570CA8E86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7BB3D8-14DB-5F83-D1BF-E515B0476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46162-5452-3262-95C4-5B30CE14B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51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D44D8B-FEB0-C43C-9EB5-F0D7BEA8C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32B9A-D840-C705-22BF-97F73C620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B7D22-392E-E511-5531-8EAFE80CF9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70EB7-42A9-488E-9526-A6BE94774D5C}" type="datetime1">
              <a:rPr lang="en-GB" smtClean="0"/>
              <a:t>28/02/2024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FD6C8-E4B2-9826-A7E5-35F4F7226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140D1-60FD-DDDC-F4E1-AC4229685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12AAB-5C24-4C7A-80B8-236C551656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78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2C8885-235F-F70D-800E-EADA78C36D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6535" b="8879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93DFE-CDE9-63BC-9DB7-3376E11E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DBA CRITICAL LITERATURE REVIEW FOR DOCTORAL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00E8FB-BCDD-CD3C-93AF-F5F1FD387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/>
              <a:t>Amare Desta (Prof)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23654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A1329-FB49-46D9-8DC9-3633D7210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7151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GB"/>
              <a:t>Please 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303E4-27AB-4B32-9A8D-CF32671016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78123"/>
            <a:ext cx="5181600" cy="416322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/>
              <a:t>This presentation  will introduce you to some aspects of research methods – but it is NOT intended to replace key reading, </a:t>
            </a:r>
            <a:r>
              <a:rPr lang="en-GB" sz="1900" b="1"/>
              <a:t>such as </a:t>
            </a:r>
            <a:r>
              <a:rPr lang="en-GB" sz="1900"/>
              <a:t>Bryman, Crotty, Creswell, Maxwell, Denscombe, Denzin, Guba and Lincoln, Easterby-Smith et al, Collis and Hussey and Cohen.  </a:t>
            </a:r>
          </a:p>
          <a:p>
            <a:pPr>
              <a:lnSpc>
                <a:spcPct val="90000"/>
              </a:lnSpc>
            </a:pPr>
            <a:r>
              <a:rPr lang="en-GB" sz="1900"/>
              <a:t>You must read key texts and beyond at doctoral level that cover the method and for this you may have to go beyond your modules reading list.</a:t>
            </a:r>
          </a:p>
          <a:p>
            <a:pPr>
              <a:lnSpc>
                <a:spcPct val="90000"/>
              </a:lnSpc>
            </a:pPr>
            <a:r>
              <a:rPr lang="en-GB" sz="1900"/>
              <a:t>Again some slides will not be focused on and you are expected at this doctoral level to be motivated, engaged and understand the areas you need to explore.</a:t>
            </a:r>
          </a:p>
          <a:p>
            <a:pPr>
              <a:lnSpc>
                <a:spcPct val="90000"/>
              </a:lnSpc>
            </a:pPr>
            <a:endParaRPr lang="en-GB" sz="1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BFBCBA-D4BB-4516-835F-614E3E0F6B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7" r="15803" b="2"/>
          <a:stretch/>
        </p:blipFill>
        <p:spPr>
          <a:xfrm>
            <a:off x="6172200" y="2178122"/>
            <a:ext cx="5181600" cy="41632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54244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62C632-567F-1101-2017-21B4B336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7151"/>
            <a:ext cx="10515600" cy="1325563"/>
          </a:xfrm>
        </p:spPr>
        <p:txBody>
          <a:bodyPr/>
          <a:lstStyle/>
          <a:p>
            <a:r>
              <a:rPr lang="en-US" dirty="0"/>
              <a:t>This presentation uses ….</a:t>
            </a:r>
          </a:p>
        </p:txBody>
      </p:sp>
      <p:pic>
        <p:nvPicPr>
          <p:cNvPr id="5" name="Content Placeholder 4" descr="97815297118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7276" y="2020388"/>
            <a:ext cx="2917448" cy="4152952"/>
          </a:xfrm>
          <a:noFill/>
        </p:spPr>
      </p:pic>
    </p:spTree>
    <p:extLst>
      <p:ext uri="{BB962C8B-B14F-4D97-AF65-F5344CB8AC3E}">
        <p14:creationId xmlns:p14="http://schemas.microsoft.com/office/powerpoint/2010/main" val="3994706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8603C-3804-466E-AECB-C8A8B6D60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a single slide…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8E270-ACD7-4E26-BA44-6EC3670F4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A good review begins with an answerable research question. </a:t>
            </a:r>
          </a:p>
          <a:p>
            <a:pPr lvl="0"/>
            <a:r>
              <a:rPr lang="en-GB" dirty="0"/>
              <a:t>Use a framework (</a:t>
            </a:r>
            <a:r>
              <a:rPr lang="en-GB" dirty="0" err="1"/>
              <a:t>eg</a:t>
            </a:r>
            <a:r>
              <a:rPr lang="en-GB" dirty="0"/>
              <a:t>, PICOS: population, intervention, comparison, outcome, study type) to structure and define the key concepts of your research.</a:t>
            </a:r>
          </a:p>
          <a:p>
            <a:r>
              <a:rPr lang="en-GB" dirty="0"/>
              <a:t>Processes such as descriptive mapping, concept mapping and logic models can help you refine your review scope and choose an appropriate review method.</a:t>
            </a:r>
          </a:p>
          <a:p>
            <a:pPr lvl="0"/>
            <a:r>
              <a:rPr lang="en-GB" dirty="0"/>
              <a:t>When you are clear about what is (and is not) within your scope you will find it easier to search the literature and identify relevant studies. </a:t>
            </a:r>
          </a:p>
          <a:p>
            <a:pPr lvl="0"/>
            <a:r>
              <a:rPr lang="en-GB" dirty="0"/>
              <a:t>Completing a review protocol when defining your scope makes it easier to plan and keep your review on track.</a:t>
            </a:r>
          </a:p>
        </p:txBody>
      </p:sp>
    </p:spTree>
    <p:extLst>
      <p:ext uri="{BB962C8B-B14F-4D97-AF65-F5344CB8AC3E}">
        <p14:creationId xmlns:p14="http://schemas.microsoft.com/office/powerpoint/2010/main" val="1078319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5E215-CD89-410C-948F-8045B4C43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dirty="0"/>
              <a:t>Issues to consider when deciding your scope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DDF1-9849-452C-A53A-31E31EFB9C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there enough available research to answer your question?</a:t>
            </a:r>
          </a:p>
          <a:p>
            <a:r>
              <a:rPr lang="en-GB" dirty="0"/>
              <a:t>Do you have the resources needed to complete the review?</a:t>
            </a:r>
          </a:p>
          <a:p>
            <a:r>
              <a:rPr lang="en-GB" dirty="0"/>
              <a:t>Is it a question worth asking? (does it meet the requirements of my stakeholders?)</a:t>
            </a:r>
          </a:p>
        </p:txBody>
      </p:sp>
    </p:spTree>
    <p:extLst>
      <p:ext uri="{BB962C8B-B14F-4D97-AF65-F5344CB8AC3E}">
        <p14:creationId xmlns:p14="http://schemas.microsoft.com/office/powerpoint/2010/main" val="1341623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6B0BC-8A79-44FA-9791-615F1CE4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decisions about your scope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0E134-98D0-4A20-8BCB-CB7C7B579B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Three decisions you need to make:</a:t>
            </a:r>
          </a:p>
          <a:p>
            <a:pPr marL="742950" lvl="1" indent="-514350">
              <a:buFont typeface="+mj-lt"/>
              <a:buAutoNum type="romanLcPeriod"/>
            </a:pPr>
            <a:r>
              <a:rPr lang="en-GB" dirty="0"/>
              <a:t>On what specific aspect of the topic will you focus your review? </a:t>
            </a:r>
          </a:p>
          <a:p>
            <a:pPr marL="742950" lvl="1" indent="-514350">
              <a:buFont typeface="+mj-lt"/>
              <a:buAutoNum type="romanLcPeriod"/>
            </a:pPr>
            <a:r>
              <a:rPr lang="en-GB" dirty="0"/>
              <a:t>What topics and/or types of evidence should you include and exclude?</a:t>
            </a:r>
          </a:p>
          <a:p>
            <a:pPr marL="742950" lvl="1" indent="-514350">
              <a:buFont typeface="+mj-lt"/>
              <a:buAutoNum type="romanLcPeriod"/>
            </a:pPr>
            <a:r>
              <a:rPr lang="en-GB" dirty="0"/>
              <a:t>What type of review are you going to conduct?</a:t>
            </a:r>
          </a:p>
          <a:p>
            <a:r>
              <a:rPr lang="en-GB" dirty="0"/>
              <a:t>To answer these questions, you need to establish the size of the existing literature</a:t>
            </a:r>
          </a:p>
          <a:p>
            <a:r>
              <a:rPr lang="en-GB" dirty="0"/>
              <a:t>This requires a </a:t>
            </a:r>
            <a:r>
              <a:rPr lang="en-GB" b="1" dirty="0"/>
              <a:t>scoping search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2267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conduct a scoping search?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Scoping searches can help you to avoid committing to a review:</a:t>
            </a:r>
          </a:p>
          <a:p>
            <a:pPr lvl="1"/>
            <a:r>
              <a:rPr lang="en-GB" dirty="0"/>
              <a:t>where you don’t have sufficient resource to manage all eligible studies </a:t>
            </a:r>
          </a:p>
          <a:p>
            <a:pPr lvl="1"/>
            <a:r>
              <a:rPr lang="en-GB" dirty="0"/>
              <a:t>for which no evidence exists (an </a:t>
            </a:r>
            <a:r>
              <a:rPr lang="en-GB" i="1" dirty="0"/>
              <a:t>empty</a:t>
            </a:r>
            <a:r>
              <a:rPr lang="en-GB" dirty="0"/>
              <a:t> review) </a:t>
            </a:r>
          </a:p>
          <a:p>
            <a:pPr lvl="1"/>
            <a:r>
              <a:rPr lang="en-GB" dirty="0"/>
              <a:t>for a topic area in which a high quality, comprehensive, recent review already exists.</a:t>
            </a:r>
          </a:p>
          <a:p>
            <a:pPr marL="182880" lvl="1"/>
            <a:r>
              <a:rPr lang="en-GB" dirty="0"/>
              <a:t>A scoping search usually covers 1-2 sources and is designed to estimate the size and nature of the available literature. </a:t>
            </a:r>
          </a:p>
          <a:p>
            <a:pPr marL="182880" lvl="1"/>
            <a:r>
              <a:rPr lang="en-GB" dirty="0"/>
              <a:t>See chapter 5 for advice on searching.</a:t>
            </a:r>
          </a:p>
        </p:txBody>
      </p:sp>
    </p:spTree>
    <p:extLst>
      <p:ext uri="{BB962C8B-B14F-4D97-AF65-F5344CB8AC3E}">
        <p14:creationId xmlns:p14="http://schemas.microsoft.com/office/powerpoint/2010/main" val="800010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question frameworks: PICOS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621280" y="1655806"/>
          <a:ext cx="6949440" cy="4338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875">
                  <a:extLst>
                    <a:ext uri="{9D8B030D-6E8A-4147-A177-3AD203B41FA5}">
                      <a16:colId xmlns:a16="http://schemas.microsoft.com/office/drawing/2014/main" val="275244067"/>
                    </a:ext>
                  </a:extLst>
                </a:gridCol>
                <a:gridCol w="4472565">
                  <a:extLst>
                    <a:ext uri="{9D8B030D-6E8A-4147-A177-3AD203B41FA5}">
                      <a16:colId xmlns:a16="http://schemas.microsoft.com/office/drawing/2014/main" val="3316353064"/>
                    </a:ext>
                  </a:extLst>
                </a:gridCol>
              </a:tblGrid>
              <a:tr h="628003">
                <a:tc>
                  <a:txBody>
                    <a:bodyPr/>
                    <a:lstStyle/>
                    <a:p>
                      <a:r>
                        <a:rPr lang="en-GB" sz="1600" dirty="0"/>
                        <a:t>Population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Who is facing</a:t>
                      </a:r>
                      <a:r>
                        <a:rPr lang="en-GB" sz="1600" baseline="0" dirty="0"/>
                        <a:t> the problem or situation to be addressed?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365363876"/>
                  </a:ext>
                </a:extLst>
              </a:tr>
              <a:tr h="945423">
                <a:tc>
                  <a:txBody>
                    <a:bodyPr/>
                    <a:lstStyle/>
                    <a:p>
                      <a:r>
                        <a:rPr lang="en-GB" sz="1600" dirty="0"/>
                        <a:t>Intervention / Exposure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How might the situation be</a:t>
                      </a:r>
                      <a:r>
                        <a:rPr lang="en-GB" sz="1600" baseline="0" dirty="0"/>
                        <a:t> tackled? (intervention)</a:t>
                      </a:r>
                    </a:p>
                    <a:p>
                      <a:r>
                        <a:rPr lang="en-GB" sz="1600" baseline="0" dirty="0"/>
                        <a:t>OR</a:t>
                      </a:r>
                    </a:p>
                    <a:p>
                      <a:r>
                        <a:rPr lang="en-GB" sz="1600" baseline="0" dirty="0"/>
                        <a:t>What is happening to the population? (exposure)</a:t>
                      </a:r>
                      <a:endParaRPr lang="en-GB" sz="16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176300099"/>
                  </a:ext>
                </a:extLst>
              </a:tr>
              <a:tr h="897147">
                <a:tc>
                  <a:txBody>
                    <a:bodyPr/>
                    <a:lstStyle/>
                    <a:p>
                      <a:r>
                        <a:rPr lang="en-GB" sz="1600" dirty="0"/>
                        <a:t>Comparison</a:t>
                      </a:r>
                    </a:p>
                    <a:p>
                      <a:endParaRPr lang="en-GB" sz="1600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What is the alternative? </a:t>
                      </a:r>
                      <a:r>
                        <a:rPr lang="en-GB" sz="1600" baseline="0" dirty="0"/>
                        <a:t>(if the population were not exposed to the intervention or exposure of interest)</a:t>
                      </a:r>
                      <a:endParaRPr lang="en-GB" sz="16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109985539"/>
                  </a:ext>
                </a:extLst>
              </a:tr>
              <a:tr h="897147">
                <a:tc>
                  <a:txBody>
                    <a:bodyPr/>
                    <a:lstStyle/>
                    <a:p>
                      <a:r>
                        <a:rPr lang="en-GB" sz="1600" dirty="0"/>
                        <a:t>Outcome(s)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What</a:t>
                      </a:r>
                      <a:r>
                        <a:rPr lang="en-GB" sz="1600" baseline="0" dirty="0"/>
                        <a:t> outcomes of interest might happen to the population as a result of the intervention or exposure, and how will it be measured?</a:t>
                      </a:r>
                      <a:endParaRPr lang="en-GB" sz="16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190426489"/>
                  </a:ext>
                </a:extLst>
              </a:tr>
              <a:tr h="605197">
                <a:tc>
                  <a:txBody>
                    <a:bodyPr/>
                    <a:lstStyle/>
                    <a:p>
                      <a:r>
                        <a:rPr lang="en-GB" sz="1600" dirty="0"/>
                        <a:t>Study type(s)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What types of study</a:t>
                      </a:r>
                      <a:r>
                        <a:rPr lang="en-GB" sz="1600" baseline="0" dirty="0"/>
                        <a:t> are likely to be helpful in answering your question?</a:t>
                      </a:r>
                      <a:endParaRPr lang="en-GB" sz="1600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7401870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7996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PICOS - example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781302" y="1987259"/>
          <a:ext cx="6629399" cy="34124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2809">
                  <a:extLst>
                    <a:ext uri="{9D8B030D-6E8A-4147-A177-3AD203B41FA5}">
                      <a16:colId xmlns:a16="http://schemas.microsoft.com/office/drawing/2014/main" val="275244067"/>
                    </a:ext>
                  </a:extLst>
                </a:gridCol>
                <a:gridCol w="4266590">
                  <a:extLst>
                    <a:ext uri="{9D8B030D-6E8A-4147-A177-3AD203B41FA5}">
                      <a16:colId xmlns:a16="http://schemas.microsoft.com/office/drawing/2014/main" val="3316353064"/>
                    </a:ext>
                  </a:extLst>
                </a:gridCol>
              </a:tblGrid>
              <a:tr h="534962">
                <a:tc>
                  <a:txBody>
                    <a:bodyPr/>
                    <a:lstStyle/>
                    <a:p>
                      <a:r>
                        <a:rPr lang="en-GB" dirty="0"/>
                        <a:t>Population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Adults in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OECD</a:t>
                      </a:r>
                      <a:r>
                        <a:rPr lang="en-GB" baseline="0" dirty="0"/>
                        <a:t> countries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365363876"/>
                  </a:ext>
                </a:extLst>
              </a:tr>
              <a:tr h="677211">
                <a:tc>
                  <a:txBody>
                    <a:bodyPr/>
                    <a:lstStyle/>
                    <a:p>
                      <a:r>
                        <a:rPr lang="en-GB" dirty="0"/>
                        <a:t>Intervention / Exposure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Smoking bans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176300099"/>
                  </a:ext>
                </a:extLst>
              </a:tr>
              <a:tr h="694534">
                <a:tc>
                  <a:txBody>
                    <a:bodyPr/>
                    <a:lstStyle/>
                    <a:p>
                      <a:r>
                        <a:rPr lang="en-GB" dirty="0"/>
                        <a:t>Comparison</a:t>
                      </a:r>
                    </a:p>
                    <a:p>
                      <a:endParaRPr lang="en-GB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None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3109985539"/>
                  </a:ext>
                </a:extLst>
              </a:tr>
              <a:tr h="811238">
                <a:tc>
                  <a:txBody>
                    <a:bodyPr/>
                    <a:lstStyle/>
                    <a:p>
                      <a:r>
                        <a:rPr lang="en-GB" dirty="0"/>
                        <a:t>Outcome(s)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Prevalence of lung cancer,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COPD</a:t>
                      </a:r>
                      <a:r>
                        <a:rPr lang="en-GB" baseline="0" dirty="0"/>
                        <a:t> and cardiovascular disease</a:t>
                      </a:r>
                      <a:endParaRPr lang="en-GB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2190426489"/>
                  </a:ext>
                </a:extLst>
              </a:tr>
              <a:tr h="694534">
                <a:tc>
                  <a:txBody>
                    <a:bodyPr/>
                    <a:lstStyle/>
                    <a:p>
                      <a:r>
                        <a:rPr lang="en-GB" dirty="0"/>
                        <a:t>Study type(s)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Epidemiological studies, cohort studies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7401870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684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question frameworks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SPICE</a:t>
            </a:r>
            <a:r>
              <a:rPr lang="en-GB" dirty="0"/>
              <a:t> (Setting – Perspective – Interest, phenomenon of – Comparison – Evaluation)</a:t>
            </a:r>
          </a:p>
          <a:p>
            <a:r>
              <a:rPr lang="en-GB" b="1" dirty="0" err="1"/>
              <a:t>PerSPE</a:t>
            </a:r>
            <a:r>
              <a:rPr lang="en-GB" b="1" dirty="0"/>
              <a:t>(c)</a:t>
            </a:r>
            <a:r>
              <a:rPr lang="en-GB" b="1" dirty="0" err="1"/>
              <a:t>TiF</a:t>
            </a:r>
            <a:r>
              <a:rPr lang="en-GB" dirty="0"/>
              <a:t> (Perspective-Setting-Phenomenon of interest-Environment-Comparison-Timing-Findings)</a:t>
            </a:r>
          </a:p>
          <a:p>
            <a:r>
              <a:rPr lang="en-GB" b="1" dirty="0"/>
              <a:t>CIMO</a:t>
            </a:r>
            <a:r>
              <a:rPr lang="en-GB" dirty="0"/>
              <a:t> (Context-Intervention-Mechanisms-Outcomes)</a:t>
            </a:r>
            <a:br>
              <a:rPr lang="en-GB" dirty="0"/>
            </a:br>
            <a:r>
              <a:rPr lang="en-GB" dirty="0"/>
              <a:t>etc</a:t>
            </a:r>
          </a:p>
          <a:p>
            <a:r>
              <a:rPr lang="en-GB" dirty="0"/>
              <a:t>Use whichever framework seems to best fit your question; the important thing is to identify the key concepts or facets of your research question so that your selection judgements remain consistent</a:t>
            </a:r>
          </a:p>
        </p:txBody>
      </p:sp>
    </p:spTree>
    <p:extLst>
      <p:ext uri="{BB962C8B-B14F-4D97-AF65-F5344CB8AC3E}">
        <p14:creationId xmlns:p14="http://schemas.microsoft.com/office/powerpoint/2010/main" val="3336276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Complex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If you are interested in complex interventions, </a:t>
            </a:r>
            <a:r>
              <a:rPr lang="en-GB" dirty="0" err="1"/>
              <a:t>eg</a:t>
            </a:r>
            <a:r>
              <a:rPr lang="en-GB" dirty="0"/>
              <a:t>, those with multiple components, it may be helpful to draw up a </a:t>
            </a:r>
            <a:r>
              <a:rPr lang="en-GB" b="1" dirty="0"/>
              <a:t>logic model</a:t>
            </a:r>
            <a:r>
              <a:rPr lang="en-GB" dirty="0"/>
              <a:t> to identify the key relationships and processes you want to investigate.</a:t>
            </a:r>
          </a:p>
          <a:p>
            <a:r>
              <a:rPr lang="en-GB" dirty="0"/>
              <a:t>If the studies you find in your scoping search contain a high level of </a:t>
            </a:r>
            <a:r>
              <a:rPr lang="en-GB" b="1" dirty="0"/>
              <a:t>heterogeneity</a:t>
            </a:r>
            <a:r>
              <a:rPr lang="en-GB" dirty="0"/>
              <a:t> (</a:t>
            </a:r>
            <a:r>
              <a:rPr lang="en-GB" dirty="0" err="1"/>
              <a:t>eg</a:t>
            </a:r>
            <a:r>
              <a:rPr lang="en-GB" dirty="0"/>
              <a:t>, the populations or settings vary significantly) you have a choice between ‘lumping’ together studies which are very different, or ‘splitting’ them (which may limit their usefulness). </a:t>
            </a:r>
            <a:r>
              <a:rPr lang="en-GB" b="1" dirty="0"/>
              <a:t>Descriptive mapping </a:t>
            </a:r>
            <a:r>
              <a:rPr lang="en-GB" dirty="0"/>
              <a:t>of the available literature can help you to identify its key characteristics and decide which approach is best.</a:t>
            </a:r>
          </a:p>
          <a:p>
            <a:r>
              <a:rPr lang="en-GB" dirty="0"/>
              <a:t>Examples of logic models and descriptive maps can be found in </a:t>
            </a:r>
            <a:r>
              <a:rPr lang="en-GB" b="1" dirty="0"/>
              <a:t>chapter 4</a:t>
            </a:r>
            <a:r>
              <a:rPr lang="en-GB" dirty="0"/>
              <a:t>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63105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Protocol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Writing a protocol helps to:</a:t>
            </a:r>
          </a:p>
          <a:p>
            <a:pPr lvl="1"/>
            <a:r>
              <a:rPr lang="en-GB" dirty="0"/>
              <a:t>Plan the stages of your review (useful for time management purposes)</a:t>
            </a:r>
          </a:p>
          <a:p>
            <a:pPr lvl="1"/>
            <a:r>
              <a:rPr lang="en-GB" dirty="0"/>
              <a:t>Protect against bias (by defining your process from the outset)</a:t>
            </a:r>
          </a:p>
          <a:p>
            <a:pPr lvl="1"/>
            <a:r>
              <a:rPr lang="en-GB" dirty="0"/>
              <a:t>Avoid scope creep (by making your scope and methods explicit)</a:t>
            </a:r>
          </a:p>
          <a:p>
            <a:r>
              <a:rPr lang="en-GB" dirty="0"/>
              <a:t>Publishing your protocol can also help stake your claim to the review topic (to avoid unnecessary duplication of effort).</a:t>
            </a:r>
          </a:p>
          <a:p>
            <a:r>
              <a:rPr lang="en-GB" b="1" dirty="0"/>
              <a:t>TIP:</a:t>
            </a:r>
            <a:r>
              <a:rPr lang="en-GB" dirty="0"/>
              <a:t> If you follow your protocol closely this can also help with writing up your review, since you have already stated your methods in advance!</a:t>
            </a:r>
          </a:p>
        </p:txBody>
      </p:sp>
    </p:spTree>
    <p:extLst>
      <p:ext uri="{BB962C8B-B14F-4D97-AF65-F5344CB8AC3E}">
        <p14:creationId xmlns:p14="http://schemas.microsoft.com/office/powerpoint/2010/main" val="2645140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D2C0D-B018-4DB5-9077-B9F3A96F7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“Take homes”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51D81-3AFA-4E64-9C9F-9F04C55FF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Formulate your research question using a published framework (such as PICOS) where possible.</a:t>
            </a:r>
          </a:p>
          <a:p>
            <a:pPr lvl="0"/>
            <a:r>
              <a:rPr lang="en-GB" dirty="0"/>
              <a:t>When defining the scope of your review, think carefully about what your audience will expect and need. </a:t>
            </a:r>
          </a:p>
          <a:p>
            <a:pPr lvl="0"/>
            <a:r>
              <a:rPr lang="en-GB" dirty="0"/>
              <a:t>Conduct a scoping search on key databases to identify the literature available.</a:t>
            </a:r>
          </a:p>
          <a:p>
            <a:pPr lvl="0"/>
            <a:r>
              <a:rPr lang="en-GB" dirty="0"/>
              <a:t>Consider mapping the literature using a tool such as a logic model or descriptive map.</a:t>
            </a:r>
          </a:p>
          <a:p>
            <a:pPr lvl="0"/>
            <a:r>
              <a:rPr lang="en-GB" dirty="0"/>
              <a:t>Beware of the challenges and pitfalls, such as scope creep.</a:t>
            </a:r>
          </a:p>
          <a:p>
            <a:r>
              <a:rPr lang="en-GB" dirty="0"/>
              <a:t>Complete a review protocol with planned milestones before you start on your review</a:t>
            </a:r>
          </a:p>
        </p:txBody>
      </p:sp>
    </p:spTree>
    <p:extLst>
      <p:ext uri="{BB962C8B-B14F-4D97-AF65-F5344CB8AC3E}">
        <p14:creationId xmlns:p14="http://schemas.microsoft.com/office/powerpoint/2010/main" val="263629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05980-CBF7-4ABA-8345-E5E6D713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read: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FF8A3-8FB6-4225-8F29-B12C3DFD6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Chapter 4 of the Sage Book: Defining Your Scope. In: </a:t>
            </a:r>
            <a:r>
              <a:rPr lang="en-GB" b="1" dirty="0"/>
              <a:t>Systematic Approaches to a Successful Literature Review, </a:t>
            </a:r>
            <a:r>
              <a:rPr lang="en-GB" dirty="0"/>
              <a:t>3</a:t>
            </a:r>
            <a:r>
              <a:rPr lang="en-GB" baseline="30000" dirty="0"/>
              <a:t>rd</a:t>
            </a:r>
            <a:r>
              <a:rPr lang="en-GB" dirty="0"/>
              <a:t> </a:t>
            </a:r>
            <a:r>
              <a:rPr lang="en-GB" dirty="0" err="1"/>
              <a:t>ed</a:t>
            </a:r>
            <a:r>
              <a:rPr lang="en-GB" dirty="0"/>
              <a:t>, 2021.</a:t>
            </a:r>
          </a:p>
          <a:p>
            <a:r>
              <a:rPr lang="en-GB" dirty="0"/>
              <a:t>You might also find the following useful: </a:t>
            </a:r>
          </a:p>
          <a:p>
            <a:pPr marL="548640">
              <a:buNone/>
            </a:pPr>
            <a:r>
              <a:rPr lang="en-GB" dirty="0"/>
              <a:t>Stern, C., Jordan, Z., &amp; McArthur, A. (2014). Developing the review question and inclusion criteria. AJN </a:t>
            </a:r>
            <a:r>
              <a:rPr lang="en-GB" i="1" dirty="0"/>
              <a:t>The American Journal of Nursing, </a:t>
            </a:r>
            <a:r>
              <a:rPr lang="en-GB" dirty="0"/>
              <a:t>114(4), 53-56.</a:t>
            </a:r>
          </a:p>
        </p:txBody>
      </p:sp>
    </p:spTree>
    <p:extLst>
      <p:ext uri="{BB962C8B-B14F-4D97-AF65-F5344CB8AC3E}">
        <p14:creationId xmlns:p14="http://schemas.microsoft.com/office/powerpoint/2010/main" val="33839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1060</Words>
  <Application>Microsoft Office PowerPoint</Application>
  <PresentationFormat>Widescreen</PresentationFormat>
  <Paragraphs>84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DBA CRITICAL LITERATURE REVIEW FOR DOCTORAL RESEARCH</vt:lpstr>
      <vt:lpstr>Please note</vt:lpstr>
      <vt:lpstr>This presentation uses ….</vt:lpstr>
      <vt:lpstr>In a single slide…</vt:lpstr>
      <vt:lpstr>Issues to consider when deciding your scope</vt:lpstr>
      <vt:lpstr>Key decisions about your scope</vt:lpstr>
      <vt:lpstr>Why conduct a scoping search?</vt:lpstr>
      <vt:lpstr>Using question frameworks: PICOS</vt:lpstr>
      <vt:lpstr>PICOS - example</vt:lpstr>
      <vt:lpstr>Other question frameworks</vt:lpstr>
      <vt:lpstr>Complex topics</vt:lpstr>
      <vt:lpstr>Protocol</vt:lpstr>
      <vt:lpstr>“Take homes”</vt:lpstr>
      <vt:lpstr>Now read: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Jawad</dc:creator>
  <cp:lastModifiedBy>Amare Desta</cp:lastModifiedBy>
  <cp:revision>2</cp:revision>
  <dcterms:created xsi:type="dcterms:W3CDTF">2023-02-08T17:41:56Z</dcterms:created>
  <dcterms:modified xsi:type="dcterms:W3CDTF">2024-02-28T05:49:55Z</dcterms:modified>
</cp:coreProperties>
</file>