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5"/>
  </p:sldMasterIdLst>
  <p:notesMasterIdLst>
    <p:notesMasterId r:id="rId40"/>
  </p:notesMasterIdLst>
  <p:handoutMasterIdLst>
    <p:handoutMasterId r:id="rId41"/>
  </p:handoutMasterIdLst>
  <p:sldIdLst>
    <p:sldId id="320" r:id="rId6"/>
    <p:sldId id="284" r:id="rId7"/>
    <p:sldId id="326" r:id="rId8"/>
    <p:sldId id="285" r:id="rId9"/>
    <p:sldId id="286" r:id="rId10"/>
    <p:sldId id="287" r:id="rId11"/>
    <p:sldId id="316" r:id="rId12"/>
    <p:sldId id="327" r:id="rId13"/>
    <p:sldId id="288" r:id="rId14"/>
    <p:sldId id="289" r:id="rId15"/>
    <p:sldId id="328" r:id="rId16"/>
    <p:sldId id="290" r:id="rId17"/>
    <p:sldId id="291" r:id="rId18"/>
    <p:sldId id="293" r:id="rId19"/>
    <p:sldId id="295" r:id="rId20"/>
    <p:sldId id="329" r:id="rId21"/>
    <p:sldId id="330" r:id="rId22"/>
    <p:sldId id="296" r:id="rId23"/>
    <p:sldId id="331" r:id="rId24"/>
    <p:sldId id="300" r:id="rId25"/>
    <p:sldId id="332" r:id="rId26"/>
    <p:sldId id="301" r:id="rId27"/>
    <p:sldId id="317" r:id="rId28"/>
    <p:sldId id="303" r:id="rId29"/>
    <p:sldId id="304" r:id="rId30"/>
    <p:sldId id="305" r:id="rId31"/>
    <p:sldId id="307" r:id="rId32"/>
    <p:sldId id="308" r:id="rId33"/>
    <p:sldId id="333" r:id="rId34"/>
    <p:sldId id="310" r:id="rId35"/>
    <p:sldId id="334" r:id="rId36"/>
    <p:sldId id="311" r:id="rId37"/>
    <p:sldId id="312" r:id="rId38"/>
    <p:sldId id="335" r:id="rId3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906" userDrawn="1">
          <p15:clr>
            <a:srgbClr val="A4A3A4"/>
          </p15:clr>
        </p15:guide>
        <p15:guide id="2" pos="2880" userDrawn="1">
          <p15:clr>
            <a:srgbClr val="A4A3A4"/>
          </p15:clr>
        </p15:guide>
        <p15:guide id="3" orient="horz" pos="1008">
          <p15:clr>
            <a:srgbClr val="A4A3A4"/>
          </p15:clr>
        </p15:guide>
        <p15:guide id="4" pos="2976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805C"/>
    <a:srgbClr val="D99C21"/>
    <a:srgbClr val="585858"/>
    <a:srgbClr val="7373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D0FA78-C44A-4E40-BF6A-A1E5419ABE40}" v="1" dt="2025-01-31T13:22:38.2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3922" autoAdjust="0"/>
    <p:restoredTop sz="95537" autoAdjust="0"/>
  </p:normalViewPr>
  <p:slideViewPr>
    <p:cSldViewPr>
      <p:cViewPr varScale="1">
        <p:scale>
          <a:sx n="104" d="100"/>
          <a:sy n="104" d="100"/>
        </p:scale>
        <p:origin x="920" y="200"/>
      </p:cViewPr>
      <p:guideLst>
        <p:guide orient="horz" pos="906"/>
        <p:guide pos="2880"/>
        <p:guide orient="horz" pos="1008"/>
        <p:guide pos="2976"/>
      </p:guideLst>
    </p:cSldViewPr>
  </p:slideViewPr>
  <p:outlineViewPr>
    <p:cViewPr>
      <p:scale>
        <a:sx n="33" d="100"/>
        <a:sy n="33" d="100"/>
      </p:scale>
      <p:origin x="0" y="-28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2" d="100"/>
          <a:sy n="52" d="100"/>
        </p:scale>
        <p:origin x="1914" y="5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viewProps" Target="view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microsoft.com/office/2016/11/relationships/changesInfo" Target="changesInfos/changesInfo1.xml"/><Relationship Id="rId20" Type="http://schemas.openxmlformats.org/officeDocument/2006/relationships/slide" Target="slides/slide15.xml"/><Relationship Id="rId41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raint Forster" userId="8c02c943-4b4b-4de2-a38e-320edf235171" providerId="ADAL" clId="{14D0FA78-C44A-4E40-BF6A-A1E5419ABE40}"/>
    <pc:docChg chg="addSld modSld">
      <pc:chgData name="Geraint Forster" userId="8c02c943-4b4b-4de2-a38e-320edf235171" providerId="ADAL" clId="{14D0FA78-C44A-4E40-BF6A-A1E5419ABE40}" dt="2025-01-31T13:22:40.389" v="3" actId="962"/>
      <pc:docMkLst>
        <pc:docMk/>
      </pc:docMkLst>
      <pc:sldChg chg="addSp modSp new mod">
        <pc:chgData name="Geraint Forster" userId="8c02c943-4b4b-4de2-a38e-320edf235171" providerId="ADAL" clId="{14D0FA78-C44A-4E40-BF6A-A1E5419ABE40}" dt="2025-01-31T13:22:40.389" v="3" actId="962"/>
        <pc:sldMkLst>
          <pc:docMk/>
          <pc:sldMk cId="3270361789" sldId="335"/>
        </pc:sldMkLst>
        <pc:picChg chg="add mod">
          <ac:chgData name="Geraint Forster" userId="8c02c943-4b4b-4de2-a38e-320edf235171" providerId="ADAL" clId="{14D0FA78-C44A-4E40-BF6A-A1E5419ABE40}" dt="2025-01-31T13:22:40.389" v="3" actId="962"/>
          <ac:picMkLst>
            <pc:docMk/>
            <pc:sldMk cId="3270361789" sldId="335"/>
            <ac:picMk id="3" creationId="{AAD06D80-BC90-A67B-66E1-75726B0EB374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1E734-30F1-456B-8B88-B517BAE0A233}" type="datetimeFigureOut">
              <a:rPr lang="en-US" smtClean="0"/>
              <a:t>1/31/25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1CF74-1493-46D2-9CFB-D9771BD39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8743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6A6551-8743-415C-B8DC-7E8D559D5B4C}" type="datetimeFigureOut">
              <a:rPr lang="en-US" smtClean="0"/>
              <a:t>1/31/25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E3FD1-3D53-424A-A1AD-A3C30BC928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289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21675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FEBEB7D3-A66C-41DB-8D03-9ED48CDAF33B}" type="slidenum">
              <a:rPr lang="en-US" altLang="en-US" sz="1200" smtClean="0"/>
              <a:pPr/>
              <a:t>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6281943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9A35A105-FAE1-4900-9741-0BC489583487}" type="slidenum">
              <a:rPr lang="en-US" altLang="en-US" sz="1200" smtClean="0"/>
              <a:pPr/>
              <a:t>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0586191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C4E59CB3-668D-4CDE-87E2-1442A0C9AEC9}" type="slidenum">
              <a:rPr lang="en-US" altLang="en-US" sz="1200" smtClean="0"/>
              <a:pPr/>
              <a:t>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6577347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09610FAB-75ED-4213-BC34-5ACA52F70EBF}" type="slidenum">
              <a:rPr lang="en-US" altLang="en-US" sz="1200" smtClean="0"/>
              <a:pPr/>
              <a:t>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213039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09610FAB-75ED-4213-BC34-5ACA52F70EBF}" type="slidenum">
              <a:rPr lang="en-US" altLang="en-US" sz="1200" smtClean="0"/>
              <a:pPr/>
              <a:t>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5647511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0FD2480E-51AF-4062-9DA1-E1F70B27BD8E}" type="slidenum">
              <a:rPr lang="en-US" altLang="en-US" sz="1200" smtClean="0"/>
              <a:pPr/>
              <a:t>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172400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D9B763B6-7230-48F5-A922-BA14D6D45AC8}" type="slidenum">
              <a:rPr lang="en-US" altLang="en-US" sz="1200" smtClean="0"/>
              <a:pPr/>
              <a:t>10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7301999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B1F7B507-B42C-4135-9A75-297B213C9F70}" type="slidenum">
              <a:rPr lang="en-US" altLang="en-US" sz="1200" smtClean="0"/>
              <a:pPr/>
              <a:t>12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7401027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37F835DF-746A-42A7-BD12-5613D09C5C69}" type="slidenum">
              <a:rPr lang="en-US" altLang="en-US" sz="1200" smtClean="0"/>
              <a:pPr/>
              <a:t>13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0713747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9A41E1F2-BE4B-4452-BBD3-C99B27292EC5}" type="slidenum">
              <a:rPr lang="en-US" altLang="en-US" sz="1200" smtClean="0"/>
              <a:pPr/>
              <a:t>14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4509337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9880E3E9-0B4B-4F51-A8B3-7D9768262CAF}" type="slidenum">
              <a:rPr lang="en-US" altLang="en-US" sz="1200" smtClean="0"/>
              <a:pPr/>
              <a:t>15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5257604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2A82C946-2BDB-4F71-9D15-87800945BC02}" type="slidenum">
              <a:rPr lang="en-US" altLang="en-US" sz="1200" smtClean="0"/>
              <a:pPr/>
              <a:t>18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14765322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B9638C1-674F-4C29-9900-1F26369F0634}" type="slidenum">
              <a:rPr lang="en-US" altLang="en-US" sz="1200" smtClean="0"/>
              <a:pPr/>
              <a:t>20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522246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E4F19B6F-9E50-4DE4-ABAA-E4AD86B7305D}" type="slidenum">
              <a:rPr lang="en-US" altLang="en-US" sz="1200" smtClean="0"/>
              <a:pPr/>
              <a:t>22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48824558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E4F19B6F-9E50-4DE4-ABAA-E4AD86B7305D}" type="slidenum">
              <a:rPr lang="en-US" altLang="en-US" sz="1200" smtClean="0"/>
              <a:pPr/>
              <a:t>23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64025656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A0F9106F-B068-416E-8D49-373C3B4B02FE}" type="slidenum">
              <a:rPr lang="en-US" altLang="en-US" sz="1200" smtClean="0"/>
              <a:pPr/>
              <a:t>24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99649409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767C673-8E2F-4117-87C1-9C26EA2FB8F0}" type="slidenum">
              <a:rPr lang="en-US" altLang="en-US" sz="1200" smtClean="0"/>
              <a:pPr/>
              <a:t>25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12925915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DAAA2949-8D38-4542-B7D7-B671395F6349}" type="slidenum">
              <a:rPr lang="en-US" altLang="en-US" sz="1200" smtClean="0"/>
              <a:pPr/>
              <a:t>26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08765346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05CEAED2-36D4-44B9-A38E-75627E9C6AE3}" type="slidenum">
              <a:rPr lang="en-US" altLang="en-US" sz="1200" smtClean="0"/>
              <a:pPr/>
              <a:t>27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61743843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FFFCACBC-F886-477B-A7A9-A65415BFFA0E}" type="slidenum">
              <a:rPr lang="en-US" altLang="en-US" sz="1200" smtClean="0"/>
              <a:pPr/>
              <a:t>28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37333873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5845F8DD-6170-443B-A9A3-665B6CA95ED6}" type="slidenum">
              <a:rPr lang="en-US" altLang="en-US" sz="1200" smtClean="0"/>
              <a:pPr/>
              <a:t>30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93359504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86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86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36D7E4E6-89AB-47EA-9189-263C72047701}" type="slidenum">
              <a:rPr lang="en-US" altLang="en-US" sz="1200" smtClean="0"/>
              <a:pPr/>
              <a:t>32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59395254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96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96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95965B62-B85B-47AE-B0C9-6D00DA3F3456}" type="slidenum">
              <a:rPr lang="en-US" altLang="en-US" sz="1200" smtClean="0"/>
              <a:pPr/>
              <a:t>33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3070706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0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13" name="Picture Placeholder 11"/>
          <p:cNvSpPr>
            <a:spLocks noGrp="1"/>
          </p:cNvSpPr>
          <p:nvPr>
            <p:ph type="pic" sz="quarter" idx="13" hasCustomPrompt="1"/>
          </p:nvPr>
        </p:nvSpPr>
        <p:spPr>
          <a:xfrm>
            <a:off x="2689302" y="228600"/>
            <a:ext cx="3733800" cy="4267200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 dirty="0"/>
              <a:t>Click icon to add cover image</a:t>
            </a:r>
          </a:p>
        </p:txBody>
      </p:sp>
    </p:spTree>
    <p:extLst>
      <p:ext uri="{BB962C8B-B14F-4D97-AF65-F5344CB8AC3E}">
        <p14:creationId xmlns:p14="http://schemas.microsoft.com/office/powerpoint/2010/main" val="2659551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2831169"/>
            <a:ext cx="7772400" cy="646331"/>
          </a:xfrm>
        </p:spPr>
        <p:txBody>
          <a:bodyPr/>
          <a:lstStyle>
            <a:lvl1pPr marL="0" algn="ctr" defTabSz="914400" rtl="0" eaLnBrk="1" latinLnBrk="0" hangingPunct="1">
              <a:defRPr lang="en-US" sz="4000" kern="1200" dirty="0">
                <a:solidFill>
                  <a:srgbClr val="737373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/>
              <a:t>Click to add Chapter Title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1790700" y="1828800"/>
            <a:ext cx="5562600" cy="457200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Chapter #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©2018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9041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2971800" y="2362200"/>
            <a:ext cx="6011334" cy="1219199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add Chapter Title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©2018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782930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4525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591786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1858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435684" y="3246437"/>
            <a:ext cx="8229600" cy="1858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6962993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1858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435684" y="3246437"/>
            <a:ext cx="8229600" cy="1782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1"/>
          </p:nvPr>
        </p:nvSpPr>
        <p:spPr>
          <a:xfrm>
            <a:off x="435684" y="5204333"/>
            <a:ext cx="8229600" cy="1782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6577819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Lead-in Head,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1449"/>
            <a:ext cx="8229600" cy="4068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18277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Bulleted Lis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219200"/>
            <a:ext cx="4038600" cy="4525963"/>
          </a:xfrm>
        </p:spPr>
        <p:txBody>
          <a:bodyPr>
            <a:normAutofit/>
          </a:bodyPr>
          <a:lstStyle>
            <a:lvl1pPr marL="282575" indent="-282575">
              <a:defRPr lang="en-US" sz="2800" kern="20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11175" indent="-220663">
              <a:defRPr lang="en-US" sz="24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4863" indent="-293688">
              <a:defRPr lang="en-US" sz="2000" kern="1200" baseline="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9025" indent="-285750">
              <a:buFont typeface="Wingdings" panose="05000000000000000000" pitchFamily="2" charset="2"/>
              <a:buChar char="§"/>
              <a:defRPr lang="en-US" sz="18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0346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ulleted Lists with Hea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4"/>
          </p:nvPr>
        </p:nvSpPr>
        <p:spPr>
          <a:xfrm>
            <a:off x="4953000" y="1838094"/>
            <a:ext cx="4038600" cy="39624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/>
          </p:nvPr>
        </p:nvSpPr>
        <p:spPr>
          <a:xfrm>
            <a:off x="762000" y="1828800"/>
            <a:ext cx="4038600" cy="40386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117475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1172739"/>
            <a:ext cx="4040188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825" y="1172739"/>
            <a:ext cx="4041775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4247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ed List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4953000" y="1219200"/>
            <a:ext cx="3733800" cy="452628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676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762000" y="1326995"/>
            <a:ext cx="3505200" cy="4540405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ACD80CB8-1E98-48C8-9A34-3C51AFCF4C21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 hasCustomPrompt="1"/>
          </p:nvPr>
        </p:nvSpPr>
        <p:spPr>
          <a:xfrm>
            <a:off x="4495800" y="3200400"/>
            <a:ext cx="4495800" cy="838200"/>
          </a:xfrm>
        </p:spPr>
        <p:txBody>
          <a:bodyPr/>
          <a:lstStyle>
            <a:lvl1pPr marL="346075" indent="0">
              <a:buNone/>
              <a:defRPr/>
            </a:lvl1pPr>
          </a:lstStyle>
          <a:p>
            <a:pPr lvl="0"/>
            <a:r>
              <a:rPr lang="en-US" dirty="0"/>
              <a:t>Click to add Caption</a:t>
            </a:r>
          </a:p>
        </p:txBody>
      </p:sp>
    </p:spTree>
    <p:extLst>
      <p:ext uri="{BB962C8B-B14F-4D97-AF65-F5344CB8AC3E}">
        <p14:creationId xmlns:p14="http://schemas.microsoft.com/office/powerpoint/2010/main" val="13517107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able Placeholder 7"/>
          <p:cNvSpPr>
            <a:spLocks noGrp="1"/>
          </p:cNvSpPr>
          <p:nvPr>
            <p:ph type="tbl" sz="quarter" idx="14"/>
          </p:nvPr>
        </p:nvSpPr>
        <p:spPr>
          <a:xfrm>
            <a:off x="762000" y="1338147"/>
            <a:ext cx="7620000" cy="457200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6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133CB923-EBA5-4057-B84A-59701834B0B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5841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question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75702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ns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answer description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 typeface="+mj-lt"/>
              <a:buNone/>
              <a:defRPr sz="3200" b="1"/>
            </a:lvl1pPr>
          </a:lstStyle>
          <a:p>
            <a:pPr lvl="0"/>
            <a:r>
              <a:rPr lang="en-US" dirty="0"/>
              <a:t>Click here to add answer</a:t>
            </a:r>
          </a:p>
        </p:txBody>
      </p:sp>
    </p:spTree>
    <p:extLst>
      <p:ext uri="{BB962C8B-B14F-4D97-AF65-F5344CB8AC3E}">
        <p14:creationId xmlns:p14="http://schemas.microsoft.com/office/powerpoint/2010/main" val="1295770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4639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571095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95261386"/>
      </p:ext>
    </p:extLst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3009900" y="2632075"/>
            <a:ext cx="5829300" cy="59055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342259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microsoft.com/office/2007/relationships/hdphoto" Target="../media/hdphoto1.wdp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Date Placeholder 3"/>
          <p:cNvSpPr txBox="1">
            <a:spLocks/>
          </p:cNvSpPr>
          <p:nvPr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2" name="Picture 13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/>
          <p:cNvPicPr preferRelativeResize="0">
            <a:picLocks/>
          </p:cNvPicPr>
          <p:nvPr/>
        </p:nvPicPr>
        <p:blipFill>
          <a:blip r:embed="rId22"/>
          <a:stretch>
            <a:fillRect/>
          </a:stretch>
        </p:blipFill>
        <p:spPr>
          <a:xfrm>
            <a:off x="0" y="6434694"/>
            <a:ext cx="9171432" cy="45719"/>
          </a:xfrm>
          <a:prstGeom prst="rect">
            <a:avLst/>
          </a:prstGeom>
        </p:spPr>
      </p:pic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762000" y="276225"/>
            <a:ext cx="8229600" cy="59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  <a:endParaRPr lang="en-US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2954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endParaRPr lang="en-US" altLang="en-US" dirty="0"/>
          </a:p>
          <a:p>
            <a:pPr lvl="2"/>
            <a:endParaRPr lang="en-US" alt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0" y="990600"/>
            <a:ext cx="9144000" cy="0"/>
          </a:xfrm>
          <a:prstGeom prst="line">
            <a:avLst/>
          </a:prstGeom>
          <a:ln w="127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/>
          <p:cNvPicPr preferRelativeResize="0">
            <a:picLocks/>
          </p:cNvPicPr>
          <p:nvPr/>
        </p:nvPicPr>
        <p:blipFill>
          <a:blip r:embed="rId22"/>
          <a:stretch>
            <a:fillRect/>
          </a:stretch>
        </p:blipFill>
        <p:spPr>
          <a:xfrm>
            <a:off x="0" y="6364006"/>
            <a:ext cx="9171432" cy="4571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400800"/>
            <a:ext cx="9144000" cy="45719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91" r:id="rId3"/>
    <p:sldLayoutId id="2147483683" r:id="rId4"/>
    <p:sldLayoutId id="2147483694" r:id="rId5"/>
    <p:sldLayoutId id="2147483695" r:id="rId6"/>
    <p:sldLayoutId id="2147483684" r:id="rId7"/>
    <p:sldLayoutId id="2147483678" r:id="rId8"/>
    <p:sldLayoutId id="2147483679" r:id="rId9"/>
    <p:sldLayoutId id="2147483680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2" r:id="rId17"/>
    <p:sldLayoutId id="2147483693" r:id="rId18"/>
  </p:sldLayoutIdLst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lang="en-US" sz="3600" kern="1200">
          <a:solidFill>
            <a:srgbClr val="D99C21"/>
          </a:solidFill>
          <a:latin typeface="+mn-lt"/>
          <a:ea typeface="+mn-ea"/>
          <a:cs typeface="+mn-cs"/>
        </a:defRPr>
      </a:lvl1pPr>
      <a:lvl2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2pPr>
      <a:lvl3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3pPr>
      <a:lvl4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4pPr>
      <a:lvl5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5pPr>
      <a:lvl6pPr marL="4572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6pPr>
      <a:lvl7pPr marL="9144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7pPr>
      <a:lvl8pPr marL="13716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8pPr>
      <a:lvl9pPr marL="18288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9pPr>
    </p:titleStyle>
    <p:bodyStyle>
      <a:lvl1pPr marL="623888" indent="-277813" algn="l" rtl="0" eaLnBrk="1" fontAlgn="base" hangingPunct="1">
        <a:spcBef>
          <a:spcPct val="20000"/>
        </a:spcBef>
        <a:spcAft>
          <a:spcPct val="0"/>
        </a:spcAft>
        <a:buClr>
          <a:srgbClr val="28805C"/>
        </a:buClr>
        <a:buFont typeface="Wingdings" panose="05000000000000000000" pitchFamily="2" charset="2"/>
        <a:buChar char="§"/>
        <a:defRPr lang="en-US" sz="3200" kern="20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1pPr>
      <a:lvl2pPr marL="914400" indent="-290513" algn="l" rtl="0" eaLnBrk="1" fontAlgn="base" hangingPunct="1">
        <a:spcBef>
          <a:spcPct val="20000"/>
        </a:spcBef>
        <a:spcAft>
          <a:spcPct val="0"/>
        </a:spcAft>
        <a:buClr>
          <a:srgbClr val="D99C21"/>
        </a:buClr>
        <a:buFont typeface="Arial" panose="020B0604020202020204" pitchFamily="34" charset="0"/>
        <a:buChar char="•"/>
        <a:defRPr lang="en-US" sz="2800" kern="12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2pPr>
      <a:lvl3pPr marL="1260475" indent="-290513" algn="l" rtl="0" eaLnBrk="1" fontAlgn="base" hangingPunct="1">
        <a:spcBef>
          <a:spcPct val="20000"/>
        </a:spcBef>
        <a:spcAft>
          <a:spcPct val="0"/>
        </a:spcAft>
        <a:buClr>
          <a:srgbClr val="737373"/>
        </a:buClr>
        <a:buFont typeface="Calibri" panose="020F0502020204030204" pitchFamily="34" charset="0"/>
        <a:buChar char="‒"/>
        <a:tabLst>
          <a:tab pos="858838" algn="l"/>
        </a:tabLst>
        <a:defRPr sz="28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Book cover for Scanlon: Essentials of Anatomy and Physiology, Eighth Edition"/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r="2889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76600" y="2382586"/>
            <a:ext cx="5562600" cy="1089529"/>
          </a:xfrm>
        </p:spPr>
        <p:txBody>
          <a:bodyPr/>
          <a:lstStyle/>
          <a:p>
            <a:pPr algn="r"/>
            <a:r>
              <a:rPr lang="en-US" altLang="en-US" dirty="0"/>
              <a:t>Chapter 13</a:t>
            </a:r>
            <a:br>
              <a:rPr lang="en-US" altLang="en-US" dirty="0"/>
            </a:br>
            <a:r>
              <a:rPr lang="en-US" altLang="en-US" dirty="0"/>
              <a:t>The Vascular System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1170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 </a:t>
            </a:r>
          </a:p>
        </p:txBody>
      </p:sp>
      <p:sp>
        <p:nvSpPr>
          <p:cNvPr id="6147" name="Rectangle 1027"/>
          <p:cNvSpPr>
            <a:spLocks noGrp="1" noChangeArrowheads="1"/>
          </p:cNvSpPr>
          <p:nvPr>
            <p:ph idx="1"/>
          </p:nvPr>
        </p:nvSpPr>
        <p:spPr>
          <a:xfrm>
            <a:off x="795126" y="1189037"/>
            <a:ext cx="8044074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vascular system consists of arteries, capillaries, and veins.</a:t>
            </a:r>
          </a:p>
          <a:p>
            <a:pPr marL="346075" indent="-457200">
              <a:buNone/>
            </a:pPr>
            <a:r>
              <a:rPr lang="en-US" altLang="en-US" dirty="0"/>
              <a:t>General functions:</a:t>
            </a:r>
          </a:p>
          <a:p>
            <a:pPr marL="685800" lvl="1"/>
            <a:r>
              <a:rPr lang="en-US" altLang="en-US" dirty="0"/>
              <a:t>The blood vessels transport blood throughout the body and return it to the heart. </a:t>
            </a:r>
          </a:p>
          <a:p>
            <a:pPr marL="685800" lvl="1"/>
            <a:r>
              <a:rPr lang="en-US" altLang="en-US" dirty="0"/>
              <a:t>The tissues of the vessels contribute to the maintenance of blood pressure.</a:t>
            </a:r>
          </a:p>
        </p:txBody>
      </p:sp>
    </p:spTree>
    <p:extLst>
      <p:ext uri="{BB962C8B-B14F-4D97-AF65-F5344CB8AC3E}">
        <p14:creationId xmlns:p14="http://schemas.microsoft.com/office/powerpoint/2010/main" val="4817494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structure of the body&#10;&#10;AI-generated content may be incorrect.">
            <a:extLst>
              <a:ext uri="{FF2B5EF4-FFF2-40B4-BE49-F238E27FC236}">
                <a16:creationId xmlns:a16="http://schemas.microsoft.com/office/drawing/2014/main" id="{D6127D90-F693-3052-0CE3-65759B50B4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7500" y="101600"/>
            <a:ext cx="5969000" cy="665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96059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Arteries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0" y="1176337"/>
            <a:ext cx="8229600" cy="26336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Arteries</a:t>
            </a:r>
            <a:r>
              <a:rPr lang="en-US" altLang="en-US" dirty="0"/>
              <a:t>—carry blood from the heart to capillaries; three layers in their walls</a:t>
            </a:r>
          </a:p>
          <a:p>
            <a:pPr marL="346075" indent="-457200">
              <a:buNone/>
            </a:pPr>
            <a:r>
              <a:rPr lang="en-US" altLang="en-US" dirty="0"/>
              <a:t>Inner layer (tunica intima)—simple squamous epithelium (the endothelium)</a:t>
            </a:r>
          </a:p>
          <a:p>
            <a:pPr marL="685800" lvl="1"/>
            <a:r>
              <a:rPr lang="en-US" altLang="en-US" dirty="0"/>
              <a:t>Functions: 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65884" y="3919537"/>
            <a:ext cx="8229600" cy="20494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Middle layer (tunica media)—smooth muscle and elastic connective tissue</a:t>
            </a:r>
          </a:p>
          <a:p>
            <a:pPr marL="685800" lvl="1"/>
            <a:r>
              <a:rPr lang="en-US" altLang="en-US" dirty="0"/>
              <a:t>Function:</a:t>
            </a:r>
          </a:p>
          <a:p>
            <a:pPr marL="685800" lvl="1"/>
            <a:r>
              <a:rPr lang="en-US" altLang="en-US" dirty="0"/>
              <a:t>Constriction or dilation—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83217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Arteries (continued)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0" y="1189037"/>
            <a:ext cx="8229600" cy="1554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Outer layer (tunica </a:t>
            </a:r>
            <a:r>
              <a:rPr lang="en-US" altLang="en-US" dirty="0" err="1"/>
              <a:t>externa</a:t>
            </a:r>
            <a:r>
              <a:rPr lang="en-US" altLang="en-US" dirty="0"/>
              <a:t>)—fibrous connective tissue</a:t>
            </a:r>
          </a:p>
          <a:p>
            <a:pPr marL="685800" lvl="1"/>
            <a:r>
              <a:rPr lang="en-US" altLang="en-US" dirty="0"/>
              <a:t>Function: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65884" y="2865437"/>
            <a:ext cx="8229600" cy="1858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Smaller arteries—arterioles: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28698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Veins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0" y="1189037"/>
            <a:ext cx="8229600" cy="2163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Veins</a:t>
            </a:r>
            <a:r>
              <a:rPr lang="en-US" altLang="en-US" dirty="0"/>
              <a:t>—carry blood from the capillaries to the heart; three layers in their walls </a:t>
            </a:r>
          </a:p>
          <a:p>
            <a:pPr marL="346075" indent="-457200">
              <a:buNone/>
            </a:pPr>
            <a:r>
              <a:rPr lang="en-US" altLang="en-US" dirty="0"/>
              <a:t>Inner layer—folded into valves</a:t>
            </a:r>
          </a:p>
          <a:p>
            <a:pPr marL="685800" lvl="1"/>
            <a:r>
              <a:rPr lang="en-US" altLang="en-US" dirty="0"/>
              <a:t>Function:</a:t>
            </a:r>
          </a:p>
          <a:p>
            <a:pPr marL="346075" indent="0">
              <a:buNone/>
            </a:pP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65884" y="3487737"/>
            <a:ext cx="8229600" cy="1858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Middle layer—thinner than in arteries, less smooth muscle</a:t>
            </a:r>
          </a:p>
          <a:p>
            <a:pPr marL="685800" lvl="1"/>
            <a:r>
              <a:rPr lang="en-US" altLang="en-US" dirty="0"/>
              <a:t>Reason: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0842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Veins (continued)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0" y="1189037"/>
            <a:ext cx="8229600" cy="1554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Outer layer—thinner than in arteries, less fibrous connective tissue</a:t>
            </a:r>
          </a:p>
          <a:p>
            <a:pPr marL="685800" lvl="1"/>
            <a:r>
              <a:rPr lang="en-US" altLang="en-US" dirty="0"/>
              <a:t>Reason: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65884" y="2941637"/>
            <a:ext cx="8229600" cy="1858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Small veins—</a:t>
            </a:r>
            <a:r>
              <a:rPr lang="en-US" altLang="en-US" dirty="0" err="1"/>
              <a:t>venules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50062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F8D81A-6484-6518-F1F5-FA8DF23207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structure of the body&#10;&#10;AI-generated content may be incorrect.">
            <a:extLst>
              <a:ext uri="{FF2B5EF4-FFF2-40B4-BE49-F238E27FC236}">
                <a16:creationId xmlns:a16="http://schemas.microsoft.com/office/drawing/2014/main" id="{7CFAAF54-F8E8-A271-EB1D-A8CAF442E5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7500" y="101600"/>
            <a:ext cx="5969000" cy="665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507916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Anastomoses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7977813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Anastomoses</a:t>
            </a:r>
            <a:r>
              <a:rPr lang="en-US" altLang="en-US" dirty="0"/>
              <a:t>—connections between vessels of the same type</a:t>
            </a:r>
          </a:p>
          <a:p>
            <a:pPr marL="346075" indent="-457200">
              <a:buNone/>
            </a:pPr>
            <a:r>
              <a:rPr lang="en-US" altLang="en-US" dirty="0"/>
              <a:t>General function—to provide alternate pathways for blood flow if a vessel is blocked</a:t>
            </a:r>
          </a:p>
          <a:p>
            <a:pPr marL="685800" lvl="1"/>
            <a:r>
              <a:rPr lang="en-US" altLang="en-US" dirty="0"/>
              <a:t>Arterial anastomoses—	</a:t>
            </a:r>
          </a:p>
          <a:p>
            <a:pPr marL="685800" lvl="1"/>
            <a:r>
              <a:rPr lang="en-US" altLang="en-US" dirty="0"/>
              <a:t>Venous anastomoses— </a:t>
            </a:r>
          </a:p>
        </p:txBody>
      </p:sp>
    </p:spTree>
    <p:extLst>
      <p:ext uri="{BB962C8B-B14F-4D97-AF65-F5344CB8AC3E}">
        <p14:creationId xmlns:p14="http://schemas.microsoft.com/office/powerpoint/2010/main" val="20392034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Capillaries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0" y="1189037"/>
            <a:ext cx="8229600" cy="24685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buNone/>
            </a:pPr>
            <a:r>
              <a:rPr lang="en-US" altLang="en-US" b="1" dirty="0"/>
              <a:t>Capillaries</a:t>
            </a:r>
            <a:r>
              <a:rPr lang="en-US" altLang="en-US" dirty="0"/>
              <a:t>—carry blood from arterioles to </a:t>
            </a:r>
            <a:r>
              <a:rPr lang="en-US" altLang="en-US" dirty="0" err="1"/>
              <a:t>venules</a:t>
            </a:r>
            <a:endParaRPr lang="en-US" altLang="en-US" dirty="0"/>
          </a:p>
          <a:p>
            <a:pPr marL="346075" indent="-457200">
              <a:lnSpc>
                <a:spcPts val="3500"/>
              </a:lnSpc>
              <a:buNone/>
            </a:pPr>
            <a:r>
              <a:rPr lang="en-US" altLang="en-US" dirty="0"/>
              <a:t>Capillary walls are one cell thick (simple squamous epithelium).</a:t>
            </a:r>
          </a:p>
          <a:p>
            <a:pPr marL="685800" lvl="1"/>
            <a:r>
              <a:rPr lang="en-US" altLang="en-US" dirty="0"/>
              <a:t>Purpose: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65884" y="3733800"/>
            <a:ext cx="8229600" cy="24384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Capillary exchanges:</a:t>
            </a:r>
          </a:p>
          <a:p>
            <a:pPr marL="685800" lvl="1">
              <a:lnSpc>
                <a:spcPts val="3100"/>
              </a:lnSpc>
            </a:pPr>
            <a:r>
              <a:rPr lang="en-US" altLang="en-US" dirty="0"/>
              <a:t>Oxygen and carbon dioxide—</a:t>
            </a:r>
          </a:p>
          <a:p>
            <a:pPr marL="685800" lvl="1">
              <a:lnSpc>
                <a:spcPts val="3100"/>
              </a:lnSpc>
            </a:pPr>
            <a:r>
              <a:rPr lang="en-US" altLang="en-US" dirty="0"/>
              <a:t>Blood pressure in capillaries creates filtration— </a:t>
            </a:r>
          </a:p>
          <a:p>
            <a:pPr marL="685800" lvl="1">
              <a:lnSpc>
                <a:spcPts val="3100"/>
              </a:lnSpc>
            </a:pPr>
            <a:r>
              <a:rPr lang="en-US" altLang="en-US" dirty="0"/>
              <a:t>Albumin in the blood creates colloid osmotic pressure, a pulling pressure—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29350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human body&#10;&#10;AI-generated content may be incorrect.">
            <a:extLst>
              <a:ext uri="{FF2B5EF4-FFF2-40B4-BE49-F238E27FC236}">
                <a16:creationId xmlns:a16="http://schemas.microsoft.com/office/drawing/2014/main" id="{2775F703-D457-CA0E-284B-30DEC93975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" y="587904"/>
            <a:ext cx="6934200" cy="5682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3498656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Capillaries (continued)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2800" y="1189037"/>
            <a:ext cx="8229600" cy="1554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 err="1"/>
              <a:t>Precapillary</a:t>
            </a:r>
            <a:r>
              <a:rPr lang="en-US" altLang="en-US" dirty="0"/>
              <a:t> sphincters—smooth muscle cells at the beginning of each capillary network</a:t>
            </a:r>
          </a:p>
          <a:p>
            <a:pPr marL="685800" lvl="1"/>
            <a:r>
              <a:rPr lang="en-US" altLang="en-US" dirty="0"/>
              <a:t>Function: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91284" y="2819400"/>
            <a:ext cx="8229600" cy="26543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Tissues without capillaries:</a:t>
            </a:r>
          </a:p>
          <a:p>
            <a:pPr marL="346075" indent="-457200">
              <a:buNone/>
            </a:pPr>
            <a:r>
              <a:rPr lang="en-US" altLang="en-US" dirty="0"/>
              <a:t>Sinusoids—large, very permeable capillaries in the liver, spleen, red bone marrow, and pituitary gland.</a:t>
            </a:r>
          </a:p>
          <a:p>
            <a:pPr marL="685800" lvl="1"/>
            <a:r>
              <a:rPr lang="en-US" altLang="en-US" dirty="0"/>
              <a:t>Function: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32201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5"/>
            <a:ext cx="8229600" cy="590931"/>
          </a:xfrm>
        </p:spPr>
        <p:txBody>
          <a:bodyPr/>
          <a:lstStyle/>
          <a:p>
            <a:r>
              <a:rPr lang="en-US" altLang="en-US" dirty="0"/>
              <a:t>Pathways of Circulation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7977813" cy="4068763"/>
          </a:xfrm>
        </p:spPr>
        <p:txBody>
          <a:bodyPr/>
          <a:lstStyle/>
          <a:p>
            <a:pPr marL="338328" indent="-457200">
              <a:buNone/>
            </a:pPr>
            <a:r>
              <a:rPr lang="en-US" altLang="en-US" dirty="0"/>
              <a:t>Three major pathways: Pulmonary:</a:t>
            </a:r>
          </a:p>
          <a:p>
            <a:pPr marL="346075" indent="0">
              <a:buNone/>
            </a:pPr>
            <a:r>
              <a:rPr lang="en-US" altLang="en-US" dirty="0"/>
              <a:t>				   Systemic:</a:t>
            </a:r>
          </a:p>
          <a:p>
            <a:pPr marL="346075" indent="0">
              <a:buNone/>
            </a:pPr>
            <a:r>
              <a:rPr lang="en-US" altLang="en-US" dirty="0"/>
              <a:t>				   Hepatic portal:</a:t>
            </a:r>
          </a:p>
          <a:p>
            <a:pPr marL="338328" indent="-457200">
              <a:buNone/>
            </a:pPr>
            <a:r>
              <a:rPr lang="en-US" altLang="en-US" dirty="0"/>
              <a:t>Fetal circulation—the pathway before birth that includes the placenta</a:t>
            </a:r>
          </a:p>
        </p:txBody>
      </p:sp>
    </p:spTree>
    <p:extLst>
      <p:ext uri="{BB962C8B-B14F-4D97-AF65-F5344CB8AC3E}">
        <p14:creationId xmlns:p14="http://schemas.microsoft.com/office/powerpoint/2010/main" val="22146335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4"/>
            <a:ext cx="8229600" cy="590931"/>
          </a:xfrm>
        </p:spPr>
        <p:txBody>
          <a:bodyPr/>
          <a:lstStyle/>
          <a:p>
            <a:r>
              <a:rPr lang="en-US" altLang="en-US" dirty="0"/>
              <a:t>Pulmonary Circulation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768627" y="1189037"/>
            <a:ext cx="7994373" cy="4068763"/>
          </a:xfrm>
        </p:spPr>
        <p:txBody>
          <a:bodyPr/>
          <a:lstStyle/>
          <a:p>
            <a:pPr marL="338328" indent="-457200">
              <a:buNone/>
            </a:pPr>
            <a:r>
              <a:rPr lang="en-US" altLang="en-US" dirty="0"/>
              <a:t>Right ventricle </a:t>
            </a:r>
            <a:r>
              <a:rPr lang="en-US" altLang="en-US" dirty="0">
                <a:sym typeface="Wingdings" pitchFamily="2" charset="2"/>
              </a:rPr>
              <a:t> pulmonary artery  right and left pulmonary arteries  pulmonary capillaries  pulmonary veins  left atrium</a:t>
            </a:r>
          </a:p>
        </p:txBody>
      </p:sp>
    </p:spTree>
    <p:extLst>
      <p:ext uri="{BB962C8B-B14F-4D97-AF65-F5344CB8AC3E}">
        <p14:creationId xmlns:p14="http://schemas.microsoft.com/office/powerpoint/2010/main" val="6680555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Systemic Circulation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762000" y="1189037"/>
            <a:ext cx="7924800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Left ventricle </a:t>
            </a:r>
            <a:r>
              <a:rPr lang="en-US" altLang="en-US" dirty="0">
                <a:sym typeface="Wingdings" pitchFamily="2" charset="2"/>
              </a:rPr>
              <a:t> aorta  systemic arteries  capillaries in body tissues  systemic veins  superior and inferior </a:t>
            </a:r>
            <a:r>
              <a:rPr lang="en-US" altLang="en-US" dirty="0" err="1">
                <a:sym typeface="Wingdings" pitchFamily="2" charset="2"/>
              </a:rPr>
              <a:t>caval</a:t>
            </a:r>
            <a:r>
              <a:rPr lang="en-US" altLang="en-US" dirty="0">
                <a:sym typeface="Wingdings" pitchFamily="2" charset="2"/>
              </a:rPr>
              <a:t> veins  right atrium</a:t>
            </a:r>
          </a:p>
          <a:p>
            <a:pPr marL="347472" lvl="1" indent="-457200">
              <a:buNone/>
            </a:pPr>
            <a:r>
              <a:rPr lang="en-US" altLang="en-US" dirty="0">
                <a:sym typeface="Wingdings" pitchFamily="2" charset="2"/>
              </a:rPr>
              <a:t>(See Table 13</a:t>
            </a:r>
            <a:r>
              <a:rPr lang="en-US" altLang="en-US" dirty="0"/>
              <a:t>–</a:t>
            </a:r>
            <a:r>
              <a:rPr lang="en-US" altLang="en-US" dirty="0">
                <a:sym typeface="Wingdings" pitchFamily="2" charset="2"/>
              </a:rPr>
              <a:t>1 for the major systemic arteries and Table 13</a:t>
            </a:r>
            <a:r>
              <a:rPr lang="en-US" altLang="en-US" dirty="0"/>
              <a:t>–</a:t>
            </a:r>
            <a:r>
              <a:rPr lang="en-US" altLang="en-US" dirty="0">
                <a:sym typeface="Wingdings" pitchFamily="2" charset="2"/>
              </a:rPr>
              <a:t>2 for the major systemic veins.)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643805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human body&#10;&#10;AI-generated content may be incorrect.">
            <a:extLst>
              <a:ext uri="{FF2B5EF4-FFF2-40B4-BE49-F238E27FC236}">
                <a16:creationId xmlns:a16="http://schemas.microsoft.com/office/drawing/2014/main" id="{181084C4-2A0D-A045-A0CE-417DD047FB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1036" y="0"/>
            <a:ext cx="54419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886789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human body&#10;&#10;AI-generated content may be incorrect.">
            <a:extLst>
              <a:ext uri="{FF2B5EF4-FFF2-40B4-BE49-F238E27FC236}">
                <a16:creationId xmlns:a16="http://schemas.microsoft.com/office/drawing/2014/main" id="{B08B2527-49D7-6B50-0AED-A60F871FB1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3323" y="0"/>
            <a:ext cx="477735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612723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5"/>
            <a:ext cx="8229600" cy="590931"/>
          </a:xfrm>
        </p:spPr>
        <p:txBody>
          <a:bodyPr/>
          <a:lstStyle/>
          <a:p>
            <a:r>
              <a:rPr lang="en-US" altLang="en-US" dirty="0"/>
              <a:t>Hepatic Portal Circulation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762000" y="1182756"/>
            <a:ext cx="8229600" cy="3200400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Blood from the digestive organs and the spleen flows into the portal vein and through the liver before returning to the heart.</a:t>
            </a:r>
          </a:p>
          <a:p>
            <a:pPr marL="685800" lvl="1" indent="-347472"/>
            <a:r>
              <a:rPr lang="en-US" altLang="en-US" dirty="0"/>
              <a:t>Purposes:</a:t>
            </a:r>
          </a:p>
        </p:txBody>
      </p:sp>
    </p:spTree>
    <p:extLst>
      <p:ext uri="{BB962C8B-B14F-4D97-AF65-F5344CB8AC3E}">
        <p14:creationId xmlns:p14="http://schemas.microsoft.com/office/powerpoint/2010/main" val="28041349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internal organs&#10;&#10;AI-generated content may be incorrect.">
            <a:extLst>
              <a:ext uri="{FF2B5EF4-FFF2-40B4-BE49-F238E27FC236}">
                <a16:creationId xmlns:a16="http://schemas.microsoft.com/office/drawing/2014/main" id="{76D0D736-DAFE-C9A5-86CF-642EBAC576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000" y="457200"/>
            <a:ext cx="6604000" cy="5133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13581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Velocity of Blood Flow 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8229600" cy="4830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Velocity of Blood Flow</a:t>
            </a:r>
            <a:r>
              <a:rPr lang="en-US" altLang="en-US" dirty="0"/>
              <a:t>—inversely related to the cross-sectional area of the vascular segment </a:t>
            </a:r>
          </a:p>
          <a:p>
            <a:pPr marL="346075" indent="-457200">
              <a:buNone/>
            </a:pPr>
            <a:r>
              <a:rPr lang="en-US" altLang="en-US" dirty="0"/>
              <a:t>Aorta—smallest cross-sectional area = most rapid flow (30 </a:t>
            </a:r>
            <a:r>
              <a:rPr lang="en-US" dirty="0"/>
              <a:t>centimeter per </a:t>
            </a:r>
            <a:r>
              <a:rPr lang="en-US" altLang="en-US" dirty="0"/>
              <a:t>second)</a:t>
            </a:r>
          </a:p>
          <a:p>
            <a:pPr marL="346075" indent="-457200">
              <a:buNone/>
            </a:pPr>
            <a:r>
              <a:rPr lang="en-US" altLang="en-US" dirty="0"/>
              <a:t>Capillaries—in total have the largest cross-sectional area = slowest flow (&lt;0.1 </a:t>
            </a:r>
            <a:r>
              <a:rPr lang="en-US" dirty="0"/>
              <a:t>centimeter</a:t>
            </a:r>
            <a:r>
              <a:rPr lang="en-US" altLang="en-US" dirty="0"/>
              <a:t> per second)</a:t>
            </a:r>
          </a:p>
          <a:p>
            <a:pPr marL="346075" indent="-457200">
              <a:buNone/>
            </a:pPr>
            <a:r>
              <a:rPr lang="en-US" altLang="en-US" dirty="0"/>
              <a:t>Veins—cross-sectional area decreases:</a:t>
            </a:r>
          </a:p>
          <a:p>
            <a:pPr marL="346075" indent="-457200">
              <a:buNone/>
            </a:pPr>
            <a:r>
              <a:rPr lang="en-US" altLang="en-US" dirty="0"/>
              <a:t>Importance of slow flow in capillaries—</a:t>
            </a:r>
          </a:p>
        </p:txBody>
      </p:sp>
    </p:spTree>
    <p:extLst>
      <p:ext uri="{BB962C8B-B14F-4D97-AF65-F5344CB8AC3E}">
        <p14:creationId xmlns:p14="http://schemas.microsoft.com/office/powerpoint/2010/main" val="1999720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blood vessels&#10;&#10;AI-generated content may be incorrect.">
            <a:extLst>
              <a:ext uri="{FF2B5EF4-FFF2-40B4-BE49-F238E27FC236}">
                <a16:creationId xmlns:a16="http://schemas.microsoft.com/office/drawing/2014/main" id="{65BB3492-7101-82EC-5F90-731D5CE775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7150" y="241300"/>
            <a:ext cx="6489700" cy="637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523865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71610"/>
            <a:ext cx="8235244" cy="590931"/>
          </a:xfrm>
        </p:spPr>
        <p:txBody>
          <a:bodyPr/>
          <a:lstStyle/>
          <a:p>
            <a:r>
              <a:rPr lang="en-US" altLang="en-US" dirty="0"/>
              <a:t>Blood Pressure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8206413" cy="4830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Blood Pressure</a:t>
            </a:r>
            <a:r>
              <a:rPr lang="en-US" altLang="en-US" dirty="0"/>
              <a:t>—the force exerted by the blood against the walls of blood vessels; measured in </a:t>
            </a:r>
            <a:r>
              <a:rPr lang="en-US" dirty="0"/>
              <a:t>millimeters of mercury</a:t>
            </a:r>
            <a:endParaRPr lang="en-US" altLang="en-US" dirty="0"/>
          </a:p>
          <a:p>
            <a:pPr marL="346075" indent="-457200">
              <a:buNone/>
            </a:pPr>
            <a:r>
              <a:rPr lang="en-US" altLang="en-US" dirty="0"/>
              <a:t>Systolic pressure: during ventricular contraction</a:t>
            </a:r>
          </a:p>
          <a:p>
            <a:pPr marL="346075" indent="-457200">
              <a:buNone/>
            </a:pPr>
            <a:r>
              <a:rPr lang="en-US" altLang="en-US" dirty="0"/>
              <a:t>Diastolic pressure:</a:t>
            </a:r>
          </a:p>
          <a:p>
            <a:pPr marL="346075" indent="-457200">
              <a:buNone/>
            </a:pPr>
            <a:r>
              <a:rPr lang="en-US" altLang="en-US" dirty="0"/>
              <a:t>Normal range of systemic B P: 90 to 120/60 to 80 </a:t>
            </a:r>
            <a:r>
              <a:rPr lang="en-US" dirty="0"/>
              <a:t>millimeters of mercury</a:t>
            </a:r>
            <a:endParaRPr lang="en-US" altLang="en-US" dirty="0"/>
          </a:p>
          <a:p>
            <a:pPr marL="346075" indent="-457200">
              <a:buNone/>
            </a:pPr>
            <a:r>
              <a:rPr lang="en-US" altLang="en-US" dirty="0"/>
              <a:t>In the arterioles, systolic and diastolic pressures merge.</a:t>
            </a:r>
          </a:p>
        </p:txBody>
      </p:sp>
    </p:spTree>
    <p:extLst>
      <p:ext uri="{BB962C8B-B14F-4D97-AF65-F5344CB8AC3E}">
        <p14:creationId xmlns:p14="http://schemas.microsoft.com/office/powerpoint/2010/main" val="8412454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Blood Pressure (continued)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0" y="1189037"/>
            <a:ext cx="8229600" cy="14779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buNone/>
            </a:pPr>
            <a:r>
              <a:rPr lang="en-US" altLang="en-US" dirty="0"/>
              <a:t>Capillary B P is 30 to 35 at the arterial end, 12 to 15 </a:t>
            </a:r>
            <a:r>
              <a:rPr lang="en-US" dirty="0"/>
              <a:t>millimeters of mercury</a:t>
            </a:r>
            <a:r>
              <a:rPr lang="en-US" altLang="en-US" dirty="0"/>
              <a:t> at the venous end.</a:t>
            </a:r>
          </a:p>
          <a:p>
            <a:pPr marL="395287" lvl="1" indent="0">
              <a:lnSpc>
                <a:spcPts val="3000"/>
              </a:lnSpc>
              <a:buNone/>
            </a:pP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0"/>
          </p:nvPr>
        </p:nvSpPr>
        <p:spPr>
          <a:xfrm>
            <a:off x="765884" y="2590800"/>
            <a:ext cx="8229600" cy="9906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In the veins, B P decreases.</a:t>
            </a:r>
          </a:p>
          <a:p>
            <a:pPr marL="395287" lvl="1" indent="0">
              <a:lnSpc>
                <a:spcPts val="3000"/>
              </a:lnSpc>
              <a:buNone/>
            </a:pP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1"/>
          </p:nvPr>
        </p:nvSpPr>
        <p:spPr>
          <a:xfrm>
            <a:off x="765884" y="3718862"/>
            <a:ext cx="8229600" cy="1996138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Pulmonary B P is always low: 20 to 25/8 to 10 </a:t>
            </a:r>
            <a:r>
              <a:rPr lang="en-US" dirty="0"/>
              <a:t>millimeters of mercury</a:t>
            </a:r>
            <a:r>
              <a:rPr lang="en-US" altLang="en-US" dirty="0"/>
              <a:t>.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Reason: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Importance: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55214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Maintenance of Systemic Blood Pressure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0" y="1189037"/>
            <a:ext cx="8229600" cy="2620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Maintenance of Systemic Blood Pressure</a:t>
            </a:r>
            <a:r>
              <a:rPr lang="en-US" altLang="en-US" dirty="0"/>
              <a:t>—many mechanisms and factors contribute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1.</a:t>
            </a:r>
            <a:r>
              <a:rPr lang="en-US" altLang="en-US" dirty="0"/>
              <a:t> Venous return—the amount of blood that returns to the heart. If venous return decreases: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65884" y="3894137"/>
            <a:ext cx="8229600" cy="2087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	 Maintaining venous return:</a:t>
            </a:r>
          </a:p>
          <a:p>
            <a:pPr lvl="1"/>
            <a:r>
              <a:rPr lang="en-US" altLang="en-US" dirty="0"/>
              <a:t>Constriction of veins—</a:t>
            </a:r>
          </a:p>
          <a:p>
            <a:pPr lvl="1"/>
            <a:r>
              <a:rPr lang="en-US" altLang="en-US" dirty="0"/>
              <a:t>Skeletal muscle pump— </a:t>
            </a:r>
          </a:p>
          <a:p>
            <a:pPr lvl="1"/>
            <a:r>
              <a:rPr lang="en-US" altLang="en-US" dirty="0"/>
              <a:t>Respiratory pump—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62953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Maintenance of Systemic B P (continued_1) 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8063952" cy="4525963"/>
          </a:xfrm>
        </p:spPr>
        <p:txBody>
          <a:bodyPr/>
          <a:lstStyle/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2.</a:t>
            </a:r>
            <a:r>
              <a:rPr lang="en-US" altLang="en-US" dirty="0"/>
              <a:t> Heart rate and force—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3.</a:t>
            </a:r>
            <a:r>
              <a:rPr lang="en-US" altLang="en-US" dirty="0"/>
              <a:t> Peripheral resistance—resistance created by the diameter of arteries and arterioles, which are usually slightly constricted</a:t>
            </a:r>
          </a:p>
          <a:p>
            <a:pPr marL="685800" lvl="1"/>
            <a:r>
              <a:rPr lang="en-US" altLang="en-US" dirty="0"/>
              <a:t>Greater vasoconstriction—</a:t>
            </a:r>
          </a:p>
          <a:p>
            <a:pPr marL="685800" lvl="1"/>
            <a:r>
              <a:rPr lang="en-US" altLang="en-US" dirty="0"/>
              <a:t>Vasodilation— </a:t>
            </a:r>
          </a:p>
        </p:txBody>
      </p:sp>
    </p:spTree>
    <p:extLst>
      <p:ext uri="{BB962C8B-B14F-4D97-AF65-F5344CB8AC3E}">
        <p14:creationId xmlns:p14="http://schemas.microsoft.com/office/powerpoint/2010/main" val="40397626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65149"/>
            <a:ext cx="8305800" cy="590931"/>
          </a:xfrm>
        </p:spPr>
        <p:txBody>
          <a:bodyPr/>
          <a:lstStyle/>
          <a:p>
            <a:r>
              <a:rPr lang="en-US" altLang="en-US" dirty="0"/>
              <a:t>Maintenance of Systemic B P (continued_2) 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798444" y="1182756"/>
            <a:ext cx="7812156" cy="3113049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4.</a:t>
            </a:r>
            <a:r>
              <a:rPr lang="en-US" altLang="en-US" dirty="0"/>
              <a:t> Elasticity of the large arteries</a:t>
            </a:r>
          </a:p>
          <a:p>
            <a:pPr marL="685800" lvl="1" indent="-292608"/>
            <a:r>
              <a:rPr lang="en-US" altLang="en-US" dirty="0"/>
              <a:t>Ventricular systole stretches the walls of these arteries, which lowers systolic B P.</a:t>
            </a:r>
          </a:p>
          <a:p>
            <a:pPr marL="685800" lvl="1" indent="-292608"/>
            <a:r>
              <a:rPr lang="en-US" altLang="en-US" dirty="0"/>
              <a:t>During ventricular diastole, the elastic walls recoil.</a:t>
            </a:r>
          </a:p>
        </p:txBody>
      </p:sp>
    </p:spTree>
    <p:extLst>
      <p:ext uri="{BB962C8B-B14F-4D97-AF65-F5344CB8AC3E}">
        <p14:creationId xmlns:p14="http://schemas.microsoft.com/office/powerpoint/2010/main" val="23051174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71610"/>
            <a:ext cx="8235244" cy="590931"/>
          </a:xfrm>
        </p:spPr>
        <p:txBody>
          <a:bodyPr/>
          <a:lstStyle/>
          <a:p>
            <a:r>
              <a:rPr lang="en-US" altLang="en-US" dirty="0"/>
              <a:t>Maintenance of Systemic B P (continued_3) 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795126" y="1189037"/>
            <a:ext cx="7815474" cy="4602163"/>
          </a:xfrm>
        </p:spPr>
        <p:txBody>
          <a:bodyPr/>
          <a:lstStyle/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5.</a:t>
            </a:r>
            <a:r>
              <a:rPr lang="en-US" altLang="en-US" dirty="0"/>
              <a:t> Viscosity of blood—viscosity is created by the presence of R B C's and the plasma proteins, especially albumin. </a:t>
            </a:r>
          </a:p>
          <a:p>
            <a:pPr marL="685800" indent="-347472">
              <a:buClr>
                <a:srgbClr val="D99C21"/>
              </a:buClr>
              <a:buFont typeface="Arial" pitchFamily="34" charset="0"/>
              <a:buChar char="•"/>
            </a:pPr>
            <a:r>
              <a:rPr lang="en-US" altLang="en-US" sz="2800" dirty="0"/>
              <a:t>Decreased viscosity as in severe anemia or liver disease: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6.</a:t>
            </a:r>
            <a:r>
              <a:rPr lang="en-US" altLang="en-US" dirty="0"/>
              <a:t> Loss of blood—for small losses, compensation occurs quickly:</a:t>
            </a:r>
          </a:p>
          <a:p>
            <a:pPr marL="338328" indent="0">
              <a:buClr>
                <a:srgbClr val="D99C21"/>
              </a:buClr>
              <a:buNone/>
            </a:pPr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06366630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108858"/>
            <a:ext cx="8305800" cy="898550"/>
          </a:xfrm>
        </p:spPr>
        <p:txBody>
          <a:bodyPr/>
          <a:lstStyle/>
          <a:p>
            <a:r>
              <a:rPr lang="en-US" altLang="en-US" dirty="0"/>
              <a:t>Maintenance of Systemic B P (continued_4) 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795129" y="1183968"/>
            <a:ext cx="7891671" cy="4484649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7.</a:t>
            </a:r>
            <a:r>
              <a:rPr lang="en-US" altLang="en-US" dirty="0"/>
              <a:t> Hormones</a:t>
            </a:r>
          </a:p>
          <a:p>
            <a:pPr marL="811213" lvl="1" indent="-368300"/>
            <a:r>
              <a:rPr lang="en-US" altLang="en-US" dirty="0"/>
              <a:t>A D H—increases water reabsorption by the   kidneys:</a:t>
            </a:r>
          </a:p>
          <a:p>
            <a:pPr marL="811213" lvl="1" indent="-368300"/>
            <a:r>
              <a:rPr lang="en-US" altLang="en-US" dirty="0"/>
              <a:t>Aldosterone—increases reabsorption of N a</a:t>
            </a:r>
            <a:r>
              <a:rPr lang="en-US" altLang="en-US" baseline="30000" dirty="0"/>
              <a:t>+</a:t>
            </a:r>
            <a:r>
              <a:rPr lang="en-US" altLang="en-US" dirty="0"/>
              <a:t> ions by the kidneys, and water follows:</a:t>
            </a:r>
          </a:p>
          <a:p>
            <a:pPr marL="811213" lvl="1" indent="-368300"/>
            <a:r>
              <a:rPr lang="en-US" altLang="en-US" dirty="0"/>
              <a:t>A N P—increases excretion of N a</a:t>
            </a:r>
            <a:r>
              <a:rPr lang="en-US" altLang="en-US" baseline="30000" dirty="0"/>
              <a:t>+</a:t>
            </a:r>
            <a:r>
              <a:rPr lang="en-US" altLang="en-US" dirty="0"/>
              <a:t> ions and water by the kidneys:</a:t>
            </a:r>
          </a:p>
          <a:p>
            <a:pPr marL="811213" lvl="1" indent="-368300"/>
            <a:r>
              <a:rPr lang="en-US" altLang="en-US" dirty="0"/>
              <a:t>Norepinephrine—stimulates vasoconstriction:</a:t>
            </a:r>
          </a:p>
        </p:txBody>
      </p:sp>
    </p:spTree>
    <p:extLst>
      <p:ext uri="{BB962C8B-B14F-4D97-AF65-F5344CB8AC3E}">
        <p14:creationId xmlns:p14="http://schemas.microsoft.com/office/powerpoint/2010/main" val="41694888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human organs&#10;&#10;AI-generated content may be incorrect.">
            <a:extLst>
              <a:ext uri="{FF2B5EF4-FFF2-40B4-BE49-F238E27FC236}">
                <a16:creationId xmlns:a16="http://schemas.microsoft.com/office/drawing/2014/main" id="{A48C7F74-5F9D-40E0-6BBD-C86F9BAF07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092" y="838200"/>
            <a:ext cx="7469816" cy="4984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988166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Distribution of Blood Flow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768627" y="1189037"/>
            <a:ext cx="7994373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Metabolically active tissues require more oxygen and receive a greater proportion of circulating blood.</a:t>
            </a:r>
          </a:p>
          <a:p>
            <a:pPr marL="346075" indent="-457200">
              <a:buNone/>
            </a:pPr>
            <a:r>
              <a:rPr lang="en-US" altLang="en-US" dirty="0"/>
              <a:t>Blood flow to a tissue or organ is increased by— </a:t>
            </a:r>
          </a:p>
          <a:p>
            <a:pPr marL="346075" indent="-457200">
              <a:buNone/>
            </a:pPr>
            <a:r>
              <a:rPr lang="en-US" altLang="en-US" dirty="0"/>
              <a:t>In less active tissues, blood flow is decreased (temporarily) by—</a:t>
            </a:r>
          </a:p>
        </p:txBody>
      </p:sp>
    </p:spTree>
    <p:extLst>
      <p:ext uri="{BB962C8B-B14F-4D97-AF65-F5344CB8AC3E}">
        <p14:creationId xmlns:p14="http://schemas.microsoft.com/office/powerpoint/2010/main" val="1885620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aph of blood flow&#10;&#10;AI-generated content may be incorrect.">
            <a:extLst>
              <a:ext uri="{FF2B5EF4-FFF2-40B4-BE49-F238E27FC236}">
                <a16:creationId xmlns:a16="http://schemas.microsoft.com/office/drawing/2014/main" id="{C50171A8-A51D-D3DC-686F-4D621D113A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73673"/>
            <a:ext cx="6508750" cy="5674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903838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Regulation of B P 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851448" y="1189037"/>
            <a:ext cx="8216352" cy="5135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Regulation of B P</a:t>
            </a:r>
            <a:r>
              <a:rPr lang="en-US" altLang="en-US" dirty="0"/>
              <a:t>—the two types of mechanisms are intrinsic and nervous.</a:t>
            </a:r>
          </a:p>
          <a:p>
            <a:pPr marL="346075" indent="-457200">
              <a:buNone/>
            </a:pPr>
            <a:r>
              <a:rPr lang="en-US" altLang="en-US" dirty="0"/>
              <a:t>Intrinsic mechanisms: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1.</a:t>
            </a:r>
            <a:r>
              <a:rPr lang="en-US" altLang="en-US" dirty="0"/>
              <a:t> The heart—responds to increased venous return: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2.</a:t>
            </a:r>
            <a:r>
              <a:rPr lang="en-US" altLang="en-US" dirty="0"/>
              <a:t> The kidneys—decreased blood flow decreases filtration:</a:t>
            </a:r>
          </a:p>
          <a:p>
            <a:pPr marL="685800" lvl="1" indent="-347472">
              <a:lnSpc>
                <a:spcPts val="3000"/>
              </a:lnSpc>
            </a:pPr>
            <a:r>
              <a:rPr lang="en-US" altLang="en-US" dirty="0"/>
              <a:t>Decreased B P stimulates secretion of renin by the kidneys to start the renin-angiotensin mechanism.</a:t>
            </a:r>
          </a:p>
          <a:p>
            <a:pPr marL="685800" lvl="1" indent="-347472"/>
            <a:r>
              <a:rPr lang="en-US" altLang="en-US" dirty="0"/>
              <a:t>Angiotensin II—</a:t>
            </a:r>
          </a:p>
        </p:txBody>
      </p:sp>
    </p:spTree>
    <p:extLst>
      <p:ext uri="{BB962C8B-B14F-4D97-AF65-F5344CB8AC3E}">
        <p14:creationId xmlns:p14="http://schemas.microsoft.com/office/powerpoint/2010/main" val="241235691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71610"/>
            <a:ext cx="8235244" cy="590931"/>
          </a:xfrm>
        </p:spPr>
        <p:txBody>
          <a:bodyPr/>
          <a:lstStyle/>
          <a:p>
            <a:r>
              <a:rPr lang="en-US" altLang="en-US" dirty="0"/>
              <a:t>Regulation of B P (continued_1) 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7977813" cy="4449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Nervous mechanisms: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1.</a:t>
            </a:r>
            <a:r>
              <a:rPr lang="en-US" altLang="en-US" dirty="0"/>
              <a:t> The heart— 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2.</a:t>
            </a:r>
            <a:r>
              <a:rPr lang="en-US" altLang="en-US" dirty="0"/>
              <a:t> Peripheral resistance—the vasomotor center in the medulla consists of the vasoconstrictor area and the vasodilator area.</a:t>
            </a:r>
          </a:p>
          <a:p>
            <a:pPr marL="720725" indent="-273050">
              <a:buClr>
                <a:srgbClr val="D99C21"/>
              </a:buClr>
              <a:buFont typeface="Arial" pitchFamily="34" charset="0"/>
              <a:buChar char="•"/>
            </a:pPr>
            <a:r>
              <a:rPr lang="en-US" altLang="en-US" sz="2800" dirty="0"/>
              <a:t>The vasoconstrictor area—</a:t>
            </a:r>
          </a:p>
          <a:p>
            <a:pPr marL="720725" indent="-273050">
              <a:buClr>
                <a:srgbClr val="D99C21"/>
              </a:buClr>
              <a:buFont typeface="Arial" pitchFamily="34" charset="0"/>
              <a:buChar char="•"/>
            </a:pPr>
            <a:r>
              <a:rPr lang="en-US" altLang="en-US" sz="2800" dirty="0"/>
              <a:t>The vasodilator area—</a:t>
            </a:r>
          </a:p>
        </p:txBody>
      </p:sp>
    </p:spTree>
    <p:extLst>
      <p:ext uri="{BB962C8B-B14F-4D97-AF65-F5344CB8AC3E}">
        <p14:creationId xmlns:p14="http://schemas.microsoft.com/office/powerpoint/2010/main" val="30577646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human organs&#10;&#10;AI-generated content may be incorrect.">
            <a:extLst>
              <a:ext uri="{FF2B5EF4-FFF2-40B4-BE49-F238E27FC236}">
                <a16:creationId xmlns:a16="http://schemas.microsoft.com/office/drawing/2014/main" id="{AAD06D80-BC90-A67B-66E1-75726B0EB3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6050" y="139700"/>
            <a:ext cx="6311900" cy="657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0361789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FAD_Nursing_Template_Sample">
  <a:themeElements>
    <a:clrScheme name="FAD Nursing">
      <a:dk1>
        <a:srgbClr val="737373"/>
      </a:dk1>
      <a:lt1>
        <a:sysClr val="window" lastClr="FFFFFF"/>
      </a:lt1>
      <a:dk2>
        <a:srgbClr val="28805C"/>
      </a:dk2>
      <a:lt2>
        <a:srgbClr val="FFFFFF"/>
      </a:lt2>
      <a:accent1>
        <a:srgbClr val="28805C"/>
      </a:accent1>
      <a:accent2>
        <a:srgbClr val="737373"/>
      </a:accent2>
      <a:accent3>
        <a:srgbClr val="D99C21"/>
      </a:accent3>
      <a:accent4>
        <a:srgbClr val="C00000"/>
      </a:accent4>
      <a:accent5>
        <a:srgbClr val="BFBFBF"/>
      </a:accent5>
      <a:accent6>
        <a:srgbClr val="C2ECD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1F2BD71C-5BD9-4593-9A33-6D525FD44352}" vid="{72BA48C6-6AA8-445B-BE46-D6133DCDE8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ategory xmlns="88135b7f-3fab-49b6-8009-71309f2107a8">Scanlon and Tina Sanders</Category>
    <v7hm xmlns="88135b7f-3fab-49b6-8009-71309f2107a8" xsi:nil="true"/>
    <Tertiary_x0020_Category xmlns="88135b7f-3fab-49b6-8009-71309f2107a8" xsi:nil="true"/>
    <Sub_x002d_Category xmlns="88135b7f-3fab-49b6-8009-71309f2107a8">FAD PowerPoint Presentations</Sub_x002d_Category>
    <SortOrder xmlns="88135b7f-3fab-49b6-8009-71309f2107a8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074F316A9D19642AFB347C36D63796C" ma:contentTypeVersion="5" ma:contentTypeDescription="Create a new document." ma:contentTypeScope="" ma:versionID="cad381adda5b2ce407c58584fcfb8d10">
  <xsd:schema xmlns:xsd="http://www.w3.org/2001/XMLSchema" xmlns:xs="http://www.w3.org/2001/XMLSchema" xmlns:p="http://schemas.microsoft.com/office/2006/metadata/properties" xmlns:ns2="71d46e88-8733-4645-9284-85cf006978cc" xmlns:ns3="88135b7f-3fab-49b6-8009-71309f2107a8" targetNamespace="http://schemas.microsoft.com/office/2006/metadata/properties" ma:root="true" ma:fieldsID="8417b20f22cd2cb04f08b6ff97a2b690" ns2:_="" ns3:_="">
    <xsd:import namespace="71d46e88-8733-4645-9284-85cf006978cc"/>
    <xsd:import namespace="88135b7f-3fab-49b6-8009-71309f2107a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Category" minOccurs="0"/>
                <xsd:element ref="ns3:Sub_x002d_Category" minOccurs="0"/>
                <xsd:element ref="ns3:SortOrder" minOccurs="0"/>
                <xsd:element ref="ns3:v7hm" minOccurs="0"/>
                <xsd:element ref="ns3:Tertiary_x0020_Catego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d46e88-8733-4645-9284-85cf006978c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135b7f-3fab-49b6-8009-71309f2107a8" elementFormDefault="qualified">
    <xsd:import namespace="http://schemas.microsoft.com/office/2006/documentManagement/types"/>
    <xsd:import namespace="http://schemas.microsoft.com/office/infopath/2007/PartnerControls"/>
    <xsd:element name="Category" ma:index="11" nillable="true" ma:displayName="Category" ma:format="Dropdown" ma:internalName="Category">
      <xsd:simpleType>
        <xsd:union memberTypes="dms:Text">
          <xsd:simpleType>
            <xsd:restriction base="dms:Choice">
              <xsd:enumeration value="Additional Images"/>
              <xsd:enumeration value="DavisAdvantage"/>
              <xsd:enumeration value="DavisEdge"/>
              <xsd:enumeration value="DavisForward - internal use only"/>
              <xsd:enumeration value="DavisPlus"/>
              <xsd:enumeration value="Dental Care Decisions"/>
              <xsd:enumeration value="Dosage Calc"/>
              <xsd:enumeration value="F.A. Davis"/>
              <xsd:enumeration value="Fitness Decisions"/>
              <xsd:enumeration value="Kines in Action"/>
              <xsd:enumeration value="Medical Coding Lab"/>
              <xsd:enumeration value="Medical Language Lab"/>
              <xsd:enumeration value="Tabers"/>
            </xsd:restriction>
          </xsd:simpleType>
        </xsd:union>
      </xsd:simpleType>
    </xsd:element>
    <xsd:element name="Sub_x002d_Category" ma:index="12" nillable="true" ma:displayName="Sub-Category" ma:format="Dropdown" ma:internalName="Sub_x002d_Category">
      <xsd:simpleType>
        <xsd:union memberTypes="dms:Text">
          <xsd:simpleType>
            <xsd:restriction base="dms:Choice">
              <xsd:enumeration value="Branding Guide (attachment)"/>
              <xsd:enumeration value="DA Logos"/>
              <xsd:enumeration value="DA Powerpoint Presentation"/>
              <xsd:enumeration value="DC Logo"/>
              <xsd:enumeration value="DC Powerpoint Presentation"/>
              <xsd:enumeration value="DCD Logo"/>
              <xsd:enumeration value="DCD Powerpoint Presentation"/>
              <xsd:enumeration value="DE Logos"/>
              <xsd:enumeration value="DE Powerpoint Presentation"/>
              <xsd:enumeration value="DF Logo"/>
              <xsd:enumeration value="DF Powerpoint Presentation"/>
              <xsd:enumeration value="DP Homepage image"/>
              <xsd:enumeration value="DP Logo"/>
              <xsd:enumeration value="Electronic Devices"/>
              <xsd:enumeration value="FAD Digital Logos"/>
              <xsd:enumeration value="FAD Powerpiont Presentations"/>
              <xsd:enumeration value="FAD Print Logos"/>
              <xsd:enumeration value="FD Logo"/>
              <xsd:enumeration value="FD Powerpoint Presentation"/>
              <xsd:enumeration value="KIA Logo"/>
              <xsd:enumeration value="KIA Powerpoint Presentation"/>
              <xsd:enumeration value="MCL Logo"/>
              <xsd:enumeration value="MCL Powerpoint Presentation"/>
              <xsd:enumeration value="MLL 2.0 Logo"/>
              <xsd:enumeration value="MLL Logo"/>
              <xsd:enumeration value="MLL Powerpoint Presentation"/>
              <xsd:enumeration value="MTC Logo"/>
              <xsd:enumeration value="Taber’s 22"/>
              <xsd:enumeration value="Taber’s 22 with tagline"/>
              <xsd:enumeration value="Tabers Logo"/>
              <xsd:enumeration value="Tabers.com Homepage screen"/>
              <xsd:enumeration value="Useful Images"/>
            </xsd:restriction>
          </xsd:simpleType>
        </xsd:union>
      </xsd:simpleType>
    </xsd:element>
    <xsd:element name="SortOrder" ma:index="13" nillable="true" ma:displayName="SortOrder" ma:internalName="SortOrder">
      <xsd:simpleType>
        <xsd:restriction base="dms:Number"/>
      </xsd:simpleType>
    </xsd:element>
    <xsd:element name="v7hm" ma:index="14" nillable="true" ma:displayName="Tert" ma:internalName="v7hm">
      <xsd:simpleType>
        <xsd:restriction base="dms:Number"/>
      </xsd:simpleType>
    </xsd:element>
    <xsd:element name="Tertiary_x0020_Category" ma:index="15" nillable="true" ma:displayName="Tertiary Category" ma:internalName="Tertiary_x0020_Category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523EB0E3-5915-4E57-8F39-28F926E76D4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CC939C3-7EE7-4FC7-818E-985D0213E860}">
  <ds:schemaRefs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88135b7f-3fab-49b6-8009-71309f2107a8"/>
    <ds:schemaRef ds:uri="http://purl.org/dc/terms/"/>
    <ds:schemaRef ds:uri="71d46e88-8733-4645-9284-85cf006978cc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B8860857-213E-449D-9D68-31992611CF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d46e88-8733-4645-9284-85cf006978cc"/>
    <ds:schemaRef ds:uri="88135b7f-3fab-49b6-8009-71309f2107a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DE28C97C-1C07-4631-B50A-E80D18B785BB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FAD_Nursing_Template_Sample</Template>
  <TotalTime>315</TotalTime>
  <Words>1048</Words>
  <Application>Microsoft Macintosh PowerPoint</Application>
  <PresentationFormat>On-screen Show (4:3)</PresentationFormat>
  <Paragraphs>144</Paragraphs>
  <Slides>34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Calibri</vt:lpstr>
      <vt:lpstr>Wingdings</vt:lpstr>
      <vt:lpstr>FAD_Nursing_Template_Sample</vt:lpstr>
      <vt:lpstr>Chapter 13 The Vascular System</vt:lpstr>
      <vt:lpstr> </vt:lpstr>
      <vt:lpstr>PowerPoint Presentation</vt:lpstr>
      <vt:lpstr>Arteries</vt:lpstr>
      <vt:lpstr>Arteries (continued)</vt:lpstr>
      <vt:lpstr>Veins</vt:lpstr>
      <vt:lpstr>Veins (continued)</vt:lpstr>
      <vt:lpstr>PowerPoint Presentation</vt:lpstr>
      <vt:lpstr>Anastomoses</vt:lpstr>
      <vt:lpstr>Capillaries </vt:lpstr>
      <vt:lpstr>PowerPoint Presentation</vt:lpstr>
      <vt:lpstr>Capillaries (continued)</vt:lpstr>
      <vt:lpstr>Pathways of Circulation</vt:lpstr>
      <vt:lpstr>Pulmonary Circulation</vt:lpstr>
      <vt:lpstr>Systemic Circulation</vt:lpstr>
      <vt:lpstr>PowerPoint Presentation</vt:lpstr>
      <vt:lpstr>PowerPoint Presentation</vt:lpstr>
      <vt:lpstr>Hepatic Portal Circulation</vt:lpstr>
      <vt:lpstr>PowerPoint Presentation</vt:lpstr>
      <vt:lpstr>Velocity of Blood Flow </vt:lpstr>
      <vt:lpstr>PowerPoint Presentation</vt:lpstr>
      <vt:lpstr>Blood Pressure</vt:lpstr>
      <vt:lpstr>Blood Pressure (continued)</vt:lpstr>
      <vt:lpstr>Maintenance of Systemic Blood Pressure </vt:lpstr>
      <vt:lpstr>Maintenance of Systemic B P (continued_1) </vt:lpstr>
      <vt:lpstr>Maintenance of Systemic B P (continued_2) </vt:lpstr>
      <vt:lpstr>Maintenance of Systemic B P (continued_3) </vt:lpstr>
      <vt:lpstr>Maintenance of Systemic B P (continued_4) </vt:lpstr>
      <vt:lpstr>PowerPoint Presentation</vt:lpstr>
      <vt:lpstr>Distribution of Blood Flow</vt:lpstr>
      <vt:lpstr>PowerPoint Presentation</vt:lpstr>
      <vt:lpstr>Regulation of B P </vt:lpstr>
      <vt:lpstr>Regulation of B P (continued_1)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13 The Vascular System</dc:title>
  <dc:creator>admin</dc:creator>
  <cp:lastModifiedBy>Geraint Forster</cp:lastModifiedBy>
  <cp:revision>142</cp:revision>
  <dcterms:created xsi:type="dcterms:W3CDTF">2018-06-23T12:09:43Z</dcterms:created>
  <dcterms:modified xsi:type="dcterms:W3CDTF">2025-01-31T13:22:46Z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0x010100D074F316A9D19642AFB347C36D63796C</vt:lpwstr>
  </property>
  <property fmtid="{D5CDD505-2E9C-101B-9397-08002B2CF9AE}" pid="3" name="_dlc_DocIdItemGuid">
    <vt:lpwstr>647463b2-28f5-46c6-8d1e-a6b9b2370ab9</vt:lpwstr>
  </property>
  <property fmtid="{D5CDD505-2E9C-101B-9397-08002B2CF9AE}" pid="4" name="Category">
    <vt:lpwstr>.F.A. Davis</vt:lpwstr>
  </property>
  <property fmtid="{D5CDD505-2E9C-101B-9397-08002B2CF9AE}" pid="5" name="v7hm">
    <vt:lpwstr/>
  </property>
  <property fmtid="{D5CDD505-2E9C-101B-9397-08002B2CF9AE}" pid="6" name="Sub-Category">
    <vt:lpwstr>FAD Powerpiont Presentations</vt:lpwstr>
  </property>
  <property fmtid="{D5CDD505-2E9C-101B-9397-08002B2CF9AE}" pid="7" name="SortOrder">
    <vt:lpwstr/>
  </property>
  <property fmtid="{D5CDD505-2E9C-101B-9397-08002B2CF9AE}" pid="8" name="_dlc_DocId">
    <vt:lpwstr>HESUHV4WET5P-708-25</vt:lpwstr>
  </property>
  <property fmtid="{D5CDD505-2E9C-101B-9397-08002B2CF9AE}" pid="9" name="_dlc_DocIdUrl">
    <vt:lpwstr>http://portal.fadavis.com/marketing/_layouts/15/DocIdRedir.aspx?ID=HESUHV4WET5P-708-25, HESUHV4WET5P-708-25</vt:lpwstr>
  </property>
  <property fmtid="{D5CDD505-2E9C-101B-9397-08002B2CF9AE}" pid="10" name="Tertiary Category">
    <vt:lpwstr/>
  </property>
</Properties>
</file>