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96" r:id="rId1"/>
  </p:sldMasterIdLst>
  <p:sldIdLst>
    <p:sldId id="256" r:id="rId2"/>
    <p:sldId id="291" r:id="rId3"/>
    <p:sldId id="292" r:id="rId4"/>
    <p:sldId id="293" r:id="rId5"/>
    <p:sldId id="294" r:id="rId6"/>
    <p:sldId id="295" r:id="rId7"/>
    <p:sldId id="296" r:id="rId8"/>
    <p:sldId id="297" r:id="rId9"/>
    <p:sldId id="299" r:id="rId10"/>
    <p:sldId id="298" r:id="rId11"/>
    <p:sldId id="300" r:id="rId12"/>
    <p:sldId id="301" r:id="rId13"/>
    <p:sldId id="302" r:id="rId14"/>
    <p:sldId id="303" r:id="rId15"/>
    <p:sldId id="304" r:id="rId16"/>
    <p:sldId id="305" r:id="rId17"/>
    <p:sldId id="306" r:id="rId18"/>
    <p:sldId id="307" r:id="rId19"/>
    <p:sldId id="308" r:id="rId20"/>
    <p:sldId id="290" r:id="rId2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Calibri Light" panose="020F0302020204030204" pitchFamily="34" charset="0"/>
      <p:regular r:id="rId26"/>
      <p:italic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79" d="100"/>
          <a:sy n="79" d="100"/>
        </p:scale>
        <p:origin x="4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c-nw\Dropbox\2017-2018\Undergraduate\Data%20Analysis%20&amp;%20Visualisation\Supporting%20Material\EQ%20and%20Midterm%20data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sc-nw\Dropbox\2017-2018\Undergraduate\Data%20Analysis%20&amp;%20Visualisation\Supporting%20Material\EQ%20and%20Midterm%20data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5.8247594050743659E-2"/>
          <c:y val="0.19486111111111112"/>
          <c:w val="0.90286351706036749"/>
          <c:h val="0.72088764946048411"/>
        </c:manualLayout>
      </c:layout>
      <c:lineChart>
        <c:grouping val="standard"/>
        <c:varyColors val="0"/>
        <c:ser>
          <c:idx val="0"/>
          <c:order val="0"/>
          <c:tx>
            <c:strRef>
              <c:f>Sheet2!$B$1</c:f>
              <c:strCache>
                <c:ptCount val="1"/>
                <c:pt idx="0">
                  <c:v>Frequency</c:v>
                </c:pt>
              </c:strCache>
            </c:strRef>
          </c:tx>
          <c:spPr>
            <a:ln w="28575" cap="rnd">
              <a:solidFill>
                <a:schemeClr val="tx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tx2"/>
                </a:solidFill>
              </a:ln>
              <a:effectLst/>
            </c:spPr>
          </c:marker>
          <c:cat>
            <c:strRef>
              <c:f>Sheet2!$A$2:$A$12</c:f>
              <c:strCache>
                <c:ptCount val="11"/>
                <c:pt idx="0">
                  <c:v>42</c:v>
                </c:pt>
                <c:pt idx="1">
                  <c:v>43</c:v>
                </c:pt>
                <c:pt idx="2">
                  <c:v>44</c:v>
                </c:pt>
                <c:pt idx="3">
                  <c:v>45</c:v>
                </c:pt>
                <c:pt idx="4">
                  <c:v>46</c:v>
                </c:pt>
                <c:pt idx="5">
                  <c:v>47</c:v>
                </c:pt>
                <c:pt idx="6">
                  <c:v>48</c:v>
                </c:pt>
                <c:pt idx="7">
                  <c:v>49</c:v>
                </c:pt>
                <c:pt idx="8">
                  <c:v>50</c:v>
                </c:pt>
                <c:pt idx="9">
                  <c:v>51</c:v>
                </c:pt>
                <c:pt idx="10">
                  <c:v>52</c:v>
                </c:pt>
              </c:strCache>
            </c:strRef>
          </c:cat>
          <c:val>
            <c:numRef>
              <c:f>Sheet2!$B$2:$B$12</c:f>
              <c:numCache>
                <c:formatCode>General</c:formatCode>
                <c:ptCount val="11"/>
                <c:pt idx="0">
                  <c:v>0</c:v>
                </c:pt>
                <c:pt idx="1">
                  <c:v>2</c:v>
                </c:pt>
                <c:pt idx="2">
                  <c:v>5</c:v>
                </c:pt>
                <c:pt idx="3">
                  <c:v>11</c:v>
                </c:pt>
                <c:pt idx="4">
                  <c:v>20</c:v>
                </c:pt>
                <c:pt idx="5">
                  <c:v>25</c:v>
                </c:pt>
                <c:pt idx="6">
                  <c:v>20</c:v>
                </c:pt>
                <c:pt idx="7">
                  <c:v>10</c:v>
                </c:pt>
                <c:pt idx="8">
                  <c:v>5</c:v>
                </c:pt>
                <c:pt idx="9">
                  <c:v>2</c:v>
                </c:pt>
                <c:pt idx="10">
                  <c:v>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9939-41F3-BE68-C11D3A9788A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70559936"/>
        <c:axId val="494914960"/>
      </c:lineChart>
      <c:catAx>
        <c:axId val="2705599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94914960"/>
        <c:crosses val="autoZero"/>
        <c:auto val="1"/>
        <c:lblAlgn val="ctr"/>
        <c:lblOffset val="100"/>
        <c:noMultiLvlLbl val="0"/>
      </c:catAx>
      <c:valAx>
        <c:axId val="49491496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70559936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Sheet2!$C$1</c:f>
              <c:strCache>
                <c:ptCount val="1"/>
                <c:pt idx="0">
                  <c:v>Cumulative Frequency</c:v>
                </c:pt>
              </c:strCache>
            </c:strRef>
          </c:tx>
          <c:spPr>
            <a:ln w="28575" cap="rnd">
              <a:solidFill>
                <a:schemeClr val="tx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tx2"/>
                </a:solidFill>
              </a:ln>
              <a:effectLst/>
            </c:spPr>
          </c:marker>
          <c:cat>
            <c:strRef>
              <c:f>Sheet2!$A$2:$A$11</c:f>
              <c:strCache>
                <c:ptCount val="10"/>
                <c:pt idx="0">
                  <c:v>42</c:v>
                </c:pt>
                <c:pt idx="1">
                  <c:v>43</c:v>
                </c:pt>
                <c:pt idx="2">
                  <c:v>44</c:v>
                </c:pt>
                <c:pt idx="3">
                  <c:v>45</c:v>
                </c:pt>
                <c:pt idx="4">
                  <c:v>46</c:v>
                </c:pt>
                <c:pt idx="5">
                  <c:v>47</c:v>
                </c:pt>
                <c:pt idx="6">
                  <c:v>48</c:v>
                </c:pt>
                <c:pt idx="7">
                  <c:v>49</c:v>
                </c:pt>
                <c:pt idx="8">
                  <c:v>50</c:v>
                </c:pt>
                <c:pt idx="9">
                  <c:v>51</c:v>
                </c:pt>
              </c:strCache>
            </c:strRef>
          </c:cat>
          <c:val>
            <c:numRef>
              <c:f>Sheet2!$C$2:$C$11</c:f>
              <c:numCache>
                <c:formatCode>General</c:formatCode>
                <c:ptCount val="10"/>
                <c:pt idx="0">
                  <c:v>0</c:v>
                </c:pt>
                <c:pt idx="1">
                  <c:v>2</c:v>
                </c:pt>
                <c:pt idx="2">
                  <c:v>7</c:v>
                </c:pt>
                <c:pt idx="3">
                  <c:v>18</c:v>
                </c:pt>
                <c:pt idx="4">
                  <c:v>38</c:v>
                </c:pt>
                <c:pt idx="5">
                  <c:v>63</c:v>
                </c:pt>
                <c:pt idx="6">
                  <c:v>83</c:v>
                </c:pt>
                <c:pt idx="7">
                  <c:v>93</c:v>
                </c:pt>
                <c:pt idx="8">
                  <c:v>98</c:v>
                </c:pt>
                <c:pt idx="9">
                  <c:v>100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51F9-4905-9769-2B986EF5ABC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9975232"/>
        <c:axId val="209975792"/>
      </c:lineChart>
      <c:catAx>
        <c:axId val="2099752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9975792"/>
        <c:crosses val="autoZero"/>
        <c:auto val="1"/>
        <c:lblAlgn val="ctr"/>
        <c:lblOffset val="100"/>
        <c:noMultiLvlLbl val="0"/>
      </c:catAx>
      <c:valAx>
        <c:axId val="209975792"/>
        <c:scaling>
          <c:orientation val="minMax"/>
          <c:max val="100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9975232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06/10/2020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2363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06/10/2020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43572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06/10/2020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23260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pPr/>
              <a:t>06/10/2020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354343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06/10/2020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69675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06/10/2020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0846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06/10/2020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458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06/10/2020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8064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pPr/>
              <a:t>06/10/2020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56909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06/10/2020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6790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A7C0-EFCD-4C72-9C76-B746EE1ADA98}" type="datetimeFigureOut">
              <a:rPr lang="en-GB" smtClean="0"/>
              <a:t>06/10/2020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D411D-366C-445C-883F-4824971BE5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7849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030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086522"/>
            <a:ext cx="7886700" cy="509044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5A7C0-EFCD-4C72-9C76-B746EE1ADA98}" type="datetimeFigureOut">
              <a:rPr lang="en-GB" smtClean="0"/>
              <a:pPr/>
              <a:t>06/10/2020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2D411D-366C-445C-883F-4824971BE5F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5426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Data Analysis </a:t>
            </a:r>
            <a:br>
              <a:rPr lang="en-GB" dirty="0"/>
            </a:br>
            <a:r>
              <a:rPr lang="en-GB" dirty="0"/>
              <a:t>and Visualisation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Lecture 3</a:t>
            </a:r>
          </a:p>
          <a:p>
            <a:r>
              <a:rPr lang="en-GB" dirty="0"/>
              <a:t>Frequency distributions</a:t>
            </a:r>
          </a:p>
        </p:txBody>
      </p:sp>
    </p:spTree>
    <p:extLst>
      <p:ext uri="{BB962C8B-B14F-4D97-AF65-F5344CB8AC3E}">
        <p14:creationId xmlns:p14="http://schemas.microsoft.com/office/powerpoint/2010/main" val="18082014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Frequency distributions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ym typeface="Wingdings" panose="05000000000000000000" pitchFamily="2" charset="2"/>
              </a:rPr>
              <a:t>This session we’ll look at univariate data – what it is and how we can display it</a:t>
            </a:r>
          </a:p>
          <a:p>
            <a:pPr lvl="1"/>
            <a:r>
              <a:rPr lang="en-GB" dirty="0">
                <a:sym typeface="Wingdings" panose="05000000000000000000" pitchFamily="2" charset="2"/>
              </a:rPr>
              <a:t>Variables</a:t>
            </a:r>
          </a:p>
          <a:p>
            <a:pPr lvl="1"/>
            <a:r>
              <a:rPr lang="en-GB" dirty="0">
                <a:sym typeface="Wingdings" panose="05000000000000000000" pitchFamily="2" charset="2"/>
              </a:rPr>
              <a:t>Scales of measurement</a:t>
            </a:r>
          </a:p>
          <a:p>
            <a:pPr lvl="1"/>
            <a:r>
              <a:rPr lang="en-GB" dirty="0">
                <a:sym typeface="Wingdings" panose="05000000000000000000" pitchFamily="2" charset="2"/>
              </a:rPr>
              <a:t>Frequency distributions</a:t>
            </a:r>
          </a:p>
          <a:p>
            <a:pPr lvl="1"/>
            <a:r>
              <a:rPr lang="en-GB" dirty="0">
                <a:sym typeface="Wingdings" panose="05000000000000000000" pitchFamily="2" charset="2"/>
              </a:rPr>
              <a:t>Graphing data</a:t>
            </a:r>
          </a:p>
          <a:p>
            <a:pPr lvl="1"/>
            <a:r>
              <a:rPr lang="en-GB" dirty="0">
                <a:sym typeface="Wingdings" panose="05000000000000000000" pitchFamily="2" charset="2"/>
              </a:rPr>
              <a:t>The Normal curve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1056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are statistics?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Statistics are a range of techniques used for gathering, organising and analysing quantitative data</a:t>
            </a:r>
          </a:p>
          <a:p>
            <a:r>
              <a:rPr lang="en-GB" b="1" dirty="0"/>
              <a:t>Data: </a:t>
            </a:r>
            <a:r>
              <a:rPr lang="en-GB" dirty="0"/>
              <a:t>quantitative information – i.e. can be expressed in numbers</a:t>
            </a:r>
          </a:p>
          <a:p>
            <a:r>
              <a:rPr lang="en-GB" b="1" dirty="0"/>
              <a:t>Descriptive Statistics</a:t>
            </a:r>
          </a:p>
          <a:p>
            <a:pPr lvl="1"/>
            <a:r>
              <a:rPr lang="en-GB" dirty="0"/>
              <a:t>Used to describe a set of quantitative data</a:t>
            </a:r>
          </a:p>
          <a:p>
            <a:r>
              <a:rPr lang="en-GB" b="1" dirty="0"/>
              <a:t>Inferential Statistics</a:t>
            </a:r>
          </a:p>
          <a:p>
            <a:pPr lvl="1"/>
            <a:r>
              <a:rPr lang="en-GB" dirty="0"/>
              <a:t>Used to make predictions about large groups (i.e. populations) based upon the analysis of data gathered from a smaller group (i.e. samples)</a:t>
            </a:r>
          </a:p>
        </p:txBody>
      </p:sp>
    </p:spTree>
    <p:extLst>
      <p:ext uri="{BB962C8B-B14F-4D97-AF65-F5344CB8AC3E}">
        <p14:creationId xmlns:p14="http://schemas.microsoft.com/office/powerpoint/2010/main" val="41699247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Variables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108438"/>
            <a:ext cx="8337223" cy="5669434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Variables represent things that differ between individuals or situations</a:t>
            </a:r>
          </a:p>
          <a:p>
            <a:pPr lvl="1"/>
            <a:r>
              <a:rPr lang="en-GB" dirty="0"/>
              <a:t>People: height, weight, blood pressure, body temperature, eye colour, shoe size, favourite colour, handedness </a:t>
            </a:r>
            <a:r>
              <a:rPr lang="en-GB" dirty="0" err="1"/>
              <a:t>etc</a:t>
            </a:r>
            <a:r>
              <a:rPr lang="en-GB" dirty="0"/>
              <a:t>…</a:t>
            </a:r>
          </a:p>
          <a:p>
            <a:pPr lvl="1"/>
            <a:r>
              <a:rPr lang="en-GB" dirty="0"/>
              <a:t>Computer systems: Processor, memory, chipset, network card, speed, graphics card, network speed </a:t>
            </a:r>
            <a:r>
              <a:rPr lang="en-GB" dirty="0" err="1"/>
              <a:t>etc</a:t>
            </a:r>
            <a:r>
              <a:rPr lang="en-GB" dirty="0"/>
              <a:t>…</a:t>
            </a:r>
          </a:p>
          <a:p>
            <a:pPr lvl="1"/>
            <a:r>
              <a:rPr lang="en-GB" dirty="0"/>
              <a:t>Businesses: number of employees, share price, sector, annual profit, profit margin, type, size </a:t>
            </a:r>
            <a:r>
              <a:rPr lang="en-GB" dirty="0" err="1"/>
              <a:t>etc</a:t>
            </a:r>
            <a:r>
              <a:rPr lang="en-GB" dirty="0"/>
              <a:t>…</a:t>
            </a:r>
          </a:p>
          <a:p>
            <a:r>
              <a:rPr lang="en-GB" b="1" dirty="0"/>
              <a:t>Discrete variables</a:t>
            </a:r>
          </a:p>
          <a:p>
            <a:pPr lvl="1"/>
            <a:r>
              <a:rPr lang="en-GB" dirty="0"/>
              <a:t>Can only take on particular values, e.g. size = small, medium, large</a:t>
            </a:r>
          </a:p>
          <a:p>
            <a:r>
              <a:rPr lang="en-GB" b="1" dirty="0"/>
              <a:t>Continuous variables</a:t>
            </a:r>
          </a:p>
          <a:p>
            <a:pPr lvl="1"/>
            <a:r>
              <a:rPr lang="en-GB" dirty="0"/>
              <a:t>Can take of any value, e.g. height, number of employees</a:t>
            </a:r>
          </a:p>
          <a:p>
            <a:r>
              <a:rPr lang="en-GB" b="1" dirty="0"/>
              <a:t>Independent variables </a:t>
            </a:r>
            <a:r>
              <a:rPr lang="en-GB" dirty="0"/>
              <a:t>can be manipulated to see how changing them affects another dependent (related) variable</a:t>
            </a:r>
          </a:p>
          <a:p>
            <a:r>
              <a:rPr lang="en-GB" b="1" dirty="0"/>
              <a:t>Dependent variables </a:t>
            </a:r>
            <a:r>
              <a:rPr lang="en-GB" dirty="0"/>
              <a:t>are measured to see how changing the independent variable affects them</a:t>
            </a:r>
          </a:p>
        </p:txBody>
      </p:sp>
    </p:spTree>
    <p:extLst>
      <p:ext uri="{BB962C8B-B14F-4D97-AF65-F5344CB8AC3E}">
        <p14:creationId xmlns:p14="http://schemas.microsoft.com/office/powerpoint/2010/main" val="17175858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Scales of measurement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108438"/>
            <a:ext cx="8337223" cy="5749562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Measurement is the assignment of numbers to variables. Different types of variables have different types of rules that determine what values can be assigned to them</a:t>
            </a:r>
          </a:p>
          <a:p>
            <a:r>
              <a:rPr lang="en-GB" dirty="0"/>
              <a:t>Variables are measured on one of four different scales</a:t>
            </a:r>
          </a:p>
          <a:p>
            <a:r>
              <a:rPr lang="en-GB" dirty="0"/>
              <a:t>Nominal</a:t>
            </a:r>
          </a:p>
          <a:p>
            <a:pPr lvl="1"/>
            <a:r>
              <a:rPr lang="en-GB" dirty="0"/>
              <a:t>Things are assigned to categories, e.g. size, gender, eye colour, country of residence, chipset</a:t>
            </a:r>
          </a:p>
          <a:p>
            <a:r>
              <a:rPr lang="en-GB" dirty="0"/>
              <a:t>Ordinal</a:t>
            </a:r>
          </a:p>
          <a:p>
            <a:pPr lvl="1"/>
            <a:r>
              <a:rPr lang="en-GB" dirty="0"/>
              <a:t>Things are ranked according to magnitude, e.g. </a:t>
            </a:r>
            <a:r>
              <a:rPr lang="en-GB" dirty="0" err="1"/>
              <a:t>Bad</a:t>
            </a:r>
            <a:r>
              <a:rPr lang="en-GB" dirty="0" err="1">
                <a:sym typeface="Symbol" panose="05050102010706020507" pitchFamily="18" charset="2"/>
              </a:rPr>
              <a:t>Good</a:t>
            </a:r>
            <a:r>
              <a:rPr lang="en-GB" dirty="0">
                <a:sym typeface="Symbol" panose="05050102010706020507" pitchFamily="18" charset="2"/>
              </a:rPr>
              <a:t>, </a:t>
            </a:r>
            <a:r>
              <a:rPr lang="en-GB" dirty="0" err="1">
                <a:sym typeface="Symbol" panose="05050102010706020507" pitchFamily="18" charset="2"/>
              </a:rPr>
              <a:t>FirstLast</a:t>
            </a:r>
            <a:r>
              <a:rPr lang="en-GB" dirty="0">
                <a:sym typeface="Symbol" panose="05050102010706020507" pitchFamily="18" charset="2"/>
              </a:rPr>
              <a:t>, </a:t>
            </a:r>
            <a:r>
              <a:rPr lang="en-GB" dirty="0" err="1">
                <a:sym typeface="Symbol" panose="05050102010706020507" pitchFamily="18" charset="2"/>
              </a:rPr>
              <a:t>RichPoor</a:t>
            </a:r>
            <a:r>
              <a:rPr lang="en-GB" dirty="0">
                <a:sym typeface="Symbol" panose="05050102010706020507" pitchFamily="18" charset="2"/>
              </a:rPr>
              <a:t>, by year, by age</a:t>
            </a:r>
          </a:p>
          <a:p>
            <a:r>
              <a:rPr lang="en-GB" dirty="0">
                <a:sym typeface="Symbol" panose="05050102010706020507" pitchFamily="18" charset="2"/>
              </a:rPr>
              <a:t>Ratio</a:t>
            </a:r>
          </a:p>
          <a:p>
            <a:pPr lvl="1"/>
            <a:r>
              <a:rPr lang="en-GB" dirty="0">
                <a:sym typeface="Symbol" panose="05050102010706020507" pitchFamily="18" charset="2"/>
              </a:rPr>
              <a:t>Things have a zero point and are measured from there, e.g. height, weight, network speed, number of employees</a:t>
            </a:r>
          </a:p>
          <a:p>
            <a:r>
              <a:rPr lang="en-GB" dirty="0">
                <a:sym typeface="Symbol" panose="05050102010706020507" pitchFamily="18" charset="2"/>
              </a:rPr>
              <a:t>Interval</a:t>
            </a:r>
          </a:p>
          <a:p>
            <a:pPr lvl="1"/>
            <a:r>
              <a:rPr lang="en-GB" dirty="0">
                <a:sym typeface="Symbol" panose="05050102010706020507" pitchFamily="18" charset="2"/>
              </a:rPr>
              <a:t>Things with no meaningful zero point but which have equal units of measurement, e.g. IQ</a:t>
            </a:r>
          </a:p>
        </p:txBody>
      </p:sp>
    </p:spTree>
    <p:extLst>
      <p:ext uri="{BB962C8B-B14F-4D97-AF65-F5344CB8AC3E}">
        <p14:creationId xmlns:p14="http://schemas.microsoft.com/office/powerpoint/2010/main" val="27181332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Frequency Distributions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108437"/>
            <a:ext cx="8337223" cy="5749563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When data is first gathered it is generally in the form of an unordered set of scores</a:t>
            </a:r>
          </a:p>
          <a:p>
            <a:r>
              <a:rPr lang="en-GB" dirty="0"/>
              <a:t>The first thing to do with it is to organise and display it using a frequency distribution</a:t>
            </a:r>
          </a:p>
          <a:p>
            <a:r>
              <a:rPr lang="en-GB" dirty="0"/>
              <a:t>Suppose you have an EQ test in which the students gained the following scores: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What can we say about the data? Not a lot…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374" y="3509992"/>
            <a:ext cx="6572967" cy="2613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5367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Frequency distributions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first thing to do is to create a </a:t>
            </a:r>
            <a:r>
              <a:rPr lang="en-GB" b="1" i="1" dirty="0"/>
              <a:t>frequency distribution</a:t>
            </a:r>
            <a:endParaRPr lang="en-GB" dirty="0"/>
          </a:p>
          <a:p>
            <a:pPr marL="457200" indent="-457200">
              <a:buFont typeface="+mj-lt"/>
              <a:buAutoNum type="arabicPeriod"/>
            </a:pPr>
            <a:r>
              <a:rPr lang="en-GB" sz="2400" dirty="0"/>
              <a:t>Locate the lowest and highest scores – 43 and 51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/>
              <a:t>Record all possible scores, even if they’re not present in the dataset – 43, 44, 45, 46, 47, 48, 49, 50, 51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/>
              <a:t>Go through the list of scores and tally each score one by one. At the end of this process our data looks like this: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3772" b="-1"/>
          <a:stretch/>
        </p:blipFill>
        <p:spPr>
          <a:xfrm>
            <a:off x="2778468" y="3431612"/>
            <a:ext cx="3287078" cy="2996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3881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Frequency distributions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457200" indent="-457200">
              <a:buFont typeface="+mj-lt"/>
              <a:buAutoNum type="arabicPeriod" startAt="4"/>
            </a:pPr>
            <a:r>
              <a:rPr lang="en-GB" dirty="0"/>
              <a:t>Now count the number of tallies to find the frequency</a:t>
            </a:r>
          </a:p>
          <a:p>
            <a:pPr marL="457200" indent="-457200">
              <a:buFont typeface="+mj-lt"/>
              <a:buAutoNum type="arabicPeriod" startAt="4"/>
            </a:pPr>
            <a:endParaRPr lang="en-GB" dirty="0"/>
          </a:p>
          <a:p>
            <a:pPr marL="457200" indent="-457200">
              <a:buFont typeface="+mj-lt"/>
              <a:buAutoNum type="arabicPeriod" startAt="4"/>
            </a:pPr>
            <a:endParaRPr lang="en-GB" dirty="0"/>
          </a:p>
          <a:p>
            <a:pPr marL="457200" indent="-457200">
              <a:buFont typeface="+mj-lt"/>
              <a:buAutoNum type="arabicPeriod" startAt="4"/>
            </a:pPr>
            <a:endParaRPr lang="en-GB" dirty="0"/>
          </a:p>
          <a:p>
            <a:pPr marL="457200" indent="-457200">
              <a:buFont typeface="+mj-lt"/>
              <a:buAutoNum type="arabicPeriod" startAt="4"/>
            </a:pPr>
            <a:endParaRPr lang="en-GB" dirty="0"/>
          </a:p>
          <a:p>
            <a:pPr marL="457200" indent="-457200">
              <a:buFont typeface="+mj-lt"/>
              <a:buAutoNum type="arabicPeriod" startAt="4"/>
            </a:pPr>
            <a:endParaRPr lang="en-GB" dirty="0"/>
          </a:p>
          <a:p>
            <a:pPr marL="457200" indent="-457200">
              <a:buFont typeface="+mj-lt"/>
              <a:buAutoNum type="arabicPeriod" startAt="4"/>
            </a:pPr>
            <a:endParaRPr lang="en-GB" dirty="0"/>
          </a:p>
          <a:p>
            <a:r>
              <a:rPr lang="en-GB" dirty="0"/>
              <a:t>This diagram provides a lot more information than the raw data</a:t>
            </a:r>
          </a:p>
          <a:p>
            <a:pPr lvl="1"/>
            <a:r>
              <a:rPr lang="en-GB" dirty="0"/>
              <a:t>The data is grouped around 47</a:t>
            </a:r>
          </a:p>
          <a:p>
            <a:pPr lvl="1"/>
            <a:r>
              <a:rPr lang="en-GB" dirty="0"/>
              <a:t>Most data is in the 45-49  range</a:t>
            </a:r>
          </a:p>
          <a:p>
            <a:pPr lvl="1"/>
            <a:r>
              <a:rPr lang="en-GB" dirty="0"/>
              <a:t>The most common score was 47, with 25 students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493" y="1635105"/>
            <a:ext cx="3092835" cy="2561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43755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Exercise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Using the following data for a midterm exam, create the frequency distribution for the dataset: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044" y="2492019"/>
            <a:ext cx="7930306" cy="3418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4572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Grouped frequency distributions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If scores vary more than in the previous example it can be difficult to see patterns in the frequency distribution</a:t>
            </a:r>
          </a:p>
          <a:p>
            <a:r>
              <a:rPr lang="en-GB" sz="2800" dirty="0"/>
              <a:t>It may be easier to see them if there are fewer scores, so grouping the scores becomes an option</a:t>
            </a:r>
          </a:p>
          <a:p>
            <a:r>
              <a:rPr lang="en-GB" sz="2800" dirty="0"/>
              <a:t>Suppose 80 students take a midterm </a:t>
            </a:r>
            <a:r>
              <a:rPr lang="en-GB" dirty="0"/>
              <a:t>exam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890" y="3875501"/>
            <a:ext cx="6918650" cy="2982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2534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Grouped frequency distributions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To create a grouped frequency distribution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Find the lowest and highest scores  –   20 and 56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Subtract lowest from highest to find the range – </a:t>
            </a:r>
          </a:p>
          <a:p>
            <a:pPr marL="0" indent="0">
              <a:buNone/>
            </a:pPr>
            <a:r>
              <a:rPr lang="en-GB" dirty="0"/>
              <a:t>                        56-20 = 36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Determine the width of each class interval so that there are ten to twenty intervals. Use an integer width whenever possible – in this case we’ll use a class interval of 3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Determine the starting point of the lowest interval. In this case it could be 18-20, 19-21, or 20-22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Record the score limits for all possible class intervals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Go through the list of scores and tally each score one by one.</a:t>
            </a:r>
          </a:p>
          <a:p>
            <a:pPr marL="457200" indent="-457200">
              <a:buFont typeface="+mj-lt"/>
              <a:buAutoNum type="arabicPeriod"/>
            </a:pPr>
            <a:r>
              <a:rPr lang="en-GB" dirty="0"/>
              <a:t>Convert the number of checks for each interval into a frequency</a:t>
            </a:r>
          </a:p>
        </p:txBody>
      </p:sp>
    </p:spTree>
    <p:extLst>
      <p:ext uri="{BB962C8B-B14F-4D97-AF65-F5344CB8AC3E}">
        <p14:creationId xmlns:p14="http://schemas.microsoft.com/office/powerpoint/2010/main" val="29839397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Grouped frequency distributions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108438"/>
            <a:ext cx="8337223" cy="5669434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Using an interval width of 3 and a starting point of 20 gives a grouped frequency distribution that looks like this: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sz="900" dirty="0"/>
          </a:p>
          <a:p>
            <a:r>
              <a:rPr lang="en-GB" dirty="0"/>
              <a:t>Once the scores are placed in a group you lose information about the individual scores</a:t>
            </a:r>
          </a:p>
          <a:p>
            <a:r>
              <a:rPr lang="en-GB" dirty="0"/>
              <a:t>Decisions about interval size and start point will alter the distribution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2883" y="1825052"/>
            <a:ext cx="2875956" cy="3413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307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Exercise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Using the midterm exam data, create the following grouped frequency distributions:</a:t>
            </a:r>
          </a:p>
          <a:p>
            <a:pPr lvl="1"/>
            <a:r>
              <a:rPr lang="en-GB" dirty="0"/>
              <a:t>One with an interval width of 4 and a start point of 20</a:t>
            </a:r>
          </a:p>
          <a:p>
            <a:pPr lvl="1"/>
            <a:r>
              <a:rPr lang="en-GB" dirty="0"/>
              <a:t>One with an interval width of 4 and a start point of 18</a:t>
            </a:r>
          </a:p>
          <a:p>
            <a:pPr lvl="1"/>
            <a:endParaRPr lang="en-GB" dirty="0"/>
          </a:p>
          <a:p>
            <a:r>
              <a:rPr lang="en-GB" dirty="0"/>
              <a:t>What differences can you see between these distributions?</a:t>
            </a:r>
          </a:p>
        </p:txBody>
      </p:sp>
    </p:spTree>
    <p:extLst>
      <p:ext uri="{BB962C8B-B14F-4D97-AF65-F5344CB8AC3E}">
        <p14:creationId xmlns:p14="http://schemas.microsoft.com/office/powerpoint/2010/main" val="42709705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Graphing Data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Frequency distributions can also be displayed as bar charts (histograms) and frequency polygons</a:t>
            </a:r>
          </a:p>
          <a:p>
            <a:r>
              <a:rPr lang="en-GB" dirty="0"/>
              <a:t>The </a:t>
            </a:r>
            <a:r>
              <a:rPr lang="en-GB" b="1" i="1" dirty="0"/>
              <a:t>frequency polygon </a:t>
            </a:r>
            <a:r>
              <a:rPr lang="en-GB" dirty="0"/>
              <a:t>is one of the most commonly-used graphs in statistics</a:t>
            </a:r>
          </a:p>
          <a:p>
            <a:pPr lvl="1"/>
            <a:r>
              <a:rPr lang="en-GB" dirty="0"/>
              <a:t>X-axis: Values or Intervals</a:t>
            </a:r>
          </a:p>
          <a:p>
            <a:pPr lvl="1"/>
            <a:r>
              <a:rPr lang="en-GB" dirty="0"/>
              <a:t>Y-axis: Frequency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73203" y="3404517"/>
            <a:ext cx="16072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Data from the EQ test</a:t>
            </a:r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79740758"/>
              </p:ext>
            </p:extLst>
          </p:nvPr>
        </p:nvGraphicFramePr>
        <p:xfrm>
          <a:off x="4572000" y="3934373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143611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Graphing Data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Another graphical form that is sometimes used is the </a:t>
            </a:r>
            <a:r>
              <a:rPr lang="en-GB" b="1" i="1" dirty="0"/>
              <a:t>cumulative frequency </a:t>
            </a:r>
            <a:r>
              <a:rPr lang="en-GB" dirty="0"/>
              <a:t>polygon</a:t>
            </a:r>
          </a:p>
          <a:p>
            <a:r>
              <a:rPr lang="en-GB" dirty="0"/>
              <a:t>This shows the number of scores occurring at and below a given point</a:t>
            </a:r>
          </a:p>
          <a:p>
            <a:pPr lvl="1"/>
            <a:r>
              <a:rPr lang="en-GB" dirty="0"/>
              <a:t>It is also good for showing learning curves, where you might want to know how many trials it took to reach a particular level of expertise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066149" y="4985897"/>
            <a:ext cx="16072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Data from the EQ test</a:t>
            </a:r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29676178"/>
              </p:ext>
            </p:extLst>
          </p:nvPr>
        </p:nvGraphicFramePr>
        <p:xfrm>
          <a:off x="2031476" y="4102135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034484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Exercise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Using the midterm exam data, create the following grouped frequency polygons:</a:t>
            </a:r>
          </a:p>
          <a:p>
            <a:pPr lvl="1"/>
            <a:r>
              <a:rPr lang="en-GB" dirty="0"/>
              <a:t>One with an interval width of 4 and a start point of 20</a:t>
            </a:r>
          </a:p>
          <a:p>
            <a:pPr lvl="1"/>
            <a:r>
              <a:rPr lang="en-GB" dirty="0"/>
              <a:t>One with an interval width of 4 and a start point of 18</a:t>
            </a:r>
          </a:p>
          <a:p>
            <a:pPr lvl="1"/>
            <a:endParaRPr lang="en-GB" dirty="0"/>
          </a:p>
          <a:p>
            <a:r>
              <a:rPr lang="en-GB" dirty="0"/>
              <a:t>What differences can you see between these distributions?</a:t>
            </a:r>
          </a:p>
        </p:txBody>
      </p:sp>
    </p:spTree>
    <p:extLst>
      <p:ext uri="{BB962C8B-B14F-4D97-AF65-F5344CB8AC3E}">
        <p14:creationId xmlns:p14="http://schemas.microsoft.com/office/powerpoint/2010/main" val="1434755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Normal curve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533400" y="1108438"/>
            <a:ext cx="3982039" cy="4915290"/>
          </a:xfrm>
        </p:spPr>
        <p:txBody>
          <a:bodyPr>
            <a:normAutofit fontScale="85000" lnSpcReduction="10000"/>
          </a:bodyPr>
          <a:lstStyle/>
          <a:p>
            <a:r>
              <a:rPr lang="en-GB" dirty="0"/>
              <a:t>Around 1870 the Belgian mathematician Adolph </a:t>
            </a:r>
            <a:r>
              <a:rPr lang="en-GB" dirty="0" err="1"/>
              <a:t>Quetele</a:t>
            </a:r>
            <a:r>
              <a:rPr lang="en-GB" dirty="0"/>
              <a:t> discovered that most measurements of people produced the same symmetrical shape of frequency polygon</a:t>
            </a:r>
          </a:p>
          <a:p>
            <a:r>
              <a:rPr lang="en-GB" dirty="0"/>
              <a:t>The function fitted to the polygon became known as the Normal curve</a:t>
            </a:r>
          </a:p>
          <a:p>
            <a:r>
              <a:rPr lang="en-GB" dirty="0"/>
              <a:t>This is extremely important in statistics and we’ll spend a session later on focussing upon it</a:t>
            </a:r>
          </a:p>
        </p:txBody>
      </p:sp>
      <p:pic>
        <p:nvPicPr>
          <p:cNvPr id="6" name="Content Placeholder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8"/>
          <a:stretch/>
        </p:blipFill>
        <p:spPr>
          <a:xfrm>
            <a:off x="4713402" y="1060941"/>
            <a:ext cx="4157221" cy="491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5558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Skewed distributions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108438"/>
            <a:ext cx="8337223" cy="2690564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The Normal distribution is symmetrical, but some frequency curves are not</a:t>
            </a:r>
          </a:p>
          <a:p>
            <a:pPr lvl="1"/>
            <a:r>
              <a:rPr lang="en-GB" dirty="0"/>
              <a:t>If a test is very easy most people get high scores</a:t>
            </a:r>
          </a:p>
          <a:p>
            <a:pPr lvl="1"/>
            <a:r>
              <a:rPr lang="en-GB" dirty="0"/>
              <a:t>If a test is very difficult most people get low scores</a:t>
            </a:r>
          </a:p>
          <a:p>
            <a:r>
              <a:rPr lang="en-GB" dirty="0"/>
              <a:t>Depending on which way the bulk of the scores have shifted we can say if a curve is positively skewed or negatively skewed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974" y="3699095"/>
            <a:ext cx="7254079" cy="2861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7470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>
                <a:sym typeface="Wingdings" panose="05000000000000000000" pitchFamily="2" charset="2"/>
              </a:rPr>
              <a:t>All of today’s material looked at univariate data (we’ll look at bivariate and multivariate data later on)</a:t>
            </a:r>
          </a:p>
          <a:p>
            <a:pPr lvl="1"/>
            <a:r>
              <a:rPr lang="en-GB" dirty="0">
                <a:sym typeface="Wingdings" panose="05000000000000000000" pitchFamily="2" charset="2"/>
              </a:rPr>
              <a:t>Variables</a:t>
            </a:r>
          </a:p>
          <a:p>
            <a:pPr lvl="1"/>
            <a:r>
              <a:rPr lang="en-GB" dirty="0">
                <a:sym typeface="Wingdings" panose="05000000000000000000" pitchFamily="2" charset="2"/>
              </a:rPr>
              <a:t>Scales of measurement</a:t>
            </a:r>
          </a:p>
          <a:p>
            <a:pPr lvl="1"/>
            <a:r>
              <a:rPr lang="en-GB" dirty="0">
                <a:sym typeface="Wingdings" panose="05000000000000000000" pitchFamily="2" charset="2"/>
              </a:rPr>
              <a:t>Frequency distributions</a:t>
            </a:r>
          </a:p>
          <a:p>
            <a:pPr lvl="1"/>
            <a:r>
              <a:rPr lang="en-GB" dirty="0">
                <a:sym typeface="Wingdings" panose="05000000000000000000" pitchFamily="2" charset="2"/>
              </a:rPr>
              <a:t>Graphing data</a:t>
            </a:r>
          </a:p>
          <a:p>
            <a:pPr lvl="1"/>
            <a:r>
              <a:rPr lang="en-GB" dirty="0">
                <a:sym typeface="Wingdings" panose="05000000000000000000" pitchFamily="2" charset="2"/>
              </a:rPr>
              <a:t>The Normal curve</a:t>
            </a:r>
          </a:p>
          <a:p>
            <a:pPr lvl="1"/>
            <a:r>
              <a:rPr lang="en-GB" dirty="0">
                <a:sym typeface="Wingdings" panose="05000000000000000000" pitchFamily="2" charset="2"/>
              </a:rPr>
              <a:t>Skewness</a:t>
            </a:r>
            <a:endParaRPr lang="en-GB" dirty="0"/>
          </a:p>
          <a:p>
            <a:r>
              <a:rPr lang="en-GB" dirty="0"/>
              <a:t>Next session we’ll look at how to describe this </a:t>
            </a:r>
            <a:r>
              <a:rPr lang="en-GB"/>
              <a:t>data quantitatively </a:t>
            </a:r>
            <a:r>
              <a:rPr lang="en-GB" dirty="0"/>
              <a:t>rather than qualitatively </a:t>
            </a:r>
          </a:p>
        </p:txBody>
      </p:sp>
    </p:spTree>
    <p:extLst>
      <p:ext uri="{BB962C8B-B14F-4D97-AF65-F5344CB8AC3E}">
        <p14:creationId xmlns:p14="http://schemas.microsoft.com/office/powerpoint/2010/main" val="7695749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Coming soon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Next session: </a:t>
            </a:r>
            <a:r>
              <a:rPr lang="en-GB" dirty="0"/>
              <a:t>Descriptive statistics</a:t>
            </a:r>
          </a:p>
          <a:p>
            <a:endParaRPr lang="en-GB" dirty="0"/>
          </a:p>
          <a:p>
            <a:r>
              <a:rPr lang="en-GB" b="1" dirty="0"/>
              <a:t>Homework: </a:t>
            </a:r>
            <a:r>
              <a:rPr lang="en-GB" dirty="0"/>
              <a:t>Read chapter 2 of </a:t>
            </a:r>
            <a:r>
              <a:rPr lang="en-GB" i="1" dirty="0"/>
              <a:t>Statistics for the Terrified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112642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15830</TotalTime>
  <Words>1203</Words>
  <Application>Microsoft Office PowerPoint</Application>
  <PresentationFormat>On-screen Show (4:3)</PresentationFormat>
  <Paragraphs>144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Calibri Light</vt:lpstr>
      <vt:lpstr>Calibri</vt:lpstr>
      <vt:lpstr>Arial</vt:lpstr>
      <vt:lpstr>Symbol</vt:lpstr>
      <vt:lpstr>Wingdings</vt:lpstr>
      <vt:lpstr>Office Theme</vt:lpstr>
      <vt:lpstr>Data Analysis  and Visualisation</vt:lpstr>
      <vt:lpstr>Frequency distributions</vt:lpstr>
      <vt:lpstr>What are statistics?</vt:lpstr>
      <vt:lpstr>Variables</vt:lpstr>
      <vt:lpstr>Scales of measurement</vt:lpstr>
      <vt:lpstr>Frequency Distributions</vt:lpstr>
      <vt:lpstr>Frequency distributions</vt:lpstr>
      <vt:lpstr>Frequency distributions</vt:lpstr>
      <vt:lpstr>Exercise</vt:lpstr>
      <vt:lpstr>Grouped frequency distributions</vt:lpstr>
      <vt:lpstr>Grouped frequency distributions</vt:lpstr>
      <vt:lpstr>Grouped frequency distributions</vt:lpstr>
      <vt:lpstr>Exercise</vt:lpstr>
      <vt:lpstr>Graphing Data</vt:lpstr>
      <vt:lpstr>Graphing Data</vt:lpstr>
      <vt:lpstr>Exercise</vt:lpstr>
      <vt:lpstr>The Normal curve</vt:lpstr>
      <vt:lpstr>Skewed distributions</vt:lpstr>
      <vt:lpstr>Summary</vt:lpstr>
      <vt:lpstr>Coming soon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Data Analysis  and Visualisaton</dc:title>
  <dc:creator>Whitehead, Nicola</dc:creator>
  <cp:lastModifiedBy>Beverley Holland</cp:lastModifiedBy>
  <cp:revision>82</cp:revision>
  <dcterms:created xsi:type="dcterms:W3CDTF">2017-06-08T10:43:23Z</dcterms:created>
  <dcterms:modified xsi:type="dcterms:W3CDTF">2020-10-06T09:49:36Z</dcterms:modified>
</cp:coreProperties>
</file>