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42" r:id="rId1"/>
  </p:sldMasterIdLst>
  <p:notesMasterIdLst>
    <p:notesMasterId r:id="rId21"/>
  </p:notesMasterIdLst>
  <p:sldIdLst>
    <p:sldId id="256" r:id="rId2"/>
    <p:sldId id="257" r:id="rId3"/>
    <p:sldId id="258" r:id="rId4"/>
    <p:sldId id="259" r:id="rId5"/>
    <p:sldId id="260" r:id="rId6"/>
    <p:sldId id="261" r:id="rId7"/>
    <p:sldId id="262" r:id="rId8"/>
    <p:sldId id="263" r:id="rId9"/>
    <p:sldId id="269" r:id="rId10"/>
    <p:sldId id="285" r:id="rId11"/>
    <p:sldId id="282" r:id="rId12"/>
    <p:sldId id="283" r:id="rId13"/>
    <p:sldId id="281" r:id="rId14"/>
    <p:sldId id="279" r:id="rId15"/>
    <p:sldId id="272" r:id="rId16"/>
    <p:sldId id="286" r:id="rId17"/>
    <p:sldId id="273" r:id="rId18"/>
    <p:sldId id="287" r:id="rId19"/>
    <p:sldId id="288" r:id="rId2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3" autoAdjust="0"/>
    <p:restoredTop sz="94624" autoAdjust="0"/>
  </p:normalViewPr>
  <p:slideViewPr>
    <p:cSldViewPr>
      <p:cViewPr varScale="1">
        <p:scale>
          <a:sx n="109" d="100"/>
          <a:sy n="109" d="100"/>
        </p:scale>
        <p:origin x="167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E02FB1-21E6-4E07-BAC8-82D121EAC217}" type="datetimeFigureOut">
              <a:rPr lang="en-GB" smtClean="0"/>
              <a:pPr/>
              <a:t>25/04/2018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96F4A16-898A-41EB-9A7B-74A9F71CF408}"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96F4A16-898A-41EB-9A7B-74A9F71CF408}"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6F4A16-898A-41EB-9A7B-74A9F71CF408}" type="slidenum">
              <a:rPr lang="en-GB" smtClean="0"/>
              <a:pPr/>
              <a:t>15</a:t>
            </a:fld>
            <a:endParaRPr lang="en-GB"/>
          </a:p>
        </p:txBody>
      </p:sp>
    </p:spTree>
    <p:extLst>
      <p:ext uri="{BB962C8B-B14F-4D97-AF65-F5344CB8AC3E}">
        <p14:creationId xmlns:p14="http://schemas.microsoft.com/office/powerpoint/2010/main" val="2325190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84204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2766274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893835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3582989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3104252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1552422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500842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4288011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3967899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436735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CADBB-5DE2-49DE-BC07-E7F898D0F80E}"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924543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15089498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CADBB-5DE2-49DE-BC07-E7F898D0F80E}" type="slidenum">
              <a:rPr lang="en-GB" smtClean="0"/>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273979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2038924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7734361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29E1256-1C76-42E0-A7A4-E7B15F7A005F}" type="datetimeFigureOut">
              <a:rPr lang="en-GB" smtClean="0"/>
              <a:pPr/>
              <a:t>25/04/2018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6CADBB-5DE2-49DE-BC07-E7F898D0F80E}" type="slidenum">
              <a:rPr lang="en-GB" smtClean="0"/>
              <a:pPr/>
              <a:t>‹#›</a:t>
            </a:fld>
            <a:endParaRPr lang="en-GB"/>
          </a:p>
        </p:txBody>
      </p:sp>
    </p:spTree>
    <p:extLst>
      <p:ext uri="{BB962C8B-B14F-4D97-AF65-F5344CB8AC3E}">
        <p14:creationId xmlns:p14="http://schemas.microsoft.com/office/powerpoint/2010/main" val="135570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29E1256-1C76-42E0-A7A4-E7B15F7A005F}" type="datetimeFigureOut">
              <a:rPr lang="en-GB" smtClean="0"/>
              <a:pPr/>
              <a:t>25/04/2018</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966CADBB-5DE2-49DE-BC07-E7F898D0F80E}" type="slidenum">
              <a:rPr lang="en-GB" smtClean="0"/>
              <a:pPr/>
              <a:t>‹#›</a:t>
            </a:fld>
            <a:endParaRPr lang="en-GB"/>
          </a:p>
        </p:txBody>
      </p:sp>
    </p:spTree>
    <p:extLst>
      <p:ext uri="{BB962C8B-B14F-4D97-AF65-F5344CB8AC3E}">
        <p14:creationId xmlns:p14="http://schemas.microsoft.com/office/powerpoint/2010/main" val="1005027727"/>
      </p:ext>
    </p:extLst>
  </p:cSld>
  <p:clrMap bg1="lt1" tx1="dk1" bg2="lt2" tx2="dk2" accent1="accent1" accent2="accent2" accent3="accent3" accent4="accent4" accent5="accent5" accent6="accent6" hlink="hlink" folHlink="folHlink"/>
  <p:sldLayoutIdLst>
    <p:sldLayoutId id="2147484043" r:id="rId1"/>
    <p:sldLayoutId id="2147484044" r:id="rId2"/>
    <p:sldLayoutId id="2147484045" r:id="rId3"/>
    <p:sldLayoutId id="2147484046" r:id="rId4"/>
    <p:sldLayoutId id="2147484047" r:id="rId5"/>
    <p:sldLayoutId id="2147484048" r:id="rId6"/>
    <p:sldLayoutId id="2147484049" r:id="rId7"/>
    <p:sldLayoutId id="2147484050" r:id="rId8"/>
    <p:sldLayoutId id="2147484051" r:id="rId9"/>
    <p:sldLayoutId id="2147484052" r:id="rId10"/>
    <p:sldLayoutId id="2147484053" r:id="rId11"/>
    <p:sldLayoutId id="2147484054" r:id="rId12"/>
    <p:sldLayoutId id="2147484055" r:id="rId13"/>
    <p:sldLayoutId id="2147484056" r:id="rId14"/>
    <p:sldLayoutId id="2147484057" r:id="rId15"/>
    <p:sldLayoutId id="214748405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			Business Plan</a:t>
            </a:r>
            <a:endParaRPr lang="en-GB" dirty="0">
              <a:solidFill>
                <a:srgbClr val="FF0000"/>
              </a:solidFill>
            </a:endParaRPr>
          </a:p>
        </p:txBody>
      </p:sp>
      <p:sp>
        <p:nvSpPr>
          <p:cNvPr id="3" name="Subtitle 2"/>
          <p:cNvSpPr>
            <a:spLocks noGrp="1"/>
          </p:cNvSpPr>
          <p:nvPr>
            <p:ph idx="1"/>
          </p:nvPr>
        </p:nvSpPr>
        <p:spPr>
          <a:xfrm>
            <a:off x="1763688" y="1600201"/>
            <a:ext cx="5976664" cy="3773016"/>
          </a:xfrm>
        </p:spPr>
        <p:txBody>
          <a:bodyPr>
            <a:normAutofit/>
          </a:bodyPr>
          <a:lstStyle/>
          <a:p>
            <a:pPr>
              <a:defRPr/>
            </a:pPr>
            <a:r>
              <a:rPr lang="en-GB" dirty="0"/>
              <a:t>Title: </a:t>
            </a:r>
            <a:r>
              <a:rPr lang="en-GB" dirty="0" smtClean="0"/>
              <a:t>Business Plan for Games &amp; Gadgets</a:t>
            </a:r>
            <a:endParaRPr lang="en-GB" dirty="0"/>
          </a:p>
          <a:p>
            <a:pPr>
              <a:defRPr/>
            </a:pPr>
            <a:r>
              <a:rPr lang="en-GB" dirty="0" smtClean="0"/>
              <a:t>Group – D</a:t>
            </a:r>
          </a:p>
          <a:p>
            <a:pPr>
              <a:defRPr/>
            </a:pPr>
            <a:r>
              <a:rPr lang="en-GB" dirty="0" smtClean="0"/>
              <a:t>Participants: </a:t>
            </a:r>
          </a:p>
          <a:p>
            <a:pPr>
              <a:defRPr/>
            </a:pPr>
            <a:r>
              <a:rPr lang="en-GB" dirty="0" err="1" smtClean="0"/>
              <a:t>Saieed</a:t>
            </a:r>
            <a:r>
              <a:rPr lang="en-GB" dirty="0" smtClean="0"/>
              <a:t> </a:t>
            </a:r>
            <a:r>
              <a:rPr lang="en-GB" dirty="0" err="1" smtClean="0"/>
              <a:t>Hussain</a:t>
            </a:r>
            <a:r>
              <a:rPr lang="en-GB" dirty="0" smtClean="0"/>
              <a:t> - 1605696</a:t>
            </a:r>
          </a:p>
          <a:p>
            <a:pPr>
              <a:defRPr/>
            </a:pPr>
            <a:r>
              <a:rPr lang="en-GB" dirty="0" err="1" smtClean="0"/>
              <a:t>Irfan</a:t>
            </a:r>
            <a:r>
              <a:rPr lang="en-GB" dirty="0" smtClean="0"/>
              <a:t> </a:t>
            </a:r>
            <a:r>
              <a:rPr lang="en-GB" dirty="0" err="1" smtClean="0"/>
              <a:t>Rahim</a:t>
            </a:r>
            <a:r>
              <a:rPr lang="en-GB" dirty="0" smtClean="0"/>
              <a:t> - 1605709</a:t>
            </a:r>
          </a:p>
          <a:p>
            <a:pPr>
              <a:defRPr/>
            </a:pPr>
            <a:r>
              <a:rPr lang="en-GB" dirty="0" smtClean="0"/>
              <a:t>Ida </a:t>
            </a:r>
            <a:r>
              <a:rPr lang="en-GB" dirty="0" err="1" smtClean="0"/>
              <a:t>sley</a:t>
            </a:r>
            <a:r>
              <a:rPr lang="en-GB" dirty="0" smtClean="0"/>
              <a:t> - 1605823</a:t>
            </a:r>
          </a:p>
          <a:p>
            <a:pPr>
              <a:defRPr/>
            </a:pPr>
            <a:r>
              <a:rPr lang="en-GB" dirty="0" err="1" smtClean="0"/>
              <a:t>Saif</a:t>
            </a:r>
            <a:r>
              <a:rPr lang="en-GB" dirty="0" smtClean="0"/>
              <a:t> </a:t>
            </a:r>
            <a:r>
              <a:rPr lang="en-GB" dirty="0" err="1" smtClean="0"/>
              <a:t>Malek</a:t>
            </a:r>
            <a:r>
              <a:rPr lang="en-GB" dirty="0" smtClean="0"/>
              <a:t> </a:t>
            </a:r>
            <a:r>
              <a:rPr lang="en-GB" dirty="0" err="1" smtClean="0"/>
              <a:t>Mithu</a:t>
            </a:r>
            <a:r>
              <a:rPr lang="en-GB" dirty="0" smtClean="0"/>
              <a:t> - 1605868</a:t>
            </a:r>
            <a:endParaRPr lang="en-GB" dirty="0"/>
          </a:p>
          <a:p>
            <a:pPr>
              <a:defRPr/>
            </a:pPr>
            <a:r>
              <a:rPr lang="en-GB" dirty="0"/>
              <a:t>Tutors </a:t>
            </a:r>
            <a:r>
              <a:rPr lang="en-GB" dirty="0" smtClean="0"/>
              <a:t>Name: Dr </a:t>
            </a:r>
            <a:r>
              <a:rPr lang="en-GB" dirty="0" err="1" smtClean="0"/>
              <a:t>Hussam</a:t>
            </a:r>
            <a:r>
              <a:rPr lang="en-GB" dirty="0" smtClean="0"/>
              <a:t> </a:t>
            </a:r>
            <a:r>
              <a:rPr lang="en-GB" dirty="0" err="1" smtClean="0"/>
              <a:t>Helim</a:t>
            </a:r>
            <a:endParaRPr lang="en-GB" dirty="0"/>
          </a:p>
          <a:p>
            <a:endParaRPr lang="en-GB" dirty="0" smtClean="0"/>
          </a:p>
          <a:p>
            <a:endParaRPr lang="en-GB" dirty="0"/>
          </a:p>
          <a:p>
            <a:pPr>
              <a:buNone/>
            </a:pPr>
            <a:endParaRPr lang="en-GB"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en-GB" dirty="0" smtClean="0"/>
              <a:t>Content</a:t>
            </a:r>
            <a:endParaRPr lang="en-GB" dirty="0"/>
          </a:p>
        </p:txBody>
      </p:sp>
      <p:sp>
        <p:nvSpPr>
          <p:cNvPr id="3" name="Content Placeholder 2"/>
          <p:cNvSpPr>
            <a:spLocks noGrp="1"/>
          </p:cNvSpPr>
          <p:nvPr>
            <p:ph idx="1"/>
          </p:nvPr>
        </p:nvSpPr>
        <p:spPr>
          <a:xfrm>
            <a:off x="457200" y="1268760"/>
            <a:ext cx="8229600" cy="5400600"/>
          </a:xfrm>
        </p:spPr>
        <p:txBody>
          <a:bodyPr>
            <a:normAutofit/>
          </a:bodyPr>
          <a:lstStyle/>
          <a:p>
            <a:r>
              <a:rPr lang="en-GB" dirty="0" smtClean="0"/>
              <a:t>Introduction</a:t>
            </a:r>
          </a:p>
          <a:p>
            <a:r>
              <a:rPr lang="en-GB" dirty="0" smtClean="0"/>
              <a:t>Short brief about the company</a:t>
            </a:r>
          </a:p>
          <a:p>
            <a:r>
              <a:rPr lang="en-GB" dirty="0" smtClean="0"/>
              <a:t>Aim &amp; objectives</a:t>
            </a:r>
          </a:p>
          <a:p>
            <a:r>
              <a:rPr lang="en-GB" dirty="0" smtClean="0"/>
              <a:t>Vision  &amp; Mission</a:t>
            </a:r>
          </a:p>
          <a:p>
            <a:r>
              <a:rPr lang="en-GB" dirty="0" smtClean="0"/>
              <a:t>Legal issues</a:t>
            </a:r>
          </a:p>
          <a:p>
            <a:r>
              <a:rPr lang="en-GB" dirty="0" smtClean="0"/>
              <a:t>Management process – Finance, Marketing, HR</a:t>
            </a:r>
            <a:r>
              <a:rPr lang="en-GB" dirty="0"/>
              <a:t> </a:t>
            </a:r>
            <a:r>
              <a:rPr lang="en-GB" dirty="0" smtClean="0"/>
              <a:t>and Operation</a:t>
            </a:r>
          </a:p>
          <a:p>
            <a:r>
              <a:rPr lang="en-GB" dirty="0" smtClean="0"/>
              <a:t>PESTLE analysis</a:t>
            </a:r>
          </a:p>
          <a:p>
            <a:r>
              <a:rPr lang="en-GB" dirty="0" smtClean="0"/>
              <a:t>SWOT analysis</a:t>
            </a:r>
          </a:p>
          <a:p>
            <a:r>
              <a:rPr lang="en-GB" dirty="0" smtClean="0"/>
              <a:t>Conclusion</a:t>
            </a:r>
          </a:p>
          <a:p>
            <a:endParaRPr lang="en-GB" dirty="0" smtClean="0"/>
          </a:p>
          <a:p>
            <a:endParaRPr lang="en-GB" dirty="0" smtClean="0"/>
          </a:p>
          <a:p>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a:t>
            </a:r>
            <a:r>
              <a:rPr lang="en-GB" dirty="0" smtClean="0"/>
              <a:t>ntroduction</a:t>
            </a:r>
            <a:endParaRPr lang="en-GB" dirty="0"/>
          </a:p>
        </p:txBody>
      </p:sp>
      <p:sp>
        <p:nvSpPr>
          <p:cNvPr id="3" name="Content Placeholder 2"/>
          <p:cNvSpPr>
            <a:spLocks noGrp="1"/>
          </p:cNvSpPr>
          <p:nvPr>
            <p:ph idx="1"/>
          </p:nvPr>
        </p:nvSpPr>
        <p:spPr>
          <a:xfrm>
            <a:off x="609599" y="1700808"/>
            <a:ext cx="6347714" cy="4340555"/>
          </a:xfrm>
        </p:spPr>
        <p:txBody>
          <a:bodyPr/>
          <a:lstStyle/>
          <a:p>
            <a:endParaRPr lang="en-GB" dirty="0" smtClean="0"/>
          </a:p>
          <a:p>
            <a:endParaRPr lang="en-GB" dirty="0" smtClean="0"/>
          </a:p>
          <a:p>
            <a:r>
              <a:rPr lang="en-GB" dirty="0" smtClean="0"/>
              <a:t>In this short presentation we will discuss about the company and its major activities. We will try to give you a snapshot of our main operations. We will highlights the strategy of our sales and marketing. </a:t>
            </a:r>
          </a:p>
          <a:p>
            <a:endParaRPr lang="en-GB" dirty="0" smtClean="0"/>
          </a:p>
          <a:p>
            <a:r>
              <a:rPr lang="en-GB" dirty="0" smtClean="0"/>
              <a:t>Through SWOT and PESTLE analysis we will bring more  clear pictures of our business.</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56792"/>
            <a:ext cx="8229600" cy="4752528"/>
          </a:xfrm>
        </p:spPr>
        <p:txBody>
          <a:bodyPr>
            <a:normAutofit fontScale="92500" lnSpcReduction="10000"/>
          </a:bodyPr>
          <a:lstStyle/>
          <a:p>
            <a:endParaRPr lang="en-GB" dirty="0" smtClean="0"/>
          </a:p>
          <a:p>
            <a:r>
              <a:rPr lang="en-GB" dirty="0" smtClean="0"/>
              <a:t>Games &amp; Gadgets – a London based video games and gadgets retailer. We have a retail unit in Elephant &amp; Castle shopping centre, south London. A very busy and vibrant area in the heart of the city.</a:t>
            </a:r>
          </a:p>
          <a:p>
            <a:r>
              <a:rPr lang="en-GB" dirty="0" smtClean="0"/>
              <a:t> </a:t>
            </a:r>
          </a:p>
          <a:p>
            <a:r>
              <a:rPr lang="en-GB" dirty="0" smtClean="0"/>
              <a:t>We stock all types of video games, consoles</a:t>
            </a:r>
            <a:r>
              <a:rPr lang="en-GB" dirty="0"/>
              <a:t> </a:t>
            </a:r>
            <a:r>
              <a:rPr lang="en-GB" dirty="0" smtClean="0"/>
              <a:t>and accessories. Our ranges are from </a:t>
            </a:r>
            <a:r>
              <a:rPr lang="en-GB" dirty="0"/>
              <a:t>N</a:t>
            </a:r>
            <a:r>
              <a:rPr lang="en-GB" dirty="0" smtClean="0"/>
              <a:t>intendo 64 to Switch, PS1 to PS4, </a:t>
            </a:r>
            <a:r>
              <a:rPr lang="en-GB" dirty="0"/>
              <a:t>X</a:t>
            </a:r>
            <a:r>
              <a:rPr lang="en-GB" dirty="0" smtClean="0"/>
              <a:t>box to latest </a:t>
            </a:r>
            <a:r>
              <a:rPr lang="en-GB" dirty="0"/>
              <a:t>X</a:t>
            </a:r>
            <a:r>
              <a:rPr lang="en-GB" dirty="0" smtClean="0"/>
              <a:t>box X and many other retro games and consoles as well.</a:t>
            </a:r>
          </a:p>
          <a:p>
            <a:endParaRPr lang="en-GB" dirty="0" smtClean="0"/>
          </a:p>
          <a:p>
            <a:r>
              <a:rPr lang="en-GB" dirty="0" smtClean="0"/>
              <a:t>We also stock big ranges of mobiles phones, Tablets, Laptops and headphones and earphones.</a:t>
            </a:r>
          </a:p>
          <a:p>
            <a:endParaRPr lang="en-GB" dirty="0" smtClean="0"/>
          </a:p>
          <a:p>
            <a:r>
              <a:rPr lang="en-GB" dirty="0" smtClean="0"/>
              <a:t>We have  huge stocks of films and </a:t>
            </a:r>
            <a:r>
              <a:rPr lang="en-GB" dirty="0" err="1" smtClean="0"/>
              <a:t>blu</a:t>
            </a:r>
            <a:r>
              <a:rPr lang="en-GB" dirty="0" smtClean="0"/>
              <a:t>-rays.</a:t>
            </a:r>
          </a:p>
          <a:p>
            <a:endParaRPr lang="en-GB" dirty="0" smtClean="0"/>
          </a:p>
          <a:p>
            <a:r>
              <a:rPr lang="en-GB" dirty="0" smtClean="0"/>
              <a:t>We have a technical support team for repairing  phones, tablets and laptops.</a:t>
            </a:r>
          </a:p>
          <a:p>
            <a:endParaRPr lang="en-GB" dirty="0" smtClean="0"/>
          </a:p>
          <a:p>
            <a:endParaRPr lang="en-GB" dirty="0" smtClean="0"/>
          </a:p>
          <a:p>
            <a:endParaRPr lang="en-GB" dirty="0"/>
          </a:p>
        </p:txBody>
      </p:sp>
      <p:pic>
        <p:nvPicPr>
          <p:cNvPr id="6" name="Picture 5"/>
          <p:cNvPicPr>
            <a:picLocks noChangeAspect="1"/>
          </p:cNvPicPr>
          <p:nvPr/>
        </p:nvPicPr>
        <p:blipFill>
          <a:blip r:embed="rId2" cstate="print"/>
          <a:stretch>
            <a:fillRect/>
          </a:stretch>
        </p:blipFill>
        <p:spPr>
          <a:xfrm>
            <a:off x="2411760" y="116632"/>
            <a:ext cx="3312368" cy="165618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3">
                                            <p:txEl>
                                              <p:pRg st="1" end="1"/>
                                            </p:txEl>
                                          </p:spTgt>
                                        </p:tgtEl>
                                      </p:cBhvr>
                                    </p:animEffect>
                                    <p:animScale>
                                      <p:cBhvr>
                                        <p:cTn id="7" dur="250" autoRev="1" fill="hold"/>
                                        <p:tgtEl>
                                          <p:spTgt spid="3">
                                            <p:txEl>
                                              <p:pRg st="1" end="1"/>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0" nodeType="clickEffect">
                                  <p:stCondLst>
                                    <p:cond delay="0"/>
                                  </p:stCondLst>
                                  <p:childTnLst>
                                    <p:animEffect transition="out" filter="fade">
                                      <p:cBhvr>
                                        <p:cTn id="11" dur="500" tmFilter="0, 0; .2, .5; .8, .5; 1, 0"/>
                                        <p:tgtEl>
                                          <p:spTgt spid="3">
                                            <p:txEl>
                                              <p:pRg st="2" end="2"/>
                                            </p:txEl>
                                          </p:spTgt>
                                        </p:tgtEl>
                                      </p:cBhvr>
                                    </p:animEffect>
                                    <p:animScale>
                                      <p:cBhvr>
                                        <p:cTn id="12" dur="250" autoRev="1" fill="hold"/>
                                        <p:tgtEl>
                                          <p:spTgt spid="3">
                                            <p:txEl>
                                              <p:pRg st="2" end="2"/>
                                            </p:txEl>
                                          </p:spTgt>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grpId="0" nodeType="clickEffect">
                                  <p:stCondLst>
                                    <p:cond delay="0"/>
                                  </p:stCondLst>
                                  <p:childTnLst>
                                    <p:animEffect transition="out" filter="fade">
                                      <p:cBhvr>
                                        <p:cTn id="16" dur="500" tmFilter="0, 0; .2, .5; .8, .5; 1, 0"/>
                                        <p:tgtEl>
                                          <p:spTgt spid="3">
                                            <p:txEl>
                                              <p:pRg st="3" end="3"/>
                                            </p:txEl>
                                          </p:spTgt>
                                        </p:tgtEl>
                                      </p:cBhvr>
                                    </p:animEffect>
                                    <p:animScale>
                                      <p:cBhvr>
                                        <p:cTn id="17" dur="250" autoRev="1" fill="hold"/>
                                        <p:tgtEl>
                                          <p:spTgt spid="3">
                                            <p:txEl>
                                              <p:pRg st="3" end="3"/>
                                            </p:txEl>
                                          </p:spTgt>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0" nodeType="clickEffect">
                                  <p:stCondLst>
                                    <p:cond delay="0"/>
                                  </p:stCondLst>
                                  <p:childTnLst>
                                    <p:animEffect transition="out" filter="fade">
                                      <p:cBhvr>
                                        <p:cTn id="21" dur="500" tmFilter="0, 0; .2, .5; .8, .5; 1, 0"/>
                                        <p:tgtEl>
                                          <p:spTgt spid="3">
                                            <p:txEl>
                                              <p:pRg st="5" end="5"/>
                                            </p:txEl>
                                          </p:spTgt>
                                        </p:tgtEl>
                                      </p:cBhvr>
                                    </p:animEffect>
                                    <p:animScale>
                                      <p:cBhvr>
                                        <p:cTn id="22" dur="250" autoRev="1" fill="hold"/>
                                        <p:tgtEl>
                                          <p:spTgt spid="3">
                                            <p:txEl>
                                              <p:pRg st="5" end="5"/>
                                            </p:txEl>
                                          </p:spTgt>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grpId="0" nodeType="clickEffect">
                                  <p:stCondLst>
                                    <p:cond delay="0"/>
                                  </p:stCondLst>
                                  <p:childTnLst>
                                    <p:animEffect transition="out" filter="fade">
                                      <p:cBhvr>
                                        <p:cTn id="26" dur="500" tmFilter="0, 0; .2, .5; .8, .5; 1, 0"/>
                                        <p:tgtEl>
                                          <p:spTgt spid="3">
                                            <p:txEl>
                                              <p:pRg st="7" end="7"/>
                                            </p:txEl>
                                          </p:spTgt>
                                        </p:tgtEl>
                                      </p:cBhvr>
                                    </p:animEffect>
                                    <p:animScale>
                                      <p:cBhvr>
                                        <p:cTn id="27" dur="250" autoRev="1" fill="hold"/>
                                        <p:tgtEl>
                                          <p:spTgt spid="3">
                                            <p:txEl>
                                              <p:pRg st="7" end="7"/>
                                            </p:txEl>
                                          </p:spTgt>
                                        </p:tgtEl>
                                      </p:cBhvr>
                                      <p:by x="105000" y="105000"/>
                                    </p:animScale>
                                  </p:childTnLst>
                                </p:cTn>
                              </p:par>
                            </p:childTnLst>
                          </p:cTn>
                        </p:par>
                      </p:childTnLst>
                    </p:cTn>
                  </p:par>
                  <p:par>
                    <p:cTn id="28" fill="hold">
                      <p:stCondLst>
                        <p:cond delay="indefinite"/>
                      </p:stCondLst>
                      <p:childTnLst>
                        <p:par>
                          <p:cTn id="29" fill="hold">
                            <p:stCondLst>
                              <p:cond delay="0"/>
                            </p:stCondLst>
                            <p:childTnLst>
                              <p:par>
                                <p:cTn id="30" presetID="26" presetClass="emph" presetSubtype="0" fill="hold" grpId="0" nodeType="clickEffect">
                                  <p:stCondLst>
                                    <p:cond delay="0"/>
                                  </p:stCondLst>
                                  <p:childTnLst>
                                    <p:animEffect transition="out" filter="fade">
                                      <p:cBhvr>
                                        <p:cTn id="31" dur="500" tmFilter="0, 0; .2, .5; .8, .5; 1, 0"/>
                                        <p:tgtEl>
                                          <p:spTgt spid="3">
                                            <p:txEl>
                                              <p:pRg st="9" end="9"/>
                                            </p:txEl>
                                          </p:spTgt>
                                        </p:tgtEl>
                                      </p:cBhvr>
                                    </p:animEffect>
                                    <p:animScale>
                                      <p:cBhvr>
                                        <p:cTn id="32" dur="250" autoRev="1" fill="hold"/>
                                        <p:tgtEl>
                                          <p:spTgt spid="3">
                                            <p:txEl>
                                              <p:pRg st="9" end="9"/>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 &amp; Objectives</a:t>
            </a:r>
            <a:endParaRPr lang="en-GB" dirty="0"/>
          </a:p>
        </p:txBody>
      </p:sp>
      <p:sp>
        <p:nvSpPr>
          <p:cNvPr id="3" name="Content Placeholder 2"/>
          <p:cNvSpPr>
            <a:spLocks noGrp="1"/>
          </p:cNvSpPr>
          <p:nvPr>
            <p:ph idx="1"/>
          </p:nvPr>
        </p:nvSpPr>
        <p:spPr>
          <a:xfrm>
            <a:off x="457200" y="1600200"/>
            <a:ext cx="8363272" cy="4525963"/>
          </a:xfrm>
        </p:spPr>
        <p:txBody>
          <a:bodyPr>
            <a:normAutofit/>
          </a:bodyPr>
          <a:lstStyle/>
          <a:p>
            <a:r>
              <a:rPr lang="en-GB" dirty="0" smtClean="0"/>
              <a:t>Aim: </a:t>
            </a:r>
          </a:p>
          <a:p>
            <a:endParaRPr lang="en-GB" dirty="0" smtClean="0"/>
          </a:p>
          <a:p>
            <a:r>
              <a:rPr lang="en-GB" dirty="0" smtClean="0"/>
              <a:t>  Engage and entertain the local community and help them to solve their 	problems they face everyday with games, gadgets  and phones in the long 	run have other retail outlets scattered around the capital.</a:t>
            </a:r>
          </a:p>
          <a:p>
            <a:pPr>
              <a:buNone/>
            </a:pPr>
            <a:endParaRPr lang="en-GB" dirty="0" smtClean="0"/>
          </a:p>
          <a:p>
            <a:r>
              <a:rPr lang="en-GB" dirty="0" smtClean="0"/>
              <a:t>Objectives: </a:t>
            </a:r>
          </a:p>
          <a:p>
            <a:endParaRPr lang="en-GB" dirty="0" smtClean="0"/>
          </a:p>
          <a:p>
            <a:r>
              <a:rPr lang="en-GB" dirty="0" smtClean="0"/>
              <a:t>   To provide excellent customer services – go the extra mile.</a:t>
            </a:r>
          </a:p>
          <a:p>
            <a:r>
              <a:rPr lang="en-GB" dirty="0" smtClean="0"/>
              <a:t>   Support and train customers to operate with new technology</a:t>
            </a:r>
          </a:p>
          <a:p>
            <a:r>
              <a:rPr lang="en-GB" dirty="0" smtClean="0"/>
              <a:t>   Make our brand the first point of contact for the gamers and gadget geeks 	 around the capital.</a:t>
            </a:r>
          </a:p>
          <a:p>
            <a:pPr>
              <a:buNone/>
            </a:pPr>
            <a:endParaRPr lang="en-GB" dirty="0" smtClean="0"/>
          </a:p>
          <a:p>
            <a:pPr>
              <a:buNone/>
            </a:pPr>
            <a:endParaRPr lang="en-GB" dirty="0" smtClean="0"/>
          </a:p>
          <a:p>
            <a:pPr>
              <a:buNone/>
            </a:pPr>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Vision</a:t>
            </a:r>
            <a:r>
              <a:rPr lang="en-GB" dirty="0"/>
              <a:t> &amp; </a:t>
            </a:r>
            <a:r>
              <a:rPr lang="en-GB" dirty="0" smtClean="0"/>
              <a:t>Mission</a:t>
            </a:r>
          </a:p>
        </p:txBody>
      </p:sp>
      <p:sp>
        <p:nvSpPr>
          <p:cNvPr id="3" name="Content Placeholder 2"/>
          <p:cNvSpPr>
            <a:spLocks noGrp="1"/>
          </p:cNvSpPr>
          <p:nvPr>
            <p:ph idx="1"/>
          </p:nvPr>
        </p:nvSpPr>
        <p:spPr/>
        <p:txBody>
          <a:bodyPr>
            <a:normAutofit/>
          </a:bodyPr>
          <a:lstStyle/>
          <a:p>
            <a:r>
              <a:rPr lang="en-GB" dirty="0"/>
              <a:t>Vision:</a:t>
            </a:r>
          </a:p>
          <a:p>
            <a:pPr>
              <a:buNone/>
            </a:pPr>
            <a:r>
              <a:rPr lang="en-GB" dirty="0"/>
              <a:t> - to have our brand in all major shopping malls across the capital</a:t>
            </a:r>
          </a:p>
          <a:p>
            <a:pPr>
              <a:buNone/>
            </a:pPr>
            <a:r>
              <a:rPr lang="en-GB" dirty="0"/>
              <a:t> - Be able to offer technical support live to the globe with the vast knowledge attained as technology is the future.</a:t>
            </a:r>
          </a:p>
          <a:p>
            <a:pPr>
              <a:buNone/>
            </a:pPr>
            <a:r>
              <a:rPr lang="en-GB" dirty="0"/>
              <a:t> </a:t>
            </a:r>
            <a:endParaRPr lang="en-GB" dirty="0" smtClean="0"/>
          </a:p>
          <a:p>
            <a:r>
              <a:rPr lang="en-GB" dirty="0" smtClean="0"/>
              <a:t>Mission:</a:t>
            </a:r>
          </a:p>
          <a:p>
            <a:pPr>
              <a:buNone/>
            </a:pPr>
            <a:r>
              <a:rPr lang="en-GB" dirty="0" smtClean="0"/>
              <a:t> - To make our brand</a:t>
            </a:r>
            <a:r>
              <a:rPr lang="en-GB" dirty="0"/>
              <a:t> </a:t>
            </a:r>
            <a:r>
              <a:rPr lang="en-GB" dirty="0" smtClean="0"/>
              <a:t>the first point of contact for digital entertainment and the solution</a:t>
            </a:r>
            <a:r>
              <a:rPr lang="en-GB" dirty="0"/>
              <a:t> </a:t>
            </a:r>
            <a:r>
              <a:rPr lang="en-GB" dirty="0" smtClean="0"/>
              <a:t>for difficulties resolution centre for technology issues.</a:t>
            </a:r>
          </a:p>
          <a:p>
            <a:endParaRPr lang="en-GB" dirty="0"/>
          </a:p>
          <a:p>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Legal Issues</a:t>
            </a:r>
            <a:br>
              <a:rPr lang="en-GB" dirty="0" smtClean="0"/>
            </a:br>
            <a:endParaRPr lang="en-GB" dirty="0"/>
          </a:p>
        </p:txBody>
      </p:sp>
      <p:sp>
        <p:nvSpPr>
          <p:cNvPr id="3" name="Content Placeholder 2"/>
          <p:cNvSpPr>
            <a:spLocks noGrp="1"/>
          </p:cNvSpPr>
          <p:nvPr>
            <p:ph idx="1"/>
          </p:nvPr>
        </p:nvSpPr>
        <p:spPr>
          <a:xfrm>
            <a:off x="609599" y="1628800"/>
            <a:ext cx="6347714" cy="4412563"/>
          </a:xfrm>
        </p:spPr>
        <p:txBody>
          <a:bodyPr>
            <a:normAutofit/>
          </a:bodyPr>
          <a:lstStyle/>
          <a:p>
            <a:r>
              <a:rPr lang="en-GB" dirty="0" smtClean="0"/>
              <a:t>We have 10 year open lease for the property. </a:t>
            </a:r>
          </a:p>
          <a:p>
            <a:r>
              <a:rPr lang="en-GB" dirty="0" smtClean="0"/>
              <a:t>We are licensed to operate the retail shop and sell games and gadgets here.</a:t>
            </a:r>
          </a:p>
          <a:p>
            <a:r>
              <a:rPr lang="en-GB" dirty="0" smtClean="0"/>
              <a:t>We are a registered company by company house, UK.</a:t>
            </a:r>
          </a:p>
          <a:p>
            <a:r>
              <a:rPr lang="en-GB" dirty="0" smtClean="0"/>
              <a:t>VAT registered so compliant in as aspects of legalities.</a:t>
            </a:r>
          </a:p>
          <a:p>
            <a:r>
              <a:rPr lang="en-GB" dirty="0" smtClean="0"/>
              <a:t>The premises is covered by AXA small business content cover insurance inclusive of theft, water and fire damages up to £5million.</a:t>
            </a:r>
          </a:p>
          <a:p>
            <a:r>
              <a:rPr lang="en-GB" dirty="0" smtClean="0"/>
              <a:t>All couriers we are in contact with also provide us insurance cover so we are confident when carrying out any business transactions.  </a:t>
            </a:r>
          </a:p>
          <a:p>
            <a:pPr marL="0" indent="0">
              <a:buNone/>
            </a:pPr>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Technical warranties </a:t>
            </a:r>
            <a:endParaRPr lang="en-GB" dirty="0"/>
          </a:p>
        </p:txBody>
      </p:sp>
      <p:sp>
        <p:nvSpPr>
          <p:cNvPr id="3" name="Content Placeholder 2"/>
          <p:cNvSpPr>
            <a:spLocks noGrp="1"/>
          </p:cNvSpPr>
          <p:nvPr>
            <p:ph idx="1"/>
          </p:nvPr>
        </p:nvSpPr>
        <p:spPr/>
        <p:txBody>
          <a:bodyPr/>
          <a:lstStyle/>
          <a:p>
            <a:r>
              <a:rPr lang="en-GB" dirty="0" smtClean="0"/>
              <a:t>We offer to customers technical service warranty of up to ONE Year after purchase.</a:t>
            </a:r>
          </a:p>
          <a:p>
            <a:r>
              <a:rPr lang="en-GB" dirty="0" smtClean="0"/>
              <a:t>All our parts used are from official distributers.</a:t>
            </a:r>
          </a:p>
          <a:p>
            <a:r>
              <a:rPr lang="en-GB" dirty="0" smtClean="0"/>
              <a:t>All goods sold are signed off by qualified technicians to ensure no room for miss sold products.   </a:t>
            </a:r>
            <a:endParaRPr lang="en-GB" dirty="0"/>
          </a:p>
        </p:txBody>
      </p:sp>
      <p:pic>
        <p:nvPicPr>
          <p:cNvPr id="4" name="Picture 3"/>
          <p:cNvPicPr>
            <a:picLocks noChangeAspect="1"/>
          </p:cNvPicPr>
          <p:nvPr/>
        </p:nvPicPr>
        <p:blipFill>
          <a:blip r:embed="rId2" cstate="print">
            <a:extLst>
              <a:ext uri="{BEBA8EAE-BF5A-486C-A8C5-ECC9F3942E4B}">
                <a14:imgProps xmlns:a14="http://schemas.microsoft.com/office/drawing/2010/main">
                  <a14:imgLayer r:embed="rId3">
                    <a14:imgEffect>
                      <a14:sharpenSoften amount="-27000"/>
                    </a14:imgEffect>
                    <a14:imgEffect>
                      <a14:colorTemperature colorTemp="6322"/>
                    </a14:imgEffect>
                    <a14:imgEffect>
                      <a14:saturation sat="85000"/>
                    </a14:imgEffect>
                    <a14:imgEffect>
                      <a14:brightnessContrast bright="13000" contrast="13000"/>
                    </a14:imgEffect>
                  </a14:imgLayer>
                </a14:imgProps>
              </a:ext>
            </a:extLst>
          </a:blip>
          <a:stretch>
            <a:fillRect/>
          </a:stretch>
        </p:blipFill>
        <p:spPr>
          <a:xfrm>
            <a:off x="6588224" y="4293096"/>
            <a:ext cx="2342952" cy="2431365"/>
          </a:xfrm>
          <a:prstGeom prst="rect">
            <a:avLst/>
          </a:prstGeom>
          <a:effectLst>
            <a:glow rad="889000">
              <a:schemeClr val="accent1">
                <a:alpha val="49000"/>
              </a:schemeClr>
            </a:glow>
            <a:reflection stA="45000" endPos="13000" dist="546100" dir="5400000" sy="-100000" algn="bl" rotWithShape="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Management Process -</a:t>
            </a:r>
            <a:br>
              <a:rPr lang="en-GB" dirty="0" smtClean="0"/>
            </a:br>
            <a:r>
              <a:rPr lang="en-GB" dirty="0" smtClean="0"/>
              <a:t>Finance</a:t>
            </a:r>
            <a:endParaRPr lang="en-GB" dirty="0"/>
          </a:p>
        </p:txBody>
      </p:sp>
      <p:sp>
        <p:nvSpPr>
          <p:cNvPr id="3" name="Content Placeholder 2"/>
          <p:cNvSpPr>
            <a:spLocks noGrp="1"/>
          </p:cNvSpPr>
          <p:nvPr>
            <p:ph idx="1"/>
          </p:nvPr>
        </p:nvSpPr>
        <p:spPr>
          <a:xfrm>
            <a:off x="609599" y="1928802"/>
            <a:ext cx="6347714" cy="4112561"/>
          </a:xfrm>
        </p:spPr>
        <p:txBody>
          <a:bodyPr/>
          <a:lstStyle/>
          <a:p>
            <a:pPr lvl="0" fontAlgn="base"/>
            <a:endParaRPr lang="en-GB" dirty="0" smtClean="0">
              <a:solidFill>
                <a:schemeClr val="tx1"/>
              </a:solidFill>
            </a:endParaRPr>
          </a:p>
          <a:p>
            <a:pPr lvl="0" fontAlgn="base"/>
            <a:endParaRPr lang="en-GB" dirty="0" smtClean="0">
              <a:solidFill>
                <a:schemeClr val="tx1"/>
              </a:solidFill>
            </a:endParaRPr>
          </a:p>
          <a:p>
            <a:pPr fontAlgn="base"/>
            <a:r>
              <a:rPr lang="en-GB" dirty="0" smtClean="0">
                <a:solidFill>
                  <a:schemeClr val="tx1"/>
                </a:solidFill>
              </a:rPr>
              <a:t>Finance: business was set up from a £50,000 loan offered by Barclays bank after we presented our business plan.</a:t>
            </a:r>
            <a:endParaRPr lang="en-GB" dirty="0">
              <a:solidFill>
                <a:schemeClr val="tx1"/>
              </a:solidFill>
            </a:endParaRPr>
          </a:p>
          <a:p>
            <a:pPr lvl="0" fontAlgn="base"/>
            <a:r>
              <a:rPr lang="en-GB" dirty="0">
                <a:solidFill>
                  <a:schemeClr val="tx1"/>
                </a:solidFill>
              </a:rPr>
              <a:t>Sales forecast per Annam </a:t>
            </a:r>
            <a:r>
              <a:rPr lang="en-GB" dirty="0" smtClean="0">
                <a:solidFill>
                  <a:schemeClr val="tx1"/>
                </a:solidFill>
              </a:rPr>
              <a:t>is projected at £250K</a:t>
            </a:r>
            <a:endParaRPr lang="en-GB" dirty="0">
              <a:solidFill>
                <a:schemeClr val="tx1"/>
              </a:solidFill>
            </a:endParaRPr>
          </a:p>
          <a:p>
            <a:pPr lvl="0" fontAlgn="base"/>
            <a:r>
              <a:rPr lang="en-GB" dirty="0">
                <a:solidFill>
                  <a:schemeClr val="tx1"/>
                </a:solidFill>
              </a:rPr>
              <a:t>Monthly </a:t>
            </a:r>
            <a:r>
              <a:rPr lang="en-GB" dirty="0" smtClean="0">
                <a:solidFill>
                  <a:schemeClr val="tx1"/>
                </a:solidFill>
              </a:rPr>
              <a:t>expenditure – inclusive of rent rates and utilities as premises is owned by family member.</a:t>
            </a:r>
            <a:endParaRPr lang="en-GB" dirty="0">
              <a:solidFill>
                <a:schemeClr val="tx1"/>
              </a:solidFill>
            </a:endParaRPr>
          </a:p>
          <a:p>
            <a:pPr lvl="0" fontAlgn="base"/>
            <a:r>
              <a:rPr lang="en-GB" dirty="0">
                <a:solidFill>
                  <a:schemeClr val="tx1"/>
                </a:solidFill>
              </a:rPr>
              <a:t>Gross profit – </a:t>
            </a:r>
            <a:r>
              <a:rPr lang="en-GB" dirty="0" smtClean="0">
                <a:solidFill>
                  <a:schemeClr val="tx1"/>
                </a:solidFill>
              </a:rPr>
              <a:t>£150k</a:t>
            </a:r>
          </a:p>
          <a:p>
            <a:pPr lvl="0" fontAlgn="base"/>
            <a:r>
              <a:rPr lang="en-GB" dirty="0" smtClean="0">
                <a:solidFill>
                  <a:schemeClr val="tx1"/>
                </a:solidFill>
              </a:rPr>
              <a:t>Projected </a:t>
            </a:r>
            <a:r>
              <a:rPr lang="en-GB" dirty="0">
                <a:solidFill>
                  <a:schemeClr val="tx1"/>
                </a:solidFill>
              </a:rPr>
              <a:t>net profit </a:t>
            </a:r>
            <a:r>
              <a:rPr lang="en-GB" dirty="0" smtClean="0">
                <a:solidFill>
                  <a:schemeClr val="tx1"/>
                </a:solidFill>
              </a:rPr>
              <a:t>– £50k </a:t>
            </a:r>
            <a:endParaRPr lang="en-GB" dirty="0">
              <a:solidFill>
                <a:schemeClr val="tx1"/>
              </a:solidFill>
            </a:endParaRPr>
          </a:p>
        </p:txBody>
      </p:sp>
    </p:spTree>
    <p:extLst>
      <p:ext uri="{BB962C8B-B14F-4D97-AF65-F5344CB8AC3E}">
        <p14:creationId xmlns:p14="http://schemas.microsoft.com/office/powerpoint/2010/main" val="7057287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Monthly expenditure </a:t>
            </a:r>
            <a:endParaRPr lang="en-GB" dirty="0"/>
          </a:p>
        </p:txBody>
      </p:sp>
      <p:pic>
        <p:nvPicPr>
          <p:cNvPr id="6" name="Picture 5"/>
          <p:cNvPicPr>
            <a:picLocks noChangeAspect="1"/>
          </p:cNvPicPr>
          <p:nvPr/>
        </p:nvPicPr>
        <p:blipFill>
          <a:blip r:embed="rId2" cstate="print"/>
          <a:stretch>
            <a:fillRect/>
          </a:stretch>
        </p:blipFill>
        <p:spPr>
          <a:xfrm>
            <a:off x="539552" y="1532701"/>
            <a:ext cx="7506534" cy="4951615"/>
          </a:xfrm>
          <a:prstGeom prst="rect">
            <a:avLst/>
          </a:prstGeom>
        </p:spPr>
      </p:pic>
      <p:graphicFrame>
        <p:nvGraphicFramePr>
          <p:cNvPr id="7" name="Table 6"/>
          <p:cNvGraphicFramePr>
            <a:graphicFrameLocks noGrp="1"/>
          </p:cNvGraphicFramePr>
          <p:nvPr>
            <p:extLst>
              <p:ext uri="{D42A27DB-BD31-4B8C-83A1-F6EECF244321}">
                <p14:modId xmlns:p14="http://schemas.microsoft.com/office/powerpoint/2010/main" val="2020430625"/>
              </p:ext>
            </p:extLst>
          </p:nvPr>
        </p:nvGraphicFramePr>
        <p:xfrm>
          <a:off x="5652120" y="2060849"/>
          <a:ext cx="2120944" cy="3672406"/>
        </p:xfrm>
        <a:graphic>
          <a:graphicData uri="http://schemas.openxmlformats.org/drawingml/2006/table">
            <a:tbl>
              <a:tblPr firstRow="1" bandRow="1">
                <a:tableStyleId>{5C22544A-7EE6-4342-B048-85BDC9FD1C3A}</a:tableStyleId>
              </a:tblPr>
              <a:tblGrid>
                <a:gridCol w="2120944">
                  <a:extLst>
                    <a:ext uri="{9D8B030D-6E8A-4147-A177-3AD203B41FA5}">
                      <a16:colId xmlns:a16="http://schemas.microsoft.com/office/drawing/2014/main" val="667341740"/>
                    </a:ext>
                  </a:extLst>
                </a:gridCol>
              </a:tblGrid>
              <a:tr h="409783">
                <a:tc>
                  <a:txBody>
                    <a:bodyPr/>
                    <a:lstStyle/>
                    <a:p>
                      <a:r>
                        <a:rPr lang="en-GB" dirty="0" smtClean="0"/>
                        <a:t>Rent,</a:t>
                      </a:r>
                      <a:r>
                        <a:rPr lang="en-GB" baseline="0" dirty="0" smtClean="0"/>
                        <a:t> rates</a:t>
                      </a:r>
                      <a:endParaRPr lang="en-GB" dirty="0"/>
                    </a:p>
                  </a:txBody>
                  <a:tcPr>
                    <a:solidFill>
                      <a:schemeClr val="accent1">
                        <a:lumMod val="60000"/>
                        <a:lumOff val="40000"/>
                      </a:schemeClr>
                    </a:solidFill>
                  </a:tcPr>
                </a:tc>
                <a:extLst>
                  <a:ext uri="{0D108BD9-81ED-4DB2-BD59-A6C34878D82A}">
                    <a16:rowId xmlns:a16="http://schemas.microsoft.com/office/drawing/2014/main" val="381272599"/>
                  </a:ext>
                </a:extLst>
              </a:tr>
              <a:tr h="409783">
                <a:tc>
                  <a:txBody>
                    <a:bodyPr/>
                    <a:lstStyle/>
                    <a:p>
                      <a:r>
                        <a:rPr lang="en-GB" dirty="0" smtClean="0"/>
                        <a:t>Material</a:t>
                      </a:r>
                      <a:r>
                        <a:rPr lang="en-GB" baseline="0" dirty="0" smtClean="0"/>
                        <a:t> </a:t>
                      </a:r>
                      <a:endParaRPr lang="en-GB" dirty="0">
                        <a:solidFill>
                          <a:schemeClr val="accent1">
                            <a:lumMod val="20000"/>
                            <a:lumOff val="80000"/>
                          </a:schemeClr>
                        </a:solidFill>
                      </a:endParaRPr>
                    </a:p>
                  </a:txBody>
                  <a:tcPr/>
                </a:tc>
                <a:extLst>
                  <a:ext uri="{0D108BD9-81ED-4DB2-BD59-A6C34878D82A}">
                    <a16:rowId xmlns:a16="http://schemas.microsoft.com/office/drawing/2014/main" val="3543889621"/>
                  </a:ext>
                </a:extLst>
              </a:tr>
              <a:tr h="67775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baseline="0" dirty="0" smtClean="0"/>
                        <a:t>labour</a:t>
                      </a:r>
                      <a:endParaRPr lang="en-GB" dirty="0" smtClean="0">
                        <a:solidFill>
                          <a:schemeClr val="accent1">
                            <a:lumMod val="20000"/>
                            <a:lumOff val="80000"/>
                          </a:schemeClr>
                        </a:solidFill>
                      </a:endParaRPr>
                    </a:p>
                    <a:p>
                      <a:endParaRPr lang="en-GB" dirty="0"/>
                    </a:p>
                  </a:txBody>
                  <a:tcPr/>
                </a:tc>
                <a:extLst>
                  <a:ext uri="{0D108BD9-81ED-4DB2-BD59-A6C34878D82A}">
                    <a16:rowId xmlns:a16="http://schemas.microsoft.com/office/drawing/2014/main" val="2914637289"/>
                  </a:ext>
                </a:extLst>
              </a:tr>
              <a:tr h="409783">
                <a:tc>
                  <a:txBody>
                    <a:bodyPr/>
                    <a:lstStyle/>
                    <a:p>
                      <a:r>
                        <a:rPr lang="en-GB" baseline="0" dirty="0" smtClean="0"/>
                        <a:t>wages</a:t>
                      </a:r>
                      <a:endParaRPr lang="en-GB" dirty="0"/>
                    </a:p>
                  </a:txBody>
                  <a:tcPr/>
                </a:tc>
                <a:extLst>
                  <a:ext uri="{0D108BD9-81ED-4DB2-BD59-A6C34878D82A}">
                    <a16:rowId xmlns:a16="http://schemas.microsoft.com/office/drawing/2014/main" val="2189952170"/>
                  </a:ext>
                </a:extLst>
              </a:tr>
              <a:tr h="67775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smtClean="0"/>
                        <a:t>Broadband </a:t>
                      </a:r>
                    </a:p>
                    <a:p>
                      <a:endParaRPr lang="en-GB" dirty="0"/>
                    </a:p>
                  </a:txBody>
                  <a:tcPr/>
                </a:tc>
                <a:extLst>
                  <a:ext uri="{0D108BD9-81ED-4DB2-BD59-A6C34878D82A}">
                    <a16:rowId xmlns:a16="http://schemas.microsoft.com/office/drawing/2014/main" val="3267518850"/>
                  </a:ext>
                </a:extLst>
              </a:tr>
              <a:tr h="409783">
                <a:tc>
                  <a:txBody>
                    <a:bodyPr/>
                    <a:lstStyle/>
                    <a:p>
                      <a:r>
                        <a:rPr lang="en-GB" dirty="0" smtClean="0"/>
                        <a:t>electricity</a:t>
                      </a:r>
                      <a:endParaRPr lang="en-GB" dirty="0"/>
                    </a:p>
                  </a:txBody>
                  <a:tcPr/>
                </a:tc>
                <a:extLst>
                  <a:ext uri="{0D108BD9-81ED-4DB2-BD59-A6C34878D82A}">
                    <a16:rowId xmlns:a16="http://schemas.microsoft.com/office/drawing/2014/main" val="3081799630"/>
                  </a:ext>
                </a:extLst>
              </a:tr>
              <a:tr h="67775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dirty="0" smtClean="0"/>
                        <a:t>postage</a:t>
                      </a:r>
                    </a:p>
                    <a:p>
                      <a:endParaRPr lang="en-GB" dirty="0"/>
                    </a:p>
                  </a:txBody>
                  <a:tcPr/>
                </a:tc>
                <a:extLst>
                  <a:ext uri="{0D108BD9-81ED-4DB2-BD59-A6C34878D82A}">
                    <a16:rowId xmlns:a16="http://schemas.microsoft.com/office/drawing/2014/main" val="1765980319"/>
                  </a:ext>
                </a:extLst>
              </a:tr>
            </a:tbl>
          </a:graphicData>
        </a:graphic>
      </p:graphicFrame>
    </p:spTree>
    <p:extLst>
      <p:ext uri="{BB962C8B-B14F-4D97-AF65-F5344CB8AC3E}">
        <p14:creationId xmlns:p14="http://schemas.microsoft.com/office/powerpoint/2010/main" val="16977245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Management Process-</a:t>
            </a:r>
            <a:br>
              <a:rPr lang="en-GB" dirty="0" smtClean="0"/>
            </a:br>
            <a:r>
              <a:rPr lang="en-GB" dirty="0" smtClean="0"/>
              <a:t>Human Resource</a:t>
            </a:r>
            <a:endParaRPr lang="en-GB" dirty="0"/>
          </a:p>
        </p:txBody>
      </p:sp>
      <p:sp>
        <p:nvSpPr>
          <p:cNvPr id="3" name="Content Placeholder 2"/>
          <p:cNvSpPr>
            <a:spLocks noGrp="1"/>
          </p:cNvSpPr>
          <p:nvPr>
            <p:ph idx="1"/>
          </p:nvPr>
        </p:nvSpPr>
        <p:spPr/>
        <p:txBody>
          <a:bodyPr>
            <a:normAutofit fontScale="92500" lnSpcReduction="20000"/>
          </a:bodyPr>
          <a:lstStyle/>
          <a:p>
            <a:r>
              <a:rPr lang="en-GB" sz="2000" dirty="0" smtClean="0"/>
              <a:t>Management Position:</a:t>
            </a:r>
          </a:p>
          <a:p>
            <a:r>
              <a:rPr lang="en-GB" dirty="0" smtClean="0"/>
              <a:t>Managing director</a:t>
            </a:r>
          </a:p>
          <a:p>
            <a:r>
              <a:rPr lang="en-GB" dirty="0" smtClean="0"/>
              <a:t>Director Admin</a:t>
            </a:r>
          </a:p>
          <a:p>
            <a:r>
              <a:rPr lang="en-GB" dirty="0" smtClean="0"/>
              <a:t>Director sales and marketing</a:t>
            </a:r>
          </a:p>
          <a:p>
            <a:r>
              <a:rPr lang="en-GB" dirty="0" smtClean="0"/>
              <a:t>Director finance</a:t>
            </a:r>
          </a:p>
          <a:p>
            <a:r>
              <a:rPr lang="en-GB" sz="2000" dirty="0" smtClean="0"/>
              <a:t>Staff:</a:t>
            </a:r>
            <a:r>
              <a:rPr lang="en-GB" dirty="0" smtClean="0"/>
              <a:t> Store Manager, Supervisor, Sales Assistant</a:t>
            </a:r>
          </a:p>
          <a:p>
            <a:r>
              <a:rPr lang="en-GB" sz="2000" dirty="0" smtClean="0"/>
              <a:t>Recruitment:</a:t>
            </a:r>
            <a:r>
              <a:rPr lang="en-GB" dirty="0" smtClean="0"/>
              <a:t> Current employee reference, vacancy notice on door, </a:t>
            </a:r>
          </a:p>
          <a:p>
            <a:r>
              <a:rPr lang="en-GB" sz="2000" dirty="0" smtClean="0"/>
              <a:t>Staff Training: </a:t>
            </a:r>
          </a:p>
          <a:p>
            <a:pPr>
              <a:buNone/>
            </a:pPr>
            <a:r>
              <a:rPr lang="en-GB" dirty="0" smtClean="0"/>
              <a:t>Memorandum provided to all staffs, regular training for new products before launching, monthly staff performance review </a:t>
            </a:r>
          </a:p>
          <a:p>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Management Process-</a:t>
            </a:r>
            <a:br>
              <a:rPr lang="en-GB" dirty="0" smtClean="0"/>
            </a:br>
            <a:r>
              <a:rPr lang="en-GB" dirty="0" smtClean="0"/>
              <a:t>Marketing</a:t>
            </a:r>
            <a:endParaRPr lang="en-GB" dirty="0"/>
          </a:p>
        </p:txBody>
      </p:sp>
      <p:sp>
        <p:nvSpPr>
          <p:cNvPr id="3" name="Content Placeholder 2"/>
          <p:cNvSpPr>
            <a:spLocks noGrp="1"/>
          </p:cNvSpPr>
          <p:nvPr>
            <p:ph idx="1"/>
          </p:nvPr>
        </p:nvSpPr>
        <p:spPr>
          <a:xfrm>
            <a:off x="609598" y="1928802"/>
            <a:ext cx="6986737" cy="4429156"/>
          </a:xfrm>
        </p:spPr>
        <p:txBody>
          <a:bodyPr>
            <a:normAutofit lnSpcReduction="10000"/>
          </a:bodyPr>
          <a:lstStyle/>
          <a:p>
            <a:pPr algn="ctr" fontAlgn="base">
              <a:lnSpc>
                <a:spcPct val="107000"/>
              </a:lnSpc>
              <a:spcAft>
                <a:spcPts val="4085"/>
              </a:spcAft>
              <a:buClr>
                <a:srgbClr val="000000"/>
              </a:buClr>
              <a:buSzPts val="3200"/>
              <a:buFont typeface="Wingdings" pitchFamily="2" charset="2"/>
              <a:buChar char="Ø"/>
            </a:pPr>
            <a:r>
              <a:rPr lang="en-GB" sz="2400" dirty="0" smtClean="0">
                <a:solidFill>
                  <a:srgbClr val="00B050"/>
                </a:solidFill>
                <a:uFill>
                  <a:solidFill>
                    <a:srgbClr val="000000"/>
                  </a:solidFill>
                </a:uFill>
                <a:latin typeface="Trebuchet MS (Headings)"/>
                <a:ea typeface="Arial" panose="020B0604020202020204" pitchFamily="34" charset="0"/>
                <a:cs typeface="Arial" panose="020B0604020202020204" pitchFamily="34" charset="0"/>
              </a:rPr>
              <a:t>Product – </a:t>
            </a:r>
            <a:r>
              <a:rPr lang="en-GB" dirty="0" smtClean="0">
                <a:solidFill>
                  <a:srgbClr val="00B050"/>
                </a:solidFill>
                <a:uFill>
                  <a:solidFill>
                    <a:srgbClr val="000000"/>
                  </a:solidFill>
                </a:uFill>
                <a:latin typeface="Trebuchet MS (Headings)"/>
                <a:ea typeface="Arial" panose="020B0604020202020204" pitchFamily="34" charset="0"/>
                <a:cs typeface="Arial" panose="020B0604020202020204" pitchFamily="34" charset="0"/>
              </a:rPr>
              <a:t>Huge range, available stock, quality product</a:t>
            </a:r>
            <a:endParaRPr lang="en-GB" sz="1000" dirty="0" smtClean="0">
              <a:solidFill>
                <a:srgbClr val="00B050"/>
              </a:solidFill>
              <a:uFill>
                <a:solidFill>
                  <a:srgbClr val="000000"/>
                </a:solidFill>
              </a:uFill>
              <a:latin typeface="Trebuchet MS (Headings)"/>
              <a:ea typeface="Arial" panose="020B0604020202020204" pitchFamily="34" charset="0"/>
              <a:cs typeface="Arial" panose="020B0604020202020204" pitchFamily="34" charset="0"/>
            </a:endParaRPr>
          </a:p>
          <a:p>
            <a:pPr algn="ctr" fontAlgn="base">
              <a:lnSpc>
                <a:spcPct val="107000"/>
              </a:lnSpc>
              <a:spcAft>
                <a:spcPts val="4085"/>
              </a:spcAft>
              <a:buClr>
                <a:srgbClr val="000000"/>
              </a:buClr>
              <a:buSzPts val="3200"/>
              <a:buFont typeface="Wingdings" pitchFamily="2" charset="2"/>
              <a:buChar char="Ø"/>
            </a:pPr>
            <a:r>
              <a:rPr lang="en-GB" sz="2400" dirty="0" smtClean="0">
                <a:solidFill>
                  <a:srgbClr val="00B050"/>
                </a:solidFill>
                <a:uFill>
                  <a:solidFill>
                    <a:srgbClr val="000000"/>
                  </a:solidFill>
                </a:uFill>
                <a:latin typeface="Trebuchet MS (Headings)"/>
                <a:ea typeface="Arial" panose="020B0604020202020204" pitchFamily="34" charset="0"/>
                <a:cs typeface="Arial" panose="020B0604020202020204" pitchFamily="34" charset="0"/>
              </a:rPr>
              <a:t>Price</a:t>
            </a:r>
            <a:r>
              <a:rPr lang="en-GB" sz="2400" dirty="0" smtClean="0">
                <a:solidFill>
                  <a:srgbClr val="000000"/>
                </a:solidFill>
                <a:uFill>
                  <a:solidFill>
                    <a:srgbClr val="000000"/>
                  </a:solidFill>
                </a:uFill>
                <a:latin typeface="Trebuchet MS (Headings)"/>
                <a:ea typeface="Arial" panose="020B0604020202020204" pitchFamily="34" charset="0"/>
                <a:cs typeface="Arial" panose="020B0604020202020204" pitchFamily="34" charset="0"/>
              </a:rPr>
              <a:t> </a:t>
            </a:r>
            <a:r>
              <a:rPr lang="en-GB" sz="2400" dirty="0" smtClean="0">
                <a:solidFill>
                  <a:srgbClr val="00B050"/>
                </a:solidFill>
                <a:uFill>
                  <a:solidFill>
                    <a:srgbClr val="000000"/>
                  </a:solidFill>
                </a:uFill>
                <a:latin typeface="Trebuchet MS (Headings)"/>
                <a:ea typeface="Arial" panose="020B0604020202020204" pitchFamily="34" charset="0"/>
                <a:cs typeface="Arial" panose="020B0604020202020204" pitchFamily="34" charset="0"/>
              </a:rPr>
              <a:t>– </a:t>
            </a:r>
            <a:r>
              <a:rPr lang="en-GB" dirty="0" smtClean="0">
                <a:solidFill>
                  <a:srgbClr val="00B050"/>
                </a:solidFill>
                <a:uFill>
                  <a:solidFill>
                    <a:srgbClr val="000000"/>
                  </a:solidFill>
                </a:uFill>
                <a:latin typeface="Trebuchet MS (Headings)"/>
                <a:ea typeface="Arial" panose="020B0604020202020204" pitchFamily="34" charset="0"/>
                <a:cs typeface="Arial" panose="020B0604020202020204" pitchFamily="34" charset="0"/>
              </a:rPr>
              <a:t>Economy pricing, low margin, increase sales volume</a:t>
            </a:r>
            <a:endParaRPr lang="en-GB" sz="1000" dirty="0" smtClean="0">
              <a:solidFill>
                <a:srgbClr val="00B050"/>
              </a:solidFill>
              <a:uFill>
                <a:solidFill>
                  <a:srgbClr val="000000"/>
                </a:solidFill>
              </a:uFill>
              <a:latin typeface="Trebuchet MS (Headings)"/>
              <a:ea typeface="Arial" panose="020B0604020202020204" pitchFamily="34" charset="0"/>
              <a:cs typeface="Arial" panose="020B0604020202020204" pitchFamily="34" charset="0"/>
            </a:endParaRPr>
          </a:p>
          <a:p>
            <a:pPr algn="ctr" fontAlgn="base">
              <a:lnSpc>
                <a:spcPct val="91000"/>
              </a:lnSpc>
              <a:spcAft>
                <a:spcPts val="4290"/>
              </a:spcAft>
              <a:buClr>
                <a:srgbClr val="000000"/>
              </a:buClr>
              <a:buSzPts val="3200"/>
              <a:buFont typeface="Wingdings" pitchFamily="2" charset="2"/>
              <a:buChar char="Ø"/>
            </a:pPr>
            <a:r>
              <a:rPr lang="en-GB" sz="2400" dirty="0" smtClean="0">
                <a:solidFill>
                  <a:srgbClr val="00B050"/>
                </a:solidFill>
                <a:uFill>
                  <a:solidFill>
                    <a:srgbClr val="000000"/>
                  </a:solidFill>
                </a:uFill>
                <a:latin typeface="Trebuchet MS (Headings)"/>
                <a:ea typeface="Arial" panose="020B0604020202020204" pitchFamily="34" charset="0"/>
                <a:cs typeface="Arial" panose="020B0604020202020204" pitchFamily="34" charset="0"/>
              </a:rPr>
              <a:t>Place – </a:t>
            </a:r>
            <a:r>
              <a:rPr lang="en-GB" dirty="0" smtClean="0">
                <a:solidFill>
                  <a:srgbClr val="00B050"/>
                </a:solidFill>
                <a:uFill>
                  <a:solidFill>
                    <a:srgbClr val="000000"/>
                  </a:solidFill>
                </a:uFill>
                <a:latin typeface="Trebuchet MS (Headings)"/>
                <a:ea typeface="Arial" panose="020B0604020202020204" pitchFamily="34" charset="0"/>
                <a:cs typeface="Arial" panose="020B0604020202020204" pitchFamily="34" charset="0"/>
              </a:rPr>
              <a:t>located in a busy shopping centre, South bank and Art university are close to the centre</a:t>
            </a:r>
          </a:p>
          <a:p>
            <a:pPr algn="ctr" fontAlgn="base">
              <a:lnSpc>
                <a:spcPct val="91000"/>
              </a:lnSpc>
              <a:spcAft>
                <a:spcPts val="4290"/>
              </a:spcAft>
              <a:buClr>
                <a:srgbClr val="000000"/>
              </a:buClr>
              <a:buSzPts val="3200"/>
              <a:buFont typeface="Wingdings" pitchFamily="2" charset="2"/>
              <a:buChar char="Ø"/>
            </a:pPr>
            <a:r>
              <a:rPr lang="en-GB" sz="2400" dirty="0" smtClean="0">
                <a:solidFill>
                  <a:srgbClr val="00B050"/>
                </a:solidFill>
                <a:uFill>
                  <a:solidFill>
                    <a:srgbClr val="000000"/>
                  </a:solidFill>
                </a:uFill>
                <a:latin typeface="Trebuchet MS (Headings)"/>
                <a:ea typeface="Arial" panose="020B0604020202020204" pitchFamily="34" charset="0"/>
                <a:cs typeface="Arial" panose="020B0604020202020204" pitchFamily="34" charset="0"/>
              </a:rPr>
              <a:t>Promotion – </a:t>
            </a:r>
            <a:r>
              <a:rPr lang="en-GB" dirty="0" smtClean="0">
                <a:solidFill>
                  <a:srgbClr val="00B050"/>
                </a:solidFill>
                <a:uFill>
                  <a:solidFill>
                    <a:srgbClr val="000000"/>
                  </a:solidFill>
                </a:uFill>
                <a:latin typeface="Trebuchet MS (Headings)"/>
                <a:ea typeface="Arial" panose="020B0604020202020204" pitchFamily="34" charset="0"/>
                <a:cs typeface="Arial" panose="020B0604020202020204" pitchFamily="34" charset="0"/>
              </a:rPr>
              <a:t>Leafleting, social media marketing, Membership discount, student discount</a:t>
            </a:r>
            <a:endParaRPr lang="en-GB" sz="1000" dirty="0" smtClean="0">
              <a:solidFill>
                <a:srgbClr val="00B050"/>
              </a:solidFill>
              <a:uFill>
                <a:solidFill>
                  <a:srgbClr val="000000"/>
                </a:solidFill>
              </a:uFill>
              <a:latin typeface="Trebuchet MS (Headings)"/>
              <a:ea typeface="Arial" panose="020B0604020202020204" pitchFamily="34" charset="0"/>
              <a:cs typeface="Arial" panose="020B0604020202020204" pitchFamily="34" charset="0"/>
            </a:endParaRPr>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Marketing </a:t>
            </a:r>
            <a:endParaRPr lang="en-GB" dirty="0"/>
          </a:p>
        </p:txBody>
      </p:sp>
      <p:pic>
        <p:nvPicPr>
          <p:cNvPr id="4" name="Content Placeholder 3"/>
          <p:cNvPicPr>
            <a:picLocks noGrp="1" noChangeAspect="1"/>
          </p:cNvPicPr>
          <p:nvPr>
            <p:ph idx="1"/>
          </p:nvPr>
        </p:nvPicPr>
        <p:blipFill>
          <a:blip r:embed="rId2" cstate="print"/>
          <a:stretch>
            <a:fillRect/>
          </a:stretch>
        </p:blipFill>
        <p:spPr>
          <a:xfrm>
            <a:off x="3726913" y="185461"/>
            <a:ext cx="2763600" cy="1800200"/>
          </a:xfrm>
          <a:prstGeom prst="rect">
            <a:avLst/>
          </a:prstGeom>
        </p:spPr>
      </p:pic>
      <p:pic>
        <p:nvPicPr>
          <p:cNvPr id="6" name="Picture 5"/>
          <p:cNvPicPr>
            <a:picLocks noChangeAspect="1"/>
          </p:cNvPicPr>
          <p:nvPr/>
        </p:nvPicPr>
        <p:blipFill>
          <a:blip r:embed="rId3" cstate="print"/>
          <a:stretch>
            <a:fillRect/>
          </a:stretch>
        </p:blipFill>
        <p:spPr>
          <a:xfrm>
            <a:off x="5088755" y="4701428"/>
            <a:ext cx="3755423" cy="1819267"/>
          </a:xfrm>
          <a:prstGeom prst="rect">
            <a:avLst/>
          </a:prstGeom>
        </p:spPr>
      </p:pic>
      <p:pic>
        <p:nvPicPr>
          <p:cNvPr id="5" name="Picture 4"/>
          <p:cNvPicPr>
            <a:picLocks noChangeAspect="1"/>
          </p:cNvPicPr>
          <p:nvPr/>
        </p:nvPicPr>
        <p:blipFill>
          <a:blip r:embed="rId4" cstate="print"/>
          <a:stretch>
            <a:fillRect/>
          </a:stretch>
        </p:blipFill>
        <p:spPr>
          <a:xfrm>
            <a:off x="477754" y="4701430"/>
            <a:ext cx="2854197" cy="1842980"/>
          </a:xfrm>
          <a:prstGeom prst="rect">
            <a:avLst/>
          </a:prstGeom>
        </p:spPr>
      </p:pic>
      <p:sp>
        <p:nvSpPr>
          <p:cNvPr id="8" name="TextBox 7"/>
          <p:cNvSpPr txBox="1"/>
          <p:nvPr/>
        </p:nvSpPr>
        <p:spPr>
          <a:xfrm>
            <a:off x="4877104" y="4014970"/>
            <a:ext cx="3637857" cy="646331"/>
          </a:xfrm>
          <a:prstGeom prst="rect">
            <a:avLst/>
          </a:prstGeom>
          <a:noFill/>
        </p:spPr>
        <p:txBody>
          <a:bodyPr wrap="square" rtlCol="0">
            <a:spAutoFit/>
          </a:bodyPr>
          <a:lstStyle/>
          <a:p>
            <a:pPr lvl="0" algn="ctr"/>
            <a:r>
              <a:rPr lang="en-US" dirty="0"/>
              <a:t>Local community events and activities </a:t>
            </a:r>
          </a:p>
        </p:txBody>
      </p:sp>
      <p:sp>
        <p:nvSpPr>
          <p:cNvPr id="9" name="TextBox 8"/>
          <p:cNvSpPr txBox="1"/>
          <p:nvPr/>
        </p:nvSpPr>
        <p:spPr>
          <a:xfrm>
            <a:off x="614710" y="3715846"/>
            <a:ext cx="2664296" cy="1200329"/>
          </a:xfrm>
          <a:prstGeom prst="rect">
            <a:avLst/>
          </a:prstGeom>
          <a:noFill/>
        </p:spPr>
        <p:txBody>
          <a:bodyPr wrap="square" rtlCol="0">
            <a:spAutoFit/>
          </a:bodyPr>
          <a:lstStyle/>
          <a:p>
            <a:r>
              <a:rPr lang="en-GB" dirty="0" smtClean="0"/>
              <a:t>In-house promotions and offers beating competitors</a:t>
            </a:r>
          </a:p>
          <a:p>
            <a:endParaRPr lang="en-GB" dirty="0"/>
          </a:p>
        </p:txBody>
      </p:sp>
      <p:sp>
        <p:nvSpPr>
          <p:cNvPr id="10" name="TextBox 9"/>
          <p:cNvSpPr txBox="1"/>
          <p:nvPr/>
        </p:nvSpPr>
        <p:spPr>
          <a:xfrm>
            <a:off x="3824054" y="2112991"/>
            <a:ext cx="2003525" cy="646331"/>
          </a:xfrm>
          <a:prstGeom prst="rect">
            <a:avLst/>
          </a:prstGeom>
          <a:noFill/>
        </p:spPr>
        <p:txBody>
          <a:bodyPr wrap="square" rtlCol="0">
            <a:spAutoFit/>
          </a:bodyPr>
          <a:lstStyle/>
          <a:p>
            <a:r>
              <a:rPr lang="en-GB" dirty="0" smtClean="0"/>
              <a:t>Online GG forum and committee</a:t>
            </a:r>
            <a:endParaRPr lang="en-GB" dirty="0"/>
          </a:p>
        </p:txBody>
      </p:sp>
      <p:pic>
        <p:nvPicPr>
          <p:cNvPr id="11" name="Picture 10"/>
          <p:cNvPicPr>
            <a:picLocks noChangeAspect="1"/>
          </p:cNvPicPr>
          <p:nvPr/>
        </p:nvPicPr>
        <p:blipFill>
          <a:blip r:embed="rId5" cstate="print"/>
          <a:stretch>
            <a:fillRect/>
          </a:stretch>
        </p:blipFill>
        <p:spPr>
          <a:xfrm>
            <a:off x="3331951" y="4701429"/>
            <a:ext cx="2987729" cy="1842980"/>
          </a:xfrm>
          <a:prstGeom prst="rect">
            <a:avLst/>
          </a:prstGeom>
        </p:spPr>
      </p:pic>
      <p:pic>
        <p:nvPicPr>
          <p:cNvPr id="12" name="Picture 11"/>
          <p:cNvPicPr>
            <a:picLocks noChangeAspect="1"/>
          </p:cNvPicPr>
          <p:nvPr/>
        </p:nvPicPr>
        <p:blipFill>
          <a:blip r:embed="rId6" cstate="print"/>
          <a:stretch>
            <a:fillRect/>
          </a:stretch>
        </p:blipFill>
        <p:spPr>
          <a:xfrm>
            <a:off x="508615" y="1270000"/>
            <a:ext cx="2833705" cy="1157858"/>
          </a:xfrm>
          <a:prstGeom prst="rect">
            <a:avLst/>
          </a:prstGeom>
        </p:spPr>
      </p:pic>
      <p:pic>
        <p:nvPicPr>
          <p:cNvPr id="13" name="Picture 12"/>
          <p:cNvPicPr>
            <a:picLocks noChangeAspect="1"/>
          </p:cNvPicPr>
          <p:nvPr/>
        </p:nvPicPr>
        <p:blipFill>
          <a:blip r:embed="rId7" cstate="print"/>
          <a:stretch>
            <a:fillRect/>
          </a:stretch>
        </p:blipFill>
        <p:spPr>
          <a:xfrm>
            <a:off x="277642" y="1648418"/>
            <a:ext cx="3295650" cy="1628775"/>
          </a:xfrm>
          <a:prstGeom prst="rect">
            <a:avLst/>
          </a:prstGeom>
        </p:spPr>
      </p:pic>
      <p:pic>
        <p:nvPicPr>
          <p:cNvPr id="14" name="Picture 13"/>
          <p:cNvPicPr>
            <a:picLocks noChangeAspect="1"/>
          </p:cNvPicPr>
          <p:nvPr/>
        </p:nvPicPr>
        <p:blipFill>
          <a:blip r:embed="rId8" cstate="print"/>
          <a:stretch>
            <a:fillRect/>
          </a:stretch>
        </p:blipFill>
        <p:spPr>
          <a:xfrm>
            <a:off x="6696033" y="185461"/>
            <a:ext cx="2254746" cy="2254746"/>
          </a:xfrm>
          <a:prstGeom prst="rect">
            <a:avLst/>
          </a:prstGeom>
        </p:spPr>
      </p:pic>
      <p:sp>
        <p:nvSpPr>
          <p:cNvPr id="15" name="TextBox 14"/>
          <p:cNvSpPr txBox="1"/>
          <p:nvPr/>
        </p:nvSpPr>
        <p:spPr>
          <a:xfrm>
            <a:off x="6200827" y="2558043"/>
            <a:ext cx="2749952" cy="646331"/>
          </a:xfrm>
          <a:prstGeom prst="rect">
            <a:avLst/>
          </a:prstGeom>
          <a:noFill/>
        </p:spPr>
        <p:txBody>
          <a:bodyPr wrap="square" rtlCol="0">
            <a:spAutoFit/>
          </a:bodyPr>
          <a:lstStyle/>
          <a:p>
            <a:r>
              <a:rPr lang="en-GB" dirty="0" smtClean="0"/>
              <a:t>Online click and collect store available</a:t>
            </a:r>
            <a:endParaRPr lang="en-GB" dirty="0"/>
          </a:p>
        </p:txBody>
      </p:sp>
    </p:spTree>
    <p:extLst>
      <p:ext uri="{BB962C8B-B14F-4D97-AF65-F5344CB8AC3E}">
        <p14:creationId xmlns:p14="http://schemas.microsoft.com/office/powerpoint/2010/main" val="23167354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Management Process</a:t>
            </a:r>
            <a:br>
              <a:rPr lang="en-GB" b="1" dirty="0"/>
            </a:br>
            <a:endParaRPr lang="en-GB" dirty="0"/>
          </a:p>
        </p:txBody>
      </p:sp>
      <p:sp>
        <p:nvSpPr>
          <p:cNvPr id="3" name="Content Placeholder 2"/>
          <p:cNvSpPr>
            <a:spLocks noGrp="1"/>
          </p:cNvSpPr>
          <p:nvPr>
            <p:ph idx="1"/>
          </p:nvPr>
        </p:nvSpPr>
        <p:spPr/>
        <p:txBody>
          <a:bodyPr>
            <a:normAutofit/>
          </a:bodyPr>
          <a:lstStyle/>
          <a:p>
            <a:pPr lvl="0" fontAlgn="base"/>
            <a:r>
              <a:rPr lang="en-GB" dirty="0" smtClean="0"/>
              <a:t>Operation </a:t>
            </a:r>
            <a:r>
              <a:rPr lang="en-GB" dirty="0"/>
              <a:t>:</a:t>
            </a:r>
          </a:p>
          <a:p>
            <a:pPr lvl="0" fontAlgn="base"/>
            <a:r>
              <a:rPr lang="en-GB" dirty="0">
                <a:solidFill>
                  <a:srgbClr val="00B0F0"/>
                </a:solidFill>
              </a:rPr>
              <a:t>We open 7 days a week</a:t>
            </a:r>
          </a:p>
          <a:p>
            <a:pPr lvl="0" fontAlgn="base"/>
            <a:r>
              <a:rPr lang="en-GB" dirty="0"/>
              <a:t>Monday to Saturday 10 AM to 6.30PM</a:t>
            </a:r>
          </a:p>
          <a:p>
            <a:pPr lvl="0" fontAlgn="base"/>
            <a:r>
              <a:rPr lang="en-GB" dirty="0"/>
              <a:t>Sunday 10.30 AM to 5 PM</a:t>
            </a:r>
          </a:p>
          <a:p>
            <a:pPr lvl="0" fontAlgn="base"/>
            <a:r>
              <a:rPr lang="en-GB" dirty="0"/>
              <a:t>We close Christmas day and New years day</a:t>
            </a:r>
          </a:p>
          <a:p>
            <a:pPr lvl="0" fontAlgn="base"/>
            <a:r>
              <a:rPr lang="en-GB" dirty="0"/>
              <a:t>Christmas Eve and New years Eve and all other </a:t>
            </a:r>
          </a:p>
          <a:p>
            <a:r>
              <a:rPr lang="en-GB" dirty="0"/>
              <a:t>Bank Holidays follows Sunday time (10.30am – 5pm)</a:t>
            </a:r>
          </a:p>
          <a:p>
            <a:endParaRPr lang="en-GB" dirty="0"/>
          </a:p>
        </p:txBody>
      </p:sp>
    </p:spTree>
    <p:extLst>
      <p:ext uri="{BB962C8B-B14F-4D97-AF65-F5344CB8AC3E}">
        <p14:creationId xmlns:p14="http://schemas.microsoft.com/office/powerpoint/2010/main" val="12451842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260648"/>
            <a:ext cx="7540499" cy="953774"/>
          </a:xfrm>
        </p:spPr>
        <p:txBody>
          <a:bodyPr/>
          <a:lstStyle/>
          <a:p>
            <a:pPr marL="15240" indent="-6350">
              <a:lnSpc>
                <a:spcPct val="107000"/>
              </a:lnSpc>
              <a:spcAft>
                <a:spcPts val="4745"/>
              </a:spcAft>
            </a:pPr>
            <a:r>
              <a:rPr lang="en-GB" b="1" dirty="0">
                <a:solidFill>
                  <a:srgbClr val="92D050"/>
                </a:solidFill>
                <a:ea typeface="Calibri" panose="020F0502020204030204" pitchFamily="34" charset="0"/>
              </a:rPr>
              <a:t>PESTLE analysis</a:t>
            </a:r>
          </a:p>
        </p:txBody>
      </p:sp>
      <p:sp>
        <p:nvSpPr>
          <p:cNvPr id="3" name="Content Placeholder 2"/>
          <p:cNvSpPr>
            <a:spLocks noGrp="1"/>
          </p:cNvSpPr>
          <p:nvPr>
            <p:ph idx="1"/>
          </p:nvPr>
        </p:nvSpPr>
        <p:spPr>
          <a:xfrm>
            <a:off x="107505" y="1052736"/>
            <a:ext cx="7992887" cy="5544616"/>
          </a:xfrm>
        </p:spPr>
        <p:txBody>
          <a:bodyPr>
            <a:normAutofit fontScale="62500" lnSpcReduction="20000"/>
          </a:bodyPr>
          <a:lstStyle/>
          <a:p>
            <a:pPr lvl="0" fontAlgn="base">
              <a:lnSpc>
                <a:spcPct val="90000"/>
              </a:lnSpc>
              <a:spcAft>
                <a:spcPts val="3260"/>
              </a:spcAft>
              <a:buClr>
                <a:srgbClr val="000000"/>
              </a:buClr>
              <a:buSzPts val="2250"/>
              <a:buFont typeface="Wingdings" pitchFamily="2" charset="2"/>
              <a:buChar char="Ø"/>
            </a:pPr>
            <a:endParaRPr lang="en-GB" sz="4000" b="1"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endParaRPr>
          </a:p>
          <a:p>
            <a:pPr lvl="0" fontAlgn="base">
              <a:lnSpc>
                <a:spcPct val="90000"/>
              </a:lnSpc>
              <a:spcAft>
                <a:spcPts val="3260"/>
              </a:spcAft>
              <a:buClr>
                <a:srgbClr val="000000"/>
              </a:buClr>
              <a:buSzPts val="2250"/>
              <a:buFont typeface="Wingdings" pitchFamily="2" charset="2"/>
              <a:buChar char="Ø"/>
            </a:pPr>
            <a:r>
              <a:rPr lang="en-GB" sz="4000" b="1"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Political </a:t>
            </a:r>
            <a:r>
              <a:rPr lang="en-GB" sz="4000" b="1"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Factors</a:t>
            </a:r>
            <a:r>
              <a:rPr lang="en-GB" sz="4000"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 </a:t>
            </a:r>
            <a:r>
              <a:rPr lang="en-GB" sz="40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VAT </a:t>
            </a:r>
            <a:r>
              <a:rPr lang="en-GB" sz="4000"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increase, Business </a:t>
            </a:r>
            <a:r>
              <a:rPr lang="en-GB" sz="40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Rates </a:t>
            </a:r>
            <a:r>
              <a:rPr lang="en-GB" sz="4000"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increase, Trade regulations between </a:t>
            </a:r>
            <a:r>
              <a:rPr lang="en-GB" sz="40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  UK </a:t>
            </a:r>
            <a:r>
              <a:rPr lang="en-GB" sz="4000"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and </a:t>
            </a:r>
            <a:r>
              <a:rPr lang="en-GB" sz="40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 	EU</a:t>
            </a:r>
            <a:r>
              <a:rPr lang="en-GB" sz="4000"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 Govt. Policy on social welfare</a:t>
            </a:r>
            <a:endParaRPr lang="en-GB" sz="4900" dirty="0">
              <a:solidFill>
                <a:schemeClr val="tx2"/>
              </a:solidFill>
              <a:uFill>
                <a:solidFill>
                  <a:srgbClr val="000000"/>
                </a:solidFill>
              </a:uFill>
              <a:latin typeface="Trebuchet MS (Headings)"/>
              <a:ea typeface="Arial" panose="020B0604020202020204" pitchFamily="34" charset="0"/>
              <a:cs typeface="Arial" panose="020B0604020202020204" pitchFamily="34" charset="0"/>
            </a:endParaRPr>
          </a:p>
          <a:p>
            <a:pPr lvl="0" fontAlgn="base">
              <a:lnSpc>
                <a:spcPct val="90000"/>
              </a:lnSpc>
              <a:spcAft>
                <a:spcPts val="3260"/>
              </a:spcAft>
              <a:buClr>
                <a:srgbClr val="000000"/>
              </a:buClr>
              <a:buSzPts val="2250"/>
              <a:buFont typeface="Wingdings" pitchFamily="2" charset="2"/>
              <a:buChar char="Ø"/>
            </a:pPr>
            <a:r>
              <a:rPr lang="en-GB" sz="4000" b="1"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Economical Factors</a:t>
            </a:r>
            <a:r>
              <a:rPr lang="en-GB" sz="4000"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 </a:t>
            </a:r>
            <a:r>
              <a:rPr lang="en-GB" sz="40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Disposable </a:t>
            </a:r>
            <a:r>
              <a:rPr lang="en-GB" sz="4000"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incomes of most buyer, Credit accessibilities, Unemployment </a:t>
            </a:r>
            <a:r>
              <a:rPr lang="en-GB" sz="40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      					   rate</a:t>
            </a:r>
            <a:r>
              <a:rPr lang="en-GB" sz="4000"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 Inflation, Interest rate</a:t>
            </a:r>
            <a:endParaRPr lang="en-GB" sz="4900" dirty="0">
              <a:solidFill>
                <a:schemeClr val="tx2"/>
              </a:solidFill>
              <a:uFill>
                <a:solidFill>
                  <a:srgbClr val="000000"/>
                </a:solidFill>
              </a:uFill>
              <a:latin typeface="Trebuchet MS (Headings)"/>
              <a:ea typeface="Arial" panose="020B0604020202020204" pitchFamily="34" charset="0"/>
              <a:cs typeface="Arial" panose="020B0604020202020204" pitchFamily="34" charset="0"/>
            </a:endParaRPr>
          </a:p>
          <a:p>
            <a:pPr lvl="0" fontAlgn="base">
              <a:lnSpc>
                <a:spcPct val="90000"/>
              </a:lnSpc>
              <a:spcAft>
                <a:spcPts val="3260"/>
              </a:spcAft>
              <a:buClr>
                <a:srgbClr val="000000"/>
              </a:buClr>
              <a:buSzPts val="2250"/>
              <a:buFont typeface="Wingdings" pitchFamily="2" charset="2"/>
              <a:buChar char="Ø"/>
            </a:pPr>
            <a:r>
              <a:rPr lang="en-GB" sz="4000" b="1"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Social Factors </a:t>
            </a:r>
            <a:r>
              <a:rPr lang="en-GB" sz="4000"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 </a:t>
            </a:r>
            <a:r>
              <a:rPr lang="en-GB" sz="40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Population </a:t>
            </a:r>
            <a:r>
              <a:rPr lang="en-GB" sz="4000"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demographics that includes aging in population, Change in lifestyle </a:t>
            </a:r>
            <a:r>
              <a:rPr lang="en-GB" sz="40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				            and </a:t>
            </a:r>
            <a:r>
              <a:rPr lang="en-GB" sz="4000" dirty="0">
                <a:solidFill>
                  <a:schemeClr val="tx2"/>
                </a:solidFill>
                <a:uFill>
                  <a:solidFill>
                    <a:srgbClr val="000000"/>
                  </a:solidFill>
                </a:uFill>
                <a:latin typeface="Trebuchet MS (Headings)"/>
                <a:ea typeface="Arial" panose="020B0604020202020204" pitchFamily="34" charset="0"/>
                <a:cs typeface="Arial" panose="020B0604020202020204" pitchFamily="34" charset="0"/>
              </a:rPr>
              <a:t>trends, Educational level, Distribution of wealth</a:t>
            </a:r>
            <a:endParaRPr lang="en-GB" sz="4900" dirty="0">
              <a:solidFill>
                <a:schemeClr val="tx2"/>
              </a:solidFill>
              <a:uFill>
                <a:solidFill>
                  <a:srgbClr val="000000"/>
                </a:solidFill>
              </a:uFill>
              <a:latin typeface="Trebuchet MS (Headings)"/>
              <a:ea typeface="Arial" panose="020B0604020202020204" pitchFamily="34" charset="0"/>
              <a:cs typeface="Arial" panose="020B0604020202020204" pitchFamily="34" charset="0"/>
            </a:endParaRPr>
          </a:p>
          <a:p>
            <a:endParaRPr lang="en-GB" dirty="0">
              <a:solidFill>
                <a:srgbClr val="92D050"/>
              </a:solidFill>
            </a:endParaRPr>
          </a:p>
        </p:txBody>
      </p:sp>
    </p:spTree>
    <p:extLst>
      <p:ext uri="{BB962C8B-B14F-4D97-AF65-F5344CB8AC3E}">
        <p14:creationId xmlns:p14="http://schemas.microsoft.com/office/powerpoint/2010/main" val="8095279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rgbClr val="92D050"/>
                </a:solidFill>
                <a:ea typeface="Calibri" panose="020F0502020204030204" pitchFamily="34" charset="0"/>
              </a:rPr>
              <a:t>PESTLE analysis</a:t>
            </a:r>
            <a:endParaRPr lang="en-GB" dirty="0"/>
          </a:p>
        </p:txBody>
      </p:sp>
      <p:sp>
        <p:nvSpPr>
          <p:cNvPr id="3" name="Content Placeholder 2"/>
          <p:cNvSpPr>
            <a:spLocks noGrp="1"/>
          </p:cNvSpPr>
          <p:nvPr>
            <p:ph idx="1"/>
          </p:nvPr>
        </p:nvSpPr>
        <p:spPr>
          <a:xfrm>
            <a:off x="609598" y="1484784"/>
            <a:ext cx="7202762" cy="4896544"/>
          </a:xfrm>
        </p:spPr>
        <p:txBody>
          <a:bodyPr>
            <a:normAutofit fontScale="92500" lnSpcReduction="10000"/>
          </a:bodyPr>
          <a:lstStyle/>
          <a:p>
            <a:pPr lvl="0" fontAlgn="base">
              <a:lnSpc>
                <a:spcPct val="90000"/>
              </a:lnSpc>
              <a:spcAft>
                <a:spcPts val="3260"/>
              </a:spcAft>
              <a:buClr>
                <a:srgbClr val="000000"/>
              </a:buClr>
              <a:buSzPts val="2250"/>
              <a:buFont typeface="Wingdings" pitchFamily="2" charset="2"/>
              <a:buChar char="Ø"/>
            </a:pPr>
            <a:endParaRPr lang="en-GB" sz="2800" b="1"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endParaRPr>
          </a:p>
          <a:p>
            <a:pPr lvl="0" fontAlgn="base">
              <a:lnSpc>
                <a:spcPct val="90000"/>
              </a:lnSpc>
              <a:spcAft>
                <a:spcPts val="3260"/>
              </a:spcAft>
              <a:buClr>
                <a:srgbClr val="000000"/>
              </a:buClr>
              <a:buSzPts val="2250"/>
              <a:buFont typeface="Wingdings" pitchFamily="2" charset="2"/>
              <a:buChar char="Ø"/>
            </a:pPr>
            <a:r>
              <a:rPr lang="en-GB" sz="2800" b="1"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Technological Factors </a:t>
            </a:r>
            <a:r>
              <a:rPr lang="en-GB" sz="28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 </a:t>
            </a:r>
            <a:r>
              <a:rPr lang="en-GB" sz="24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Innovations and discoveries, New technology and its advancement, Digital Revolution					</a:t>
            </a:r>
            <a:endParaRPr lang="en-GB" sz="28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endParaRPr>
          </a:p>
          <a:p>
            <a:pPr lvl="0" fontAlgn="base">
              <a:lnSpc>
                <a:spcPct val="90000"/>
              </a:lnSpc>
              <a:spcAft>
                <a:spcPts val="2730"/>
              </a:spcAft>
              <a:buClr>
                <a:srgbClr val="000000"/>
              </a:buClr>
              <a:buSzPts val="2250"/>
              <a:buFont typeface="Wingdings" pitchFamily="2" charset="2"/>
              <a:buChar char="Ø"/>
            </a:pPr>
            <a:r>
              <a:rPr lang="en-GB" sz="2800" b="1"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Legal Factors</a:t>
            </a:r>
            <a:r>
              <a:rPr lang="en-GB" sz="28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 </a:t>
            </a:r>
            <a:r>
              <a:rPr lang="en-GB" sz="24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Health and safety regulations, Age rating regulations, Licensing issues</a:t>
            </a:r>
            <a:endParaRPr lang="en-GB" sz="28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endParaRPr>
          </a:p>
          <a:p>
            <a:pPr lvl="0" fontAlgn="base">
              <a:lnSpc>
                <a:spcPct val="90000"/>
              </a:lnSpc>
              <a:buClr>
                <a:srgbClr val="000000"/>
              </a:buClr>
              <a:buSzPts val="2250"/>
              <a:buFont typeface="Wingdings" pitchFamily="2" charset="2"/>
              <a:buChar char="Ø"/>
            </a:pPr>
            <a:r>
              <a:rPr lang="en-GB" sz="2800" b="1"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Environmental Factors</a:t>
            </a:r>
            <a:r>
              <a:rPr lang="en-GB" sz="28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 </a:t>
            </a:r>
            <a:r>
              <a:rPr lang="en-GB" sz="2400" dirty="0" smtClean="0">
                <a:solidFill>
                  <a:schemeClr val="tx2"/>
                </a:solidFill>
                <a:uFill>
                  <a:solidFill>
                    <a:srgbClr val="000000"/>
                  </a:solidFill>
                </a:uFill>
                <a:latin typeface="Trebuchet MS (Headings)"/>
                <a:ea typeface="Arial" panose="020B0604020202020204" pitchFamily="34" charset="0"/>
                <a:cs typeface="Arial" panose="020B0604020202020204" pitchFamily="34" charset="0"/>
              </a:rPr>
              <a:t>Waste disposal of certain laws, Environmental protection law, 						                  Regulation on energy consumptions, Popular attitudes on 							         environments</a:t>
            </a:r>
          </a:p>
          <a:p>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SWOT Analysis</a:t>
            </a:r>
            <a:br>
              <a:rPr lang="en-GB" b="1" dirty="0"/>
            </a:br>
            <a:endParaRPr lang="en-GB" dirty="0"/>
          </a:p>
        </p:txBody>
      </p:sp>
      <p:sp>
        <p:nvSpPr>
          <p:cNvPr id="3" name="Content Placeholder 2"/>
          <p:cNvSpPr>
            <a:spLocks noGrp="1"/>
          </p:cNvSpPr>
          <p:nvPr>
            <p:ph idx="1"/>
          </p:nvPr>
        </p:nvSpPr>
        <p:spPr>
          <a:xfrm>
            <a:off x="251520" y="1340768"/>
            <a:ext cx="7200800" cy="5328592"/>
          </a:xfrm>
        </p:spPr>
        <p:txBody>
          <a:bodyPr>
            <a:normAutofit/>
          </a:bodyPr>
          <a:lstStyle/>
          <a:p>
            <a:pPr lvl="0" fontAlgn="base"/>
            <a:r>
              <a:rPr lang="en-GB" sz="3200" dirty="0" smtClean="0">
                <a:solidFill>
                  <a:schemeClr val="tx2"/>
                </a:solidFill>
              </a:rPr>
              <a:t>Strengths: </a:t>
            </a:r>
            <a:r>
              <a:rPr lang="en-GB" sz="2400" dirty="0">
                <a:solidFill>
                  <a:schemeClr val="tx2"/>
                </a:solidFill>
              </a:rPr>
              <a:t>Proactive team, Experiences, Location, customer service, flexible return and refund policy</a:t>
            </a:r>
            <a:endParaRPr lang="en-GB" sz="3200" dirty="0">
              <a:solidFill>
                <a:schemeClr val="tx2"/>
              </a:solidFill>
            </a:endParaRPr>
          </a:p>
          <a:p>
            <a:pPr lvl="0" fontAlgn="base"/>
            <a:r>
              <a:rPr lang="en-GB" sz="3200" dirty="0">
                <a:solidFill>
                  <a:schemeClr val="tx2"/>
                </a:solidFill>
              </a:rPr>
              <a:t>Weakness: </a:t>
            </a:r>
            <a:r>
              <a:rPr lang="en-GB" sz="2400" dirty="0">
                <a:solidFill>
                  <a:schemeClr val="tx2"/>
                </a:solidFill>
              </a:rPr>
              <a:t>not enough stock, missing some key skills and competencies, poor time management</a:t>
            </a:r>
          </a:p>
          <a:p>
            <a:pPr lvl="0" fontAlgn="base"/>
            <a:r>
              <a:rPr lang="en-GB" sz="3200" dirty="0">
                <a:solidFill>
                  <a:schemeClr val="tx2"/>
                </a:solidFill>
              </a:rPr>
              <a:t>Opportunities: </a:t>
            </a:r>
            <a:r>
              <a:rPr lang="en-GB" sz="2400" dirty="0">
                <a:solidFill>
                  <a:schemeClr val="tx2"/>
                </a:solidFill>
              </a:rPr>
              <a:t>Expanding to new geographic area, expanding new product lines, personal skill development, </a:t>
            </a:r>
          </a:p>
          <a:p>
            <a:pPr lvl="0" fontAlgn="base"/>
            <a:r>
              <a:rPr lang="en-GB" sz="3200" dirty="0">
                <a:solidFill>
                  <a:schemeClr val="tx2"/>
                </a:solidFill>
              </a:rPr>
              <a:t>Threats: </a:t>
            </a:r>
            <a:r>
              <a:rPr lang="en-GB" sz="2400" dirty="0">
                <a:solidFill>
                  <a:schemeClr val="tx2"/>
                </a:solidFill>
              </a:rPr>
              <a:t>competitive market, slowing market growth, new trade policies with EU, </a:t>
            </a:r>
          </a:p>
          <a:p>
            <a:endParaRPr lang="en-GB" dirty="0"/>
          </a:p>
        </p:txBody>
      </p:sp>
    </p:spTree>
    <p:extLst>
      <p:ext uri="{BB962C8B-B14F-4D97-AF65-F5344CB8AC3E}">
        <p14:creationId xmlns:p14="http://schemas.microsoft.com/office/powerpoint/2010/main" val="36540399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a:xfrm>
            <a:off x="609599" y="1556792"/>
            <a:ext cx="6347714" cy="4484571"/>
          </a:xfrm>
        </p:spPr>
        <p:txBody>
          <a:bodyPr>
            <a:normAutofit/>
          </a:bodyPr>
          <a:lstStyle/>
          <a:p>
            <a:r>
              <a:rPr lang="en-GB" dirty="0" smtClean="0">
                <a:solidFill>
                  <a:schemeClr val="tx2"/>
                </a:solidFill>
              </a:rPr>
              <a:t>Finally, we are innovative and energetic team with clear vision and mission. Our everyday's activities are surrounded by our aims and objectives.</a:t>
            </a:r>
          </a:p>
          <a:p>
            <a:endParaRPr lang="en-GB" dirty="0" smtClean="0">
              <a:solidFill>
                <a:schemeClr val="tx2"/>
              </a:solidFill>
            </a:endParaRPr>
          </a:p>
          <a:p>
            <a:r>
              <a:rPr lang="en-GB" dirty="0" smtClean="0">
                <a:solidFill>
                  <a:schemeClr val="tx2"/>
                </a:solidFill>
              </a:rPr>
              <a:t>We know our strengths and weakness too. We can visualise the opportunities and in the same time aware of threats as well.</a:t>
            </a:r>
          </a:p>
          <a:p>
            <a:r>
              <a:rPr lang="en-GB" dirty="0" smtClean="0">
                <a:solidFill>
                  <a:schemeClr val="tx2"/>
                </a:solidFill>
              </a:rPr>
              <a:t>Our experiences, boldness and all our energy we are putting into it – we will be successful. </a:t>
            </a:r>
          </a:p>
          <a:p>
            <a:endParaRPr lang="en-GB" dirty="0" smtClean="0">
              <a:solidFill>
                <a:schemeClr val="tx2"/>
              </a:solidFill>
            </a:endParaRPr>
          </a:p>
          <a:p>
            <a:r>
              <a:rPr lang="en-GB" dirty="0" smtClean="0">
                <a:solidFill>
                  <a:schemeClr val="tx2"/>
                </a:solidFill>
              </a:rPr>
              <a:t>Any question?</a:t>
            </a:r>
          </a:p>
          <a:p>
            <a:r>
              <a:rPr lang="en-GB" dirty="0" smtClean="0">
                <a:solidFill>
                  <a:schemeClr val="tx2"/>
                </a:solidFill>
              </a:rPr>
              <a:t>Thank you for giving us the opportunity to present this business plan. </a:t>
            </a:r>
            <a:endParaRPr lang="en-GB" dirty="0">
              <a:solidFill>
                <a:schemeClr val="tx2"/>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0"/>
            <a:ext cx="6347713" cy="908720"/>
          </a:xfrm>
        </p:spPr>
        <p:txBody>
          <a:bodyPr/>
          <a:lstStyle/>
          <a:p>
            <a:r>
              <a:rPr lang="en-GB" dirty="0" smtClean="0"/>
              <a:t>Group Learning Log</a:t>
            </a:r>
            <a:endParaRPr lang="en-GB" dirty="0"/>
          </a:p>
        </p:txBody>
      </p:sp>
      <p:graphicFrame>
        <p:nvGraphicFramePr>
          <p:cNvPr id="4" name="Content Placeholder 3"/>
          <p:cNvGraphicFramePr>
            <a:graphicFrameLocks noGrp="1"/>
          </p:cNvGraphicFramePr>
          <p:nvPr>
            <p:ph idx="1"/>
          </p:nvPr>
        </p:nvGraphicFramePr>
        <p:xfrm>
          <a:off x="609600" y="692150"/>
          <a:ext cx="7850190" cy="5644191"/>
        </p:xfrm>
        <a:graphic>
          <a:graphicData uri="http://schemas.openxmlformats.org/drawingml/2006/table">
            <a:tbl>
              <a:tblPr firstRow="1" bandRow="1">
                <a:tableStyleId>{5C22544A-7EE6-4342-B048-85BDC9FD1C3A}</a:tableStyleId>
              </a:tblPr>
              <a:tblGrid>
                <a:gridCol w="1082080">
                  <a:extLst>
                    <a:ext uri="{9D8B030D-6E8A-4147-A177-3AD203B41FA5}">
                      <a16:colId xmlns:a16="http://schemas.microsoft.com/office/drawing/2014/main" val="20000"/>
                    </a:ext>
                  </a:extLst>
                </a:gridCol>
                <a:gridCol w="1224136">
                  <a:extLst>
                    <a:ext uri="{9D8B030D-6E8A-4147-A177-3AD203B41FA5}">
                      <a16:colId xmlns:a16="http://schemas.microsoft.com/office/drawing/2014/main" val="20001"/>
                    </a:ext>
                  </a:extLst>
                </a:gridCol>
                <a:gridCol w="1224136">
                  <a:extLst>
                    <a:ext uri="{9D8B030D-6E8A-4147-A177-3AD203B41FA5}">
                      <a16:colId xmlns:a16="http://schemas.microsoft.com/office/drawing/2014/main" val="20002"/>
                    </a:ext>
                  </a:extLst>
                </a:gridCol>
                <a:gridCol w="1703108">
                  <a:extLst>
                    <a:ext uri="{9D8B030D-6E8A-4147-A177-3AD203B41FA5}">
                      <a16:colId xmlns:a16="http://schemas.microsoft.com/office/drawing/2014/main" val="20003"/>
                    </a:ext>
                  </a:extLst>
                </a:gridCol>
                <a:gridCol w="1308365">
                  <a:extLst>
                    <a:ext uri="{9D8B030D-6E8A-4147-A177-3AD203B41FA5}">
                      <a16:colId xmlns:a16="http://schemas.microsoft.com/office/drawing/2014/main" val="20004"/>
                    </a:ext>
                  </a:extLst>
                </a:gridCol>
                <a:gridCol w="1308365">
                  <a:extLst>
                    <a:ext uri="{9D8B030D-6E8A-4147-A177-3AD203B41FA5}">
                      <a16:colId xmlns:a16="http://schemas.microsoft.com/office/drawing/2014/main" val="20005"/>
                    </a:ext>
                  </a:extLst>
                </a:gridCol>
              </a:tblGrid>
              <a:tr h="423501">
                <a:tc>
                  <a:txBody>
                    <a:bodyPr/>
                    <a:lstStyle/>
                    <a:p>
                      <a:pPr algn="l">
                        <a:lnSpc>
                          <a:spcPct val="115000"/>
                        </a:lnSpc>
                        <a:spcAft>
                          <a:spcPts val="0"/>
                        </a:spcAft>
                      </a:pPr>
                      <a:r>
                        <a:rPr lang="en-GB" sz="1100" dirty="0">
                          <a:latin typeface="Calibri"/>
                          <a:ea typeface="Calibri"/>
                          <a:cs typeface="Times New Roman"/>
                        </a:rPr>
                        <a:t>Date of Meeting</a:t>
                      </a:r>
                    </a:p>
                  </a:txBody>
                  <a:tcPr marL="68580" marR="68580" marT="0" marB="0"/>
                </a:tc>
                <a:tc>
                  <a:txBody>
                    <a:bodyPr/>
                    <a:lstStyle/>
                    <a:p>
                      <a:pPr algn="l">
                        <a:lnSpc>
                          <a:spcPct val="115000"/>
                        </a:lnSpc>
                        <a:spcAft>
                          <a:spcPts val="0"/>
                        </a:spcAft>
                      </a:pPr>
                      <a:r>
                        <a:rPr lang="en-GB" sz="1100">
                          <a:latin typeface="Calibri"/>
                          <a:ea typeface="Calibri"/>
                          <a:cs typeface="Times New Roman"/>
                        </a:rPr>
                        <a:t>Place of Meeting</a:t>
                      </a:r>
                    </a:p>
                  </a:txBody>
                  <a:tcPr marL="68580" marR="68580" marT="0" marB="0"/>
                </a:tc>
                <a:tc>
                  <a:txBody>
                    <a:bodyPr/>
                    <a:lstStyle/>
                    <a:p>
                      <a:pPr algn="l">
                        <a:lnSpc>
                          <a:spcPct val="115000"/>
                        </a:lnSpc>
                        <a:spcAft>
                          <a:spcPts val="0"/>
                        </a:spcAft>
                      </a:pPr>
                      <a:r>
                        <a:rPr lang="en-GB" sz="1100">
                          <a:latin typeface="Calibri"/>
                          <a:ea typeface="Calibri"/>
                          <a:cs typeface="Times New Roman"/>
                        </a:rPr>
                        <a:t>Time of Meeting</a:t>
                      </a:r>
                    </a:p>
                  </a:txBody>
                  <a:tcPr marL="68580" marR="68580" marT="0" marB="0"/>
                </a:tc>
                <a:tc>
                  <a:txBody>
                    <a:bodyPr/>
                    <a:lstStyle/>
                    <a:p>
                      <a:pPr algn="l">
                        <a:lnSpc>
                          <a:spcPct val="115000"/>
                        </a:lnSpc>
                        <a:spcAft>
                          <a:spcPts val="0"/>
                        </a:spcAft>
                      </a:pPr>
                      <a:r>
                        <a:rPr lang="en-GB" sz="1100">
                          <a:latin typeface="Calibri"/>
                          <a:ea typeface="Calibri"/>
                          <a:cs typeface="Times New Roman"/>
                        </a:rPr>
                        <a:t>Members Attended</a:t>
                      </a:r>
                    </a:p>
                  </a:txBody>
                  <a:tcPr marL="68580" marR="68580" marT="0" marB="0"/>
                </a:tc>
                <a:tc>
                  <a:txBody>
                    <a:bodyPr/>
                    <a:lstStyle/>
                    <a:p>
                      <a:pPr algn="l">
                        <a:lnSpc>
                          <a:spcPct val="115000"/>
                        </a:lnSpc>
                        <a:spcAft>
                          <a:spcPts val="0"/>
                        </a:spcAft>
                      </a:pPr>
                      <a:r>
                        <a:rPr lang="en-GB" sz="1100">
                          <a:latin typeface="Calibri"/>
                          <a:ea typeface="Calibri"/>
                          <a:cs typeface="Times New Roman"/>
                        </a:rPr>
                        <a:t>Topics</a:t>
                      </a:r>
                    </a:p>
                    <a:p>
                      <a:pPr algn="l">
                        <a:lnSpc>
                          <a:spcPct val="115000"/>
                        </a:lnSpc>
                        <a:spcAft>
                          <a:spcPts val="0"/>
                        </a:spcAft>
                      </a:pPr>
                      <a:r>
                        <a:rPr lang="en-GB" sz="1100">
                          <a:latin typeface="Calibri"/>
                          <a:ea typeface="Calibri"/>
                          <a:cs typeface="Times New Roman"/>
                        </a:rPr>
                        <a:t>Discussed/Raised</a:t>
                      </a:r>
                    </a:p>
                  </a:txBody>
                  <a:tcPr marL="68580" marR="68580" marT="0" marB="0"/>
                </a:tc>
                <a:tc>
                  <a:txBody>
                    <a:bodyPr/>
                    <a:lstStyle/>
                    <a:p>
                      <a:pPr algn="l">
                        <a:lnSpc>
                          <a:spcPct val="115000"/>
                        </a:lnSpc>
                        <a:spcAft>
                          <a:spcPts val="0"/>
                        </a:spcAft>
                      </a:pPr>
                      <a:r>
                        <a:rPr lang="en-GB" sz="1100">
                          <a:latin typeface="Calibri"/>
                          <a:ea typeface="Calibri"/>
                          <a:cs typeface="Times New Roman"/>
                        </a:rPr>
                        <a:t>Outcomes Agreed</a:t>
                      </a:r>
                    </a:p>
                  </a:txBody>
                  <a:tcPr marL="68580" marR="68580" marT="0" marB="0"/>
                </a:tc>
                <a:extLst>
                  <a:ext uri="{0D108BD9-81ED-4DB2-BD59-A6C34878D82A}">
                    <a16:rowId xmlns:a16="http://schemas.microsoft.com/office/drawing/2014/main" val="10000"/>
                  </a:ext>
                </a:extLst>
              </a:tr>
              <a:tr h="423501">
                <a:tc>
                  <a:txBody>
                    <a:bodyPr/>
                    <a:lstStyle/>
                    <a:p>
                      <a:pPr algn="l">
                        <a:lnSpc>
                          <a:spcPct val="115000"/>
                        </a:lnSpc>
                        <a:spcAft>
                          <a:spcPts val="0"/>
                        </a:spcAft>
                      </a:pPr>
                      <a:r>
                        <a:rPr lang="en-GB" sz="1100">
                          <a:latin typeface="Calibri"/>
                          <a:ea typeface="Calibri"/>
                          <a:cs typeface="Times New Roman"/>
                        </a:rPr>
                        <a:t>14-03-2018</a:t>
                      </a:r>
                    </a:p>
                  </a:txBody>
                  <a:tcPr marL="68580" marR="68580" marT="0" marB="0"/>
                </a:tc>
                <a:tc>
                  <a:txBody>
                    <a:bodyPr/>
                    <a:lstStyle/>
                    <a:p>
                      <a:pPr algn="l">
                        <a:lnSpc>
                          <a:spcPct val="115000"/>
                        </a:lnSpc>
                        <a:spcAft>
                          <a:spcPts val="0"/>
                        </a:spcAft>
                      </a:pPr>
                      <a:r>
                        <a:rPr lang="en-GB" sz="1100">
                          <a:latin typeface="Calibri"/>
                          <a:ea typeface="Calibri"/>
                          <a:cs typeface="Times New Roman"/>
                        </a:rPr>
                        <a:t>Lecture Room 2</a:t>
                      </a:r>
                    </a:p>
                  </a:txBody>
                  <a:tcPr marL="68580" marR="68580" marT="0" marB="0"/>
                </a:tc>
                <a:tc>
                  <a:txBody>
                    <a:bodyPr/>
                    <a:lstStyle/>
                    <a:p>
                      <a:pPr algn="l">
                        <a:lnSpc>
                          <a:spcPct val="115000"/>
                        </a:lnSpc>
                        <a:spcAft>
                          <a:spcPts val="0"/>
                        </a:spcAft>
                      </a:pPr>
                      <a:r>
                        <a:rPr lang="en-GB" sz="1100">
                          <a:latin typeface="Calibri"/>
                          <a:ea typeface="Calibri"/>
                          <a:cs typeface="Times New Roman"/>
                        </a:rPr>
                        <a:t>During the Class</a:t>
                      </a:r>
                    </a:p>
                  </a:txBody>
                  <a:tcPr marL="68580" marR="68580" marT="0" marB="0"/>
                </a:tc>
                <a:tc>
                  <a:txBody>
                    <a:bodyPr/>
                    <a:lstStyle/>
                    <a:p>
                      <a:pPr algn="l">
                        <a:lnSpc>
                          <a:spcPct val="115000"/>
                        </a:lnSpc>
                        <a:spcAft>
                          <a:spcPts val="0"/>
                        </a:spcAft>
                      </a:pPr>
                      <a:r>
                        <a:rPr lang="en-GB" sz="1100">
                          <a:latin typeface="Calibri"/>
                          <a:ea typeface="Calibri"/>
                          <a:cs typeface="Times New Roman"/>
                        </a:rPr>
                        <a:t>Saeed, Irfan, Aida, Mithu</a:t>
                      </a:r>
                    </a:p>
                  </a:txBody>
                  <a:tcPr marL="68580" marR="68580" marT="0" marB="0"/>
                </a:tc>
                <a:tc>
                  <a:txBody>
                    <a:bodyPr/>
                    <a:lstStyle/>
                    <a:p>
                      <a:pPr algn="l">
                        <a:lnSpc>
                          <a:spcPct val="115000"/>
                        </a:lnSpc>
                        <a:spcAft>
                          <a:spcPts val="0"/>
                        </a:spcAft>
                      </a:pPr>
                      <a:r>
                        <a:rPr lang="en-GB" sz="1100">
                          <a:latin typeface="Calibri"/>
                          <a:ea typeface="Calibri"/>
                          <a:cs typeface="Times New Roman"/>
                        </a:rPr>
                        <a:t>Proposal of various business idea</a:t>
                      </a:r>
                    </a:p>
                  </a:txBody>
                  <a:tcPr marL="68580" marR="68580" marT="0" marB="0"/>
                </a:tc>
                <a:tc>
                  <a:txBody>
                    <a:bodyPr/>
                    <a:lstStyle/>
                    <a:p>
                      <a:pPr algn="l">
                        <a:lnSpc>
                          <a:spcPct val="115000"/>
                        </a:lnSpc>
                        <a:spcAft>
                          <a:spcPts val="0"/>
                        </a:spcAft>
                      </a:pPr>
                      <a:r>
                        <a:rPr lang="en-GB" sz="1100">
                          <a:latin typeface="Calibri"/>
                          <a:ea typeface="Calibri"/>
                          <a:cs typeface="Times New Roman"/>
                        </a:rPr>
                        <a:t>1 week time to think individually</a:t>
                      </a:r>
                    </a:p>
                  </a:txBody>
                  <a:tcPr marL="68580" marR="68580" marT="0" marB="0"/>
                </a:tc>
                <a:extLst>
                  <a:ext uri="{0D108BD9-81ED-4DB2-BD59-A6C34878D82A}">
                    <a16:rowId xmlns:a16="http://schemas.microsoft.com/office/drawing/2014/main" val="10001"/>
                  </a:ext>
                </a:extLst>
              </a:tr>
              <a:tr h="635252">
                <a:tc>
                  <a:txBody>
                    <a:bodyPr/>
                    <a:lstStyle/>
                    <a:p>
                      <a:pPr algn="l">
                        <a:lnSpc>
                          <a:spcPct val="115000"/>
                        </a:lnSpc>
                        <a:spcAft>
                          <a:spcPts val="0"/>
                        </a:spcAft>
                      </a:pPr>
                      <a:r>
                        <a:rPr lang="en-GB" sz="1100">
                          <a:latin typeface="Calibri"/>
                          <a:ea typeface="Calibri"/>
                          <a:cs typeface="Times New Roman"/>
                        </a:rPr>
                        <a:t>21-03-2018</a:t>
                      </a:r>
                    </a:p>
                  </a:txBody>
                  <a:tcPr marL="68580" marR="68580" marT="0" marB="0"/>
                </a:tc>
                <a:tc>
                  <a:txBody>
                    <a:bodyPr/>
                    <a:lstStyle/>
                    <a:p>
                      <a:pPr algn="l">
                        <a:lnSpc>
                          <a:spcPct val="115000"/>
                        </a:lnSpc>
                        <a:spcAft>
                          <a:spcPts val="0"/>
                        </a:spcAft>
                      </a:pPr>
                      <a:r>
                        <a:rPr lang="en-GB" sz="1100">
                          <a:latin typeface="Calibri"/>
                          <a:ea typeface="Calibri"/>
                          <a:cs typeface="Times New Roman"/>
                        </a:rPr>
                        <a:t>Study Area, University Campus</a:t>
                      </a:r>
                    </a:p>
                  </a:txBody>
                  <a:tcPr marL="68580" marR="68580" marT="0" marB="0"/>
                </a:tc>
                <a:tc>
                  <a:txBody>
                    <a:bodyPr/>
                    <a:lstStyle/>
                    <a:p>
                      <a:pPr algn="l">
                        <a:lnSpc>
                          <a:spcPct val="115000"/>
                        </a:lnSpc>
                        <a:spcAft>
                          <a:spcPts val="0"/>
                        </a:spcAft>
                      </a:pPr>
                      <a:r>
                        <a:rPr lang="en-GB" sz="1100">
                          <a:latin typeface="Calibri"/>
                          <a:ea typeface="Calibri"/>
                          <a:cs typeface="Times New Roman"/>
                        </a:rPr>
                        <a:t>During the break</a:t>
                      </a:r>
                    </a:p>
                  </a:txBody>
                  <a:tcPr marL="68580" marR="68580" marT="0" marB="0"/>
                </a:tc>
                <a:tc>
                  <a:txBody>
                    <a:bodyPr/>
                    <a:lstStyle/>
                    <a:p>
                      <a:pPr algn="l">
                        <a:lnSpc>
                          <a:spcPct val="115000"/>
                        </a:lnSpc>
                        <a:spcAft>
                          <a:spcPts val="0"/>
                        </a:spcAft>
                      </a:pPr>
                      <a:r>
                        <a:rPr lang="en-GB" sz="1100">
                          <a:latin typeface="Calibri"/>
                          <a:ea typeface="Calibri"/>
                          <a:cs typeface="Times New Roman"/>
                        </a:rPr>
                        <a:t>Saeed, Irfan, Aida, Mithu</a:t>
                      </a:r>
                    </a:p>
                  </a:txBody>
                  <a:tcPr marL="68580" marR="68580" marT="0" marB="0"/>
                </a:tc>
                <a:tc>
                  <a:txBody>
                    <a:bodyPr/>
                    <a:lstStyle/>
                    <a:p>
                      <a:pPr algn="l">
                        <a:lnSpc>
                          <a:spcPct val="115000"/>
                        </a:lnSpc>
                        <a:spcAft>
                          <a:spcPts val="0"/>
                        </a:spcAft>
                      </a:pPr>
                      <a:r>
                        <a:rPr lang="en-GB" sz="1100">
                          <a:latin typeface="Calibri"/>
                          <a:ea typeface="Calibri"/>
                          <a:cs typeface="Times New Roman"/>
                        </a:rPr>
                        <a:t>Brain storming on various business model</a:t>
                      </a:r>
                    </a:p>
                  </a:txBody>
                  <a:tcPr marL="68580" marR="68580" marT="0" marB="0"/>
                </a:tc>
                <a:tc>
                  <a:txBody>
                    <a:bodyPr/>
                    <a:lstStyle/>
                    <a:p>
                      <a:pPr algn="l">
                        <a:lnSpc>
                          <a:spcPct val="115000"/>
                        </a:lnSpc>
                        <a:spcAft>
                          <a:spcPts val="0"/>
                        </a:spcAft>
                      </a:pPr>
                      <a:r>
                        <a:rPr lang="en-GB" sz="1100" dirty="0">
                          <a:latin typeface="Calibri"/>
                          <a:ea typeface="Calibri"/>
                          <a:cs typeface="Times New Roman"/>
                        </a:rPr>
                        <a:t>Decided to go for games and gadgets business</a:t>
                      </a:r>
                    </a:p>
                  </a:txBody>
                  <a:tcPr marL="68580" marR="68580" marT="0" marB="0"/>
                </a:tc>
                <a:extLst>
                  <a:ext uri="{0D108BD9-81ED-4DB2-BD59-A6C34878D82A}">
                    <a16:rowId xmlns:a16="http://schemas.microsoft.com/office/drawing/2014/main" val="10002"/>
                  </a:ext>
                </a:extLst>
              </a:tr>
              <a:tr h="2329257">
                <a:tc>
                  <a:txBody>
                    <a:bodyPr/>
                    <a:lstStyle/>
                    <a:p>
                      <a:pPr algn="l">
                        <a:lnSpc>
                          <a:spcPct val="115000"/>
                        </a:lnSpc>
                        <a:spcAft>
                          <a:spcPts val="0"/>
                        </a:spcAft>
                      </a:pPr>
                      <a:r>
                        <a:rPr lang="en-GB" sz="1100" dirty="0">
                          <a:latin typeface="Calibri"/>
                          <a:ea typeface="Calibri"/>
                          <a:cs typeface="Times New Roman"/>
                        </a:rPr>
                        <a:t>28-03-2018</a:t>
                      </a:r>
                    </a:p>
                  </a:txBody>
                  <a:tcPr marL="68580" marR="68580" marT="0" marB="0"/>
                </a:tc>
                <a:tc>
                  <a:txBody>
                    <a:bodyPr/>
                    <a:lstStyle/>
                    <a:p>
                      <a:pPr algn="l">
                        <a:lnSpc>
                          <a:spcPct val="115000"/>
                        </a:lnSpc>
                        <a:spcAft>
                          <a:spcPts val="0"/>
                        </a:spcAft>
                      </a:pPr>
                      <a:r>
                        <a:rPr lang="en-GB" sz="1100">
                          <a:latin typeface="Calibri"/>
                          <a:ea typeface="Calibri"/>
                          <a:cs typeface="Times New Roman"/>
                        </a:rPr>
                        <a:t>Lecture Room 2</a:t>
                      </a:r>
                    </a:p>
                  </a:txBody>
                  <a:tcPr marL="68580" marR="68580" marT="0" marB="0"/>
                </a:tc>
                <a:tc>
                  <a:txBody>
                    <a:bodyPr/>
                    <a:lstStyle/>
                    <a:p>
                      <a:pPr algn="l">
                        <a:lnSpc>
                          <a:spcPct val="115000"/>
                        </a:lnSpc>
                        <a:spcAft>
                          <a:spcPts val="0"/>
                        </a:spcAft>
                      </a:pPr>
                      <a:r>
                        <a:rPr lang="en-GB" sz="1100" dirty="0">
                          <a:latin typeface="Calibri"/>
                          <a:ea typeface="Calibri"/>
                          <a:cs typeface="Times New Roman"/>
                        </a:rPr>
                        <a:t>During the Class</a:t>
                      </a:r>
                    </a:p>
                  </a:txBody>
                  <a:tcPr marL="68580" marR="68580" marT="0" marB="0"/>
                </a:tc>
                <a:tc>
                  <a:txBody>
                    <a:bodyPr/>
                    <a:lstStyle/>
                    <a:p>
                      <a:pPr algn="l">
                        <a:lnSpc>
                          <a:spcPct val="115000"/>
                        </a:lnSpc>
                        <a:spcAft>
                          <a:spcPts val="0"/>
                        </a:spcAft>
                      </a:pPr>
                      <a:r>
                        <a:rPr lang="en-GB" sz="1100">
                          <a:latin typeface="Calibri"/>
                          <a:ea typeface="Calibri"/>
                          <a:cs typeface="Times New Roman"/>
                        </a:rPr>
                        <a:t>Saeed, Irfan, Aida, Mithu</a:t>
                      </a:r>
                    </a:p>
                  </a:txBody>
                  <a:tcPr marL="68580" marR="68580" marT="0" marB="0"/>
                </a:tc>
                <a:tc>
                  <a:txBody>
                    <a:bodyPr/>
                    <a:lstStyle/>
                    <a:p>
                      <a:pPr algn="l">
                        <a:lnSpc>
                          <a:spcPct val="115000"/>
                        </a:lnSpc>
                        <a:spcAft>
                          <a:spcPts val="0"/>
                        </a:spcAft>
                      </a:pPr>
                      <a:r>
                        <a:rPr lang="en-GB" sz="1100">
                          <a:latin typeface="Calibri"/>
                          <a:ea typeface="Calibri"/>
                          <a:cs typeface="Times New Roman"/>
                        </a:rPr>
                        <a:t>Task distribution:</a:t>
                      </a:r>
                    </a:p>
                    <a:p>
                      <a:pPr algn="l">
                        <a:lnSpc>
                          <a:spcPct val="115000"/>
                        </a:lnSpc>
                        <a:spcAft>
                          <a:spcPts val="0"/>
                        </a:spcAft>
                      </a:pPr>
                      <a:r>
                        <a:rPr lang="en-GB" sz="1100">
                          <a:latin typeface="Calibri"/>
                          <a:ea typeface="Calibri"/>
                          <a:cs typeface="Times New Roman"/>
                        </a:rPr>
                        <a:t>Mithu – introduction</a:t>
                      </a:r>
                    </a:p>
                    <a:p>
                      <a:pPr algn="l">
                        <a:lnSpc>
                          <a:spcPct val="115000"/>
                        </a:lnSpc>
                        <a:spcAft>
                          <a:spcPts val="0"/>
                        </a:spcAft>
                      </a:pPr>
                      <a:r>
                        <a:rPr lang="en-GB" sz="1100">
                          <a:latin typeface="Calibri"/>
                          <a:ea typeface="Calibri"/>
                          <a:cs typeface="Times New Roman"/>
                        </a:rPr>
                        <a:t>Aida – Aim &amp; Objectives, Vision &amp; Mission</a:t>
                      </a:r>
                    </a:p>
                    <a:p>
                      <a:pPr algn="l">
                        <a:lnSpc>
                          <a:spcPct val="115000"/>
                        </a:lnSpc>
                        <a:spcAft>
                          <a:spcPts val="0"/>
                        </a:spcAft>
                      </a:pPr>
                      <a:r>
                        <a:rPr lang="en-GB" sz="1100">
                          <a:latin typeface="Calibri"/>
                          <a:ea typeface="Calibri"/>
                          <a:cs typeface="Times New Roman"/>
                        </a:rPr>
                        <a:t>Irfan – Management Process</a:t>
                      </a:r>
                    </a:p>
                    <a:p>
                      <a:pPr algn="l">
                        <a:lnSpc>
                          <a:spcPct val="115000"/>
                        </a:lnSpc>
                        <a:spcAft>
                          <a:spcPts val="0"/>
                        </a:spcAft>
                      </a:pPr>
                      <a:r>
                        <a:rPr lang="en-GB" sz="1100">
                          <a:latin typeface="Calibri"/>
                          <a:ea typeface="Calibri"/>
                          <a:cs typeface="Times New Roman"/>
                        </a:rPr>
                        <a:t>Saeed – SWOT &amp; PESTLE</a:t>
                      </a:r>
                    </a:p>
                    <a:p>
                      <a:pPr algn="l">
                        <a:lnSpc>
                          <a:spcPct val="115000"/>
                        </a:lnSpc>
                        <a:spcAft>
                          <a:spcPts val="0"/>
                        </a:spcAft>
                      </a:pPr>
                      <a:r>
                        <a:rPr lang="en-GB" sz="1100">
                          <a:latin typeface="Calibri"/>
                          <a:ea typeface="Calibri"/>
                          <a:cs typeface="Times New Roman"/>
                        </a:rPr>
                        <a:t>Mithu - Conclusion</a:t>
                      </a:r>
                    </a:p>
                  </a:txBody>
                  <a:tcPr marL="68580" marR="68580" marT="0" marB="0"/>
                </a:tc>
                <a:tc>
                  <a:txBody>
                    <a:bodyPr/>
                    <a:lstStyle/>
                    <a:p>
                      <a:pPr algn="l">
                        <a:lnSpc>
                          <a:spcPct val="115000"/>
                        </a:lnSpc>
                        <a:spcAft>
                          <a:spcPts val="0"/>
                        </a:spcAft>
                      </a:pPr>
                      <a:r>
                        <a:rPr lang="en-GB" sz="1100">
                          <a:latin typeface="Calibri"/>
                          <a:ea typeface="Calibri"/>
                          <a:cs typeface="Times New Roman"/>
                        </a:rPr>
                        <a:t>Star writing and share in whatsapp and email each other</a:t>
                      </a:r>
                    </a:p>
                  </a:txBody>
                  <a:tcPr marL="68580" marR="68580" marT="0" marB="0"/>
                </a:tc>
                <a:extLst>
                  <a:ext uri="{0D108BD9-81ED-4DB2-BD59-A6C34878D82A}">
                    <a16:rowId xmlns:a16="http://schemas.microsoft.com/office/drawing/2014/main" val="10003"/>
                  </a:ext>
                </a:extLst>
              </a:tr>
              <a:tr h="423501">
                <a:tc>
                  <a:txBody>
                    <a:bodyPr/>
                    <a:lstStyle/>
                    <a:p>
                      <a:pPr algn="l">
                        <a:lnSpc>
                          <a:spcPct val="115000"/>
                        </a:lnSpc>
                        <a:spcAft>
                          <a:spcPts val="0"/>
                        </a:spcAft>
                      </a:pPr>
                      <a:r>
                        <a:rPr lang="en-GB" sz="1100">
                          <a:latin typeface="Calibri"/>
                          <a:ea typeface="Calibri"/>
                          <a:cs typeface="Times New Roman"/>
                        </a:rPr>
                        <a:t>04-04-2018</a:t>
                      </a:r>
                    </a:p>
                  </a:txBody>
                  <a:tcPr marL="68580" marR="68580" marT="0" marB="0"/>
                </a:tc>
                <a:tc>
                  <a:txBody>
                    <a:bodyPr/>
                    <a:lstStyle/>
                    <a:p>
                      <a:pPr algn="l">
                        <a:lnSpc>
                          <a:spcPct val="115000"/>
                        </a:lnSpc>
                        <a:spcAft>
                          <a:spcPts val="0"/>
                        </a:spcAft>
                      </a:pPr>
                      <a:r>
                        <a:rPr lang="en-GB" sz="1100">
                          <a:latin typeface="Calibri"/>
                          <a:ea typeface="Calibri"/>
                          <a:cs typeface="Times New Roman"/>
                        </a:rPr>
                        <a:t>Lecture Room 2</a:t>
                      </a:r>
                    </a:p>
                  </a:txBody>
                  <a:tcPr marL="68580" marR="68580" marT="0" marB="0"/>
                </a:tc>
                <a:tc>
                  <a:txBody>
                    <a:bodyPr/>
                    <a:lstStyle/>
                    <a:p>
                      <a:pPr algn="l">
                        <a:lnSpc>
                          <a:spcPct val="115000"/>
                        </a:lnSpc>
                        <a:spcAft>
                          <a:spcPts val="0"/>
                        </a:spcAft>
                      </a:pPr>
                      <a:r>
                        <a:rPr lang="en-GB" sz="1100">
                          <a:latin typeface="Calibri"/>
                          <a:ea typeface="Calibri"/>
                          <a:cs typeface="Times New Roman"/>
                        </a:rPr>
                        <a:t>During the Class</a:t>
                      </a:r>
                    </a:p>
                  </a:txBody>
                  <a:tcPr marL="68580" marR="68580" marT="0" marB="0"/>
                </a:tc>
                <a:tc>
                  <a:txBody>
                    <a:bodyPr/>
                    <a:lstStyle/>
                    <a:p>
                      <a:pPr algn="l">
                        <a:lnSpc>
                          <a:spcPct val="115000"/>
                        </a:lnSpc>
                        <a:spcAft>
                          <a:spcPts val="0"/>
                        </a:spcAft>
                      </a:pPr>
                      <a:r>
                        <a:rPr lang="en-GB" sz="1100">
                          <a:latin typeface="Calibri"/>
                          <a:ea typeface="Calibri"/>
                          <a:cs typeface="Times New Roman"/>
                        </a:rPr>
                        <a:t>Saeed, Irfan, Aida, Mithu</a:t>
                      </a:r>
                    </a:p>
                  </a:txBody>
                  <a:tcPr marL="68580" marR="68580" marT="0" marB="0"/>
                </a:tc>
                <a:tc>
                  <a:txBody>
                    <a:bodyPr/>
                    <a:lstStyle/>
                    <a:p>
                      <a:pPr algn="l">
                        <a:lnSpc>
                          <a:spcPct val="115000"/>
                        </a:lnSpc>
                        <a:spcAft>
                          <a:spcPts val="0"/>
                        </a:spcAft>
                      </a:pPr>
                      <a:r>
                        <a:rPr lang="en-GB" sz="1100">
                          <a:latin typeface="Calibri"/>
                          <a:ea typeface="Calibri"/>
                          <a:cs typeface="Times New Roman"/>
                        </a:rPr>
                        <a:t>Discussion on writing</a:t>
                      </a:r>
                    </a:p>
                  </a:txBody>
                  <a:tcPr marL="68580" marR="68580" marT="0" marB="0"/>
                </a:tc>
                <a:tc>
                  <a:txBody>
                    <a:bodyPr/>
                    <a:lstStyle/>
                    <a:p>
                      <a:pPr algn="l">
                        <a:lnSpc>
                          <a:spcPct val="115000"/>
                        </a:lnSpc>
                        <a:spcAft>
                          <a:spcPts val="0"/>
                        </a:spcAft>
                      </a:pPr>
                      <a:r>
                        <a:rPr lang="en-GB" sz="1100">
                          <a:latin typeface="Calibri"/>
                          <a:ea typeface="Calibri"/>
                          <a:cs typeface="Times New Roman"/>
                        </a:rPr>
                        <a:t>More work to do</a:t>
                      </a:r>
                    </a:p>
                  </a:txBody>
                  <a:tcPr marL="68580" marR="68580" marT="0" marB="0"/>
                </a:tc>
                <a:extLst>
                  <a:ext uri="{0D108BD9-81ED-4DB2-BD59-A6C34878D82A}">
                    <a16:rowId xmlns:a16="http://schemas.microsoft.com/office/drawing/2014/main" val="10004"/>
                  </a:ext>
                </a:extLst>
              </a:tr>
              <a:tr h="423501">
                <a:tc>
                  <a:txBody>
                    <a:bodyPr/>
                    <a:lstStyle/>
                    <a:p>
                      <a:pPr algn="l">
                        <a:lnSpc>
                          <a:spcPct val="115000"/>
                        </a:lnSpc>
                        <a:spcAft>
                          <a:spcPts val="0"/>
                        </a:spcAft>
                      </a:pPr>
                      <a:r>
                        <a:rPr lang="en-GB" sz="1100">
                          <a:latin typeface="Calibri"/>
                          <a:ea typeface="Calibri"/>
                          <a:cs typeface="Times New Roman"/>
                        </a:rPr>
                        <a:t>11-04-2018</a:t>
                      </a:r>
                    </a:p>
                  </a:txBody>
                  <a:tcPr marL="68580" marR="68580" marT="0" marB="0"/>
                </a:tc>
                <a:tc>
                  <a:txBody>
                    <a:bodyPr/>
                    <a:lstStyle/>
                    <a:p>
                      <a:pPr algn="l">
                        <a:lnSpc>
                          <a:spcPct val="115000"/>
                        </a:lnSpc>
                        <a:spcAft>
                          <a:spcPts val="0"/>
                        </a:spcAft>
                      </a:pPr>
                      <a:r>
                        <a:rPr lang="en-GB" sz="1100">
                          <a:latin typeface="Calibri"/>
                          <a:ea typeface="Calibri"/>
                          <a:cs typeface="Times New Roman"/>
                        </a:rPr>
                        <a:t>Study Area, University Campus</a:t>
                      </a:r>
                    </a:p>
                  </a:txBody>
                  <a:tcPr marL="68580" marR="68580" marT="0" marB="0"/>
                </a:tc>
                <a:tc>
                  <a:txBody>
                    <a:bodyPr/>
                    <a:lstStyle/>
                    <a:p>
                      <a:pPr algn="l">
                        <a:lnSpc>
                          <a:spcPct val="115000"/>
                        </a:lnSpc>
                        <a:spcAft>
                          <a:spcPts val="0"/>
                        </a:spcAft>
                      </a:pPr>
                      <a:r>
                        <a:rPr lang="en-GB" sz="1100">
                          <a:latin typeface="Calibri"/>
                          <a:ea typeface="Calibri"/>
                          <a:cs typeface="Times New Roman"/>
                        </a:rPr>
                        <a:t>During the Class</a:t>
                      </a:r>
                    </a:p>
                  </a:txBody>
                  <a:tcPr marL="68580" marR="68580" marT="0" marB="0"/>
                </a:tc>
                <a:tc>
                  <a:txBody>
                    <a:bodyPr/>
                    <a:lstStyle/>
                    <a:p>
                      <a:pPr algn="l">
                        <a:lnSpc>
                          <a:spcPct val="115000"/>
                        </a:lnSpc>
                        <a:spcAft>
                          <a:spcPts val="0"/>
                        </a:spcAft>
                      </a:pPr>
                      <a:r>
                        <a:rPr lang="en-GB" sz="1100">
                          <a:latin typeface="Calibri"/>
                          <a:ea typeface="Calibri"/>
                          <a:cs typeface="Times New Roman"/>
                        </a:rPr>
                        <a:t>Irfan, Aida, Mithu</a:t>
                      </a:r>
                    </a:p>
                  </a:txBody>
                  <a:tcPr marL="68580" marR="68580" marT="0" marB="0"/>
                </a:tc>
                <a:tc>
                  <a:txBody>
                    <a:bodyPr/>
                    <a:lstStyle/>
                    <a:p>
                      <a:pPr algn="l">
                        <a:lnSpc>
                          <a:spcPct val="115000"/>
                        </a:lnSpc>
                        <a:spcAft>
                          <a:spcPts val="0"/>
                        </a:spcAft>
                      </a:pPr>
                      <a:r>
                        <a:rPr lang="en-GB" sz="1100">
                          <a:latin typeface="Calibri"/>
                          <a:ea typeface="Calibri"/>
                          <a:cs typeface="Times New Roman"/>
                        </a:rPr>
                        <a:t>Showing to lecturer for suggestion</a:t>
                      </a:r>
                    </a:p>
                  </a:txBody>
                  <a:tcPr marL="68580" marR="68580" marT="0" marB="0"/>
                </a:tc>
                <a:tc>
                  <a:txBody>
                    <a:bodyPr/>
                    <a:lstStyle/>
                    <a:p>
                      <a:pPr algn="l">
                        <a:lnSpc>
                          <a:spcPct val="115000"/>
                        </a:lnSpc>
                        <a:spcAft>
                          <a:spcPts val="0"/>
                        </a:spcAft>
                      </a:pPr>
                      <a:r>
                        <a:rPr lang="en-GB" sz="1100" dirty="0">
                          <a:latin typeface="Calibri"/>
                          <a:ea typeface="Calibri"/>
                          <a:cs typeface="Times New Roman"/>
                        </a:rPr>
                        <a:t>Some correction made</a:t>
                      </a:r>
                    </a:p>
                  </a:txBody>
                  <a:tcPr marL="68580" marR="68580" marT="0" marB="0"/>
                </a:tc>
                <a:extLst>
                  <a:ext uri="{0D108BD9-81ED-4DB2-BD59-A6C34878D82A}">
                    <a16:rowId xmlns:a16="http://schemas.microsoft.com/office/drawing/2014/main" val="10005"/>
                  </a:ext>
                </a:extLst>
              </a:tr>
              <a:tr h="407320">
                <a:tc>
                  <a:txBody>
                    <a:bodyPr/>
                    <a:lstStyle/>
                    <a:p>
                      <a:pPr algn="l">
                        <a:lnSpc>
                          <a:spcPct val="115000"/>
                        </a:lnSpc>
                        <a:spcAft>
                          <a:spcPts val="0"/>
                        </a:spcAft>
                      </a:pPr>
                      <a:r>
                        <a:rPr lang="en-GB" sz="1100" dirty="0">
                          <a:latin typeface="Calibri"/>
                          <a:ea typeface="Calibri"/>
                          <a:cs typeface="Times New Roman"/>
                        </a:rPr>
                        <a:t>18-04-2018</a:t>
                      </a:r>
                    </a:p>
                  </a:txBody>
                  <a:tcPr marL="68580" marR="68580" marT="0" marB="0"/>
                </a:tc>
                <a:tc>
                  <a:txBody>
                    <a:bodyPr/>
                    <a:lstStyle/>
                    <a:p>
                      <a:pPr algn="l">
                        <a:lnSpc>
                          <a:spcPct val="115000"/>
                        </a:lnSpc>
                        <a:spcAft>
                          <a:spcPts val="0"/>
                        </a:spcAft>
                      </a:pPr>
                      <a:r>
                        <a:rPr lang="en-GB" sz="1100">
                          <a:latin typeface="Calibri"/>
                          <a:ea typeface="Calibri"/>
                          <a:cs typeface="Times New Roman"/>
                        </a:rPr>
                        <a:t>Lecture Room 2</a:t>
                      </a:r>
                    </a:p>
                  </a:txBody>
                  <a:tcPr marL="68580" marR="68580" marT="0" marB="0"/>
                </a:tc>
                <a:tc>
                  <a:txBody>
                    <a:bodyPr/>
                    <a:lstStyle/>
                    <a:p>
                      <a:pPr algn="l">
                        <a:lnSpc>
                          <a:spcPct val="115000"/>
                        </a:lnSpc>
                        <a:spcAft>
                          <a:spcPts val="0"/>
                        </a:spcAft>
                      </a:pPr>
                      <a:r>
                        <a:rPr lang="en-GB" sz="1100">
                          <a:latin typeface="Calibri"/>
                          <a:ea typeface="Calibri"/>
                          <a:cs typeface="Times New Roman"/>
                        </a:rPr>
                        <a:t>During the Class</a:t>
                      </a:r>
                    </a:p>
                  </a:txBody>
                  <a:tcPr marL="68580" marR="68580" marT="0" marB="0"/>
                </a:tc>
                <a:tc>
                  <a:txBody>
                    <a:bodyPr/>
                    <a:lstStyle/>
                    <a:p>
                      <a:pPr algn="l">
                        <a:lnSpc>
                          <a:spcPct val="115000"/>
                        </a:lnSpc>
                        <a:spcAft>
                          <a:spcPts val="0"/>
                        </a:spcAft>
                      </a:pPr>
                      <a:r>
                        <a:rPr lang="en-GB" sz="1100">
                          <a:latin typeface="Calibri"/>
                          <a:ea typeface="Calibri"/>
                          <a:cs typeface="Times New Roman"/>
                        </a:rPr>
                        <a:t>Saeed, Aida, Mithu</a:t>
                      </a:r>
                    </a:p>
                  </a:txBody>
                  <a:tcPr marL="68580" marR="68580" marT="0" marB="0"/>
                </a:tc>
                <a:tc>
                  <a:txBody>
                    <a:bodyPr/>
                    <a:lstStyle/>
                    <a:p>
                      <a:pPr algn="l">
                        <a:lnSpc>
                          <a:spcPct val="115000"/>
                        </a:lnSpc>
                        <a:spcAft>
                          <a:spcPts val="0"/>
                        </a:spcAft>
                      </a:pPr>
                      <a:r>
                        <a:rPr lang="en-GB" sz="1100">
                          <a:latin typeface="Calibri"/>
                          <a:ea typeface="Calibri"/>
                          <a:cs typeface="Times New Roman"/>
                        </a:rPr>
                        <a:t>Designing the presentation</a:t>
                      </a:r>
                    </a:p>
                  </a:txBody>
                  <a:tcPr marL="68580" marR="68580" marT="0" marB="0"/>
                </a:tc>
                <a:tc>
                  <a:txBody>
                    <a:bodyPr/>
                    <a:lstStyle/>
                    <a:p>
                      <a:pPr algn="l">
                        <a:lnSpc>
                          <a:spcPct val="115000"/>
                        </a:lnSpc>
                        <a:spcAft>
                          <a:spcPts val="0"/>
                        </a:spcAft>
                      </a:pPr>
                      <a:r>
                        <a:rPr lang="en-GB" sz="1100">
                          <a:latin typeface="Calibri"/>
                          <a:ea typeface="Calibri"/>
                          <a:cs typeface="Times New Roman"/>
                        </a:rPr>
                        <a:t>Role distribution</a:t>
                      </a:r>
                    </a:p>
                  </a:txBody>
                  <a:tcPr marL="68580" marR="68580" marT="0" marB="0"/>
                </a:tc>
                <a:extLst>
                  <a:ext uri="{0D108BD9-81ED-4DB2-BD59-A6C34878D82A}">
                    <a16:rowId xmlns:a16="http://schemas.microsoft.com/office/drawing/2014/main" val="10006"/>
                  </a:ext>
                </a:extLst>
              </a:tr>
              <a:tr h="407320">
                <a:tc>
                  <a:txBody>
                    <a:bodyPr/>
                    <a:lstStyle/>
                    <a:p>
                      <a:pPr algn="l">
                        <a:lnSpc>
                          <a:spcPct val="115000"/>
                        </a:lnSpc>
                        <a:spcAft>
                          <a:spcPts val="0"/>
                        </a:spcAft>
                      </a:pPr>
                      <a:r>
                        <a:rPr lang="en-GB" sz="1100">
                          <a:latin typeface="Calibri"/>
                          <a:ea typeface="Calibri"/>
                          <a:cs typeface="Times New Roman"/>
                        </a:rPr>
                        <a:t>25-04-2018</a:t>
                      </a:r>
                    </a:p>
                  </a:txBody>
                  <a:tcPr marL="68580" marR="68580" marT="0" marB="0"/>
                </a:tc>
                <a:tc>
                  <a:txBody>
                    <a:bodyPr/>
                    <a:lstStyle/>
                    <a:p>
                      <a:pPr algn="l">
                        <a:lnSpc>
                          <a:spcPct val="115000"/>
                        </a:lnSpc>
                        <a:spcAft>
                          <a:spcPts val="0"/>
                        </a:spcAft>
                      </a:pPr>
                      <a:r>
                        <a:rPr lang="en-GB" sz="1100">
                          <a:latin typeface="Calibri"/>
                          <a:ea typeface="Calibri"/>
                          <a:cs typeface="Times New Roman"/>
                        </a:rPr>
                        <a:t>Study Area, University Campus</a:t>
                      </a:r>
                    </a:p>
                  </a:txBody>
                  <a:tcPr marL="68580" marR="68580" marT="0" marB="0"/>
                </a:tc>
                <a:tc>
                  <a:txBody>
                    <a:bodyPr/>
                    <a:lstStyle/>
                    <a:p>
                      <a:pPr algn="l">
                        <a:lnSpc>
                          <a:spcPct val="115000"/>
                        </a:lnSpc>
                        <a:spcAft>
                          <a:spcPts val="0"/>
                        </a:spcAft>
                      </a:pPr>
                      <a:r>
                        <a:rPr lang="en-GB" sz="1100">
                          <a:latin typeface="Calibri"/>
                          <a:ea typeface="Calibri"/>
                          <a:cs typeface="Times New Roman"/>
                        </a:rPr>
                        <a:t>Before the final presentation</a:t>
                      </a:r>
                    </a:p>
                  </a:txBody>
                  <a:tcPr marL="68580" marR="68580" marT="0" marB="0"/>
                </a:tc>
                <a:tc>
                  <a:txBody>
                    <a:bodyPr/>
                    <a:lstStyle/>
                    <a:p>
                      <a:pPr algn="l">
                        <a:lnSpc>
                          <a:spcPct val="115000"/>
                        </a:lnSpc>
                        <a:spcAft>
                          <a:spcPts val="0"/>
                        </a:spcAft>
                      </a:pPr>
                      <a:r>
                        <a:rPr lang="en-GB" sz="1100">
                          <a:latin typeface="Calibri"/>
                          <a:ea typeface="Calibri"/>
                          <a:cs typeface="Times New Roman"/>
                        </a:rPr>
                        <a:t>Irfan, Aida, Mithu</a:t>
                      </a:r>
                    </a:p>
                  </a:txBody>
                  <a:tcPr marL="68580" marR="68580" marT="0" marB="0"/>
                </a:tc>
                <a:tc>
                  <a:txBody>
                    <a:bodyPr/>
                    <a:lstStyle/>
                    <a:p>
                      <a:pPr algn="l">
                        <a:lnSpc>
                          <a:spcPct val="115000"/>
                        </a:lnSpc>
                        <a:spcAft>
                          <a:spcPts val="0"/>
                        </a:spcAft>
                      </a:pPr>
                      <a:r>
                        <a:rPr lang="en-GB" sz="1100">
                          <a:latin typeface="Calibri"/>
                          <a:ea typeface="Calibri"/>
                          <a:cs typeface="Times New Roman"/>
                        </a:rPr>
                        <a:t>Saeed is missing. Redistribution the role and rehearse. </a:t>
                      </a:r>
                    </a:p>
                  </a:txBody>
                  <a:tcPr marL="68580" marR="68580" marT="0" marB="0"/>
                </a:tc>
                <a:tc>
                  <a:txBody>
                    <a:bodyPr/>
                    <a:lstStyle/>
                    <a:p>
                      <a:pPr algn="l">
                        <a:lnSpc>
                          <a:spcPct val="115000"/>
                        </a:lnSpc>
                        <a:spcAft>
                          <a:spcPts val="0"/>
                        </a:spcAft>
                      </a:pPr>
                      <a:r>
                        <a:rPr lang="en-GB" sz="1100" dirty="0">
                          <a:latin typeface="Calibri"/>
                          <a:ea typeface="Calibri"/>
                          <a:cs typeface="Times New Roman"/>
                        </a:rPr>
                        <a:t>Redistribution the role and agreed</a:t>
                      </a:r>
                    </a:p>
                  </a:txBody>
                  <a:tcPr marL="68580" marR="68580" marT="0" marB="0"/>
                </a:tc>
                <a:extLst>
                  <a:ext uri="{0D108BD9-81ED-4DB2-BD59-A6C34878D82A}">
                    <a16:rowId xmlns:a16="http://schemas.microsoft.com/office/drawing/2014/main" val="10007"/>
                  </a:ext>
                </a:extLst>
              </a:tr>
            </a:tbl>
          </a:graphicData>
        </a:graphic>
      </p:graphicFrame>
    </p:spTree>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476</TotalTime>
  <Words>1129</Words>
  <Application>Microsoft Office PowerPoint</Application>
  <PresentationFormat>On-screen Show (4:3)</PresentationFormat>
  <Paragraphs>191</Paragraphs>
  <Slides>19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Times New Roman</vt:lpstr>
      <vt:lpstr>Trebuchet MS</vt:lpstr>
      <vt:lpstr>Trebuchet MS (Headings)</vt:lpstr>
      <vt:lpstr>Wingdings</vt:lpstr>
      <vt:lpstr>Wingdings 3</vt:lpstr>
      <vt:lpstr>Facet</vt:lpstr>
      <vt:lpstr>   Business Plan</vt:lpstr>
      <vt:lpstr>Content</vt:lpstr>
      <vt:lpstr>Introduction</vt:lpstr>
      <vt:lpstr>PowerPoint Presentation</vt:lpstr>
      <vt:lpstr>Aim &amp; Objectives</vt:lpstr>
      <vt:lpstr>Vision &amp; Mission</vt:lpstr>
      <vt:lpstr>Legal Issues </vt:lpstr>
      <vt:lpstr>Technical warranties </vt:lpstr>
      <vt:lpstr>Management Process - Finance</vt:lpstr>
      <vt:lpstr>Monthly expenditure </vt:lpstr>
      <vt:lpstr>Management Process- Human Resource</vt:lpstr>
      <vt:lpstr>Management Process- Marketing</vt:lpstr>
      <vt:lpstr>Marketing </vt:lpstr>
      <vt:lpstr>Management Process </vt:lpstr>
      <vt:lpstr>PESTLE analysis</vt:lpstr>
      <vt:lpstr>PESTLE analysis</vt:lpstr>
      <vt:lpstr>SWOT Analysis </vt:lpstr>
      <vt:lpstr>Conclusion</vt:lpstr>
      <vt:lpstr>Group Learning Log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Plan</dc:title>
  <dc:creator>Mithu</dc:creator>
  <cp:lastModifiedBy>Mithu Saif malek (1605868)</cp:lastModifiedBy>
  <cp:revision>93</cp:revision>
  <dcterms:created xsi:type="dcterms:W3CDTF">2018-04-04T18:20:46Z</dcterms:created>
  <dcterms:modified xsi:type="dcterms:W3CDTF">2018-04-25T11:46:14Z</dcterms:modified>
</cp:coreProperties>
</file>