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5"/>
  </p:notesMasterIdLst>
  <p:sldIdLst>
    <p:sldId id="371" r:id="rId2"/>
    <p:sldId id="258" r:id="rId3"/>
    <p:sldId id="259" r:id="rId4"/>
    <p:sldId id="260" r:id="rId5"/>
    <p:sldId id="270" r:id="rId6"/>
    <p:sldId id="271" r:id="rId7"/>
    <p:sldId id="272" r:id="rId8"/>
    <p:sldId id="372" r:id="rId9"/>
    <p:sldId id="373" r:id="rId10"/>
    <p:sldId id="374" r:id="rId11"/>
    <p:sldId id="273" r:id="rId12"/>
    <p:sldId id="274" r:id="rId13"/>
    <p:sldId id="280" r:id="rId14"/>
    <p:sldId id="380" r:id="rId15"/>
    <p:sldId id="375" r:id="rId16"/>
    <p:sldId id="324" r:id="rId17"/>
    <p:sldId id="325" r:id="rId18"/>
    <p:sldId id="326" r:id="rId19"/>
    <p:sldId id="327" r:id="rId20"/>
    <p:sldId id="328" r:id="rId21"/>
    <p:sldId id="379" r:id="rId22"/>
    <p:sldId id="381" r:id="rId23"/>
    <p:sldId id="31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76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472D6-FB44-4B38-9548-B828FE1588F7}" type="datetimeFigureOut">
              <a:rPr lang="en-US" smtClean="0"/>
              <a:pPr/>
              <a:t>2/16/2026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56BB9-C2F0-49B0-8FDE-99BD602D37F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987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73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935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486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27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582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8CA09-5AC5-1FB2-7FEC-323444E8E9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A4F5BDA4-852B-14F0-D670-46F0EA6FD0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686E00A0-B705-FCB6-4FAC-946E3977E1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3394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9DCD3-1A1D-2DF6-BC62-F337A91A3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1353EA17-87FB-97BB-3718-9099271B10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6113307E-568B-AE22-7F0F-4AA71402CE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7562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3058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0555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8807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6998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214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7749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345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384293-92F4-4490-B798-44F597C3930B}" type="slidenum">
              <a:rPr lang="en-GB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6869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610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193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>
                <a:solidFill>
                  <a:srgbClr val="0070C0"/>
                </a:solidFill>
              </a:defRPr>
            </a:lvl2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506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647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137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744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156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824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59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717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54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216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062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Arial" panose="020B0604020202020204" pitchFamily="34" charset="0"/>
        <a:buChar char="•"/>
        <a:defRPr kumimoji="0" sz="2600" kern="1200">
          <a:solidFill>
            <a:srgbClr val="0070C0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Data Mining &amp; Visualisation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0"/>
            <a:ext cx="7543800" cy="1643427"/>
          </a:xfrm>
        </p:spPr>
        <p:txBody>
          <a:bodyPr>
            <a:noAutofit/>
          </a:bodyPr>
          <a:lstStyle/>
          <a:p>
            <a:r>
              <a:rPr lang="en-GB" dirty="0"/>
              <a:t>ACCA7015</a:t>
            </a:r>
          </a:p>
          <a:p>
            <a:r>
              <a:rPr lang="en-GB" cap="none" dirty="0"/>
              <a:t>Lecture 7 – More Clustering</a:t>
            </a:r>
          </a:p>
          <a:p>
            <a:r>
              <a:rPr lang="en-GB" cap="none" dirty="0"/>
              <a:t>Prof Nik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Problem of Cluster Detection</a:t>
            </a:r>
          </a:p>
        </p:txBody>
      </p:sp>
      <p:sp>
        <p:nvSpPr>
          <p:cNvPr id="163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What is cluster detection?</a:t>
            </a:r>
          </a:p>
          <a:p>
            <a:pPr marL="857250" lvl="1" indent="-319088"/>
            <a:r>
              <a:rPr lang="en-GB" altLang="zh-CN" sz="2400" dirty="0">
                <a:ea typeface="SimSun" pitchFamily="2" charset="-122"/>
              </a:rPr>
              <a:t>Cluster: </a:t>
            </a:r>
            <a:r>
              <a:rPr lang="en-GB" sz="2400" dirty="0"/>
              <a:t>a group of objects known as members</a:t>
            </a:r>
          </a:p>
          <a:p>
            <a:pPr marL="857250" lvl="1" indent="-319088"/>
            <a:r>
              <a:rPr lang="en-GB" sz="2400" dirty="0"/>
              <a:t>The centre of a cluster is known as the </a:t>
            </a:r>
            <a:r>
              <a:rPr lang="en-GB" sz="2400" dirty="0" err="1"/>
              <a:t>c</a:t>
            </a:r>
            <a:r>
              <a:rPr lang="en-GB" sz="2400" i="1" dirty="0" err="1"/>
              <a:t>entroid</a:t>
            </a:r>
            <a:endParaRPr lang="en-GB" sz="2400" dirty="0"/>
          </a:p>
          <a:p>
            <a:pPr marL="857250" lvl="1" indent="-319088"/>
            <a:r>
              <a:rPr lang="en-GB" sz="2400" dirty="0"/>
              <a:t>Members of a cluster are similar to each other </a:t>
            </a:r>
          </a:p>
          <a:p>
            <a:pPr marL="857250" lvl="1" indent="-319088"/>
            <a:r>
              <a:rPr lang="en-GB" sz="2400" dirty="0"/>
              <a:t>Members of different clusters are different</a:t>
            </a:r>
          </a:p>
          <a:p>
            <a:pPr marL="857250" lvl="1" indent="-319088"/>
            <a:r>
              <a:rPr lang="en-GB" sz="2400" dirty="0"/>
              <a:t>Clustering is a process of discovering clusters </a:t>
            </a:r>
          </a:p>
        </p:txBody>
      </p:sp>
      <p:pic>
        <p:nvPicPr>
          <p:cNvPr id="16387" name="Picture 5" descr="Untitle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3300" y="4081463"/>
            <a:ext cx="20764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AutoShape 18"/>
          <p:cNvSpPr>
            <a:spLocks noChangeArrowheads="1"/>
          </p:cNvSpPr>
          <p:nvPr/>
        </p:nvSpPr>
        <p:spPr bwMode="auto">
          <a:xfrm>
            <a:off x="3429000" y="5072063"/>
            <a:ext cx="865188" cy="144462"/>
          </a:xfrm>
          <a:prstGeom prst="rightArrow">
            <a:avLst>
              <a:gd name="adj1" fmla="val 50000"/>
              <a:gd name="adj2" fmla="val 74863"/>
            </a:avLst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GB">
              <a:latin typeface="Tahoma" pitchFamily="34" charset="0"/>
            </a:endParaRPr>
          </a:p>
        </p:txBody>
      </p:sp>
      <p:pic>
        <p:nvPicPr>
          <p:cNvPr id="16389" name="Picture 10" descr="D:\untitled5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19650" y="4038600"/>
            <a:ext cx="2057400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val 10"/>
          <p:cNvSpPr/>
          <p:nvPr/>
        </p:nvSpPr>
        <p:spPr>
          <a:xfrm>
            <a:off x="4772025" y="4157663"/>
            <a:ext cx="503238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029200" y="5148263"/>
            <a:ext cx="509588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467350" y="4757738"/>
            <a:ext cx="504825" cy="431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019800" y="4397375"/>
            <a:ext cx="457200" cy="15128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94" name="TextBox 14"/>
          <p:cNvSpPr txBox="1">
            <a:spLocks noChangeArrowheads="1"/>
          </p:cNvSpPr>
          <p:nvPr/>
        </p:nvSpPr>
        <p:spPr bwMode="auto">
          <a:xfrm>
            <a:off x="7391400" y="5013325"/>
            <a:ext cx="1238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: centroids</a:t>
            </a:r>
          </a:p>
        </p:txBody>
      </p:sp>
      <p:sp>
        <p:nvSpPr>
          <p:cNvPr id="16396" name="Oval 16"/>
          <p:cNvSpPr>
            <a:spLocks noChangeArrowheads="1"/>
          </p:cNvSpPr>
          <p:nvPr/>
        </p:nvSpPr>
        <p:spPr bwMode="auto">
          <a:xfrm>
            <a:off x="7315200" y="5148263"/>
            <a:ext cx="152400" cy="152400"/>
          </a:xfrm>
          <a:prstGeom prst="ellipse">
            <a:avLst/>
          </a:prstGeom>
          <a:solidFill>
            <a:srgbClr val="99FF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Problem of Cluster Detection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Outputs of cluster detection process</a:t>
            </a:r>
          </a:p>
          <a:p>
            <a:pPr marL="857250" lvl="1" indent="-319088"/>
            <a:r>
              <a:rPr lang="en-GB" altLang="zh-CN" sz="2400" dirty="0">
                <a:ea typeface="SimSun" pitchFamily="2" charset="-122"/>
              </a:rPr>
              <a:t>Assigned cluster tag for members of a cluster</a:t>
            </a:r>
            <a:endParaRPr lang="en-GB" sz="2400" dirty="0"/>
          </a:p>
          <a:p>
            <a:pPr marL="857250" lvl="1" indent="-319088"/>
            <a:r>
              <a:rPr lang="en-GB" altLang="zh-CN" sz="2400" dirty="0">
                <a:ea typeface="SimSun" pitchFamily="2" charset="-122"/>
              </a:rPr>
              <a:t>Cluster summary: size, </a:t>
            </a:r>
            <a:r>
              <a:rPr lang="en-GB" altLang="zh-CN" sz="2400" dirty="0" err="1">
                <a:ea typeface="SimSun" pitchFamily="2" charset="-122"/>
              </a:rPr>
              <a:t>centroid</a:t>
            </a:r>
            <a:r>
              <a:rPr lang="en-GB" altLang="zh-CN" sz="2400" dirty="0">
                <a:ea typeface="SimSun" pitchFamily="2" charset="-122"/>
              </a:rPr>
              <a:t>, variations, etc.</a:t>
            </a:r>
          </a:p>
        </p:txBody>
      </p:sp>
      <p:graphicFrame>
        <p:nvGraphicFramePr>
          <p:cNvPr id="1026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76269"/>
              </p:ext>
            </p:extLst>
          </p:nvPr>
        </p:nvGraphicFramePr>
        <p:xfrm>
          <a:off x="662310" y="2971800"/>
          <a:ext cx="3549650" cy="2674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838557" imgH="2143260" progId="Excel.Sheet.8">
                  <p:embed/>
                </p:oleObj>
              </mc:Choice>
              <mc:Fallback>
                <p:oleObj name="Worksheet" r:id="rId3" imgW="2838557" imgH="2143260" progId="Excel.Sheet.8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310" y="2971800"/>
                        <a:ext cx="3549650" cy="2674938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>
                        <a:outerShdw dist="35921" dir="2700000" algn="ctr" rotWithShape="0">
                          <a:schemeClr val="bg2"/>
                        </a:outerShdw>
                      </a:effectLst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3449638" y="2922588"/>
            <a:ext cx="762000" cy="2667000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1027" name="Object 16"/>
          <p:cNvGraphicFramePr>
            <a:graphicFrameLocks noChangeAspect="1"/>
          </p:cNvGraphicFramePr>
          <p:nvPr/>
        </p:nvGraphicFramePr>
        <p:xfrm>
          <a:off x="4183063" y="2994025"/>
          <a:ext cx="4852987" cy="302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5" imgW="5571000" imgH="3474000" progId="Excel.Sheet.8">
                  <p:embed/>
                </p:oleObj>
              </mc:Choice>
              <mc:Fallback>
                <p:oleObj name="Chart" r:id="rId5" imgW="5571000" imgH="3474000" progId="Excel.Sheet.8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3063" y="2994025"/>
                        <a:ext cx="4852987" cy="302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5162550" y="3105150"/>
            <a:ext cx="3336925" cy="2200275"/>
            <a:chOff x="3244" y="2028"/>
            <a:chExt cx="2102" cy="1386"/>
          </a:xfrm>
        </p:grpSpPr>
        <p:sp>
          <p:nvSpPr>
            <p:cNvPr id="1048" name="Oval 20"/>
            <p:cNvSpPr>
              <a:spLocks noChangeArrowheads="1"/>
            </p:cNvSpPr>
            <p:nvPr/>
          </p:nvSpPr>
          <p:spPr bwMode="auto">
            <a:xfrm rot="-1893638">
              <a:off x="3244" y="2685"/>
              <a:ext cx="1221" cy="729"/>
            </a:xfrm>
            <a:prstGeom prst="ellips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9" name="Oval 21"/>
            <p:cNvSpPr>
              <a:spLocks noChangeArrowheads="1"/>
            </p:cNvSpPr>
            <p:nvPr/>
          </p:nvSpPr>
          <p:spPr bwMode="auto">
            <a:xfrm>
              <a:off x="4770" y="2028"/>
              <a:ext cx="576" cy="576"/>
            </a:xfrm>
            <a:prstGeom prst="ellips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5562600" y="3276600"/>
            <a:ext cx="2717800" cy="2057400"/>
            <a:chOff x="3504" y="2064"/>
            <a:chExt cx="1712" cy="1296"/>
          </a:xfrm>
        </p:grpSpPr>
        <p:sp>
          <p:nvSpPr>
            <p:cNvPr id="1037" name="Line 32"/>
            <p:cNvSpPr>
              <a:spLocks noChangeShapeType="1"/>
            </p:cNvSpPr>
            <p:nvPr/>
          </p:nvSpPr>
          <p:spPr bwMode="auto">
            <a:xfrm>
              <a:off x="3656" y="2816"/>
              <a:ext cx="144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8" name="Line 33"/>
            <p:cNvSpPr>
              <a:spLocks noChangeShapeType="1"/>
            </p:cNvSpPr>
            <p:nvPr/>
          </p:nvSpPr>
          <p:spPr bwMode="auto">
            <a:xfrm flipV="1">
              <a:off x="3656" y="2996"/>
              <a:ext cx="144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9" name="Line 34"/>
            <p:cNvSpPr>
              <a:spLocks noChangeShapeType="1"/>
            </p:cNvSpPr>
            <p:nvPr/>
          </p:nvSpPr>
          <p:spPr bwMode="auto">
            <a:xfrm flipV="1">
              <a:off x="3504" y="3024"/>
              <a:ext cx="288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0" name="Line 35"/>
            <p:cNvSpPr>
              <a:spLocks noChangeShapeType="1"/>
            </p:cNvSpPr>
            <p:nvPr/>
          </p:nvSpPr>
          <p:spPr bwMode="auto">
            <a:xfrm flipH="1" flipV="1">
              <a:off x="3800" y="3016"/>
              <a:ext cx="14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1" name="Line 36"/>
            <p:cNvSpPr>
              <a:spLocks noChangeShapeType="1"/>
            </p:cNvSpPr>
            <p:nvPr/>
          </p:nvSpPr>
          <p:spPr bwMode="auto">
            <a:xfrm flipH="1">
              <a:off x="3792" y="2640"/>
              <a:ext cx="432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2" name="Line 37"/>
            <p:cNvSpPr>
              <a:spLocks noChangeShapeType="1"/>
            </p:cNvSpPr>
            <p:nvPr/>
          </p:nvSpPr>
          <p:spPr bwMode="auto">
            <a:xfrm flipV="1">
              <a:off x="4944" y="2208"/>
              <a:ext cx="144" cy="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3" name="Line 38"/>
            <p:cNvSpPr>
              <a:spLocks noChangeShapeType="1"/>
            </p:cNvSpPr>
            <p:nvPr/>
          </p:nvSpPr>
          <p:spPr bwMode="auto">
            <a:xfrm flipV="1">
              <a:off x="4856" y="2228"/>
              <a:ext cx="192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4" name="Line 39"/>
            <p:cNvSpPr>
              <a:spLocks noChangeShapeType="1"/>
            </p:cNvSpPr>
            <p:nvPr/>
          </p:nvSpPr>
          <p:spPr bwMode="auto">
            <a:xfrm>
              <a:off x="5028" y="2064"/>
              <a:ext cx="4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Line 40"/>
            <p:cNvSpPr>
              <a:spLocks noChangeShapeType="1"/>
            </p:cNvSpPr>
            <p:nvPr/>
          </p:nvSpPr>
          <p:spPr bwMode="auto">
            <a:xfrm flipH="1">
              <a:off x="5076" y="2176"/>
              <a:ext cx="96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6" name="Line 41"/>
            <p:cNvSpPr>
              <a:spLocks noChangeShapeType="1"/>
            </p:cNvSpPr>
            <p:nvPr/>
          </p:nvSpPr>
          <p:spPr bwMode="auto">
            <a:xfrm flipH="1">
              <a:off x="5080" y="222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Line 42"/>
            <p:cNvSpPr>
              <a:spLocks noChangeShapeType="1"/>
            </p:cNvSpPr>
            <p:nvPr/>
          </p:nvSpPr>
          <p:spPr bwMode="auto">
            <a:xfrm flipH="1" flipV="1">
              <a:off x="5072" y="2220"/>
              <a:ext cx="144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33" name="Oval 19"/>
          <p:cNvSpPr>
            <a:spLocks noChangeArrowheads="1"/>
          </p:cNvSpPr>
          <p:nvPr/>
        </p:nvSpPr>
        <p:spPr bwMode="auto">
          <a:xfrm>
            <a:off x="7997825" y="34925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3531" name="AutoShape 43"/>
          <p:cNvSpPr>
            <a:spLocks noChangeArrowheads="1"/>
          </p:cNvSpPr>
          <p:nvPr/>
        </p:nvSpPr>
        <p:spPr bwMode="auto">
          <a:xfrm>
            <a:off x="4903788" y="2743200"/>
            <a:ext cx="1828800" cy="990600"/>
          </a:xfrm>
          <a:prstGeom prst="wedgeRectCallout">
            <a:avLst>
              <a:gd name="adj1" fmla="val 37329"/>
              <a:gd name="adj2" fmla="val 9519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571500" indent="-571500"/>
            <a:r>
              <a:rPr lang="en-GB" sz="1200" b="1" u="sng" dirty="0">
                <a:solidFill>
                  <a:schemeClr val="bg1"/>
                </a:solidFill>
                <a:latin typeface="Arial Narrow" pitchFamily="34" charset="0"/>
              </a:rPr>
              <a:t>Cluster 2: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</a:rPr>
              <a:t> Size: 5</a:t>
            </a:r>
          </a:p>
          <a:p>
            <a:pPr marL="571500" indent="-571500"/>
            <a:r>
              <a:rPr lang="en-GB" sz="1200" b="1" dirty="0" err="1">
                <a:solidFill>
                  <a:schemeClr val="bg1"/>
                </a:solidFill>
                <a:latin typeface="Arial Narrow" pitchFamily="34" charset="0"/>
              </a:rPr>
              <a:t>Centroid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</a:rPr>
              <a:t>:(130, 51) </a:t>
            </a:r>
          </a:p>
          <a:p>
            <a:pPr marL="571500" indent="-571500"/>
            <a:r>
              <a:rPr lang="en-GB" sz="1200" b="1" dirty="0">
                <a:solidFill>
                  <a:schemeClr val="bg1"/>
                </a:solidFill>
                <a:latin typeface="Arial Narrow" pitchFamily="34" charset="0"/>
              </a:rPr>
              <a:t>Variation: 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</a:t>
            </a:r>
            <a:r>
              <a:rPr lang="en-GB" sz="1200" b="1" baseline="-25000" dirty="0" err="1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bodyHeight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 = 10, </a:t>
            </a:r>
          </a:p>
          <a:p>
            <a:pPr marL="571500" indent="-571500"/>
            <a:r>
              <a:rPr lang="en-GB" sz="1200" b="1" dirty="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	</a:t>
            </a:r>
            <a:r>
              <a:rPr lang="en-GB" sz="1200" b="1" baseline="-25000" dirty="0" err="1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bodyWeight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 = 14.48</a:t>
            </a:r>
          </a:p>
        </p:txBody>
      </p:sp>
      <p:sp>
        <p:nvSpPr>
          <p:cNvPr id="63532" name="AutoShape 44"/>
          <p:cNvSpPr>
            <a:spLocks noChangeArrowheads="1"/>
          </p:cNvSpPr>
          <p:nvPr/>
        </p:nvSpPr>
        <p:spPr bwMode="auto">
          <a:xfrm>
            <a:off x="7162800" y="4419600"/>
            <a:ext cx="1752600" cy="990600"/>
          </a:xfrm>
          <a:prstGeom prst="wedgeRectCallout">
            <a:avLst>
              <a:gd name="adj1" fmla="val 1991"/>
              <a:gd name="adj2" fmla="val -11442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571500" indent="-571500"/>
            <a:r>
              <a:rPr lang="en-GB" sz="1200" b="1" u="sng" dirty="0">
                <a:solidFill>
                  <a:schemeClr val="bg1"/>
                </a:solidFill>
                <a:latin typeface="Arial Narrow" pitchFamily="34" charset="0"/>
              </a:rPr>
              <a:t>Cluster 1: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</a:rPr>
              <a:t> Size: 6</a:t>
            </a:r>
          </a:p>
          <a:p>
            <a:pPr marL="571500" indent="-571500"/>
            <a:r>
              <a:rPr lang="en-GB" sz="1200" b="1" dirty="0" err="1">
                <a:solidFill>
                  <a:schemeClr val="bg1"/>
                </a:solidFill>
                <a:latin typeface="Arial Narrow" pitchFamily="34" charset="0"/>
              </a:rPr>
              <a:t>Centroid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</a:rPr>
              <a:t>:(154, 90) </a:t>
            </a:r>
          </a:p>
          <a:p>
            <a:pPr marL="571500" indent="-571500"/>
            <a:r>
              <a:rPr lang="en-GB" sz="1200" b="1" dirty="0">
                <a:solidFill>
                  <a:schemeClr val="bg1"/>
                </a:solidFill>
                <a:latin typeface="Arial Narrow" pitchFamily="34" charset="0"/>
              </a:rPr>
              <a:t>Variation: 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</a:t>
            </a:r>
            <a:r>
              <a:rPr lang="en-GB" sz="1200" b="1" baseline="-25000" dirty="0" err="1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bodyHeight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 = 5.16</a:t>
            </a:r>
          </a:p>
          <a:p>
            <a:pPr marL="571500" indent="-571500"/>
            <a:r>
              <a:rPr lang="en-GB" sz="1200" b="1" dirty="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	</a:t>
            </a:r>
            <a:r>
              <a:rPr lang="en-GB" sz="1200" b="1" baseline="-25000" dirty="0" err="1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bodyWeight</a:t>
            </a:r>
            <a:r>
              <a:rPr lang="en-GB" sz="1200" b="1" dirty="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 = 5.32</a:t>
            </a:r>
          </a:p>
        </p:txBody>
      </p:sp>
      <p:sp>
        <p:nvSpPr>
          <p:cNvPr id="1036" name="Oval 18"/>
          <p:cNvSpPr>
            <a:spLocks noChangeArrowheads="1"/>
          </p:cNvSpPr>
          <p:nvPr/>
        </p:nvSpPr>
        <p:spPr bwMode="auto">
          <a:xfrm>
            <a:off x="5991225" y="4733925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3" grpId="0" animBg="1"/>
      <p:bldP spid="63531" grpId="0" animBg="1" autoUpdateAnimBg="0"/>
      <p:bldP spid="63532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Problem of Cluster Detection</a:t>
            </a:r>
            <a:endParaRPr lang="en-GB" sz="3200" dirty="0"/>
          </a:p>
        </p:txBody>
      </p:sp>
      <p:sp>
        <p:nvSpPr>
          <p:cNvPr id="17411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273050" indent="-273050"/>
            <a:r>
              <a:rPr lang="en-GB" altLang="zh-CN" sz="2800" b="1" dirty="0">
                <a:ea typeface="SimSun" pitchFamily="2" charset="-122"/>
              </a:rPr>
              <a:t>Basic elements of a clustering solution</a:t>
            </a:r>
          </a:p>
          <a:p>
            <a:pPr marL="712788" lvl="1" indent="-357188"/>
            <a:r>
              <a:rPr lang="en-GB" altLang="zh-CN" sz="2400" dirty="0">
                <a:ea typeface="SimSun" pitchFamily="2" charset="-122"/>
              </a:rPr>
              <a:t>A sensible measure for similarity, </a:t>
            </a:r>
            <a:r>
              <a:rPr lang="en-GB" altLang="zh-CN" sz="2400" dirty="0">
                <a:solidFill>
                  <a:srgbClr val="FF0000"/>
                </a:solidFill>
                <a:ea typeface="SimSun" pitchFamily="2" charset="-122"/>
              </a:rPr>
              <a:t>e.g. Euclidean</a:t>
            </a:r>
          </a:p>
          <a:p>
            <a:pPr marL="712788" lvl="1" indent="-357188"/>
            <a:r>
              <a:rPr lang="en-GB" altLang="zh-CN" sz="2400" dirty="0">
                <a:ea typeface="SimSun" pitchFamily="2" charset="-122"/>
              </a:rPr>
              <a:t>An effective and efficient clustering algorithm, </a:t>
            </a:r>
            <a:r>
              <a:rPr lang="en-GB" altLang="zh-CN" sz="2400" dirty="0">
                <a:solidFill>
                  <a:srgbClr val="FF0000"/>
                </a:solidFill>
                <a:ea typeface="SimSun" pitchFamily="2" charset="-122"/>
              </a:rPr>
              <a:t>e.g. K-means</a:t>
            </a:r>
          </a:p>
          <a:p>
            <a:pPr marL="712788" lvl="1" indent="-357188"/>
            <a:r>
              <a:rPr lang="en-GB" altLang="zh-CN" sz="2400" dirty="0">
                <a:ea typeface="SimSun" pitchFamily="2" charset="-122"/>
              </a:rPr>
              <a:t>A goodness-of-fit function for evaluating the quality of resulting clusters, </a:t>
            </a:r>
            <a:r>
              <a:rPr lang="en-GB" altLang="zh-CN" sz="2400" dirty="0">
                <a:solidFill>
                  <a:srgbClr val="FF0000"/>
                </a:solidFill>
                <a:ea typeface="SimSun" pitchFamily="2" charset="-122"/>
              </a:rPr>
              <a:t>e.g. SSE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93387-7DD9-D13E-624C-D1793B86744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6248400" y="2038350"/>
            <a:ext cx="1676400" cy="628650"/>
            <a:chOff x="3792" y="1188"/>
            <a:chExt cx="1056" cy="396"/>
          </a:xfrm>
        </p:grpSpPr>
        <p:sp>
          <p:nvSpPr>
            <p:cNvPr id="17467" name="Oval 10"/>
            <p:cNvSpPr>
              <a:spLocks noChangeArrowheads="1"/>
            </p:cNvSpPr>
            <p:nvPr/>
          </p:nvSpPr>
          <p:spPr bwMode="auto">
            <a:xfrm>
              <a:off x="3990" y="1332"/>
              <a:ext cx="48" cy="48"/>
            </a:xfrm>
            <a:prstGeom prst="ellipse">
              <a:avLst/>
            </a:prstGeom>
            <a:solidFill>
              <a:srgbClr val="0033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468" name="Text Box 13"/>
            <p:cNvSpPr txBox="1">
              <a:spLocks noChangeArrowheads="1"/>
            </p:cNvSpPr>
            <p:nvPr/>
          </p:nvSpPr>
          <p:spPr bwMode="auto">
            <a:xfrm>
              <a:off x="3792" y="1296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b="1"/>
                <a:t>?</a:t>
              </a:r>
            </a:p>
          </p:txBody>
        </p:sp>
        <p:sp>
          <p:nvSpPr>
            <p:cNvPr id="17469" name="Text Box 14"/>
            <p:cNvSpPr txBox="1">
              <a:spLocks noChangeArrowheads="1"/>
            </p:cNvSpPr>
            <p:nvPr/>
          </p:nvSpPr>
          <p:spPr bwMode="auto">
            <a:xfrm>
              <a:off x="4320" y="1188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b="1"/>
                <a:t>?</a:t>
              </a:r>
            </a:p>
          </p:txBody>
        </p:sp>
        <p:sp>
          <p:nvSpPr>
            <p:cNvPr id="17470" name="Oval 15"/>
            <p:cNvSpPr>
              <a:spLocks noChangeArrowheads="1"/>
            </p:cNvSpPr>
            <p:nvPr/>
          </p:nvSpPr>
          <p:spPr bwMode="auto">
            <a:xfrm>
              <a:off x="3840" y="1536"/>
              <a:ext cx="48" cy="48"/>
            </a:xfrm>
            <a:prstGeom prst="ellipse">
              <a:avLst/>
            </a:prstGeom>
            <a:solidFill>
              <a:srgbClr val="0033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471" name="Oval 16"/>
            <p:cNvSpPr>
              <a:spLocks noChangeArrowheads="1"/>
            </p:cNvSpPr>
            <p:nvPr/>
          </p:nvSpPr>
          <p:spPr bwMode="auto">
            <a:xfrm>
              <a:off x="4800" y="1392"/>
              <a:ext cx="48" cy="48"/>
            </a:xfrm>
            <a:prstGeom prst="ellipse">
              <a:avLst/>
            </a:prstGeom>
            <a:solidFill>
              <a:srgbClr val="0033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cxnSp>
          <p:nvCxnSpPr>
            <p:cNvPr id="17472" name="AutoShape 17"/>
            <p:cNvCxnSpPr>
              <a:cxnSpLocks noChangeShapeType="1"/>
              <a:stCxn id="17467" idx="3"/>
              <a:endCxn id="17470" idx="7"/>
            </p:cNvCxnSpPr>
            <p:nvPr/>
          </p:nvCxnSpPr>
          <p:spPr bwMode="auto">
            <a:xfrm flipH="1">
              <a:off x="3881" y="1373"/>
              <a:ext cx="116" cy="17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17473" name="AutoShape 18"/>
            <p:cNvCxnSpPr>
              <a:cxnSpLocks noChangeShapeType="1"/>
              <a:stCxn id="17467" idx="7"/>
              <a:endCxn id="17471" idx="2"/>
            </p:cNvCxnSpPr>
            <p:nvPr/>
          </p:nvCxnSpPr>
          <p:spPr bwMode="auto">
            <a:xfrm>
              <a:off x="4031" y="1339"/>
              <a:ext cx="769" cy="77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</p:grpSp>
      <p:sp>
        <p:nvSpPr>
          <p:cNvPr id="17413" name="Oval 20"/>
          <p:cNvSpPr>
            <a:spLocks noChangeArrowheads="1"/>
          </p:cNvSpPr>
          <p:nvPr/>
        </p:nvSpPr>
        <p:spPr bwMode="auto">
          <a:xfrm>
            <a:off x="5715000" y="33528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4" name="Oval 21"/>
          <p:cNvSpPr>
            <a:spLocks noChangeArrowheads="1"/>
          </p:cNvSpPr>
          <p:nvPr/>
        </p:nvSpPr>
        <p:spPr bwMode="auto">
          <a:xfrm>
            <a:off x="5486400" y="32766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5" name="Oval 22"/>
          <p:cNvSpPr>
            <a:spLocks noChangeArrowheads="1"/>
          </p:cNvSpPr>
          <p:nvPr/>
        </p:nvSpPr>
        <p:spPr bwMode="auto">
          <a:xfrm>
            <a:off x="5715000" y="36576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6" name="Oval 23"/>
          <p:cNvSpPr>
            <a:spLocks noChangeArrowheads="1"/>
          </p:cNvSpPr>
          <p:nvPr/>
        </p:nvSpPr>
        <p:spPr bwMode="auto">
          <a:xfrm>
            <a:off x="6172200" y="36576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7" name="Oval 24"/>
          <p:cNvSpPr>
            <a:spLocks noChangeArrowheads="1"/>
          </p:cNvSpPr>
          <p:nvPr/>
        </p:nvSpPr>
        <p:spPr bwMode="auto">
          <a:xfrm>
            <a:off x="6248400" y="37338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8" name="Oval 25"/>
          <p:cNvSpPr>
            <a:spLocks noChangeArrowheads="1"/>
          </p:cNvSpPr>
          <p:nvPr/>
        </p:nvSpPr>
        <p:spPr bwMode="auto">
          <a:xfrm>
            <a:off x="6153150" y="37338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9" name="Oval 26"/>
          <p:cNvSpPr>
            <a:spLocks noChangeArrowheads="1"/>
          </p:cNvSpPr>
          <p:nvPr/>
        </p:nvSpPr>
        <p:spPr bwMode="auto">
          <a:xfrm>
            <a:off x="6096000" y="38100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0" name="Oval 27"/>
          <p:cNvSpPr>
            <a:spLocks noChangeArrowheads="1"/>
          </p:cNvSpPr>
          <p:nvPr/>
        </p:nvSpPr>
        <p:spPr bwMode="auto">
          <a:xfrm>
            <a:off x="6172200" y="38862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1" name="Oval 28"/>
          <p:cNvSpPr>
            <a:spLocks noChangeArrowheads="1"/>
          </p:cNvSpPr>
          <p:nvPr/>
        </p:nvSpPr>
        <p:spPr bwMode="auto">
          <a:xfrm>
            <a:off x="5486400" y="35052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2" name="Oval 29"/>
          <p:cNvSpPr>
            <a:spLocks noChangeArrowheads="1"/>
          </p:cNvSpPr>
          <p:nvPr/>
        </p:nvSpPr>
        <p:spPr bwMode="auto">
          <a:xfrm>
            <a:off x="6324600" y="39624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3" name="Oval 30"/>
          <p:cNvSpPr>
            <a:spLocks noChangeArrowheads="1"/>
          </p:cNvSpPr>
          <p:nvPr/>
        </p:nvSpPr>
        <p:spPr bwMode="auto">
          <a:xfrm>
            <a:off x="5334000" y="35814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4" name="Oval 31"/>
          <p:cNvSpPr>
            <a:spLocks noChangeArrowheads="1"/>
          </p:cNvSpPr>
          <p:nvPr/>
        </p:nvSpPr>
        <p:spPr bwMode="auto">
          <a:xfrm>
            <a:off x="6324600" y="38100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5" name="Oval 32"/>
          <p:cNvSpPr>
            <a:spLocks noChangeArrowheads="1"/>
          </p:cNvSpPr>
          <p:nvPr/>
        </p:nvSpPr>
        <p:spPr bwMode="auto">
          <a:xfrm>
            <a:off x="6172200" y="39624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6" name="Oval 33"/>
          <p:cNvSpPr>
            <a:spLocks noChangeArrowheads="1"/>
          </p:cNvSpPr>
          <p:nvPr/>
        </p:nvSpPr>
        <p:spPr bwMode="auto">
          <a:xfrm>
            <a:off x="6248400" y="38100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7" name="Oval 34"/>
          <p:cNvSpPr>
            <a:spLocks noChangeArrowheads="1"/>
          </p:cNvSpPr>
          <p:nvPr/>
        </p:nvSpPr>
        <p:spPr bwMode="auto">
          <a:xfrm>
            <a:off x="5486400" y="3733800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8" name="Oval 35"/>
          <p:cNvSpPr>
            <a:spLocks noChangeArrowheads="1"/>
          </p:cNvSpPr>
          <p:nvPr/>
        </p:nvSpPr>
        <p:spPr bwMode="auto">
          <a:xfrm>
            <a:off x="8077200" y="33528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29" name="Oval 36"/>
          <p:cNvSpPr>
            <a:spLocks noChangeArrowheads="1"/>
          </p:cNvSpPr>
          <p:nvPr/>
        </p:nvSpPr>
        <p:spPr bwMode="auto">
          <a:xfrm>
            <a:off x="7848600" y="32766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0" name="Oval 37"/>
          <p:cNvSpPr>
            <a:spLocks noChangeArrowheads="1"/>
          </p:cNvSpPr>
          <p:nvPr/>
        </p:nvSpPr>
        <p:spPr bwMode="auto">
          <a:xfrm>
            <a:off x="8077200" y="36576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1" name="Oval 38"/>
          <p:cNvSpPr>
            <a:spLocks noChangeArrowheads="1"/>
          </p:cNvSpPr>
          <p:nvPr/>
        </p:nvSpPr>
        <p:spPr bwMode="auto">
          <a:xfrm>
            <a:off x="8534400" y="36576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2" name="Oval 39"/>
          <p:cNvSpPr>
            <a:spLocks noChangeArrowheads="1"/>
          </p:cNvSpPr>
          <p:nvPr/>
        </p:nvSpPr>
        <p:spPr bwMode="auto">
          <a:xfrm>
            <a:off x="8610600" y="37338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3" name="Oval 40"/>
          <p:cNvSpPr>
            <a:spLocks noChangeArrowheads="1"/>
          </p:cNvSpPr>
          <p:nvPr/>
        </p:nvSpPr>
        <p:spPr bwMode="auto">
          <a:xfrm>
            <a:off x="8515350" y="37338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4" name="Oval 41"/>
          <p:cNvSpPr>
            <a:spLocks noChangeArrowheads="1"/>
          </p:cNvSpPr>
          <p:nvPr/>
        </p:nvSpPr>
        <p:spPr bwMode="auto">
          <a:xfrm>
            <a:off x="8458200" y="38100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5" name="Oval 42"/>
          <p:cNvSpPr>
            <a:spLocks noChangeArrowheads="1"/>
          </p:cNvSpPr>
          <p:nvPr/>
        </p:nvSpPr>
        <p:spPr bwMode="auto">
          <a:xfrm>
            <a:off x="8534400" y="38862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6" name="Oval 43"/>
          <p:cNvSpPr>
            <a:spLocks noChangeArrowheads="1"/>
          </p:cNvSpPr>
          <p:nvPr/>
        </p:nvSpPr>
        <p:spPr bwMode="auto">
          <a:xfrm>
            <a:off x="7848600" y="35052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7" name="Oval 44"/>
          <p:cNvSpPr>
            <a:spLocks noChangeArrowheads="1"/>
          </p:cNvSpPr>
          <p:nvPr/>
        </p:nvSpPr>
        <p:spPr bwMode="auto">
          <a:xfrm>
            <a:off x="8686800" y="39624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8" name="Oval 45"/>
          <p:cNvSpPr>
            <a:spLocks noChangeArrowheads="1"/>
          </p:cNvSpPr>
          <p:nvPr/>
        </p:nvSpPr>
        <p:spPr bwMode="auto">
          <a:xfrm>
            <a:off x="7696200" y="35814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39" name="Oval 46"/>
          <p:cNvSpPr>
            <a:spLocks noChangeArrowheads="1"/>
          </p:cNvSpPr>
          <p:nvPr/>
        </p:nvSpPr>
        <p:spPr bwMode="auto">
          <a:xfrm>
            <a:off x="8686800" y="38100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0" name="Oval 47"/>
          <p:cNvSpPr>
            <a:spLocks noChangeArrowheads="1"/>
          </p:cNvSpPr>
          <p:nvPr/>
        </p:nvSpPr>
        <p:spPr bwMode="auto">
          <a:xfrm>
            <a:off x="8534400" y="39624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1" name="Oval 48"/>
          <p:cNvSpPr>
            <a:spLocks noChangeArrowheads="1"/>
          </p:cNvSpPr>
          <p:nvPr/>
        </p:nvSpPr>
        <p:spPr bwMode="auto">
          <a:xfrm>
            <a:off x="8610600" y="38100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2" name="Oval 49"/>
          <p:cNvSpPr>
            <a:spLocks noChangeArrowheads="1"/>
          </p:cNvSpPr>
          <p:nvPr/>
        </p:nvSpPr>
        <p:spPr bwMode="auto">
          <a:xfrm>
            <a:off x="7848600" y="37338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3" name="AutoShape 50"/>
          <p:cNvSpPr>
            <a:spLocks noChangeArrowheads="1"/>
          </p:cNvSpPr>
          <p:nvPr/>
        </p:nvSpPr>
        <p:spPr bwMode="auto">
          <a:xfrm>
            <a:off x="6629400" y="3581400"/>
            <a:ext cx="762000" cy="152400"/>
          </a:xfrm>
          <a:prstGeom prst="rightArrow">
            <a:avLst>
              <a:gd name="adj1" fmla="val 50000"/>
              <a:gd name="adj2" fmla="val 125000"/>
            </a:avLst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4" name="Text Box 51"/>
          <p:cNvSpPr txBox="1">
            <a:spLocks noChangeArrowheads="1"/>
          </p:cNvSpPr>
          <p:nvPr/>
        </p:nvSpPr>
        <p:spPr bwMode="auto">
          <a:xfrm>
            <a:off x="6842125" y="3236913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?</a:t>
            </a:r>
          </a:p>
        </p:txBody>
      </p:sp>
      <p:sp>
        <p:nvSpPr>
          <p:cNvPr id="17445" name="Oval 52"/>
          <p:cNvSpPr>
            <a:spLocks noChangeArrowheads="1"/>
          </p:cNvSpPr>
          <p:nvPr/>
        </p:nvSpPr>
        <p:spPr bwMode="auto">
          <a:xfrm>
            <a:off x="7010400" y="48768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6" name="Oval 53"/>
          <p:cNvSpPr>
            <a:spLocks noChangeArrowheads="1"/>
          </p:cNvSpPr>
          <p:nvPr/>
        </p:nvSpPr>
        <p:spPr bwMode="auto">
          <a:xfrm>
            <a:off x="6781800" y="48006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7" name="Oval 54"/>
          <p:cNvSpPr>
            <a:spLocks noChangeArrowheads="1"/>
          </p:cNvSpPr>
          <p:nvPr/>
        </p:nvSpPr>
        <p:spPr bwMode="auto">
          <a:xfrm>
            <a:off x="7010400" y="51816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8" name="Oval 55"/>
          <p:cNvSpPr>
            <a:spLocks noChangeArrowheads="1"/>
          </p:cNvSpPr>
          <p:nvPr/>
        </p:nvSpPr>
        <p:spPr bwMode="auto">
          <a:xfrm>
            <a:off x="7467600" y="51816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49" name="Oval 56"/>
          <p:cNvSpPr>
            <a:spLocks noChangeArrowheads="1"/>
          </p:cNvSpPr>
          <p:nvPr/>
        </p:nvSpPr>
        <p:spPr bwMode="auto">
          <a:xfrm>
            <a:off x="7543800" y="52578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0" name="Oval 57"/>
          <p:cNvSpPr>
            <a:spLocks noChangeArrowheads="1"/>
          </p:cNvSpPr>
          <p:nvPr/>
        </p:nvSpPr>
        <p:spPr bwMode="auto">
          <a:xfrm>
            <a:off x="7448550" y="52578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1" name="Oval 58"/>
          <p:cNvSpPr>
            <a:spLocks noChangeArrowheads="1"/>
          </p:cNvSpPr>
          <p:nvPr/>
        </p:nvSpPr>
        <p:spPr bwMode="auto">
          <a:xfrm>
            <a:off x="7391400" y="53340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2" name="Oval 59"/>
          <p:cNvSpPr>
            <a:spLocks noChangeArrowheads="1"/>
          </p:cNvSpPr>
          <p:nvPr/>
        </p:nvSpPr>
        <p:spPr bwMode="auto">
          <a:xfrm>
            <a:off x="7467600" y="54102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3" name="Oval 60"/>
          <p:cNvSpPr>
            <a:spLocks noChangeArrowheads="1"/>
          </p:cNvSpPr>
          <p:nvPr/>
        </p:nvSpPr>
        <p:spPr bwMode="auto">
          <a:xfrm>
            <a:off x="6781800" y="50292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4" name="Oval 61"/>
          <p:cNvSpPr>
            <a:spLocks noChangeArrowheads="1"/>
          </p:cNvSpPr>
          <p:nvPr/>
        </p:nvSpPr>
        <p:spPr bwMode="auto">
          <a:xfrm>
            <a:off x="7620000" y="54864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5" name="Oval 62"/>
          <p:cNvSpPr>
            <a:spLocks noChangeArrowheads="1"/>
          </p:cNvSpPr>
          <p:nvPr/>
        </p:nvSpPr>
        <p:spPr bwMode="auto">
          <a:xfrm>
            <a:off x="6629400" y="51054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6" name="Oval 63"/>
          <p:cNvSpPr>
            <a:spLocks noChangeArrowheads="1"/>
          </p:cNvSpPr>
          <p:nvPr/>
        </p:nvSpPr>
        <p:spPr bwMode="auto">
          <a:xfrm>
            <a:off x="7620000" y="53340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7" name="Oval 64"/>
          <p:cNvSpPr>
            <a:spLocks noChangeArrowheads="1"/>
          </p:cNvSpPr>
          <p:nvPr/>
        </p:nvSpPr>
        <p:spPr bwMode="auto">
          <a:xfrm>
            <a:off x="7467600" y="54864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8" name="Oval 65"/>
          <p:cNvSpPr>
            <a:spLocks noChangeArrowheads="1"/>
          </p:cNvSpPr>
          <p:nvPr/>
        </p:nvSpPr>
        <p:spPr bwMode="auto">
          <a:xfrm>
            <a:off x="7543800" y="5334000"/>
            <a:ext cx="76200" cy="7620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59" name="Oval 66"/>
          <p:cNvSpPr>
            <a:spLocks noChangeArrowheads="1"/>
          </p:cNvSpPr>
          <p:nvPr/>
        </p:nvSpPr>
        <p:spPr bwMode="auto">
          <a:xfrm>
            <a:off x="6781800" y="5257800"/>
            <a:ext cx="76200" cy="7620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60" name="Oval 67"/>
          <p:cNvSpPr>
            <a:spLocks noChangeArrowheads="1"/>
          </p:cNvSpPr>
          <p:nvPr/>
        </p:nvSpPr>
        <p:spPr bwMode="auto">
          <a:xfrm>
            <a:off x="6477000" y="4724400"/>
            <a:ext cx="762000" cy="762000"/>
          </a:xfrm>
          <a:prstGeom prst="ellipse">
            <a:avLst/>
          </a:prstGeom>
          <a:noFill/>
          <a:ln w="19050">
            <a:solidFill>
              <a:srgbClr val="CC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61" name="Oval 68"/>
          <p:cNvSpPr>
            <a:spLocks noChangeArrowheads="1"/>
          </p:cNvSpPr>
          <p:nvPr/>
        </p:nvSpPr>
        <p:spPr bwMode="auto">
          <a:xfrm>
            <a:off x="7315200" y="5105400"/>
            <a:ext cx="457200" cy="609600"/>
          </a:xfrm>
          <a:prstGeom prst="ellipse">
            <a:avLst/>
          </a:prstGeom>
          <a:noFill/>
          <a:ln w="19050">
            <a:solidFill>
              <a:srgbClr val="CC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9527" name="Line 71"/>
          <p:cNvSpPr>
            <a:spLocks noChangeShapeType="1"/>
          </p:cNvSpPr>
          <p:nvPr/>
        </p:nvSpPr>
        <p:spPr bwMode="auto">
          <a:xfrm flipV="1">
            <a:off x="7048500" y="4953000"/>
            <a:ext cx="0" cy="228600"/>
          </a:xfrm>
          <a:prstGeom prst="line">
            <a:avLst/>
          </a:prstGeom>
          <a:noFill/>
          <a:ln w="6350">
            <a:solidFill>
              <a:srgbClr val="0033CC"/>
            </a:solidFill>
            <a:round/>
            <a:headEnd type="stealth" w="med" len="med"/>
            <a:tailEnd type="stealth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9529" name="AutoShape 73"/>
          <p:cNvSpPr>
            <a:spLocks noChangeArrowheads="1"/>
          </p:cNvSpPr>
          <p:nvPr/>
        </p:nvSpPr>
        <p:spPr bwMode="auto">
          <a:xfrm>
            <a:off x="5233958" y="4343400"/>
            <a:ext cx="1090642" cy="533400"/>
          </a:xfrm>
          <a:prstGeom prst="wedgeRectCallout">
            <a:avLst>
              <a:gd name="adj1" fmla="val 119792"/>
              <a:gd name="adj2" fmla="val 8452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Internal variation</a:t>
            </a:r>
          </a:p>
        </p:txBody>
      </p:sp>
      <p:sp>
        <p:nvSpPr>
          <p:cNvPr id="19530" name="AutoShape 74"/>
          <p:cNvSpPr>
            <a:spLocks noChangeArrowheads="1"/>
          </p:cNvSpPr>
          <p:nvPr/>
        </p:nvSpPr>
        <p:spPr bwMode="auto">
          <a:xfrm>
            <a:off x="7696200" y="4167188"/>
            <a:ext cx="1243042" cy="709612"/>
          </a:xfrm>
          <a:prstGeom prst="wedgeRectCallout">
            <a:avLst>
              <a:gd name="adj1" fmla="val -86111"/>
              <a:gd name="adj2" fmla="val 12202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Inter-cluster distance</a:t>
            </a:r>
          </a:p>
        </p:txBody>
      </p:sp>
      <p:sp>
        <p:nvSpPr>
          <p:cNvPr id="17465" name="Line 75"/>
          <p:cNvSpPr>
            <a:spLocks noChangeShapeType="1"/>
          </p:cNvSpPr>
          <p:nvPr/>
        </p:nvSpPr>
        <p:spPr bwMode="auto">
          <a:xfrm>
            <a:off x="7048500" y="5219700"/>
            <a:ext cx="3810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med" len="lg"/>
            <a:tailEnd type="stealth" w="med" len="lg"/>
          </a:ln>
        </p:spPr>
        <p:txBody>
          <a:bodyPr/>
          <a:lstStyle/>
          <a:p>
            <a:endParaRPr lang="en-GB"/>
          </a:p>
        </p:txBody>
      </p:sp>
      <p:sp>
        <p:nvSpPr>
          <p:cNvPr id="17466" name="Text Box 76"/>
          <p:cNvSpPr txBox="1">
            <a:spLocks noChangeArrowheads="1"/>
          </p:cNvSpPr>
          <p:nvPr/>
        </p:nvSpPr>
        <p:spPr bwMode="auto">
          <a:xfrm>
            <a:off x="6394450" y="5729288"/>
            <a:ext cx="160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Good or Bad?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27" grpId="0" animBg="1"/>
      <p:bldP spid="19529" grpId="0" animBg="1" autoUpdateAnimBg="0"/>
      <p:bldP spid="19530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The Agglomeration Method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lnSpc>
                <a:spcPct val="90000"/>
              </a:lnSpc>
            </a:pPr>
            <a:r>
              <a:rPr lang="en-GB" sz="2800" b="1" dirty="0"/>
              <a:t>Outline of main steps</a:t>
            </a:r>
            <a:endParaRPr lang="en-GB" sz="2800" dirty="0"/>
          </a:p>
          <a:p>
            <a:pPr marL="857250" lvl="1" indent="-3810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200" dirty="0"/>
              <a:t>Take all n data objects as individual clusters and build a n x n dissimilarity matrix. The matrix stores the distance between any pair of data objects.</a:t>
            </a:r>
          </a:p>
          <a:p>
            <a:pPr marL="857250" lvl="1" indent="-3810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200" dirty="0"/>
              <a:t>While the number of clusters &gt; 1 do:</a:t>
            </a:r>
          </a:p>
          <a:p>
            <a:pPr marL="1333500" lvl="2" indent="-285750">
              <a:lnSpc>
                <a:spcPct val="90000"/>
              </a:lnSpc>
              <a:buFont typeface="Wingdings" pitchFamily="2" charset="2"/>
              <a:buAutoNum type="romanLcPeriod"/>
            </a:pPr>
            <a:r>
              <a:rPr lang="en-GB" sz="2200" dirty="0"/>
              <a:t>Find a pair of data objects/clusters with the minimum distance </a:t>
            </a:r>
          </a:p>
          <a:p>
            <a:pPr marL="1333500" lvl="2" indent="-285750">
              <a:lnSpc>
                <a:spcPct val="90000"/>
              </a:lnSpc>
              <a:buFont typeface="Wingdings" pitchFamily="2" charset="2"/>
              <a:buAutoNum type="romanLcPeriod"/>
            </a:pPr>
            <a:r>
              <a:rPr lang="en-GB" sz="2200" dirty="0"/>
              <a:t>Merge the two data objects/clusters into a bigger cluster</a:t>
            </a:r>
          </a:p>
          <a:p>
            <a:pPr marL="1333500" lvl="2" indent="-285750">
              <a:lnSpc>
                <a:spcPct val="90000"/>
              </a:lnSpc>
              <a:buFont typeface="Wingdings" pitchFamily="2" charset="2"/>
              <a:buAutoNum type="romanLcPeriod"/>
            </a:pPr>
            <a:r>
              <a:rPr lang="en-GB" sz="2200" dirty="0"/>
              <a:t>Replace the entries in the matrix for the original clusters or objects by the cluster tag of the newly formed cluster</a:t>
            </a:r>
          </a:p>
          <a:p>
            <a:pPr marL="1333500" lvl="2" indent="-285750">
              <a:lnSpc>
                <a:spcPct val="90000"/>
              </a:lnSpc>
              <a:buFont typeface="Wingdings" pitchFamily="2" charset="2"/>
              <a:buAutoNum type="romanLcPeriod"/>
            </a:pPr>
            <a:r>
              <a:rPr lang="en-GB" sz="2200" dirty="0"/>
              <a:t>Re-calculate relevant distances and update the matrix</a:t>
            </a:r>
            <a:endParaRPr lang="en-US" sz="2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Oval 596"/>
          <p:cNvSpPr>
            <a:spLocks noChangeArrowheads="1"/>
          </p:cNvSpPr>
          <p:nvPr/>
        </p:nvSpPr>
        <p:spPr bwMode="auto">
          <a:xfrm>
            <a:off x="6477000" y="4038600"/>
            <a:ext cx="2514600" cy="1905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47" name="Rectangle 574"/>
          <p:cNvSpPr>
            <a:spLocks noChangeArrowheads="1"/>
          </p:cNvSpPr>
          <p:nvPr/>
        </p:nvSpPr>
        <p:spPr bwMode="auto">
          <a:xfrm>
            <a:off x="6629400" y="4114800"/>
            <a:ext cx="2438400" cy="190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5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The Agglomeration Method</a:t>
            </a:r>
          </a:p>
        </p:txBody>
      </p:sp>
      <p:sp>
        <p:nvSpPr>
          <p:cNvPr id="317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sz="2800" b="1" dirty="0"/>
              <a:t>Illustration of the method</a:t>
            </a:r>
          </a:p>
        </p:txBody>
      </p:sp>
      <p:sp>
        <p:nvSpPr>
          <p:cNvPr id="317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DBC20A-7EEC-4D0E-B05B-0CBAE09FB009}" type="slidenum">
              <a:rPr lang="en-GB"/>
              <a:pPr/>
              <a:t>6</a:t>
            </a:fld>
            <a:endParaRPr lang="en-GB"/>
          </a:p>
        </p:txBody>
      </p:sp>
      <p:sp>
        <p:nvSpPr>
          <p:cNvPr id="31756" name="AutoShape 420"/>
          <p:cNvSpPr>
            <a:spLocks noChangeArrowheads="1"/>
          </p:cNvSpPr>
          <p:nvPr/>
        </p:nvSpPr>
        <p:spPr bwMode="auto">
          <a:xfrm>
            <a:off x="6202363" y="2895600"/>
            <a:ext cx="457200" cy="1524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51" name="Rectangle 361"/>
          <p:cNvSpPr>
            <a:spLocks noChangeArrowheads="1"/>
          </p:cNvSpPr>
          <p:nvPr/>
        </p:nvSpPr>
        <p:spPr bwMode="auto">
          <a:xfrm>
            <a:off x="684213" y="1905000"/>
            <a:ext cx="2438400" cy="190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55" name="AutoShape 418"/>
          <p:cNvSpPr>
            <a:spLocks noChangeArrowheads="1"/>
          </p:cNvSpPr>
          <p:nvPr/>
        </p:nvSpPr>
        <p:spPr bwMode="auto">
          <a:xfrm>
            <a:off x="3203575" y="2895600"/>
            <a:ext cx="457200" cy="1524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57" name="Oval 421"/>
          <p:cNvSpPr>
            <a:spLocks noChangeArrowheads="1"/>
          </p:cNvSpPr>
          <p:nvPr/>
        </p:nvSpPr>
        <p:spPr bwMode="auto">
          <a:xfrm rot="-1724077">
            <a:off x="5024438" y="2898775"/>
            <a:ext cx="4572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58" name="Oval 488"/>
          <p:cNvSpPr>
            <a:spLocks noChangeArrowheads="1"/>
          </p:cNvSpPr>
          <p:nvPr/>
        </p:nvSpPr>
        <p:spPr bwMode="auto">
          <a:xfrm>
            <a:off x="1370013" y="22860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59" name="Oval 489"/>
          <p:cNvSpPr>
            <a:spLocks noChangeArrowheads="1"/>
          </p:cNvSpPr>
          <p:nvPr/>
        </p:nvSpPr>
        <p:spPr bwMode="auto">
          <a:xfrm>
            <a:off x="1065213" y="2057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0" name="Oval 490"/>
          <p:cNvSpPr>
            <a:spLocks noChangeArrowheads="1"/>
          </p:cNvSpPr>
          <p:nvPr/>
        </p:nvSpPr>
        <p:spPr bwMode="auto">
          <a:xfrm>
            <a:off x="912813" y="23622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1" name="Oval 491"/>
          <p:cNvSpPr>
            <a:spLocks noChangeArrowheads="1"/>
          </p:cNvSpPr>
          <p:nvPr/>
        </p:nvSpPr>
        <p:spPr bwMode="auto">
          <a:xfrm>
            <a:off x="1293813" y="2466975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2" name="Oval 492"/>
          <p:cNvSpPr>
            <a:spLocks noChangeArrowheads="1"/>
          </p:cNvSpPr>
          <p:nvPr/>
        </p:nvSpPr>
        <p:spPr bwMode="auto">
          <a:xfrm>
            <a:off x="2208213" y="26670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3" name="Oval 493"/>
          <p:cNvSpPr>
            <a:spLocks noChangeArrowheads="1"/>
          </p:cNvSpPr>
          <p:nvPr/>
        </p:nvSpPr>
        <p:spPr bwMode="auto">
          <a:xfrm>
            <a:off x="2055813" y="29718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4" name="Oval 494"/>
          <p:cNvSpPr>
            <a:spLocks noChangeArrowheads="1"/>
          </p:cNvSpPr>
          <p:nvPr/>
        </p:nvSpPr>
        <p:spPr bwMode="auto">
          <a:xfrm>
            <a:off x="2132013" y="2438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5" name="Oval 495"/>
          <p:cNvSpPr>
            <a:spLocks noChangeArrowheads="1"/>
          </p:cNvSpPr>
          <p:nvPr/>
        </p:nvSpPr>
        <p:spPr bwMode="auto">
          <a:xfrm>
            <a:off x="2589213" y="2514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6" name="Oval 496"/>
          <p:cNvSpPr>
            <a:spLocks noChangeArrowheads="1"/>
          </p:cNvSpPr>
          <p:nvPr/>
        </p:nvSpPr>
        <p:spPr bwMode="auto">
          <a:xfrm>
            <a:off x="1141413" y="2895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7" name="Oval 497"/>
          <p:cNvSpPr>
            <a:spLocks noChangeArrowheads="1"/>
          </p:cNvSpPr>
          <p:nvPr/>
        </p:nvSpPr>
        <p:spPr bwMode="auto">
          <a:xfrm>
            <a:off x="1065213" y="3276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8" name="Oval 498"/>
          <p:cNvSpPr>
            <a:spLocks noChangeArrowheads="1"/>
          </p:cNvSpPr>
          <p:nvPr/>
        </p:nvSpPr>
        <p:spPr bwMode="auto">
          <a:xfrm>
            <a:off x="2208213" y="2895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69" name="Oval 499"/>
          <p:cNvSpPr>
            <a:spLocks noChangeArrowheads="1"/>
          </p:cNvSpPr>
          <p:nvPr/>
        </p:nvSpPr>
        <p:spPr bwMode="auto">
          <a:xfrm>
            <a:off x="2665413" y="29718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0" name="Oval 500"/>
          <p:cNvSpPr>
            <a:spLocks noChangeArrowheads="1"/>
          </p:cNvSpPr>
          <p:nvPr/>
        </p:nvSpPr>
        <p:spPr bwMode="auto">
          <a:xfrm>
            <a:off x="2436813" y="3200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1" name="Oval 501"/>
          <p:cNvSpPr>
            <a:spLocks noChangeArrowheads="1"/>
          </p:cNvSpPr>
          <p:nvPr/>
        </p:nvSpPr>
        <p:spPr bwMode="auto">
          <a:xfrm>
            <a:off x="836613" y="27432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2" name="Rectangle 502"/>
          <p:cNvSpPr>
            <a:spLocks noChangeArrowheads="1"/>
          </p:cNvSpPr>
          <p:nvPr/>
        </p:nvSpPr>
        <p:spPr bwMode="auto">
          <a:xfrm>
            <a:off x="3708400" y="1905000"/>
            <a:ext cx="2438400" cy="190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3" name="Oval 503"/>
          <p:cNvSpPr>
            <a:spLocks noChangeArrowheads="1"/>
          </p:cNvSpPr>
          <p:nvPr/>
        </p:nvSpPr>
        <p:spPr bwMode="auto">
          <a:xfrm>
            <a:off x="4418013" y="22860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4" name="Oval 504"/>
          <p:cNvSpPr>
            <a:spLocks noChangeArrowheads="1"/>
          </p:cNvSpPr>
          <p:nvPr/>
        </p:nvSpPr>
        <p:spPr bwMode="auto">
          <a:xfrm>
            <a:off x="4113213" y="2057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5" name="Oval 505"/>
          <p:cNvSpPr>
            <a:spLocks noChangeArrowheads="1"/>
          </p:cNvSpPr>
          <p:nvPr/>
        </p:nvSpPr>
        <p:spPr bwMode="auto">
          <a:xfrm>
            <a:off x="3960813" y="23622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6" name="Oval 506"/>
          <p:cNvSpPr>
            <a:spLocks noChangeArrowheads="1"/>
          </p:cNvSpPr>
          <p:nvPr/>
        </p:nvSpPr>
        <p:spPr bwMode="auto">
          <a:xfrm>
            <a:off x="4341813" y="2466975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7" name="Oval 507"/>
          <p:cNvSpPr>
            <a:spLocks noChangeArrowheads="1"/>
          </p:cNvSpPr>
          <p:nvPr/>
        </p:nvSpPr>
        <p:spPr bwMode="auto">
          <a:xfrm>
            <a:off x="5256213" y="26670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8" name="Oval 508"/>
          <p:cNvSpPr>
            <a:spLocks noChangeArrowheads="1"/>
          </p:cNvSpPr>
          <p:nvPr/>
        </p:nvSpPr>
        <p:spPr bwMode="auto">
          <a:xfrm>
            <a:off x="5103813" y="29718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79" name="Oval 509"/>
          <p:cNvSpPr>
            <a:spLocks noChangeArrowheads="1"/>
          </p:cNvSpPr>
          <p:nvPr/>
        </p:nvSpPr>
        <p:spPr bwMode="auto">
          <a:xfrm>
            <a:off x="5180013" y="2438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80" name="Oval 510"/>
          <p:cNvSpPr>
            <a:spLocks noChangeArrowheads="1"/>
          </p:cNvSpPr>
          <p:nvPr/>
        </p:nvSpPr>
        <p:spPr bwMode="auto">
          <a:xfrm>
            <a:off x="5637213" y="2514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81" name="Oval 511"/>
          <p:cNvSpPr>
            <a:spLocks noChangeArrowheads="1"/>
          </p:cNvSpPr>
          <p:nvPr/>
        </p:nvSpPr>
        <p:spPr bwMode="auto">
          <a:xfrm>
            <a:off x="4189413" y="2895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82" name="Oval 512"/>
          <p:cNvSpPr>
            <a:spLocks noChangeArrowheads="1"/>
          </p:cNvSpPr>
          <p:nvPr/>
        </p:nvSpPr>
        <p:spPr bwMode="auto">
          <a:xfrm>
            <a:off x="4113213" y="3276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83" name="Oval 513"/>
          <p:cNvSpPr>
            <a:spLocks noChangeArrowheads="1"/>
          </p:cNvSpPr>
          <p:nvPr/>
        </p:nvSpPr>
        <p:spPr bwMode="auto">
          <a:xfrm>
            <a:off x="5256213" y="2895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84" name="Oval 514"/>
          <p:cNvSpPr>
            <a:spLocks noChangeArrowheads="1"/>
          </p:cNvSpPr>
          <p:nvPr/>
        </p:nvSpPr>
        <p:spPr bwMode="auto">
          <a:xfrm>
            <a:off x="5713413" y="29718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85" name="Oval 515"/>
          <p:cNvSpPr>
            <a:spLocks noChangeArrowheads="1"/>
          </p:cNvSpPr>
          <p:nvPr/>
        </p:nvSpPr>
        <p:spPr bwMode="auto">
          <a:xfrm>
            <a:off x="5484813" y="3200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786" name="Oval 516"/>
          <p:cNvSpPr>
            <a:spLocks noChangeArrowheads="1"/>
          </p:cNvSpPr>
          <p:nvPr/>
        </p:nvSpPr>
        <p:spPr bwMode="auto">
          <a:xfrm>
            <a:off x="3884613" y="27432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118"/>
          <p:cNvGrpSpPr>
            <a:grpSpLocks/>
          </p:cNvGrpSpPr>
          <p:nvPr/>
        </p:nvGrpSpPr>
        <p:grpSpPr bwMode="auto">
          <a:xfrm>
            <a:off x="6670675" y="1905000"/>
            <a:ext cx="2438400" cy="1905000"/>
            <a:chOff x="4032" y="1200"/>
            <a:chExt cx="1536" cy="1200"/>
          </a:xfrm>
        </p:grpSpPr>
        <p:sp>
          <p:nvSpPr>
            <p:cNvPr id="31750" name="Oval 533"/>
            <p:cNvSpPr>
              <a:spLocks noChangeArrowheads="1"/>
            </p:cNvSpPr>
            <p:nvPr/>
          </p:nvSpPr>
          <p:spPr bwMode="auto">
            <a:xfrm rot="-3936271">
              <a:off x="4344" y="1474"/>
              <a:ext cx="288" cy="144"/>
            </a:xfrm>
            <a:prstGeom prst="ellipse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en-GB"/>
            </a:p>
          </p:txBody>
        </p:sp>
        <p:sp>
          <p:nvSpPr>
            <p:cNvPr id="31787" name="Rectangle 518"/>
            <p:cNvSpPr>
              <a:spLocks noChangeArrowheads="1"/>
            </p:cNvSpPr>
            <p:nvPr/>
          </p:nvSpPr>
          <p:spPr bwMode="auto">
            <a:xfrm>
              <a:off x="4032" y="1200"/>
              <a:ext cx="1536" cy="1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88" name="Oval 519"/>
            <p:cNvSpPr>
              <a:spLocks noChangeArrowheads="1"/>
            </p:cNvSpPr>
            <p:nvPr/>
          </p:nvSpPr>
          <p:spPr bwMode="auto">
            <a:xfrm>
              <a:off x="4464" y="1440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89" name="Oval 520"/>
            <p:cNvSpPr>
              <a:spLocks noChangeArrowheads="1"/>
            </p:cNvSpPr>
            <p:nvPr/>
          </p:nvSpPr>
          <p:spPr bwMode="auto">
            <a:xfrm>
              <a:off x="4272" y="129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0" name="Oval 521"/>
            <p:cNvSpPr>
              <a:spLocks noChangeArrowheads="1"/>
            </p:cNvSpPr>
            <p:nvPr/>
          </p:nvSpPr>
          <p:spPr bwMode="auto">
            <a:xfrm>
              <a:off x="4176" y="1488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1" name="Oval 522"/>
            <p:cNvSpPr>
              <a:spLocks noChangeArrowheads="1"/>
            </p:cNvSpPr>
            <p:nvPr/>
          </p:nvSpPr>
          <p:spPr bwMode="auto">
            <a:xfrm>
              <a:off x="4416" y="155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2" name="Oval 523"/>
            <p:cNvSpPr>
              <a:spLocks noChangeArrowheads="1"/>
            </p:cNvSpPr>
            <p:nvPr/>
          </p:nvSpPr>
          <p:spPr bwMode="auto">
            <a:xfrm>
              <a:off x="4992" y="1680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3" name="Oval 524"/>
            <p:cNvSpPr>
              <a:spLocks noChangeArrowheads="1"/>
            </p:cNvSpPr>
            <p:nvPr/>
          </p:nvSpPr>
          <p:spPr bwMode="auto">
            <a:xfrm>
              <a:off x="4896" y="1872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4" name="Oval 525"/>
            <p:cNvSpPr>
              <a:spLocks noChangeArrowheads="1"/>
            </p:cNvSpPr>
            <p:nvPr/>
          </p:nvSpPr>
          <p:spPr bwMode="auto">
            <a:xfrm>
              <a:off x="4944" y="153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5" name="Oval 526"/>
            <p:cNvSpPr>
              <a:spLocks noChangeArrowheads="1"/>
            </p:cNvSpPr>
            <p:nvPr/>
          </p:nvSpPr>
          <p:spPr bwMode="auto">
            <a:xfrm>
              <a:off x="5232" y="158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6" name="Oval 527"/>
            <p:cNvSpPr>
              <a:spLocks noChangeArrowheads="1"/>
            </p:cNvSpPr>
            <p:nvPr/>
          </p:nvSpPr>
          <p:spPr bwMode="auto">
            <a:xfrm>
              <a:off x="4320" y="182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7" name="Oval 528"/>
            <p:cNvSpPr>
              <a:spLocks noChangeArrowheads="1"/>
            </p:cNvSpPr>
            <p:nvPr/>
          </p:nvSpPr>
          <p:spPr bwMode="auto">
            <a:xfrm>
              <a:off x="4272" y="206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8" name="Oval 529"/>
            <p:cNvSpPr>
              <a:spLocks noChangeArrowheads="1"/>
            </p:cNvSpPr>
            <p:nvPr/>
          </p:nvSpPr>
          <p:spPr bwMode="auto">
            <a:xfrm>
              <a:off x="4992" y="182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9" name="Oval 530"/>
            <p:cNvSpPr>
              <a:spLocks noChangeArrowheads="1"/>
            </p:cNvSpPr>
            <p:nvPr/>
          </p:nvSpPr>
          <p:spPr bwMode="auto">
            <a:xfrm>
              <a:off x="5280" y="1872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0" name="Oval 531"/>
            <p:cNvSpPr>
              <a:spLocks noChangeArrowheads="1"/>
            </p:cNvSpPr>
            <p:nvPr/>
          </p:nvSpPr>
          <p:spPr bwMode="auto">
            <a:xfrm>
              <a:off x="5136" y="201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1" name="Oval 532"/>
            <p:cNvSpPr>
              <a:spLocks noChangeArrowheads="1"/>
            </p:cNvSpPr>
            <p:nvPr/>
          </p:nvSpPr>
          <p:spPr bwMode="auto">
            <a:xfrm>
              <a:off x="4128" y="1728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2" name="Oval 517"/>
            <p:cNvSpPr>
              <a:spLocks noChangeArrowheads="1"/>
            </p:cNvSpPr>
            <p:nvPr/>
          </p:nvSpPr>
          <p:spPr bwMode="auto">
            <a:xfrm rot="-1724077">
              <a:off x="4846" y="1826"/>
              <a:ext cx="288" cy="14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31819" name="AutoShape 551"/>
          <p:cNvSpPr>
            <a:spLocks noChangeArrowheads="1"/>
          </p:cNvSpPr>
          <p:nvPr/>
        </p:nvSpPr>
        <p:spPr bwMode="auto">
          <a:xfrm>
            <a:off x="76200" y="4941888"/>
            <a:ext cx="457200" cy="239712"/>
          </a:xfrm>
          <a:prstGeom prst="rightArrow">
            <a:avLst>
              <a:gd name="adj1" fmla="val 50000"/>
              <a:gd name="adj2" fmla="val 4768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" name="Group 120"/>
          <p:cNvGrpSpPr>
            <a:grpSpLocks/>
          </p:cNvGrpSpPr>
          <p:nvPr/>
        </p:nvGrpSpPr>
        <p:grpSpPr bwMode="auto">
          <a:xfrm>
            <a:off x="684213" y="4114800"/>
            <a:ext cx="2438400" cy="1905000"/>
            <a:chOff x="361" y="2592"/>
            <a:chExt cx="1536" cy="1200"/>
          </a:xfrm>
        </p:grpSpPr>
        <p:sp>
          <p:nvSpPr>
            <p:cNvPr id="31749" name="Oval 552"/>
            <p:cNvSpPr>
              <a:spLocks noChangeArrowheads="1"/>
            </p:cNvSpPr>
            <p:nvPr/>
          </p:nvSpPr>
          <p:spPr bwMode="auto">
            <a:xfrm>
              <a:off x="1139" y="3052"/>
              <a:ext cx="384" cy="384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3" name="Rectangle 535"/>
            <p:cNvSpPr>
              <a:spLocks noChangeArrowheads="1"/>
            </p:cNvSpPr>
            <p:nvPr/>
          </p:nvSpPr>
          <p:spPr bwMode="auto">
            <a:xfrm>
              <a:off x="361" y="2592"/>
              <a:ext cx="1536" cy="1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4" name="Oval 536"/>
            <p:cNvSpPr>
              <a:spLocks noChangeArrowheads="1"/>
            </p:cNvSpPr>
            <p:nvPr/>
          </p:nvSpPr>
          <p:spPr bwMode="auto">
            <a:xfrm>
              <a:off x="793" y="2832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5" name="Oval 537"/>
            <p:cNvSpPr>
              <a:spLocks noChangeArrowheads="1"/>
            </p:cNvSpPr>
            <p:nvPr/>
          </p:nvSpPr>
          <p:spPr bwMode="auto">
            <a:xfrm>
              <a:off x="601" y="2688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6" name="Oval 538"/>
            <p:cNvSpPr>
              <a:spLocks noChangeArrowheads="1"/>
            </p:cNvSpPr>
            <p:nvPr/>
          </p:nvSpPr>
          <p:spPr bwMode="auto">
            <a:xfrm>
              <a:off x="505" y="2880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7" name="Oval 539"/>
            <p:cNvSpPr>
              <a:spLocks noChangeArrowheads="1"/>
            </p:cNvSpPr>
            <p:nvPr/>
          </p:nvSpPr>
          <p:spPr bwMode="auto">
            <a:xfrm>
              <a:off x="745" y="294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8" name="Oval 540"/>
            <p:cNvSpPr>
              <a:spLocks noChangeArrowheads="1"/>
            </p:cNvSpPr>
            <p:nvPr/>
          </p:nvSpPr>
          <p:spPr bwMode="auto">
            <a:xfrm>
              <a:off x="1321" y="3072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09" name="Oval 541"/>
            <p:cNvSpPr>
              <a:spLocks noChangeArrowheads="1"/>
            </p:cNvSpPr>
            <p:nvPr/>
          </p:nvSpPr>
          <p:spPr bwMode="auto">
            <a:xfrm>
              <a:off x="1225" y="326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0" name="Oval 542"/>
            <p:cNvSpPr>
              <a:spLocks noChangeArrowheads="1"/>
            </p:cNvSpPr>
            <p:nvPr/>
          </p:nvSpPr>
          <p:spPr bwMode="auto">
            <a:xfrm>
              <a:off x="1273" y="2928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1" name="Oval 543"/>
            <p:cNvSpPr>
              <a:spLocks noChangeArrowheads="1"/>
            </p:cNvSpPr>
            <p:nvPr/>
          </p:nvSpPr>
          <p:spPr bwMode="auto">
            <a:xfrm>
              <a:off x="1561" y="297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2" name="Oval 544"/>
            <p:cNvSpPr>
              <a:spLocks noChangeArrowheads="1"/>
            </p:cNvSpPr>
            <p:nvPr/>
          </p:nvSpPr>
          <p:spPr bwMode="auto">
            <a:xfrm>
              <a:off x="649" y="321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3" name="Oval 545"/>
            <p:cNvSpPr>
              <a:spLocks noChangeArrowheads="1"/>
            </p:cNvSpPr>
            <p:nvPr/>
          </p:nvSpPr>
          <p:spPr bwMode="auto">
            <a:xfrm>
              <a:off x="601" y="345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4" name="Oval 546"/>
            <p:cNvSpPr>
              <a:spLocks noChangeArrowheads="1"/>
            </p:cNvSpPr>
            <p:nvPr/>
          </p:nvSpPr>
          <p:spPr bwMode="auto">
            <a:xfrm>
              <a:off x="1321" y="321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5" name="Oval 547"/>
            <p:cNvSpPr>
              <a:spLocks noChangeArrowheads="1"/>
            </p:cNvSpPr>
            <p:nvPr/>
          </p:nvSpPr>
          <p:spPr bwMode="auto">
            <a:xfrm>
              <a:off x="1609" y="326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6" name="Oval 548"/>
            <p:cNvSpPr>
              <a:spLocks noChangeArrowheads="1"/>
            </p:cNvSpPr>
            <p:nvPr/>
          </p:nvSpPr>
          <p:spPr bwMode="auto">
            <a:xfrm>
              <a:off x="1465" y="3408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7" name="Oval 549"/>
            <p:cNvSpPr>
              <a:spLocks noChangeArrowheads="1"/>
            </p:cNvSpPr>
            <p:nvPr/>
          </p:nvSpPr>
          <p:spPr bwMode="auto">
            <a:xfrm>
              <a:off x="457" y="3120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18" name="Oval 550"/>
            <p:cNvSpPr>
              <a:spLocks noChangeArrowheads="1"/>
            </p:cNvSpPr>
            <p:nvPr/>
          </p:nvSpPr>
          <p:spPr bwMode="auto">
            <a:xfrm rot="-1724077">
              <a:off x="1175" y="3218"/>
              <a:ext cx="288" cy="14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0" name="Oval 534"/>
            <p:cNvSpPr>
              <a:spLocks noChangeArrowheads="1"/>
            </p:cNvSpPr>
            <p:nvPr/>
          </p:nvSpPr>
          <p:spPr bwMode="auto">
            <a:xfrm rot="-3936271">
              <a:off x="673" y="2866"/>
              <a:ext cx="288" cy="144"/>
            </a:xfrm>
            <a:prstGeom prst="ellipse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en-GB"/>
            </a:p>
          </p:txBody>
        </p:sp>
      </p:grpSp>
      <p:sp>
        <p:nvSpPr>
          <p:cNvPr id="31837" name="AutoShape 570"/>
          <p:cNvSpPr>
            <a:spLocks noChangeArrowheads="1"/>
          </p:cNvSpPr>
          <p:nvPr/>
        </p:nvSpPr>
        <p:spPr bwMode="auto">
          <a:xfrm>
            <a:off x="3178175" y="5013325"/>
            <a:ext cx="457200" cy="1524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" name="Group 121"/>
          <p:cNvGrpSpPr>
            <a:grpSpLocks/>
          </p:cNvGrpSpPr>
          <p:nvPr/>
        </p:nvGrpSpPr>
        <p:grpSpPr bwMode="auto">
          <a:xfrm>
            <a:off x="3646488" y="4114800"/>
            <a:ext cx="2438400" cy="1905000"/>
            <a:chOff x="2244" y="2592"/>
            <a:chExt cx="1536" cy="1200"/>
          </a:xfrm>
        </p:grpSpPr>
        <p:sp>
          <p:nvSpPr>
            <p:cNvPr id="31748" name="Oval 572"/>
            <p:cNvSpPr>
              <a:spLocks noChangeArrowheads="1"/>
            </p:cNvSpPr>
            <p:nvPr/>
          </p:nvSpPr>
          <p:spPr bwMode="auto">
            <a:xfrm>
              <a:off x="3002" y="2880"/>
              <a:ext cx="432" cy="57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1" name="Rectangle 554"/>
            <p:cNvSpPr>
              <a:spLocks noChangeArrowheads="1"/>
            </p:cNvSpPr>
            <p:nvPr/>
          </p:nvSpPr>
          <p:spPr bwMode="auto">
            <a:xfrm>
              <a:off x="2244" y="2592"/>
              <a:ext cx="1536" cy="1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2" name="Oval 555"/>
            <p:cNvSpPr>
              <a:spLocks noChangeArrowheads="1"/>
            </p:cNvSpPr>
            <p:nvPr/>
          </p:nvSpPr>
          <p:spPr bwMode="auto">
            <a:xfrm>
              <a:off x="2676" y="2832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3" name="Oval 556"/>
            <p:cNvSpPr>
              <a:spLocks noChangeArrowheads="1"/>
            </p:cNvSpPr>
            <p:nvPr/>
          </p:nvSpPr>
          <p:spPr bwMode="auto">
            <a:xfrm>
              <a:off x="2484" y="2688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4" name="Oval 557"/>
            <p:cNvSpPr>
              <a:spLocks noChangeArrowheads="1"/>
            </p:cNvSpPr>
            <p:nvPr/>
          </p:nvSpPr>
          <p:spPr bwMode="auto">
            <a:xfrm>
              <a:off x="2388" y="2880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5" name="Oval 558"/>
            <p:cNvSpPr>
              <a:spLocks noChangeArrowheads="1"/>
            </p:cNvSpPr>
            <p:nvPr/>
          </p:nvSpPr>
          <p:spPr bwMode="auto">
            <a:xfrm>
              <a:off x="2628" y="294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6" name="Oval 559"/>
            <p:cNvSpPr>
              <a:spLocks noChangeArrowheads="1"/>
            </p:cNvSpPr>
            <p:nvPr/>
          </p:nvSpPr>
          <p:spPr bwMode="auto">
            <a:xfrm>
              <a:off x="3204" y="3072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7" name="Oval 560"/>
            <p:cNvSpPr>
              <a:spLocks noChangeArrowheads="1"/>
            </p:cNvSpPr>
            <p:nvPr/>
          </p:nvSpPr>
          <p:spPr bwMode="auto">
            <a:xfrm>
              <a:off x="3108" y="326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8" name="Oval 561"/>
            <p:cNvSpPr>
              <a:spLocks noChangeArrowheads="1"/>
            </p:cNvSpPr>
            <p:nvPr/>
          </p:nvSpPr>
          <p:spPr bwMode="auto">
            <a:xfrm>
              <a:off x="3156" y="2928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29" name="Oval 562"/>
            <p:cNvSpPr>
              <a:spLocks noChangeArrowheads="1"/>
            </p:cNvSpPr>
            <p:nvPr/>
          </p:nvSpPr>
          <p:spPr bwMode="auto">
            <a:xfrm>
              <a:off x="3444" y="297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30" name="Oval 563"/>
            <p:cNvSpPr>
              <a:spLocks noChangeArrowheads="1"/>
            </p:cNvSpPr>
            <p:nvPr/>
          </p:nvSpPr>
          <p:spPr bwMode="auto">
            <a:xfrm>
              <a:off x="2532" y="321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31" name="Oval 564"/>
            <p:cNvSpPr>
              <a:spLocks noChangeArrowheads="1"/>
            </p:cNvSpPr>
            <p:nvPr/>
          </p:nvSpPr>
          <p:spPr bwMode="auto">
            <a:xfrm>
              <a:off x="2484" y="345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32" name="Oval 565"/>
            <p:cNvSpPr>
              <a:spLocks noChangeArrowheads="1"/>
            </p:cNvSpPr>
            <p:nvPr/>
          </p:nvSpPr>
          <p:spPr bwMode="auto">
            <a:xfrm>
              <a:off x="3204" y="3216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33" name="Oval 566"/>
            <p:cNvSpPr>
              <a:spLocks noChangeArrowheads="1"/>
            </p:cNvSpPr>
            <p:nvPr/>
          </p:nvSpPr>
          <p:spPr bwMode="auto">
            <a:xfrm>
              <a:off x="3492" y="3264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34" name="Oval 567"/>
            <p:cNvSpPr>
              <a:spLocks noChangeArrowheads="1"/>
            </p:cNvSpPr>
            <p:nvPr/>
          </p:nvSpPr>
          <p:spPr bwMode="auto">
            <a:xfrm>
              <a:off x="3348" y="3408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35" name="Oval 568"/>
            <p:cNvSpPr>
              <a:spLocks noChangeArrowheads="1"/>
            </p:cNvSpPr>
            <p:nvPr/>
          </p:nvSpPr>
          <p:spPr bwMode="auto">
            <a:xfrm>
              <a:off x="2340" y="3120"/>
              <a:ext cx="96" cy="96"/>
            </a:xfrm>
            <a:prstGeom prst="ellipse">
              <a:avLst/>
            </a:prstGeom>
            <a:solidFill>
              <a:srgbClr val="4D4D4D"/>
            </a:solidFill>
            <a:ln w="9525">
              <a:solidFill>
                <a:srgbClr val="4D4D4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36" name="Oval 569"/>
            <p:cNvSpPr>
              <a:spLocks noChangeArrowheads="1"/>
            </p:cNvSpPr>
            <p:nvPr/>
          </p:nvSpPr>
          <p:spPr bwMode="auto">
            <a:xfrm rot="-1724077">
              <a:off x="3058" y="3218"/>
              <a:ext cx="288" cy="14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838" name="Oval 571"/>
            <p:cNvSpPr>
              <a:spLocks noChangeArrowheads="1"/>
            </p:cNvSpPr>
            <p:nvPr/>
          </p:nvSpPr>
          <p:spPr bwMode="auto">
            <a:xfrm rot="-3936271">
              <a:off x="2556" y="2866"/>
              <a:ext cx="288" cy="144"/>
            </a:xfrm>
            <a:prstGeom prst="ellipse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en-GB"/>
            </a:p>
          </p:txBody>
        </p:sp>
        <p:sp>
          <p:nvSpPr>
            <p:cNvPr id="31839" name="Oval 553"/>
            <p:cNvSpPr>
              <a:spLocks noChangeArrowheads="1"/>
            </p:cNvSpPr>
            <p:nvPr/>
          </p:nvSpPr>
          <p:spPr bwMode="auto">
            <a:xfrm>
              <a:off x="3022" y="3052"/>
              <a:ext cx="384" cy="384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31840" name="Oval 573"/>
          <p:cNvSpPr>
            <a:spLocks noChangeArrowheads="1"/>
          </p:cNvSpPr>
          <p:nvPr/>
        </p:nvSpPr>
        <p:spPr bwMode="auto">
          <a:xfrm>
            <a:off x="7832725" y="4572000"/>
            <a:ext cx="6858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1" name="Oval 575"/>
          <p:cNvSpPr>
            <a:spLocks noChangeArrowheads="1"/>
          </p:cNvSpPr>
          <p:nvPr/>
        </p:nvSpPr>
        <p:spPr bwMode="auto">
          <a:xfrm>
            <a:off x="7315200" y="44958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2" name="Oval 576"/>
          <p:cNvSpPr>
            <a:spLocks noChangeArrowheads="1"/>
          </p:cNvSpPr>
          <p:nvPr/>
        </p:nvSpPr>
        <p:spPr bwMode="auto">
          <a:xfrm>
            <a:off x="7010400" y="42672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3" name="Oval 577"/>
          <p:cNvSpPr>
            <a:spLocks noChangeArrowheads="1"/>
          </p:cNvSpPr>
          <p:nvPr/>
        </p:nvSpPr>
        <p:spPr bwMode="auto">
          <a:xfrm>
            <a:off x="6858000" y="45720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4" name="Oval 578"/>
          <p:cNvSpPr>
            <a:spLocks noChangeArrowheads="1"/>
          </p:cNvSpPr>
          <p:nvPr/>
        </p:nvSpPr>
        <p:spPr bwMode="auto">
          <a:xfrm>
            <a:off x="7239000" y="4676775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5" name="Oval 579"/>
          <p:cNvSpPr>
            <a:spLocks noChangeArrowheads="1"/>
          </p:cNvSpPr>
          <p:nvPr/>
        </p:nvSpPr>
        <p:spPr bwMode="auto">
          <a:xfrm>
            <a:off x="8153400" y="48768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6" name="Oval 580"/>
          <p:cNvSpPr>
            <a:spLocks noChangeArrowheads="1"/>
          </p:cNvSpPr>
          <p:nvPr/>
        </p:nvSpPr>
        <p:spPr bwMode="auto">
          <a:xfrm>
            <a:off x="8001000" y="5181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7" name="Oval 581"/>
          <p:cNvSpPr>
            <a:spLocks noChangeArrowheads="1"/>
          </p:cNvSpPr>
          <p:nvPr/>
        </p:nvSpPr>
        <p:spPr bwMode="auto">
          <a:xfrm>
            <a:off x="8077200" y="46482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8" name="Oval 582"/>
          <p:cNvSpPr>
            <a:spLocks noChangeArrowheads="1"/>
          </p:cNvSpPr>
          <p:nvPr/>
        </p:nvSpPr>
        <p:spPr bwMode="auto">
          <a:xfrm>
            <a:off x="8534400" y="4724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49" name="Oval 583"/>
          <p:cNvSpPr>
            <a:spLocks noChangeArrowheads="1"/>
          </p:cNvSpPr>
          <p:nvPr/>
        </p:nvSpPr>
        <p:spPr bwMode="auto">
          <a:xfrm>
            <a:off x="7086600" y="5105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0" name="Oval 584"/>
          <p:cNvSpPr>
            <a:spLocks noChangeArrowheads="1"/>
          </p:cNvSpPr>
          <p:nvPr/>
        </p:nvSpPr>
        <p:spPr bwMode="auto">
          <a:xfrm>
            <a:off x="7010400" y="5486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1" name="Oval 585"/>
          <p:cNvSpPr>
            <a:spLocks noChangeArrowheads="1"/>
          </p:cNvSpPr>
          <p:nvPr/>
        </p:nvSpPr>
        <p:spPr bwMode="auto">
          <a:xfrm>
            <a:off x="8153400" y="51054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2" name="Oval 586"/>
          <p:cNvSpPr>
            <a:spLocks noChangeArrowheads="1"/>
          </p:cNvSpPr>
          <p:nvPr/>
        </p:nvSpPr>
        <p:spPr bwMode="auto">
          <a:xfrm>
            <a:off x="8610600" y="51816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3" name="Oval 587"/>
          <p:cNvSpPr>
            <a:spLocks noChangeArrowheads="1"/>
          </p:cNvSpPr>
          <p:nvPr/>
        </p:nvSpPr>
        <p:spPr bwMode="auto">
          <a:xfrm>
            <a:off x="8382000" y="54102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4" name="Oval 588"/>
          <p:cNvSpPr>
            <a:spLocks noChangeArrowheads="1"/>
          </p:cNvSpPr>
          <p:nvPr/>
        </p:nvSpPr>
        <p:spPr bwMode="auto">
          <a:xfrm>
            <a:off x="6781800" y="4953000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5" name="Oval 589"/>
          <p:cNvSpPr>
            <a:spLocks noChangeArrowheads="1"/>
          </p:cNvSpPr>
          <p:nvPr/>
        </p:nvSpPr>
        <p:spPr bwMode="auto">
          <a:xfrm rot="-1724077">
            <a:off x="7921625" y="5108575"/>
            <a:ext cx="4572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6" name="Oval 591"/>
          <p:cNvSpPr>
            <a:spLocks noChangeArrowheads="1"/>
          </p:cNvSpPr>
          <p:nvPr/>
        </p:nvSpPr>
        <p:spPr bwMode="auto">
          <a:xfrm rot="-3936271">
            <a:off x="7124700" y="4549775"/>
            <a:ext cx="457200" cy="228600"/>
          </a:xfrm>
          <a:prstGeom prst="ellipse">
            <a:avLst/>
          </a:prstGeom>
          <a:solidFill>
            <a:srgbClr val="00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7" name="Oval 592"/>
          <p:cNvSpPr>
            <a:spLocks noChangeArrowheads="1"/>
          </p:cNvSpPr>
          <p:nvPr/>
        </p:nvSpPr>
        <p:spPr bwMode="auto">
          <a:xfrm>
            <a:off x="7864475" y="4845050"/>
            <a:ext cx="609600" cy="609600"/>
          </a:xfrm>
          <a:prstGeom prst="ellipse">
            <a:avLst/>
          </a:prstGeom>
          <a:solidFill>
            <a:srgbClr val="00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8" name="AutoShape 593"/>
          <p:cNvSpPr>
            <a:spLocks noChangeArrowheads="1"/>
          </p:cNvSpPr>
          <p:nvPr/>
        </p:nvSpPr>
        <p:spPr bwMode="auto">
          <a:xfrm>
            <a:off x="6096000" y="4953000"/>
            <a:ext cx="457200" cy="152400"/>
          </a:xfrm>
          <a:custGeom>
            <a:avLst/>
            <a:gdLst>
              <a:gd name="T0" fmla="*/ 153628669 w 21600"/>
              <a:gd name="T1" fmla="*/ 0 h 21600"/>
              <a:gd name="T2" fmla="*/ 0 w 21600"/>
              <a:gd name="T3" fmla="*/ 3793300 h 21600"/>
              <a:gd name="T4" fmla="*/ 153628669 w 21600"/>
              <a:gd name="T5" fmla="*/ 7586607 h 21600"/>
              <a:gd name="T6" fmla="*/ 204838141 w 21600"/>
              <a:gd name="T7" fmla="*/ 37933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59" name="Oval 594"/>
          <p:cNvSpPr>
            <a:spLocks noChangeArrowheads="1"/>
          </p:cNvSpPr>
          <p:nvPr/>
        </p:nvSpPr>
        <p:spPr bwMode="auto">
          <a:xfrm>
            <a:off x="6705600" y="4191000"/>
            <a:ext cx="914400" cy="1600200"/>
          </a:xfrm>
          <a:prstGeom prst="ellipse">
            <a:avLst/>
          </a:prstGeom>
          <a:solidFill>
            <a:srgbClr val="66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1860" name="Oval 595"/>
          <p:cNvSpPr>
            <a:spLocks noChangeArrowheads="1"/>
          </p:cNvSpPr>
          <p:nvPr/>
        </p:nvSpPr>
        <p:spPr bwMode="auto">
          <a:xfrm>
            <a:off x="7772400" y="4419600"/>
            <a:ext cx="1066800" cy="1295400"/>
          </a:xfrm>
          <a:prstGeom prst="ellipse">
            <a:avLst/>
          </a:prstGeom>
          <a:solidFill>
            <a:srgbClr val="CC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The Agglomeration Method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/>
          <a:lstStyle/>
          <a:p>
            <a:pPr marL="285750" indent="-285750"/>
            <a:r>
              <a:rPr lang="en-GB" sz="2800" dirty="0"/>
              <a:t>Illustration of the method (dendrogram)</a:t>
            </a:r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r>
              <a:rPr lang="en-GB" dirty="0"/>
              <a:t>Height – distance between merged clusters</a:t>
            </a:r>
          </a:p>
          <a:p>
            <a:pPr marL="285750" indent="-285750"/>
            <a:r>
              <a:rPr lang="en-GB" dirty="0"/>
              <a:t>Horizontal cut – determines cluster numbers</a:t>
            </a:r>
          </a:p>
        </p:txBody>
      </p:sp>
      <p:sp>
        <p:nvSpPr>
          <p:cNvPr id="32772" name="Line 392"/>
          <p:cNvSpPr>
            <a:spLocks noChangeShapeType="1"/>
          </p:cNvSpPr>
          <p:nvPr/>
        </p:nvSpPr>
        <p:spPr bwMode="auto">
          <a:xfrm>
            <a:off x="4948214" y="2166392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3" name="Line 394"/>
          <p:cNvSpPr>
            <a:spLocks noChangeShapeType="1"/>
          </p:cNvSpPr>
          <p:nvPr/>
        </p:nvSpPr>
        <p:spPr bwMode="auto">
          <a:xfrm flipV="1">
            <a:off x="2052614" y="2471192"/>
            <a:ext cx="0" cy="1828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4" name="Line 397"/>
          <p:cNvSpPr>
            <a:spLocks noChangeShapeType="1"/>
          </p:cNvSpPr>
          <p:nvPr/>
        </p:nvSpPr>
        <p:spPr bwMode="auto">
          <a:xfrm flipV="1">
            <a:off x="2586014" y="2166392"/>
            <a:ext cx="0" cy="298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5" name="Oval 57"/>
          <p:cNvSpPr>
            <a:spLocks noChangeArrowheads="1"/>
          </p:cNvSpPr>
          <p:nvPr/>
        </p:nvSpPr>
        <p:spPr bwMode="auto">
          <a:xfrm>
            <a:off x="12144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6" name="Oval 58"/>
          <p:cNvSpPr>
            <a:spLocks noChangeArrowheads="1"/>
          </p:cNvSpPr>
          <p:nvPr/>
        </p:nvSpPr>
        <p:spPr bwMode="auto">
          <a:xfrm>
            <a:off x="17478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7" name="Oval 59"/>
          <p:cNvSpPr>
            <a:spLocks noChangeArrowheads="1"/>
          </p:cNvSpPr>
          <p:nvPr/>
        </p:nvSpPr>
        <p:spPr bwMode="auto">
          <a:xfrm>
            <a:off x="23574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8" name="Oval 60"/>
          <p:cNvSpPr>
            <a:spLocks noChangeArrowheads="1"/>
          </p:cNvSpPr>
          <p:nvPr/>
        </p:nvSpPr>
        <p:spPr bwMode="auto">
          <a:xfrm>
            <a:off x="29670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9" name="Oval 61"/>
          <p:cNvSpPr>
            <a:spLocks noChangeArrowheads="1"/>
          </p:cNvSpPr>
          <p:nvPr/>
        </p:nvSpPr>
        <p:spPr bwMode="auto">
          <a:xfrm>
            <a:off x="35766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0" name="Oval 62"/>
          <p:cNvSpPr>
            <a:spLocks noChangeArrowheads="1"/>
          </p:cNvSpPr>
          <p:nvPr/>
        </p:nvSpPr>
        <p:spPr bwMode="auto">
          <a:xfrm>
            <a:off x="4186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1" name="Oval 63"/>
          <p:cNvSpPr>
            <a:spLocks noChangeArrowheads="1"/>
          </p:cNvSpPr>
          <p:nvPr/>
        </p:nvSpPr>
        <p:spPr bwMode="auto">
          <a:xfrm>
            <a:off x="47196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2" name="Oval 64"/>
          <p:cNvSpPr>
            <a:spLocks noChangeArrowheads="1"/>
          </p:cNvSpPr>
          <p:nvPr/>
        </p:nvSpPr>
        <p:spPr bwMode="auto">
          <a:xfrm>
            <a:off x="5329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3" name="Oval 65"/>
          <p:cNvSpPr>
            <a:spLocks noChangeArrowheads="1"/>
          </p:cNvSpPr>
          <p:nvPr/>
        </p:nvSpPr>
        <p:spPr bwMode="auto">
          <a:xfrm>
            <a:off x="59388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4" name="Oval 66"/>
          <p:cNvSpPr>
            <a:spLocks noChangeArrowheads="1"/>
          </p:cNvSpPr>
          <p:nvPr/>
        </p:nvSpPr>
        <p:spPr bwMode="auto">
          <a:xfrm>
            <a:off x="6472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cxnSp>
        <p:nvCxnSpPr>
          <p:cNvPr id="32785" name="AutoShape 68"/>
          <p:cNvCxnSpPr>
            <a:cxnSpLocks noChangeShapeType="1"/>
            <a:stCxn id="32775" idx="0"/>
            <a:endCxn id="32776" idx="0"/>
          </p:cNvCxnSpPr>
          <p:nvPr/>
        </p:nvCxnSpPr>
        <p:spPr bwMode="auto">
          <a:xfrm rot="5400000" flipV="1">
            <a:off x="1556520" y="4567486"/>
            <a:ext cx="1588" cy="533400"/>
          </a:xfrm>
          <a:prstGeom prst="bentConnector3">
            <a:avLst>
              <a:gd name="adj1" fmla="val -1440000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86" name="AutoShape 69"/>
          <p:cNvCxnSpPr>
            <a:cxnSpLocks noChangeShapeType="1"/>
            <a:endCxn id="32777" idx="0"/>
          </p:cNvCxnSpPr>
          <p:nvPr/>
        </p:nvCxnSpPr>
        <p:spPr bwMode="auto">
          <a:xfrm>
            <a:off x="1519214" y="4299992"/>
            <a:ext cx="914400" cy="5334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32787" name="Line 70"/>
          <p:cNvSpPr>
            <a:spLocks noChangeShapeType="1"/>
          </p:cNvSpPr>
          <p:nvPr/>
        </p:nvSpPr>
        <p:spPr bwMode="auto">
          <a:xfrm>
            <a:off x="1519214" y="4299992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cxnSp>
        <p:nvCxnSpPr>
          <p:cNvPr id="32788" name="AutoShape 71"/>
          <p:cNvCxnSpPr>
            <a:cxnSpLocks noChangeShapeType="1"/>
            <a:stCxn id="32780" idx="0"/>
            <a:endCxn id="32781" idx="0"/>
          </p:cNvCxnSpPr>
          <p:nvPr/>
        </p:nvCxnSpPr>
        <p:spPr bwMode="auto">
          <a:xfrm rot="5400000" flipV="1">
            <a:off x="4528320" y="4567486"/>
            <a:ext cx="1588" cy="533400"/>
          </a:xfrm>
          <a:prstGeom prst="bentConnector3">
            <a:avLst>
              <a:gd name="adj1" fmla="val -5350001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89" name="AutoShape 72"/>
          <p:cNvCxnSpPr>
            <a:cxnSpLocks noChangeShapeType="1"/>
          </p:cNvCxnSpPr>
          <p:nvPr/>
        </p:nvCxnSpPr>
        <p:spPr bwMode="auto">
          <a:xfrm rot="5400000" flipV="1">
            <a:off x="6280920" y="4567486"/>
            <a:ext cx="1588" cy="533400"/>
          </a:xfrm>
          <a:prstGeom prst="bentConnector3">
            <a:avLst>
              <a:gd name="adj1" fmla="val -7040003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90" name="AutoShape 73"/>
          <p:cNvCxnSpPr>
            <a:cxnSpLocks noChangeShapeType="1"/>
            <a:stCxn id="32782" idx="0"/>
          </p:cNvCxnSpPr>
          <p:nvPr/>
        </p:nvCxnSpPr>
        <p:spPr bwMode="auto">
          <a:xfrm rot="-5400000">
            <a:off x="5291114" y="3804692"/>
            <a:ext cx="1143000" cy="914400"/>
          </a:xfrm>
          <a:prstGeom prst="bentConnector3">
            <a:avLst>
              <a:gd name="adj1" fmla="val 123333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91" name="AutoShape 75"/>
          <p:cNvCxnSpPr>
            <a:cxnSpLocks noChangeShapeType="1"/>
          </p:cNvCxnSpPr>
          <p:nvPr/>
        </p:nvCxnSpPr>
        <p:spPr bwMode="auto">
          <a:xfrm rot="-5400000">
            <a:off x="3652814" y="3918992"/>
            <a:ext cx="914400" cy="914400"/>
          </a:xfrm>
          <a:prstGeom prst="bentConnector3">
            <a:avLst>
              <a:gd name="adj1" fmla="val 18697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32792" name="Line 76"/>
          <p:cNvSpPr>
            <a:spLocks noChangeShapeType="1"/>
          </p:cNvSpPr>
          <p:nvPr/>
        </p:nvSpPr>
        <p:spPr bwMode="auto">
          <a:xfrm>
            <a:off x="4567214" y="3842792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3" name="Line 78"/>
          <p:cNvSpPr>
            <a:spLocks noChangeShapeType="1"/>
          </p:cNvSpPr>
          <p:nvPr/>
        </p:nvSpPr>
        <p:spPr bwMode="auto">
          <a:xfrm flipV="1">
            <a:off x="4110014" y="2775992"/>
            <a:ext cx="0" cy="357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4" name="Line 79"/>
          <p:cNvSpPr>
            <a:spLocks noChangeShapeType="1"/>
          </p:cNvSpPr>
          <p:nvPr/>
        </p:nvSpPr>
        <p:spPr bwMode="auto">
          <a:xfrm>
            <a:off x="4110014" y="2775992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5" name="Line 80"/>
          <p:cNvSpPr>
            <a:spLocks noChangeShapeType="1"/>
          </p:cNvSpPr>
          <p:nvPr/>
        </p:nvSpPr>
        <p:spPr bwMode="auto">
          <a:xfrm>
            <a:off x="5786414" y="2775992"/>
            <a:ext cx="0" cy="646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6" name="Line 81"/>
          <p:cNvSpPr>
            <a:spLocks noChangeShapeType="1"/>
          </p:cNvSpPr>
          <p:nvPr/>
        </p:nvSpPr>
        <p:spPr bwMode="auto">
          <a:xfrm flipV="1">
            <a:off x="3043214" y="2471192"/>
            <a:ext cx="0" cy="2362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7" name="Line 82"/>
          <p:cNvSpPr>
            <a:spLocks noChangeShapeType="1"/>
          </p:cNvSpPr>
          <p:nvPr/>
        </p:nvSpPr>
        <p:spPr bwMode="auto">
          <a:xfrm>
            <a:off x="2052614" y="2471192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8" name="Line 83"/>
          <p:cNvSpPr>
            <a:spLocks noChangeShapeType="1"/>
          </p:cNvSpPr>
          <p:nvPr/>
        </p:nvSpPr>
        <p:spPr bwMode="auto">
          <a:xfrm>
            <a:off x="2586014" y="2166392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9" name="Line 84"/>
          <p:cNvSpPr>
            <a:spLocks noChangeShapeType="1"/>
          </p:cNvSpPr>
          <p:nvPr/>
        </p:nvSpPr>
        <p:spPr bwMode="auto">
          <a:xfrm>
            <a:off x="3729014" y="1785392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0" name="Line 85"/>
          <p:cNvSpPr>
            <a:spLocks noChangeShapeType="1"/>
          </p:cNvSpPr>
          <p:nvPr/>
        </p:nvSpPr>
        <p:spPr bwMode="auto">
          <a:xfrm flipV="1">
            <a:off x="7462814" y="1861592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32801" name="Line 86"/>
          <p:cNvSpPr>
            <a:spLocks noChangeShapeType="1"/>
          </p:cNvSpPr>
          <p:nvPr/>
        </p:nvSpPr>
        <p:spPr bwMode="auto">
          <a:xfrm>
            <a:off x="7386614" y="49095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2" name="Text Box 87"/>
          <p:cNvSpPr txBox="1">
            <a:spLocks noChangeArrowheads="1"/>
          </p:cNvSpPr>
          <p:nvPr/>
        </p:nvSpPr>
        <p:spPr bwMode="auto">
          <a:xfrm>
            <a:off x="7561239" y="47571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10</a:t>
            </a:r>
          </a:p>
        </p:txBody>
      </p:sp>
      <p:sp>
        <p:nvSpPr>
          <p:cNvPr id="32803" name="Line 88"/>
          <p:cNvSpPr>
            <a:spLocks noChangeShapeType="1"/>
          </p:cNvSpPr>
          <p:nvPr/>
        </p:nvSpPr>
        <p:spPr bwMode="auto">
          <a:xfrm>
            <a:off x="7386614" y="46047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4" name="Line 90"/>
          <p:cNvSpPr>
            <a:spLocks noChangeShapeType="1"/>
          </p:cNvSpPr>
          <p:nvPr/>
        </p:nvSpPr>
        <p:spPr bwMode="auto">
          <a:xfrm>
            <a:off x="7386614" y="42999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5" name="Line 91"/>
          <p:cNvSpPr>
            <a:spLocks noChangeShapeType="1"/>
          </p:cNvSpPr>
          <p:nvPr/>
        </p:nvSpPr>
        <p:spPr bwMode="auto">
          <a:xfrm>
            <a:off x="7386614" y="39951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6" name="Line 92"/>
          <p:cNvSpPr>
            <a:spLocks noChangeShapeType="1"/>
          </p:cNvSpPr>
          <p:nvPr/>
        </p:nvSpPr>
        <p:spPr bwMode="auto">
          <a:xfrm>
            <a:off x="7386614" y="36903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7" name="Line 93"/>
          <p:cNvSpPr>
            <a:spLocks noChangeShapeType="1"/>
          </p:cNvSpPr>
          <p:nvPr/>
        </p:nvSpPr>
        <p:spPr bwMode="auto">
          <a:xfrm>
            <a:off x="7386614" y="33855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8" name="Line 94"/>
          <p:cNvSpPr>
            <a:spLocks noChangeShapeType="1"/>
          </p:cNvSpPr>
          <p:nvPr/>
        </p:nvSpPr>
        <p:spPr bwMode="auto">
          <a:xfrm>
            <a:off x="7386614" y="30807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9" name="Line 95"/>
          <p:cNvSpPr>
            <a:spLocks noChangeShapeType="1"/>
          </p:cNvSpPr>
          <p:nvPr/>
        </p:nvSpPr>
        <p:spPr bwMode="auto">
          <a:xfrm>
            <a:off x="7386614" y="27759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0" name="Line 96"/>
          <p:cNvSpPr>
            <a:spLocks noChangeShapeType="1"/>
          </p:cNvSpPr>
          <p:nvPr/>
        </p:nvSpPr>
        <p:spPr bwMode="auto">
          <a:xfrm>
            <a:off x="7386614" y="24711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1" name="Line 97"/>
          <p:cNvSpPr>
            <a:spLocks noChangeShapeType="1"/>
          </p:cNvSpPr>
          <p:nvPr/>
        </p:nvSpPr>
        <p:spPr bwMode="auto">
          <a:xfrm>
            <a:off x="7386614" y="21663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2" name="Text Box 98"/>
          <p:cNvSpPr txBox="1">
            <a:spLocks noChangeArrowheads="1"/>
          </p:cNvSpPr>
          <p:nvPr/>
        </p:nvSpPr>
        <p:spPr bwMode="auto">
          <a:xfrm>
            <a:off x="6757964" y="1556792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# of clusters</a:t>
            </a:r>
          </a:p>
        </p:txBody>
      </p:sp>
      <p:sp>
        <p:nvSpPr>
          <p:cNvPr id="32813" name="Text Box 99"/>
          <p:cNvSpPr txBox="1">
            <a:spLocks noChangeArrowheads="1"/>
          </p:cNvSpPr>
          <p:nvPr/>
        </p:nvSpPr>
        <p:spPr bwMode="auto">
          <a:xfrm>
            <a:off x="7561239" y="44523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9</a:t>
            </a:r>
          </a:p>
        </p:txBody>
      </p:sp>
      <p:sp>
        <p:nvSpPr>
          <p:cNvPr id="32814" name="Text Box 100"/>
          <p:cNvSpPr txBox="1">
            <a:spLocks noChangeArrowheads="1"/>
          </p:cNvSpPr>
          <p:nvPr/>
        </p:nvSpPr>
        <p:spPr bwMode="auto">
          <a:xfrm>
            <a:off x="7561239" y="41475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8</a:t>
            </a:r>
          </a:p>
        </p:txBody>
      </p:sp>
      <p:sp>
        <p:nvSpPr>
          <p:cNvPr id="32815" name="Text Box 101"/>
          <p:cNvSpPr txBox="1">
            <a:spLocks noChangeArrowheads="1"/>
          </p:cNvSpPr>
          <p:nvPr/>
        </p:nvSpPr>
        <p:spPr bwMode="auto">
          <a:xfrm>
            <a:off x="7561239" y="38427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7</a:t>
            </a:r>
          </a:p>
        </p:txBody>
      </p:sp>
      <p:sp>
        <p:nvSpPr>
          <p:cNvPr id="32816" name="Text Box 102"/>
          <p:cNvSpPr txBox="1">
            <a:spLocks noChangeArrowheads="1"/>
          </p:cNvSpPr>
          <p:nvPr/>
        </p:nvSpPr>
        <p:spPr bwMode="auto">
          <a:xfrm>
            <a:off x="7561239" y="35379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6</a:t>
            </a:r>
          </a:p>
        </p:txBody>
      </p:sp>
      <p:sp>
        <p:nvSpPr>
          <p:cNvPr id="32817" name="Text Box 103"/>
          <p:cNvSpPr txBox="1">
            <a:spLocks noChangeArrowheads="1"/>
          </p:cNvSpPr>
          <p:nvPr/>
        </p:nvSpPr>
        <p:spPr bwMode="auto">
          <a:xfrm>
            <a:off x="7561239" y="32331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5</a:t>
            </a:r>
          </a:p>
        </p:txBody>
      </p:sp>
      <p:sp>
        <p:nvSpPr>
          <p:cNvPr id="32818" name="Text Box 104"/>
          <p:cNvSpPr txBox="1">
            <a:spLocks noChangeArrowheads="1"/>
          </p:cNvSpPr>
          <p:nvPr/>
        </p:nvSpPr>
        <p:spPr bwMode="auto">
          <a:xfrm>
            <a:off x="7561239" y="29283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4</a:t>
            </a:r>
          </a:p>
        </p:txBody>
      </p:sp>
      <p:sp>
        <p:nvSpPr>
          <p:cNvPr id="32819" name="Text Box 105"/>
          <p:cNvSpPr txBox="1">
            <a:spLocks noChangeArrowheads="1"/>
          </p:cNvSpPr>
          <p:nvPr/>
        </p:nvSpPr>
        <p:spPr bwMode="auto">
          <a:xfrm>
            <a:off x="7561239" y="26235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3</a:t>
            </a:r>
          </a:p>
        </p:txBody>
      </p:sp>
      <p:sp>
        <p:nvSpPr>
          <p:cNvPr id="32820" name="Text Box 106"/>
          <p:cNvSpPr txBox="1">
            <a:spLocks noChangeArrowheads="1"/>
          </p:cNvSpPr>
          <p:nvPr/>
        </p:nvSpPr>
        <p:spPr bwMode="auto">
          <a:xfrm>
            <a:off x="7561239" y="23187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2</a:t>
            </a:r>
          </a:p>
        </p:txBody>
      </p:sp>
      <p:sp>
        <p:nvSpPr>
          <p:cNvPr id="32821" name="Text Box 107"/>
          <p:cNvSpPr txBox="1">
            <a:spLocks noChangeArrowheads="1"/>
          </p:cNvSpPr>
          <p:nvPr/>
        </p:nvSpPr>
        <p:spPr bwMode="auto">
          <a:xfrm>
            <a:off x="7561239" y="20139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5FB6A9-6215-8DE8-C158-A3927D9E1ADB}"/>
              </a:ext>
            </a:extLst>
          </p:cNvPr>
          <p:cNvSpPr txBox="1"/>
          <p:nvPr/>
        </p:nvSpPr>
        <p:spPr>
          <a:xfrm>
            <a:off x="179512" y="4604792"/>
            <a:ext cx="759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Data</a:t>
            </a:r>
          </a:p>
          <a:p>
            <a:r>
              <a:rPr lang="en-US" dirty="0"/>
              <a:t>Points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109ED0C-AA15-9A7F-9E10-16B6C36B08DE}"/>
              </a:ext>
            </a:extLst>
          </p:cNvPr>
          <p:cNvGrpSpPr/>
          <p:nvPr/>
        </p:nvGrpSpPr>
        <p:grpSpPr>
          <a:xfrm>
            <a:off x="1062015" y="1490214"/>
            <a:ext cx="5808636" cy="3724177"/>
            <a:chOff x="1062015" y="1490214"/>
            <a:chExt cx="5808636" cy="372417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30B72E4-C97A-8927-325E-D4FB61D42738}"/>
                </a:ext>
              </a:extLst>
            </p:cNvPr>
            <p:cNvSpPr/>
            <p:nvPr/>
          </p:nvSpPr>
          <p:spPr>
            <a:xfrm>
              <a:off x="1062015" y="2318792"/>
              <a:ext cx="2209797" cy="2895599"/>
            </a:xfrm>
            <a:prstGeom prst="rect">
              <a:avLst/>
            </a:prstGeom>
            <a:noFill/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87B8AA6-FF8F-15C1-D744-0F35C699F245}"/>
                </a:ext>
              </a:extLst>
            </p:cNvPr>
            <p:cNvSpPr/>
            <p:nvPr/>
          </p:nvSpPr>
          <p:spPr>
            <a:xfrm>
              <a:off x="3508344" y="2315617"/>
              <a:ext cx="3362307" cy="2895599"/>
            </a:xfrm>
            <a:prstGeom prst="rect">
              <a:avLst/>
            </a:prstGeom>
            <a:noFill/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A02D5491-2B36-6D5F-D39E-038A561D4A3C}"/>
                </a:ext>
              </a:extLst>
            </p:cNvPr>
            <p:cNvSpPr txBox="1"/>
            <p:nvPr/>
          </p:nvSpPr>
          <p:spPr>
            <a:xfrm>
              <a:off x="4456589" y="1490214"/>
              <a:ext cx="200529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>
                  <a:solidFill>
                    <a:schemeClr val="accent2">
                      <a:lumMod val="75000"/>
                    </a:schemeClr>
                  </a:solidFill>
                </a:rPr>
                <a:t>2 Clusters</a:t>
              </a:r>
              <a:endParaRPr lang="en-GB" sz="36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96146F-9AFD-C2F4-0F55-B41AD704B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D92556F9-A2E9-1897-94C1-260D31EB5A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The Agglomeration Method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A96B17F8-77B3-FAC4-6A3A-F718F05AEB0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/>
          <a:lstStyle/>
          <a:p>
            <a:pPr marL="285750" indent="-285750"/>
            <a:r>
              <a:rPr lang="en-GB" sz="2800" dirty="0"/>
              <a:t>Illustration of the method (dendrogram)</a:t>
            </a:r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r>
              <a:rPr lang="en-GB" dirty="0"/>
              <a:t>Height – distance between merged clusters</a:t>
            </a:r>
          </a:p>
          <a:p>
            <a:pPr marL="285750" indent="-285750"/>
            <a:r>
              <a:rPr lang="en-GB" dirty="0"/>
              <a:t>Horizontal cut – determines cluster numbers</a:t>
            </a:r>
          </a:p>
        </p:txBody>
      </p:sp>
      <p:sp>
        <p:nvSpPr>
          <p:cNvPr id="32772" name="Line 392">
            <a:extLst>
              <a:ext uri="{FF2B5EF4-FFF2-40B4-BE49-F238E27FC236}">
                <a16:creationId xmlns:a16="http://schemas.microsoft.com/office/drawing/2014/main" id="{67995790-0480-83B1-AF59-C80FF38A7E80}"/>
              </a:ext>
            </a:extLst>
          </p:cNvPr>
          <p:cNvSpPr>
            <a:spLocks noChangeShapeType="1"/>
          </p:cNvSpPr>
          <p:nvPr/>
        </p:nvSpPr>
        <p:spPr bwMode="auto">
          <a:xfrm>
            <a:off x="4948214" y="2166392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3" name="Line 394">
            <a:extLst>
              <a:ext uri="{FF2B5EF4-FFF2-40B4-BE49-F238E27FC236}">
                <a16:creationId xmlns:a16="http://schemas.microsoft.com/office/drawing/2014/main" id="{286CBE3D-EF78-DFF7-32A5-90B1512213A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2614" y="2471192"/>
            <a:ext cx="0" cy="1828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4" name="Line 397">
            <a:extLst>
              <a:ext uri="{FF2B5EF4-FFF2-40B4-BE49-F238E27FC236}">
                <a16:creationId xmlns:a16="http://schemas.microsoft.com/office/drawing/2014/main" id="{45EE0197-A169-A6C6-3C97-1782FDE09FE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86014" y="2166392"/>
            <a:ext cx="0" cy="298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5" name="Oval 57">
            <a:extLst>
              <a:ext uri="{FF2B5EF4-FFF2-40B4-BE49-F238E27FC236}">
                <a16:creationId xmlns:a16="http://schemas.microsoft.com/office/drawing/2014/main" id="{BB9397EC-C29A-4AF2-E12F-31F87A020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4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6" name="Oval 58">
            <a:extLst>
              <a:ext uri="{FF2B5EF4-FFF2-40B4-BE49-F238E27FC236}">
                <a16:creationId xmlns:a16="http://schemas.microsoft.com/office/drawing/2014/main" id="{3422CCC4-6D24-AD8A-DD9A-B6F2A6CDF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78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7" name="Oval 59">
            <a:extLst>
              <a:ext uri="{FF2B5EF4-FFF2-40B4-BE49-F238E27FC236}">
                <a16:creationId xmlns:a16="http://schemas.microsoft.com/office/drawing/2014/main" id="{1527CBA2-4EF9-2507-1CE7-1449C5017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74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8" name="Oval 60">
            <a:extLst>
              <a:ext uri="{FF2B5EF4-FFF2-40B4-BE49-F238E27FC236}">
                <a16:creationId xmlns:a16="http://schemas.microsoft.com/office/drawing/2014/main" id="{B99D50A9-1F6B-86AF-3EDA-3A675AF60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70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9" name="Oval 61">
            <a:extLst>
              <a:ext uri="{FF2B5EF4-FFF2-40B4-BE49-F238E27FC236}">
                <a16:creationId xmlns:a16="http://schemas.microsoft.com/office/drawing/2014/main" id="{D0B26287-72BA-0711-0347-46D2576EA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66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0" name="Oval 62">
            <a:extLst>
              <a:ext uri="{FF2B5EF4-FFF2-40B4-BE49-F238E27FC236}">
                <a16:creationId xmlns:a16="http://schemas.microsoft.com/office/drawing/2014/main" id="{9E2075B5-8302-494F-B0B1-2F026AC6CA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6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1" name="Oval 63">
            <a:extLst>
              <a:ext uri="{FF2B5EF4-FFF2-40B4-BE49-F238E27FC236}">
                <a16:creationId xmlns:a16="http://schemas.microsoft.com/office/drawing/2014/main" id="{AB0A3F78-2C80-FDEF-1AFA-A902AA950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96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2" name="Oval 64">
            <a:extLst>
              <a:ext uri="{FF2B5EF4-FFF2-40B4-BE49-F238E27FC236}">
                <a16:creationId xmlns:a16="http://schemas.microsoft.com/office/drawing/2014/main" id="{01218046-B0DD-5F2F-C7E6-9FAB059DA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9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3" name="Oval 65">
            <a:extLst>
              <a:ext uri="{FF2B5EF4-FFF2-40B4-BE49-F238E27FC236}">
                <a16:creationId xmlns:a16="http://schemas.microsoft.com/office/drawing/2014/main" id="{5C06F04C-2199-7CFC-7C68-04EFD24FA0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88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4" name="Oval 66">
            <a:extLst>
              <a:ext uri="{FF2B5EF4-FFF2-40B4-BE49-F238E27FC236}">
                <a16:creationId xmlns:a16="http://schemas.microsoft.com/office/drawing/2014/main" id="{654901D7-F02E-9DAE-EE0E-2BECD015C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2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cxnSp>
        <p:nvCxnSpPr>
          <p:cNvPr id="32785" name="AutoShape 68">
            <a:extLst>
              <a:ext uri="{FF2B5EF4-FFF2-40B4-BE49-F238E27FC236}">
                <a16:creationId xmlns:a16="http://schemas.microsoft.com/office/drawing/2014/main" id="{31C36CF5-7550-A79D-D8BB-C63D153BD1C7}"/>
              </a:ext>
            </a:extLst>
          </p:cNvPr>
          <p:cNvCxnSpPr>
            <a:cxnSpLocks noChangeShapeType="1"/>
            <a:stCxn id="32775" idx="0"/>
            <a:endCxn id="32776" idx="0"/>
          </p:cNvCxnSpPr>
          <p:nvPr/>
        </p:nvCxnSpPr>
        <p:spPr bwMode="auto">
          <a:xfrm rot="5400000" flipV="1">
            <a:off x="1556520" y="4567486"/>
            <a:ext cx="1588" cy="533400"/>
          </a:xfrm>
          <a:prstGeom prst="bentConnector3">
            <a:avLst>
              <a:gd name="adj1" fmla="val -1440000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86" name="AutoShape 69">
            <a:extLst>
              <a:ext uri="{FF2B5EF4-FFF2-40B4-BE49-F238E27FC236}">
                <a16:creationId xmlns:a16="http://schemas.microsoft.com/office/drawing/2014/main" id="{10318375-5C67-0D52-D80E-DC08DB158AA0}"/>
              </a:ext>
            </a:extLst>
          </p:cNvPr>
          <p:cNvCxnSpPr>
            <a:cxnSpLocks noChangeShapeType="1"/>
            <a:endCxn id="32777" idx="0"/>
          </p:cNvCxnSpPr>
          <p:nvPr/>
        </p:nvCxnSpPr>
        <p:spPr bwMode="auto">
          <a:xfrm>
            <a:off x="1519214" y="4299992"/>
            <a:ext cx="914400" cy="5334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32787" name="Line 70">
            <a:extLst>
              <a:ext uri="{FF2B5EF4-FFF2-40B4-BE49-F238E27FC236}">
                <a16:creationId xmlns:a16="http://schemas.microsoft.com/office/drawing/2014/main" id="{FD85C279-450A-D33C-2C24-99C199088762}"/>
              </a:ext>
            </a:extLst>
          </p:cNvPr>
          <p:cNvSpPr>
            <a:spLocks noChangeShapeType="1"/>
          </p:cNvSpPr>
          <p:nvPr/>
        </p:nvSpPr>
        <p:spPr bwMode="auto">
          <a:xfrm>
            <a:off x="1519214" y="4299992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cxnSp>
        <p:nvCxnSpPr>
          <p:cNvPr id="32788" name="AutoShape 71">
            <a:extLst>
              <a:ext uri="{FF2B5EF4-FFF2-40B4-BE49-F238E27FC236}">
                <a16:creationId xmlns:a16="http://schemas.microsoft.com/office/drawing/2014/main" id="{252BE5ED-BEEB-07A3-3452-10B755C185F4}"/>
              </a:ext>
            </a:extLst>
          </p:cNvPr>
          <p:cNvCxnSpPr>
            <a:cxnSpLocks noChangeShapeType="1"/>
            <a:stCxn id="32780" idx="0"/>
            <a:endCxn id="32781" idx="0"/>
          </p:cNvCxnSpPr>
          <p:nvPr/>
        </p:nvCxnSpPr>
        <p:spPr bwMode="auto">
          <a:xfrm rot="5400000" flipV="1">
            <a:off x="4528320" y="4567486"/>
            <a:ext cx="1588" cy="533400"/>
          </a:xfrm>
          <a:prstGeom prst="bentConnector3">
            <a:avLst>
              <a:gd name="adj1" fmla="val -5350001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89" name="AutoShape 72">
            <a:extLst>
              <a:ext uri="{FF2B5EF4-FFF2-40B4-BE49-F238E27FC236}">
                <a16:creationId xmlns:a16="http://schemas.microsoft.com/office/drawing/2014/main" id="{A8707F6D-97A6-E4B4-1FD3-1322E83BA0E5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V="1">
            <a:off x="6280920" y="4567486"/>
            <a:ext cx="1588" cy="533400"/>
          </a:xfrm>
          <a:prstGeom prst="bentConnector3">
            <a:avLst>
              <a:gd name="adj1" fmla="val -7040003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90" name="AutoShape 73">
            <a:extLst>
              <a:ext uri="{FF2B5EF4-FFF2-40B4-BE49-F238E27FC236}">
                <a16:creationId xmlns:a16="http://schemas.microsoft.com/office/drawing/2014/main" id="{2188086B-585D-D276-037C-889C1F9DF36C}"/>
              </a:ext>
            </a:extLst>
          </p:cNvPr>
          <p:cNvCxnSpPr>
            <a:cxnSpLocks noChangeShapeType="1"/>
            <a:stCxn id="32782" idx="0"/>
          </p:cNvCxnSpPr>
          <p:nvPr/>
        </p:nvCxnSpPr>
        <p:spPr bwMode="auto">
          <a:xfrm rot="-5400000">
            <a:off x="5291114" y="3804692"/>
            <a:ext cx="1143000" cy="914400"/>
          </a:xfrm>
          <a:prstGeom prst="bentConnector3">
            <a:avLst>
              <a:gd name="adj1" fmla="val 123333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91" name="AutoShape 75">
            <a:extLst>
              <a:ext uri="{FF2B5EF4-FFF2-40B4-BE49-F238E27FC236}">
                <a16:creationId xmlns:a16="http://schemas.microsoft.com/office/drawing/2014/main" id="{9E200392-61DE-BD31-373C-A3C5A195E090}"/>
              </a:ext>
            </a:extLst>
          </p:cNvPr>
          <p:cNvCxnSpPr>
            <a:cxnSpLocks noChangeShapeType="1"/>
          </p:cNvCxnSpPr>
          <p:nvPr/>
        </p:nvCxnSpPr>
        <p:spPr bwMode="auto">
          <a:xfrm rot="-5400000">
            <a:off x="3652814" y="3918992"/>
            <a:ext cx="914400" cy="914400"/>
          </a:xfrm>
          <a:prstGeom prst="bentConnector3">
            <a:avLst>
              <a:gd name="adj1" fmla="val 18697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32792" name="Line 76">
            <a:extLst>
              <a:ext uri="{FF2B5EF4-FFF2-40B4-BE49-F238E27FC236}">
                <a16:creationId xmlns:a16="http://schemas.microsoft.com/office/drawing/2014/main" id="{29F673FF-9AC6-57B3-96EB-15C00DCE5BB9}"/>
              </a:ext>
            </a:extLst>
          </p:cNvPr>
          <p:cNvSpPr>
            <a:spLocks noChangeShapeType="1"/>
          </p:cNvSpPr>
          <p:nvPr/>
        </p:nvSpPr>
        <p:spPr bwMode="auto">
          <a:xfrm>
            <a:off x="4567214" y="3842792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3" name="Line 78">
            <a:extLst>
              <a:ext uri="{FF2B5EF4-FFF2-40B4-BE49-F238E27FC236}">
                <a16:creationId xmlns:a16="http://schemas.microsoft.com/office/drawing/2014/main" id="{ED9D1698-3E65-8E2A-147E-6BE40234A96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10014" y="2775992"/>
            <a:ext cx="0" cy="357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4" name="Line 79">
            <a:extLst>
              <a:ext uri="{FF2B5EF4-FFF2-40B4-BE49-F238E27FC236}">
                <a16:creationId xmlns:a16="http://schemas.microsoft.com/office/drawing/2014/main" id="{AF60B13A-1187-8684-3054-D7B4F4CCFCCB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0014" y="2775992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5" name="Line 80">
            <a:extLst>
              <a:ext uri="{FF2B5EF4-FFF2-40B4-BE49-F238E27FC236}">
                <a16:creationId xmlns:a16="http://schemas.microsoft.com/office/drawing/2014/main" id="{2A587E2D-3738-7932-5A98-F0CCE2184DDF}"/>
              </a:ext>
            </a:extLst>
          </p:cNvPr>
          <p:cNvSpPr>
            <a:spLocks noChangeShapeType="1"/>
          </p:cNvSpPr>
          <p:nvPr/>
        </p:nvSpPr>
        <p:spPr bwMode="auto">
          <a:xfrm>
            <a:off x="5786414" y="2775992"/>
            <a:ext cx="0" cy="646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6" name="Line 81">
            <a:extLst>
              <a:ext uri="{FF2B5EF4-FFF2-40B4-BE49-F238E27FC236}">
                <a16:creationId xmlns:a16="http://schemas.microsoft.com/office/drawing/2014/main" id="{1538188E-1606-5840-2B34-1E88D402681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43214" y="2471192"/>
            <a:ext cx="0" cy="2362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7" name="Line 82">
            <a:extLst>
              <a:ext uri="{FF2B5EF4-FFF2-40B4-BE49-F238E27FC236}">
                <a16:creationId xmlns:a16="http://schemas.microsoft.com/office/drawing/2014/main" id="{CB783B85-5BE0-7473-79A5-D93A6D69C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2614" y="2471192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8" name="Line 83">
            <a:extLst>
              <a:ext uri="{FF2B5EF4-FFF2-40B4-BE49-F238E27FC236}">
                <a16:creationId xmlns:a16="http://schemas.microsoft.com/office/drawing/2014/main" id="{40AA6DD4-F20D-BA75-6BAF-2D7689AE9BF4}"/>
              </a:ext>
            </a:extLst>
          </p:cNvPr>
          <p:cNvSpPr>
            <a:spLocks noChangeShapeType="1"/>
          </p:cNvSpPr>
          <p:nvPr/>
        </p:nvSpPr>
        <p:spPr bwMode="auto">
          <a:xfrm>
            <a:off x="2586014" y="2166392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9" name="Line 84">
            <a:extLst>
              <a:ext uri="{FF2B5EF4-FFF2-40B4-BE49-F238E27FC236}">
                <a16:creationId xmlns:a16="http://schemas.microsoft.com/office/drawing/2014/main" id="{572B0F72-DE1D-8A23-D140-DE0D269C55B8}"/>
              </a:ext>
            </a:extLst>
          </p:cNvPr>
          <p:cNvSpPr>
            <a:spLocks noChangeShapeType="1"/>
          </p:cNvSpPr>
          <p:nvPr/>
        </p:nvSpPr>
        <p:spPr bwMode="auto">
          <a:xfrm>
            <a:off x="3729014" y="1785392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0" name="Line 85">
            <a:extLst>
              <a:ext uri="{FF2B5EF4-FFF2-40B4-BE49-F238E27FC236}">
                <a16:creationId xmlns:a16="http://schemas.microsoft.com/office/drawing/2014/main" id="{031BC387-7B4E-8587-48D5-37DF2F9A8E7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62814" y="1861592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32801" name="Line 86">
            <a:extLst>
              <a:ext uri="{FF2B5EF4-FFF2-40B4-BE49-F238E27FC236}">
                <a16:creationId xmlns:a16="http://schemas.microsoft.com/office/drawing/2014/main" id="{0B76B7DA-31FB-F3E5-251B-B5F7EFDAB8EB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49095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2" name="Text Box 87">
            <a:extLst>
              <a:ext uri="{FF2B5EF4-FFF2-40B4-BE49-F238E27FC236}">
                <a16:creationId xmlns:a16="http://schemas.microsoft.com/office/drawing/2014/main" id="{D9627E89-35A7-E2F5-FB5D-4DF1044123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47571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10</a:t>
            </a:r>
          </a:p>
        </p:txBody>
      </p:sp>
      <p:sp>
        <p:nvSpPr>
          <p:cNvPr id="32803" name="Line 88">
            <a:extLst>
              <a:ext uri="{FF2B5EF4-FFF2-40B4-BE49-F238E27FC236}">
                <a16:creationId xmlns:a16="http://schemas.microsoft.com/office/drawing/2014/main" id="{3A867DAD-4330-A9BC-7431-A3785754882F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46047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4" name="Line 90">
            <a:extLst>
              <a:ext uri="{FF2B5EF4-FFF2-40B4-BE49-F238E27FC236}">
                <a16:creationId xmlns:a16="http://schemas.microsoft.com/office/drawing/2014/main" id="{0C8CE8E2-DDF0-39FF-E782-041ECA489AF4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42999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5" name="Line 91">
            <a:extLst>
              <a:ext uri="{FF2B5EF4-FFF2-40B4-BE49-F238E27FC236}">
                <a16:creationId xmlns:a16="http://schemas.microsoft.com/office/drawing/2014/main" id="{3A9BC771-656B-A799-CC6A-7F55EB7DC501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39951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6" name="Line 92">
            <a:extLst>
              <a:ext uri="{FF2B5EF4-FFF2-40B4-BE49-F238E27FC236}">
                <a16:creationId xmlns:a16="http://schemas.microsoft.com/office/drawing/2014/main" id="{B01CF11B-4F35-D9F8-EF48-3ADCA5E5D328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36903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7" name="Line 93">
            <a:extLst>
              <a:ext uri="{FF2B5EF4-FFF2-40B4-BE49-F238E27FC236}">
                <a16:creationId xmlns:a16="http://schemas.microsoft.com/office/drawing/2014/main" id="{B93EB5F1-37C7-5DE1-7FC7-BD64BE56592B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33855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8" name="Line 94">
            <a:extLst>
              <a:ext uri="{FF2B5EF4-FFF2-40B4-BE49-F238E27FC236}">
                <a16:creationId xmlns:a16="http://schemas.microsoft.com/office/drawing/2014/main" id="{02FA77A2-F49B-1FE7-1284-711762338145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30807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9" name="Line 95">
            <a:extLst>
              <a:ext uri="{FF2B5EF4-FFF2-40B4-BE49-F238E27FC236}">
                <a16:creationId xmlns:a16="http://schemas.microsoft.com/office/drawing/2014/main" id="{033C0E7E-3BDC-B4AB-EDC4-5A25F273A6E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27759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0" name="Line 96">
            <a:extLst>
              <a:ext uri="{FF2B5EF4-FFF2-40B4-BE49-F238E27FC236}">
                <a16:creationId xmlns:a16="http://schemas.microsoft.com/office/drawing/2014/main" id="{95342263-EFC4-4673-E207-A9F1EF312FBB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24711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1" name="Line 97">
            <a:extLst>
              <a:ext uri="{FF2B5EF4-FFF2-40B4-BE49-F238E27FC236}">
                <a16:creationId xmlns:a16="http://schemas.microsoft.com/office/drawing/2014/main" id="{0B3978BC-24AB-25C1-2221-B795BFC0A27B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21663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2" name="Text Box 98">
            <a:extLst>
              <a:ext uri="{FF2B5EF4-FFF2-40B4-BE49-F238E27FC236}">
                <a16:creationId xmlns:a16="http://schemas.microsoft.com/office/drawing/2014/main" id="{6578263A-5CE8-6A4A-B380-4C530F5ED8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57964" y="1556792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# of clusters</a:t>
            </a:r>
          </a:p>
        </p:txBody>
      </p:sp>
      <p:sp>
        <p:nvSpPr>
          <p:cNvPr id="32813" name="Text Box 99">
            <a:extLst>
              <a:ext uri="{FF2B5EF4-FFF2-40B4-BE49-F238E27FC236}">
                <a16:creationId xmlns:a16="http://schemas.microsoft.com/office/drawing/2014/main" id="{8A0302B6-1635-4FD0-1DBC-F029EE5B29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44523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9</a:t>
            </a:r>
          </a:p>
        </p:txBody>
      </p:sp>
      <p:sp>
        <p:nvSpPr>
          <p:cNvPr id="32814" name="Text Box 100">
            <a:extLst>
              <a:ext uri="{FF2B5EF4-FFF2-40B4-BE49-F238E27FC236}">
                <a16:creationId xmlns:a16="http://schemas.microsoft.com/office/drawing/2014/main" id="{C02E94ED-778E-11D8-1994-1A7D242B9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41475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8</a:t>
            </a:r>
          </a:p>
        </p:txBody>
      </p:sp>
      <p:sp>
        <p:nvSpPr>
          <p:cNvPr id="32815" name="Text Box 101">
            <a:extLst>
              <a:ext uri="{FF2B5EF4-FFF2-40B4-BE49-F238E27FC236}">
                <a16:creationId xmlns:a16="http://schemas.microsoft.com/office/drawing/2014/main" id="{00F58A2D-981A-DAC9-FA54-A6399FBEBC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38427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7</a:t>
            </a:r>
          </a:p>
        </p:txBody>
      </p:sp>
      <p:sp>
        <p:nvSpPr>
          <p:cNvPr id="32816" name="Text Box 102">
            <a:extLst>
              <a:ext uri="{FF2B5EF4-FFF2-40B4-BE49-F238E27FC236}">
                <a16:creationId xmlns:a16="http://schemas.microsoft.com/office/drawing/2014/main" id="{F355B69B-07D7-9643-6B74-6909A63FC5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35379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6</a:t>
            </a:r>
          </a:p>
        </p:txBody>
      </p:sp>
      <p:sp>
        <p:nvSpPr>
          <p:cNvPr id="32817" name="Text Box 103">
            <a:extLst>
              <a:ext uri="{FF2B5EF4-FFF2-40B4-BE49-F238E27FC236}">
                <a16:creationId xmlns:a16="http://schemas.microsoft.com/office/drawing/2014/main" id="{8825DE74-2D03-E743-6604-8715C54E4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32331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5</a:t>
            </a:r>
          </a:p>
        </p:txBody>
      </p:sp>
      <p:sp>
        <p:nvSpPr>
          <p:cNvPr id="32818" name="Text Box 104">
            <a:extLst>
              <a:ext uri="{FF2B5EF4-FFF2-40B4-BE49-F238E27FC236}">
                <a16:creationId xmlns:a16="http://schemas.microsoft.com/office/drawing/2014/main" id="{14CD4D12-9F3C-3953-05BF-88A030C3B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29283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4</a:t>
            </a:r>
          </a:p>
        </p:txBody>
      </p:sp>
      <p:sp>
        <p:nvSpPr>
          <p:cNvPr id="32819" name="Text Box 105">
            <a:extLst>
              <a:ext uri="{FF2B5EF4-FFF2-40B4-BE49-F238E27FC236}">
                <a16:creationId xmlns:a16="http://schemas.microsoft.com/office/drawing/2014/main" id="{BF1ED349-C9CF-3ADD-BB6A-5A3D923B1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26235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3</a:t>
            </a:r>
          </a:p>
        </p:txBody>
      </p:sp>
      <p:sp>
        <p:nvSpPr>
          <p:cNvPr id="32820" name="Text Box 106">
            <a:extLst>
              <a:ext uri="{FF2B5EF4-FFF2-40B4-BE49-F238E27FC236}">
                <a16:creationId xmlns:a16="http://schemas.microsoft.com/office/drawing/2014/main" id="{434690C9-357C-223E-6B95-605B141857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23187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2</a:t>
            </a:r>
          </a:p>
        </p:txBody>
      </p:sp>
      <p:sp>
        <p:nvSpPr>
          <p:cNvPr id="32821" name="Text Box 107">
            <a:extLst>
              <a:ext uri="{FF2B5EF4-FFF2-40B4-BE49-F238E27FC236}">
                <a16:creationId xmlns:a16="http://schemas.microsoft.com/office/drawing/2014/main" id="{43BE50A7-6167-6283-A7D6-52252CA35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20139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CB943E-0EF2-D81A-006F-10A4C9336D27}"/>
              </a:ext>
            </a:extLst>
          </p:cNvPr>
          <p:cNvSpPr txBox="1"/>
          <p:nvPr/>
        </p:nvSpPr>
        <p:spPr>
          <a:xfrm>
            <a:off x="179512" y="4604792"/>
            <a:ext cx="759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Data</a:t>
            </a:r>
          </a:p>
          <a:p>
            <a:r>
              <a:rPr lang="en-US" dirty="0"/>
              <a:t>Points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B0C6C6-0525-9154-8D4A-237A667F65D1}"/>
              </a:ext>
            </a:extLst>
          </p:cNvPr>
          <p:cNvSpPr/>
          <p:nvPr/>
        </p:nvSpPr>
        <p:spPr>
          <a:xfrm>
            <a:off x="1062015" y="2318792"/>
            <a:ext cx="2209797" cy="2895599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791ED7-1C27-9430-9F9B-32E269ADD891}"/>
              </a:ext>
            </a:extLst>
          </p:cNvPr>
          <p:cNvSpPr/>
          <p:nvPr/>
        </p:nvSpPr>
        <p:spPr>
          <a:xfrm>
            <a:off x="3508344" y="2971056"/>
            <a:ext cx="1538295" cy="2240160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E2A27B-8128-892A-04B6-6753E0CBB686}"/>
              </a:ext>
            </a:extLst>
          </p:cNvPr>
          <p:cNvSpPr/>
          <p:nvPr/>
        </p:nvSpPr>
        <p:spPr>
          <a:xfrm>
            <a:off x="5202530" y="2974278"/>
            <a:ext cx="1538295" cy="2240160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84AE19-9FB5-63C2-E883-78180B912755}"/>
              </a:ext>
            </a:extLst>
          </p:cNvPr>
          <p:cNvSpPr txBox="1"/>
          <p:nvPr/>
        </p:nvSpPr>
        <p:spPr>
          <a:xfrm>
            <a:off x="4456589" y="1490214"/>
            <a:ext cx="20052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3 Clusters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900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E79BB-F882-D93E-29F1-55BA1CF23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Cluster Stability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59DF8-D2DA-8409-C82D-FF90EB137A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height at which the dendrogram is cut provides a trade-off between granularity and customization</a:t>
            </a:r>
          </a:p>
          <a:p>
            <a:pPr lvl="1"/>
            <a:r>
              <a:rPr lang="en-US" dirty="0"/>
              <a:t>Low height – many small clusters</a:t>
            </a:r>
          </a:p>
          <a:p>
            <a:pPr lvl="1"/>
            <a:r>
              <a:rPr lang="en-US" dirty="0"/>
              <a:t>High height – few large clusters</a:t>
            </a:r>
          </a:p>
          <a:p>
            <a:endParaRPr lang="en-US" dirty="0"/>
          </a:p>
          <a:p>
            <a:r>
              <a:rPr lang="en-US" dirty="0"/>
              <a:t>Cluster stability reflects whether similar data points are consistently grouped together over multiple runs of the algorithm</a:t>
            </a:r>
          </a:p>
          <a:p>
            <a:pPr lvl="1"/>
            <a:r>
              <a:rPr lang="en-US" dirty="0"/>
              <a:t>Stable clusters remain separate until high merges, with large vertical gaps</a:t>
            </a:r>
          </a:p>
          <a:p>
            <a:pPr lvl="1"/>
            <a:r>
              <a:rPr lang="en-US" dirty="0"/>
              <a:t>Unstable clusters merge quickly at low dissimilarity levels and appear as weak side branches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6CEB-164B-18A8-ACED-44E63BED6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355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447035-990C-5B48-827F-5ADB95972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8805849B-1AB9-D920-AEB1-1CB1F76AEC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The Agglomeration Method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0F44BD1C-D5DD-0D92-23D4-080F5470570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/>
          <a:lstStyle/>
          <a:p>
            <a:pPr marL="285750" indent="-285750"/>
            <a:r>
              <a:rPr lang="en-GB" sz="2800" dirty="0"/>
              <a:t>Illustration of the method (dendrogram)</a:t>
            </a:r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endParaRPr lang="en-GB" sz="2800" dirty="0"/>
          </a:p>
          <a:p>
            <a:pPr marL="285750" indent="-285750"/>
            <a:endParaRPr lang="en-GB" dirty="0"/>
          </a:p>
          <a:p>
            <a:pPr marL="285750" indent="-285750"/>
            <a:r>
              <a:rPr lang="en-GB" dirty="0"/>
              <a:t>Height – distance between merged clusters</a:t>
            </a:r>
          </a:p>
          <a:p>
            <a:pPr marL="285750" indent="-285750"/>
            <a:r>
              <a:rPr lang="en-GB" dirty="0"/>
              <a:t>Horizontal cut – determines cluster numbers</a:t>
            </a:r>
          </a:p>
        </p:txBody>
      </p:sp>
      <p:sp>
        <p:nvSpPr>
          <p:cNvPr id="32772" name="Line 392">
            <a:extLst>
              <a:ext uri="{FF2B5EF4-FFF2-40B4-BE49-F238E27FC236}">
                <a16:creationId xmlns:a16="http://schemas.microsoft.com/office/drawing/2014/main" id="{E353B0D6-4E69-E06E-2C16-684175922D46}"/>
              </a:ext>
            </a:extLst>
          </p:cNvPr>
          <p:cNvSpPr>
            <a:spLocks noChangeShapeType="1"/>
          </p:cNvSpPr>
          <p:nvPr/>
        </p:nvSpPr>
        <p:spPr bwMode="auto">
          <a:xfrm>
            <a:off x="4948214" y="2166392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3" name="Line 394">
            <a:extLst>
              <a:ext uri="{FF2B5EF4-FFF2-40B4-BE49-F238E27FC236}">
                <a16:creationId xmlns:a16="http://schemas.microsoft.com/office/drawing/2014/main" id="{D04F3C57-4A6D-A93A-909A-A10F41282FE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52614" y="2471192"/>
            <a:ext cx="0" cy="1828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4" name="Line 397">
            <a:extLst>
              <a:ext uri="{FF2B5EF4-FFF2-40B4-BE49-F238E27FC236}">
                <a16:creationId xmlns:a16="http://schemas.microsoft.com/office/drawing/2014/main" id="{D384A55F-C945-D317-4FFC-F6D6EFE2642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86014" y="2166392"/>
            <a:ext cx="0" cy="298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5" name="Oval 57">
            <a:extLst>
              <a:ext uri="{FF2B5EF4-FFF2-40B4-BE49-F238E27FC236}">
                <a16:creationId xmlns:a16="http://schemas.microsoft.com/office/drawing/2014/main" id="{A9916A97-81BB-0BEB-9DF8-FEDA40F0BC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4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6" name="Oval 58">
            <a:extLst>
              <a:ext uri="{FF2B5EF4-FFF2-40B4-BE49-F238E27FC236}">
                <a16:creationId xmlns:a16="http://schemas.microsoft.com/office/drawing/2014/main" id="{6D4E47F4-C8E2-DC8A-DBCB-36C694FFB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78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7" name="Oval 59">
            <a:extLst>
              <a:ext uri="{FF2B5EF4-FFF2-40B4-BE49-F238E27FC236}">
                <a16:creationId xmlns:a16="http://schemas.microsoft.com/office/drawing/2014/main" id="{8C2F46E4-8410-4D1B-7BC0-476943233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74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8" name="Oval 60">
            <a:extLst>
              <a:ext uri="{FF2B5EF4-FFF2-40B4-BE49-F238E27FC236}">
                <a16:creationId xmlns:a16="http://schemas.microsoft.com/office/drawing/2014/main" id="{BE06596F-9B25-D736-455B-8425985E0E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70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79" name="Oval 61">
            <a:extLst>
              <a:ext uri="{FF2B5EF4-FFF2-40B4-BE49-F238E27FC236}">
                <a16:creationId xmlns:a16="http://schemas.microsoft.com/office/drawing/2014/main" id="{617CE801-2A70-8CA8-41AC-667D66306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66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0" name="Oval 62">
            <a:extLst>
              <a:ext uri="{FF2B5EF4-FFF2-40B4-BE49-F238E27FC236}">
                <a16:creationId xmlns:a16="http://schemas.microsoft.com/office/drawing/2014/main" id="{01336ADC-0EFE-AFE7-F99E-5E96E36459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6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1" name="Oval 63">
            <a:extLst>
              <a:ext uri="{FF2B5EF4-FFF2-40B4-BE49-F238E27FC236}">
                <a16:creationId xmlns:a16="http://schemas.microsoft.com/office/drawing/2014/main" id="{EBC163CD-8599-32B5-6448-C98B3E40AD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96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2" name="Oval 64">
            <a:extLst>
              <a:ext uri="{FF2B5EF4-FFF2-40B4-BE49-F238E27FC236}">
                <a16:creationId xmlns:a16="http://schemas.microsoft.com/office/drawing/2014/main" id="{92DB1A5F-9DF3-099D-843C-B97CB41CA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9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3" name="Oval 65">
            <a:extLst>
              <a:ext uri="{FF2B5EF4-FFF2-40B4-BE49-F238E27FC236}">
                <a16:creationId xmlns:a16="http://schemas.microsoft.com/office/drawing/2014/main" id="{53009C2B-A752-9E52-8163-833EE53AF2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88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2784" name="Oval 66">
            <a:extLst>
              <a:ext uri="{FF2B5EF4-FFF2-40B4-BE49-F238E27FC236}">
                <a16:creationId xmlns:a16="http://schemas.microsoft.com/office/drawing/2014/main" id="{A8637068-52AE-F785-7D4E-3EFFA9BAD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2214" y="4833392"/>
            <a:ext cx="152400" cy="152400"/>
          </a:xfrm>
          <a:prstGeom prst="ellipse">
            <a:avLst/>
          </a:prstGeom>
          <a:solidFill>
            <a:srgbClr val="4D4D4D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cxnSp>
        <p:nvCxnSpPr>
          <p:cNvPr id="32785" name="AutoShape 68">
            <a:extLst>
              <a:ext uri="{FF2B5EF4-FFF2-40B4-BE49-F238E27FC236}">
                <a16:creationId xmlns:a16="http://schemas.microsoft.com/office/drawing/2014/main" id="{BFC79B68-C771-4AC6-FD8A-5282EA522633}"/>
              </a:ext>
            </a:extLst>
          </p:cNvPr>
          <p:cNvCxnSpPr>
            <a:cxnSpLocks noChangeShapeType="1"/>
            <a:stCxn id="32775" idx="0"/>
            <a:endCxn id="32776" idx="0"/>
          </p:cNvCxnSpPr>
          <p:nvPr/>
        </p:nvCxnSpPr>
        <p:spPr bwMode="auto">
          <a:xfrm rot="5400000" flipV="1">
            <a:off x="1556520" y="4567486"/>
            <a:ext cx="1588" cy="533400"/>
          </a:xfrm>
          <a:prstGeom prst="bentConnector3">
            <a:avLst>
              <a:gd name="adj1" fmla="val -1440000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86" name="AutoShape 69">
            <a:extLst>
              <a:ext uri="{FF2B5EF4-FFF2-40B4-BE49-F238E27FC236}">
                <a16:creationId xmlns:a16="http://schemas.microsoft.com/office/drawing/2014/main" id="{59442428-640E-DEE8-39C6-01B118E5B3E9}"/>
              </a:ext>
            </a:extLst>
          </p:cNvPr>
          <p:cNvCxnSpPr>
            <a:cxnSpLocks noChangeShapeType="1"/>
            <a:endCxn id="32777" idx="0"/>
          </p:cNvCxnSpPr>
          <p:nvPr/>
        </p:nvCxnSpPr>
        <p:spPr bwMode="auto">
          <a:xfrm>
            <a:off x="1519214" y="4299992"/>
            <a:ext cx="914400" cy="5334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32787" name="Line 70">
            <a:extLst>
              <a:ext uri="{FF2B5EF4-FFF2-40B4-BE49-F238E27FC236}">
                <a16:creationId xmlns:a16="http://schemas.microsoft.com/office/drawing/2014/main" id="{A10A976C-6656-78DE-C41A-FF4AD0ED0A2F}"/>
              </a:ext>
            </a:extLst>
          </p:cNvPr>
          <p:cNvSpPr>
            <a:spLocks noChangeShapeType="1"/>
          </p:cNvSpPr>
          <p:nvPr/>
        </p:nvSpPr>
        <p:spPr bwMode="auto">
          <a:xfrm>
            <a:off x="1519214" y="4299992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cxnSp>
        <p:nvCxnSpPr>
          <p:cNvPr id="32788" name="AutoShape 71">
            <a:extLst>
              <a:ext uri="{FF2B5EF4-FFF2-40B4-BE49-F238E27FC236}">
                <a16:creationId xmlns:a16="http://schemas.microsoft.com/office/drawing/2014/main" id="{68AE89D3-A29E-D9C5-AD78-C3AB84E8C0E7}"/>
              </a:ext>
            </a:extLst>
          </p:cNvPr>
          <p:cNvCxnSpPr>
            <a:cxnSpLocks noChangeShapeType="1"/>
            <a:stCxn id="32780" idx="0"/>
            <a:endCxn id="32781" idx="0"/>
          </p:cNvCxnSpPr>
          <p:nvPr/>
        </p:nvCxnSpPr>
        <p:spPr bwMode="auto">
          <a:xfrm rot="5400000" flipV="1">
            <a:off x="4528320" y="4567486"/>
            <a:ext cx="1588" cy="533400"/>
          </a:xfrm>
          <a:prstGeom prst="bentConnector3">
            <a:avLst>
              <a:gd name="adj1" fmla="val -5350001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89" name="AutoShape 72">
            <a:extLst>
              <a:ext uri="{FF2B5EF4-FFF2-40B4-BE49-F238E27FC236}">
                <a16:creationId xmlns:a16="http://schemas.microsoft.com/office/drawing/2014/main" id="{9718908B-C301-DE6E-0F72-836387BE720D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V="1">
            <a:off x="6280920" y="4567486"/>
            <a:ext cx="1588" cy="533400"/>
          </a:xfrm>
          <a:prstGeom prst="bentConnector3">
            <a:avLst>
              <a:gd name="adj1" fmla="val -7040003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90" name="AutoShape 73">
            <a:extLst>
              <a:ext uri="{FF2B5EF4-FFF2-40B4-BE49-F238E27FC236}">
                <a16:creationId xmlns:a16="http://schemas.microsoft.com/office/drawing/2014/main" id="{ECC3E6E8-BA88-45B1-D0EB-EFC62B04318F}"/>
              </a:ext>
            </a:extLst>
          </p:cNvPr>
          <p:cNvCxnSpPr>
            <a:cxnSpLocks noChangeShapeType="1"/>
            <a:stCxn id="32782" idx="0"/>
          </p:cNvCxnSpPr>
          <p:nvPr/>
        </p:nvCxnSpPr>
        <p:spPr bwMode="auto">
          <a:xfrm rot="-5400000">
            <a:off x="5291114" y="3804692"/>
            <a:ext cx="1143000" cy="914400"/>
          </a:xfrm>
          <a:prstGeom prst="bentConnector3">
            <a:avLst>
              <a:gd name="adj1" fmla="val 123333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32791" name="AutoShape 75">
            <a:extLst>
              <a:ext uri="{FF2B5EF4-FFF2-40B4-BE49-F238E27FC236}">
                <a16:creationId xmlns:a16="http://schemas.microsoft.com/office/drawing/2014/main" id="{C6C296BB-C315-0C1C-AA2D-A340CFB69975}"/>
              </a:ext>
            </a:extLst>
          </p:cNvPr>
          <p:cNvCxnSpPr>
            <a:cxnSpLocks noChangeShapeType="1"/>
          </p:cNvCxnSpPr>
          <p:nvPr/>
        </p:nvCxnSpPr>
        <p:spPr bwMode="auto">
          <a:xfrm rot="-5400000">
            <a:off x="3652814" y="3918992"/>
            <a:ext cx="914400" cy="914400"/>
          </a:xfrm>
          <a:prstGeom prst="bentConnector3">
            <a:avLst>
              <a:gd name="adj1" fmla="val 18697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32792" name="Line 76">
            <a:extLst>
              <a:ext uri="{FF2B5EF4-FFF2-40B4-BE49-F238E27FC236}">
                <a16:creationId xmlns:a16="http://schemas.microsoft.com/office/drawing/2014/main" id="{CED346C8-6C1A-5E3B-A515-B4FB1595944E}"/>
              </a:ext>
            </a:extLst>
          </p:cNvPr>
          <p:cNvSpPr>
            <a:spLocks noChangeShapeType="1"/>
          </p:cNvSpPr>
          <p:nvPr/>
        </p:nvSpPr>
        <p:spPr bwMode="auto">
          <a:xfrm>
            <a:off x="4567214" y="3842792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3" name="Line 78">
            <a:extLst>
              <a:ext uri="{FF2B5EF4-FFF2-40B4-BE49-F238E27FC236}">
                <a16:creationId xmlns:a16="http://schemas.microsoft.com/office/drawing/2014/main" id="{BF51B8D4-3D01-7691-9F3B-F334E765586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10014" y="2775992"/>
            <a:ext cx="0" cy="357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4" name="Line 79">
            <a:extLst>
              <a:ext uri="{FF2B5EF4-FFF2-40B4-BE49-F238E27FC236}">
                <a16:creationId xmlns:a16="http://schemas.microsoft.com/office/drawing/2014/main" id="{C4594AF5-2DE4-4A0F-1EB1-3A565EF7A3F7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0014" y="2775992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5" name="Line 80">
            <a:extLst>
              <a:ext uri="{FF2B5EF4-FFF2-40B4-BE49-F238E27FC236}">
                <a16:creationId xmlns:a16="http://schemas.microsoft.com/office/drawing/2014/main" id="{BCA0D641-1B20-FACD-33B6-EF64C02B31B6}"/>
              </a:ext>
            </a:extLst>
          </p:cNvPr>
          <p:cNvSpPr>
            <a:spLocks noChangeShapeType="1"/>
          </p:cNvSpPr>
          <p:nvPr/>
        </p:nvSpPr>
        <p:spPr bwMode="auto">
          <a:xfrm>
            <a:off x="5786414" y="2775992"/>
            <a:ext cx="0" cy="646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6" name="Line 81">
            <a:extLst>
              <a:ext uri="{FF2B5EF4-FFF2-40B4-BE49-F238E27FC236}">
                <a16:creationId xmlns:a16="http://schemas.microsoft.com/office/drawing/2014/main" id="{18080B7A-1170-F719-D63F-EDE39EF6DC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43214" y="2471192"/>
            <a:ext cx="0" cy="2362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7" name="Line 82">
            <a:extLst>
              <a:ext uri="{FF2B5EF4-FFF2-40B4-BE49-F238E27FC236}">
                <a16:creationId xmlns:a16="http://schemas.microsoft.com/office/drawing/2014/main" id="{74846BE3-66EA-4E9A-7751-E9726984A321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2614" y="2471192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8" name="Line 83">
            <a:extLst>
              <a:ext uri="{FF2B5EF4-FFF2-40B4-BE49-F238E27FC236}">
                <a16:creationId xmlns:a16="http://schemas.microsoft.com/office/drawing/2014/main" id="{C1885E13-57F1-FEBE-8FC5-5778B30C4642}"/>
              </a:ext>
            </a:extLst>
          </p:cNvPr>
          <p:cNvSpPr>
            <a:spLocks noChangeShapeType="1"/>
          </p:cNvSpPr>
          <p:nvPr/>
        </p:nvSpPr>
        <p:spPr bwMode="auto">
          <a:xfrm>
            <a:off x="2586014" y="2166392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799" name="Line 84">
            <a:extLst>
              <a:ext uri="{FF2B5EF4-FFF2-40B4-BE49-F238E27FC236}">
                <a16:creationId xmlns:a16="http://schemas.microsoft.com/office/drawing/2014/main" id="{17D81A0C-188A-FEB3-2615-E21246ED8571}"/>
              </a:ext>
            </a:extLst>
          </p:cNvPr>
          <p:cNvSpPr>
            <a:spLocks noChangeShapeType="1"/>
          </p:cNvSpPr>
          <p:nvPr/>
        </p:nvSpPr>
        <p:spPr bwMode="auto">
          <a:xfrm>
            <a:off x="3729014" y="1785392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0" name="Line 85">
            <a:extLst>
              <a:ext uri="{FF2B5EF4-FFF2-40B4-BE49-F238E27FC236}">
                <a16:creationId xmlns:a16="http://schemas.microsoft.com/office/drawing/2014/main" id="{9429136B-CF4D-68E3-37CF-D905F2A967E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62814" y="1861592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32801" name="Line 86">
            <a:extLst>
              <a:ext uri="{FF2B5EF4-FFF2-40B4-BE49-F238E27FC236}">
                <a16:creationId xmlns:a16="http://schemas.microsoft.com/office/drawing/2014/main" id="{1D66EB20-D64C-1116-BF15-0F80E297C2F8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49095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2" name="Text Box 87">
            <a:extLst>
              <a:ext uri="{FF2B5EF4-FFF2-40B4-BE49-F238E27FC236}">
                <a16:creationId xmlns:a16="http://schemas.microsoft.com/office/drawing/2014/main" id="{2CF36A3A-57C9-8B28-AD3E-779226164E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47571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10</a:t>
            </a:r>
          </a:p>
        </p:txBody>
      </p:sp>
      <p:sp>
        <p:nvSpPr>
          <p:cNvPr id="32803" name="Line 88">
            <a:extLst>
              <a:ext uri="{FF2B5EF4-FFF2-40B4-BE49-F238E27FC236}">
                <a16:creationId xmlns:a16="http://schemas.microsoft.com/office/drawing/2014/main" id="{5ED23CC4-8917-C2F8-3942-EEBA11182031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46047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4" name="Line 90">
            <a:extLst>
              <a:ext uri="{FF2B5EF4-FFF2-40B4-BE49-F238E27FC236}">
                <a16:creationId xmlns:a16="http://schemas.microsoft.com/office/drawing/2014/main" id="{9868DE9F-B3BA-435D-F916-6268F1E9CFD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42999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5" name="Line 91">
            <a:extLst>
              <a:ext uri="{FF2B5EF4-FFF2-40B4-BE49-F238E27FC236}">
                <a16:creationId xmlns:a16="http://schemas.microsoft.com/office/drawing/2014/main" id="{1C4AB117-43A7-3765-EFC8-B4D13DF89979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39951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6" name="Line 92">
            <a:extLst>
              <a:ext uri="{FF2B5EF4-FFF2-40B4-BE49-F238E27FC236}">
                <a16:creationId xmlns:a16="http://schemas.microsoft.com/office/drawing/2014/main" id="{15D1E8B6-C07D-1F11-E7D8-1DF22584CC2C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36903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7" name="Line 93">
            <a:extLst>
              <a:ext uri="{FF2B5EF4-FFF2-40B4-BE49-F238E27FC236}">
                <a16:creationId xmlns:a16="http://schemas.microsoft.com/office/drawing/2014/main" id="{5895FD4F-8550-DB2A-6DC4-B8D2984B9989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33855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8" name="Line 94">
            <a:extLst>
              <a:ext uri="{FF2B5EF4-FFF2-40B4-BE49-F238E27FC236}">
                <a16:creationId xmlns:a16="http://schemas.microsoft.com/office/drawing/2014/main" id="{0572011C-C565-B223-21FF-F2D66B8522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30807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09" name="Line 95">
            <a:extLst>
              <a:ext uri="{FF2B5EF4-FFF2-40B4-BE49-F238E27FC236}">
                <a16:creationId xmlns:a16="http://schemas.microsoft.com/office/drawing/2014/main" id="{643B7498-CECF-1A6E-B5B2-8BBDE8A6234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27759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0" name="Line 96">
            <a:extLst>
              <a:ext uri="{FF2B5EF4-FFF2-40B4-BE49-F238E27FC236}">
                <a16:creationId xmlns:a16="http://schemas.microsoft.com/office/drawing/2014/main" id="{A53834CF-D12A-8CD4-0437-D0510B657E6E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24711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1" name="Line 97">
            <a:extLst>
              <a:ext uri="{FF2B5EF4-FFF2-40B4-BE49-F238E27FC236}">
                <a16:creationId xmlns:a16="http://schemas.microsoft.com/office/drawing/2014/main" id="{D587448E-39CB-E88C-5D6C-FE36C0283504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6614" y="2166392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2812" name="Text Box 98">
            <a:extLst>
              <a:ext uri="{FF2B5EF4-FFF2-40B4-BE49-F238E27FC236}">
                <a16:creationId xmlns:a16="http://schemas.microsoft.com/office/drawing/2014/main" id="{C31D9C72-CB69-F645-8EC4-9AD2925600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57964" y="1556792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# of clusters</a:t>
            </a:r>
          </a:p>
        </p:txBody>
      </p:sp>
      <p:sp>
        <p:nvSpPr>
          <p:cNvPr id="32813" name="Text Box 99">
            <a:extLst>
              <a:ext uri="{FF2B5EF4-FFF2-40B4-BE49-F238E27FC236}">
                <a16:creationId xmlns:a16="http://schemas.microsoft.com/office/drawing/2014/main" id="{365F5D87-BFC1-C75D-648B-A8F0825DDD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44523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9</a:t>
            </a:r>
          </a:p>
        </p:txBody>
      </p:sp>
      <p:sp>
        <p:nvSpPr>
          <p:cNvPr id="32814" name="Text Box 100">
            <a:extLst>
              <a:ext uri="{FF2B5EF4-FFF2-40B4-BE49-F238E27FC236}">
                <a16:creationId xmlns:a16="http://schemas.microsoft.com/office/drawing/2014/main" id="{06A84CB6-8933-00BF-F0CC-55948FBD03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41475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8</a:t>
            </a:r>
          </a:p>
        </p:txBody>
      </p:sp>
      <p:sp>
        <p:nvSpPr>
          <p:cNvPr id="32815" name="Text Box 101">
            <a:extLst>
              <a:ext uri="{FF2B5EF4-FFF2-40B4-BE49-F238E27FC236}">
                <a16:creationId xmlns:a16="http://schemas.microsoft.com/office/drawing/2014/main" id="{D579D7EF-F361-A12A-00AA-83DB3CFB2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38427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7</a:t>
            </a:r>
          </a:p>
        </p:txBody>
      </p:sp>
      <p:sp>
        <p:nvSpPr>
          <p:cNvPr id="32816" name="Text Box 102">
            <a:extLst>
              <a:ext uri="{FF2B5EF4-FFF2-40B4-BE49-F238E27FC236}">
                <a16:creationId xmlns:a16="http://schemas.microsoft.com/office/drawing/2014/main" id="{1A9F6FE1-C767-6F13-B444-A333452B7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35379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6</a:t>
            </a:r>
          </a:p>
        </p:txBody>
      </p:sp>
      <p:sp>
        <p:nvSpPr>
          <p:cNvPr id="32817" name="Text Box 103">
            <a:extLst>
              <a:ext uri="{FF2B5EF4-FFF2-40B4-BE49-F238E27FC236}">
                <a16:creationId xmlns:a16="http://schemas.microsoft.com/office/drawing/2014/main" id="{A509DEC1-D988-6404-424E-0771513F2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32331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5</a:t>
            </a:r>
          </a:p>
        </p:txBody>
      </p:sp>
      <p:sp>
        <p:nvSpPr>
          <p:cNvPr id="32818" name="Text Box 104">
            <a:extLst>
              <a:ext uri="{FF2B5EF4-FFF2-40B4-BE49-F238E27FC236}">
                <a16:creationId xmlns:a16="http://schemas.microsoft.com/office/drawing/2014/main" id="{6F353017-F7C1-4C99-16A4-04211DCAF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29283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4</a:t>
            </a:r>
          </a:p>
        </p:txBody>
      </p:sp>
      <p:sp>
        <p:nvSpPr>
          <p:cNvPr id="32819" name="Text Box 105">
            <a:extLst>
              <a:ext uri="{FF2B5EF4-FFF2-40B4-BE49-F238E27FC236}">
                <a16:creationId xmlns:a16="http://schemas.microsoft.com/office/drawing/2014/main" id="{9FDFB1DC-74A6-6D23-580F-ABAE85A74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26235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3</a:t>
            </a:r>
          </a:p>
        </p:txBody>
      </p:sp>
      <p:sp>
        <p:nvSpPr>
          <p:cNvPr id="32820" name="Text Box 106">
            <a:extLst>
              <a:ext uri="{FF2B5EF4-FFF2-40B4-BE49-F238E27FC236}">
                <a16:creationId xmlns:a16="http://schemas.microsoft.com/office/drawing/2014/main" id="{2C4B0C77-9057-B36B-4D4A-BACE2E5E3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23187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2</a:t>
            </a:r>
          </a:p>
        </p:txBody>
      </p:sp>
      <p:sp>
        <p:nvSpPr>
          <p:cNvPr id="32821" name="Text Box 107">
            <a:extLst>
              <a:ext uri="{FF2B5EF4-FFF2-40B4-BE49-F238E27FC236}">
                <a16:creationId xmlns:a16="http://schemas.microsoft.com/office/drawing/2014/main" id="{2910CA51-A038-28B8-EF33-60DF44588D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239" y="2013992"/>
            <a:ext cx="51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 b="1"/>
              <a:t>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25BE58-C7B9-411A-C32F-079C8D5CCEA9}"/>
              </a:ext>
            </a:extLst>
          </p:cNvPr>
          <p:cNvSpPr txBox="1"/>
          <p:nvPr/>
        </p:nvSpPr>
        <p:spPr>
          <a:xfrm>
            <a:off x="179512" y="4604792"/>
            <a:ext cx="759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Data</a:t>
            </a:r>
          </a:p>
          <a:p>
            <a:r>
              <a:rPr lang="en-US" dirty="0"/>
              <a:t>Points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319D578-F746-EA09-E53C-3A634D88B56B}"/>
              </a:ext>
            </a:extLst>
          </p:cNvPr>
          <p:cNvSpPr/>
          <p:nvPr/>
        </p:nvSpPr>
        <p:spPr>
          <a:xfrm>
            <a:off x="1062015" y="2318793"/>
            <a:ext cx="5786413" cy="685800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051B75-C187-FFA2-225A-6B003880F567}"/>
              </a:ext>
            </a:extLst>
          </p:cNvPr>
          <p:cNvSpPr/>
          <p:nvPr/>
        </p:nvSpPr>
        <p:spPr>
          <a:xfrm>
            <a:off x="1079105" y="3573016"/>
            <a:ext cx="6012281" cy="1678106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4FDD7-D2FC-B49D-D58E-16DCB1B69714}"/>
              </a:ext>
            </a:extLst>
          </p:cNvPr>
          <p:cNvSpPr txBox="1"/>
          <p:nvPr/>
        </p:nvSpPr>
        <p:spPr>
          <a:xfrm>
            <a:off x="6224" y="1707596"/>
            <a:ext cx="14067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Strong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94E76E-3230-1D6C-E704-57A920301D62}"/>
              </a:ext>
            </a:extLst>
          </p:cNvPr>
          <p:cNvSpPr txBox="1"/>
          <p:nvPr/>
        </p:nvSpPr>
        <p:spPr>
          <a:xfrm>
            <a:off x="7724" y="2967118"/>
            <a:ext cx="1238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Weak</a:t>
            </a:r>
            <a:endParaRPr lang="en-GB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900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The Agglomeration Method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5618162" cy="5593808"/>
          </a:xfrm>
        </p:spPr>
        <p:txBody>
          <a:bodyPr/>
          <a:lstStyle/>
          <a:p>
            <a:pPr marL="285750" indent="-285750">
              <a:tabLst>
                <a:tab pos="285750" algn="l"/>
              </a:tabLst>
            </a:pPr>
            <a:r>
              <a:rPr lang="en-GB" sz="2800" b="1" dirty="0"/>
              <a:t>Agglomeration schemes</a:t>
            </a:r>
          </a:p>
          <a:p>
            <a:pPr marL="819150" lvl="1" indent="-342900">
              <a:spcAft>
                <a:spcPct val="35000"/>
              </a:spcAft>
              <a:tabLst>
                <a:tab pos="285750" algn="l"/>
              </a:tabLst>
            </a:pPr>
            <a:r>
              <a:rPr lang="en-GB" sz="2400" dirty="0"/>
              <a:t>Single link: the distance between two closest points</a:t>
            </a:r>
          </a:p>
          <a:p>
            <a:pPr marL="819150" lvl="1" indent="-342900">
              <a:spcAft>
                <a:spcPct val="35000"/>
              </a:spcAft>
              <a:tabLst>
                <a:tab pos="285750" algn="l"/>
              </a:tabLst>
            </a:pPr>
            <a:r>
              <a:rPr lang="en-GB" sz="2400" dirty="0"/>
              <a:t>Complete link: the distance between two farthest points</a:t>
            </a:r>
          </a:p>
          <a:p>
            <a:pPr marL="819150" lvl="1" indent="-342900">
              <a:spcAft>
                <a:spcPct val="35000"/>
              </a:spcAft>
              <a:tabLst>
                <a:tab pos="285750" algn="l"/>
              </a:tabLst>
            </a:pPr>
            <a:r>
              <a:rPr lang="en-GB" sz="2400" dirty="0"/>
              <a:t>Group average: the average of all pair-wise distances</a:t>
            </a:r>
          </a:p>
          <a:p>
            <a:pPr marL="819150" lvl="1" indent="-342900">
              <a:spcAft>
                <a:spcPct val="35000"/>
              </a:spcAft>
              <a:tabLst>
                <a:tab pos="285750" algn="l"/>
              </a:tabLst>
            </a:pPr>
            <a:r>
              <a:rPr lang="en-GB" sz="2400" dirty="0" err="1"/>
              <a:t>Centroids</a:t>
            </a:r>
            <a:r>
              <a:rPr lang="en-GB" sz="2400" dirty="0"/>
              <a:t>: the distance between the </a:t>
            </a:r>
            <a:r>
              <a:rPr lang="en-GB" sz="2400" dirty="0" err="1"/>
              <a:t>centroids</a:t>
            </a:r>
            <a:endParaRPr lang="en-GB" sz="2400" dirty="0"/>
          </a:p>
        </p:txBody>
      </p:sp>
      <p:grpSp>
        <p:nvGrpSpPr>
          <p:cNvPr id="2" name="Group 58"/>
          <p:cNvGrpSpPr>
            <a:grpSpLocks/>
          </p:cNvGrpSpPr>
          <p:nvPr/>
        </p:nvGrpSpPr>
        <p:grpSpPr bwMode="auto">
          <a:xfrm>
            <a:off x="6477000" y="1340768"/>
            <a:ext cx="1905000" cy="3733800"/>
            <a:chOff x="4080" y="1104"/>
            <a:chExt cx="1200" cy="2352"/>
          </a:xfrm>
        </p:grpSpPr>
        <p:grpSp>
          <p:nvGrpSpPr>
            <p:cNvPr id="3" name="Group 76"/>
            <p:cNvGrpSpPr>
              <a:grpSpLocks/>
            </p:cNvGrpSpPr>
            <p:nvPr/>
          </p:nvGrpSpPr>
          <p:grpSpPr bwMode="auto">
            <a:xfrm>
              <a:off x="4080" y="1104"/>
              <a:ext cx="1185" cy="480"/>
              <a:chOff x="4080" y="1104"/>
              <a:chExt cx="1185" cy="480"/>
            </a:xfrm>
          </p:grpSpPr>
          <p:sp>
            <p:nvSpPr>
              <p:cNvPr id="33838" name="Oval 10"/>
              <p:cNvSpPr>
                <a:spLocks noChangeArrowheads="1"/>
              </p:cNvSpPr>
              <p:nvPr/>
            </p:nvSpPr>
            <p:spPr bwMode="auto">
              <a:xfrm>
                <a:off x="4080" y="1152"/>
                <a:ext cx="672" cy="336"/>
              </a:xfrm>
              <a:prstGeom prst="ellipse">
                <a:avLst/>
              </a:prstGeom>
              <a:solidFill>
                <a:srgbClr val="66FF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39" name="Oval 11"/>
              <p:cNvSpPr>
                <a:spLocks noChangeArrowheads="1"/>
              </p:cNvSpPr>
              <p:nvPr/>
            </p:nvSpPr>
            <p:spPr bwMode="auto">
              <a:xfrm>
                <a:off x="4176" y="129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40" name="Oval 12"/>
              <p:cNvSpPr>
                <a:spLocks noChangeArrowheads="1"/>
              </p:cNvSpPr>
              <p:nvPr/>
            </p:nvSpPr>
            <p:spPr bwMode="auto">
              <a:xfrm>
                <a:off x="4320" y="120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41" name="Oval 13"/>
              <p:cNvSpPr>
                <a:spLocks noChangeArrowheads="1"/>
              </p:cNvSpPr>
              <p:nvPr/>
            </p:nvSpPr>
            <p:spPr bwMode="auto">
              <a:xfrm>
                <a:off x="4368" y="13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42" name="Oval 14"/>
              <p:cNvSpPr>
                <a:spLocks noChangeArrowheads="1"/>
              </p:cNvSpPr>
              <p:nvPr/>
            </p:nvSpPr>
            <p:spPr bwMode="auto">
              <a:xfrm>
                <a:off x="4608" y="129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43" name="Oval 15"/>
              <p:cNvSpPr>
                <a:spLocks noChangeArrowheads="1"/>
              </p:cNvSpPr>
              <p:nvPr/>
            </p:nvSpPr>
            <p:spPr bwMode="auto">
              <a:xfrm>
                <a:off x="4881" y="1104"/>
                <a:ext cx="384" cy="480"/>
              </a:xfrm>
              <a:prstGeom prst="ellipse">
                <a:avLst/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44" name="Oval 16"/>
              <p:cNvSpPr>
                <a:spLocks noChangeArrowheads="1"/>
              </p:cNvSpPr>
              <p:nvPr/>
            </p:nvSpPr>
            <p:spPr bwMode="auto">
              <a:xfrm>
                <a:off x="4896" y="13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45" name="Oval 17"/>
              <p:cNvSpPr>
                <a:spLocks noChangeArrowheads="1"/>
              </p:cNvSpPr>
              <p:nvPr/>
            </p:nvSpPr>
            <p:spPr bwMode="auto">
              <a:xfrm>
                <a:off x="5088" y="148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46" name="Oval 18"/>
              <p:cNvSpPr>
                <a:spLocks noChangeArrowheads="1"/>
              </p:cNvSpPr>
              <p:nvPr/>
            </p:nvSpPr>
            <p:spPr bwMode="auto">
              <a:xfrm>
                <a:off x="5184" y="129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47" name="Oval 19"/>
              <p:cNvSpPr>
                <a:spLocks noChangeArrowheads="1"/>
              </p:cNvSpPr>
              <p:nvPr/>
            </p:nvSpPr>
            <p:spPr bwMode="auto">
              <a:xfrm>
                <a:off x="4992" y="11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cxnSp>
            <p:nvCxnSpPr>
              <p:cNvPr id="33848" name="AutoShape 20"/>
              <p:cNvCxnSpPr>
                <a:cxnSpLocks noChangeShapeType="1"/>
                <a:stCxn id="33842" idx="6"/>
                <a:endCxn id="33844" idx="2"/>
              </p:cNvCxnSpPr>
              <p:nvPr/>
            </p:nvCxnSpPr>
            <p:spPr bwMode="auto">
              <a:xfrm>
                <a:off x="4656" y="1320"/>
                <a:ext cx="240" cy="48"/>
              </a:xfrm>
              <a:prstGeom prst="straightConnector1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 type="stealth" w="sm" len="med"/>
                <a:tailEnd type="stealth" w="sm" len="med"/>
              </a:ln>
            </p:spPr>
          </p:cxnSp>
        </p:grpSp>
        <p:grpSp>
          <p:nvGrpSpPr>
            <p:cNvPr id="4" name="Group 78"/>
            <p:cNvGrpSpPr>
              <a:grpSpLocks/>
            </p:cNvGrpSpPr>
            <p:nvPr/>
          </p:nvGrpSpPr>
          <p:grpSpPr bwMode="auto">
            <a:xfrm>
              <a:off x="4080" y="2352"/>
              <a:ext cx="1185" cy="480"/>
              <a:chOff x="4080" y="2352"/>
              <a:chExt cx="1185" cy="480"/>
            </a:xfrm>
          </p:grpSpPr>
          <p:sp>
            <p:nvSpPr>
              <p:cNvPr id="33822" name="Oval 34"/>
              <p:cNvSpPr>
                <a:spLocks noChangeArrowheads="1"/>
              </p:cNvSpPr>
              <p:nvPr/>
            </p:nvSpPr>
            <p:spPr bwMode="auto">
              <a:xfrm>
                <a:off x="4080" y="2400"/>
                <a:ext cx="672" cy="336"/>
              </a:xfrm>
              <a:prstGeom prst="ellipse">
                <a:avLst/>
              </a:prstGeom>
              <a:solidFill>
                <a:srgbClr val="66FF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23" name="Oval 36"/>
              <p:cNvSpPr>
                <a:spLocks noChangeArrowheads="1"/>
              </p:cNvSpPr>
              <p:nvPr/>
            </p:nvSpPr>
            <p:spPr bwMode="auto">
              <a:xfrm>
                <a:off x="4320" y="244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24" name="Oval 38"/>
              <p:cNvSpPr>
                <a:spLocks noChangeArrowheads="1"/>
              </p:cNvSpPr>
              <p:nvPr/>
            </p:nvSpPr>
            <p:spPr bwMode="auto">
              <a:xfrm>
                <a:off x="4512" y="259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25" name="Oval 39"/>
              <p:cNvSpPr>
                <a:spLocks noChangeArrowheads="1"/>
              </p:cNvSpPr>
              <p:nvPr/>
            </p:nvSpPr>
            <p:spPr bwMode="auto">
              <a:xfrm>
                <a:off x="4881" y="2352"/>
                <a:ext cx="384" cy="480"/>
              </a:xfrm>
              <a:prstGeom prst="ellipse">
                <a:avLst/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26" name="Oval 40"/>
              <p:cNvSpPr>
                <a:spLocks noChangeArrowheads="1"/>
              </p:cNvSpPr>
              <p:nvPr/>
            </p:nvSpPr>
            <p:spPr bwMode="auto">
              <a:xfrm>
                <a:off x="4896" y="259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27" name="Oval 41"/>
              <p:cNvSpPr>
                <a:spLocks noChangeArrowheads="1"/>
              </p:cNvSpPr>
              <p:nvPr/>
            </p:nvSpPr>
            <p:spPr bwMode="auto">
              <a:xfrm>
                <a:off x="5088" y="273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28" name="Oval 42"/>
              <p:cNvSpPr>
                <a:spLocks noChangeArrowheads="1"/>
              </p:cNvSpPr>
              <p:nvPr/>
            </p:nvSpPr>
            <p:spPr bwMode="auto">
              <a:xfrm>
                <a:off x="5184" y="25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29" name="Oval 43"/>
              <p:cNvSpPr>
                <a:spLocks noChangeArrowheads="1"/>
              </p:cNvSpPr>
              <p:nvPr/>
            </p:nvSpPr>
            <p:spPr bwMode="auto">
              <a:xfrm>
                <a:off x="4992" y="240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cxnSp>
            <p:nvCxnSpPr>
              <p:cNvPr id="33830" name="AutoShape 47"/>
              <p:cNvCxnSpPr>
                <a:cxnSpLocks noChangeShapeType="1"/>
                <a:stCxn id="33823" idx="6"/>
                <a:endCxn id="33829" idx="7"/>
              </p:cNvCxnSpPr>
              <p:nvPr/>
            </p:nvCxnSpPr>
            <p:spPr bwMode="auto">
              <a:xfrm flipV="1">
                <a:off x="4368" y="2407"/>
                <a:ext cx="665" cy="6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33831" name="AutoShape 48"/>
              <p:cNvCxnSpPr>
                <a:cxnSpLocks noChangeShapeType="1"/>
                <a:stCxn id="33823" idx="5"/>
                <a:endCxn id="33828" idx="2"/>
              </p:cNvCxnSpPr>
              <p:nvPr/>
            </p:nvCxnSpPr>
            <p:spPr bwMode="auto">
              <a:xfrm>
                <a:off x="4361" y="2489"/>
                <a:ext cx="823" cy="79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33832" name="AutoShape 49"/>
              <p:cNvCxnSpPr>
                <a:cxnSpLocks noChangeShapeType="1"/>
              </p:cNvCxnSpPr>
              <p:nvPr/>
            </p:nvCxnSpPr>
            <p:spPr bwMode="auto">
              <a:xfrm>
                <a:off x="4368" y="2496"/>
                <a:ext cx="734" cy="25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33833" name="AutoShape 50"/>
              <p:cNvCxnSpPr>
                <a:cxnSpLocks noChangeShapeType="1"/>
                <a:stCxn id="33823" idx="6"/>
                <a:endCxn id="33826" idx="2"/>
              </p:cNvCxnSpPr>
              <p:nvPr/>
            </p:nvCxnSpPr>
            <p:spPr bwMode="auto">
              <a:xfrm>
                <a:off x="4368" y="2472"/>
                <a:ext cx="528" cy="144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33834" name="AutoShape 51"/>
              <p:cNvCxnSpPr>
                <a:cxnSpLocks noChangeShapeType="1"/>
                <a:stCxn id="33824" idx="6"/>
                <a:endCxn id="33829" idx="2"/>
              </p:cNvCxnSpPr>
              <p:nvPr/>
            </p:nvCxnSpPr>
            <p:spPr bwMode="auto">
              <a:xfrm flipV="1">
                <a:off x="4560" y="2424"/>
                <a:ext cx="432" cy="19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33835" name="AutoShape 52"/>
              <p:cNvCxnSpPr>
                <a:cxnSpLocks noChangeShapeType="1"/>
                <a:stCxn id="33824" idx="4"/>
                <a:endCxn id="33828" idx="3"/>
              </p:cNvCxnSpPr>
              <p:nvPr/>
            </p:nvCxnSpPr>
            <p:spPr bwMode="auto">
              <a:xfrm flipV="1">
                <a:off x="4536" y="2585"/>
                <a:ext cx="655" cy="5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33836" name="AutoShape 53"/>
              <p:cNvCxnSpPr>
                <a:cxnSpLocks noChangeShapeType="1"/>
                <a:stCxn id="33824" idx="6"/>
                <a:endCxn id="33826" idx="2"/>
              </p:cNvCxnSpPr>
              <p:nvPr/>
            </p:nvCxnSpPr>
            <p:spPr bwMode="auto">
              <a:xfrm>
                <a:off x="4560" y="2616"/>
                <a:ext cx="336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33837" name="AutoShape 54"/>
              <p:cNvCxnSpPr>
                <a:cxnSpLocks noChangeShapeType="1"/>
                <a:stCxn id="33824" idx="6"/>
                <a:endCxn id="33827" idx="1"/>
              </p:cNvCxnSpPr>
              <p:nvPr/>
            </p:nvCxnSpPr>
            <p:spPr bwMode="auto">
              <a:xfrm>
                <a:off x="4560" y="2616"/>
                <a:ext cx="535" cy="12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cxnSp>
        </p:grpSp>
        <p:grpSp>
          <p:nvGrpSpPr>
            <p:cNvPr id="5" name="Group 80"/>
            <p:cNvGrpSpPr>
              <a:grpSpLocks/>
            </p:cNvGrpSpPr>
            <p:nvPr/>
          </p:nvGrpSpPr>
          <p:grpSpPr bwMode="auto">
            <a:xfrm>
              <a:off x="4080" y="2976"/>
              <a:ext cx="1185" cy="480"/>
              <a:chOff x="4080" y="2976"/>
              <a:chExt cx="1185" cy="480"/>
            </a:xfrm>
          </p:grpSpPr>
          <p:sp>
            <p:nvSpPr>
              <p:cNvPr id="33811" name="Oval 57"/>
              <p:cNvSpPr>
                <a:spLocks noChangeArrowheads="1"/>
              </p:cNvSpPr>
              <p:nvPr/>
            </p:nvSpPr>
            <p:spPr bwMode="auto">
              <a:xfrm>
                <a:off x="4080" y="3024"/>
                <a:ext cx="672" cy="336"/>
              </a:xfrm>
              <a:prstGeom prst="ellipse">
                <a:avLst/>
              </a:prstGeom>
              <a:solidFill>
                <a:srgbClr val="66FF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12" name="Oval 58"/>
              <p:cNvSpPr>
                <a:spLocks noChangeArrowheads="1"/>
              </p:cNvSpPr>
              <p:nvPr/>
            </p:nvSpPr>
            <p:spPr bwMode="auto">
              <a:xfrm>
                <a:off x="4320" y="307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13" name="Oval 59"/>
              <p:cNvSpPr>
                <a:spLocks noChangeArrowheads="1"/>
              </p:cNvSpPr>
              <p:nvPr/>
            </p:nvSpPr>
            <p:spPr bwMode="auto">
              <a:xfrm>
                <a:off x="4512" y="321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14" name="Oval 60"/>
              <p:cNvSpPr>
                <a:spLocks noChangeArrowheads="1"/>
              </p:cNvSpPr>
              <p:nvPr/>
            </p:nvSpPr>
            <p:spPr bwMode="auto">
              <a:xfrm>
                <a:off x="4881" y="2976"/>
                <a:ext cx="384" cy="480"/>
              </a:xfrm>
              <a:prstGeom prst="ellipse">
                <a:avLst/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15" name="Oval 61"/>
              <p:cNvSpPr>
                <a:spLocks noChangeArrowheads="1"/>
              </p:cNvSpPr>
              <p:nvPr/>
            </p:nvSpPr>
            <p:spPr bwMode="auto">
              <a:xfrm>
                <a:off x="4896" y="321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16" name="Oval 62"/>
              <p:cNvSpPr>
                <a:spLocks noChangeArrowheads="1"/>
              </p:cNvSpPr>
              <p:nvPr/>
            </p:nvSpPr>
            <p:spPr bwMode="auto">
              <a:xfrm>
                <a:off x="5088" y="336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17" name="Oval 63"/>
              <p:cNvSpPr>
                <a:spLocks noChangeArrowheads="1"/>
              </p:cNvSpPr>
              <p:nvPr/>
            </p:nvSpPr>
            <p:spPr bwMode="auto">
              <a:xfrm>
                <a:off x="5184" y="316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18" name="Oval 64"/>
              <p:cNvSpPr>
                <a:spLocks noChangeArrowheads="1"/>
              </p:cNvSpPr>
              <p:nvPr/>
            </p:nvSpPr>
            <p:spPr bwMode="auto">
              <a:xfrm>
                <a:off x="4992" y="302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19" name="AutoShape 73"/>
              <p:cNvSpPr>
                <a:spLocks noChangeArrowheads="1"/>
              </p:cNvSpPr>
              <p:nvPr/>
            </p:nvSpPr>
            <p:spPr bwMode="auto">
              <a:xfrm>
                <a:off x="4374" y="3132"/>
                <a:ext cx="96" cy="96"/>
              </a:xfrm>
              <a:prstGeom prst="plus">
                <a:avLst>
                  <a:gd name="adj" fmla="val 375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20" name="AutoShape 74"/>
              <p:cNvSpPr>
                <a:spLocks noChangeArrowheads="1"/>
              </p:cNvSpPr>
              <p:nvPr/>
            </p:nvSpPr>
            <p:spPr bwMode="auto">
              <a:xfrm>
                <a:off x="5028" y="3174"/>
                <a:ext cx="96" cy="96"/>
              </a:xfrm>
              <a:prstGeom prst="plus">
                <a:avLst>
                  <a:gd name="adj" fmla="val 375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cxnSp>
            <p:nvCxnSpPr>
              <p:cNvPr id="33821" name="AutoShape 75"/>
              <p:cNvCxnSpPr>
                <a:cxnSpLocks noChangeShapeType="1"/>
                <a:stCxn id="33819" idx="3"/>
                <a:endCxn id="33820" idx="1"/>
              </p:cNvCxnSpPr>
              <p:nvPr/>
            </p:nvCxnSpPr>
            <p:spPr bwMode="auto">
              <a:xfrm>
                <a:off x="4470" y="3180"/>
                <a:ext cx="558" cy="42"/>
              </a:xfrm>
              <a:prstGeom prst="straightConnector1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</p:cxnSp>
        </p:grpSp>
        <p:grpSp>
          <p:nvGrpSpPr>
            <p:cNvPr id="6" name="Group 77"/>
            <p:cNvGrpSpPr>
              <a:grpSpLocks/>
            </p:cNvGrpSpPr>
            <p:nvPr/>
          </p:nvGrpSpPr>
          <p:grpSpPr bwMode="auto">
            <a:xfrm>
              <a:off x="4100" y="1728"/>
              <a:ext cx="1180" cy="480"/>
              <a:chOff x="4100" y="1728"/>
              <a:chExt cx="1180" cy="480"/>
            </a:xfrm>
          </p:grpSpPr>
          <p:sp>
            <p:nvSpPr>
              <p:cNvPr id="33800" name="Oval 10"/>
              <p:cNvSpPr>
                <a:spLocks noChangeArrowheads="1"/>
              </p:cNvSpPr>
              <p:nvPr/>
            </p:nvSpPr>
            <p:spPr bwMode="auto">
              <a:xfrm>
                <a:off x="4100" y="1776"/>
                <a:ext cx="672" cy="336"/>
              </a:xfrm>
              <a:prstGeom prst="ellipse">
                <a:avLst/>
              </a:prstGeom>
              <a:solidFill>
                <a:srgbClr val="66FF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1" name="Oval 11"/>
              <p:cNvSpPr>
                <a:spLocks noChangeArrowheads="1"/>
              </p:cNvSpPr>
              <p:nvPr/>
            </p:nvSpPr>
            <p:spPr bwMode="auto">
              <a:xfrm>
                <a:off x="4196" y="192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2" name="Oval 12"/>
              <p:cNvSpPr>
                <a:spLocks noChangeArrowheads="1"/>
              </p:cNvSpPr>
              <p:nvPr/>
            </p:nvSpPr>
            <p:spPr bwMode="auto">
              <a:xfrm>
                <a:off x="4340" y="182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3" name="Oval 13"/>
              <p:cNvSpPr>
                <a:spLocks noChangeArrowheads="1"/>
              </p:cNvSpPr>
              <p:nvPr/>
            </p:nvSpPr>
            <p:spPr bwMode="auto">
              <a:xfrm>
                <a:off x="4388" y="196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4" name="Oval 14"/>
              <p:cNvSpPr>
                <a:spLocks noChangeArrowheads="1"/>
              </p:cNvSpPr>
              <p:nvPr/>
            </p:nvSpPr>
            <p:spPr bwMode="auto">
              <a:xfrm>
                <a:off x="4628" y="192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5" name="Oval 15"/>
              <p:cNvSpPr>
                <a:spLocks noChangeArrowheads="1"/>
              </p:cNvSpPr>
              <p:nvPr/>
            </p:nvSpPr>
            <p:spPr bwMode="auto">
              <a:xfrm>
                <a:off x="4896" y="1728"/>
                <a:ext cx="384" cy="480"/>
              </a:xfrm>
              <a:prstGeom prst="ellipse">
                <a:avLst/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6" name="Oval 16"/>
              <p:cNvSpPr>
                <a:spLocks noChangeArrowheads="1"/>
              </p:cNvSpPr>
              <p:nvPr/>
            </p:nvSpPr>
            <p:spPr bwMode="auto">
              <a:xfrm>
                <a:off x="4916" y="196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7" name="Oval 17"/>
              <p:cNvSpPr>
                <a:spLocks noChangeArrowheads="1"/>
              </p:cNvSpPr>
              <p:nvPr/>
            </p:nvSpPr>
            <p:spPr bwMode="auto">
              <a:xfrm>
                <a:off x="5108" y="211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8" name="Oval 18"/>
              <p:cNvSpPr>
                <a:spLocks noChangeArrowheads="1"/>
              </p:cNvSpPr>
              <p:nvPr/>
            </p:nvSpPr>
            <p:spPr bwMode="auto">
              <a:xfrm>
                <a:off x="5204" y="192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3809" name="Oval 19"/>
              <p:cNvSpPr>
                <a:spLocks noChangeArrowheads="1"/>
              </p:cNvSpPr>
              <p:nvPr/>
            </p:nvSpPr>
            <p:spPr bwMode="auto">
              <a:xfrm>
                <a:off x="5012" y="177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cxnSp>
            <p:nvCxnSpPr>
              <p:cNvPr id="33810" name="AutoShape 20"/>
              <p:cNvCxnSpPr>
                <a:cxnSpLocks noChangeShapeType="1"/>
                <a:stCxn id="33801" idx="6"/>
                <a:endCxn id="33808" idx="2"/>
              </p:cNvCxnSpPr>
              <p:nvPr/>
            </p:nvCxnSpPr>
            <p:spPr bwMode="auto">
              <a:xfrm>
                <a:off x="4244" y="1944"/>
                <a:ext cx="960" cy="0"/>
              </a:xfrm>
              <a:prstGeom prst="straightConnector1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 type="stealth" w="sm" len="med"/>
                <a:tailEnd type="stealth" w="sm" len="med"/>
              </a:ln>
            </p:spPr>
          </p:cxnSp>
        </p:grp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b="1" dirty="0"/>
              <a:t>The Agglomeration Method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tabLst>
                <a:tab pos="285750" algn="l"/>
              </a:tabLst>
            </a:pPr>
            <a:r>
              <a:rPr lang="en-GB" sz="2800" b="1" dirty="0"/>
              <a:t>Strengths and weaknesses</a:t>
            </a:r>
          </a:p>
          <a:p>
            <a:pPr marL="762000" lvl="1" indent="-285750">
              <a:tabLst>
                <a:tab pos="285750" algn="l"/>
              </a:tabLst>
            </a:pPr>
            <a:r>
              <a:rPr lang="en-GB" sz="2400" dirty="0"/>
              <a:t>Strengths</a:t>
            </a:r>
          </a:p>
          <a:p>
            <a:pPr marL="1143000" lvl="2" indent="-190500">
              <a:tabLst>
                <a:tab pos="285750" algn="l"/>
              </a:tabLst>
            </a:pPr>
            <a:r>
              <a:rPr lang="en-GB" sz="2000" dirty="0"/>
              <a:t>Deterministic results</a:t>
            </a:r>
          </a:p>
          <a:p>
            <a:pPr marL="1143000" lvl="2" indent="-190500">
              <a:tabLst>
                <a:tab pos="285750" algn="l"/>
              </a:tabLst>
            </a:pPr>
            <a:r>
              <a:rPr lang="en-GB" sz="2000" dirty="0"/>
              <a:t>Multiple possible versions of clustering</a:t>
            </a:r>
          </a:p>
          <a:p>
            <a:pPr marL="1143000" lvl="2" indent="-190500">
              <a:tabLst>
                <a:tab pos="285750" algn="l"/>
              </a:tabLst>
            </a:pPr>
            <a:r>
              <a:rPr lang="en-GB" sz="2000" dirty="0"/>
              <a:t>No need to specify the value of a k beforehand</a:t>
            </a:r>
          </a:p>
          <a:p>
            <a:pPr marL="1143000" lvl="2" indent="-190500">
              <a:tabLst>
                <a:tab pos="285750" algn="l"/>
              </a:tabLst>
            </a:pPr>
            <a:r>
              <a:rPr lang="en-GB" sz="2000" dirty="0"/>
              <a:t>Can create clusters of arbitrary shapes (single-link)</a:t>
            </a:r>
          </a:p>
          <a:p>
            <a:pPr marL="762000" lvl="1" indent="-285750">
              <a:tabLst>
                <a:tab pos="285750" algn="l"/>
              </a:tabLst>
            </a:pPr>
            <a:r>
              <a:rPr lang="en-GB" sz="2400" dirty="0"/>
              <a:t>Weaknesses</a:t>
            </a:r>
          </a:p>
          <a:p>
            <a:pPr marL="1143000" lvl="2" indent="-190500">
              <a:tabLst>
                <a:tab pos="285750" algn="l"/>
              </a:tabLst>
            </a:pPr>
            <a:r>
              <a:rPr lang="en-GB" sz="2000" dirty="0"/>
              <a:t>Does not scale up for large data sets</a:t>
            </a:r>
          </a:p>
          <a:p>
            <a:pPr marL="1143000" lvl="2" indent="-190500">
              <a:tabLst>
                <a:tab pos="285750" algn="l"/>
              </a:tabLst>
            </a:pPr>
            <a:r>
              <a:rPr lang="en-GB" sz="2000" dirty="0"/>
              <a:t>Cannot undo membership like </a:t>
            </a:r>
            <a:r>
              <a:rPr lang="en-GB" sz="2000"/>
              <a:t>the K-means</a:t>
            </a:r>
            <a:endParaRPr lang="en-GB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Limitations of Basic Solutions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800" b="1" dirty="0"/>
              <a:t>Limitations of the Agglomeration Method</a:t>
            </a:r>
          </a:p>
          <a:p>
            <a:pPr marL="857250" lvl="1" indent="-400050">
              <a:lnSpc>
                <a:spcPct val="90000"/>
              </a:lnSpc>
            </a:pPr>
            <a:r>
              <a:rPr lang="en-GB" altLang="zh-CN" sz="2400" dirty="0">
                <a:ea typeface="SimSun" pitchFamily="2" charset="-122"/>
              </a:rPr>
              <a:t>With different merging schemes</a:t>
            </a:r>
            <a:endParaRPr lang="en-GB" sz="2400" dirty="0"/>
          </a:p>
        </p:txBody>
      </p:sp>
      <p:sp>
        <p:nvSpPr>
          <p:cNvPr id="16388" name="Rectangle 73"/>
          <p:cNvSpPr>
            <a:spLocks noChangeArrowheads="1"/>
          </p:cNvSpPr>
          <p:nvPr/>
        </p:nvSpPr>
        <p:spPr bwMode="auto">
          <a:xfrm>
            <a:off x="723900" y="2789238"/>
            <a:ext cx="20638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74"/>
          <p:cNvSpPr>
            <a:spLocks noChangeArrowheads="1"/>
          </p:cNvSpPr>
          <p:nvPr/>
        </p:nvSpPr>
        <p:spPr bwMode="auto">
          <a:xfrm>
            <a:off x="788988" y="2789238"/>
            <a:ext cx="17462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0" name="Rectangle 75"/>
          <p:cNvSpPr>
            <a:spLocks noChangeArrowheads="1"/>
          </p:cNvSpPr>
          <p:nvPr/>
        </p:nvSpPr>
        <p:spPr bwMode="auto">
          <a:xfrm>
            <a:off x="731838" y="2878138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1" name="Rectangle 76"/>
          <p:cNvSpPr>
            <a:spLocks noChangeArrowheads="1"/>
          </p:cNvSpPr>
          <p:nvPr/>
        </p:nvSpPr>
        <p:spPr bwMode="auto">
          <a:xfrm>
            <a:off x="792163" y="2862263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2" name="Rectangle 77"/>
          <p:cNvSpPr>
            <a:spLocks noChangeArrowheads="1"/>
          </p:cNvSpPr>
          <p:nvPr/>
        </p:nvSpPr>
        <p:spPr bwMode="auto">
          <a:xfrm>
            <a:off x="852488" y="2803525"/>
            <a:ext cx="19050" cy="2381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3" name="Rectangle 78"/>
          <p:cNvSpPr>
            <a:spLocks noChangeArrowheads="1"/>
          </p:cNvSpPr>
          <p:nvPr/>
        </p:nvSpPr>
        <p:spPr bwMode="auto">
          <a:xfrm>
            <a:off x="854075" y="2874963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4" name="Rectangle 79"/>
          <p:cNvSpPr>
            <a:spLocks noChangeArrowheads="1"/>
          </p:cNvSpPr>
          <p:nvPr/>
        </p:nvSpPr>
        <p:spPr bwMode="auto">
          <a:xfrm>
            <a:off x="912813" y="2803525"/>
            <a:ext cx="20637" cy="2381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5" name="Rectangle 80"/>
          <p:cNvSpPr>
            <a:spLocks noChangeArrowheads="1"/>
          </p:cNvSpPr>
          <p:nvPr/>
        </p:nvSpPr>
        <p:spPr bwMode="auto">
          <a:xfrm>
            <a:off x="920750" y="2874963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6" name="Rectangle 81"/>
          <p:cNvSpPr>
            <a:spLocks noChangeArrowheads="1"/>
          </p:cNvSpPr>
          <p:nvPr/>
        </p:nvSpPr>
        <p:spPr bwMode="auto">
          <a:xfrm>
            <a:off x="711200" y="3082925"/>
            <a:ext cx="17463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7" name="Rectangle 82"/>
          <p:cNvSpPr>
            <a:spLocks noChangeArrowheads="1"/>
          </p:cNvSpPr>
          <p:nvPr/>
        </p:nvSpPr>
        <p:spPr bwMode="auto">
          <a:xfrm>
            <a:off x="773113" y="3082925"/>
            <a:ext cx="20637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8" name="Rectangle 83"/>
          <p:cNvSpPr>
            <a:spLocks noChangeArrowheads="1"/>
          </p:cNvSpPr>
          <p:nvPr/>
        </p:nvSpPr>
        <p:spPr bwMode="auto">
          <a:xfrm>
            <a:off x="720725" y="2943225"/>
            <a:ext cx="20638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399" name="Rectangle 84"/>
          <p:cNvSpPr>
            <a:spLocks noChangeArrowheads="1"/>
          </p:cNvSpPr>
          <p:nvPr/>
        </p:nvSpPr>
        <p:spPr bwMode="auto">
          <a:xfrm>
            <a:off x="785813" y="2924175"/>
            <a:ext cx="17462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0" name="Rectangle 85"/>
          <p:cNvSpPr>
            <a:spLocks noChangeArrowheads="1"/>
          </p:cNvSpPr>
          <p:nvPr/>
        </p:nvSpPr>
        <p:spPr bwMode="auto">
          <a:xfrm>
            <a:off x="720725" y="3017838"/>
            <a:ext cx="20638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1" name="Rectangle 86"/>
          <p:cNvSpPr>
            <a:spLocks noChangeArrowheads="1"/>
          </p:cNvSpPr>
          <p:nvPr/>
        </p:nvSpPr>
        <p:spPr bwMode="auto">
          <a:xfrm>
            <a:off x="779463" y="3005138"/>
            <a:ext cx="20637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2" name="Rectangle 87"/>
          <p:cNvSpPr>
            <a:spLocks noChangeArrowheads="1"/>
          </p:cNvSpPr>
          <p:nvPr/>
        </p:nvSpPr>
        <p:spPr bwMode="auto">
          <a:xfrm>
            <a:off x="839788" y="2947988"/>
            <a:ext cx="17462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3" name="Rectangle 88"/>
          <p:cNvSpPr>
            <a:spLocks noChangeArrowheads="1"/>
          </p:cNvSpPr>
          <p:nvPr/>
        </p:nvSpPr>
        <p:spPr bwMode="auto">
          <a:xfrm>
            <a:off x="844550" y="3016250"/>
            <a:ext cx="17463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4" name="Rectangle 89"/>
          <p:cNvSpPr>
            <a:spLocks noChangeArrowheads="1"/>
          </p:cNvSpPr>
          <p:nvPr/>
        </p:nvSpPr>
        <p:spPr bwMode="auto">
          <a:xfrm>
            <a:off x="904875" y="2943225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5" name="Rectangle 90"/>
          <p:cNvSpPr>
            <a:spLocks noChangeArrowheads="1"/>
          </p:cNvSpPr>
          <p:nvPr/>
        </p:nvSpPr>
        <p:spPr bwMode="auto">
          <a:xfrm>
            <a:off x="909638" y="3016250"/>
            <a:ext cx="20637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6" name="Rectangle 91"/>
          <p:cNvSpPr>
            <a:spLocks noChangeArrowheads="1"/>
          </p:cNvSpPr>
          <p:nvPr/>
        </p:nvSpPr>
        <p:spPr bwMode="auto">
          <a:xfrm>
            <a:off x="842963" y="3082925"/>
            <a:ext cx="17462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7" name="Rectangle 92"/>
          <p:cNvSpPr>
            <a:spLocks noChangeArrowheads="1"/>
          </p:cNvSpPr>
          <p:nvPr/>
        </p:nvSpPr>
        <p:spPr bwMode="auto">
          <a:xfrm>
            <a:off x="904875" y="3082925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8" name="Rectangle 93"/>
          <p:cNvSpPr>
            <a:spLocks noChangeArrowheads="1"/>
          </p:cNvSpPr>
          <p:nvPr/>
        </p:nvSpPr>
        <p:spPr bwMode="auto">
          <a:xfrm>
            <a:off x="944563" y="2986088"/>
            <a:ext cx="17462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09" name="Rectangle 94"/>
          <p:cNvSpPr>
            <a:spLocks noChangeArrowheads="1"/>
          </p:cNvSpPr>
          <p:nvPr/>
        </p:nvSpPr>
        <p:spPr bwMode="auto">
          <a:xfrm>
            <a:off x="885825" y="2744788"/>
            <a:ext cx="20638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0" name="Rectangle 95"/>
          <p:cNvSpPr>
            <a:spLocks noChangeArrowheads="1"/>
          </p:cNvSpPr>
          <p:nvPr/>
        </p:nvSpPr>
        <p:spPr bwMode="auto">
          <a:xfrm>
            <a:off x="1028700" y="2801938"/>
            <a:ext cx="17463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1" name="Rectangle 96"/>
          <p:cNvSpPr>
            <a:spLocks noChangeArrowheads="1"/>
          </p:cNvSpPr>
          <p:nvPr/>
        </p:nvSpPr>
        <p:spPr bwMode="auto">
          <a:xfrm>
            <a:off x="1090613" y="2786063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2" name="Rectangle 97"/>
          <p:cNvSpPr>
            <a:spLocks noChangeArrowheads="1"/>
          </p:cNvSpPr>
          <p:nvPr/>
        </p:nvSpPr>
        <p:spPr bwMode="auto">
          <a:xfrm>
            <a:off x="1035050" y="2873375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3" name="Rectangle 98"/>
          <p:cNvSpPr>
            <a:spLocks noChangeArrowheads="1"/>
          </p:cNvSpPr>
          <p:nvPr/>
        </p:nvSpPr>
        <p:spPr bwMode="auto">
          <a:xfrm>
            <a:off x="1093788" y="2859088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4" name="Rectangle 99"/>
          <p:cNvSpPr>
            <a:spLocks noChangeArrowheads="1"/>
          </p:cNvSpPr>
          <p:nvPr/>
        </p:nvSpPr>
        <p:spPr bwMode="auto">
          <a:xfrm>
            <a:off x="1154113" y="2768600"/>
            <a:ext cx="20637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5" name="Rectangle 100"/>
          <p:cNvSpPr>
            <a:spLocks noChangeArrowheads="1"/>
          </p:cNvSpPr>
          <p:nvPr/>
        </p:nvSpPr>
        <p:spPr bwMode="auto">
          <a:xfrm>
            <a:off x="1155700" y="2871788"/>
            <a:ext cx="20638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6" name="Rectangle 101"/>
          <p:cNvSpPr>
            <a:spLocks noChangeArrowheads="1"/>
          </p:cNvSpPr>
          <p:nvPr/>
        </p:nvSpPr>
        <p:spPr bwMode="auto">
          <a:xfrm>
            <a:off x="1216025" y="2800350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7" name="Rectangle 102"/>
          <p:cNvSpPr>
            <a:spLocks noChangeArrowheads="1"/>
          </p:cNvSpPr>
          <p:nvPr/>
        </p:nvSpPr>
        <p:spPr bwMode="auto">
          <a:xfrm>
            <a:off x="1223963" y="2871788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8" name="Rectangle 103"/>
          <p:cNvSpPr>
            <a:spLocks noChangeArrowheads="1"/>
          </p:cNvSpPr>
          <p:nvPr/>
        </p:nvSpPr>
        <p:spPr bwMode="auto">
          <a:xfrm>
            <a:off x="1012825" y="3079750"/>
            <a:ext cx="20638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19" name="Rectangle 104"/>
          <p:cNvSpPr>
            <a:spLocks noChangeArrowheads="1"/>
          </p:cNvSpPr>
          <p:nvPr/>
        </p:nvSpPr>
        <p:spPr bwMode="auto">
          <a:xfrm>
            <a:off x="1076325" y="3079750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0" name="Rectangle 105"/>
          <p:cNvSpPr>
            <a:spLocks noChangeArrowheads="1"/>
          </p:cNvSpPr>
          <p:nvPr/>
        </p:nvSpPr>
        <p:spPr bwMode="auto">
          <a:xfrm>
            <a:off x="1023938" y="2938463"/>
            <a:ext cx="19050" cy="2381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1" name="Rectangle 106"/>
          <p:cNvSpPr>
            <a:spLocks noChangeArrowheads="1"/>
          </p:cNvSpPr>
          <p:nvPr/>
        </p:nvSpPr>
        <p:spPr bwMode="auto">
          <a:xfrm>
            <a:off x="1087438" y="2921000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2" name="Rectangle 107"/>
          <p:cNvSpPr>
            <a:spLocks noChangeArrowheads="1"/>
          </p:cNvSpPr>
          <p:nvPr/>
        </p:nvSpPr>
        <p:spPr bwMode="auto">
          <a:xfrm>
            <a:off x="1014413" y="3003550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3" name="Rectangle 108"/>
          <p:cNvSpPr>
            <a:spLocks noChangeArrowheads="1"/>
          </p:cNvSpPr>
          <p:nvPr/>
        </p:nvSpPr>
        <p:spPr bwMode="auto">
          <a:xfrm>
            <a:off x="1084263" y="2998788"/>
            <a:ext cx="17462" cy="2540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4" name="Rectangle 109"/>
          <p:cNvSpPr>
            <a:spLocks noChangeArrowheads="1"/>
          </p:cNvSpPr>
          <p:nvPr/>
        </p:nvSpPr>
        <p:spPr bwMode="auto">
          <a:xfrm>
            <a:off x="1141413" y="2944813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5" name="Rectangle 110"/>
          <p:cNvSpPr>
            <a:spLocks noChangeArrowheads="1"/>
          </p:cNvSpPr>
          <p:nvPr/>
        </p:nvSpPr>
        <p:spPr bwMode="auto">
          <a:xfrm>
            <a:off x="1146175" y="3011488"/>
            <a:ext cx="19050" cy="2381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6" name="Rectangle 111"/>
          <p:cNvSpPr>
            <a:spLocks noChangeArrowheads="1"/>
          </p:cNvSpPr>
          <p:nvPr/>
        </p:nvSpPr>
        <p:spPr bwMode="auto">
          <a:xfrm>
            <a:off x="1206500" y="2938463"/>
            <a:ext cx="20638" cy="2381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7" name="Rectangle 112"/>
          <p:cNvSpPr>
            <a:spLocks noChangeArrowheads="1"/>
          </p:cNvSpPr>
          <p:nvPr/>
        </p:nvSpPr>
        <p:spPr bwMode="auto">
          <a:xfrm>
            <a:off x="1212850" y="3011488"/>
            <a:ext cx="19050" cy="2381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8" name="Rectangle 113"/>
          <p:cNvSpPr>
            <a:spLocks noChangeArrowheads="1"/>
          </p:cNvSpPr>
          <p:nvPr/>
        </p:nvSpPr>
        <p:spPr bwMode="auto">
          <a:xfrm>
            <a:off x="1144588" y="3079750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29" name="Rectangle 114"/>
          <p:cNvSpPr>
            <a:spLocks noChangeArrowheads="1"/>
          </p:cNvSpPr>
          <p:nvPr/>
        </p:nvSpPr>
        <p:spPr bwMode="auto">
          <a:xfrm>
            <a:off x="1206500" y="3079750"/>
            <a:ext cx="20638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0" name="Rectangle 115"/>
          <p:cNvSpPr>
            <a:spLocks noChangeArrowheads="1"/>
          </p:cNvSpPr>
          <p:nvPr/>
        </p:nvSpPr>
        <p:spPr bwMode="auto">
          <a:xfrm>
            <a:off x="1147763" y="2982913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1" name="Rectangle 116"/>
          <p:cNvSpPr>
            <a:spLocks noChangeArrowheads="1"/>
          </p:cNvSpPr>
          <p:nvPr/>
        </p:nvSpPr>
        <p:spPr bwMode="auto">
          <a:xfrm>
            <a:off x="1154113" y="2811463"/>
            <a:ext cx="20637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2" name="Rectangle 117"/>
          <p:cNvSpPr>
            <a:spLocks noChangeArrowheads="1"/>
          </p:cNvSpPr>
          <p:nvPr/>
        </p:nvSpPr>
        <p:spPr bwMode="auto">
          <a:xfrm>
            <a:off x="1727200" y="2593975"/>
            <a:ext cx="19050" cy="2381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3" name="Rectangle 119"/>
          <p:cNvSpPr>
            <a:spLocks noChangeArrowheads="1"/>
          </p:cNvSpPr>
          <p:nvPr/>
        </p:nvSpPr>
        <p:spPr bwMode="auto">
          <a:xfrm>
            <a:off x="1852613" y="2693988"/>
            <a:ext cx="17462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4" name="Rectangle 120"/>
          <p:cNvSpPr>
            <a:spLocks noChangeArrowheads="1"/>
          </p:cNvSpPr>
          <p:nvPr/>
        </p:nvSpPr>
        <p:spPr bwMode="auto">
          <a:xfrm>
            <a:off x="1989138" y="2744788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5" name="Rectangle 121"/>
          <p:cNvSpPr>
            <a:spLocks noChangeArrowheads="1"/>
          </p:cNvSpPr>
          <p:nvPr/>
        </p:nvSpPr>
        <p:spPr bwMode="auto">
          <a:xfrm>
            <a:off x="1978025" y="2563813"/>
            <a:ext cx="20638" cy="2381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6" name="Rectangle 122"/>
          <p:cNvSpPr>
            <a:spLocks noChangeArrowheads="1"/>
          </p:cNvSpPr>
          <p:nvPr/>
        </p:nvSpPr>
        <p:spPr bwMode="auto">
          <a:xfrm>
            <a:off x="2235200" y="2587625"/>
            <a:ext cx="20638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7" name="Rectangle 123"/>
          <p:cNvSpPr>
            <a:spLocks noChangeArrowheads="1"/>
          </p:cNvSpPr>
          <p:nvPr/>
        </p:nvSpPr>
        <p:spPr bwMode="auto">
          <a:xfrm>
            <a:off x="2105025" y="2676525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8" name="Rectangle 124"/>
          <p:cNvSpPr>
            <a:spLocks noChangeArrowheads="1"/>
          </p:cNvSpPr>
          <p:nvPr/>
        </p:nvSpPr>
        <p:spPr bwMode="auto">
          <a:xfrm>
            <a:off x="2314575" y="2717800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39" name="Rectangle 125"/>
          <p:cNvSpPr>
            <a:spLocks noChangeArrowheads="1"/>
          </p:cNvSpPr>
          <p:nvPr/>
        </p:nvSpPr>
        <p:spPr bwMode="auto">
          <a:xfrm>
            <a:off x="1766888" y="2987675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0" name="Rectangle 126"/>
          <p:cNvSpPr>
            <a:spLocks noChangeArrowheads="1"/>
          </p:cNvSpPr>
          <p:nvPr/>
        </p:nvSpPr>
        <p:spPr bwMode="auto">
          <a:xfrm>
            <a:off x="1908175" y="3055938"/>
            <a:ext cx="17463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1" name="Rectangle 127"/>
          <p:cNvSpPr>
            <a:spLocks noChangeArrowheads="1"/>
          </p:cNvSpPr>
          <p:nvPr/>
        </p:nvSpPr>
        <p:spPr bwMode="auto">
          <a:xfrm>
            <a:off x="1727200" y="2803525"/>
            <a:ext cx="19050" cy="2381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2" name="Rectangle 128"/>
          <p:cNvSpPr>
            <a:spLocks noChangeArrowheads="1"/>
          </p:cNvSpPr>
          <p:nvPr/>
        </p:nvSpPr>
        <p:spPr bwMode="auto">
          <a:xfrm>
            <a:off x="2095500" y="2854325"/>
            <a:ext cx="17463" cy="2381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3" name="Rectangle 129"/>
          <p:cNvSpPr>
            <a:spLocks noChangeArrowheads="1"/>
          </p:cNvSpPr>
          <p:nvPr/>
        </p:nvSpPr>
        <p:spPr bwMode="auto">
          <a:xfrm>
            <a:off x="1868488" y="2879725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4" name="Rectangle 130"/>
          <p:cNvSpPr>
            <a:spLocks noChangeArrowheads="1"/>
          </p:cNvSpPr>
          <p:nvPr/>
        </p:nvSpPr>
        <p:spPr bwMode="auto">
          <a:xfrm>
            <a:off x="1985963" y="2917825"/>
            <a:ext cx="19050" cy="2381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5" name="Rectangle 131"/>
          <p:cNvSpPr>
            <a:spLocks noChangeArrowheads="1"/>
          </p:cNvSpPr>
          <p:nvPr/>
        </p:nvSpPr>
        <p:spPr bwMode="auto">
          <a:xfrm>
            <a:off x="2182813" y="3162300"/>
            <a:ext cx="20637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6" name="Rectangle 132"/>
          <p:cNvSpPr>
            <a:spLocks noChangeArrowheads="1"/>
          </p:cNvSpPr>
          <p:nvPr/>
        </p:nvSpPr>
        <p:spPr bwMode="auto">
          <a:xfrm>
            <a:off x="2208213" y="2801938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7" name="Rectangle 133"/>
          <p:cNvSpPr>
            <a:spLocks noChangeArrowheads="1"/>
          </p:cNvSpPr>
          <p:nvPr/>
        </p:nvSpPr>
        <p:spPr bwMode="auto">
          <a:xfrm>
            <a:off x="2312988" y="2916238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8" name="Rectangle 134"/>
          <p:cNvSpPr>
            <a:spLocks noChangeArrowheads="1"/>
          </p:cNvSpPr>
          <p:nvPr/>
        </p:nvSpPr>
        <p:spPr bwMode="auto">
          <a:xfrm>
            <a:off x="2054225" y="3062288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49" name="Rectangle 135"/>
          <p:cNvSpPr>
            <a:spLocks noChangeArrowheads="1"/>
          </p:cNvSpPr>
          <p:nvPr/>
        </p:nvSpPr>
        <p:spPr bwMode="auto">
          <a:xfrm>
            <a:off x="2270125" y="3084513"/>
            <a:ext cx="20638" cy="2381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0" name="Rectangle 136"/>
          <p:cNvSpPr>
            <a:spLocks noChangeArrowheads="1"/>
          </p:cNvSpPr>
          <p:nvPr/>
        </p:nvSpPr>
        <p:spPr bwMode="auto">
          <a:xfrm>
            <a:off x="2187575" y="2973388"/>
            <a:ext cx="20638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1" name="Rectangle 137"/>
          <p:cNvSpPr>
            <a:spLocks noChangeArrowheads="1"/>
          </p:cNvSpPr>
          <p:nvPr/>
        </p:nvSpPr>
        <p:spPr bwMode="auto">
          <a:xfrm>
            <a:off x="2125663" y="2497138"/>
            <a:ext cx="20637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2" name="Rectangle 138"/>
          <p:cNvSpPr>
            <a:spLocks noChangeArrowheads="1"/>
          </p:cNvSpPr>
          <p:nvPr/>
        </p:nvSpPr>
        <p:spPr bwMode="auto">
          <a:xfrm flipH="1" flipV="1">
            <a:off x="2430463" y="3040063"/>
            <a:ext cx="20637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3" name="Rectangle 140"/>
          <p:cNvSpPr>
            <a:spLocks noChangeArrowheads="1"/>
          </p:cNvSpPr>
          <p:nvPr/>
        </p:nvSpPr>
        <p:spPr bwMode="auto">
          <a:xfrm flipH="1" flipV="1">
            <a:off x="2555875" y="2943225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4" name="Rectangle 141"/>
          <p:cNvSpPr>
            <a:spLocks noChangeArrowheads="1"/>
          </p:cNvSpPr>
          <p:nvPr/>
        </p:nvSpPr>
        <p:spPr bwMode="auto">
          <a:xfrm flipH="1" flipV="1">
            <a:off x="2693988" y="2892425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5" name="Rectangle 142"/>
          <p:cNvSpPr>
            <a:spLocks noChangeArrowheads="1"/>
          </p:cNvSpPr>
          <p:nvPr/>
        </p:nvSpPr>
        <p:spPr bwMode="auto">
          <a:xfrm flipH="1" flipV="1">
            <a:off x="2684463" y="3071813"/>
            <a:ext cx="17462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6" name="Rectangle 143"/>
          <p:cNvSpPr>
            <a:spLocks noChangeArrowheads="1"/>
          </p:cNvSpPr>
          <p:nvPr/>
        </p:nvSpPr>
        <p:spPr bwMode="auto">
          <a:xfrm flipH="1" flipV="1">
            <a:off x="2935288" y="3040063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7" name="Rectangle 144"/>
          <p:cNvSpPr>
            <a:spLocks noChangeArrowheads="1"/>
          </p:cNvSpPr>
          <p:nvPr/>
        </p:nvSpPr>
        <p:spPr bwMode="auto">
          <a:xfrm flipH="1" flipV="1">
            <a:off x="2808288" y="2959100"/>
            <a:ext cx="20637" cy="2381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8" name="Rectangle 145"/>
          <p:cNvSpPr>
            <a:spLocks noChangeArrowheads="1"/>
          </p:cNvSpPr>
          <p:nvPr/>
        </p:nvSpPr>
        <p:spPr bwMode="auto">
          <a:xfrm flipH="1" flipV="1">
            <a:off x="3019425" y="2917825"/>
            <a:ext cx="19050" cy="2381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59" name="Rectangle 146"/>
          <p:cNvSpPr>
            <a:spLocks noChangeArrowheads="1"/>
          </p:cNvSpPr>
          <p:nvPr/>
        </p:nvSpPr>
        <p:spPr bwMode="auto">
          <a:xfrm flipH="1" flipV="1">
            <a:off x="2411413" y="2551113"/>
            <a:ext cx="17462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0" name="Rectangle 147"/>
          <p:cNvSpPr>
            <a:spLocks noChangeArrowheads="1"/>
          </p:cNvSpPr>
          <p:nvPr/>
        </p:nvSpPr>
        <p:spPr bwMode="auto">
          <a:xfrm flipH="1" flipV="1">
            <a:off x="2611438" y="2581275"/>
            <a:ext cx="20637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1" name="Rectangle 148"/>
          <p:cNvSpPr>
            <a:spLocks noChangeArrowheads="1"/>
          </p:cNvSpPr>
          <p:nvPr/>
        </p:nvSpPr>
        <p:spPr bwMode="auto">
          <a:xfrm flipH="1" flipV="1">
            <a:off x="2430463" y="2832100"/>
            <a:ext cx="20637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2" name="Rectangle 149"/>
          <p:cNvSpPr>
            <a:spLocks noChangeArrowheads="1"/>
          </p:cNvSpPr>
          <p:nvPr/>
        </p:nvSpPr>
        <p:spPr bwMode="auto">
          <a:xfrm flipH="1" flipV="1">
            <a:off x="2798763" y="2781300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3" name="Rectangle 150"/>
          <p:cNvSpPr>
            <a:spLocks noChangeArrowheads="1"/>
          </p:cNvSpPr>
          <p:nvPr/>
        </p:nvSpPr>
        <p:spPr bwMode="auto">
          <a:xfrm flipH="1" flipV="1">
            <a:off x="2573338" y="2757488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4" name="Rectangle 151"/>
          <p:cNvSpPr>
            <a:spLocks noChangeArrowheads="1"/>
          </p:cNvSpPr>
          <p:nvPr/>
        </p:nvSpPr>
        <p:spPr bwMode="auto">
          <a:xfrm flipH="1" flipV="1">
            <a:off x="2690813" y="2717800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5" name="Rectangle 152"/>
          <p:cNvSpPr>
            <a:spLocks noChangeArrowheads="1"/>
          </p:cNvSpPr>
          <p:nvPr/>
        </p:nvSpPr>
        <p:spPr bwMode="auto">
          <a:xfrm flipH="1" flipV="1">
            <a:off x="2911475" y="2833688"/>
            <a:ext cx="20638" cy="2381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6" name="Rectangle 153"/>
          <p:cNvSpPr>
            <a:spLocks noChangeArrowheads="1"/>
          </p:cNvSpPr>
          <p:nvPr/>
        </p:nvSpPr>
        <p:spPr bwMode="auto">
          <a:xfrm flipH="1" flipV="1">
            <a:off x="3017838" y="2719388"/>
            <a:ext cx="19050" cy="2381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7" name="Rectangle 154"/>
          <p:cNvSpPr>
            <a:spLocks noChangeArrowheads="1"/>
          </p:cNvSpPr>
          <p:nvPr/>
        </p:nvSpPr>
        <p:spPr bwMode="auto">
          <a:xfrm flipH="1" flipV="1">
            <a:off x="2759075" y="2571750"/>
            <a:ext cx="19050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8" name="Rectangle 155"/>
          <p:cNvSpPr>
            <a:spLocks noChangeArrowheads="1"/>
          </p:cNvSpPr>
          <p:nvPr/>
        </p:nvSpPr>
        <p:spPr bwMode="auto">
          <a:xfrm flipH="1" flipV="1">
            <a:off x="2976563" y="2549525"/>
            <a:ext cx="17462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69" name="Rectangle 156"/>
          <p:cNvSpPr>
            <a:spLocks noChangeArrowheads="1"/>
          </p:cNvSpPr>
          <p:nvPr/>
        </p:nvSpPr>
        <p:spPr bwMode="auto">
          <a:xfrm flipH="1" flipV="1">
            <a:off x="2894013" y="2662238"/>
            <a:ext cx="17462" cy="22225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70" name="Rectangle 158"/>
          <p:cNvSpPr>
            <a:spLocks noChangeArrowheads="1"/>
          </p:cNvSpPr>
          <p:nvPr/>
        </p:nvSpPr>
        <p:spPr bwMode="auto">
          <a:xfrm flipH="1" flipV="1">
            <a:off x="2436813" y="2684463"/>
            <a:ext cx="19050" cy="22225"/>
          </a:xfrm>
          <a:prstGeom prst="rect">
            <a:avLst/>
          </a:prstGeom>
          <a:solidFill>
            <a:srgbClr val="0033CC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71" name="Rectangle 160"/>
          <p:cNvSpPr>
            <a:spLocks noChangeArrowheads="1"/>
          </p:cNvSpPr>
          <p:nvPr/>
        </p:nvSpPr>
        <p:spPr bwMode="auto">
          <a:xfrm>
            <a:off x="1846263" y="2508250"/>
            <a:ext cx="20637" cy="2381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72" name="Text Box 164"/>
          <p:cNvSpPr txBox="1">
            <a:spLocks noChangeArrowheads="1"/>
          </p:cNvSpPr>
          <p:nvPr/>
        </p:nvSpPr>
        <p:spPr bwMode="auto">
          <a:xfrm>
            <a:off x="676275" y="3195638"/>
            <a:ext cx="3032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/>
              <a:t>A</a:t>
            </a:r>
          </a:p>
        </p:txBody>
      </p:sp>
      <p:sp>
        <p:nvSpPr>
          <p:cNvPr id="16473" name="Text Box 165"/>
          <p:cNvSpPr txBox="1">
            <a:spLocks noChangeArrowheads="1"/>
          </p:cNvSpPr>
          <p:nvPr/>
        </p:nvSpPr>
        <p:spPr bwMode="auto">
          <a:xfrm>
            <a:off x="982663" y="3184525"/>
            <a:ext cx="3032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/>
              <a:t>B</a:t>
            </a:r>
          </a:p>
        </p:txBody>
      </p:sp>
      <p:sp>
        <p:nvSpPr>
          <p:cNvPr id="16474" name="Text Box 166"/>
          <p:cNvSpPr txBox="1">
            <a:spLocks noChangeArrowheads="1"/>
          </p:cNvSpPr>
          <p:nvPr/>
        </p:nvSpPr>
        <p:spPr bwMode="auto">
          <a:xfrm>
            <a:off x="1893888" y="3195638"/>
            <a:ext cx="312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/>
              <a:t>C</a:t>
            </a:r>
          </a:p>
        </p:txBody>
      </p:sp>
      <p:sp>
        <p:nvSpPr>
          <p:cNvPr id="16475" name="Text Box 167"/>
          <p:cNvSpPr txBox="1">
            <a:spLocks noChangeArrowheads="1"/>
          </p:cNvSpPr>
          <p:nvPr/>
        </p:nvSpPr>
        <p:spPr bwMode="auto">
          <a:xfrm>
            <a:off x="2505075" y="3184525"/>
            <a:ext cx="312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/>
              <a:t>D</a:t>
            </a:r>
          </a:p>
        </p:txBody>
      </p:sp>
      <p:sp>
        <p:nvSpPr>
          <p:cNvPr id="16476" name="Text Box 170"/>
          <p:cNvSpPr txBox="1">
            <a:spLocks noChangeArrowheads="1"/>
          </p:cNvSpPr>
          <p:nvPr/>
        </p:nvSpPr>
        <p:spPr bwMode="auto">
          <a:xfrm>
            <a:off x="4764088" y="3784600"/>
            <a:ext cx="312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400"/>
              <a:t>C</a:t>
            </a:r>
          </a:p>
        </p:txBody>
      </p:sp>
      <p:sp>
        <p:nvSpPr>
          <p:cNvPr id="16477" name="Rectangle 171"/>
          <p:cNvSpPr>
            <a:spLocks noChangeArrowheads="1"/>
          </p:cNvSpPr>
          <p:nvPr/>
        </p:nvSpPr>
        <p:spPr bwMode="auto">
          <a:xfrm>
            <a:off x="3892550" y="4194175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78" name="Rectangle 172"/>
          <p:cNvSpPr>
            <a:spLocks noChangeArrowheads="1"/>
          </p:cNvSpPr>
          <p:nvPr/>
        </p:nvSpPr>
        <p:spPr bwMode="auto">
          <a:xfrm>
            <a:off x="3816350" y="4138613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79" name="Rectangle 173"/>
          <p:cNvSpPr>
            <a:spLocks noChangeArrowheads="1"/>
          </p:cNvSpPr>
          <p:nvPr/>
        </p:nvSpPr>
        <p:spPr bwMode="auto">
          <a:xfrm>
            <a:off x="3967163" y="4138613"/>
            <a:ext cx="23812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0" name="Rectangle 174"/>
          <p:cNvSpPr>
            <a:spLocks noChangeArrowheads="1"/>
          </p:cNvSpPr>
          <p:nvPr/>
        </p:nvSpPr>
        <p:spPr bwMode="auto">
          <a:xfrm>
            <a:off x="4191000" y="4187825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1" name="Rectangle 175"/>
          <p:cNvSpPr>
            <a:spLocks noChangeArrowheads="1"/>
          </p:cNvSpPr>
          <p:nvPr/>
        </p:nvSpPr>
        <p:spPr bwMode="auto">
          <a:xfrm>
            <a:off x="4098925" y="4206875"/>
            <a:ext cx="22225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2" name="Rectangle 176"/>
          <p:cNvSpPr>
            <a:spLocks noChangeArrowheads="1"/>
          </p:cNvSpPr>
          <p:nvPr/>
        </p:nvSpPr>
        <p:spPr bwMode="auto">
          <a:xfrm>
            <a:off x="4291013" y="4264025"/>
            <a:ext cx="23812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3" name="Rectangle 177"/>
          <p:cNvSpPr>
            <a:spLocks noChangeArrowheads="1"/>
          </p:cNvSpPr>
          <p:nvPr/>
        </p:nvSpPr>
        <p:spPr bwMode="auto">
          <a:xfrm>
            <a:off x="4222750" y="4138613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4" name="Rectangle 178"/>
          <p:cNvSpPr>
            <a:spLocks noChangeArrowheads="1"/>
          </p:cNvSpPr>
          <p:nvPr/>
        </p:nvSpPr>
        <p:spPr bwMode="auto">
          <a:xfrm>
            <a:off x="4324350" y="4138613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5" name="Rectangle 179"/>
          <p:cNvSpPr>
            <a:spLocks noChangeArrowheads="1"/>
          </p:cNvSpPr>
          <p:nvPr/>
        </p:nvSpPr>
        <p:spPr bwMode="auto">
          <a:xfrm>
            <a:off x="3908425" y="4270375"/>
            <a:ext cx="22225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6" name="Rectangle 180"/>
          <p:cNvSpPr>
            <a:spLocks noChangeArrowheads="1"/>
          </p:cNvSpPr>
          <p:nvPr/>
        </p:nvSpPr>
        <p:spPr bwMode="auto">
          <a:xfrm>
            <a:off x="3808413" y="4275138"/>
            <a:ext cx="23812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7" name="Rectangle 181"/>
          <p:cNvSpPr>
            <a:spLocks noChangeArrowheads="1"/>
          </p:cNvSpPr>
          <p:nvPr/>
        </p:nvSpPr>
        <p:spPr bwMode="auto">
          <a:xfrm>
            <a:off x="3816350" y="4206875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8" name="Rectangle 182"/>
          <p:cNvSpPr>
            <a:spLocks noChangeArrowheads="1"/>
          </p:cNvSpPr>
          <p:nvPr/>
        </p:nvSpPr>
        <p:spPr bwMode="auto">
          <a:xfrm>
            <a:off x="4184650" y="4262438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89" name="Rectangle 183"/>
          <p:cNvSpPr>
            <a:spLocks noChangeArrowheads="1"/>
          </p:cNvSpPr>
          <p:nvPr/>
        </p:nvSpPr>
        <p:spPr bwMode="auto">
          <a:xfrm>
            <a:off x="3987800" y="4206875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0" name="Rectangle 184"/>
          <p:cNvSpPr>
            <a:spLocks noChangeArrowheads="1"/>
          </p:cNvSpPr>
          <p:nvPr/>
        </p:nvSpPr>
        <p:spPr bwMode="auto">
          <a:xfrm>
            <a:off x="4044950" y="4271963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1" name="Rectangle 185"/>
          <p:cNvSpPr>
            <a:spLocks noChangeArrowheads="1"/>
          </p:cNvSpPr>
          <p:nvPr/>
        </p:nvSpPr>
        <p:spPr bwMode="auto">
          <a:xfrm>
            <a:off x="4391025" y="4214813"/>
            <a:ext cx="22225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2" name="Rectangle 186"/>
          <p:cNvSpPr>
            <a:spLocks noChangeArrowheads="1"/>
          </p:cNvSpPr>
          <p:nvPr/>
        </p:nvSpPr>
        <p:spPr bwMode="auto">
          <a:xfrm>
            <a:off x="4443413" y="4138613"/>
            <a:ext cx="23812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3" name="Rectangle 187"/>
          <p:cNvSpPr>
            <a:spLocks noChangeArrowheads="1"/>
          </p:cNvSpPr>
          <p:nvPr/>
        </p:nvSpPr>
        <p:spPr bwMode="auto">
          <a:xfrm>
            <a:off x="4098925" y="4138613"/>
            <a:ext cx="22225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4" name="Rectangle 188"/>
          <p:cNvSpPr>
            <a:spLocks noChangeArrowheads="1"/>
          </p:cNvSpPr>
          <p:nvPr/>
        </p:nvSpPr>
        <p:spPr bwMode="auto">
          <a:xfrm>
            <a:off x="4451350" y="4276725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5" name="Rectangle 189"/>
          <p:cNvSpPr>
            <a:spLocks noChangeArrowheads="1"/>
          </p:cNvSpPr>
          <p:nvPr/>
        </p:nvSpPr>
        <p:spPr bwMode="auto">
          <a:xfrm>
            <a:off x="4298950" y="4189413"/>
            <a:ext cx="23813" cy="19050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6" name="Rectangle 190"/>
          <p:cNvSpPr>
            <a:spLocks noChangeArrowheads="1"/>
          </p:cNvSpPr>
          <p:nvPr/>
        </p:nvSpPr>
        <p:spPr bwMode="auto">
          <a:xfrm flipH="1" flipV="1">
            <a:off x="4691063" y="4213225"/>
            <a:ext cx="22225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7" name="Rectangle 191"/>
          <p:cNvSpPr>
            <a:spLocks noChangeArrowheads="1"/>
          </p:cNvSpPr>
          <p:nvPr/>
        </p:nvSpPr>
        <p:spPr bwMode="auto">
          <a:xfrm flipH="1" flipV="1">
            <a:off x="4849813" y="4268788"/>
            <a:ext cx="22225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8" name="Rectangle 192"/>
          <p:cNvSpPr>
            <a:spLocks noChangeArrowheads="1"/>
          </p:cNvSpPr>
          <p:nvPr/>
        </p:nvSpPr>
        <p:spPr bwMode="auto">
          <a:xfrm flipH="1" flipV="1">
            <a:off x="4725988" y="4283075"/>
            <a:ext cx="23812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499" name="Rectangle 193"/>
          <p:cNvSpPr>
            <a:spLocks noChangeArrowheads="1"/>
          </p:cNvSpPr>
          <p:nvPr/>
        </p:nvSpPr>
        <p:spPr bwMode="auto">
          <a:xfrm flipH="1" flipV="1">
            <a:off x="4976813" y="4275138"/>
            <a:ext cx="22225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0" name="Rectangle 194"/>
          <p:cNvSpPr>
            <a:spLocks noChangeArrowheads="1"/>
          </p:cNvSpPr>
          <p:nvPr/>
        </p:nvSpPr>
        <p:spPr bwMode="auto">
          <a:xfrm flipH="1" flipV="1">
            <a:off x="4932363" y="4165600"/>
            <a:ext cx="22225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1" name="Rectangle 195"/>
          <p:cNvSpPr>
            <a:spLocks noChangeArrowheads="1"/>
          </p:cNvSpPr>
          <p:nvPr/>
        </p:nvSpPr>
        <p:spPr bwMode="auto">
          <a:xfrm flipH="1" flipV="1">
            <a:off x="5287963" y="4152900"/>
            <a:ext cx="22225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2" name="Rectangle 196"/>
          <p:cNvSpPr>
            <a:spLocks noChangeArrowheads="1"/>
          </p:cNvSpPr>
          <p:nvPr/>
        </p:nvSpPr>
        <p:spPr bwMode="auto">
          <a:xfrm flipH="1" flipV="1">
            <a:off x="5100638" y="4160838"/>
            <a:ext cx="23812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3" name="Rectangle 197"/>
          <p:cNvSpPr>
            <a:spLocks noChangeArrowheads="1"/>
          </p:cNvSpPr>
          <p:nvPr/>
        </p:nvSpPr>
        <p:spPr bwMode="auto">
          <a:xfrm flipH="1" flipV="1">
            <a:off x="5256213" y="4287838"/>
            <a:ext cx="22225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4" name="Rectangle 198"/>
          <p:cNvSpPr>
            <a:spLocks noChangeArrowheads="1"/>
          </p:cNvSpPr>
          <p:nvPr/>
        </p:nvSpPr>
        <p:spPr bwMode="auto">
          <a:xfrm flipH="1" flipV="1">
            <a:off x="4735513" y="4152900"/>
            <a:ext cx="22225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5" name="Rectangle 199"/>
          <p:cNvSpPr>
            <a:spLocks noChangeArrowheads="1"/>
          </p:cNvSpPr>
          <p:nvPr/>
        </p:nvSpPr>
        <p:spPr bwMode="auto">
          <a:xfrm flipH="1" flipV="1">
            <a:off x="4845050" y="4146550"/>
            <a:ext cx="23813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6" name="Rectangle 200"/>
          <p:cNvSpPr>
            <a:spLocks noChangeArrowheads="1"/>
          </p:cNvSpPr>
          <p:nvPr/>
        </p:nvSpPr>
        <p:spPr bwMode="auto">
          <a:xfrm flipH="1" flipV="1">
            <a:off x="4616450" y="4146550"/>
            <a:ext cx="23813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7" name="Rectangle 201"/>
          <p:cNvSpPr>
            <a:spLocks noChangeArrowheads="1"/>
          </p:cNvSpPr>
          <p:nvPr/>
        </p:nvSpPr>
        <p:spPr bwMode="auto">
          <a:xfrm flipH="1" flipV="1">
            <a:off x="5130800" y="4216400"/>
            <a:ext cx="23813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8" name="Rectangle 202"/>
          <p:cNvSpPr>
            <a:spLocks noChangeArrowheads="1"/>
          </p:cNvSpPr>
          <p:nvPr/>
        </p:nvSpPr>
        <p:spPr bwMode="auto">
          <a:xfrm flipH="1" flipV="1">
            <a:off x="4806950" y="4210050"/>
            <a:ext cx="23813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09" name="Rectangle 203"/>
          <p:cNvSpPr>
            <a:spLocks noChangeArrowheads="1"/>
          </p:cNvSpPr>
          <p:nvPr/>
        </p:nvSpPr>
        <p:spPr bwMode="auto">
          <a:xfrm flipH="1" flipV="1">
            <a:off x="4999038" y="4164013"/>
            <a:ext cx="23812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0" name="Rectangle 204"/>
          <p:cNvSpPr>
            <a:spLocks noChangeArrowheads="1"/>
          </p:cNvSpPr>
          <p:nvPr/>
        </p:nvSpPr>
        <p:spPr bwMode="auto">
          <a:xfrm flipH="1" flipV="1">
            <a:off x="5116513" y="4287838"/>
            <a:ext cx="22225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1" name="Rectangle 205"/>
          <p:cNvSpPr>
            <a:spLocks noChangeArrowheads="1"/>
          </p:cNvSpPr>
          <p:nvPr/>
        </p:nvSpPr>
        <p:spPr bwMode="auto">
          <a:xfrm flipH="1" flipV="1">
            <a:off x="5310188" y="4217988"/>
            <a:ext cx="23812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2" name="Rectangle 206"/>
          <p:cNvSpPr>
            <a:spLocks noChangeArrowheads="1"/>
          </p:cNvSpPr>
          <p:nvPr/>
        </p:nvSpPr>
        <p:spPr bwMode="auto">
          <a:xfrm flipH="1" flipV="1">
            <a:off x="4545013" y="4206875"/>
            <a:ext cx="23812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3" name="Rectangle 207"/>
          <p:cNvSpPr>
            <a:spLocks noChangeArrowheads="1"/>
          </p:cNvSpPr>
          <p:nvPr/>
        </p:nvSpPr>
        <p:spPr bwMode="auto">
          <a:xfrm flipH="1" flipV="1">
            <a:off x="5194300" y="4144963"/>
            <a:ext cx="23813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4" name="Rectangle 208"/>
          <p:cNvSpPr>
            <a:spLocks noChangeArrowheads="1"/>
          </p:cNvSpPr>
          <p:nvPr/>
        </p:nvSpPr>
        <p:spPr bwMode="auto">
          <a:xfrm flipH="1" flipV="1">
            <a:off x="5035550" y="4233863"/>
            <a:ext cx="23813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5" name="Rectangle 209"/>
          <p:cNvSpPr>
            <a:spLocks noChangeArrowheads="1"/>
          </p:cNvSpPr>
          <p:nvPr/>
        </p:nvSpPr>
        <p:spPr bwMode="auto">
          <a:xfrm flipH="1" flipV="1">
            <a:off x="4621213" y="4275138"/>
            <a:ext cx="22225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6" name="Rectangle 210"/>
          <p:cNvSpPr>
            <a:spLocks noChangeArrowheads="1"/>
          </p:cNvSpPr>
          <p:nvPr/>
        </p:nvSpPr>
        <p:spPr bwMode="auto">
          <a:xfrm flipH="1" flipV="1">
            <a:off x="5208588" y="4217988"/>
            <a:ext cx="23812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7" name="Rectangle 211"/>
          <p:cNvSpPr>
            <a:spLocks noChangeArrowheads="1"/>
          </p:cNvSpPr>
          <p:nvPr/>
        </p:nvSpPr>
        <p:spPr bwMode="auto">
          <a:xfrm flipH="1" flipV="1">
            <a:off x="4903788" y="4232275"/>
            <a:ext cx="23812" cy="19050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18" name="Text Box 212"/>
          <p:cNvSpPr txBox="1">
            <a:spLocks noChangeArrowheads="1"/>
          </p:cNvSpPr>
          <p:nvPr/>
        </p:nvSpPr>
        <p:spPr bwMode="auto">
          <a:xfrm>
            <a:off x="3962400" y="3784600"/>
            <a:ext cx="3032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400"/>
              <a:t>A</a:t>
            </a:r>
          </a:p>
        </p:txBody>
      </p:sp>
      <p:sp>
        <p:nvSpPr>
          <p:cNvPr id="16519" name="Text Box 213"/>
          <p:cNvSpPr txBox="1">
            <a:spLocks noChangeArrowheads="1"/>
          </p:cNvSpPr>
          <p:nvPr/>
        </p:nvSpPr>
        <p:spPr bwMode="auto">
          <a:xfrm>
            <a:off x="3976688" y="4557713"/>
            <a:ext cx="3032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400"/>
              <a:t>B</a:t>
            </a:r>
          </a:p>
        </p:txBody>
      </p:sp>
      <p:grpSp>
        <p:nvGrpSpPr>
          <p:cNvPr id="2" name="Group 214"/>
          <p:cNvGrpSpPr>
            <a:grpSpLocks/>
          </p:cNvGrpSpPr>
          <p:nvPr/>
        </p:nvGrpSpPr>
        <p:grpSpPr bwMode="auto">
          <a:xfrm flipV="1">
            <a:off x="3819525" y="4378325"/>
            <a:ext cx="666750" cy="157163"/>
            <a:chOff x="2268" y="908"/>
            <a:chExt cx="315" cy="92"/>
          </a:xfrm>
        </p:grpSpPr>
        <p:sp>
          <p:nvSpPr>
            <p:cNvPr id="16609" name="Rectangle 215"/>
            <p:cNvSpPr>
              <a:spLocks noChangeArrowheads="1"/>
            </p:cNvSpPr>
            <p:nvPr/>
          </p:nvSpPr>
          <p:spPr bwMode="auto">
            <a:xfrm>
              <a:off x="2443" y="949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0" name="Rectangle 216"/>
            <p:cNvSpPr>
              <a:spLocks noChangeArrowheads="1"/>
            </p:cNvSpPr>
            <p:nvPr/>
          </p:nvSpPr>
          <p:spPr bwMode="auto">
            <a:xfrm>
              <a:off x="2308" y="941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1" name="Rectangle 217"/>
            <p:cNvSpPr>
              <a:spLocks noChangeArrowheads="1"/>
            </p:cNvSpPr>
            <p:nvPr/>
          </p:nvSpPr>
          <p:spPr bwMode="auto">
            <a:xfrm>
              <a:off x="2272" y="90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2" name="Rectangle 218"/>
            <p:cNvSpPr>
              <a:spLocks noChangeArrowheads="1"/>
            </p:cNvSpPr>
            <p:nvPr/>
          </p:nvSpPr>
          <p:spPr bwMode="auto">
            <a:xfrm>
              <a:off x="2343" y="90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3" name="Rectangle 219"/>
            <p:cNvSpPr>
              <a:spLocks noChangeArrowheads="1"/>
            </p:cNvSpPr>
            <p:nvPr/>
          </p:nvSpPr>
          <p:spPr bwMode="auto">
            <a:xfrm>
              <a:off x="2405" y="94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4" name="Rectangle 220"/>
            <p:cNvSpPr>
              <a:spLocks noChangeArrowheads="1"/>
            </p:cNvSpPr>
            <p:nvPr/>
          </p:nvSpPr>
          <p:spPr bwMode="auto">
            <a:xfrm>
              <a:off x="2496" y="982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5" name="Rectangle 221"/>
            <p:cNvSpPr>
              <a:spLocks noChangeArrowheads="1"/>
            </p:cNvSpPr>
            <p:nvPr/>
          </p:nvSpPr>
          <p:spPr bwMode="auto">
            <a:xfrm>
              <a:off x="2464" y="90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6" name="Rectangle 222"/>
            <p:cNvSpPr>
              <a:spLocks noChangeArrowheads="1"/>
            </p:cNvSpPr>
            <p:nvPr/>
          </p:nvSpPr>
          <p:spPr bwMode="auto">
            <a:xfrm>
              <a:off x="2512" y="90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7" name="Rectangle 223"/>
            <p:cNvSpPr>
              <a:spLocks noChangeArrowheads="1"/>
            </p:cNvSpPr>
            <p:nvPr/>
          </p:nvSpPr>
          <p:spPr bwMode="auto">
            <a:xfrm>
              <a:off x="2315" y="985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8" name="Rectangle 224"/>
            <p:cNvSpPr>
              <a:spLocks noChangeArrowheads="1"/>
            </p:cNvSpPr>
            <p:nvPr/>
          </p:nvSpPr>
          <p:spPr bwMode="auto">
            <a:xfrm>
              <a:off x="2268" y="98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19" name="Rectangle 225"/>
            <p:cNvSpPr>
              <a:spLocks noChangeArrowheads="1"/>
            </p:cNvSpPr>
            <p:nvPr/>
          </p:nvSpPr>
          <p:spPr bwMode="auto">
            <a:xfrm>
              <a:off x="2272" y="94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20" name="Rectangle 226"/>
            <p:cNvSpPr>
              <a:spLocks noChangeArrowheads="1"/>
            </p:cNvSpPr>
            <p:nvPr/>
          </p:nvSpPr>
          <p:spPr bwMode="auto">
            <a:xfrm>
              <a:off x="2446" y="981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21" name="Rectangle 227"/>
            <p:cNvSpPr>
              <a:spLocks noChangeArrowheads="1"/>
            </p:cNvSpPr>
            <p:nvPr/>
          </p:nvSpPr>
          <p:spPr bwMode="auto">
            <a:xfrm>
              <a:off x="2353" y="94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22" name="Rectangle 228"/>
            <p:cNvSpPr>
              <a:spLocks noChangeArrowheads="1"/>
            </p:cNvSpPr>
            <p:nvPr/>
          </p:nvSpPr>
          <p:spPr bwMode="auto">
            <a:xfrm>
              <a:off x="2380" y="986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23" name="Rectangle 229"/>
            <p:cNvSpPr>
              <a:spLocks noChangeArrowheads="1"/>
            </p:cNvSpPr>
            <p:nvPr/>
          </p:nvSpPr>
          <p:spPr bwMode="auto">
            <a:xfrm>
              <a:off x="2543" y="953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24" name="Rectangle 230"/>
            <p:cNvSpPr>
              <a:spLocks noChangeArrowheads="1"/>
            </p:cNvSpPr>
            <p:nvPr/>
          </p:nvSpPr>
          <p:spPr bwMode="auto">
            <a:xfrm>
              <a:off x="2568" y="90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25" name="Rectangle 231"/>
            <p:cNvSpPr>
              <a:spLocks noChangeArrowheads="1"/>
            </p:cNvSpPr>
            <p:nvPr/>
          </p:nvSpPr>
          <p:spPr bwMode="auto">
            <a:xfrm>
              <a:off x="2405" y="90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26" name="Rectangle 232"/>
            <p:cNvSpPr>
              <a:spLocks noChangeArrowheads="1"/>
            </p:cNvSpPr>
            <p:nvPr/>
          </p:nvSpPr>
          <p:spPr bwMode="auto">
            <a:xfrm>
              <a:off x="2572" y="989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627" name="Rectangle 233"/>
            <p:cNvSpPr>
              <a:spLocks noChangeArrowheads="1"/>
            </p:cNvSpPr>
            <p:nvPr/>
          </p:nvSpPr>
          <p:spPr bwMode="auto">
            <a:xfrm>
              <a:off x="2500" y="938"/>
              <a:ext cx="11" cy="11"/>
            </a:xfrm>
            <a:prstGeom prst="rect">
              <a:avLst/>
            </a:prstGeom>
            <a:solidFill>
              <a:srgbClr val="33CC33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6521" name="Text Box 238"/>
          <p:cNvSpPr txBox="1">
            <a:spLocks noChangeArrowheads="1"/>
          </p:cNvSpPr>
          <p:nvPr/>
        </p:nvSpPr>
        <p:spPr bwMode="auto">
          <a:xfrm>
            <a:off x="7618413" y="3228975"/>
            <a:ext cx="312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400"/>
              <a:t>C</a:t>
            </a:r>
          </a:p>
        </p:txBody>
      </p:sp>
      <p:sp>
        <p:nvSpPr>
          <p:cNvPr id="16522" name="Text Box 239"/>
          <p:cNvSpPr txBox="1">
            <a:spLocks noChangeArrowheads="1"/>
          </p:cNvSpPr>
          <p:nvPr/>
        </p:nvSpPr>
        <p:spPr bwMode="auto">
          <a:xfrm>
            <a:off x="8228013" y="3244850"/>
            <a:ext cx="312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400"/>
              <a:t>D</a:t>
            </a:r>
          </a:p>
        </p:txBody>
      </p:sp>
      <p:sp>
        <p:nvSpPr>
          <p:cNvPr id="16523" name="Rectangle 240"/>
          <p:cNvSpPr>
            <a:spLocks noChangeArrowheads="1"/>
          </p:cNvSpPr>
          <p:nvPr/>
        </p:nvSpPr>
        <p:spPr bwMode="auto">
          <a:xfrm>
            <a:off x="7515225" y="2781300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24" name="Rectangle 241"/>
          <p:cNvSpPr>
            <a:spLocks noChangeArrowheads="1"/>
          </p:cNvSpPr>
          <p:nvPr/>
        </p:nvSpPr>
        <p:spPr bwMode="auto">
          <a:xfrm>
            <a:off x="7627938" y="27051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25" name="Rectangle 242"/>
          <p:cNvSpPr>
            <a:spLocks noChangeArrowheads="1"/>
          </p:cNvSpPr>
          <p:nvPr/>
        </p:nvSpPr>
        <p:spPr bwMode="auto">
          <a:xfrm>
            <a:off x="7627938" y="28575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26" name="Rectangle 243"/>
          <p:cNvSpPr>
            <a:spLocks noChangeArrowheads="1"/>
          </p:cNvSpPr>
          <p:nvPr/>
        </p:nvSpPr>
        <p:spPr bwMode="auto">
          <a:xfrm>
            <a:off x="7753350" y="2897188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27" name="Rectangle 244"/>
          <p:cNvSpPr>
            <a:spLocks noChangeArrowheads="1"/>
          </p:cNvSpPr>
          <p:nvPr/>
        </p:nvSpPr>
        <p:spPr bwMode="auto">
          <a:xfrm>
            <a:off x="7743825" y="2757488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28" name="Rectangle 245"/>
          <p:cNvSpPr>
            <a:spLocks noChangeArrowheads="1"/>
          </p:cNvSpPr>
          <p:nvPr/>
        </p:nvSpPr>
        <p:spPr bwMode="auto">
          <a:xfrm>
            <a:off x="7977188" y="277495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29" name="Rectangle 246"/>
          <p:cNvSpPr>
            <a:spLocks noChangeArrowheads="1"/>
          </p:cNvSpPr>
          <p:nvPr/>
        </p:nvSpPr>
        <p:spPr bwMode="auto">
          <a:xfrm>
            <a:off x="7858125" y="2844800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0" name="Rectangle 247"/>
          <p:cNvSpPr>
            <a:spLocks noChangeArrowheads="1"/>
          </p:cNvSpPr>
          <p:nvPr/>
        </p:nvSpPr>
        <p:spPr bwMode="auto">
          <a:xfrm>
            <a:off x="8047038" y="28575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1" name="Rectangle 248"/>
          <p:cNvSpPr>
            <a:spLocks noChangeArrowheads="1"/>
          </p:cNvSpPr>
          <p:nvPr/>
        </p:nvSpPr>
        <p:spPr bwMode="auto">
          <a:xfrm>
            <a:off x="7551738" y="30861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2" name="Rectangle 249"/>
          <p:cNvSpPr>
            <a:spLocks noChangeArrowheads="1"/>
          </p:cNvSpPr>
          <p:nvPr/>
        </p:nvSpPr>
        <p:spPr bwMode="auto">
          <a:xfrm>
            <a:off x="7678738" y="3138488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3" name="Rectangle 250"/>
          <p:cNvSpPr>
            <a:spLocks noChangeArrowheads="1"/>
          </p:cNvSpPr>
          <p:nvPr/>
        </p:nvSpPr>
        <p:spPr bwMode="auto">
          <a:xfrm>
            <a:off x="7515225" y="2943225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4" name="Rectangle 251"/>
          <p:cNvSpPr>
            <a:spLocks noChangeArrowheads="1"/>
          </p:cNvSpPr>
          <p:nvPr/>
        </p:nvSpPr>
        <p:spPr bwMode="auto">
          <a:xfrm>
            <a:off x="7848600" y="298291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5" name="Rectangle 252"/>
          <p:cNvSpPr>
            <a:spLocks noChangeArrowheads="1"/>
          </p:cNvSpPr>
          <p:nvPr/>
        </p:nvSpPr>
        <p:spPr bwMode="auto">
          <a:xfrm>
            <a:off x="7643813" y="300196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6" name="Rectangle 253"/>
          <p:cNvSpPr>
            <a:spLocks noChangeArrowheads="1"/>
          </p:cNvSpPr>
          <p:nvPr/>
        </p:nvSpPr>
        <p:spPr bwMode="auto">
          <a:xfrm>
            <a:off x="7750175" y="3032125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7" name="Rectangle 254"/>
          <p:cNvSpPr>
            <a:spLocks noChangeArrowheads="1"/>
          </p:cNvSpPr>
          <p:nvPr/>
        </p:nvSpPr>
        <p:spPr bwMode="auto">
          <a:xfrm>
            <a:off x="7951788" y="2941638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8" name="Rectangle 255"/>
          <p:cNvSpPr>
            <a:spLocks noChangeArrowheads="1"/>
          </p:cNvSpPr>
          <p:nvPr/>
        </p:nvSpPr>
        <p:spPr bwMode="auto">
          <a:xfrm>
            <a:off x="8047038" y="3030538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39" name="Rectangle 256"/>
          <p:cNvSpPr>
            <a:spLocks noChangeArrowheads="1"/>
          </p:cNvSpPr>
          <p:nvPr/>
        </p:nvSpPr>
        <p:spPr bwMode="auto">
          <a:xfrm>
            <a:off x="7812088" y="3144838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0" name="Rectangle 257"/>
          <p:cNvSpPr>
            <a:spLocks noChangeArrowheads="1"/>
          </p:cNvSpPr>
          <p:nvPr/>
        </p:nvSpPr>
        <p:spPr bwMode="auto">
          <a:xfrm>
            <a:off x="8008938" y="31623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1" name="Rectangle 258"/>
          <p:cNvSpPr>
            <a:spLocks noChangeArrowheads="1"/>
          </p:cNvSpPr>
          <p:nvPr/>
        </p:nvSpPr>
        <p:spPr bwMode="auto">
          <a:xfrm>
            <a:off x="7934325" y="3074988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2" name="Rectangle 259"/>
          <p:cNvSpPr>
            <a:spLocks noChangeArrowheads="1"/>
          </p:cNvSpPr>
          <p:nvPr/>
        </p:nvSpPr>
        <p:spPr bwMode="auto">
          <a:xfrm>
            <a:off x="7877175" y="2705100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3" name="Rectangle 260"/>
          <p:cNvSpPr>
            <a:spLocks noChangeArrowheads="1"/>
          </p:cNvSpPr>
          <p:nvPr/>
        </p:nvSpPr>
        <p:spPr bwMode="auto">
          <a:xfrm flipH="1" flipV="1">
            <a:off x="8154988" y="30861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4" name="Rectangle 261"/>
          <p:cNvSpPr>
            <a:spLocks noChangeArrowheads="1"/>
          </p:cNvSpPr>
          <p:nvPr/>
        </p:nvSpPr>
        <p:spPr bwMode="auto">
          <a:xfrm flipH="1" flipV="1">
            <a:off x="8248650" y="316706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5" name="Rectangle 262"/>
          <p:cNvSpPr>
            <a:spLocks noChangeArrowheads="1"/>
          </p:cNvSpPr>
          <p:nvPr/>
        </p:nvSpPr>
        <p:spPr bwMode="auto">
          <a:xfrm flipH="1" flipV="1">
            <a:off x="8267700" y="3009900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6" name="Rectangle 263"/>
          <p:cNvSpPr>
            <a:spLocks noChangeArrowheads="1"/>
          </p:cNvSpPr>
          <p:nvPr/>
        </p:nvSpPr>
        <p:spPr bwMode="auto">
          <a:xfrm flipH="1" flipV="1">
            <a:off x="8393113" y="297021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7" name="Rectangle 264"/>
          <p:cNvSpPr>
            <a:spLocks noChangeArrowheads="1"/>
          </p:cNvSpPr>
          <p:nvPr/>
        </p:nvSpPr>
        <p:spPr bwMode="auto">
          <a:xfrm flipH="1" flipV="1">
            <a:off x="8339138" y="310991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8" name="Rectangle 265"/>
          <p:cNvSpPr>
            <a:spLocks noChangeArrowheads="1"/>
          </p:cNvSpPr>
          <p:nvPr/>
        </p:nvSpPr>
        <p:spPr bwMode="auto">
          <a:xfrm flipH="1" flipV="1">
            <a:off x="8586788" y="30734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49" name="Rectangle 266"/>
          <p:cNvSpPr>
            <a:spLocks noChangeArrowheads="1"/>
          </p:cNvSpPr>
          <p:nvPr/>
        </p:nvSpPr>
        <p:spPr bwMode="auto">
          <a:xfrm flipH="1" flipV="1">
            <a:off x="8466138" y="30607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0" name="Rectangle 267"/>
          <p:cNvSpPr>
            <a:spLocks noChangeArrowheads="1"/>
          </p:cNvSpPr>
          <p:nvPr/>
        </p:nvSpPr>
        <p:spPr bwMode="auto">
          <a:xfrm flipH="1" flipV="1">
            <a:off x="8669338" y="299085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1" name="Rectangle 268"/>
          <p:cNvSpPr>
            <a:spLocks noChangeArrowheads="1"/>
          </p:cNvSpPr>
          <p:nvPr/>
        </p:nvSpPr>
        <p:spPr bwMode="auto">
          <a:xfrm flipH="1" flipV="1">
            <a:off x="8191500" y="2781300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2" name="Rectangle 269"/>
          <p:cNvSpPr>
            <a:spLocks noChangeArrowheads="1"/>
          </p:cNvSpPr>
          <p:nvPr/>
        </p:nvSpPr>
        <p:spPr bwMode="auto">
          <a:xfrm flipH="1" flipV="1">
            <a:off x="8318500" y="272891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3" name="Rectangle 270"/>
          <p:cNvSpPr>
            <a:spLocks noChangeArrowheads="1"/>
          </p:cNvSpPr>
          <p:nvPr/>
        </p:nvSpPr>
        <p:spPr bwMode="auto">
          <a:xfrm flipH="1" flipV="1">
            <a:off x="8154988" y="2924175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4" name="Rectangle 271"/>
          <p:cNvSpPr>
            <a:spLocks noChangeArrowheads="1"/>
          </p:cNvSpPr>
          <p:nvPr/>
        </p:nvSpPr>
        <p:spPr bwMode="auto">
          <a:xfrm flipH="1" flipV="1">
            <a:off x="8488363" y="2884488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5" name="Rectangle 272"/>
          <p:cNvSpPr>
            <a:spLocks noChangeArrowheads="1"/>
          </p:cNvSpPr>
          <p:nvPr/>
        </p:nvSpPr>
        <p:spPr bwMode="auto">
          <a:xfrm flipH="1" flipV="1">
            <a:off x="8283575" y="2865438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6" name="Rectangle 273"/>
          <p:cNvSpPr>
            <a:spLocks noChangeArrowheads="1"/>
          </p:cNvSpPr>
          <p:nvPr/>
        </p:nvSpPr>
        <p:spPr bwMode="auto">
          <a:xfrm flipH="1" flipV="1">
            <a:off x="8389938" y="2835275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7" name="Rectangle 274"/>
          <p:cNvSpPr>
            <a:spLocks noChangeArrowheads="1"/>
          </p:cNvSpPr>
          <p:nvPr/>
        </p:nvSpPr>
        <p:spPr bwMode="auto">
          <a:xfrm flipH="1" flipV="1">
            <a:off x="8547100" y="298291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8" name="Rectangle 275"/>
          <p:cNvSpPr>
            <a:spLocks noChangeArrowheads="1"/>
          </p:cNvSpPr>
          <p:nvPr/>
        </p:nvSpPr>
        <p:spPr bwMode="auto">
          <a:xfrm flipH="1" flipV="1">
            <a:off x="8667750" y="283686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59" name="Rectangle 276"/>
          <p:cNvSpPr>
            <a:spLocks noChangeArrowheads="1"/>
          </p:cNvSpPr>
          <p:nvPr/>
        </p:nvSpPr>
        <p:spPr bwMode="auto">
          <a:xfrm flipH="1" flipV="1">
            <a:off x="8451850" y="272256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0" name="Rectangle 277"/>
          <p:cNvSpPr>
            <a:spLocks noChangeArrowheads="1"/>
          </p:cNvSpPr>
          <p:nvPr/>
        </p:nvSpPr>
        <p:spPr bwMode="auto">
          <a:xfrm flipH="1" flipV="1">
            <a:off x="8574088" y="279241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1" name="Rectangle 278"/>
          <p:cNvSpPr>
            <a:spLocks noChangeArrowheads="1"/>
          </p:cNvSpPr>
          <p:nvPr/>
        </p:nvSpPr>
        <p:spPr bwMode="auto">
          <a:xfrm flipH="1" flipV="1">
            <a:off x="8434388" y="317341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2" name="Rectangle 279"/>
          <p:cNvSpPr>
            <a:spLocks noChangeArrowheads="1"/>
          </p:cNvSpPr>
          <p:nvPr/>
        </p:nvSpPr>
        <p:spPr bwMode="auto">
          <a:xfrm flipH="1" flipV="1">
            <a:off x="8097838" y="272256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3" name="Rectangle 280"/>
          <p:cNvSpPr>
            <a:spLocks noChangeArrowheads="1"/>
          </p:cNvSpPr>
          <p:nvPr/>
        </p:nvSpPr>
        <p:spPr bwMode="auto">
          <a:xfrm>
            <a:off x="6038850" y="2797175"/>
            <a:ext cx="17463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4" name="Rectangle 281"/>
          <p:cNvSpPr>
            <a:spLocks noChangeArrowheads="1"/>
          </p:cNvSpPr>
          <p:nvPr/>
        </p:nvSpPr>
        <p:spPr bwMode="auto">
          <a:xfrm>
            <a:off x="6138863" y="2708275"/>
            <a:ext cx="17462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5" name="Rectangle 282"/>
          <p:cNvSpPr>
            <a:spLocks noChangeArrowheads="1"/>
          </p:cNvSpPr>
          <p:nvPr/>
        </p:nvSpPr>
        <p:spPr bwMode="auto">
          <a:xfrm>
            <a:off x="6119813" y="2867025"/>
            <a:ext cx="17462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6" name="Rectangle 283"/>
          <p:cNvSpPr>
            <a:spLocks noChangeArrowheads="1"/>
          </p:cNvSpPr>
          <p:nvPr/>
        </p:nvSpPr>
        <p:spPr bwMode="auto">
          <a:xfrm>
            <a:off x="6245225" y="2906713"/>
            <a:ext cx="17463" cy="1746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7" name="Rectangle 284"/>
          <p:cNvSpPr>
            <a:spLocks noChangeArrowheads="1"/>
          </p:cNvSpPr>
          <p:nvPr/>
        </p:nvSpPr>
        <p:spPr bwMode="auto">
          <a:xfrm>
            <a:off x="6235700" y="2767013"/>
            <a:ext cx="17463" cy="1746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8" name="Rectangle 285"/>
          <p:cNvSpPr>
            <a:spLocks noChangeArrowheads="1"/>
          </p:cNvSpPr>
          <p:nvPr/>
        </p:nvSpPr>
        <p:spPr bwMode="auto">
          <a:xfrm>
            <a:off x="6469063" y="2832100"/>
            <a:ext cx="17462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69" name="Rectangle 286"/>
          <p:cNvSpPr>
            <a:spLocks noChangeArrowheads="1"/>
          </p:cNvSpPr>
          <p:nvPr/>
        </p:nvSpPr>
        <p:spPr bwMode="auto">
          <a:xfrm>
            <a:off x="6350000" y="2854325"/>
            <a:ext cx="17463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0" name="Rectangle 287"/>
          <p:cNvSpPr>
            <a:spLocks noChangeArrowheads="1"/>
          </p:cNvSpPr>
          <p:nvPr/>
        </p:nvSpPr>
        <p:spPr bwMode="auto">
          <a:xfrm>
            <a:off x="6510338" y="3000375"/>
            <a:ext cx="17462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1" name="Rectangle 288"/>
          <p:cNvSpPr>
            <a:spLocks noChangeArrowheads="1"/>
          </p:cNvSpPr>
          <p:nvPr/>
        </p:nvSpPr>
        <p:spPr bwMode="auto">
          <a:xfrm>
            <a:off x="6043613" y="3095625"/>
            <a:ext cx="17462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2" name="Rectangle 289"/>
          <p:cNvSpPr>
            <a:spLocks noChangeArrowheads="1"/>
          </p:cNvSpPr>
          <p:nvPr/>
        </p:nvSpPr>
        <p:spPr bwMode="auto">
          <a:xfrm>
            <a:off x="6170613" y="3148013"/>
            <a:ext cx="17462" cy="1746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3" name="Rectangle 290"/>
          <p:cNvSpPr>
            <a:spLocks noChangeArrowheads="1"/>
          </p:cNvSpPr>
          <p:nvPr/>
        </p:nvSpPr>
        <p:spPr bwMode="auto">
          <a:xfrm>
            <a:off x="6007100" y="2952750"/>
            <a:ext cx="17463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4" name="Rectangle 291"/>
          <p:cNvSpPr>
            <a:spLocks noChangeArrowheads="1"/>
          </p:cNvSpPr>
          <p:nvPr/>
        </p:nvSpPr>
        <p:spPr bwMode="auto">
          <a:xfrm>
            <a:off x="6340475" y="2992438"/>
            <a:ext cx="17463" cy="1746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5" name="Rectangle 292"/>
          <p:cNvSpPr>
            <a:spLocks noChangeArrowheads="1"/>
          </p:cNvSpPr>
          <p:nvPr/>
        </p:nvSpPr>
        <p:spPr bwMode="auto">
          <a:xfrm>
            <a:off x="6135688" y="3011488"/>
            <a:ext cx="17462" cy="1746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6" name="Rectangle 293"/>
          <p:cNvSpPr>
            <a:spLocks noChangeArrowheads="1"/>
          </p:cNvSpPr>
          <p:nvPr/>
        </p:nvSpPr>
        <p:spPr bwMode="auto">
          <a:xfrm>
            <a:off x="6242050" y="3041650"/>
            <a:ext cx="17463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7" name="Rectangle 294"/>
          <p:cNvSpPr>
            <a:spLocks noChangeArrowheads="1"/>
          </p:cNvSpPr>
          <p:nvPr/>
        </p:nvSpPr>
        <p:spPr bwMode="auto">
          <a:xfrm>
            <a:off x="6443663" y="2951163"/>
            <a:ext cx="17462" cy="1746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8" name="Rectangle 296"/>
          <p:cNvSpPr>
            <a:spLocks noChangeArrowheads="1"/>
          </p:cNvSpPr>
          <p:nvPr/>
        </p:nvSpPr>
        <p:spPr bwMode="auto">
          <a:xfrm>
            <a:off x="6303963" y="3154363"/>
            <a:ext cx="17462" cy="1746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79" name="Rectangle 297"/>
          <p:cNvSpPr>
            <a:spLocks noChangeArrowheads="1"/>
          </p:cNvSpPr>
          <p:nvPr/>
        </p:nvSpPr>
        <p:spPr bwMode="auto">
          <a:xfrm>
            <a:off x="6245225" y="2667000"/>
            <a:ext cx="17463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0" name="Rectangle 298"/>
          <p:cNvSpPr>
            <a:spLocks noChangeArrowheads="1"/>
          </p:cNvSpPr>
          <p:nvPr/>
        </p:nvSpPr>
        <p:spPr bwMode="auto">
          <a:xfrm>
            <a:off x="6426200" y="3084513"/>
            <a:ext cx="17463" cy="17462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1" name="Rectangle 299"/>
          <p:cNvSpPr>
            <a:spLocks noChangeArrowheads="1"/>
          </p:cNvSpPr>
          <p:nvPr/>
        </p:nvSpPr>
        <p:spPr bwMode="auto">
          <a:xfrm>
            <a:off x="6378575" y="2733675"/>
            <a:ext cx="17463" cy="17463"/>
          </a:xfrm>
          <a:prstGeom prst="rect">
            <a:avLst/>
          </a:prstGeom>
          <a:solidFill>
            <a:srgbClr val="0033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2" name="Rectangle 300"/>
          <p:cNvSpPr>
            <a:spLocks noChangeArrowheads="1"/>
          </p:cNvSpPr>
          <p:nvPr/>
        </p:nvSpPr>
        <p:spPr bwMode="auto">
          <a:xfrm flipH="1" flipV="1">
            <a:off x="6684963" y="307975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3" name="Rectangle 301"/>
          <p:cNvSpPr>
            <a:spLocks noChangeArrowheads="1"/>
          </p:cNvSpPr>
          <p:nvPr/>
        </p:nvSpPr>
        <p:spPr bwMode="auto">
          <a:xfrm flipH="1" flipV="1">
            <a:off x="6759575" y="314801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4" name="Rectangle 302"/>
          <p:cNvSpPr>
            <a:spLocks noChangeArrowheads="1"/>
          </p:cNvSpPr>
          <p:nvPr/>
        </p:nvSpPr>
        <p:spPr bwMode="auto">
          <a:xfrm flipH="1" flipV="1">
            <a:off x="6759575" y="2990850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5" name="Rectangle 303"/>
          <p:cNvSpPr>
            <a:spLocks noChangeArrowheads="1"/>
          </p:cNvSpPr>
          <p:nvPr/>
        </p:nvSpPr>
        <p:spPr bwMode="auto">
          <a:xfrm flipH="1" flipV="1">
            <a:off x="6904038" y="295116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6" name="Rectangle 304"/>
          <p:cNvSpPr>
            <a:spLocks noChangeArrowheads="1"/>
          </p:cNvSpPr>
          <p:nvPr/>
        </p:nvSpPr>
        <p:spPr bwMode="auto">
          <a:xfrm flipH="1" flipV="1">
            <a:off x="6850063" y="309086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7" name="Rectangle 305"/>
          <p:cNvSpPr>
            <a:spLocks noChangeArrowheads="1"/>
          </p:cNvSpPr>
          <p:nvPr/>
        </p:nvSpPr>
        <p:spPr bwMode="auto">
          <a:xfrm flipH="1" flipV="1">
            <a:off x="7097713" y="305435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8" name="Rectangle 306"/>
          <p:cNvSpPr>
            <a:spLocks noChangeArrowheads="1"/>
          </p:cNvSpPr>
          <p:nvPr/>
        </p:nvSpPr>
        <p:spPr bwMode="auto">
          <a:xfrm flipH="1" flipV="1">
            <a:off x="6977063" y="304165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89" name="Rectangle 307"/>
          <p:cNvSpPr>
            <a:spLocks noChangeArrowheads="1"/>
          </p:cNvSpPr>
          <p:nvPr/>
        </p:nvSpPr>
        <p:spPr bwMode="auto">
          <a:xfrm flipH="1" flipV="1">
            <a:off x="7180263" y="2971800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0" name="Rectangle 308"/>
          <p:cNvSpPr>
            <a:spLocks noChangeArrowheads="1"/>
          </p:cNvSpPr>
          <p:nvPr/>
        </p:nvSpPr>
        <p:spPr bwMode="auto">
          <a:xfrm flipH="1" flipV="1">
            <a:off x="6702425" y="2806700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1" name="Rectangle 309"/>
          <p:cNvSpPr>
            <a:spLocks noChangeArrowheads="1"/>
          </p:cNvSpPr>
          <p:nvPr/>
        </p:nvSpPr>
        <p:spPr bwMode="auto">
          <a:xfrm flipH="1" flipV="1">
            <a:off x="6829425" y="272891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2" name="Rectangle 310"/>
          <p:cNvSpPr>
            <a:spLocks noChangeArrowheads="1"/>
          </p:cNvSpPr>
          <p:nvPr/>
        </p:nvSpPr>
        <p:spPr bwMode="auto">
          <a:xfrm flipH="1" flipV="1">
            <a:off x="6613525" y="3013075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3" name="Rectangle 311"/>
          <p:cNvSpPr>
            <a:spLocks noChangeArrowheads="1"/>
          </p:cNvSpPr>
          <p:nvPr/>
        </p:nvSpPr>
        <p:spPr bwMode="auto">
          <a:xfrm flipH="1" flipV="1">
            <a:off x="6999288" y="2865438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4" name="Rectangle 312"/>
          <p:cNvSpPr>
            <a:spLocks noChangeArrowheads="1"/>
          </p:cNvSpPr>
          <p:nvPr/>
        </p:nvSpPr>
        <p:spPr bwMode="auto">
          <a:xfrm flipH="1" flipV="1">
            <a:off x="6794500" y="2846388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5" name="Rectangle 313"/>
          <p:cNvSpPr>
            <a:spLocks noChangeArrowheads="1"/>
          </p:cNvSpPr>
          <p:nvPr/>
        </p:nvSpPr>
        <p:spPr bwMode="auto">
          <a:xfrm flipH="1" flipV="1">
            <a:off x="6900863" y="2816225"/>
            <a:ext cx="17462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6" name="Rectangle 314"/>
          <p:cNvSpPr>
            <a:spLocks noChangeArrowheads="1"/>
          </p:cNvSpPr>
          <p:nvPr/>
        </p:nvSpPr>
        <p:spPr bwMode="auto">
          <a:xfrm flipH="1" flipV="1">
            <a:off x="7058025" y="296386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7" name="Rectangle 315"/>
          <p:cNvSpPr>
            <a:spLocks noChangeArrowheads="1"/>
          </p:cNvSpPr>
          <p:nvPr/>
        </p:nvSpPr>
        <p:spPr bwMode="auto">
          <a:xfrm flipH="1" flipV="1">
            <a:off x="7134225" y="2867025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8" name="Rectangle 316"/>
          <p:cNvSpPr>
            <a:spLocks noChangeArrowheads="1"/>
          </p:cNvSpPr>
          <p:nvPr/>
        </p:nvSpPr>
        <p:spPr bwMode="auto">
          <a:xfrm flipH="1" flipV="1">
            <a:off x="6962775" y="2703513"/>
            <a:ext cx="17463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599" name="Rectangle 317"/>
          <p:cNvSpPr>
            <a:spLocks noChangeArrowheads="1"/>
          </p:cNvSpPr>
          <p:nvPr/>
        </p:nvSpPr>
        <p:spPr bwMode="auto">
          <a:xfrm flipH="1" flipV="1">
            <a:off x="7085013" y="277336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600" name="Rectangle 318"/>
          <p:cNvSpPr>
            <a:spLocks noChangeArrowheads="1"/>
          </p:cNvSpPr>
          <p:nvPr/>
        </p:nvSpPr>
        <p:spPr bwMode="auto">
          <a:xfrm flipH="1" flipV="1">
            <a:off x="6945313" y="3154363"/>
            <a:ext cx="17462" cy="17462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601" name="Rectangle 319"/>
          <p:cNvSpPr>
            <a:spLocks noChangeArrowheads="1"/>
          </p:cNvSpPr>
          <p:nvPr/>
        </p:nvSpPr>
        <p:spPr bwMode="auto">
          <a:xfrm flipH="1" flipV="1">
            <a:off x="6664325" y="2911475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602" name="Rectangle 320"/>
          <p:cNvSpPr>
            <a:spLocks noChangeArrowheads="1"/>
          </p:cNvSpPr>
          <p:nvPr/>
        </p:nvSpPr>
        <p:spPr bwMode="auto">
          <a:xfrm flipH="1" flipV="1">
            <a:off x="7058025" y="3140075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603" name="Rectangle 321"/>
          <p:cNvSpPr>
            <a:spLocks noChangeArrowheads="1"/>
          </p:cNvSpPr>
          <p:nvPr/>
        </p:nvSpPr>
        <p:spPr bwMode="auto">
          <a:xfrm flipH="1" flipV="1">
            <a:off x="6854825" y="3203575"/>
            <a:ext cx="17463" cy="17463"/>
          </a:xfrm>
          <a:prstGeom prst="rect">
            <a:avLst/>
          </a:prstGeom>
          <a:solidFill>
            <a:srgbClr val="CC3300"/>
          </a:solidFill>
          <a:ln w="9525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6604" name="Text Box 322"/>
          <p:cNvSpPr txBox="1">
            <a:spLocks noChangeArrowheads="1"/>
          </p:cNvSpPr>
          <p:nvPr/>
        </p:nvSpPr>
        <p:spPr bwMode="auto">
          <a:xfrm>
            <a:off x="6122988" y="3227388"/>
            <a:ext cx="3032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400"/>
              <a:t>A</a:t>
            </a:r>
          </a:p>
        </p:txBody>
      </p:sp>
      <p:sp>
        <p:nvSpPr>
          <p:cNvPr id="16605" name="Text Box 323"/>
          <p:cNvSpPr txBox="1">
            <a:spLocks noChangeArrowheads="1"/>
          </p:cNvSpPr>
          <p:nvPr/>
        </p:nvSpPr>
        <p:spPr bwMode="auto">
          <a:xfrm>
            <a:off x="6732588" y="3243263"/>
            <a:ext cx="3032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400"/>
              <a:t>B</a:t>
            </a:r>
          </a:p>
        </p:txBody>
      </p:sp>
      <p:sp>
        <p:nvSpPr>
          <p:cNvPr id="16606" name="AutoShape 327"/>
          <p:cNvSpPr>
            <a:spLocks/>
          </p:cNvSpPr>
          <p:nvPr/>
        </p:nvSpPr>
        <p:spPr bwMode="auto">
          <a:xfrm>
            <a:off x="285750" y="4857750"/>
            <a:ext cx="2286000" cy="762000"/>
          </a:xfrm>
          <a:prstGeom prst="borderCallout3">
            <a:avLst>
              <a:gd name="adj1" fmla="val 15000"/>
              <a:gd name="adj2" fmla="val 103333"/>
              <a:gd name="adj3" fmla="val 15000"/>
              <a:gd name="adj4" fmla="val 108403"/>
              <a:gd name="adj5" fmla="val -76250"/>
              <a:gd name="adj6" fmla="val 108403"/>
              <a:gd name="adj7" fmla="val -167500"/>
              <a:gd name="adj8" fmla="val 6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single-link favours merging A and B because of closeness</a:t>
            </a:r>
          </a:p>
        </p:txBody>
      </p:sp>
      <p:sp>
        <p:nvSpPr>
          <p:cNvPr id="16607" name="AutoShape 328"/>
          <p:cNvSpPr>
            <a:spLocks/>
          </p:cNvSpPr>
          <p:nvPr/>
        </p:nvSpPr>
        <p:spPr bwMode="auto">
          <a:xfrm>
            <a:off x="3124200" y="5181600"/>
            <a:ext cx="2514600" cy="838200"/>
          </a:xfrm>
          <a:prstGeom prst="borderCallout3">
            <a:avLst>
              <a:gd name="adj1" fmla="val 13634"/>
              <a:gd name="adj2" fmla="val 103032"/>
              <a:gd name="adj3" fmla="val 13634"/>
              <a:gd name="adj4" fmla="val 107639"/>
              <a:gd name="adj5" fmla="val -32954"/>
              <a:gd name="adj6" fmla="val 107639"/>
              <a:gd name="adj7" fmla="val -79546"/>
              <a:gd name="adj8" fmla="val 6742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Group-average-link favours merging A and B because of connectivity</a:t>
            </a:r>
          </a:p>
        </p:txBody>
      </p:sp>
      <p:sp>
        <p:nvSpPr>
          <p:cNvPr id="16608" name="AutoShape 329"/>
          <p:cNvSpPr>
            <a:spLocks/>
          </p:cNvSpPr>
          <p:nvPr/>
        </p:nvSpPr>
        <p:spPr bwMode="auto">
          <a:xfrm>
            <a:off x="6248400" y="5181600"/>
            <a:ext cx="2286000" cy="762000"/>
          </a:xfrm>
          <a:prstGeom prst="borderCallout3">
            <a:avLst>
              <a:gd name="adj1" fmla="val 15000"/>
              <a:gd name="adj2" fmla="val 103333"/>
              <a:gd name="adj3" fmla="val 15000"/>
              <a:gd name="adj4" fmla="val 108403"/>
              <a:gd name="adj5" fmla="val -96250"/>
              <a:gd name="adj6" fmla="val 108403"/>
              <a:gd name="adj7" fmla="val -207500"/>
              <a:gd name="adj8" fmla="val 6041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single-link favours merging A and B because of closeness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A87B5-649D-28EB-7C48-DC6EF3FBA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Exercise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99F8B-B6E3-5C4A-BC7D-2A115ABFD4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US" dirty="0"/>
              <a:t>Using </a:t>
            </a:r>
            <a:r>
              <a:rPr lang="en-US" dirty="0" err="1"/>
              <a:t>wine.arff</a:t>
            </a:r>
            <a:endParaRPr lang="en-US" dirty="0"/>
          </a:p>
          <a:p>
            <a:r>
              <a:rPr lang="en-US" dirty="0"/>
              <a:t>Load the data into Weka and remove the class attribute</a:t>
            </a:r>
          </a:p>
          <a:p>
            <a:r>
              <a:rPr lang="en-US" dirty="0"/>
              <a:t>Run Hierarchical Clustered</a:t>
            </a:r>
          </a:p>
          <a:p>
            <a:pPr lvl="1"/>
            <a:r>
              <a:rPr lang="en-US" dirty="0"/>
              <a:t>Use Visualize tree to view output</a:t>
            </a:r>
          </a:p>
          <a:p>
            <a:r>
              <a:rPr lang="en-US" dirty="0"/>
              <a:t>Test different linkage methods</a:t>
            </a:r>
          </a:p>
          <a:p>
            <a:pPr lvl="1"/>
            <a:r>
              <a:rPr lang="en-US" dirty="0"/>
              <a:t>Single</a:t>
            </a:r>
          </a:p>
          <a:p>
            <a:pPr lvl="1"/>
            <a:r>
              <a:rPr lang="en-US" dirty="0"/>
              <a:t>Complete</a:t>
            </a:r>
          </a:p>
          <a:p>
            <a:pPr lvl="1"/>
            <a:r>
              <a:rPr lang="en-US" dirty="0"/>
              <a:t>Average</a:t>
            </a:r>
          </a:p>
          <a:p>
            <a:r>
              <a:rPr lang="en-US" dirty="0"/>
              <a:t>Observe the cluster output in each case and see how cluster membership changes (you may want to screenshot each tree for ease of comparison)</a:t>
            </a:r>
          </a:p>
          <a:p>
            <a:r>
              <a:rPr lang="en-US" dirty="0"/>
              <a:t>Where do the biggest changes occur?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1978C6-60C3-76FE-6EE7-93F25E825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011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C50BC-53A3-5831-B174-8B7929BF3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Hard v. Soft Clustering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B18D7-4675-4D4B-DE4D-2FD768331E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Hard clusters</a:t>
            </a:r>
          </a:p>
          <a:p>
            <a:pPr lvl="1"/>
            <a:r>
              <a:rPr lang="en-US" dirty="0"/>
              <a:t>Each object assigned to one cluster</a:t>
            </a:r>
          </a:p>
          <a:p>
            <a:pPr lvl="1"/>
            <a:r>
              <a:rPr lang="en-US" dirty="0"/>
              <a:t>Clear segmentation</a:t>
            </a:r>
          </a:p>
          <a:p>
            <a:pPr lvl="1"/>
            <a:r>
              <a:rPr lang="en-US" dirty="0"/>
              <a:t>Easy to interpret</a:t>
            </a:r>
          </a:p>
          <a:p>
            <a:r>
              <a:rPr lang="en-GB" dirty="0"/>
              <a:t>Soft clusters</a:t>
            </a:r>
          </a:p>
          <a:p>
            <a:pPr lvl="1"/>
            <a:r>
              <a:rPr lang="en-GB" dirty="0"/>
              <a:t>Overlapping behaviours</a:t>
            </a:r>
          </a:p>
          <a:p>
            <a:pPr lvl="1"/>
            <a:r>
              <a:rPr lang="en-GB" dirty="0"/>
              <a:t>Mixed populations</a:t>
            </a:r>
          </a:p>
          <a:p>
            <a:pPr lvl="1"/>
            <a:r>
              <a:rPr lang="en-GB" dirty="0"/>
              <a:t>Uncertain boundaries</a:t>
            </a:r>
          </a:p>
          <a:p>
            <a:r>
              <a:rPr lang="en-GB" dirty="0"/>
              <a:t>Real-world datasets normally provide softer clusters than we might like, e.g. a customer might be 60% in ‘budget shoppers’ but also 40% in ‘premium shoppers’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00569B-E762-ADF2-699D-4A4315095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575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Expectation Maximisation/GMM</a:t>
            </a:r>
          </a:p>
        </p:txBody>
      </p:sp>
      <p:sp>
        <p:nvSpPr>
          <p:cNvPr id="8199" name="Rectangle 14"/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435280" cy="5593808"/>
          </a:xfrm>
        </p:spPr>
        <p:txBody>
          <a:bodyPr/>
          <a:lstStyle/>
          <a:p>
            <a:pPr marL="285750" indent="-285750"/>
            <a:r>
              <a:rPr lang="en-GB" sz="2800" b="1" dirty="0"/>
              <a:t>Background of Model-based Clustering</a:t>
            </a:r>
          </a:p>
          <a:p>
            <a:pPr marL="762000" lvl="1"/>
            <a:r>
              <a:rPr lang="en-GB" sz="2400" dirty="0"/>
              <a:t>Data set as the result of a statistical process. Clustering is to find the best-fit statistical model</a:t>
            </a:r>
          </a:p>
          <a:p>
            <a:pPr marL="762000" lvl="1"/>
            <a:r>
              <a:rPr lang="en-GB" sz="2400" dirty="0"/>
              <a:t>Mixture Model Approach represents the model in terms of a collection of multivariate distributions</a:t>
            </a:r>
          </a:p>
          <a:p>
            <a:pPr marL="762000" lvl="1"/>
            <a:r>
              <a:rPr lang="en-GB" sz="2400" dirty="0"/>
              <a:t>Each distribution (represented by mean and covariance) describes a cluster of ellipsoidal shape.</a:t>
            </a:r>
          </a:p>
          <a:p>
            <a:pPr marL="762000" lvl="1"/>
            <a:r>
              <a:rPr lang="en-GB" sz="2400" dirty="0"/>
              <a:t>Estimates cluster probability distributions</a:t>
            </a:r>
          </a:p>
          <a:p>
            <a:pPr marL="762000" lvl="1"/>
            <a:r>
              <a:rPr lang="en-GB" sz="2400" dirty="0"/>
              <a:t>Produces membership likelihoods, not absolute assignments</a:t>
            </a:r>
          </a:p>
        </p:txBody>
      </p:sp>
      <p:graphicFrame>
        <p:nvGraphicFramePr>
          <p:cNvPr id="819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1169181"/>
              </p:ext>
            </p:extLst>
          </p:nvPr>
        </p:nvGraphicFramePr>
        <p:xfrm>
          <a:off x="1143000" y="4764930"/>
          <a:ext cx="2819400" cy="197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3" imgW="4210638" imgH="2952381" progId="">
                  <p:embed/>
                </p:oleObj>
              </mc:Choice>
              <mc:Fallback>
                <p:oleObj name="Photo Editor Photo" r:id="rId3" imgW="4210638" imgH="2952381" progId="">
                  <p:embed/>
                  <p:pic>
                    <p:nvPicPr>
                      <p:cNvPr id="8194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764930"/>
                        <a:ext cx="2819400" cy="197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6498402"/>
              </p:ext>
            </p:extLst>
          </p:nvPr>
        </p:nvGraphicFramePr>
        <p:xfrm>
          <a:off x="5029200" y="4764930"/>
          <a:ext cx="2819400" cy="197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5" imgW="4210638" imgH="2952381" progId="">
                  <p:embed/>
                </p:oleObj>
              </mc:Choice>
              <mc:Fallback>
                <p:oleObj name="Photo Editor Photo" r:id="rId5" imgW="4210638" imgH="2952381" progId="">
                  <p:embed/>
                  <p:pic>
                    <p:nvPicPr>
                      <p:cNvPr id="8195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4764930"/>
                        <a:ext cx="2819400" cy="197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0" name="Oval 13"/>
          <p:cNvSpPr>
            <a:spLocks noChangeArrowheads="1"/>
          </p:cNvSpPr>
          <p:nvPr/>
        </p:nvSpPr>
        <p:spPr bwMode="auto">
          <a:xfrm rot="-530901">
            <a:off x="5791200" y="5450730"/>
            <a:ext cx="838200" cy="609600"/>
          </a:xfrm>
          <a:prstGeom prst="ellipse">
            <a:avLst/>
          </a:prstGeom>
          <a:noFill/>
          <a:ln w="19050">
            <a:solidFill>
              <a:srgbClr val="CC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1" name="Oval 14"/>
          <p:cNvSpPr>
            <a:spLocks noChangeArrowheads="1"/>
          </p:cNvSpPr>
          <p:nvPr/>
        </p:nvSpPr>
        <p:spPr bwMode="auto">
          <a:xfrm>
            <a:off x="6934200" y="5298330"/>
            <a:ext cx="381000" cy="381000"/>
          </a:xfrm>
          <a:prstGeom prst="ellipse">
            <a:avLst/>
          </a:prstGeom>
          <a:noFill/>
          <a:ln w="19050">
            <a:solidFill>
              <a:srgbClr val="CC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2" name="Oval 15"/>
          <p:cNvSpPr>
            <a:spLocks noChangeArrowheads="1"/>
          </p:cNvSpPr>
          <p:nvPr/>
        </p:nvSpPr>
        <p:spPr bwMode="auto">
          <a:xfrm rot="1190442">
            <a:off x="7096125" y="6155580"/>
            <a:ext cx="228600" cy="152400"/>
          </a:xfrm>
          <a:prstGeom prst="ellipse">
            <a:avLst/>
          </a:prstGeom>
          <a:noFill/>
          <a:ln w="19050">
            <a:solidFill>
              <a:srgbClr val="CC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203" name="AutoShape 16"/>
          <p:cNvSpPr>
            <a:spLocks noChangeArrowheads="1"/>
          </p:cNvSpPr>
          <p:nvPr/>
        </p:nvSpPr>
        <p:spPr bwMode="auto">
          <a:xfrm>
            <a:off x="4343400" y="5679330"/>
            <a:ext cx="457200" cy="1524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00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7958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Expectation Maximisation/GMM</a:t>
            </a:r>
          </a:p>
        </p:txBody>
      </p:sp>
      <p:sp>
        <p:nvSpPr>
          <p:cNvPr id="27653" name="Rectangle 1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b="1" dirty="0"/>
              <a:t>Algorithm Illustration:</a:t>
            </a: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2" name="Rectangle 5"/>
          <p:cNvSpPr>
            <a:spLocks noChangeArrowheads="1"/>
          </p:cNvSpPr>
          <p:nvPr/>
        </p:nvSpPr>
        <p:spPr bwMode="auto">
          <a:xfrm>
            <a:off x="3833813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3824288" y="31670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3400425" y="3190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27656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8413" y="1500174"/>
            <a:ext cx="1854200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97300" y="1500174"/>
            <a:ext cx="1854200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61100" y="1500174"/>
            <a:ext cx="1854200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68413" y="3857628"/>
            <a:ext cx="1854200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97300" y="3857628"/>
            <a:ext cx="1854200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8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61100" y="3857628"/>
            <a:ext cx="1854200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2" name="Text Box 18"/>
          <p:cNvSpPr txBox="1">
            <a:spLocks noChangeArrowheads="1"/>
          </p:cNvSpPr>
          <p:nvPr/>
        </p:nvSpPr>
        <p:spPr bwMode="auto">
          <a:xfrm>
            <a:off x="642910" y="6357958"/>
            <a:ext cx="8001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000" b="1" dirty="0"/>
              <a:t>Adapted from Source: http://www.slideshare.net/butest/lecture-18-gaussian-mixture-models-and-expectation-maximization</a:t>
            </a:r>
          </a:p>
        </p:txBody>
      </p:sp>
      <p:sp>
        <p:nvSpPr>
          <p:cNvPr id="27664" name="Text Box 20"/>
          <p:cNvSpPr txBox="1">
            <a:spLocks noChangeArrowheads="1"/>
          </p:cNvSpPr>
          <p:nvPr/>
        </p:nvSpPr>
        <p:spPr bwMode="auto">
          <a:xfrm>
            <a:off x="1676400" y="3406766"/>
            <a:ext cx="1196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600" b="1">
                <a:latin typeface="Arial Narrow" pitchFamily="34" charset="0"/>
              </a:rPr>
              <a:t>Initialisation</a:t>
            </a:r>
          </a:p>
        </p:txBody>
      </p:sp>
      <p:sp>
        <p:nvSpPr>
          <p:cNvPr id="27665" name="Text Box 21"/>
          <p:cNvSpPr txBox="1">
            <a:spLocks noChangeArrowheads="1"/>
          </p:cNvSpPr>
          <p:nvPr/>
        </p:nvSpPr>
        <p:spPr bwMode="auto">
          <a:xfrm>
            <a:off x="4214810" y="3386126"/>
            <a:ext cx="1196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600" b="1" dirty="0">
                <a:latin typeface="Arial Narrow" pitchFamily="34" charset="0"/>
              </a:rPr>
              <a:t>Expectation</a:t>
            </a:r>
          </a:p>
        </p:txBody>
      </p:sp>
      <p:sp>
        <p:nvSpPr>
          <p:cNvPr id="27666" name="Text Box 22"/>
          <p:cNvSpPr txBox="1">
            <a:spLocks noChangeArrowheads="1"/>
          </p:cNvSpPr>
          <p:nvPr/>
        </p:nvSpPr>
        <p:spPr bwMode="auto">
          <a:xfrm>
            <a:off x="6629400" y="3406766"/>
            <a:ext cx="137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600" b="1" dirty="0">
                <a:latin typeface="Arial Narrow" pitchFamily="34" charset="0"/>
              </a:rPr>
              <a:t>Re-estimates</a:t>
            </a:r>
          </a:p>
        </p:txBody>
      </p:sp>
      <p:sp>
        <p:nvSpPr>
          <p:cNvPr id="27667" name="Text Box 23"/>
          <p:cNvSpPr txBox="1">
            <a:spLocks noChangeArrowheads="1"/>
          </p:cNvSpPr>
          <p:nvPr/>
        </p:nvSpPr>
        <p:spPr bwMode="auto">
          <a:xfrm>
            <a:off x="1676400" y="5878532"/>
            <a:ext cx="137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600" b="1" dirty="0">
                <a:latin typeface="Arial Narrow" pitchFamily="34" charset="0"/>
              </a:rPr>
              <a:t>Expectation</a:t>
            </a:r>
          </a:p>
        </p:txBody>
      </p:sp>
      <p:sp>
        <p:nvSpPr>
          <p:cNvPr id="27668" name="Text Box 24"/>
          <p:cNvSpPr txBox="1">
            <a:spLocks noChangeArrowheads="1"/>
          </p:cNvSpPr>
          <p:nvPr/>
        </p:nvSpPr>
        <p:spPr bwMode="auto">
          <a:xfrm>
            <a:off x="4114800" y="5878532"/>
            <a:ext cx="137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600" b="1" dirty="0">
                <a:latin typeface="Arial Narrow" pitchFamily="34" charset="0"/>
              </a:rPr>
              <a:t>Re-estimates</a:t>
            </a:r>
          </a:p>
        </p:txBody>
      </p:sp>
      <p:sp>
        <p:nvSpPr>
          <p:cNvPr id="27669" name="Text Box 25"/>
          <p:cNvSpPr txBox="1">
            <a:spLocks noChangeArrowheads="1"/>
          </p:cNvSpPr>
          <p:nvPr/>
        </p:nvSpPr>
        <p:spPr bwMode="auto">
          <a:xfrm>
            <a:off x="6781800" y="5878532"/>
            <a:ext cx="990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600" b="1" dirty="0">
                <a:latin typeface="Arial Narrow" pitchFamily="34" charset="0"/>
              </a:rPr>
              <a:t>Converge</a:t>
            </a:r>
          </a:p>
        </p:txBody>
      </p:sp>
    </p:spTree>
    <p:extLst>
      <p:ext uri="{BB962C8B-B14F-4D97-AF65-F5344CB8AC3E}">
        <p14:creationId xmlns:p14="http://schemas.microsoft.com/office/powerpoint/2010/main" val="2167213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Proximity Measures Revisited</a:t>
            </a:r>
          </a:p>
        </p:txBody>
      </p:sp>
      <p:sp>
        <p:nvSpPr>
          <p:cNvPr id="33797" name="Rectangle 1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sz="2800" b="1" dirty="0"/>
              <a:t>Problems of </a:t>
            </a:r>
            <a:r>
              <a:rPr lang="en-GB" sz="2800" b="1" dirty="0" err="1"/>
              <a:t>Pairwise</a:t>
            </a:r>
            <a:r>
              <a:rPr lang="en-GB" sz="2800" b="1" dirty="0"/>
              <a:t> Proximity Measures </a:t>
            </a:r>
          </a:p>
          <a:p>
            <a:pPr marL="628650" lvl="1" indent="-266700">
              <a:spcAft>
                <a:spcPts val="600"/>
              </a:spcAft>
            </a:pPr>
            <a:r>
              <a:rPr lang="en-GB" sz="2400" dirty="0"/>
              <a:t>Measurement may not be effective in</a:t>
            </a:r>
          </a:p>
          <a:p>
            <a:pPr marL="895350" lvl="2" indent="-180975"/>
            <a:r>
              <a:rPr lang="en-GB" sz="2000" dirty="0"/>
              <a:t>Data are more scattered in high dimensionality spaces</a:t>
            </a:r>
          </a:p>
          <a:p>
            <a:pPr marL="895350" lvl="2" indent="-180975"/>
            <a:r>
              <a:rPr lang="en-GB" sz="2000" dirty="0"/>
              <a:t>Data densities may be of different degrees</a:t>
            </a:r>
          </a:p>
          <a:p>
            <a:pPr marL="895350" lvl="2" indent="-180975"/>
            <a:r>
              <a:rPr lang="en-GB" sz="2000" dirty="0"/>
              <a:t>Certain types of data such as time-series 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3833813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grpSp>
        <p:nvGrpSpPr>
          <p:cNvPr id="2" name="Group 97"/>
          <p:cNvGrpSpPr>
            <a:grpSpLocks/>
          </p:cNvGrpSpPr>
          <p:nvPr/>
        </p:nvGrpSpPr>
        <p:grpSpPr bwMode="auto">
          <a:xfrm>
            <a:off x="285750" y="3662364"/>
            <a:ext cx="1909986" cy="2065620"/>
            <a:chOff x="357158" y="3804826"/>
            <a:chExt cx="1909999" cy="2066620"/>
          </a:xfrm>
        </p:grpSpPr>
        <p:grpSp>
          <p:nvGrpSpPr>
            <p:cNvPr id="3" name="Group 94"/>
            <p:cNvGrpSpPr>
              <a:grpSpLocks/>
            </p:cNvGrpSpPr>
            <p:nvPr/>
          </p:nvGrpSpPr>
          <p:grpSpPr bwMode="auto">
            <a:xfrm>
              <a:off x="500034" y="3804826"/>
              <a:ext cx="1428760" cy="1285884"/>
              <a:chOff x="928662" y="3714752"/>
              <a:chExt cx="1647828" cy="1500198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1071474" y="4142790"/>
                <a:ext cx="71406" cy="7226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1437658" y="3714752"/>
                <a:ext cx="71406" cy="7226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285692" y="4643094"/>
                <a:ext cx="71405" cy="7226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1571315" y="4142790"/>
                <a:ext cx="71405" cy="7226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1714127" y="4572681"/>
                <a:ext cx="71405" cy="704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1928344" y="3929698"/>
                <a:ext cx="71406" cy="704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201152" y="4357735"/>
                <a:ext cx="71405" cy="7226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928662" y="4572681"/>
                <a:ext cx="71406" cy="704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505085" y="4643094"/>
                <a:ext cx="71405" cy="7226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2499591" y="3929698"/>
                <a:ext cx="71406" cy="704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2071156" y="4930307"/>
                <a:ext cx="71406" cy="704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1499909" y="5143399"/>
                <a:ext cx="71406" cy="7226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cxnSp>
            <p:nvCxnSpPr>
              <p:cNvPr id="19" name="Straight Arrow Connector 18"/>
              <p:cNvCxnSpPr>
                <a:stCxn id="9" idx="7"/>
                <a:endCxn id="11" idx="3"/>
              </p:cNvCxnSpPr>
              <p:nvPr/>
            </p:nvCxnSpPr>
            <p:spPr>
              <a:xfrm rot="5400000" flipH="1" flipV="1">
                <a:off x="1704001" y="3918579"/>
                <a:ext cx="163062" cy="30759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arrow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/>
              <p:cNvCxnSpPr/>
              <p:nvPr/>
            </p:nvCxnSpPr>
            <p:spPr>
              <a:xfrm rot="16200000" flipH="1">
                <a:off x="1482086" y="4322463"/>
                <a:ext cx="379860" cy="14281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arrow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887" name="TextBox 24"/>
              <p:cNvSpPr txBox="1">
                <a:spLocks noChangeArrowheads="1"/>
              </p:cNvSpPr>
              <p:nvPr/>
            </p:nvSpPr>
            <p:spPr bwMode="auto">
              <a:xfrm>
                <a:off x="1928794" y="3723505"/>
                <a:ext cx="279244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200" b="1" i="1"/>
                  <a:t>b</a:t>
                </a:r>
              </a:p>
            </p:txBody>
          </p:sp>
          <p:sp>
            <p:nvSpPr>
              <p:cNvPr id="33888" name="TextBox 25"/>
              <p:cNvSpPr txBox="1">
                <a:spLocks noChangeArrowheads="1"/>
              </p:cNvSpPr>
              <p:nvPr/>
            </p:nvSpPr>
            <p:spPr bwMode="auto">
              <a:xfrm>
                <a:off x="1285852" y="4009257"/>
                <a:ext cx="26962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200" b="1" i="1"/>
                  <a:t>a</a:t>
                </a:r>
              </a:p>
            </p:txBody>
          </p:sp>
          <p:sp>
            <p:nvSpPr>
              <p:cNvPr id="33889" name="TextBox 26"/>
              <p:cNvSpPr txBox="1">
                <a:spLocks noChangeArrowheads="1"/>
              </p:cNvSpPr>
              <p:nvPr/>
            </p:nvSpPr>
            <p:spPr bwMode="auto">
              <a:xfrm>
                <a:off x="1704958" y="4580761"/>
                <a:ext cx="26962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200" b="1" i="1"/>
                  <a:t>c</a:t>
                </a:r>
              </a:p>
            </p:txBody>
          </p:sp>
        </p:grpSp>
        <p:sp>
          <p:nvSpPr>
            <p:cNvPr id="33872" name="TextBox 27"/>
            <p:cNvSpPr txBox="1">
              <a:spLocks noChangeArrowheads="1"/>
            </p:cNvSpPr>
            <p:nvPr/>
          </p:nvSpPr>
          <p:spPr bwMode="auto">
            <a:xfrm>
              <a:off x="357158" y="5286388"/>
              <a:ext cx="1909999" cy="5850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GB" sz="1600" b="1" dirty="0">
                  <a:latin typeface="Arial Narrow" pitchFamily="34" charset="0"/>
                </a:rPr>
                <a:t>Is b really that much closer to a than c?</a:t>
              </a:r>
            </a:p>
          </p:txBody>
        </p:sp>
      </p:grpSp>
      <p:grpSp>
        <p:nvGrpSpPr>
          <p:cNvPr id="4" name="Group 98"/>
          <p:cNvGrpSpPr>
            <a:grpSpLocks/>
          </p:cNvGrpSpPr>
          <p:nvPr/>
        </p:nvGrpSpPr>
        <p:grpSpPr bwMode="auto">
          <a:xfrm>
            <a:off x="2286000" y="3643313"/>
            <a:ext cx="1928813" cy="2122487"/>
            <a:chOff x="2357422" y="3819365"/>
            <a:chExt cx="1928826" cy="2123236"/>
          </a:xfrm>
        </p:grpSpPr>
        <p:sp>
          <p:nvSpPr>
            <p:cNvPr id="33847" name="TextBox 45"/>
            <p:cNvSpPr txBox="1">
              <a:spLocks noChangeArrowheads="1"/>
            </p:cNvSpPr>
            <p:nvPr/>
          </p:nvSpPr>
          <p:spPr bwMode="auto">
            <a:xfrm>
              <a:off x="2357422" y="5357826"/>
              <a:ext cx="178595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600" b="1">
                  <a:latin typeface="Arial Narrow" pitchFamily="34" charset="0"/>
                </a:rPr>
                <a:t>Should b belong to cluster A or B?</a:t>
              </a:r>
            </a:p>
          </p:txBody>
        </p:sp>
        <p:grpSp>
          <p:nvGrpSpPr>
            <p:cNvPr id="5" name="Group 95"/>
            <p:cNvGrpSpPr>
              <a:grpSpLocks/>
            </p:cNvGrpSpPr>
            <p:nvPr/>
          </p:nvGrpSpPr>
          <p:grpSpPr bwMode="auto">
            <a:xfrm>
              <a:off x="2357422" y="3819365"/>
              <a:ext cx="1928826" cy="1252709"/>
              <a:chOff x="3571868" y="3747927"/>
              <a:chExt cx="2189530" cy="1428760"/>
            </a:xfrm>
          </p:grpSpPr>
          <p:sp>
            <p:nvSpPr>
              <p:cNvPr id="29" name="Oval 28"/>
              <p:cNvSpPr/>
              <p:nvPr/>
            </p:nvSpPr>
            <p:spPr>
              <a:xfrm>
                <a:off x="4152138" y="4390917"/>
                <a:ext cx="72083" cy="724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4746825" y="3885581"/>
                <a:ext cx="72083" cy="724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418846" y="4124665"/>
                <a:ext cx="72083" cy="706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4644107" y="4463366"/>
                <a:ext cx="70281" cy="7063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4644107" y="4820181"/>
                <a:ext cx="70281" cy="706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4928836" y="4247829"/>
                <a:ext cx="72083" cy="724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4928836" y="4668037"/>
                <a:ext cx="72083" cy="706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4071045" y="4820181"/>
                <a:ext cx="72083" cy="706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5258617" y="4796635"/>
                <a:ext cx="70282" cy="7063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5114450" y="4724185"/>
                <a:ext cx="72083" cy="724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5044169" y="4867274"/>
                <a:ext cx="70281" cy="7245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5166711" y="4849161"/>
                <a:ext cx="72083" cy="706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3861" name="TextBox 42"/>
              <p:cNvSpPr txBox="1">
                <a:spLocks noChangeArrowheads="1"/>
              </p:cNvSpPr>
              <p:nvPr/>
            </p:nvSpPr>
            <p:spPr bwMode="auto">
              <a:xfrm>
                <a:off x="4848227" y="4433732"/>
                <a:ext cx="295274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GB" sz="1200" b="1" i="1"/>
                  <a:t>b</a:t>
                </a:r>
              </a:p>
            </p:txBody>
          </p:sp>
          <p:sp>
            <p:nvSpPr>
              <p:cNvPr id="33862" name="TextBox 43"/>
              <p:cNvSpPr txBox="1">
                <a:spLocks noChangeArrowheads="1"/>
              </p:cNvSpPr>
              <p:nvPr/>
            </p:nvSpPr>
            <p:spPr bwMode="auto">
              <a:xfrm>
                <a:off x="3571868" y="3819365"/>
                <a:ext cx="33214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600" b="1" i="1"/>
                  <a:t>A</a:t>
                </a:r>
              </a:p>
            </p:txBody>
          </p:sp>
          <p:sp>
            <p:nvSpPr>
              <p:cNvPr id="33863" name="TextBox 44"/>
              <p:cNvSpPr txBox="1">
                <a:spLocks noChangeArrowheads="1"/>
              </p:cNvSpPr>
              <p:nvPr/>
            </p:nvSpPr>
            <p:spPr bwMode="auto">
              <a:xfrm>
                <a:off x="5429256" y="4676621"/>
                <a:ext cx="33214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600" b="1" i="1"/>
                  <a:t>B</a:t>
                </a:r>
              </a:p>
            </p:txBody>
          </p:sp>
          <p:sp>
            <p:nvSpPr>
              <p:cNvPr id="47" name="Oval 46"/>
              <p:cNvSpPr/>
              <p:nvPr/>
            </p:nvSpPr>
            <p:spPr>
              <a:xfrm>
                <a:off x="5215367" y="4677093"/>
                <a:ext cx="70282" cy="7063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5125263" y="4963269"/>
                <a:ext cx="70282" cy="7063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5258617" y="4963269"/>
                <a:ext cx="70282" cy="7063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0" name="Oval 49"/>
              <p:cNvSpPr/>
              <p:nvPr/>
            </p:nvSpPr>
            <p:spPr>
              <a:xfrm>
                <a:off x="3786316" y="3747927"/>
                <a:ext cx="1284884" cy="1358430"/>
              </a:xfrm>
              <a:prstGeom prst="ellipse">
                <a:avLst/>
              </a:prstGeom>
              <a:noFill/>
              <a:ln w="6350">
                <a:solidFill>
                  <a:schemeClr val="tx1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4071045" y="4034103"/>
                <a:ext cx="72083" cy="706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2" name="Oval 51"/>
              <p:cNvSpPr/>
              <p:nvPr/>
            </p:nvSpPr>
            <p:spPr>
              <a:xfrm rot="737658">
                <a:off x="5018940" y="4534005"/>
                <a:ext cx="428895" cy="642990"/>
              </a:xfrm>
              <a:prstGeom prst="ellipse">
                <a:avLst/>
              </a:prstGeom>
              <a:noFill/>
              <a:ln w="6350">
                <a:solidFill>
                  <a:schemeClr val="tx1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4357576" y="4677093"/>
                <a:ext cx="72083" cy="7063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18" name="Group 99"/>
          <p:cNvGrpSpPr>
            <a:grpSpLocks/>
          </p:cNvGrpSpPr>
          <p:nvPr/>
        </p:nvGrpSpPr>
        <p:grpSpPr bwMode="auto">
          <a:xfrm>
            <a:off x="4429125" y="3748088"/>
            <a:ext cx="2286000" cy="2051050"/>
            <a:chOff x="4500562" y="3890803"/>
            <a:chExt cx="2286016" cy="2051798"/>
          </a:xfrm>
        </p:grpSpPr>
        <p:grpSp>
          <p:nvGrpSpPr>
            <p:cNvPr id="20" name="Group 96"/>
            <p:cNvGrpSpPr>
              <a:grpSpLocks/>
            </p:cNvGrpSpPr>
            <p:nvPr/>
          </p:nvGrpSpPr>
          <p:grpSpPr bwMode="auto">
            <a:xfrm>
              <a:off x="4500562" y="3890803"/>
              <a:ext cx="2143140" cy="1109833"/>
              <a:chOff x="6143636" y="3747927"/>
              <a:chExt cx="2714644" cy="1395585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6509610" y="4390950"/>
                <a:ext cx="72391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7072648" y="4001541"/>
                <a:ext cx="70380" cy="6989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6777054" y="4123357"/>
                <a:ext cx="72391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7000257" y="4462841"/>
                <a:ext cx="72391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7000257" y="4820298"/>
                <a:ext cx="72391" cy="6989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62" name="Oval 61"/>
              <p:cNvSpPr/>
              <p:nvPr/>
            </p:nvSpPr>
            <p:spPr>
              <a:xfrm>
                <a:off x="7285797" y="4247169"/>
                <a:ext cx="72391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7285797" y="4666532"/>
                <a:ext cx="72391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64" name="Oval 63"/>
              <p:cNvSpPr/>
              <p:nvPr/>
            </p:nvSpPr>
            <p:spPr>
              <a:xfrm>
                <a:off x="6429176" y="4820298"/>
                <a:ext cx="72391" cy="6989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3829" name="TextBox 68"/>
              <p:cNvSpPr txBox="1">
                <a:spLocks noChangeArrowheads="1"/>
              </p:cNvSpPr>
              <p:nvPr/>
            </p:nvSpPr>
            <p:spPr bwMode="auto">
              <a:xfrm>
                <a:off x="7205681" y="4433732"/>
                <a:ext cx="295274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GB" sz="1200" b="1" i="1"/>
                  <a:t>b</a:t>
                </a:r>
              </a:p>
            </p:txBody>
          </p:sp>
          <p:sp>
            <p:nvSpPr>
              <p:cNvPr id="75" name="Oval 74"/>
              <p:cNvSpPr/>
              <p:nvPr/>
            </p:nvSpPr>
            <p:spPr>
              <a:xfrm>
                <a:off x="6143636" y="3747927"/>
                <a:ext cx="1284932" cy="1357938"/>
              </a:xfrm>
              <a:prstGeom prst="ellipse">
                <a:avLst/>
              </a:prstGeom>
              <a:noFill/>
              <a:ln w="6350">
                <a:solidFill>
                  <a:schemeClr val="tx1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6429176" y="4033493"/>
                <a:ext cx="72391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6714717" y="4676516"/>
                <a:ext cx="72391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6216027" y="4572674"/>
                <a:ext cx="70380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0" name="Oval 79"/>
              <p:cNvSpPr/>
              <p:nvPr/>
            </p:nvSpPr>
            <p:spPr>
              <a:xfrm>
                <a:off x="7939323" y="4428892"/>
                <a:ext cx="70379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1" name="Oval 80"/>
              <p:cNvSpPr/>
              <p:nvPr/>
            </p:nvSpPr>
            <p:spPr>
              <a:xfrm>
                <a:off x="8500349" y="4039484"/>
                <a:ext cx="72391" cy="6989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2" name="Oval 81"/>
              <p:cNvSpPr/>
              <p:nvPr/>
            </p:nvSpPr>
            <p:spPr>
              <a:xfrm>
                <a:off x="8206765" y="4163296"/>
                <a:ext cx="70380" cy="6989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8429970" y="4500783"/>
                <a:ext cx="70379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4" name="Oval 83"/>
              <p:cNvSpPr/>
              <p:nvPr/>
            </p:nvSpPr>
            <p:spPr>
              <a:xfrm>
                <a:off x="8429970" y="4858241"/>
                <a:ext cx="70379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8715510" y="4287108"/>
                <a:ext cx="70379" cy="6989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8715510" y="4706471"/>
                <a:ext cx="70379" cy="6989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87" name="Oval 86"/>
              <p:cNvSpPr/>
              <p:nvPr/>
            </p:nvSpPr>
            <p:spPr>
              <a:xfrm>
                <a:off x="7858889" y="4858241"/>
                <a:ext cx="70379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33842" name="TextBox 87"/>
              <p:cNvSpPr txBox="1">
                <a:spLocks noChangeArrowheads="1"/>
              </p:cNvSpPr>
              <p:nvPr/>
            </p:nvSpPr>
            <p:spPr bwMode="auto">
              <a:xfrm>
                <a:off x="7572396" y="4357694"/>
                <a:ext cx="295274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GB" sz="1200" b="1" i="1"/>
                  <a:t>a</a:t>
                </a:r>
              </a:p>
            </p:txBody>
          </p:sp>
          <p:sp>
            <p:nvSpPr>
              <p:cNvPr id="90" name="Oval 89"/>
              <p:cNvSpPr/>
              <p:nvPr/>
            </p:nvSpPr>
            <p:spPr>
              <a:xfrm>
                <a:off x="7573349" y="3785869"/>
                <a:ext cx="1284931" cy="1357938"/>
              </a:xfrm>
              <a:prstGeom prst="ellipse">
                <a:avLst/>
              </a:prstGeom>
              <a:noFill/>
              <a:ln w="6350">
                <a:solidFill>
                  <a:schemeClr val="tx1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91" name="Oval 90"/>
              <p:cNvSpPr/>
              <p:nvPr/>
            </p:nvSpPr>
            <p:spPr>
              <a:xfrm>
                <a:off x="7858889" y="4071436"/>
                <a:ext cx="70379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92" name="Oval 91"/>
              <p:cNvSpPr/>
              <p:nvPr/>
            </p:nvSpPr>
            <p:spPr>
              <a:xfrm>
                <a:off x="8144430" y="4714459"/>
                <a:ext cx="70379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  <p:sp>
            <p:nvSpPr>
              <p:cNvPr id="93" name="Oval 92"/>
              <p:cNvSpPr/>
              <p:nvPr/>
            </p:nvSpPr>
            <p:spPr>
              <a:xfrm>
                <a:off x="7643728" y="4610617"/>
                <a:ext cx="72391" cy="71891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GB">
                  <a:solidFill>
                    <a:srgbClr val="FFFFFF"/>
                  </a:solidFill>
                  <a:latin typeface="Arial" charset="0"/>
                </a:endParaRPr>
              </a:p>
            </p:txBody>
          </p:sp>
        </p:grpSp>
        <p:sp>
          <p:nvSpPr>
            <p:cNvPr id="33820" name="TextBox 93"/>
            <p:cNvSpPr txBox="1">
              <a:spLocks noChangeArrowheads="1"/>
            </p:cNvSpPr>
            <p:nvPr/>
          </p:nvSpPr>
          <p:spPr bwMode="auto">
            <a:xfrm>
              <a:off x="4572000" y="5357826"/>
              <a:ext cx="22145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600" b="1">
                  <a:latin typeface="Arial Narrow" pitchFamily="34" charset="0"/>
                </a:rPr>
                <a:t>Should a and b belong to the same cluster?</a:t>
              </a:r>
            </a:p>
          </p:txBody>
        </p:sp>
      </p:grpSp>
      <p:grpSp>
        <p:nvGrpSpPr>
          <p:cNvPr id="21" name="Group 127"/>
          <p:cNvGrpSpPr>
            <a:grpSpLocks/>
          </p:cNvGrpSpPr>
          <p:nvPr/>
        </p:nvGrpSpPr>
        <p:grpSpPr bwMode="auto">
          <a:xfrm>
            <a:off x="7143750" y="4071938"/>
            <a:ext cx="1785938" cy="1727200"/>
            <a:chOff x="7143736" y="4071942"/>
            <a:chExt cx="1785982" cy="1727783"/>
          </a:xfrm>
        </p:grpSpPr>
        <p:grpSp>
          <p:nvGrpSpPr>
            <p:cNvPr id="22" name="Group 115"/>
            <p:cNvGrpSpPr>
              <a:grpSpLocks/>
            </p:cNvGrpSpPr>
            <p:nvPr/>
          </p:nvGrpSpPr>
          <p:grpSpPr bwMode="auto">
            <a:xfrm>
              <a:off x="7358082" y="4071942"/>
              <a:ext cx="1428760" cy="285752"/>
              <a:chOff x="7215206" y="4214818"/>
              <a:chExt cx="1428760" cy="285752"/>
            </a:xfrm>
          </p:grpSpPr>
          <p:cxnSp>
            <p:nvCxnSpPr>
              <p:cNvPr id="102" name="Straight Connector 101"/>
              <p:cNvCxnSpPr/>
              <p:nvPr/>
            </p:nvCxnSpPr>
            <p:spPr>
              <a:xfrm rot="5400000" flipH="1" flipV="1">
                <a:off x="7179414" y="4250582"/>
                <a:ext cx="285846" cy="214317"/>
              </a:xfrm>
              <a:prstGeom prst="line">
                <a:avLst/>
              </a:prstGeom>
              <a:ln w="28575">
                <a:solidFill>
                  <a:srgbClr val="0033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rot="16200000" flipH="1">
                <a:off x="7393732" y="4250581"/>
                <a:ext cx="285846" cy="214318"/>
              </a:xfrm>
              <a:prstGeom prst="line">
                <a:avLst/>
              </a:prstGeom>
              <a:ln w="28575">
                <a:solidFill>
                  <a:srgbClr val="0033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 rot="5400000" flipH="1" flipV="1">
                <a:off x="7643769" y="4214863"/>
                <a:ext cx="285846" cy="285757"/>
              </a:xfrm>
              <a:prstGeom prst="line">
                <a:avLst/>
              </a:prstGeom>
              <a:ln w="28575">
                <a:solidFill>
                  <a:srgbClr val="0033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/>
              <p:cNvCxnSpPr/>
              <p:nvPr/>
            </p:nvCxnSpPr>
            <p:spPr>
              <a:xfrm rot="16200000" flipH="1">
                <a:off x="7893806" y="4250582"/>
                <a:ext cx="285846" cy="214317"/>
              </a:xfrm>
              <a:prstGeom prst="line">
                <a:avLst/>
              </a:prstGeom>
              <a:ln w="28575">
                <a:solidFill>
                  <a:srgbClr val="0033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 rot="5400000" flipH="1" flipV="1">
                <a:off x="8108124" y="4250581"/>
                <a:ext cx="285846" cy="214318"/>
              </a:xfrm>
              <a:prstGeom prst="line">
                <a:avLst/>
              </a:prstGeom>
              <a:ln w="28575">
                <a:solidFill>
                  <a:srgbClr val="0033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 rot="16200000" flipH="1">
                <a:off x="8358161" y="4214863"/>
                <a:ext cx="285846" cy="285757"/>
              </a:xfrm>
              <a:prstGeom prst="line">
                <a:avLst/>
              </a:prstGeom>
              <a:ln w="28575">
                <a:solidFill>
                  <a:srgbClr val="0033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125"/>
            <p:cNvGrpSpPr>
              <a:grpSpLocks/>
            </p:cNvGrpSpPr>
            <p:nvPr/>
          </p:nvGrpSpPr>
          <p:grpSpPr bwMode="auto">
            <a:xfrm>
              <a:off x="7143768" y="4572008"/>
              <a:ext cx="1643074" cy="285752"/>
              <a:chOff x="7000892" y="4786322"/>
              <a:chExt cx="1643074" cy="285752"/>
            </a:xfrm>
          </p:grpSpPr>
          <p:grpSp>
            <p:nvGrpSpPr>
              <p:cNvPr id="25" name="Group 116"/>
              <p:cNvGrpSpPr>
                <a:grpSpLocks/>
              </p:cNvGrpSpPr>
              <p:nvPr/>
            </p:nvGrpSpPr>
            <p:grpSpPr bwMode="auto">
              <a:xfrm>
                <a:off x="7000892" y="4786322"/>
                <a:ext cx="1428760" cy="285752"/>
                <a:chOff x="7215206" y="4214818"/>
                <a:chExt cx="1428760" cy="285752"/>
              </a:xfrm>
            </p:grpSpPr>
            <p:cxnSp>
              <p:nvCxnSpPr>
                <p:cNvPr id="118" name="Straight Connector 117"/>
                <p:cNvCxnSpPr/>
                <p:nvPr/>
              </p:nvCxnSpPr>
              <p:spPr>
                <a:xfrm rot="5400000" flipH="1" flipV="1">
                  <a:off x="7179411" y="4250746"/>
                  <a:ext cx="285846" cy="214318"/>
                </a:xfrm>
                <a:prstGeom prst="line">
                  <a:avLst/>
                </a:prstGeom>
                <a:ln w="28575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9" name="Straight Connector 118"/>
                <p:cNvCxnSpPr/>
                <p:nvPr/>
              </p:nvCxnSpPr>
              <p:spPr>
                <a:xfrm rot="16200000" flipH="1">
                  <a:off x="7393728" y="4250747"/>
                  <a:ext cx="285846" cy="214317"/>
                </a:xfrm>
                <a:prstGeom prst="line">
                  <a:avLst/>
                </a:prstGeom>
                <a:ln w="28575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Straight Connector 119"/>
                <p:cNvCxnSpPr/>
                <p:nvPr/>
              </p:nvCxnSpPr>
              <p:spPr>
                <a:xfrm rot="5400000" flipH="1" flipV="1">
                  <a:off x="7643765" y="4215028"/>
                  <a:ext cx="285846" cy="285757"/>
                </a:xfrm>
                <a:prstGeom prst="line">
                  <a:avLst/>
                </a:prstGeom>
                <a:ln w="28575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1" name="Straight Connector 120"/>
                <p:cNvCxnSpPr/>
                <p:nvPr/>
              </p:nvCxnSpPr>
              <p:spPr>
                <a:xfrm rot="16200000" flipH="1">
                  <a:off x="7893803" y="4250746"/>
                  <a:ext cx="285846" cy="214318"/>
                </a:xfrm>
                <a:prstGeom prst="line">
                  <a:avLst/>
                </a:prstGeom>
                <a:ln w="28575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Straight Connector 121"/>
                <p:cNvCxnSpPr/>
                <p:nvPr/>
              </p:nvCxnSpPr>
              <p:spPr>
                <a:xfrm rot="5400000" flipH="1" flipV="1">
                  <a:off x="8108120" y="4250747"/>
                  <a:ext cx="285846" cy="214317"/>
                </a:xfrm>
                <a:prstGeom prst="line">
                  <a:avLst/>
                </a:prstGeom>
                <a:ln w="28575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Straight Connector 122"/>
                <p:cNvCxnSpPr/>
                <p:nvPr/>
              </p:nvCxnSpPr>
              <p:spPr>
                <a:xfrm rot="16200000" flipH="1">
                  <a:off x="8358157" y="4215028"/>
                  <a:ext cx="285846" cy="285757"/>
                </a:xfrm>
                <a:prstGeom prst="line">
                  <a:avLst/>
                </a:prstGeom>
                <a:ln w="28575"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5" name="Straight Connector 124"/>
              <p:cNvCxnSpPr/>
              <p:nvPr/>
            </p:nvCxnSpPr>
            <p:spPr>
              <a:xfrm rot="5400000" flipH="1" flipV="1">
                <a:off x="8393881" y="4822250"/>
                <a:ext cx="285846" cy="214318"/>
              </a:xfrm>
              <a:prstGeom prst="line">
                <a:avLst/>
              </a:prstGeom>
              <a:ln w="28575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804" name="TextBox 126"/>
            <p:cNvSpPr txBox="1">
              <a:spLocks noChangeArrowheads="1"/>
            </p:cNvSpPr>
            <p:nvPr/>
          </p:nvSpPr>
          <p:spPr bwMode="auto">
            <a:xfrm>
              <a:off x="7143736" y="5214950"/>
              <a:ext cx="1785982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sz="1600" b="1">
                  <a:latin typeface="Arial Narrow" pitchFamily="34" charset="0"/>
                </a:rPr>
                <a:t>Are the two waves really that different?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08064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Proximity Measures Revisited</a:t>
            </a:r>
          </a:p>
        </p:txBody>
      </p:sp>
      <p:sp>
        <p:nvSpPr>
          <p:cNvPr id="34821" name="Rectangle 1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sz="2800" b="1" dirty="0"/>
              <a:t>Shared Nearest Neighbours (SNN) </a:t>
            </a:r>
          </a:p>
          <a:p>
            <a:pPr marL="714375" lvl="1" indent="-352425">
              <a:spcBef>
                <a:spcPts val="200"/>
              </a:spcBef>
              <a:spcAft>
                <a:spcPts val="600"/>
              </a:spcAft>
            </a:pPr>
            <a:r>
              <a:rPr lang="en-GB" sz="2400" dirty="0"/>
              <a:t>Similar data objects share common nearest neighbours</a:t>
            </a:r>
          </a:p>
          <a:p>
            <a:pPr marL="714375" lvl="1" indent="-352425">
              <a:spcBef>
                <a:spcPts val="200"/>
              </a:spcBef>
              <a:spcAft>
                <a:spcPts val="600"/>
              </a:spcAft>
            </a:pPr>
            <a:r>
              <a:rPr lang="en-GB" sz="2400" dirty="0"/>
              <a:t>The more common nearest neighbours there are, the more similar the two data objects are</a:t>
            </a:r>
          </a:p>
          <a:p>
            <a:pPr marL="1174750" lvl="2" indent="-460375">
              <a:spcBef>
                <a:spcPts val="200"/>
              </a:spcBef>
              <a:spcAft>
                <a:spcPts val="600"/>
              </a:spcAft>
              <a:buFontTx/>
              <a:buNone/>
            </a:pPr>
            <a:r>
              <a:rPr lang="en-GB" sz="2000" dirty="0">
                <a:solidFill>
                  <a:srgbClr val="0033CC"/>
                </a:solidFill>
              </a:rPr>
              <a:t>e.g. Points A and B have 4 common nearest neighbours (out of 7)</a:t>
            </a:r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3833813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429000" y="4335463"/>
            <a:ext cx="106363" cy="115887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749675" y="3873500"/>
            <a:ext cx="107950" cy="115888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4500563" y="3643313"/>
            <a:ext cx="107950" cy="11588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3963988" y="4335463"/>
            <a:ext cx="107950" cy="1158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00563" y="5027613"/>
            <a:ext cx="107950" cy="11588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500563" y="4105275"/>
            <a:ext cx="107950" cy="1143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037138" y="4335463"/>
            <a:ext cx="106362" cy="1158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500563" y="4567238"/>
            <a:ext cx="107950" cy="1143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465763" y="4335463"/>
            <a:ext cx="106362" cy="115887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357813" y="3989388"/>
            <a:ext cx="107950" cy="115887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357813" y="4681538"/>
            <a:ext cx="107950" cy="115887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749675" y="4797425"/>
            <a:ext cx="107950" cy="115888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34834" name="TextBox 24"/>
          <p:cNvSpPr txBox="1">
            <a:spLocks noChangeArrowheads="1"/>
          </p:cNvSpPr>
          <p:nvPr/>
        </p:nvSpPr>
        <p:spPr bwMode="auto">
          <a:xfrm>
            <a:off x="4938713" y="4049713"/>
            <a:ext cx="4191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400" b="1" i="1"/>
              <a:t>B</a:t>
            </a:r>
          </a:p>
        </p:txBody>
      </p:sp>
      <p:sp>
        <p:nvSpPr>
          <p:cNvPr id="34835" name="TextBox 25"/>
          <p:cNvSpPr txBox="1">
            <a:spLocks noChangeArrowheads="1"/>
          </p:cNvSpPr>
          <p:nvPr/>
        </p:nvSpPr>
        <p:spPr bwMode="auto">
          <a:xfrm>
            <a:off x="3857625" y="4049713"/>
            <a:ext cx="314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 i="1"/>
              <a:t>A</a:t>
            </a:r>
          </a:p>
        </p:txBody>
      </p:sp>
      <p:cxnSp>
        <p:nvCxnSpPr>
          <p:cNvPr id="77" name="Straight Connector 76"/>
          <p:cNvCxnSpPr/>
          <p:nvPr/>
        </p:nvCxnSpPr>
        <p:spPr>
          <a:xfrm rot="16200000" flipH="1">
            <a:off x="4553744" y="3906044"/>
            <a:ext cx="0" cy="99536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37" name="TextBox 94"/>
          <p:cNvSpPr txBox="1">
            <a:spLocks noChangeArrowheads="1"/>
          </p:cNvSpPr>
          <p:nvPr/>
        </p:nvSpPr>
        <p:spPr bwMode="auto">
          <a:xfrm>
            <a:off x="642938" y="5357813"/>
            <a:ext cx="56435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66700" indent="-266700">
              <a:buFont typeface="Arial" charset="0"/>
              <a:buChar char="–"/>
            </a:pPr>
            <a:r>
              <a:rPr lang="en-GB" sz="2400"/>
              <a:t>Adopting SNN in clustering algorithms</a:t>
            </a:r>
          </a:p>
        </p:txBody>
      </p:sp>
    </p:spTree>
    <p:extLst>
      <p:ext uri="{BB962C8B-B14F-4D97-AF65-F5344CB8AC3E}">
        <p14:creationId xmlns:p14="http://schemas.microsoft.com/office/powerpoint/2010/main" val="3732397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Proximity Measures Revisited</a:t>
            </a:r>
          </a:p>
        </p:txBody>
      </p:sp>
      <p:sp>
        <p:nvSpPr>
          <p:cNvPr id="35845" name="Rectangle 1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en-GB" sz="2800" b="1" dirty="0"/>
              <a:t>Time-Series and Sequential Data</a:t>
            </a:r>
          </a:p>
          <a:p>
            <a:pPr marL="714375" lvl="1" indent="-352425">
              <a:spcBef>
                <a:spcPts val="200"/>
              </a:spcBef>
              <a:spcAft>
                <a:spcPts val="600"/>
              </a:spcAft>
            </a:pPr>
            <a:r>
              <a:rPr lang="en-GB" sz="2400" dirty="0"/>
              <a:t>A time-series or sequential data record consists of measurements at a sequence of time points</a:t>
            </a:r>
          </a:p>
          <a:p>
            <a:pPr marL="714375" lvl="1" indent="-352425">
              <a:spcBef>
                <a:spcPts val="200"/>
              </a:spcBef>
              <a:spcAft>
                <a:spcPts val="600"/>
              </a:spcAft>
            </a:pPr>
            <a:r>
              <a:rPr lang="en-GB" sz="2400" dirty="0"/>
              <a:t>Direct comparison of the measurements of two time-series records at the time points fail to show true similarity</a:t>
            </a:r>
          </a:p>
          <a:p>
            <a:pPr marL="1174750" lvl="2" indent="-460375">
              <a:spcBef>
                <a:spcPts val="200"/>
              </a:spcBef>
              <a:spcAft>
                <a:spcPts val="600"/>
              </a:spcAft>
              <a:buFontTx/>
              <a:buNone/>
            </a:pPr>
            <a:r>
              <a:rPr lang="en-GB" sz="2000" dirty="0">
                <a:solidFill>
                  <a:srgbClr val="0033CC"/>
                </a:solidFill>
              </a:rPr>
              <a:t>e.g. Time-series A and B similar peaks, valley and plateau.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3833813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5846" name="Freeform 18"/>
          <p:cNvSpPr>
            <a:spLocks/>
          </p:cNvSpPr>
          <p:nvPr/>
        </p:nvSpPr>
        <p:spPr bwMode="auto">
          <a:xfrm>
            <a:off x="1482725" y="4035425"/>
            <a:ext cx="1828800" cy="447675"/>
          </a:xfrm>
          <a:custGeom>
            <a:avLst/>
            <a:gdLst>
              <a:gd name="T0" fmla="*/ 0 w 720"/>
              <a:gd name="T1" fmla="*/ 72 h 232"/>
              <a:gd name="T2" fmla="*/ 96 w 720"/>
              <a:gd name="T3" fmla="*/ 24 h 232"/>
              <a:gd name="T4" fmla="*/ 192 w 720"/>
              <a:gd name="T5" fmla="*/ 120 h 232"/>
              <a:gd name="T6" fmla="*/ 336 w 720"/>
              <a:gd name="T7" fmla="*/ 72 h 232"/>
              <a:gd name="T8" fmla="*/ 528 w 720"/>
              <a:gd name="T9" fmla="*/ 72 h 232"/>
              <a:gd name="T10" fmla="*/ 576 w 720"/>
              <a:gd name="T11" fmla="*/ 24 h 232"/>
              <a:gd name="T12" fmla="*/ 624 w 720"/>
              <a:gd name="T13" fmla="*/ 216 h 232"/>
              <a:gd name="T14" fmla="*/ 720 w 720"/>
              <a:gd name="T15" fmla="*/ 120 h 2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20"/>
              <a:gd name="T25" fmla="*/ 0 h 232"/>
              <a:gd name="T26" fmla="*/ 720 w 720"/>
              <a:gd name="T27" fmla="*/ 232 h 2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20" h="232">
                <a:moveTo>
                  <a:pt x="0" y="72"/>
                </a:moveTo>
                <a:cubicBezTo>
                  <a:pt x="32" y="44"/>
                  <a:pt x="64" y="16"/>
                  <a:pt x="96" y="24"/>
                </a:cubicBezTo>
                <a:cubicBezTo>
                  <a:pt x="128" y="32"/>
                  <a:pt x="152" y="112"/>
                  <a:pt x="192" y="120"/>
                </a:cubicBezTo>
                <a:cubicBezTo>
                  <a:pt x="232" y="128"/>
                  <a:pt x="280" y="80"/>
                  <a:pt x="336" y="72"/>
                </a:cubicBezTo>
                <a:cubicBezTo>
                  <a:pt x="392" y="64"/>
                  <a:pt x="488" y="80"/>
                  <a:pt x="528" y="72"/>
                </a:cubicBezTo>
                <a:cubicBezTo>
                  <a:pt x="568" y="64"/>
                  <a:pt x="560" y="0"/>
                  <a:pt x="576" y="24"/>
                </a:cubicBezTo>
                <a:cubicBezTo>
                  <a:pt x="592" y="48"/>
                  <a:pt x="600" y="200"/>
                  <a:pt x="624" y="216"/>
                </a:cubicBezTo>
                <a:cubicBezTo>
                  <a:pt x="648" y="232"/>
                  <a:pt x="704" y="136"/>
                  <a:pt x="720" y="120"/>
                </a:cubicBezTo>
              </a:path>
            </a:pathLst>
          </a:custGeom>
          <a:noFill/>
          <a:ln w="19050" cmpd="sng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47" name="Freeform 19"/>
          <p:cNvSpPr>
            <a:spLocks/>
          </p:cNvSpPr>
          <p:nvPr/>
        </p:nvSpPr>
        <p:spPr bwMode="auto">
          <a:xfrm>
            <a:off x="1482725" y="4432300"/>
            <a:ext cx="2171700" cy="898525"/>
          </a:xfrm>
          <a:custGeom>
            <a:avLst/>
            <a:gdLst>
              <a:gd name="T0" fmla="*/ 0 w 720"/>
              <a:gd name="T1" fmla="*/ 72 h 232"/>
              <a:gd name="T2" fmla="*/ 96 w 720"/>
              <a:gd name="T3" fmla="*/ 24 h 232"/>
              <a:gd name="T4" fmla="*/ 192 w 720"/>
              <a:gd name="T5" fmla="*/ 120 h 232"/>
              <a:gd name="T6" fmla="*/ 336 w 720"/>
              <a:gd name="T7" fmla="*/ 72 h 232"/>
              <a:gd name="T8" fmla="*/ 528 w 720"/>
              <a:gd name="T9" fmla="*/ 72 h 232"/>
              <a:gd name="T10" fmla="*/ 576 w 720"/>
              <a:gd name="T11" fmla="*/ 24 h 232"/>
              <a:gd name="T12" fmla="*/ 624 w 720"/>
              <a:gd name="T13" fmla="*/ 216 h 232"/>
              <a:gd name="T14" fmla="*/ 720 w 720"/>
              <a:gd name="T15" fmla="*/ 120 h 2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20"/>
              <a:gd name="T25" fmla="*/ 0 h 232"/>
              <a:gd name="T26" fmla="*/ 720 w 720"/>
              <a:gd name="T27" fmla="*/ 232 h 2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20" h="232">
                <a:moveTo>
                  <a:pt x="0" y="72"/>
                </a:moveTo>
                <a:cubicBezTo>
                  <a:pt x="32" y="44"/>
                  <a:pt x="64" y="16"/>
                  <a:pt x="96" y="24"/>
                </a:cubicBezTo>
                <a:cubicBezTo>
                  <a:pt x="128" y="32"/>
                  <a:pt x="152" y="112"/>
                  <a:pt x="192" y="120"/>
                </a:cubicBezTo>
                <a:cubicBezTo>
                  <a:pt x="232" y="128"/>
                  <a:pt x="280" y="80"/>
                  <a:pt x="336" y="72"/>
                </a:cubicBezTo>
                <a:cubicBezTo>
                  <a:pt x="392" y="64"/>
                  <a:pt x="488" y="80"/>
                  <a:pt x="528" y="72"/>
                </a:cubicBezTo>
                <a:cubicBezTo>
                  <a:pt x="568" y="64"/>
                  <a:pt x="560" y="0"/>
                  <a:pt x="576" y="24"/>
                </a:cubicBezTo>
                <a:cubicBezTo>
                  <a:pt x="592" y="48"/>
                  <a:pt x="600" y="200"/>
                  <a:pt x="624" y="216"/>
                </a:cubicBezTo>
                <a:cubicBezTo>
                  <a:pt x="648" y="232"/>
                  <a:pt x="704" y="136"/>
                  <a:pt x="720" y="120"/>
                </a:cubicBezTo>
              </a:path>
            </a:pathLst>
          </a:custGeom>
          <a:noFill/>
          <a:ln w="28575" cap="rnd" cmpd="sng">
            <a:solidFill>
              <a:srgbClr val="0033CC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48" name="Line 20"/>
          <p:cNvSpPr>
            <a:spLocks noChangeShapeType="1"/>
          </p:cNvSpPr>
          <p:nvPr/>
        </p:nvSpPr>
        <p:spPr bwMode="auto">
          <a:xfrm>
            <a:off x="1482725" y="5381625"/>
            <a:ext cx="228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35849" name="Line 21"/>
          <p:cNvSpPr>
            <a:spLocks noChangeShapeType="1"/>
          </p:cNvSpPr>
          <p:nvPr/>
        </p:nvSpPr>
        <p:spPr bwMode="auto">
          <a:xfrm>
            <a:off x="1692275" y="4079875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0" name="Line 22"/>
          <p:cNvSpPr>
            <a:spLocks noChangeShapeType="1"/>
          </p:cNvSpPr>
          <p:nvPr/>
        </p:nvSpPr>
        <p:spPr bwMode="auto">
          <a:xfrm>
            <a:off x="1939925" y="4264025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1" name="Line 23"/>
          <p:cNvSpPr>
            <a:spLocks noChangeShapeType="1"/>
          </p:cNvSpPr>
          <p:nvPr/>
        </p:nvSpPr>
        <p:spPr bwMode="auto">
          <a:xfrm>
            <a:off x="2320925" y="4187825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2" name="Line 24"/>
          <p:cNvSpPr>
            <a:spLocks noChangeShapeType="1"/>
          </p:cNvSpPr>
          <p:nvPr/>
        </p:nvSpPr>
        <p:spPr bwMode="auto">
          <a:xfrm>
            <a:off x="2625725" y="4168775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3" name="Line 25"/>
          <p:cNvSpPr>
            <a:spLocks noChangeShapeType="1"/>
          </p:cNvSpPr>
          <p:nvPr/>
        </p:nvSpPr>
        <p:spPr bwMode="auto">
          <a:xfrm>
            <a:off x="2930525" y="4067175"/>
            <a:ext cx="0" cy="654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4" name="Line 26"/>
          <p:cNvSpPr>
            <a:spLocks noChangeShapeType="1"/>
          </p:cNvSpPr>
          <p:nvPr/>
        </p:nvSpPr>
        <p:spPr bwMode="auto">
          <a:xfrm>
            <a:off x="3311525" y="4264025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5" name="Freeform 27"/>
          <p:cNvSpPr>
            <a:spLocks/>
          </p:cNvSpPr>
          <p:nvPr/>
        </p:nvSpPr>
        <p:spPr bwMode="auto">
          <a:xfrm>
            <a:off x="5427663" y="4002088"/>
            <a:ext cx="1828800" cy="447675"/>
          </a:xfrm>
          <a:custGeom>
            <a:avLst/>
            <a:gdLst>
              <a:gd name="T0" fmla="*/ 0 w 720"/>
              <a:gd name="T1" fmla="*/ 72 h 232"/>
              <a:gd name="T2" fmla="*/ 96 w 720"/>
              <a:gd name="T3" fmla="*/ 24 h 232"/>
              <a:gd name="T4" fmla="*/ 192 w 720"/>
              <a:gd name="T5" fmla="*/ 120 h 232"/>
              <a:gd name="T6" fmla="*/ 336 w 720"/>
              <a:gd name="T7" fmla="*/ 72 h 232"/>
              <a:gd name="T8" fmla="*/ 528 w 720"/>
              <a:gd name="T9" fmla="*/ 72 h 232"/>
              <a:gd name="T10" fmla="*/ 576 w 720"/>
              <a:gd name="T11" fmla="*/ 24 h 232"/>
              <a:gd name="T12" fmla="*/ 624 w 720"/>
              <a:gd name="T13" fmla="*/ 216 h 232"/>
              <a:gd name="T14" fmla="*/ 720 w 720"/>
              <a:gd name="T15" fmla="*/ 120 h 2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20"/>
              <a:gd name="T25" fmla="*/ 0 h 232"/>
              <a:gd name="T26" fmla="*/ 720 w 720"/>
              <a:gd name="T27" fmla="*/ 232 h 2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20" h="232">
                <a:moveTo>
                  <a:pt x="0" y="72"/>
                </a:moveTo>
                <a:cubicBezTo>
                  <a:pt x="32" y="44"/>
                  <a:pt x="64" y="16"/>
                  <a:pt x="96" y="24"/>
                </a:cubicBezTo>
                <a:cubicBezTo>
                  <a:pt x="128" y="32"/>
                  <a:pt x="152" y="112"/>
                  <a:pt x="192" y="120"/>
                </a:cubicBezTo>
                <a:cubicBezTo>
                  <a:pt x="232" y="128"/>
                  <a:pt x="280" y="80"/>
                  <a:pt x="336" y="72"/>
                </a:cubicBezTo>
                <a:cubicBezTo>
                  <a:pt x="392" y="64"/>
                  <a:pt x="488" y="80"/>
                  <a:pt x="528" y="72"/>
                </a:cubicBezTo>
                <a:cubicBezTo>
                  <a:pt x="568" y="64"/>
                  <a:pt x="560" y="0"/>
                  <a:pt x="576" y="24"/>
                </a:cubicBezTo>
                <a:cubicBezTo>
                  <a:pt x="592" y="48"/>
                  <a:pt x="600" y="200"/>
                  <a:pt x="624" y="216"/>
                </a:cubicBezTo>
                <a:cubicBezTo>
                  <a:pt x="648" y="232"/>
                  <a:pt x="704" y="136"/>
                  <a:pt x="720" y="120"/>
                </a:cubicBezTo>
              </a:path>
            </a:pathLst>
          </a:custGeom>
          <a:noFill/>
          <a:ln w="19050" cmpd="sng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6" name="Freeform 28"/>
          <p:cNvSpPr>
            <a:spLocks/>
          </p:cNvSpPr>
          <p:nvPr/>
        </p:nvSpPr>
        <p:spPr bwMode="auto">
          <a:xfrm>
            <a:off x="5427663" y="4398963"/>
            <a:ext cx="2171700" cy="898525"/>
          </a:xfrm>
          <a:custGeom>
            <a:avLst/>
            <a:gdLst>
              <a:gd name="T0" fmla="*/ 0 w 720"/>
              <a:gd name="T1" fmla="*/ 72 h 232"/>
              <a:gd name="T2" fmla="*/ 96 w 720"/>
              <a:gd name="T3" fmla="*/ 24 h 232"/>
              <a:gd name="T4" fmla="*/ 192 w 720"/>
              <a:gd name="T5" fmla="*/ 120 h 232"/>
              <a:gd name="T6" fmla="*/ 336 w 720"/>
              <a:gd name="T7" fmla="*/ 72 h 232"/>
              <a:gd name="T8" fmla="*/ 528 w 720"/>
              <a:gd name="T9" fmla="*/ 72 h 232"/>
              <a:gd name="T10" fmla="*/ 576 w 720"/>
              <a:gd name="T11" fmla="*/ 24 h 232"/>
              <a:gd name="T12" fmla="*/ 624 w 720"/>
              <a:gd name="T13" fmla="*/ 216 h 232"/>
              <a:gd name="T14" fmla="*/ 720 w 720"/>
              <a:gd name="T15" fmla="*/ 120 h 2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20"/>
              <a:gd name="T25" fmla="*/ 0 h 232"/>
              <a:gd name="T26" fmla="*/ 720 w 720"/>
              <a:gd name="T27" fmla="*/ 232 h 2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20" h="232">
                <a:moveTo>
                  <a:pt x="0" y="72"/>
                </a:moveTo>
                <a:cubicBezTo>
                  <a:pt x="32" y="44"/>
                  <a:pt x="64" y="16"/>
                  <a:pt x="96" y="24"/>
                </a:cubicBezTo>
                <a:cubicBezTo>
                  <a:pt x="128" y="32"/>
                  <a:pt x="152" y="112"/>
                  <a:pt x="192" y="120"/>
                </a:cubicBezTo>
                <a:cubicBezTo>
                  <a:pt x="232" y="128"/>
                  <a:pt x="280" y="80"/>
                  <a:pt x="336" y="72"/>
                </a:cubicBezTo>
                <a:cubicBezTo>
                  <a:pt x="392" y="64"/>
                  <a:pt x="488" y="80"/>
                  <a:pt x="528" y="72"/>
                </a:cubicBezTo>
                <a:cubicBezTo>
                  <a:pt x="568" y="64"/>
                  <a:pt x="560" y="0"/>
                  <a:pt x="576" y="24"/>
                </a:cubicBezTo>
                <a:cubicBezTo>
                  <a:pt x="592" y="48"/>
                  <a:pt x="600" y="200"/>
                  <a:pt x="624" y="216"/>
                </a:cubicBezTo>
                <a:cubicBezTo>
                  <a:pt x="648" y="232"/>
                  <a:pt x="704" y="136"/>
                  <a:pt x="720" y="120"/>
                </a:cubicBezTo>
              </a:path>
            </a:pathLst>
          </a:custGeom>
          <a:noFill/>
          <a:ln w="28575" cap="rnd" cmpd="sng">
            <a:solidFill>
              <a:srgbClr val="0033CC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7" name="Line 29"/>
          <p:cNvSpPr>
            <a:spLocks noChangeShapeType="1"/>
          </p:cNvSpPr>
          <p:nvPr/>
        </p:nvSpPr>
        <p:spPr bwMode="auto">
          <a:xfrm>
            <a:off x="5427663" y="5348288"/>
            <a:ext cx="228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  <p:txBody>
          <a:bodyPr/>
          <a:lstStyle/>
          <a:p>
            <a:endParaRPr lang="en-GB"/>
          </a:p>
        </p:txBody>
      </p:sp>
      <p:cxnSp>
        <p:nvCxnSpPr>
          <p:cNvPr id="35858" name="AutoShape 30"/>
          <p:cNvCxnSpPr>
            <a:cxnSpLocks noChangeShapeType="1"/>
            <a:stCxn id="35855" idx="1"/>
            <a:endCxn id="35856" idx="1"/>
          </p:cNvCxnSpPr>
          <p:nvPr/>
        </p:nvCxnSpPr>
        <p:spPr bwMode="auto">
          <a:xfrm>
            <a:off x="5662613" y="4048125"/>
            <a:ext cx="39687" cy="4445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5859" name="AutoShape 31"/>
          <p:cNvCxnSpPr>
            <a:cxnSpLocks noChangeShapeType="1"/>
            <a:stCxn id="35855" idx="2"/>
            <a:endCxn id="35856" idx="2"/>
          </p:cNvCxnSpPr>
          <p:nvPr/>
        </p:nvCxnSpPr>
        <p:spPr bwMode="auto">
          <a:xfrm>
            <a:off x="5905500" y="4233863"/>
            <a:ext cx="87313" cy="6302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5860" name="AutoShape 32"/>
          <p:cNvCxnSpPr>
            <a:cxnSpLocks noChangeShapeType="1"/>
            <a:stCxn id="35855" idx="3"/>
            <a:endCxn id="35856" idx="3"/>
          </p:cNvCxnSpPr>
          <p:nvPr/>
        </p:nvCxnSpPr>
        <p:spPr bwMode="auto">
          <a:xfrm>
            <a:off x="6281738" y="4132263"/>
            <a:ext cx="158750" cy="53181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5861" name="AutoShape 33"/>
          <p:cNvCxnSpPr>
            <a:cxnSpLocks noChangeShapeType="1"/>
            <a:stCxn id="35855" idx="4"/>
            <a:endCxn id="35856" idx="4"/>
          </p:cNvCxnSpPr>
          <p:nvPr/>
        </p:nvCxnSpPr>
        <p:spPr bwMode="auto">
          <a:xfrm>
            <a:off x="6778625" y="4141788"/>
            <a:ext cx="255588" cy="5365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5862" name="AutoShape 34"/>
          <p:cNvCxnSpPr>
            <a:cxnSpLocks noChangeShapeType="1"/>
            <a:stCxn id="35855" idx="5"/>
            <a:endCxn id="35856" idx="5"/>
          </p:cNvCxnSpPr>
          <p:nvPr/>
        </p:nvCxnSpPr>
        <p:spPr bwMode="auto">
          <a:xfrm>
            <a:off x="6900863" y="4048125"/>
            <a:ext cx="277812" cy="4445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5863" name="AutoShape 35"/>
          <p:cNvCxnSpPr>
            <a:cxnSpLocks noChangeShapeType="1"/>
          </p:cNvCxnSpPr>
          <p:nvPr/>
        </p:nvCxnSpPr>
        <p:spPr bwMode="auto">
          <a:xfrm>
            <a:off x="7253288" y="4233863"/>
            <a:ext cx="347662" cy="6302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35864" name="AutoShape 36"/>
          <p:cNvCxnSpPr>
            <a:cxnSpLocks noChangeShapeType="1"/>
            <a:stCxn id="35855" idx="6"/>
            <a:endCxn id="35856" idx="6"/>
          </p:cNvCxnSpPr>
          <p:nvPr/>
        </p:nvCxnSpPr>
        <p:spPr bwMode="auto">
          <a:xfrm>
            <a:off x="7021513" y="4419600"/>
            <a:ext cx="303212" cy="8159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sp>
        <p:nvSpPr>
          <p:cNvPr id="35865" name="Text Box 37"/>
          <p:cNvSpPr txBox="1">
            <a:spLocks noChangeArrowheads="1"/>
          </p:cNvSpPr>
          <p:nvPr/>
        </p:nvSpPr>
        <p:spPr bwMode="auto">
          <a:xfrm>
            <a:off x="3829050" y="5164138"/>
            <a:ext cx="573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i="1"/>
              <a:t>time</a:t>
            </a:r>
          </a:p>
        </p:txBody>
      </p:sp>
      <p:sp>
        <p:nvSpPr>
          <p:cNvPr id="35866" name="Text Box 38"/>
          <p:cNvSpPr txBox="1">
            <a:spLocks noChangeArrowheads="1"/>
          </p:cNvSpPr>
          <p:nvPr/>
        </p:nvSpPr>
        <p:spPr bwMode="auto">
          <a:xfrm>
            <a:off x="7713663" y="5164138"/>
            <a:ext cx="5730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i="1"/>
              <a:t>time</a:t>
            </a:r>
          </a:p>
        </p:txBody>
      </p:sp>
      <p:sp>
        <p:nvSpPr>
          <p:cNvPr id="35867" name="TextBox 49"/>
          <p:cNvSpPr txBox="1">
            <a:spLocks noChangeArrowheads="1"/>
          </p:cNvSpPr>
          <p:nvPr/>
        </p:nvSpPr>
        <p:spPr bwMode="auto">
          <a:xfrm>
            <a:off x="1089025" y="4000500"/>
            <a:ext cx="338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A</a:t>
            </a:r>
          </a:p>
        </p:txBody>
      </p:sp>
      <p:sp>
        <p:nvSpPr>
          <p:cNvPr id="35868" name="TextBox 50"/>
          <p:cNvSpPr txBox="1">
            <a:spLocks noChangeArrowheads="1"/>
          </p:cNvSpPr>
          <p:nvPr/>
        </p:nvSpPr>
        <p:spPr bwMode="auto">
          <a:xfrm>
            <a:off x="1089025" y="4572000"/>
            <a:ext cx="338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B</a:t>
            </a:r>
          </a:p>
        </p:txBody>
      </p:sp>
      <p:sp>
        <p:nvSpPr>
          <p:cNvPr id="35869" name="TextBox 51"/>
          <p:cNvSpPr txBox="1">
            <a:spLocks noChangeArrowheads="1"/>
          </p:cNvSpPr>
          <p:nvPr/>
        </p:nvSpPr>
        <p:spPr bwMode="auto">
          <a:xfrm>
            <a:off x="5089525" y="3929063"/>
            <a:ext cx="33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A</a:t>
            </a:r>
          </a:p>
        </p:txBody>
      </p:sp>
      <p:sp>
        <p:nvSpPr>
          <p:cNvPr id="35870" name="TextBox 52"/>
          <p:cNvSpPr txBox="1">
            <a:spLocks noChangeArrowheads="1"/>
          </p:cNvSpPr>
          <p:nvPr/>
        </p:nvSpPr>
        <p:spPr bwMode="auto">
          <a:xfrm>
            <a:off x="5089525" y="4500563"/>
            <a:ext cx="33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/>
              <a:t>B</a:t>
            </a:r>
          </a:p>
        </p:txBody>
      </p:sp>
      <p:sp>
        <p:nvSpPr>
          <p:cNvPr id="35871" name="TextBox 27"/>
          <p:cNvSpPr txBox="1">
            <a:spLocks noChangeArrowheads="1"/>
          </p:cNvSpPr>
          <p:nvPr/>
        </p:nvSpPr>
        <p:spPr bwMode="auto">
          <a:xfrm>
            <a:off x="1071563" y="5500688"/>
            <a:ext cx="3429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Using a distance function on fixed time points, A and B are quite different.</a:t>
            </a:r>
          </a:p>
        </p:txBody>
      </p:sp>
      <p:sp>
        <p:nvSpPr>
          <p:cNvPr id="35872" name="TextBox 27"/>
          <p:cNvSpPr txBox="1">
            <a:spLocks noChangeArrowheads="1"/>
          </p:cNvSpPr>
          <p:nvPr/>
        </p:nvSpPr>
        <p:spPr bwMode="auto">
          <a:xfrm>
            <a:off x="4929188" y="5500688"/>
            <a:ext cx="3714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Using a distance function but aligning peaks and valleys, A and B are very similar.</a:t>
            </a:r>
          </a:p>
        </p:txBody>
      </p:sp>
    </p:spTree>
    <p:extLst>
      <p:ext uri="{BB962C8B-B14F-4D97-AF65-F5344CB8AC3E}">
        <p14:creationId xmlns:p14="http://schemas.microsoft.com/office/powerpoint/2010/main" val="2510634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7E3FA-A301-FC16-DA97-7A14951CE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Algorithm Selection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637DC-83CC-5DB2-C7D7-7671EDA9B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1368152"/>
          </a:xfrm>
        </p:spPr>
        <p:txBody>
          <a:bodyPr/>
          <a:lstStyle/>
          <a:p>
            <a:r>
              <a:rPr lang="en-US" dirty="0"/>
              <a:t>There is no universally best clustering method</a:t>
            </a:r>
          </a:p>
          <a:p>
            <a:pPr lvl="1"/>
            <a:r>
              <a:rPr lang="en-US" dirty="0"/>
              <a:t>Depends on data structure, analysis goals, computational resources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04D0C3-2D7F-CED1-A5EB-450379D11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21</a:t>
            </a:fld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97FB2BA-25A3-395E-4DF3-B755FFDC69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456648"/>
              </p:ext>
            </p:extLst>
          </p:nvPr>
        </p:nvGraphicFramePr>
        <p:xfrm>
          <a:off x="323528" y="2708920"/>
          <a:ext cx="8363272" cy="33992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090818">
                  <a:extLst>
                    <a:ext uri="{9D8B030D-6E8A-4147-A177-3AD203B41FA5}">
                      <a16:colId xmlns:a16="http://schemas.microsoft.com/office/drawing/2014/main" val="1047348102"/>
                    </a:ext>
                  </a:extLst>
                </a:gridCol>
                <a:gridCol w="2090818">
                  <a:extLst>
                    <a:ext uri="{9D8B030D-6E8A-4147-A177-3AD203B41FA5}">
                      <a16:colId xmlns:a16="http://schemas.microsoft.com/office/drawing/2014/main" val="2110459705"/>
                    </a:ext>
                  </a:extLst>
                </a:gridCol>
                <a:gridCol w="2090818">
                  <a:extLst>
                    <a:ext uri="{9D8B030D-6E8A-4147-A177-3AD203B41FA5}">
                      <a16:colId xmlns:a16="http://schemas.microsoft.com/office/drawing/2014/main" val="1289436265"/>
                    </a:ext>
                  </a:extLst>
                </a:gridCol>
                <a:gridCol w="2090818">
                  <a:extLst>
                    <a:ext uri="{9D8B030D-6E8A-4147-A177-3AD203B41FA5}">
                      <a16:colId xmlns:a16="http://schemas.microsoft.com/office/drawing/2014/main" val="1101980722"/>
                    </a:ext>
                  </a:extLst>
                </a:gridCol>
              </a:tblGrid>
              <a:tr h="679840">
                <a:tc>
                  <a:txBody>
                    <a:bodyPr/>
                    <a:lstStyle/>
                    <a:p>
                      <a:r>
                        <a:rPr lang="en-US" dirty="0"/>
                        <a:t>Method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Strengths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Weaknesses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Best Use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2844877"/>
                  </a:ext>
                </a:extLst>
              </a:tr>
              <a:tr h="679840">
                <a:tc>
                  <a:txBody>
                    <a:bodyPr/>
                    <a:lstStyle/>
                    <a:p>
                      <a:r>
                        <a:rPr lang="en-US" dirty="0"/>
                        <a:t>K-means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Fast, simple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Needs k, sensitive to outliers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Large datasets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7070722"/>
                  </a:ext>
                </a:extLst>
              </a:tr>
              <a:tr h="679840">
                <a:tc>
                  <a:txBody>
                    <a:bodyPr/>
                    <a:lstStyle/>
                    <a:p>
                      <a:r>
                        <a:rPr lang="en-US" dirty="0"/>
                        <a:t>Hierarchical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Deterministic, interpretable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Poor scalability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Exploratory analysis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21614027"/>
                  </a:ext>
                </a:extLst>
              </a:tr>
              <a:tr h="679840">
                <a:tc>
                  <a:txBody>
                    <a:bodyPr/>
                    <a:lstStyle/>
                    <a:p>
                      <a:r>
                        <a:rPr lang="en-US" dirty="0"/>
                        <a:t>DBSCAN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Detects noise &amp; arbitrary shapes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Parameter sensitive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Spatial or noisy data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5294535"/>
                  </a:ext>
                </a:extLst>
              </a:tr>
              <a:tr h="679840">
                <a:tc>
                  <a:txBody>
                    <a:bodyPr/>
                    <a:lstStyle/>
                    <a:p>
                      <a:r>
                        <a:rPr lang="en-US" dirty="0"/>
                        <a:t>GMM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Models overlap, flexible shapes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Computationally heavy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Probabilistic modelling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526469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7343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B3F2B-CDD7-2200-FD80-F893ABD44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Exercise / Homework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D4A02-D520-E7DA-415B-84802816E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50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Comparison of different clustering solutions</a:t>
            </a:r>
          </a:p>
          <a:p>
            <a:r>
              <a:rPr lang="en-US" dirty="0"/>
              <a:t>Use the </a:t>
            </a:r>
            <a:r>
              <a:rPr lang="en-US" dirty="0" err="1"/>
              <a:t>wine.arff</a:t>
            </a:r>
            <a:r>
              <a:rPr lang="en-US" dirty="0"/>
              <a:t> dataset</a:t>
            </a:r>
          </a:p>
          <a:p>
            <a:r>
              <a:rPr lang="en-US" dirty="0"/>
              <a:t>Run clustering using</a:t>
            </a:r>
          </a:p>
          <a:p>
            <a:pPr lvl="1"/>
            <a:r>
              <a:rPr lang="en-US" dirty="0" err="1"/>
              <a:t>SimpleKMeans</a:t>
            </a:r>
            <a:endParaRPr lang="en-US" dirty="0"/>
          </a:p>
          <a:p>
            <a:pPr lvl="1"/>
            <a:r>
              <a:rPr lang="en-US" dirty="0" err="1"/>
              <a:t>HierarchicalClusterer</a:t>
            </a:r>
            <a:endParaRPr lang="en-US" dirty="0"/>
          </a:p>
          <a:p>
            <a:pPr lvl="1"/>
            <a:r>
              <a:rPr lang="en-US" dirty="0"/>
              <a:t>EM</a:t>
            </a:r>
          </a:p>
          <a:p>
            <a:pPr lvl="1"/>
            <a:r>
              <a:rPr lang="en-US" dirty="0"/>
              <a:t>DBSCAN</a:t>
            </a:r>
          </a:p>
          <a:p>
            <a:r>
              <a:rPr lang="en-US" dirty="0"/>
              <a:t>Record the algorithm, number of clusters, SSE/likelihood, cluster sizes, the presence of noise points, plus any other observations</a:t>
            </a:r>
          </a:p>
          <a:p>
            <a:r>
              <a:rPr lang="en-US" dirty="0"/>
              <a:t>Questions:</a:t>
            </a:r>
          </a:p>
          <a:p>
            <a:pPr lvl="1"/>
            <a:r>
              <a:rPr lang="en-GB" dirty="0"/>
              <a:t>Which provided the most interpretable clusters?</a:t>
            </a:r>
          </a:p>
          <a:p>
            <a:pPr lvl="1"/>
            <a:r>
              <a:rPr lang="en-GB" dirty="0"/>
              <a:t>Which handled outliers best?</a:t>
            </a:r>
          </a:p>
          <a:p>
            <a:pPr lvl="1"/>
            <a:r>
              <a:rPr lang="en-GB" dirty="0"/>
              <a:t>Did different algorithms agree?</a:t>
            </a:r>
          </a:p>
          <a:p>
            <a:pPr lvl="1"/>
            <a:r>
              <a:rPr lang="en-GB" dirty="0"/>
              <a:t>Which would you recommend for a business scenario? Why?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614462-B98E-0F83-EA8E-C24F65FAC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9670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Looking Ahead</a:t>
            </a:r>
          </a:p>
        </p:txBody>
      </p:sp>
      <p:sp>
        <p:nvSpPr>
          <p:cNvPr id="49155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4163" indent="-284163"/>
            <a:r>
              <a:rPr lang="en-GB" sz="2400" dirty="0"/>
              <a:t>Next Session: Association Analysis</a:t>
            </a:r>
          </a:p>
          <a:p>
            <a:pPr marL="284163" indent="-284163"/>
            <a:endParaRPr lang="en-GB" sz="2400" dirty="0">
              <a:ea typeface="Arial Unicode MS" pitchFamily="34" charset="-128"/>
              <a:cs typeface="Arial Unicode MS" pitchFamily="34" charset="-128"/>
            </a:endParaRPr>
          </a:p>
          <a:p>
            <a:pPr marL="284163" indent="-284163"/>
            <a:endParaRPr lang="en-GB" sz="2400" dirty="0"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WDM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WDM Theme" id="{91FE0652-E2B7-4E80-AC0A-31C038D62DBB}" vid="{CE954B22-DB1B-40BA-A813-029F823764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DWDM Theme</Template>
  <TotalTime>3499</TotalTime>
  <Words>1239</Words>
  <Application>Microsoft Office PowerPoint</Application>
  <PresentationFormat>On-screen Show (4:3)</PresentationFormat>
  <Paragraphs>290</Paragraphs>
  <Slides>23</Slides>
  <Notes>17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37" baseType="lpstr">
      <vt:lpstr>SimSun</vt:lpstr>
      <vt:lpstr>Arial</vt:lpstr>
      <vt:lpstr>Arial Narrow</vt:lpstr>
      <vt:lpstr>Arial Unicode MS</vt:lpstr>
      <vt:lpstr>Calibri</vt:lpstr>
      <vt:lpstr>Cambria</vt:lpstr>
      <vt:lpstr>Georgia</vt:lpstr>
      <vt:lpstr>Tahoma</vt:lpstr>
      <vt:lpstr>Wingdings</vt:lpstr>
      <vt:lpstr>Wingdings 2</vt:lpstr>
      <vt:lpstr>DWDM Theme</vt:lpstr>
      <vt:lpstr>Worksheet</vt:lpstr>
      <vt:lpstr>Chart</vt:lpstr>
      <vt:lpstr>Photo Editor Photo</vt:lpstr>
      <vt:lpstr>Data Mining &amp; Visualisation</vt:lpstr>
      <vt:lpstr>Problem of Cluster Detection</vt:lpstr>
      <vt:lpstr>Problem of Cluster Detection</vt:lpstr>
      <vt:lpstr>Problem of Cluster Detection</vt:lpstr>
      <vt:lpstr>The Agglomeration Method</vt:lpstr>
      <vt:lpstr>The Agglomeration Method</vt:lpstr>
      <vt:lpstr>The Agglomeration Method</vt:lpstr>
      <vt:lpstr>The Agglomeration Method</vt:lpstr>
      <vt:lpstr>Cluster Stability</vt:lpstr>
      <vt:lpstr>The Agglomeration Method</vt:lpstr>
      <vt:lpstr>The Agglomeration Method</vt:lpstr>
      <vt:lpstr>The Agglomeration Method</vt:lpstr>
      <vt:lpstr>Limitations of Basic Solutions</vt:lpstr>
      <vt:lpstr>Exercise</vt:lpstr>
      <vt:lpstr>Hard v. Soft Clustering</vt:lpstr>
      <vt:lpstr>Expectation Maximisation/GMM</vt:lpstr>
      <vt:lpstr>Expectation Maximisation/GMM</vt:lpstr>
      <vt:lpstr>Proximity Measures Revisited</vt:lpstr>
      <vt:lpstr>Proximity Measures Revisited</vt:lpstr>
      <vt:lpstr>Proximity Measures Revisited</vt:lpstr>
      <vt:lpstr>Algorithm Selection</vt:lpstr>
      <vt:lpstr>Exercise / Homework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 for Business Intelligence</dc:title>
  <dc:creator>NJW</dc:creator>
  <cp:lastModifiedBy>Nik Whitehead</cp:lastModifiedBy>
  <cp:revision>245</cp:revision>
  <dcterms:created xsi:type="dcterms:W3CDTF">2011-09-13T10:27:46Z</dcterms:created>
  <dcterms:modified xsi:type="dcterms:W3CDTF">2026-02-16T12:29:02Z</dcterms:modified>
</cp:coreProperties>
</file>