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43891200" cy="32918400"/>
  <p:notesSz cx="32918400" cy="438912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22" d="100"/>
          <a:sy n="22" d="100"/>
        </p:scale>
        <p:origin x="-1189" y="141"/>
      </p:cViewPr>
      <p:guideLst>
        <p:guide orient="horz" pos="10368"/>
        <p:guide pos="1382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1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Frequency of Key Factors Identified (Table 4.4)</a:t>
            </a:r>
          </a:p>
        </c:rich>
      </c:tx>
      <c:layout/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Frequency of Key Factors Identified (%)</c:v>
                </c:pt>
              </c:strCache>
            </c:strRef>
          </c:tx>
          <c:invertIfNegative val="0"/>
          <c:dLbls>
            <c:numFmt formatCode="#,##0" sourceLinked="0"/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Sheet1!$A$2:$A$9</c:f>
              <c:strCache>
                <c:ptCount val="8"/>
                <c:pt idx="0">
                  <c:v>Job Security Concerns</c:v>
                </c:pt>
                <c:pt idx="1">
                  <c:v>Leadership Support</c:v>
                </c:pt>
                <c:pt idx="2">
                  <c:v>Poor Communication</c:v>
                </c:pt>
                <c:pt idx="3">
                  <c:v>Employee Training</c:v>
                </c:pt>
                <c:pt idx="4">
                  <c:v>Employee Participation</c:v>
                </c:pt>
                <c:pt idx="5">
                  <c:v>Technostress</c:v>
                </c:pt>
                <c:pt idx="6">
                  <c:v>Facilitating Conditions</c:v>
                </c:pt>
                <c:pt idx="7">
                  <c:v>Organisational Learning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30</c:v>
                </c:pt>
                <c:pt idx="1">
                  <c:v>26</c:v>
                </c:pt>
                <c:pt idx="2">
                  <c:v>24</c:v>
                </c:pt>
                <c:pt idx="3">
                  <c:v>22</c:v>
                </c:pt>
                <c:pt idx="4">
                  <c:v>22</c:v>
                </c:pt>
                <c:pt idx="5">
                  <c:v>20</c:v>
                </c:pt>
                <c:pt idx="6">
                  <c:v>18</c:v>
                </c:pt>
                <c:pt idx="7">
                  <c:v>16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35"/>
        <c:axId val="250574720"/>
        <c:axId val="250619392"/>
      </c:barChart>
      <c:catAx>
        <c:axId val="250574720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250619392"/>
        <c:crosses val="autoZero"/>
        <c:auto val="1"/>
        <c:lblAlgn val="ctr"/>
        <c:lblOffset val="100"/>
        <c:noMultiLvlLbl val="1"/>
      </c:catAx>
      <c:valAx>
        <c:axId val="250619392"/>
        <c:scaling>
          <c:orientation val="minMax"/>
          <c:max val="34"/>
        </c:scaling>
        <c:delete val="0"/>
        <c:axPos val="b"/>
        <c:majorGridlines/>
        <c:numFmt formatCode="General" sourceLinked="0"/>
        <c:majorTickMark val="out"/>
        <c:minorTickMark val="none"/>
        <c:tickLblPos val="low"/>
        <c:crossAx val="250574720"/>
        <c:crosses val="autoZero"/>
        <c:crossBetween val="between"/>
      </c:valAx>
    </c:plotArea>
    <c:plotVisOnly val="1"/>
    <c:dispBlanksAs val="span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14265275" cy="21939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8646775" y="0"/>
            <a:ext cx="14263688" cy="21939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4EFACC-34FC-4AAF-914E-C404C59885A9}" type="datetimeFigureOut">
              <a:rPr lang="en-US" smtClean="0"/>
              <a:t>7/26/2026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486400" y="3292475"/>
            <a:ext cx="21945600" cy="164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3292475" y="20848638"/>
            <a:ext cx="26333450" cy="197500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41689338"/>
            <a:ext cx="14265275" cy="2193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8646775" y="41689338"/>
            <a:ext cx="14263688" cy="2193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90C480-73DA-4B6D-8E1B-A877FA8373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694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chart" Target="../charts/char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3891200" cy="4114800"/>
          </a:xfrm>
          <a:prstGeom prst="rect">
            <a:avLst/>
          </a:prstGeom>
          <a:solidFill>
            <a:srgbClr val="1E2761"/>
          </a:solidFill>
          <a:ln/>
        </p:spPr>
      </p:sp>
      <p:sp>
        <p:nvSpPr>
          <p:cNvPr id="3" name="Shape 1"/>
          <p:cNvSpPr/>
          <p:nvPr/>
        </p:nvSpPr>
        <p:spPr>
          <a:xfrm>
            <a:off x="685800" y="594360"/>
            <a:ext cx="3017520" cy="2926080"/>
          </a:xfrm>
          <a:prstGeom prst="roundRect">
            <a:avLst>
              <a:gd name="adj" fmla="val 5625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pic>
        <p:nvPicPr>
          <p:cNvPr id="4" name="Image 0" descr="/home/claude/docx_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234440"/>
            <a:ext cx="2560320" cy="102412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85800" y="2331720"/>
            <a:ext cx="3017520" cy="1005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lnSpc>
                <a:spcPct val="105000"/>
              </a:lnSpc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</a:t>
            </a:r>
            <a:endParaRPr lang="en-US" sz="1100" dirty="0"/>
          </a:p>
          <a:p>
            <a:pPr marL="0" indent="0" algn="ctr">
              <a:lnSpc>
                <a:spcPct val="105000"/>
              </a:lnSpc>
              <a:buNone/>
            </a:pPr>
            <a:r>
              <a:rPr lang="en-US" sz="11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TRINITY SAINT DAVID</a:t>
            </a:r>
            <a:endParaRPr lang="en-US" sz="1100" dirty="0"/>
          </a:p>
        </p:txBody>
      </p:sp>
      <p:sp>
        <p:nvSpPr>
          <p:cNvPr id="6" name="Text 3"/>
          <p:cNvSpPr/>
          <p:nvPr/>
        </p:nvSpPr>
        <p:spPr>
          <a:xfrm>
            <a:off x="4114800" y="502920"/>
            <a:ext cx="35478720" cy="1691640"/>
          </a:xfrm>
          <a:prstGeom prst="rect">
            <a:avLst/>
          </a:prstGeom>
          <a:noFill/>
          <a:ln/>
        </p:spPr>
        <p:txBody>
          <a:bodyPr wrap="square" rtlCol="0" anchor="b"/>
          <a:lstStyle/>
          <a:p>
            <a:pPr marL="0" indent="0" algn="ctr">
              <a:lnSpc>
                <a:spcPct val="102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INVESTIGATING THE IMPACT OF DIGITAL TRANSFORMATION ON EMPLOYEE PERFORMANCE AND RESISTANCE TO CHANGE</a:t>
            </a:r>
            <a:endParaRPr lang="en-US" sz="5400" dirty="0"/>
          </a:p>
        </p:txBody>
      </p:sp>
      <p:sp>
        <p:nvSpPr>
          <p:cNvPr id="7" name="Text 4"/>
          <p:cNvSpPr/>
          <p:nvPr/>
        </p:nvSpPr>
        <p:spPr>
          <a:xfrm>
            <a:off x="4114800" y="2148840"/>
            <a:ext cx="3547872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3600" i="1" dirty="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Case Study of PrimeNest, a UK Retail Organisation</a:t>
            </a:r>
            <a:endParaRPr lang="en-US" sz="3600" dirty="0"/>
          </a:p>
        </p:txBody>
      </p:sp>
      <p:sp>
        <p:nvSpPr>
          <p:cNvPr id="8" name="Text 5"/>
          <p:cNvSpPr/>
          <p:nvPr/>
        </p:nvSpPr>
        <p:spPr>
          <a:xfrm>
            <a:off x="4114800" y="2880360"/>
            <a:ext cx="35478720" cy="548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Farhat Rubbani</a:t>
            </a:r>
            <a:r>
              <a:rPr lang="en-US" sz="3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|   Student ID: 2314659   |   Element 3: Methodology &amp; Findings Poster</a:t>
            </a:r>
            <a:endParaRPr lang="en-US" sz="3800" dirty="0"/>
          </a:p>
        </p:txBody>
      </p:sp>
      <p:sp>
        <p:nvSpPr>
          <p:cNvPr id="9" name="Shape 6"/>
          <p:cNvSpPr/>
          <p:nvPr/>
        </p:nvSpPr>
        <p:spPr>
          <a:xfrm>
            <a:off x="685800" y="4617720"/>
            <a:ext cx="777240" cy="777240"/>
          </a:xfrm>
          <a:prstGeom prst="ellipse">
            <a:avLst/>
          </a:prstGeom>
          <a:solidFill>
            <a:srgbClr val="C89B3C"/>
          </a:solidFill>
          <a:ln w="12700">
            <a:solidFill>
              <a:srgbClr val="C89B3C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685800" y="461772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141B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</a:t>
            </a:r>
            <a:endParaRPr lang="en-US" sz="4400" dirty="0"/>
          </a:p>
        </p:txBody>
      </p:sp>
      <p:sp>
        <p:nvSpPr>
          <p:cNvPr id="11" name="Text 8"/>
          <p:cNvSpPr/>
          <p:nvPr/>
        </p:nvSpPr>
        <p:spPr>
          <a:xfrm>
            <a:off x="1645920" y="4617720"/>
            <a:ext cx="932688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5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&amp; Aim</a:t>
            </a:r>
            <a:endParaRPr lang="en-US" sz="5000" dirty="0"/>
          </a:p>
        </p:txBody>
      </p:sp>
      <p:sp>
        <p:nvSpPr>
          <p:cNvPr id="12" name="Text 9"/>
          <p:cNvSpPr/>
          <p:nvPr/>
        </p:nvSpPr>
        <p:spPr>
          <a:xfrm>
            <a:off x="685800" y="5577840"/>
            <a:ext cx="10287000" cy="6720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lnSpc>
                <a:spcPct val="118000"/>
              </a:lnSpc>
              <a:buNone/>
            </a:pPr>
            <a:r>
              <a:rPr lang="en-US" sz="3600" dirty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Digital transformation is reshaping UK retail, yet research still privileges strategic and technological outcomes over the lived experience of employees who implement change day to day. </a:t>
            </a:r>
            <a:r>
              <a:rPr lang="en-US" sz="3600" b="1" dirty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PrimeNest</a:t>
            </a:r>
            <a:r>
              <a:rPr lang="en-US" sz="3600" dirty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, a large UK retail organisation, has pursued a multi-year programme spanning self-service checkouts, mobile scan-as-you-shop, online grocery delivery, omnichannel logistics and AI-driven demand forecasting — transforming how employees work, supervise and decide.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685800" y="12618720"/>
            <a:ext cx="10287000" cy="3017520"/>
          </a:xfrm>
          <a:prstGeom prst="roundRect">
            <a:avLst>
              <a:gd name="adj" fmla="val 5217"/>
            </a:avLst>
          </a:prstGeom>
          <a:solidFill>
            <a:srgbClr val="F4F6FB"/>
          </a:solidFill>
          <a:ln w="12700">
            <a:solidFill>
              <a:srgbClr val="F4F6FB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1005840" y="12801600"/>
            <a:ext cx="9646920" cy="2697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1E276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
</a:t>
            </a:r>
            <a:r>
              <a:rPr lang="en-US" sz="32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does digital transformation impact staff productivity and reluctance to change in a large UK retail company (PrimeNest)?</a:t>
            </a:r>
            <a:endParaRPr lang="en-US" sz="3200" dirty="0"/>
          </a:p>
        </p:txBody>
      </p:sp>
      <p:sp>
        <p:nvSpPr>
          <p:cNvPr id="15" name="Text 12"/>
          <p:cNvSpPr/>
          <p:nvPr/>
        </p:nvSpPr>
        <p:spPr>
          <a:xfrm>
            <a:off x="685800" y="1595628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Objectives</a:t>
            </a:r>
            <a:endParaRPr lang="en-US" sz="4000" dirty="0"/>
          </a:p>
        </p:txBody>
      </p:sp>
      <p:sp>
        <p:nvSpPr>
          <p:cNvPr id="16" name="Text 13"/>
          <p:cNvSpPr/>
          <p:nvPr/>
        </p:nvSpPr>
        <p:spPr>
          <a:xfrm>
            <a:off x="685800" y="16733520"/>
            <a:ext cx="10287000" cy="5577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just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3600" dirty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Explore PrimeNest’s journey of implementing digital transformation initiatives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3600" dirty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Examine how digital transformation affects employee performance at PrimeNest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3600" dirty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Determine the drivers and barriers of employee resistance to change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 algn="just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3600" dirty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Assess the extent of resistance and its impact on </a:t>
            </a:r>
            <a:r>
              <a:rPr lang="en-US" sz="360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transformation </a:t>
            </a:r>
            <a:r>
              <a:rPr lang="en-US" sz="3600" smtClean="0">
                <a:solidFill>
                  <a:srgbClr val="1F2430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effectiveness,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685800" y="22791420"/>
            <a:ext cx="9966960" cy="10287000"/>
          </a:xfrm>
          <a:prstGeom prst="roundRect">
            <a:avLst>
              <a:gd name="adj" fmla="val 2667"/>
            </a:avLst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18" name="Text 15"/>
          <p:cNvSpPr/>
          <p:nvPr/>
        </p:nvSpPr>
        <p:spPr>
          <a:xfrm>
            <a:off x="1005840" y="22814280"/>
            <a:ext cx="9646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C89B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</a:t>
            </a:r>
            <a:endParaRPr lang="en-US" sz="4000" dirty="0"/>
          </a:p>
        </p:txBody>
      </p:sp>
      <p:sp>
        <p:nvSpPr>
          <p:cNvPr id="19" name="Text 16"/>
          <p:cNvSpPr/>
          <p:nvPr/>
        </p:nvSpPr>
        <p:spPr>
          <a:xfrm>
            <a:off x="1005840" y="23591520"/>
            <a:ext cx="9646920" cy="4709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qualitative, secondary-data case study (2020–2025) of PrimeNest’s digital transformation — interpretive and inductive throughout, building theoretically informed explanations rather than testing a pre-defined hypothesis. PrimeNest is a pseudonym for an illustrative, composite retail case.</a:t>
            </a:r>
            <a:endParaRPr lang="en-US" sz="4000" dirty="0"/>
          </a:p>
        </p:txBody>
      </p:sp>
      <p:sp>
        <p:nvSpPr>
          <p:cNvPr id="20" name="Shape 17"/>
          <p:cNvSpPr/>
          <p:nvPr/>
        </p:nvSpPr>
        <p:spPr>
          <a:xfrm>
            <a:off x="11430000" y="4617720"/>
            <a:ext cx="777240" cy="777240"/>
          </a:xfrm>
          <a:prstGeom prst="ellipse">
            <a:avLst/>
          </a:prstGeom>
          <a:solidFill>
            <a:srgbClr val="C89B3C"/>
          </a:solidFill>
          <a:ln w="12700">
            <a:solidFill>
              <a:srgbClr val="C89B3C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11430000" y="461772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141B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</a:t>
            </a:r>
            <a:endParaRPr lang="en-US" sz="4400" dirty="0"/>
          </a:p>
        </p:txBody>
      </p:sp>
      <p:sp>
        <p:nvSpPr>
          <p:cNvPr id="22" name="Text 19"/>
          <p:cNvSpPr/>
          <p:nvPr/>
        </p:nvSpPr>
        <p:spPr>
          <a:xfrm>
            <a:off x="12390120" y="4617720"/>
            <a:ext cx="932688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5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Methodology</a:t>
            </a:r>
            <a:endParaRPr lang="en-US" sz="5000" dirty="0"/>
          </a:p>
        </p:txBody>
      </p:sp>
      <p:sp>
        <p:nvSpPr>
          <p:cNvPr id="23" name="Text 20"/>
          <p:cNvSpPr/>
          <p:nvPr/>
        </p:nvSpPr>
        <p:spPr>
          <a:xfrm>
            <a:off x="11430000" y="557784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C89B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Philosophy</a:t>
            </a:r>
            <a:endParaRPr lang="en-US" sz="4000" dirty="0"/>
          </a:p>
        </p:txBody>
      </p:sp>
      <p:sp>
        <p:nvSpPr>
          <p:cNvPr id="24" name="Text 21"/>
          <p:cNvSpPr/>
          <p:nvPr/>
        </p:nvSpPr>
        <p:spPr>
          <a:xfrm>
            <a:off x="11430000" y="6355080"/>
            <a:ext cx="1028700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Interpretivist — resistance and performance are understood through the meaning employees attach to them, not universal causal laws.</a:t>
            </a:r>
            <a:endParaRPr lang="en-US" sz="4000" dirty="0"/>
          </a:p>
        </p:txBody>
      </p:sp>
      <p:sp>
        <p:nvSpPr>
          <p:cNvPr id="25" name="Text 22"/>
          <p:cNvSpPr/>
          <p:nvPr/>
        </p:nvSpPr>
        <p:spPr>
          <a:xfrm>
            <a:off x="11430000" y="868680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C89B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Approach</a:t>
            </a:r>
            <a:endParaRPr lang="en-US" sz="4000" dirty="0"/>
          </a:p>
        </p:txBody>
      </p:sp>
      <p:sp>
        <p:nvSpPr>
          <p:cNvPr id="26" name="Text 23"/>
          <p:cNvSpPr/>
          <p:nvPr/>
        </p:nvSpPr>
        <p:spPr>
          <a:xfrm>
            <a:off x="11430000" y="9464040"/>
            <a:ext cx="1028700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just">
              <a:lnSpc>
                <a:spcPct val="116000"/>
              </a:lnSpc>
              <a:buNone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Inductive-abductive: built from secondary sources while sensitised by TAM, UTAUT and Kotter’s Eight-Step Change Model.</a:t>
            </a:r>
            <a:endParaRPr lang="en-US" sz="4000" dirty="0"/>
          </a:p>
        </p:txBody>
      </p:sp>
      <p:sp>
        <p:nvSpPr>
          <p:cNvPr id="27" name="Text 24"/>
          <p:cNvSpPr/>
          <p:nvPr/>
        </p:nvSpPr>
        <p:spPr>
          <a:xfrm>
            <a:off x="11430000" y="1179576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C89B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</a:t>
            </a:r>
            <a:endParaRPr lang="en-US" sz="4000" dirty="0"/>
          </a:p>
        </p:txBody>
      </p:sp>
      <p:sp>
        <p:nvSpPr>
          <p:cNvPr id="28" name="Text 25"/>
          <p:cNvSpPr/>
          <p:nvPr/>
        </p:nvSpPr>
        <p:spPr>
          <a:xfrm>
            <a:off x="11430000" y="12573000"/>
            <a:ext cx="1028700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571500" indent="-571500" algn="just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Qualitative single case study of PrimeNest (Eisenhardt), prioritising analytical depth and coherence over cross-sector breadth.</a:t>
            </a:r>
            <a:endParaRPr lang="en-US" sz="4000" dirty="0"/>
          </a:p>
        </p:txBody>
      </p:sp>
      <p:sp>
        <p:nvSpPr>
          <p:cNvPr id="29" name="Text 26"/>
          <p:cNvSpPr/>
          <p:nvPr/>
        </p:nvSpPr>
        <p:spPr>
          <a:xfrm>
            <a:off x="11430000" y="1490472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C89B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</a:t>
            </a:r>
            <a:endParaRPr lang="en-US" sz="4000" dirty="0"/>
          </a:p>
        </p:txBody>
      </p:sp>
      <p:sp>
        <p:nvSpPr>
          <p:cNvPr id="30" name="Text 27"/>
          <p:cNvSpPr/>
          <p:nvPr/>
        </p:nvSpPr>
        <p:spPr>
          <a:xfrm>
            <a:off x="11430000" y="15681960"/>
            <a:ext cx="10287000" cy="47091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571500" indent="-571500" algn="just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Purely secondary: peer-reviewed literature, industry/organisational reports and trade press (2020–2025), via structured EBSCO, ProQuest and Google Scholar searches (“digital transformation”, “employee performance”, “employee resistance”, “technostress”, “change management”).</a:t>
            </a:r>
            <a:endParaRPr lang="en-US" sz="4000" dirty="0"/>
          </a:p>
        </p:txBody>
      </p:sp>
      <p:sp>
        <p:nvSpPr>
          <p:cNvPr id="31" name="Text 28"/>
          <p:cNvSpPr/>
          <p:nvPr/>
        </p:nvSpPr>
        <p:spPr>
          <a:xfrm>
            <a:off x="11430000" y="2071116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C89B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Ethics &amp; Rigour</a:t>
            </a:r>
            <a:endParaRPr lang="en-US" sz="4000" dirty="0"/>
          </a:p>
        </p:txBody>
      </p:sp>
      <p:sp>
        <p:nvSpPr>
          <p:cNvPr id="32" name="Text 29"/>
          <p:cNvSpPr/>
          <p:nvPr/>
        </p:nvSpPr>
        <p:spPr>
          <a:xfrm>
            <a:off x="11430000" y="21488400"/>
            <a:ext cx="1028700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571500" indent="-571500" algn="just">
              <a:lnSpc>
                <a:spcPct val="116000"/>
              </a:lnSpc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primary human subjects; PrimeNest is a pseudonymous case. Trustworthiness assessed via Lincoln &amp; Guba’s credibility, transferability, dependability and confirmability, through triangulation across academic, organisational and trade sources.</a:t>
            </a:r>
            <a:endParaRPr lang="en-US" sz="4000" dirty="0"/>
          </a:p>
        </p:txBody>
      </p:sp>
      <p:sp>
        <p:nvSpPr>
          <p:cNvPr id="33" name="Text 30"/>
          <p:cNvSpPr/>
          <p:nvPr/>
        </p:nvSpPr>
        <p:spPr>
          <a:xfrm>
            <a:off x="11430000" y="26151840"/>
            <a:ext cx="102870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Braun &amp; Clarke (2021) Six-Phase Thematic Analysis</a:t>
            </a:r>
            <a:endParaRPr lang="en-US" sz="4000" dirty="0"/>
          </a:p>
        </p:txBody>
      </p:sp>
      <p:sp>
        <p:nvSpPr>
          <p:cNvPr id="34" name="Shape 31"/>
          <p:cNvSpPr/>
          <p:nvPr/>
        </p:nvSpPr>
        <p:spPr>
          <a:xfrm>
            <a:off x="11430000" y="27523440"/>
            <a:ext cx="502920" cy="411480"/>
          </a:xfrm>
          <a:prstGeom prst="ellipse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5" name="Text 32"/>
          <p:cNvSpPr/>
          <p:nvPr/>
        </p:nvSpPr>
        <p:spPr>
          <a:xfrm>
            <a:off x="11430000" y="27523440"/>
            <a:ext cx="502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400" dirty="0"/>
          </a:p>
        </p:txBody>
      </p:sp>
      <p:sp>
        <p:nvSpPr>
          <p:cNvPr id="36" name="Text 33"/>
          <p:cNvSpPr/>
          <p:nvPr/>
        </p:nvSpPr>
        <p:spPr>
          <a:xfrm>
            <a:off x="12115800" y="27523440"/>
            <a:ext cx="9601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Familiarisation with sources</a:t>
            </a:r>
            <a:endParaRPr lang="en-US" sz="2600" dirty="0"/>
          </a:p>
        </p:txBody>
      </p:sp>
      <p:sp>
        <p:nvSpPr>
          <p:cNvPr id="37" name="Shape 34"/>
          <p:cNvSpPr/>
          <p:nvPr/>
        </p:nvSpPr>
        <p:spPr>
          <a:xfrm>
            <a:off x="11430000" y="28008072"/>
            <a:ext cx="502920" cy="411480"/>
          </a:xfrm>
          <a:prstGeom prst="ellipse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38" name="Text 35"/>
          <p:cNvSpPr/>
          <p:nvPr/>
        </p:nvSpPr>
        <p:spPr>
          <a:xfrm>
            <a:off x="11430000" y="28008072"/>
            <a:ext cx="502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400" dirty="0"/>
          </a:p>
        </p:txBody>
      </p:sp>
      <p:sp>
        <p:nvSpPr>
          <p:cNvPr id="39" name="Text 36"/>
          <p:cNvSpPr/>
          <p:nvPr/>
        </p:nvSpPr>
        <p:spPr>
          <a:xfrm>
            <a:off x="12115800" y="28008072"/>
            <a:ext cx="9601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Generating initial codes</a:t>
            </a:r>
            <a:endParaRPr lang="en-US" sz="2600" dirty="0"/>
          </a:p>
        </p:txBody>
      </p:sp>
      <p:sp>
        <p:nvSpPr>
          <p:cNvPr id="40" name="Shape 37"/>
          <p:cNvSpPr/>
          <p:nvPr/>
        </p:nvSpPr>
        <p:spPr>
          <a:xfrm>
            <a:off x="11430000" y="28492704"/>
            <a:ext cx="502920" cy="411480"/>
          </a:xfrm>
          <a:prstGeom prst="ellipse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1" name="Text 38"/>
          <p:cNvSpPr/>
          <p:nvPr/>
        </p:nvSpPr>
        <p:spPr>
          <a:xfrm>
            <a:off x="11430000" y="28492704"/>
            <a:ext cx="502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400" dirty="0"/>
          </a:p>
        </p:txBody>
      </p:sp>
      <p:sp>
        <p:nvSpPr>
          <p:cNvPr id="42" name="Text 39"/>
          <p:cNvSpPr/>
          <p:nvPr/>
        </p:nvSpPr>
        <p:spPr>
          <a:xfrm>
            <a:off x="12115800" y="28492704"/>
            <a:ext cx="9601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Searching for themes</a:t>
            </a:r>
            <a:endParaRPr lang="en-US" sz="2600" dirty="0"/>
          </a:p>
        </p:txBody>
      </p:sp>
      <p:sp>
        <p:nvSpPr>
          <p:cNvPr id="43" name="Shape 40"/>
          <p:cNvSpPr/>
          <p:nvPr/>
        </p:nvSpPr>
        <p:spPr>
          <a:xfrm>
            <a:off x="11430000" y="28977336"/>
            <a:ext cx="502920" cy="411480"/>
          </a:xfrm>
          <a:prstGeom prst="ellipse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4" name="Text 41"/>
          <p:cNvSpPr/>
          <p:nvPr/>
        </p:nvSpPr>
        <p:spPr>
          <a:xfrm>
            <a:off x="11430000" y="28977336"/>
            <a:ext cx="502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400" dirty="0"/>
          </a:p>
        </p:txBody>
      </p:sp>
      <p:sp>
        <p:nvSpPr>
          <p:cNvPr id="45" name="Text 42"/>
          <p:cNvSpPr/>
          <p:nvPr/>
        </p:nvSpPr>
        <p:spPr>
          <a:xfrm>
            <a:off x="12115800" y="28977336"/>
            <a:ext cx="9601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Reviewing themes</a:t>
            </a:r>
            <a:endParaRPr lang="en-US" sz="2600" dirty="0"/>
          </a:p>
        </p:txBody>
      </p:sp>
      <p:sp>
        <p:nvSpPr>
          <p:cNvPr id="46" name="Shape 43"/>
          <p:cNvSpPr/>
          <p:nvPr/>
        </p:nvSpPr>
        <p:spPr>
          <a:xfrm>
            <a:off x="11430000" y="29461968"/>
            <a:ext cx="502920" cy="411480"/>
          </a:xfrm>
          <a:prstGeom prst="ellipse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47" name="Text 44"/>
          <p:cNvSpPr/>
          <p:nvPr/>
        </p:nvSpPr>
        <p:spPr>
          <a:xfrm>
            <a:off x="11430000" y="29461968"/>
            <a:ext cx="502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2400" dirty="0"/>
          </a:p>
        </p:txBody>
      </p:sp>
      <p:sp>
        <p:nvSpPr>
          <p:cNvPr id="48" name="Text 45"/>
          <p:cNvSpPr/>
          <p:nvPr/>
        </p:nvSpPr>
        <p:spPr>
          <a:xfrm>
            <a:off x="12115800" y="29461968"/>
            <a:ext cx="9601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&amp; naming themes</a:t>
            </a:r>
            <a:endParaRPr lang="en-US" sz="2600" dirty="0"/>
          </a:p>
        </p:txBody>
      </p:sp>
      <p:sp>
        <p:nvSpPr>
          <p:cNvPr id="49" name="Shape 46"/>
          <p:cNvSpPr/>
          <p:nvPr/>
        </p:nvSpPr>
        <p:spPr>
          <a:xfrm>
            <a:off x="11430000" y="29946600"/>
            <a:ext cx="502920" cy="411480"/>
          </a:xfrm>
          <a:prstGeom prst="ellipse">
            <a:avLst/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50" name="Text 47"/>
          <p:cNvSpPr/>
          <p:nvPr/>
        </p:nvSpPr>
        <p:spPr>
          <a:xfrm>
            <a:off x="11430000" y="29946600"/>
            <a:ext cx="502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2400" dirty="0"/>
          </a:p>
        </p:txBody>
      </p:sp>
      <p:sp>
        <p:nvSpPr>
          <p:cNvPr id="51" name="Text 48"/>
          <p:cNvSpPr/>
          <p:nvPr/>
        </p:nvSpPr>
        <p:spPr>
          <a:xfrm>
            <a:off x="12115800" y="29946600"/>
            <a:ext cx="9601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26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Producing the report (Ch.4)</a:t>
            </a:r>
            <a:endParaRPr lang="en-US" sz="2600" dirty="0"/>
          </a:p>
        </p:txBody>
      </p:sp>
      <p:sp>
        <p:nvSpPr>
          <p:cNvPr id="52" name="Shape 49"/>
          <p:cNvSpPr/>
          <p:nvPr/>
        </p:nvSpPr>
        <p:spPr>
          <a:xfrm>
            <a:off x="22174200" y="4617720"/>
            <a:ext cx="777240" cy="777240"/>
          </a:xfrm>
          <a:prstGeom prst="ellipse">
            <a:avLst/>
          </a:prstGeom>
          <a:solidFill>
            <a:srgbClr val="C89B3C"/>
          </a:solidFill>
          <a:ln w="12700">
            <a:solidFill>
              <a:srgbClr val="C89B3C"/>
            </a:solidFill>
            <a:prstDash val="solid"/>
          </a:ln>
        </p:spPr>
      </p:sp>
      <p:sp>
        <p:nvSpPr>
          <p:cNvPr id="53" name="Text 50"/>
          <p:cNvSpPr/>
          <p:nvPr/>
        </p:nvSpPr>
        <p:spPr>
          <a:xfrm>
            <a:off x="22174200" y="461772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141B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</a:t>
            </a:r>
            <a:endParaRPr lang="en-US" sz="4400" dirty="0"/>
          </a:p>
        </p:txBody>
      </p:sp>
      <p:sp>
        <p:nvSpPr>
          <p:cNvPr id="54" name="Text 51"/>
          <p:cNvSpPr/>
          <p:nvPr/>
        </p:nvSpPr>
        <p:spPr>
          <a:xfrm>
            <a:off x="23134320" y="4617720"/>
            <a:ext cx="932688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5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Findings</a:t>
            </a:r>
            <a:endParaRPr lang="en-US" sz="5000" dirty="0"/>
          </a:p>
        </p:txBody>
      </p:sp>
      <p:graphicFrame>
        <p:nvGraphicFramePr>
          <p:cNvPr id="55" name="Chart 0"/>
          <p:cNvGraphicFramePr/>
          <p:nvPr>
            <p:extLst>
              <p:ext uri="{D42A27DB-BD31-4B8C-83A1-F6EECF244321}">
                <p14:modId xmlns:p14="http://schemas.microsoft.com/office/powerpoint/2010/main" val="299510631"/>
              </p:ext>
            </p:extLst>
          </p:nvPr>
        </p:nvGraphicFramePr>
        <p:xfrm>
          <a:off x="22155150" y="18036540"/>
          <a:ext cx="10031730" cy="45186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6" name="Text 52"/>
          <p:cNvSpPr/>
          <p:nvPr/>
        </p:nvSpPr>
        <p:spPr>
          <a:xfrm>
            <a:off x="22174200" y="5577840"/>
            <a:ext cx="1028700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4000" i="1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themes emerged from thematic analysis, each aligned to a research objective:</a:t>
            </a:r>
            <a:endParaRPr lang="en-US" sz="4000" dirty="0"/>
          </a:p>
        </p:txBody>
      </p:sp>
      <p:sp>
        <p:nvSpPr>
          <p:cNvPr id="57" name="Shape 53"/>
          <p:cNvSpPr/>
          <p:nvPr/>
        </p:nvSpPr>
        <p:spPr>
          <a:xfrm>
            <a:off x="22174200" y="7269480"/>
            <a:ext cx="10287000" cy="2468880"/>
          </a:xfrm>
          <a:prstGeom prst="roundRect">
            <a:avLst>
              <a:gd name="adj" fmla="val 4878"/>
            </a:avLst>
          </a:prstGeom>
          <a:solidFill>
            <a:srgbClr val="F4F6FB"/>
          </a:solidFill>
          <a:ln w="12700">
            <a:solidFill>
              <a:srgbClr val="F4F6FB"/>
            </a:solidFill>
            <a:prstDash val="solid"/>
          </a:ln>
        </p:spPr>
      </p:sp>
      <p:sp>
        <p:nvSpPr>
          <p:cNvPr id="58" name="Text 54"/>
          <p:cNvSpPr/>
          <p:nvPr/>
        </p:nvSpPr>
        <p:spPr>
          <a:xfrm>
            <a:off x="22448520" y="7452360"/>
            <a:ext cx="9738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Theme 1 — Implementation</a:t>
            </a:r>
            <a:endParaRPr lang="en-US" sz="4000" dirty="0"/>
          </a:p>
        </p:txBody>
      </p:sp>
      <p:sp>
        <p:nvSpPr>
          <p:cNvPr id="59" name="Text 55"/>
          <p:cNvSpPr/>
          <p:nvPr/>
        </p:nvSpPr>
        <p:spPr>
          <a:xfrm>
            <a:off x="22448520" y="8229600"/>
            <a:ext cx="973836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27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intertwined paths: a deliberate pre-pandemic rollout and a compressed, pandemic-accelerated phase that squeezed change-management steps.</a:t>
            </a:r>
            <a:endParaRPr lang="en-US" sz="2700" dirty="0"/>
          </a:p>
        </p:txBody>
      </p:sp>
      <p:sp>
        <p:nvSpPr>
          <p:cNvPr id="60" name="Shape 56"/>
          <p:cNvSpPr/>
          <p:nvPr/>
        </p:nvSpPr>
        <p:spPr>
          <a:xfrm>
            <a:off x="22174200" y="10058400"/>
            <a:ext cx="10287000" cy="2468880"/>
          </a:xfrm>
          <a:prstGeom prst="roundRect">
            <a:avLst>
              <a:gd name="adj" fmla="val 4878"/>
            </a:avLst>
          </a:prstGeom>
          <a:solidFill>
            <a:srgbClr val="F4F6FB"/>
          </a:solidFill>
          <a:ln w="12700">
            <a:solidFill>
              <a:srgbClr val="F4F6FB"/>
            </a:solidFill>
            <a:prstDash val="solid"/>
          </a:ln>
        </p:spPr>
      </p:sp>
      <p:sp>
        <p:nvSpPr>
          <p:cNvPr id="61" name="Text 57"/>
          <p:cNvSpPr/>
          <p:nvPr/>
        </p:nvSpPr>
        <p:spPr>
          <a:xfrm>
            <a:off x="22448520" y="10241280"/>
            <a:ext cx="9738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Theme 2 — Employee Performance</a:t>
            </a:r>
            <a:endParaRPr lang="en-US" sz="4000" dirty="0"/>
          </a:p>
        </p:txBody>
      </p:sp>
      <p:sp>
        <p:nvSpPr>
          <p:cNvPr id="62" name="Text 58"/>
          <p:cNvSpPr/>
          <p:nvPr/>
        </p:nvSpPr>
        <p:spPr>
          <a:xfrm>
            <a:off x="22448520" y="11018520"/>
            <a:ext cx="973836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27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Dichotomous impact: strong training, pacing and digital leadership drove efficiency gains; compressed rollout produced technostress and lower performance.</a:t>
            </a:r>
            <a:endParaRPr lang="en-US" sz="2700" dirty="0"/>
          </a:p>
        </p:txBody>
      </p:sp>
      <p:sp>
        <p:nvSpPr>
          <p:cNvPr id="63" name="Shape 59"/>
          <p:cNvSpPr/>
          <p:nvPr/>
        </p:nvSpPr>
        <p:spPr>
          <a:xfrm>
            <a:off x="22174200" y="12847320"/>
            <a:ext cx="10287000" cy="2468880"/>
          </a:xfrm>
          <a:prstGeom prst="roundRect">
            <a:avLst>
              <a:gd name="adj" fmla="val 4878"/>
            </a:avLst>
          </a:prstGeom>
          <a:solidFill>
            <a:srgbClr val="F4F6FB"/>
          </a:solidFill>
          <a:ln w="12700">
            <a:solidFill>
              <a:srgbClr val="F4F6FB"/>
            </a:solidFill>
            <a:prstDash val="solid"/>
          </a:ln>
        </p:spPr>
      </p:sp>
      <p:sp>
        <p:nvSpPr>
          <p:cNvPr id="64" name="Text 60"/>
          <p:cNvSpPr/>
          <p:nvPr/>
        </p:nvSpPr>
        <p:spPr>
          <a:xfrm>
            <a:off x="22448520" y="13030200"/>
            <a:ext cx="9738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Theme 3 — Resistance Drivers</a:t>
            </a:r>
            <a:endParaRPr lang="en-US" sz="4000" dirty="0"/>
          </a:p>
        </p:txBody>
      </p:sp>
      <p:sp>
        <p:nvSpPr>
          <p:cNvPr id="65" name="Text 61"/>
          <p:cNvSpPr/>
          <p:nvPr/>
        </p:nvSpPr>
        <p:spPr>
          <a:xfrm>
            <a:off x="22448520" y="13807440"/>
            <a:ext cx="9738360" cy="1371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27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rational response rooted in three antecedents — job security threat (notably at self-checkout), constrained participation and inconsistent communication.</a:t>
            </a:r>
            <a:endParaRPr lang="en-US" sz="2700" dirty="0"/>
          </a:p>
        </p:txBody>
      </p:sp>
      <p:sp>
        <p:nvSpPr>
          <p:cNvPr id="66" name="Shape 62"/>
          <p:cNvSpPr/>
          <p:nvPr/>
        </p:nvSpPr>
        <p:spPr>
          <a:xfrm>
            <a:off x="22174200" y="15636240"/>
            <a:ext cx="10287000" cy="2011680"/>
          </a:xfrm>
          <a:prstGeom prst="roundRect">
            <a:avLst>
              <a:gd name="adj" fmla="val 4878"/>
            </a:avLst>
          </a:prstGeom>
          <a:solidFill>
            <a:srgbClr val="F4F6FB"/>
          </a:solidFill>
          <a:ln w="12700">
            <a:solidFill>
              <a:srgbClr val="F4F6FB"/>
            </a:solidFill>
            <a:prstDash val="solid"/>
          </a:ln>
        </p:spPr>
      </p:sp>
      <p:sp>
        <p:nvSpPr>
          <p:cNvPr id="67" name="Text 63"/>
          <p:cNvSpPr/>
          <p:nvPr/>
        </p:nvSpPr>
        <p:spPr>
          <a:xfrm>
            <a:off x="22448520" y="15819120"/>
            <a:ext cx="97383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Theme 4 — Transformation Effectiveness</a:t>
            </a:r>
            <a:endParaRPr lang="en-US" sz="4000" dirty="0"/>
          </a:p>
        </p:txBody>
      </p:sp>
      <p:sp>
        <p:nvSpPr>
          <p:cNvPr id="68" name="Text 64"/>
          <p:cNvSpPr/>
          <p:nvPr/>
        </p:nvSpPr>
        <p:spPr>
          <a:xfrm>
            <a:off x="22448520" y="16596360"/>
            <a:ext cx="973836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2000"/>
              </a:lnSpc>
              <a:buNone/>
            </a:pPr>
            <a:r>
              <a:rPr lang="en-US" sz="27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Resistance carried real costs to digital ROI, but also generative value as organisational feedback, more visible over a longer time horizon.</a:t>
            </a:r>
            <a:endParaRPr lang="en-US" sz="2700" dirty="0"/>
          </a:p>
        </p:txBody>
      </p:sp>
      <p:sp>
        <p:nvSpPr>
          <p:cNvPr id="69" name="Shape 65"/>
          <p:cNvSpPr/>
          <p:nvPr/>
        </p:nvSpPr>
        <p:spPr>
          <a:xfrm>
            <a:off x="32918400" y="4617720"/>
            <a:ext cx="777240" cy="777240"/>
          </a:xfrm>
          <a:prstGeom prst="ellipse">
            <a:avLst/>
          </a:prstGeom>
          <a:solidFill>
            <a:srgbClr val="C89B3C"/>
          </a:solidFill>
          <a:ln w="12700">
            <a:solidFill>
              <a:srgbClr val="C89B3C"/>
            </a:solidFill>
            <a:prstDash val="solid"/>
          </a:ln>
        </p:spPr>
      </p:sp>
      <p:sp>
        <p:nvSpPr>
          <p:cNvPr id="70" name="Text 66"/>
          <p:cNvSpPr/>
          <p:nvPr/>
        </p:nvSpPr>
        <p:spPr>
          <a:xfrm>
            <a:off x="32918400" y="4617720"/>
            <a:ext cx="7772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400" b="1" dirty="0">
                <a:solidFill>
                  <a:srgbClr val="141B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</a:t>
            </a:r>
            <a:endParaRPr lang="en-US" sz="4400" dirty="0"/>
          </a:p>
        </p:txBody>
      </p:sp>
      <p:sp>
        <p:nvSpPr>
          <p:cNvPr id="71" name="Text 67"/>
          <p:cNvSpPr/>
          <p:nvPr/>
        </p:nvSpPr>
        <p:spPr>
          <a:xfrm>
            <a:off x="33878520" y="4617720"/>
            <a:ext cx="932688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5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&amp; Impact</a:t>
            </a:r>
            <a:endParaRPr lang="en-US" sz="5000" dirty="0"/>
          </a:p>
        </p:txBody>
      </p:sp>
      <p:sp>
        <p:nvSpPr>
          <p:cNvPr id="72" name="Text 68"/>
          <p:cNvSpPr/>
          <p:nvPr/>
        </p:nvSpPr>
        <p:spPr>
          <a:xfrm>
            <a:off x="32918400" y="5577840"/>
            <a:ext cx="1028700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8000"/>
              </a:lnSpc>
              <a:buNone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 of digital transformation at organisations like PrimeNest depends less on the sophistication of the technology than on the </a:t>
            </a:r>
            <a:r>
              <a:rPr lang="en-US" sz="4000" b="1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consistency of the organisational processes</a:t>
            </a: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that surround it — training, participation, communication and leadership.</a:t>
            </a:r>
            <a:endParaRPr lang="en-US" sz="4000" dirty="0"/>
          </a:p>
        </p:txBody>
      </p:sp>
      <p:sp>
        <p:nvSpPr>
          <p:cNvPr id="73" name="Text 69"/>
          <p:cNvSpPr/>
          <p:nvPr/>
        </p:nvSpPr>
        <p:spPr>
          <a:xfrm>
            <a:off x="32918400" y="992124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Practical Recommendations</a:t>
            </a:r>
            <a:endParaRPr lang="en-US" sz="4000" dirty="0"/>
          </a:p>
        </p:txBody>
      </p:sp>
      <p:sp>
        <p:nvSpPr>
          <p:cNvPr id="74" name="Text 70"/>
          <p:cNvSpPr/>
          <p:nvPr/>
        </p:nvSpPr>
        <p:spPr>
          <a:xfrm>
            <a:off x="32918400" y="10698480"/>
            <a:ext cx="10287000" cy="7589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 algn="l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facilitating conditions — training, helpdesk access, rollout pacing — into transformation planning from the outset, reaching part-time and dispersed staff</a:t>
            </a:r>
            <a:endParaRPr lang="en-US" sz="4000" dirty="0"/>
          </a:p>
          <a:p>
            <a:pPr marL="228600" indent="-228600" algn="l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structured feedback and adjustment mechanisms during rapid, compressed rollouts</a:t>
            </a:r>
            <a:endParaRPr lang="en-US" sz="4000" dirty="0"/>
          </a:p>
          <a:p>
            <a:pPr marL="228600" indent="-228600" algn="l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 proactively about the labour implications of new technology, rather than reactively</a:t>
            </a:r>
            <a:endParaRPr lang="en-US" sz="4000" dirty="0"/>
          </a:p>
          <a:p>
            <a:pPr marL="228600" indent="-228600" algn="l">
              <a:lnSpc>
                <a:spcPct val="112000"/>
              </a:lnSpc>
              <a:spcAft>
                <a:spcPts val="1000"/>
              </a:spcAft>
              <a:buSzPct val="100000"/>
              <a:buChar char="●"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 digital leadership capability across all management levels, not only senior tiers</a:t>
            </a:r>
            <a:endParaRPr lang="en-US" sz="4000" dirty="0"/>
          </a:p>
        </p:txBody>
      </p:sp>
      <p:sp>
        <p:nvSpPr>
          <p:cNvPr id="75" name="Text 71"/>
          <p:cNvSpPr/>
          <p:nvPr/>
        </p:nvSpPr>
        <p:spPr>
          <a:xfrm>
            <a:off x="32918400" y="18608040"/>
            <a:ext cx="10287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E276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Limitations &amp; Future Research</a:t>
            </a:r>
            <a:endParaRPr lang="en-US" sz="4000" dirty="0"/>
          </a:p>
        </p:txBody>
      </p:sp>
      <p:sp>
        <p:nvSpPr>
          <p:cNvPr id="76" name="Text 72"/>
          <p:cNvSpPr/>
          <p:nvPr/>
        </p:nvSpPr>
        <p:spPr>
          <a:xfrm>
            <a:off x="32918400" y="19385280"/>
            <a:ext cx="10287000" cy="4023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lnSpc>
                <a:spcPct val="116000"/>
              </a:lnSpc>
              <a:buNone/>
            </a:pPr>
            <a:r>
              <a:rPr lang="en-US" sz="4000" dirty="0">
                <a:solidFill>
                  <a:srgbClr val="1F24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are interpretive, not causal, and drawn solely from secondary evidence about a composite case. Primary, interview-based research across roles and tenures — and longitudinal tracking of the generative effects of resistance — is recommended next.</a:t>
            </a:r>
            <a:endParaRPr lang="en-US" sz="4000" dirty="0"/>
          </a:p>
        </p:txBody>
      </p:sp>
      <p:sp>
        <p:nvSpPr>
          <p:cNvPr id="77" name="Shape 73"/>
          <p:cNvSpPr/>
          <p:nvPr/>
        </p:nvSpPr>
        <p:spPr>
          <a:xfrm>
            <a:off x="32918400" y="23728680"/>
            <a:ext cx="10287000" cy="7837170"/>
          </a:xfrm>
          <a:prstGeom prst="roundRect">
            <a:avLst>
              <a:gd name="adj" fmla="val 2243"/>
            </a:avLst>
          </a:prstGeom>
          <a:solidFill>
            <a:srgbClr val="1E2761"/>
          </a:solidFill>
          <a:ln w="12700">
            <a:solidFill>
              <a:srgbClr val="1E2761"/>
            </a:solidFill>
            <a:prstDash val="solid"/>
          </a:ln>
        </p:spPr>
      </p:sp>
      <p:sp>
        <p:nvSpPr>
          <p:cNvPr id="78" name="Text 74"/>
          <p:cNvSpPr/>
          <p:nvPr/>
        </p:nvSpPr>
        <p:spPr>
          <a:xfrm>
            <a:off x="33238440" y="23911560"/>
            <a:ext cx="96469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 smtClean="0">
                <a:solidFill>
                  <a:srgbClr val="C89B3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4000" dirty="0"/>
          </a:p>
        </p:txBody>
      </p:sp>
      <p:sp>
        <p:nvSpPr>
          <p:cNvPr id="79" name="Text 75"/>
          <p:cNvSpPr/>
          <p:nvPr/>
        </p:nvSpPr>
        <p:spPr>
          <a:xfrm>
            <a:off x="33238440" y="24688800"/>
            <a:ext cx="9646920" cy="1920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Aldiabat, Aityassine &amp; Al-rjoub (2022) Polish Journal of Management Studies, 25(1).</a:t>
            </a:r>
            <a:endParaRPr lang="en-US" sz="2800" dirty="0"/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Bougie &amp; Sekaran (2025) Research Methods for Business. Wiley.</a:t>
            </a:r>
            <a:endParaRPr lang="en-US" sz="2800" dirty="0"/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Tessema &amp; Cavus (2024) Scientific Reports, 14(1).</a:t>
            </a:r>
            <a:endParaRPr lang="en-US" sz="2800" dirty="0"/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Vrabcóvá, Urbancová &amp; Pacáková (2023) University of Hradec Králové.</a:t>
            </a:r>
            <a:endParaRPr lang="en-US" sz="2800" dirty="0"/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SzPct val="100000"/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Yeung (2023) Theory and Explanation in Geography. Wiley.</a:t>
            </a:r>
            <a:endParaRPr lang="en-US" sz="2800" dirty="0"/>
          </a:p>
        </p:txBody>
      </p:sp>
      <p:sp>
        <p:nvSpPr>
          <p:cNvPr id="80" name="Shape 76"/>
          <p:cNvSpPr/>
          <p:nvPr/>
        </p:nvSpPr>
        <p:spPr>
          <a:xfrm>
            <a:off x="0" y="32324040"/>
            <a:ext cx="43891200" cy="594360"/>
          </a:xfrm>
          <a:prstGeom prst="rect">
            <a:avLst/>
          </a:prstGeom>
          <a:solidFill>
            <a:srgbClr val="F4F6FB"/>
          </a:solidFill>
          <a:ln/>
        </p:spPr>
      </p:sp>
      <p:sp>
        <p:nvSpPr>
          <p:cNvPr id="81" name="Text 77"/>
          <p:cNvSpPr/>
          <p:nvPr/>
        </p:nvSpPr>
        <p:spPr>
          <a:xfrm>
            <a:off x="685800" y="32324040"/>
            <a:ext cx="4251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dirty="0">
                <a:solidFill>
                  <a:srgbClr val="5B62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Element 3 — Methodology &amp; Research Output Poster   |   Dissertation: Digital Transformation, Employee Performance and Resistance to Change at PrimeNest   |   Farhat Rubbani (2314659)</a:t>
            </a:r>
            <a:endParaRPr lang="en-US" sz="1800" dirty="0"/>
          </a:p>
        </p:txBody>
      </p:sp>
      <p:sp>
        <p:nvSpPr>
          <p:cNvPr id="82" name="AutoShape 2" descr="PRISMA 2020 flow diagr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34320" y="23236338"/>
            <a:ext cx="8469630" cy="88629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757</Words>
  <Application>Microsoft Office PowerPoint</Application>
  <PresentationFormat>Custom</PresentationFormat>
  <Paragraphs>71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E LAPTOP CO</cp:lastModifiedBy>
  <cp:revision>8</cp:revision>
  <dcterms:created xsi:type="dcterms:W3CDTF">2026-07-26T17:25:33Z</dcterms:created>
  <dcterms:modified xsi:type="dcterms:W3CDTF">2026-07-26T18:18:12Z</dcterms:modified>
</cp:coreProperties>
</file>