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27" d="100"/>
          <a:sy n="127" d="100"/>
        </p:scale>
        <p:origin x="150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5449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640080" y="1097280"/>
            <a:ext cx="3474720" cy="73152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502920"/>
            <a:ext cx="7772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Research Proposal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40080" y="1207008"/>
            <a:ext cx="78638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Developing</a:t>
            </a:r>
            <a:endParaRPr lang="en-US" sz="32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Leadership and Management</a:t>
            </a:r>
            <a:endParaRPr lang="en-US" sz="3200" dirty="0"/>
          </a:p>
        </p:txBody>
      </p:sp>
      <p:sp>
        <p:nvSpPr>
          <p:cNvPr id="6" name="Shape 4"/>
          <p:cNvSpPr/>
          <p:nvPr/>
        </p:nvSpPr>
        <p:spPr>
          <a:xfrm>
            <a:off x="640080" y="3108960"/>
            <a:ext cx="1965960" cy="685800"/>
          </a:xfrm>
          <a:prstGeom prst="rect">
            <a:avLst/>
          </a:prstGeom>
          <a:solidFill>
            <a:srgbClr val="FFFFFF">
              <a:alpha val="12000"/>
            </a:srgbClr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13232" y="3145536"/>
            <a:ext cx="18288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713232" y="340156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[Your Full Name]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743200" y="3108960"/>
            <a:ext cx="1965960" cy="685800"/>
          </a:xfrm>
          <a:prstGeom prst="rect">
            <a:avLst/>
          </a:prstGeom>
          <a:solidFill>
            <a:srgbClr val="FFFFFF">
              <a:alpha val="12000"/>
            </a:srgbClr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816352" y="3145536"/>
            <a:ext cx="18288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</a:t>
            </a:r>
            <a:endParaRPr lang="en-US" sz="800" dirty="0"/>
          </a:p>
        </p:txBody>
      </p:sp>
      <p:sp>
        <p:nvSpPr>
          <p:cNvPr id="11" name="Text 9"/>
          <p:cNvSpPr/>
          <p:nvPr/>
        </p:nvSpPr>
        <p:spPr>
          <a:xfrm>
            <a:off x="2816352" y="340156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[Your ID]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846320" y="3108960"/>
            <a:ext cx="1965960" cy="685800"/>
          </a:xfrm>
          <a:prstGeom prst="rect">
            <a:avLst/>
          </a:prstGeom>
          <a:solidFill>
            <a:srgbClr val="FFFFFF">
              <a:alpha val="12000"/>
            </a:srgbClr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919472" y="3145536"/>
            <a:ext cx="18288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800" dirty="0"/>
          </a:p>
        </p:txBody>
      </p:sp>
      <p:sp>
        <p:nvSpPr>
          <p:cNvPr id="14" name="Text 12"/>
          <p:cNvSpPr/>
          <p:nvPr/>
        </p:nvSpPr>
        <p:spPr>
          <a:xfrm>
            <a:off x="4919472" y="340156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6949440" y="3108960"/>
            <a:ext cx="1965960" cy="685800"/>
          </a:xfrm>
          <a:prstGeom prst="rect">
            <a:avLst/>
          </a:prstGeom>
          <a:solidFill>
            <a:srgbClr val="FFFFFF">
              <a:alpha val="12000"/>
            </a:srgbClr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022592" y="3145536"/>
            <a:ext cx="18288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Date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7022592" y="340156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July 2026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640080" y="411480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Lead: Jaliya De Silva  |  Spring Term 2026  |  UWTSD School of Business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Background, Research Aim &amp; Central Question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88720"/>
            <a:ext cx="5303520" cy="132588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188720"/>
            <a:ext cx="54864" cy="1325880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47472" y="1252728"/>
            <a:ext cx="5074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Background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47472" y="1536192"/>
            <a:ext cx="5074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proposal investigates a significant issue in contemporary business management. The topic is grounded in academic literature and responds to a clear gap in current research, making it both practically relevant and theoretically significant.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28600" y="2606040"/>
            <a:ext cx="5303520" cy="100584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28600" y="2606040"/>
            <a:ext cx="54864" cy="10058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47472" y="2670048"/>
            <a:ext cx="5074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347472" y="2962656"/>
            <a:ext cx="50749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investigate [your chosen management topic] and analyse its impact on [your target context], contributing new insight to the existing body of knowledge.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5760720" y="1188720"/>
            <a:ext cx="3108960" cy="18745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870448" y="1252728"/>
            <a:ext cx="2926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Objectives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870448" y="1572768"/>
            <a:ext cx="292608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RO1: Explore key theories &amp; concepts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RO2: Identify gaps in existing literature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RO3: Design appropriate data collection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RO4: Analyse findings critically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RO5: Propose evidence-based recommendations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5760720" y="3154680"/>
            <a:ext cx="3108960" cy="731520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870448" y="3209544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Importance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5870448" y="3429000"/>
            <a:ext cx="29260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relevant to modern workplace leadership challenges; fills a critical gap in management research.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2 of 10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Methods Explained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vs Quantitative — What Do They Mean?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43000"/>
            <a:ext cx="4160520" cy="3520440"/>
          </a:xfrm>
          <a:prstGeom prst="rect">
            <a:avLst/>
          </a:prstGeom>
          <a:solidFill>
            <a:srgbClr val="D1FAE5"/>
          </a:solidFill>
          <a:ln w="12700">
            <a:solidFill>
              <a:srgbClr val="6EE7B7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143000"/>
            <a:ext cx="4160520" cy="438912"/>
          </a:xfrm>
          <a:prstGeom prst="rect">
            <a:avLst/>
          </a:prstGeom>
          <a:solidFill>
            <a:srgbClr val="065F46"/>
          </a:solidFill>
          <a:ln w="12700">
            <a:solidFill>
              <a:srgbClr val="065F4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0040" y="1170432"/>
            <a:ext cx="3977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 —  The 'Why &amp; How'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347472" y="1664208"/>
            <a:ext cx="3931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📖  Simple definition: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347472" y="1920240"/>
            <a:ext cx="3931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Collects words, stories and opinions — not numbers. It explores how people think and feel about something.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347472" y="2468880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🔬  Methods used: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347472" y="2724912"/>
            <a:ext cx="39319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Interviews (one-to-one or focus groups)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Observations of people in their setting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or content analysis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347472" y="3547872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Best for this proposal because: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347472" y="3803904"/>
            <a:ext cx="3931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topics involve people's experiences, attitudes and behaviours — qualitative data captures this depth.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4453128" y="1143000"/>
            <a:ext cx="237744" cy="3520440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453128" y="2606040"/>
            <a:ext cx="23774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754880" y="1143000"/>
            <a:ext cx="4160520" cy="3520440"/>
          </a:xfrm>
          <a:prstGeom prst="rect">
            <a:avLst/>
          </a:prstGeom>
          <a:solidFill>
            <a:srgbClr val="EDE9FE"/>
          </a:solidFill>
          <a:ln w="12700">
            <a:solidFill>
              <a:srgbClr val="C4B5F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4754880" y="1143000"/>
            <a:ext cx="4160520" cy="438912"/>
          </a:xfrm>
          <a:prstGeom prst="rect">
            <a:avLst/>
          </a:prstGeom>
          <a:solidFill>
            <a:srgbClr val="4C1D95"/>
          </a:solidFill>
          <a:ln w="12700">
            <a:solidFill>
              <a:srgbClr val="4C1D9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846320" y="1170432"/>
            <a:ext cx="3977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 —  The 'How Many'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4873752" y="1664208"/>
            <a:ext cx="3931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C1D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📊  Simple definition: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4873752" y="1920240"/>
            <a:ext cx="3931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Collects numbers and statistics — not stories. It measures how much, how often, or how strongly people respond to something.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4873752" y="2468880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C1D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🔬  Methods used: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4873752" y="2724912"/>
            <a:ext cx="39319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Surveys / questionnaires with rating scales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Experiments and controlled tests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Statistical analysis (e.g. SPSS software)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4873752" y="3547872"/>
            <a:ext cx="3931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4C1D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Best when you want to: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4873752" y="3803904"/>
            <a:ext cx="3931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a hypothesis, measure trends across a large group, or produce results that can be statistically generalised.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27" name="Text 25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3 of 10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Methods &amp; Choosing Your Approach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You Decide Which One to Use?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43000"/>
            <a:ext cx="8686800" cy="1078992"/>
          </a:xfrm>
          <a:prstGeom prst="rect">
            <a:avLst/>
          </a:prstGeom>
          <a:solidFill>
            <a:srgbClr val="F3E8FF"/>
          </a:solidFill>
          <a:ln w="12700">
            <a:solidFill>
              <a:srgbClr val="C4B5F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143000"/>
            <a:ext cx="73152" cy="1078992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84048" y="1179576"/>
            <a:ext cx="8412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7C3AE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🔀  MIXED METHODS — Using Both Together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384048" y="1463040"/>
            <a:ext cx="8412480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research proposals combine qualitative AND quantitative methods for a fuller picture. For example: a survey (quantitative) finds WHAT the problem is across 200 employees, then interviews (qualitative) explain WHY it happens. This is called a 'mixed methods' approach and is very well regarded in business research.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228600" y="2331720"/>
            <a:ext cx="8686800" cy="347472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47472" y="2359152"/>
            <a:ext cx="8412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I Choose? — Ask Yourself These Questions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228600" y="2734056"/>
            <a:ext cx="8686800" cy="365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47472" y="2779776"/>
            <a:ext cx="6126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I want to understand how or why people behave a certain way?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6537960" y="2779776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Choose QUALITATIVE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228600" y="3136392"/>
            <a:ext cx="8686800" cy="365760"/>
          </a:xfrm>
          <a:prstGeom prst="rect">
            <a:avLst/>
          </a:prstGeom>
          <a:solidFill>
            <a:srgbClr val="F1F5F9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47472" y="3182112"/>
            <a:ext cx="6126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I want to count, measure or test something across many people?</a:t>
            </a:r>
            <a:endParaRPr lang="en-US" sz="950" dirty="0"/>
          </a:p>
        </p:txBody>
      </p:sp>
      <p:sp>
        <p:nvSpPr>
          <p:cNvPr id="16" name="Text 14"/>
          <p:cNvSpPr/>
          <p:nvPr/>
        </p:nvSpPr>
        <p:spPr>
          <a:xfrm>
            <a:off x="6537960" y="318211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4C1D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Choose QUANTITATIVE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228600" y="3538728"/>
            <a:ext cx="8686800" cy="365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47472" y="3584448"/>
            <a:ext cx="6126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I want depth AND breadth — both stories AND statistics?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6537960" y="3584448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7C3AE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Choose MIXED METHODS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228600" y="3941064"/>
            <a:ext cx="8686800" cy="365760"/>
          </a:xfrm>
          <a:prstGeom prst="rect">
            <a:avLst/>
          </a:prstGeom>
          <a:solidFill>
            <a:srgbClr val="F1F5F9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47472" y="3986784"/>
            <a:ext cx="6126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my research exploring a new or little-studied topic?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6537960" y="3986784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65F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QUALITATIVE works best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228600" y="4343400"/>
            <a:ext cx="8686800" cy="365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47472" y="4389120"/>
            <a:ext cx="6126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 I testing an existing theory or confirming a pattern?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6537960" y="4389120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4C1D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 QUANTITATIVE works best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28" name="Text 26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4 of 10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 (1/2)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Philosophy, Approach &amp; Data Collection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2834640" cy="338328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170432"/>
            <a:ext cx="2834640" cy="384048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0040" y="1197864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Philosophy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20040" y="1609344"/>
            <a:ext cx="2651760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Interpretivist paradigm — believes reality is shaped by human experience and context.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Looks for meaning and understanding, not just facts.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suited to qualitative or mixed methods research.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Reference: Saunders et al. (2023)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154680" y="1170432"/>
            <a:ext cx="2834640" cy="338328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154680" y="1170432"/>
            <a:ext cx="2834640" cy="384048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46120" y="1197864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Approach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3246120" y="1609344"/>
            <a:ext cx="2651760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Inductive — starts from observation, builds towards theory.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Allows themes to emerge naturally from interview or survey data.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Opposite of deductive (which tests a pre-existing theory).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Appropriate when exploring a management issue in depth.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6080760" y="1170432"/>
            <a:ext cx="2834640" cy="338328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080760" y="1170432"/>
            <a:ext cx="2834640" cy="384048"/>
          </a:xfrm>
          <a:prstGeom prst="rect">
            <a:avLst/>
          </a:prstGeom>
          <a:solidFill>
            <a:srgbClr val="475569"/>
          </a:solidFill>
          <a:ln w="12700">
            <a:solidFill>
              <a:srgbClr val="4755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172200" y="1197864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 Method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172200" y="1609344"/>
            <a:ext cx="2651760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interviews chosen for this proposal.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questions let participants explain in their own words.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Surveys used alongside interviews to gather broader evidence.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methods provide qualitative AND some quantitative data.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19" name="Text 17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5 of 10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 (2/2)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Sampling, Reliability &amp; Validity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4251960" cy="141732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170432"/>
            <a:ext cx="54864" cy="1417320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56616" y="1234440"/>
            <a:ext cx="405993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Technique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56616" y="1527048"/>
            <a:ext cx="405993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 sampling — deliberately selecting 8–12 managers or employees with direct experience of the topic. This non-probability method prioritises knowledge richness over statistical representativeness, which suits a qualitative study.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663440" y="1170432"/>
            <a:ext cx="4251960" cy="141732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663440" y="1170432"/>
            <a:ext cx="54864" cy="1417320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91456" y="1234440"/>
            <a:ext cx="405993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 Method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791456" y="1527048"/>
            <a:ext cx="405993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 (qualitative data from interviews) and descriptive statistics (quantitative data from surveys). Thematic analysis identifies recurring patterns in participants' words; statistics summarise trends from survey responses.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228600" y="2697480"/>
            <a:ext cx="8686800" cy="329184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47472" y="2724912"/>
            <a:ext cx="8412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Criteria — How Do We Know the Research is Good?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228600" y="3081528"/>
            <a:ext cx="2816352" cy="1536192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28600" y="3081528"/>
            <a:ext cx="54864" cy="1536192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56616" y="3136392"/>
            <a:ext cx="2624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🔁  Reliability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356616" y="3447288"/>
            <a:ext cx="262432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Would the same methods produce the same results if repeated? Use a consistent interview protocol and pilot test questions first.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3136392" y="3081528"/>
            <a:ext cx="2816352" cy="1536192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136392" y="3081528"/>
            <a:ext cx="54864" cy="1536192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264408" y="3136392"/>
            <a:ext cx="2624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🎯  Validity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3264408" y="3447288"/>
            <a:ext cx="262432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 we actually measuring what we claim to measure? Align interview questions directly to research objectives; use member checking.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6044184" y="3081528"/>
            <a:ext cx="2816352" cy="1536192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044184" y="3081528"/>
            <a:ext cx="54864" cy="1536192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172200" y="3136392"/>
            <a:ext cx="26243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🌍  Transferability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6172200" y="3447288"/>
            <a:ext cx="262432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findings apply elsewhere? Provide a 'thick description' of the context so readers can judge relevance to similar settings.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29" name="Text 27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6 of 10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 (1/2)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Informed Consent &amp; Confidentiality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4251960" cy="347472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170432"/>
            <a:ext cx="4251960" cy="41148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47472" y="1197864"/>
            <a:ext cx="40690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Informed Consent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347472" y="1645920"/>
            <a:ext cx="406908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participants receive a written information sheet explaining the research purpose, procedures and their rights.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Voluntary participation — no coercion or incentives used.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Signed consent forms obtained before any data collection begins.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Participants retain the right to withdraw at any time without consequence.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Consent process aligned with UWTSD ethical guidelines.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663440" y="1170432"/>
            <a:ext cx="4251960" cy="347472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663440" y="1170432"/>
            <a:ext cx="4251960" cy="411480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773168" y="1197864"/>
            <a:ext cx="40690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Confidentiality &amp; Anonymity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773168" y="1645920"/>
            <a:ext cx="406908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data anonymised; pseudonyms assigned to all participants.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Organisations not identified without written permission.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 recordings and transcripts stored securely — accessible only to the researcher.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retained for one year post-submission then securely deleted.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reported in aggregate to prevent identification of individuals.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15" name="Text 13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7 of 10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 (2/2)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Harm Prevention &amp; University Compliance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2834640" cy="342900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228600" y="1170432"/>
            <a:ext cx="2834640" cy="384048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0040" y="1197864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Protecting Participants from Harm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320040" y="1609344"/>
            <a:ext cx="265176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physical, psychological or social risk to participants.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Sensitive topics handled with care; participants may skip questions or stop at any time.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Debriefing information provided after each session.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deception used at any stage of the study.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154680" y="1170432"/>
            <a:ext cx="2834640" cy="342900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154680" y="1170432"/>
            <a:ext cx="2834640" cy="384048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46120" y="1197864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Ethical Guidelines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3246120" y="1609344"/>
            <a:ext cx="265176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ethical approval sought through UWTSD ethics committee before data collection.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Protection Act 2018 and GDPR principles fully observed.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Psychological Society Code of Ethics (2021) followed.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checklist submitted alongside this proposal.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6080760" y="1170432"/>
            <a:ext cx="2834640" cy="3429000"/>
          </a:xfrm>
          <a:prstGeom prst="rect">
            <a:avLst/>
          </a:prstGeom>
          <a:solidFill>
            <a:srgbClr val="F1F5F9"/>
          </a:solidFill>
          <a:ln w="12700">
            <a:solidFill>
              <a:srgbClr val="D1D5DB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080760" y="1170432"/>
            <a:ext cx="2834640" cy="384048"/>
          </a:xfrm>
          <a:prstGeom prst="rect">
            <a:avLst/>
          </a:prstGeom>
          <a:solidFill>
            <a:srgbClr val="475569"/>
          </a:solidFill>
          <a:ln w="12700">
            <a:solidFill>
              <a:srgbClr val="4755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172200" y="1197864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Management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6172200" y="1609344"/>
            <a:ext cx="265176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digital data encrypted and password protected.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documents stored in locked storage.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Participants cannot be linked to data in any published output.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Reflective journal maintained to monitor researcher bias.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19" name="Text 17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8 of 10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5156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73152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&amp; Recommendations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658368"/>
            <a:ext cx="8412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 Acknowledged &amp; Future Directions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28600" y="1170432"/>
            <a:ext cx="8686800" cy="347472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47472" y="1197864"/>
            <a:ext cx="8412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Potential Limitations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228600" y="1572768"/>
            <a:ext cx="8686800" cy="420624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20040" y="1618488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E74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sample size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2560320" y="1618488"/>
            <a:ext cx="6217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8–12 participants limits statistical generalisation; findings reflect a specific context, not all organisations.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228600" y="2048256"/>
            <a:ext cx="8686800" cy="420624"/>
          </a:xfrm>
          <a:prstGeom prst="rect">
            <a:avLst/>
          </a:prstGeom>
          <a:solidFill>
            <a:srgbClr val="F1F5F9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0040" y="2093976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E74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constraints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2560320" y="2093976"/>
            <a:ext cx="6217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academic calendar restricts data collection to approx. 6 weeks, limiting depth of analysis.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228600" y="2523744"/>
            <a:ext cx="8686800" cy="420624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20040" y="2569464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E74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to participants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2560320" y="2569464"/>
            <a:ext cx="6217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relies on voluntary participation; gatekeepers may restrict access to organisations or roles.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228600" y="2999232"/>
            <a:ext cx="8686800" cy="420624"/>
          </a:xfrm>
          <a:prstGeom prst="rect">
            <a:avLst/>
          </a:prstGeom>
          <a:solidFill>
            <a:srgbClr val="F1F5F9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20040" y="3044952"/>
            <a:ext cx="2194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E74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Researcher bias</a:t>
            </a:r>
            <a:endParaRPr lang="en-US" sz="950" dirty="0"/>
          </a:p>
        </p:txBody>
      </p:sp>
      <p:sp>
        <p:nvSpPr>
          <p:cNvPr id="18" name="Text 16"/>
          <p:cNvSpPr/>
          <p:nvPr/>
        </p:nvSpPr>
        <p:spPr>
          <a:xfrm>
            <a:off x="2560320" y="3044952"/>
            <a:ext cx="6217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a single researcher, subjective interpretation of qualitative data is a recognised limitation; reflexivity maintained.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228600" y="3493008"/>
            <a:ext cx="8686800" cy="347472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47472" y="3520440"/>
            <a:ext cx="8412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 for Future Research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347472" y="3895344"/>
            <a:ext cx="85039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Broader sample across multiple organisations for greater generalisability.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Longitudinal study to track changes in behaviour or outcomes over time.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methods design combining surveys and interviews to strengthen findings.</a:t>
            </a:r>
            <a:endParaRPr lang="en-US" sz="950" dirty="0"/>
          </a:p>
          <a:p>
            <a:pPr marL="342900" indent="-342900">
              <a:buSzPct val="100000"/>
              <a:buChar char="•"/>
            </a:pPr>
            <a:r>
              <a:rPr lang="en-US" sz="9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Cross-sector comparison to examine how context shapes research outcomes.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0" y="4828032"/>
            <a:ext cx="9144000" cy="32004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82880" y="4837176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4572000" y="4837176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Slide 9 of 10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E7490"/>
          </a:solidFill>
          <a:ln w="12700">
            <a:solidFill>
              <a:srgbClr val="0E74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548640"/>
            <a:ext cx="804672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</a:t>
            </a:r>
            <a:endParaRPr lang="en-US" sz="44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</a:t>
            </a:r>
            <a:endParaRPr lang="en-US" sz="4400" dirty="0"/>
          </a:p>
        </p:txBody>
      </p:sp>
      <p:sp>
        <p:nvSpPr>
          <p:cNvPr id="4" name="Shape 2"/>
          <p:cNvSpPr/>
          <p:nvPr/>
        </p:nvSpPr>
        <p:spPr>
          <a:xfrm>
            <a:off x="640080" y="2423160"/>
            <a:ext cx="4114800" cy="64008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2560320"/>
            <a:ext cx="8046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for listening. I welcome your questions and feedback.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3154680"/>
            <a:ext cx="1645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2286000" y="3154680"/>
            <a:ext cx="6492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BMSW5014 – Developing a Research Proposal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640080" y="3557016"/>
            <a:ext cx="1645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2286000" y="3557016"/>
            <a:ext cx="6492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Developing Leadership and Management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640080" y="3959352"/>
            <a:ext cx="1645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Lead: 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2286000" y="3959352"/>
            <a:ext cx="6492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Jaliya De Silva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640080" y="4361688"/>
            <a:ext cx="16459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CFFAF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Submission: 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2286000" y="4361688"/>
            <a:ext cx="6492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Proposal: 26 June 2026  |  Presentation: w/c 6 July 2026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1345</Words>
  <Application>Microsoft Office PowerPoint</Application>
  <PresentationFormat>On-screen Show (16:9)</PresentationFormat>
  <Paragraphs>176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Research Proposal – BMSW5014</dc:title>
  <dc:subject>PptxGenJS Presentation</dc:subject>
  <dc:creator>PptxGenJS</dc:creator>
  <cp:lastModifiedBy>Jaliya De Silva</cp:lastModifiedBy>
  <cp:revision>1</cp:revision>
  <dcterms:created xsi:type="dcterms:W3CDTF">2026-05-11T21:06:42Z</dcterms:created>
  <dcterms:modified xsi:type="dcterms:W3CDTF">2026-05-11T21:14:49Z</dcterms:modified>
</cp:coreProperties>
</file>